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22"/>
  </p:notesMasterIdLst>
  <p:sldIdLst>
    <p:sldId id="259" r:id="rId2"/>
    <p:sldId id="265" r:id="rId3"/>
    <p:sldId id="262" r:id="rId4"/>
    <p:sldId id="263" r:id="rId5"/>
    <p:sldId id="264" r:id="rId6"/>
    <p:sldId id="266" r:id="rId7"/>
    <p:sldId id="261" r:id="rId8"/>
    <p:sldId id="257" r:id="rId9"/>
    <p:sldId id="260" r:id="rId10"/>
    <p:sldId id="267" r:id="rId11"/>
    <p:sldId id="269" r:id="rId12"/>
    <p:sldId id="268" r:id="rId13"/>
    <p:sldId id="813" r:id="rId14"/>
    <p:sldId id="808" r:id="rId15"/>
    <p:sldId id="812" r:id="rId16"/>
    <p:sldId id="811" r:id="rId17"/>
    <p:sldId id="810" r:id="rId18"/>
    <p:sldId id="809" r:id="rId19"/>
    <p:sldId id="814" r:id="rId20"/>
    <p:sldId id="815" r:id="rId21"/>
  </p:sldIdLst>
  <p:sldSz cx="122047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1" userDrawn="1">
          <p15:clr>
            <a:srgbClr val="A4A3A4"/>
          </p15:clr>
        </p15:guide>
        <p15:guide id="2" orient="horz" pos="3618" userDrawn="1">
          <p15:clr>
            <a:srgbClr val="A4A3A4"/>
          </p15:clr>
        </p15:guide>
        <p15:guide id="3" pos="227" userDrawn="1">
          <p15:clr>
            <a:srgbClr val="A4A3A4"/>
          </p15:clr>
        </p15:guide>
        <p15:guide id="4" pos="7461" userDrawn="1">
          <p15:clr>
            <a:srgbClr val="A4A3A4"/>
          </p15:clr>
        </p15:guide>
        <p15:guide id="5" orient="horz" pos="1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888" autoAdjust="0"/>
  </p:normalViewPr>
  <p:slideViewPr>
    <p:cSldViewPr snapToGrid="0" snapToObjects="1">
      <p:cViewPr varScale="1">
        <p:scale>
          <a:sx n="98" d="100"/>
          <a:sy n="98" d="100"/>
        </p:scale>
        <p:origin x="928" y="184"/>
      </p:cViewPr>
      <p:guideLst>
        <p:guide orient="horz" pos="851"/>
        <p:guide orient="horz" pos="3618"/>
        <p:guide pos="227"/>
        <p:guide pos="7461"/>
        <p:guide orient="horz" pos="14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17.03.22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60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könnte auch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sein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i="0" dirty="0">
                    <a:latin typeface="Cambria Math" panose="02040503050406030204" pitchFamily="18" charset="0"/>
                  </a:rPr>
                  <a:t>(𝑣_</a:t>
                </a:r>
                <a:r>
                  <a:rPr lang="de-DE" b="0" i="0" dirty="0">
                    <a:latin typeface="Cambria Math" panose="02040503050406030204" pitchFamily="18" charset="0"/>
                  </a:rPr>
                  <a:t>𝑏</a:t>
                </a:r>
                <a:r>
                  <a:rPr lang="de-DE" i="0" dirty="0">
                    <a:latin typeface="Cambria Math" panose="02040503050406030204" pitchFamily="18" charset="0"/>
                  </a:rPr>
                  <a:t>,𝑣_𝑐 )</a:t>
                </a:r>
                <a:r>
                  <a:rPr lang="de-DE" dirty="0"/>
                  <a:t> könnte auch </a:t>
                </a:r>
                <a:r>
                  <a:rPr lang="de-DE" i="0" dirty="0">
                    <a:latin typeface="Cambria Math" panose="02040503050406030204" pitchFamily="18" charset="0"/>
                  </a:rPr>
                  <a:t>(𝑣_</a:t>
                </a:r>
                <a:r>
                  <a:rPr lang="de-DE" b="0" i="0" dirty="0">
                    <a:latin typeface="Cambria Math" panose="02040503050406030204" pitchFamily="18" charset="0"/>
                  </a:rPr>
                  <a:t>𝑐</a:t>
                </a:r>
                <a:r>
                  <a:rPr lang="de-DE" i="0" dirty="0">
                    <a:latin typeface="Cambria Math" panose="02040503050406030204" pitchFamily="18" charset="0"/>
                  </a:rPr>
                  <a:t>,𝑣_</a:t>
                </a:r>
                <a:r>
                  <a:rPr lang="de-DE" b="0" i="0" dirty="0">
                    <a:latin typeface="Cambria Math" panose="02040503050406030204" pitchFamily="18" charset="0"/>
                  </a:rPr>
                  <a:t>𝑏 )</a:t>
                </a:r>
                <a:r>
                  <a:rPr lang="de-DE" dirty="0"/>
                  <a:t> sein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82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Zusammenhängend in gerichteten Graphen: Nomenklatur nicht eindeutig</a:t>
            </a:r>
          </a:p>
          <a:p>
            <a:r>
              <a:rPr lang="de-DE" dirty="0"/>
              <a:t>(schwach) zusammenhängend: ungerichteter Graph zusammenhängend</a:t>
            </a:r>
          </a:p>
          <a:p>
            <a:r>
              <a:rPr lang="de-DE" dirty="0"/>
              <a:t>zusammenhängend vom Knoten v aus: jeder andere Knoten durch gerichteten Pfad erreichbar</a:t>
            </a:r>
          </a:p>
          <a:p>
            <a:r>
              <a:rPr lang="de-DE" dirty="0"/>
              <a:t>(stark) zusammenhängend: von jedem zu jedem Knoten ein gerichteter Pfad (dann nicht </a:t>
            </a:r>
            <a:r>
              <a:rPr lang="de-DE" dirty="0" err="1"/>
              <a:t>zyklenfrei</a:t>
            </a:r>
            <a:r>
              <a:rPr lang="de-DE" dirty="0"/>
              <a:t>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74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9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775" y="1962000"/>
            <a:ext cx="85529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775" y="3240000"/>
            <a:ext cx="85529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5001" y="6069200"/>
            <a:ext cx="692083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Logo">
            <a:extLst>
              <a:ext uri="{FF2B5EF4-FFF2-40B4-BE49-F238E27FC236}">
                <a16:creationId xmlns:a16="http://schemas.microsoft.com/office/drawing/2014/main" id="{179B03B2-EBED-5847-BE81-4E66985BD73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 userDrawn="1"/>
        </p:nvSpPr>
        <p:spPr>
          <a:xfrm>
            <a:off x="0" y="5642640"/>
            <a:ext cx="1220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wissen.leben">
            <a:extLst>
              <a:ext uri="{FF2B5EF4-FFF2-40B4-BE49-F238E27FC236}">
                <a16:creationId xmlns:a16="http://schemas.microsoft.com/office/drawing/2014/main" id="{415D29C4-E34B-8A45-AA7E-1D586CE77E3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63452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 userDrawn="1">
          <p15:clr>
            <a:srgbClr val="FBAE40"/>
          </p15:clr>
        </p15:guide>
        <p15:guide id="6" orient="horz" pos="2040" userDrawn="1">
          <p15:clr>
            <a:srgbClr val="FBAE40"/>
          </p15:clr>
        </p15:guide>
        <p15:guide id="7" pos="227" userDrawn="1">
          <p15:clr>
            <a:srgbClr val="FBAE40"/>
          </p15:clr>
        </p15:guide>
        <p15:guide id="8" pos="74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Einleitung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1146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 userDrawn="1">
          <p15:clr>
            <a:srgbClr val="FBAE40"/>
          </p15:clr>
        </p15:guide>
        <p15:guide id="7" orient="horz" pos="3618" userDrawn="1">
          <p15:clr>
            <a:srgbClr val="FBAE40"/>
          </p15:clr>
        </p15:guide>
        <p15:guide id="8" orient="horz" pos="851" userDrawn="1">
          <p15:clr>
            <a:srgbClr val="FBAE40"/>
          </p15:clr>
        </p15:guide>
        <p15:guide id="9" pos="227" userDrawn="1">
          <p15:clr>
            <a:srgbClr val="FBAE40"/>
          </p15:clr>
        </p15:guide>
        <p15:guide id="10" pos="746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Einleitung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919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553762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798" y="1019190"/>
            <a:ext cx="550046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999" y="2369580"/>
            <a:ext cx="5500466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9728" y="1512000"/>
            <a:ext cx="5524271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200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9728" y="4680001"/>
            <a:ext cx="5524475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Einleitung</a:t>
            </a:r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9538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3618" userDrawn="1">
          <p15:clr>
            <a:srgbClr val="FBAE40"/>
          </p15:clr>
        </p15:guide>
        <p15:guide id="7" orient="horz" pos="851" userDrawn="1">
          <p15:clr>
            <a:srgbClr val="FBAE40"/>
          </p15:clr>
        </p15:guide>
        <p15:guide id="8" orient="horz" pos="1781" userDrawn="1">
          <p15:clr>
            <a:srgbClr val="FBAE40"/>
          </p15:clr>
        </p15:guide>
        <p15:guide id="9" pos="227" userDrawn="1">
          <p15:clr>
            <a:srgbClr val="FBAE40"/>
          </p15:clr>
        </p15:guide>
        <p15:guide id="10" pos="746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353" y="1340768"/>
            <a:ext cx="10373995" cy="216919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3602038"/>
            <a:ext cx="9153525" cy="1272203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5588" y="4874242"/>
            <a:ext cx="9153525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1095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1709740"/>
            <a:ext cx="109992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4589465"/>
            <a:ext cx="10999272" cy="131644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08DBF21-BE4C-BC4D-82F0-6FB79379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Einleitung</a:t>
            </a:r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00B39BD-4F22-0941-BFB8-4356F415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D7BF1C4-105C-CF45-9C87-83CAFBF7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2" name="Linie">
            <a:extLst>
              <a:ext uri="{FF2B5EF4-FFF2-40B4-BE49-F238E27FC236}">
                <a16:creationId xmlns:a16="http://schemas.microsoft.com/office/drawing/2014/main" id="{D8637B26-F5B6-5C41-822F-05994CF18C64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39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85529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85529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5001" y="6069200"/>
            <a:ext cx="692083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D233BC18-2C2C-5943-9575-56EEFC9959B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4" name="wissen.leben">
            <a:extLst>
              <a:ext uri="{FF2B5EF4-FFF2-40B4-BE49-F238E27FC236}">
                <a16:creationId xmlns:a16="http://schemas.microsoft.com/office/drawing/2014/main" id="{850FA578-6F92-ED42-ADFA-BBD1A333CA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034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2047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21150" y="1035715"/>
            <a:ext cx="4682706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500" y="1962150"/>
            <a:ext cx="85529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500" y="3238501"/>
            <a:ext cx="85529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500" y="304199"/>
            <a:ext cx="360375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5001" y="6069200"/>
            <a:ext cx="692083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 userDrawn="1"/>
        </p:nvSpPr>
        <p:spPr>
          <a:xfrm>
            <a:off x="0" y="0"/>
            <a:ext cx="122047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9" name="Logo">
            <a:extLst>
              <a:ext uri="{FF2B5EF4-FFF2-40B4-BE49-F238E27FC236}">
                <a16:creationId xmlns:a16="http://schemas.microsoft.com/office/drawing/2014/main" id="{CD0DA697-2C40-B34B-863E-4D020E1380A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8DAFEFA9-1702-514E-9F13-94F3E7D52DB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 userDrawn="1"/>
        </p:nvSpPr>
        <p:spPr>
          <a:xfrm>
            <a:off x="360000" y="2114550"/>
            <a:ext cx="85529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 userDrawn="1"/>
        </p:nvSpPr>
        <p:spPr>
          <a:xfrm>
            <a:off x="360000" y="3390901"/>
            <a:ext cx="85529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/>
              <a:t>Untertitel bzw. Kurzbeschreibung der Präsentation</a:t>
            </a:r>
            <a:br>
              <a:rPr lang="en-GB"/>
            </a:br>
            <a:r>
              <a:rPr lang="en-GB"/>
              <a:t>Name: der Referentin / des Referenten</a:t>
            </a:r>
            <a:endParaRPr lang="en-GB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3857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 userDrawn="1">
          <p15:clr>
            <a:srgbClr val="FBAE40"/>
          </p15:clr>
        </p15:guide>
        <p15:guide id="6" orient="horz" pos="2040" userDrawn="1">
          <p15:clr>
            <a:srgbClr val="FBAE40"/>
          </p15:clr>
        </p15:guide>
        <p15:guide id="7" pos="227" userDrawn="1">
          <p15:clr>
            <a:srgbClr val="FBAE40"/>
          </p15:clr>
        </p15:guide>
        <p15:guide id="8" pos="74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775" y="1962000"/>
            <a:ext cx="85529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775" y="3240000"/>
            <a:ext cx="85529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4588" y="6069200"/>
            <a:ext cx="456511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8D8D12B4-6FC9-5049-B450-BF9A432CF1A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4D57C032-00CB-EC45-A74C-53948B7A1E4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036611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 userDrawn="1">
          <p15:clr>
            <a:srgbClr val="FBAE40"/>
          </p15:clr>
        </p15:guide>
        <p15:guide id="6" orient="horz" pos="2040" userDrawn="1">
          <p15:clr>
            <a:srgbClr val="FBAE40"/>
          </p15:clr>
        </p15:guide>
        <p15:guide id="7" pos="227" userDrawn="1">
          <p15:clr>
            <a:srgbClr val="FBAE40"/>
          </p15:clr>
        </p15:guide>
        <p15:guide id="8" pos="74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85529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85529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4588" y="6069200"/>
            <a:ext cx="456511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4672C089-FB2C-964E-9999-28061477004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2A2B1711-C442-774C-8167-61B404ACAB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760473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 userDrawn="1">
          <p15:clr>
            <a:srgbClr val="FBAE40"/>
          </p15:clr>
        </p15:guide>
        <p15:guide id="6" orient="horz" pos="2040" userDrawn="1">
          <p15:clr>
            <a:srgbClr val="FBAE40"/>
          </p15:clr>
        </p15:guide>
        <p15:guide id="7" pos="227" userDrawn="1">
          <p15:clr>
            <a:srgbClr val="FBAE40"/>
          </p15:clr>
        </p15:guide>
        <p15:guide id="8" pos="74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1"/>
            <a:ext cx="122047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500" y="1962075"/>
            <a:ext cx="5042063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500" y="3590925"/>
            <a:ext cx="26908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500" y="304199"/>
            <a:ext cx="360375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866" y="2484439"/>
            <a:ext cx="4255565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74197" y="6028843"/>
            <a:ext cx="692083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981"/>
            <a:ext cx="122047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ogo">
            <a:extLst>
              <a:ext uri="{FF2B5EF4-FFF2-40B4-BE49-F238E27FC236}">
                <a16:creationId xmlns:a16="http://schemas.microsoft.com/office/drawing/2014/main" id="{5838021F-306A-1641-8435-E83EC810637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46" name="wissen.leben">
            <a:extLst>
              <a:ext uri="{FF2B5EF4-FFF2-40B4-BE49-F238E27FC236}">
                <a16:creationId xmlns:a16="http://schemas.microsoft.com/office/drawing/2014/main" id="{EFA1FCFF-ED22-EF47-B5EC-0ACF702579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 userDrawn="1"/>
        </p:nvSpPr>
        <p:spPr>
          <a:xfrm>
            <a:off x="360000" y="1962075"/>
            <a:ext cx="5042063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0000" tIns="0" rIns="90000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Titel der Präsentation auf</a:t>
            </a:r>
            <a:endParaRPr lang="de-DE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 userDrawn="1"/>
        </p:nvSpPr>
        <p:spPr>
          <a:xfrm>
            <a:off x="360000" y="3590925"/>
            <a:ext cx="2016000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/>
              <a:t>Untertitel bzw. Kurzbeschreibung der Präsentation</a:t>
            </a:r>
          </a:p>
          <a:p>
            <a:r>
              <a:rPr lang="en-GB"/>
              <a:t>Name: der Referentin / des Referenten</a:t>
            </a:r>
            <a:endParaRPr lang="en-GB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775" y="2484439"/>
            <a:ext cx="409366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</p:spTree>
    <p:extLst>
      <p:ext uri="{BB962C8B-B14F-4D97-AF65-F5344CB8AC3E}">
        <p14:creationId xmlns:p14="http://schemas.microsoft.com/office/powerpoint/2010/main" val="2610980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 userDrawn="1">
          <p15:clr>
            <a:srgbClr val="FBAE40"/>
          </p15:clr>
        </p15:guide>
        <p15:guide id="7" orient="horz" pos="2262" userDrawn="1">
          <p15:clr>
            <a:srgbClr val="FBAE40"/>
          </p15:clr>
        </p15:guide>
        <p15:guide id="8" pos="227" userDrawn="1">
          <p15:clr>
            <a:srgbClr val="FBAE40"/>
          </p15:clr>
        </p15:guide>
        <p15:guide id="9" pos="7461" userDrawn="1">
          <p15:clr>
            <a:srgbClr val="FBAE40"/>
          </p15:clr>
        </p15:guide>
        <p15:guide id="10" orient="horz" pos="15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999" y="1665066"/>
            <a:ext cx="11484001" cy="4240848"/>
          </a:xfrm>
        </p:spPr>
        <p:txBody>
          <a:bodyPr/>
          <a:lstStyle>
            <a:lvl1pPr marL="274638" marR="0" indent="-27463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750" marR="0" indent="-2809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3275" marR="0" indent="-269875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638" marR="0" lvl="0" indent="-27463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750" marR="0" lvl="1" indent="-2809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3275" marR="0" lvl="2" indent="-269875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8388" marR="0" lvl="3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8388" marR="0" lvl="4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8388" marR="0" lvl="5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8388" marR="0" lvl="6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8388" marR="0" lvl="7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8388" marR="0" lvl="8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Einleitung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4225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 userDrawn="1">
          <p15:clr>
            <a:srgbClr val="FBAE40"/>
          </p15:clr>
        </p15:guide>
        <p15:guide id="7" orient="horz" pos="3618" userDrawn="1">
          <p15:clr>
            <a:srgbClr val="FBAE40"/>
          </p15:clr>
        </p15:guide>
        <p15:guide id="8" orient="horz" pos="851" userDrawn="1">
          <p15:clr>
            <a:srgbClr val="FBAE40"/>
          </p15:clr>
        </p15:guide>
        <p15:guide id="9" pos="227" userDrawn="1">
          <p15:clr>
            <a:srgbClr val="FBAE40"/>
          </p15:clr>
        </p15:guide>
        <p15:guide id="10" pos="74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37" y="1666800"/>
            <a:ext cx="5457687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360" y="1666800"/>
            <a:ext cx="5579639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Einleitung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36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202" y="2615518"/>
            <a:ext cx="5578139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361" y="2615518"/>
            <a:ext cx="5579639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999" y="1666800"/>
            <a:ext cx="5580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4359" y="1666800"/>
            <a:ext cx="5579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Einleitung</a:t>
            </a:r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02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999" y="904868"/>
            <a:ext cx="1148400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999" y="1665065"/>
            <a:ext cx="1148400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Einleitung</a:t>
            </a:r>
            <a:endParaRPr lang="de-DE" dirty="0"/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01" name="Logo">
            <a:extLst>
              <a:ext uri="{FF2B5EF4-FFF2-40B4-BE49-F238E27FC236}">
                <a16:creationId xmlns:a16="http://schemas.microsoft.com/office/drawing/2014/main" id="{03F2C863-AB4B-0042-B635-635A91C8D52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200"/>
            <a:ext cx="1440000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7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hf hdr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638" indent="-27463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400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750" indent="-2809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2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3275" indent="-269875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0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33.png"/><Relationship Id="rId7" Type="http://schemas.openxmlformats.org/officeDocument/2006/relationships/image" Target="../media/image26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0" Type="http://schemas.openxmlformats.org/officeDocument/2006/relationships/image" Target="../media/image29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30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aima.cs.berkeley.edu/" TargetMode="External"/><Relationship Id="rId4" Type="http://schemas.openxmlformats.org/officeDocument/2006/relationships/hyperlink" Target="https://mitpress.mit.edu/books/probabilistic-graphical-model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Einführung in die </a:t>
            </a:r>
            <a:br>
              <a:rPr lang="de-DE"/>
            </a:br>
            <a:r>
              <a:rPr lang="de-DE"/>
              <a:t>Künstliche Intelligenz</a:t>
            </a:r>
            <a:endParaRPr lang="de-DE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Überblick</a:t>
            </a: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Tanya Braun</a:t>
            </a:r>
          </a:p>
          <a:p>
            <a:r>
              <a:rPr lang="de-DE"/>
              <a:t>Arbeitsgruppe Data Science, Institut für Informatik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d 3" descr="ShowCover.asp.jpeg">
            <a:extLst>
              <a:ext uri="{FF2B5EF4-FFF2-40B4-BE49-F238E27FC236}">
                <a16:creationId xmlns:a16="http://schemas.microsoft.com/office/drawing/2014/main" id="{7A3F5B6A-4E51-904F-80C9-93CB6941F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84" y="2158500"/>
            <a:ext cx="1666667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" descr="page1image66537296">
            <a:extLst>
              <a:ext uri="{FF2B5EF4-FFF2-40B4-BE49-F238E27FC236}">
                <a16:creationId xmlns:a16="http://schemas.microsoft.com/office/drawing/2014/main" id="{F2E09078-EB2F-7948-A9E1-66AE92ED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718" y="3058501"/>
            <a:ext cx="1925945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9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5DD1-E576-A147-A98B-E4346EEB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(</a:t>
            </a:r>
            <a:r>
              <a:rPr lang="de-DE" i="1" dirty="0"/>
              <a:t>vorläufig</a:t>
            </a:r>
            <a:r>
              <a:rPr lang="de-DE" dirty="0"/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62435-5C18-7546-8378-6068FFC70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665065"/>
            <a:ext cx="11484001" cy="4425718"/>
          </a:xfrm>
        </p:spPr>
        <p:txBody>
          <a:bodyPr numCol="2"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Künstliche Intelligenz &amp; Agenten</a:t>
            </a:r>
          </a:p>
          <a:p>
            <a:pPr lvl="1"/>
            <a:r>
              <a:rPr lang="de-DE" dirty="0"/>
              <a:t>Agentenabstraktion, Rationalität</a:t>
            </a:r>
          </a:p>
          <a:p>
            <a:pPr lvl="1"/>
            <a:r>
              <a:rPr lang="de-DE" dirty="0"/>
              <a:t>Aufgabenumgebung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Episodische PGMs</a:t>
            </a:r>
          </a:p>
          <a:p>
            <a:pPr lvl="1"/>
            <a:r>
              <a:rPr lang="de-DE" dirty="0"/>
              <a:t>Gerichtetes Modell: </a:t>
            </a:r>
            <a:r>
              <a:rPr lang="de-DE" dirty="0" err="1"/>
              <a:t>Bayes</a:t>
            </a:r>
            <a:r>
              <a:rPr lang="de-DE" dirty="0"/>
              <a:t> Netze (BNs)</a:t>
            </a:r>
          </a:p>
          <a:p>
            <a:pPr lvl="1"/>
            <a:r>
              <a:rPr lang="de-DE" dirty="0"/>
              <a:t>Ungerichtete Modelle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Exakte Inferenz in episodischen PGMs</a:t>
            </a:r>
          </a:p>
          <a:p>
            <a:pPr lvl="1"/>
            <a:r>
              <a:rPr lang="de-DE" dirty="0"/>
              <a:t>Wahrscheinlichkeits- und Zustandsanfragen</a:t>
            </a:r>
          </a:p>
          <a:p>
            <a:pPr lvl="1"/>
            <a:r>
              <a:rPr lang="de-DE" dirty="0"/>
              <a:t>Direkt auf den Modellen, mittels Hilfsstrukturen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Approximative Inferenz in episodischen PGMs</a:t>
            </a:r>
          </a:p>
          <a:p>
            <a:pPr lvl="1"/>
            <a:r>
              <a:rPr lang="de-DE" dirty="0"/>
              <a:t>Wahrscheinlichkeitsanfragen</a:t>
            </a:r>
          </a:p>
          <a:p>
            <a:pPr lvl="1"/>
            <a:r>
              <a:rPr lang="de-DE" dirty="0"/>
              <a:t>Deterministische, stochastische Algorithmen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Lernalgorithmen für episodische PGMs</a:t>
            </a:r>
          </a:p>
          <a:p>
            <a:pPr lvl="1"/>
            <a:r>
              <a:rPr lang="de-DE" dirty="0"/>
              <a:t>Bei (nicht) vollständigen Daten, (</a:t>
            </a:r>
            <a:r>
              <a:rPr lang="de-DE" dirty="0" err="1"/>
              <a:t>un</a:t>
            </a:r>
            <a:r>
              <a:rPr lang="de-DE" dirty="0"/>
              <a:t>)bekannter Struktur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Sequentielle PGMs und Inferenz</a:t>
            </a:r>
          </a:p>
          <a:p>
            <a:pPr lvl="1"/>
            <a:r>
              <a:rPr lang="de-DE" dirty="0"/>
              <a:t>Dynamische BNs, Hidden-</a:t>
            </a:r>
            <a:r>
              <a:rPr lang="de-DE" dirty="0" err="1"/>
              <a:t>Markov</a:t>
            </a:r>
            <a:r>
              <a:rPr lang="de-DE" dirty="0"/>
              <a:t>-Modelle</a:t>
            </a:r>
          </a:p>
          <a:p>
            <a:pPr lvl="1"/>
            <a:r>
              <a:rPr lang="de-DE" dirty="0" err="1"/>
              <a:t>filtering</a:t>
            </a:r>
            <a:r>
              <a:rPr lang="de-DE" dirty="0"/>
              <a:t> / </a:t>
            </a:r>
            <a:r>
              <a:rPr lang="de-DE" dirty="0" err="1"/>
              <a:t>prediction</a:t>
            </a:r>
            <a:r>
              <a:rPr lang="de-DE" dirty="0"/>
              <a:t> / </a:t>
            </a:r>
            <a:r>
              <a:rPr lang="de-DE" dirty="0" err="1"/>
              <a:t>hindsight</a:t>
            </a:r>
            <a:r>
              <a:rPr lang="de-DE" dirty="0"/>
              <a:t> Anfragen, wahrscheinlichste Zustandssequenz</a:t>
            </a:r>
          </a:p>
          <a:p>
            <a:pPr lvl="1"/>
            <a:r>
              <a:rPr lang="de-DE" dirty="0"/>
              <a:t>Exakter, approximativer Algorithmus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Entscheidungstheoretische PGMs</a:t>
            </a:r>
          </a:p>
          <a:p>
            <a:pPr lvl="1"/>
            <a:r>
              <a:rPr lang="de-DE" dirty="0"/>
              <a:t>Präferenzen, Nutzenprinzip</a:t>
            </a:r>
          </a:p>
          <a:p>
            <a:pPr lvl="1"/>
            <a:r>
              <a:rPr lang="de-DE" dirty="0"/>
              <a:t>PGMs mit Entscheidungs- und Nutzenknoten</a:t>
            </a:r>
          </a:p>
          <a:p>
            <a:pPr lvl="1"/>
            <a:r>
              <a:rPr lang="de-DE" dirty="0"/>
              <a:t>Berechnung der besten Aktion (Aktionssequenz)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Abschlussbetrachtungen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B3926-3935-EE4C-8611-136A0CE8EB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A801-DFF4-BA4A-AD4D-D0181FCDA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E7B7F-E39C-F547-A554-A1791B120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r>
              <a:rPr lang="de-DE"/>
              <a:t> </a:t>
            </a:r>
            <a:endParaRPr lang="de-DE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3FF3CF-5823-0348-8173-4EEB24FBDEE4}"/>
              </a:ext>
            </a:extLst>
          </p:cNvPr>
          <p:cNvSpPr txBox="1"/>
          <p:nvPr/>
        </p:nvSpPr>
        <p:spPr>
          <a:xfrm>
            <a:off x="3914448" y="6090783"/>
            <a:ext cx="437510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Reihenfolge der Themen 2-7 ergibt sich aus Thema 1: „</a:t>
            </a:r>
            <a:r>
              <a:rPr lang="de-DE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Künstliche Intelligenz &amp; Agenten</a:t>
            </a:r>
            <a:r>
              <a:rPr lang="de-DE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1615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C3421-3547-3249-8389-2B519E71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Danksagung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8A456-99D2-1043-B620-5434D6A8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665066"/>
            <a:ext cx="7254519" cy="4240848"/>
          </a:xfrm>
        </p:spPr>
        <p:txBody>
          <a:bodyPr/>
          <a:lstStyle/>
          <a:p>
            <a:r>
              <a:rPr lang="de-DE" dirty="0"/>
              <a:t>Folien basieren teilweise auf Folien zusammengestellt von Ralf Möller aus Material zur Verfügung gestellt von Lise </a:t>
            </a:r>
            <a:r>
              <a:rPr lang="de-DE" dirty="0" err="1"/>
              <a:t>Getoor</a:t>
            </a:r>
            <a:r>
              <a:rPr lang="de-DE" dirty="0"/>
              <a:t>, Jean-Claude </a:t>
            </a:r>
            <a:r>
              <a:rPr lang="de-DE" dirty="0" err="1"/>
              <a:t>Latombe</a:t>
            </a:r>
            <a:r>
              <a:rPr lang="de-DE" dirty="0"/>
              <a:t>, Daphne Koller und Stuart Russell </a:t>
            </a:r>
          </a:p>
          <a:p>
            <a:endParaRPr lang="de-DE" dirty="0"/>
          </a:p>
          <a:p>
            <a:r>
              <a:rPr lang="de-DE" dirty="0"/>
              <a:t>Vielen Dank an alle!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50ECC-7D8F-6544-A539-E930FA58DD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5D067-7C24-2E4C-B658-21C3A1CEC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4668A-EB74-8C46-BF4F-D52F268A5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r>
              <a:rPr lang="de-DE"/>
              <a:t> </a:t>
            </a:r>
            <a:endParaRPr lang="de-DE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9D2E8D-4A49-E04F-BBC2-06E778658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582" y="1663286"/>
            <a:ext cx="2933418" cy="21990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701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4F9E1AF-7382-E046-A588-93BA7F42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Hinweis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6CBF84-7A1F-E44F-8834-74B9C6EC5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>
                <a:solidFill>
                  <a:schemeClr val="accent1"/>
                </a:solidFill>
              </a:rPr>
              <a:t>Die Vorlesung ist neu (und damit auch die Folien und die Übungsaufgaben)!</a:t>
            </a:r>
          </a:p>
          <a:p>
            <a:pPr marL="285750" indent="-285750"/>
            <a:endParaRPr lang="de-DE" dirty="0"/>
          </a:p>
          <a:p>
            <a:pPr marL="285750" indent="-285750"/>
            <a:r>
              <a:rPr lang="de-DE" dirty="0"/>
              <a:t>Was heißt das?</a:t>
            </a:r>
          </a:p>
          <a:p>
            <a:pPr marL="550862" lvl="1" indent="-285750"/>
            <a:r>
              <a:rPr lang="de-DE" dirty="0"/>
              <a:t>Es können sich kurzfristig noch einmal Dinge im inhaltlichen Aufbau ändern</a:t>
            </a:r>
          </a:p>
          <a:p>
            <a:pPr marL="814387" lvl="2" indent="-285750"/>
            <a:r>
              <a:rPr lang="de-DE" dirty="0"/>
              <a:t>Der momentane Aufbau ist schlüssig, kann sich aber als zu ehrgeizig in Hinblick auf die verfügbare Zeit erweisen</a:t>
            </a:r>
          </a:p>
          <a:p>
            <a:pPr marL="550862" lvl="1" indent="-285750"/>
            <a:r>
              <a:rPr lang="de-DE" dirty="0"/>
              <a:t>Die Folien und Übungsblätter werden trotz größtmöglicher Sorgfalt Tippfehler beinhalten</a:t>
            </a:r>
          </a:p>
          <a:p>
            <a:pPr marL="550862" lvl="1" indent="-285750"/>
            <a:r>
              <a:rPr lang="de-DE" dirty="0"/>
              <a:t>Darstellungen, die mir zum Zeitpunkt des Bauens der Folien als sinnvoll erschienen, können sich als nicht hilfreich in der Vorlesung herausstellen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B3926-3935-EE4C-8611-136A0CE8EB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A801-DFF4-BA4A-AD4D-D0181FCDA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E7B7F-E39C-F547-A554-A1791B120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r>
              <a:rPr lang="de-DE"/>
              <a:t> </a:t>
            </a:r>
            <a:endParaRPr lang="de-DE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56B98-0FB8-9048-B360-5D490BB6A5D9}"/>
              </a:ext>
            </a:extLst>
          </p:cNvPr>
          <p:cNvSpPr txBox="1"/>
          <p:nvPr/>
        </p:nvSpPr>
        <p:spPr>
          <a:xfrm>
            <a:off x="3513904" y="5069684"/>
            <a:ext cx="517619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Wenn Sie Fehler finden oder Vorschläge zur besseren Darstellung haben, geben Sie gern Bescheid!</a:t>
            </a:r>
          </a:p>
        </p:txBody>
      </p:sp>
    </p:spTree>
    <p:extLst>
      <p:ext uri="{BB962C8B-B14F-4D97-AF65-F5344CB8AC3E}">
        <p14:creationId xmlns:p14="http://schemas.microsoft.com/office/powerpoint/2010/main" val="391932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4FEE-9629-1C45-AF77-0AB7AEE4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BB57F-9695-844D-9C22-243A237AB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Kurze Wiederholung zu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Graphentheorie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Relationale Algebra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DC10A-BB3A-714F-8A09-2889AF6F77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D737C-DAD8-CE40-9341-6BB1C0304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0DA03-963F-B348-8EE7-4D48A9EB6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r>
              <a:rPr lang="de-DE"/>
              <a:t> </a:t>
            </a:r>
            <a:endParaRPr lang="de-DE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140612-962D-A44B-A32E-321FE1388EDD}"/>
              </a:ext>
            </a:extLst>
          </p:cNvPr>
          <p:cNvGrpSpPr/>
          <p:nvPr/>
        </p:nvGrpSpPr>
        <p:grpSpPr>
          <a:xfrm>
            <a:off x="7481950" y="3511033"/>
            <a:ext cx="1892879" cy="1890330"/>
            <a:chOff x="9709326" y="1860195"/>
            <a:chExt cx="1892879" cy="1890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8CB9628-53AD-9641-9E83-9C6EC3C88A96}"/>
                    </a:ext>
                  </a:extLst>
                </p:cNvPr>
                <p:cNvSpPr txBox="1"/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8CB9628-53AD-9641-9E83-9C6EC3C88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C5510BD-3437-6647-832C-BB1F4B6ADB6E}"/>
                    </a:ext>
                  </a:extLst>
                </p:cNvPr>
                <p:cNvSpPr txBox="1"/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C5510BD-3437-6647-832C-BB1F4B6ADB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820A3D8-2BE3-B148-9959-882B90E94D1E}"/>
                    </a:ext>
                  </a:extLst>
                </p:cNvPr>
                <p:cNvSpPr txBox="1"/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820A3D8-2BE3-B148-9959-882B90E94D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9B94FBF-4168-8D4F-AB1D-3407E8EB10FB}"/>
                </a:ext>
              </a:extLst>
            </p:cNvPr>
            <p:cNvCxnSpPr>
              <a:cxnSpLocks/>
              <a:stCxn id="9" idx="3"/>
              <a:endCxn id="8" idx="0"/>
            </p:cNvCxnSpPr>
            <p:nvPr/>
          </p:nvCxnSpPr>
          <p:spPr>
            <a:xfrm flipH="1">
              <a:off x="9889326" y="2167474"/>
              <a:ext cx="639160" cy="4327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E9D97C0-6A02-0542-97F0-65835992C29C}"/>
                </a:ext>
              </a:extLst>
            </p:cNvPr>
            <p:cNvCxnSpPr>
              <a:cxnSpLocks/>
              <a:stCxn id="9" idx="5"/>
              <a:endCxn id="10" idx="0"/>
            </p:cNvCxnSpPr>
            <p:nvPr/>
          </p:nvCxnSpPr>
          <p:spPr>
            <a:xfrm>
              <a:off x="10783044" y="2167474"/>
              <a:ext cx="639161" cy="4327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C3D7905-C576-DF41-80BB-33C6CFB0E936}"/>
                    </a:ext>
                  </a:extLst>
                </p:cNvPr>
                <p:cNvSpPr txBox="1"/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C3D7905-C576-DF41-80BB-33C6CFB0E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F7A52C4-36D4-294F-B85B-2B9A117D6CF1}"/>
                </a:ext>
              </a:extLst>
            </p:cNvPr>
            <p:cNvCxnSpPr>
              <a:cxnSpLocks/>
              <a:stCxn id="8" idx="4"/>
              <a:endCxn id="13" idx="1"/>
            </p:cNvCxnSpPr>
            <p:nvPr/>
          </p:nvCxnSpPr>
          <p:spPr>
            <a:xfrm>
              <a:off x="9889326" y="2960213"/>
              <a:ext cx="639160" cy="48303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2CF7048-E8E9-094B-B01C-83F46E5C4BF3}"/>
                </a:ext>
              </a:extLst>
            </p:cNvPr>
            <p:cNvCxnSpPr>
              <a:cxnSpLocks/>
              <a:stCxn id="10" idx="4"/>
              <a:endCxn id="13" idx="7"/>
            </p:cNvCxnSpPr>
            <p:nvPr/>
          </p:nvCxnSpPr>
          <p:spPr>
            <a:xfrm flipH="1">
              <a:off x="10783044" y="2960213"/>
              <a:ext cx="639161" cy="48303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BDE1CB-26E5-7043-B118-5C39F434CA05}"/>
              </a:ext>
            </a:extLst>
          </p:cNvPr>
          <p:cNvGrpSpPr/>
          <p:nvPr/>
        </p:nvGrpSpPr>
        <p:grpSpPr>
          <a:xfrm>
            <a:off x="9527574" y="3970639"/>
            <a:ext cx="1892879" cy="1890330"/>
            <a:chOff x="9709326" y="1860195"/>
            <a:chExt cx="1892879" cy="1890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D4A6C5D-437F-834E-905F-7CE90250673A}"/>
                    </a:ext>
                  </a:extLst>
                </p:cNvPr>
                <p:cNvSpPr txBox="1"/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D4A6C5D-437F-834E-905F-7CE9025067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94B1BEE-F995-B84A-B6F6-C59F4B7A3A5E}"/>
                    </a:ext>
                  </a:extLst>
                </p:cNvPr>
                <p:cNvSpPr txBox="1"/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94B1BEE-F995-B84A-B6F6-C59F4B7A3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13F8B12-2E18-644B-8C29-17D173797519}"/>
                    </a:ext>
                  </a:extLst>
                </p:cNvPr>
                <p:cNvSpPr txBox="1"/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13F8B12-2E18-644B-8C29-17D173797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A15E2AA-B7BC-0D4A-8BE4-B99720CE3143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 flipH="1">
              <a:off x="9889326" y="2167474"/>
              <a:ext cx="639160" cy="4327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3A20A80-7CDF-8947-A1FF-BDFC3DDC601B}"/>
                </a:ext>
              </a:extLst>
            </p:cNvPr>
            <p:cNvCxnSpPr>
              <a:cxnSpLocks/>
              <a:stCxn id="18" idx="5"/>
              <a:endCxn id="19" idx="0"/>
            </p:cNvCxnSpPr>
            <p:nvPr/>
          </p:nvCxnSpPr>
          <p:spPr>
            <a:xfrm>
              <a:off x="10783044" y="2167474"/>
              <a:ext cx="639161" cy="4327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B18729D-33F7-A34B-B15A-8361AF7D6880}"/>
                    </a:ext>
                  </a:extLst>
                </p:cNvPr>
                <p:cNvSpPr txBox="1"/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B18729D-33F7-A34B-B15A-8361AF7D68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781A6EC-30A0-A742-AE1D-C7D8617F1BF3}"/>
                </a:ext>
              </a:extLst>
            </p:cNvPr>
            <p:cNvCxnSpPr>
              <a:cxnSpLocks/>
              <a:stCxn id="17" idx="4"/>
              <a:endCxn id="22" idx="1"/>
            </p:cNvCxnSpPr>
            <p:nvPr/>
          </p:nvCxnSpPr>
          <p:spPr>
            <a:xfrm>
              <a:off x="9889326" y="2960213"/>
              <a:ext cx="639160" cy="48303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FCABC8D-D1B7-0C48-BA96-EC73B52EB682}"/>
                </a:ext>
              </a:extLst>
            </p:cNvPr>
            <p:cNvCxnSpPr>
              <a:cxnSpLocks/>
              <a:stCxn id="19" idx="4"/>
              <a:endCxn id="22" idx="7"/>
            </p:cNvCxnSpPr>
            <p:nvPr/>
          </p:nvCxnSpPr>
          <p:spPr>
            <a:xfrm flipH="1">
              <a:off x="10783044" y="2960213"/>
              <a:ext cx="639161" cy="48303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Group 23">
            <a:extLst>
              <a:ext uri="{FF2B5EF4-FFF2-40B4-BE49-F238E27FC236}">
                <a16:creationId xmlns:a16="http://schemas.microsoft.com/office/drawing/2014/main" id="{C97152D0-A634-6A4F-8D04-B31FCA988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99943"/>
              </p:ext>
            </p:extLst>
          </p:nvPr>
        </p:nvGraphicFramePr>
        <p:xfrm>
          <a:off x="10876548" y="2703089"/>
          <a:ext cx="617075" cy="723120"/>
        </p:xfrm>
        <a:graphic>
          <a:graphicData uri="http://schemas.openxmlformats.org/drawingml/2006/table">
            <a:tbl>
              <a:tblPr/>
              <a:tblGrid>
                <a:gridCol w="617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Dept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</a:tbl>
          </a:graphicData>
        </a:graphic>
      </p:graphicFrame>
      <p:graphicFrame>
        <p:nvGraphicFramePr>
          <p:cNvPr id="26" name="Group 23">
            <a:extLst>
              <a:ext uri="{FF2B5EF4-FFF2-40B4-BE49-F238E27FC236}">
                <a16:creationId xmlns:a16="http://schemas.microsoft.com/office/drawing/2014/main" id="{9784788B-BB19-DD48-856B-801261641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751134"/>
              </p:ext>
            </p:extLst>
          </p:nvPr>
        </p:nvGraphicFramePr>
        <p:xfrm>
          <a:off x="9017220" y="2703734"/>
          <a:ext cx="1608800" cy="942000"/>
        </p:xfrm>
        <a:graphic>
          <a:graphicData uri="http://schemas.openxmlformats.org/drawingml/2006/table">
            <a:tbl>
              <a:tblPr/>
              <a:tblGrid>
                <a:gridCol w="99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CourseNo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Dept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</a:tbl>
          </a:graphicData>
        </a:graphic>
      </p:graphicFrame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EAE4F7A0-4AB1-D14B-8CD3-B1DEDBA17B1F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10626020" y="3426209"/>
            <a:ext cx="559065" cy="2195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550335-D662-094E-92F1-C98E748E849B}"/>
                  </a:ext>
                </a:extLst>
              </p:cNvPr>
              <p:cNvSpPr/>
              <p:nvPr/>
            </p:nvSpPr>
            <p:spPr>
              <a:xfrm>
                <a:off x="11104125" y="3348390"/>
                <a:ext cx="778996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𝐷𝑒𝑝𝑡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550335-D662-094E-92F1-C98E748E84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4125" y="3348390"/>
                <a:ext cx="778996" cy="390748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31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48C4-E697-5A4F-B620-94D7092D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Bevor es losgeht... Aus der Vorlesung </a:t>
            </a:r>
            <a:r>
              <a:rPr lang="de-DE" i="1" dirty="0">
                <a:solidFill>
                  <a:schemeClr val="accent2"/>
                </a:solidFill>
              </a:rPr>
              <a:t>Diskrete Strukturen: Graphen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298D53-BA62-E34C-9A5A-95E6251D4D1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de-DE" dirty="0"/>
                  <a:t>Graph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Menge von Knoten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Menge von Kanten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>
                    <a:solidFill>
                      <a:schemeClr val="accent1"/>
                    </a:solidFill>
                  </a:rPr>
                  <a:t>Gerichtet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Kind(knoten),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Elternknoten</a:t>
                </a:r>
              </a:p>
              <a:p>
                <a:pPr lvl="5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de-DE" dirty="0"/>
                  <a:t> alle Eltern, Kinder von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>
                    <a:solidFill>
                      <a:schemeClr val="accent1"/>
                    </a:solidFill>
                  </a:rPr>
                  <a:t>Ungerichtet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dirty="0"/>
                      <m:t>⎯⎯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pPr lvl="3"/>
                <a:r>
                  <a:rPr lang="de-DE" dirty="0"/>
                  <a:t>Oft auch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mit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Nachbarn,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Nb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de-DE" dirty="0"/>
                  <a:t> für alle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>
                    <a:solidFill>
                      <a:schemeClr val="accent1"/>
                    </a:solidFill>
                  </a:rPr>
                  <a:t>Grad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de-DE" dirty="0"/>
                  <a:t>: Anzahl an Kanten mit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de-DE" dirty="0"/>
              </a:p>
              <a:p>
                <a:pPr lvl="3"/>
                <a:r>
                  <a:rPr lang="de-DE" dirty="0"/>
                  <a:t>Grad von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de-DE" i="0">
                            <a:latin typeface="Cambria Math" panose="02040503050406030204" pitchFamily="18" charset="0"/>
                          </a:rPr>
                          <m:t>deg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</m:oMath>
                </a14:m>
                <a:endParaRPr lang="de-DE" dirty="0"/>
              </a:p>
              <a:p>
                <a:r>
                  <a:rPr lang="de-DE" dirty="0"/>
                  <a:t>Ungerichteter Graph eines gerichteten Graphen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Richtung der Kanten in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dirty="0"/>
                  <a:t> ignorieren</a:t>
                </a: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298D53-BA62-E34C-9A5A-95E6251D4D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784" t="-3284" b="-32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9819B5D-E696-9543-A823-EDF2E93E5F1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64360" y="1666800"/>
                <a:ext cx="5579639" cy="423911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de-DE" dirty="0"/>
                  <a:t>Beispiel: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Gerichtet (links):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/>
                  <a:t> Elternknoten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e-DE" dirty="0"/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Pa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∅,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de-DE" dirty="0">
                    <a:latin typeface="+mn-lt"/>
                  </a:rPr>
                  <a:t>Ungerichtet (rechts):</a:t>
                </a:r>
                <a:br>
                  <a:rPr lang="de-DE" dirty="0">
                    <a:latin typeface="+mn-lt"/>
                  </a:rPr>
                </a:b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Rechts ist der ungerichtete Graph von links</a:t>
                </a:r>
              </a:p>
              <a:p>
                <a:pPr lvl="2"/>
                <a:endParaRPr lang="de-DE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9819B5D-E696-9543-A823-EDF2E93E5F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64360" y="1666800"/>
                <a:ext cx="5579639" cy="4239112"/>
              </a:xfrm>
              <a:blipFill>
                <a:blip r:embed="rId3"/>
                <a:stretch>
                  <a:fillRect l="-2721" t="-32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AD2EE-DDBA-C642-8F74-B35C8CA4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3419A-230A-9D40-95BA-0952AA397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Tanya Braun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C4371-C4F2-654B-B16A-76D9370FF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CF193-2DFC-3A4C-8747-9E9F1F31DBF3}"/>
              </a:ext>
            </a:extLst>
          </p:cNvPr>
          <p:cNvSpPr txBox="1"/>
          <p:nvPr/>
        </p:nvSpPr>
        <p:spPr>
          <a:xfrm>
            <a:off x="3134186" y="6101970"/>
            <a:ext cx="5935625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In der Vorlesung konzentrieren wir uns auf Graphen, die entweder nur gerichtete oder nur ungerichtete Kanten haben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78F1963-77A1-B64A-8FEC-1D683EC0F8D1}"/>
              </a:ext>
            </a:extLst>
          </p:cNvPr>
          <p:cNvGrpSpPr/>
          <p:nvPr/>
        </p:nvGrpSpPr>
        <p:grpSpPr>
          <a:xfrm>
            <a:off x="6974263" y="3995786"/>
            <a:ext cx="1892879" cy="1890330"/>
            <a:chOff x="9709326" y="1860195"/>
            <a:chExt cx="1892879" cy="1890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F165E17-A69B-944D-9372-15DF773A6B28}"/>
                    </a:ext>
                  </a:extLst>
                </p:cNvPr>
                <p:cNvSpPr txBox="1"/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F165E17-A69B-944D-9372-15DF773A6B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9222AB7-DB97-C34B-8151-58CC3ED60BEE}"/>
                    </a:ext>
                  </a:extLst>
                </p:cNvPr>
                <p:cNvSpPr txBox="1"/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9222AB7-DB97-C34B-8151-58CC3ED60B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F018C59-1BE4-374E-A99F-C69C1561B76D}"/>
                    </a:ext>
                  </a:extLst>
                </p:cNvPr>
                <p:cNvSpPr txBox="1"/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F018C59-1BE4-374E-A99F-C69C1561B7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31FD4F4-5976-9647-A5FB-A55CAB139C19}"/>
                </a:ext>
              </a:extLst>
            </p:cNvPr>
            <p:cNvCxnSpPr>
              <a:cxnSpLocks/>
              <a:stCxn id="56" idx="3"/>
              <a:endCxn id="55" idx="0"/>
            </p:cNvCxnSpPr>
            <p:nvPr/>
          </p:nvCxnSpPr>
          <p:spPr>
            <a:xfrm flipH="1">
              <a:off x="9889326" y="2167474"/>
              <a:ext cx="639160" cy="4327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6AECBFE-CE8A-4547-9C81-1A8DD10E0EFB}"/>
                </a:ext>
              </a:extLst>
            </p:cNvPr>
            <p:cNvCxnSpPr>
              <a:cxnSpLocks/>
              <a:stCxn id="56" idx="5"/>
              <a:endCxn id="57" idx="0"/>
            </p:cNvCxnSpPr>
            <p:nvPr/>
          </p:nvCxnSpPr>
          <p:spPr>
            <a:xfrm>
              <a:off x="10783044" y="2167474"/>
              <a:ext cx="639161" cy="4327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F2FAA21-610D-DE4C-95BD-A5D956E07ED1}"/>
                    </a:ext>
                  </a:extLst>
                </p:cNvPr>
                <p:cNvSpPr txBox="1"/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F2FAA21-610D-DE4C-95BD-A5D956E07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C2C3E6D-3B34-BC41-BBC2-B4D4357F6C36}"/>
                </a:ext>
              </a:extLst>
            </p:cNvPr>
            <p:cNvCxnSpPr>
              <a:cxnSpLocks/>
              <a:stCxn id="55" idx="4"/>
              <a:endCxn id="60" idx="1"/>
            </p:cNvCxnSpPr>
            <p:nvPr/>
          </p:nvCxnSpPr>
          <p:spPr>
            <a:xfrm>
              <a:off x="9889326" y="2960213"/>
              <a:ext cx="639160" cy="48303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4C4C22F-925F-0444-9058-8DFEE8A2D88B}"/>
                </a:ext>
              </a:extLst>
            </p:cNvPr>
            <p:cNvCxnSpPr>
              <a:cxnSpLocks/>
              <a:stCxn id="57" idx="4"/>
              <a:endCxn id="60" idx="7"/>
            </p:cNvCxnSpPr>
            <p:nvPr/>
          </p:nvCxnSpPr>
          <p:spPr>
            <a:xfrm flipH="1">
              <a:off x="10783044" y="2960213"/>
              <a:ext cx="639161" cy="48303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81C0805-E4B4-E044-8B5B-C576D4C83E3C}"/>
              </a:ext>
            </a:extLst>
          </p:cNvPr>
          <p:cNvGrpSpPr/>
          <p:nvPr/>
        </p:nvGrpSpPr>
        <p:grpSpPr>
          <a:xfrm>
            <a:off x="9527574" y="3970639"/>
            <a:ext cx="1892879" cy="1890330"/>
            <a:chOff x="9709326" y="1860195"/>
            <a:chExt cx="1892879" cy="1890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309AC86-5DD7-B845-9D30-313EE8C45918}"/>
                    </a:ext>
                  </a:extLst>
                </p:cNvPr>
                <p:cNvSpPr txBox="1"/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309AC86-5DD7-B845-9D30-313EE8C459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A550903-D1B2-0947-8930-B29FDCEB515C}"/>
                    </a:ext>
                  </a:extLst>
                </p:cNvPr>
                <p:cNvSpPr txBox="1"/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A550903-D1B2-0947-8930-B29FDCEB51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978DB9C-D8B5-E142-A354-B9B46DB75E60}"/>
                    </a:ext>
                  </a:extLst>
                </p:cNvPr>
                <p:cNvSpPr txBox="1"/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978DB9C-D8B5-E142-A354-B9B46DB75E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A4AEBB2-6A14-DA4C-BF52-A68BA01132AE}"/>
                </a:ext>
              </a:extLst>
            </p:cNvPr>
            <p:cNvCxnSpPr>
              <a:cxnSpLocks/>
              <a:stCxn id="65" idx="3"/>
              <a:endCxn id="64" idx="0"/>
            </p:cNvCxnSpPr>
            <p:nvPr/>
          </p:nvCxnSpPr>
          <p:spPr>
            <a:xfrm flipH="1">
              <a:off x="9889326" y="2167474"/>
              <a:ext cx="639160" cy="4327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83E71E75-E067-E74A-A961-985BF1D92B78}"/>
                </a:ext>
              </a:extLst>
            </p:cNvPr>
            <p:cNvCxnSpPr>
              <a:cxnSpLocks/>
              <a:stCxn id="65" idx="5"/>
              <a:endCxn id="66" idx="0"/>
            </p:cNvCxnSpPr>
            <p:nvPr/>
          </p:nvCxnSpPr>
          <p:spPr>
            <a:xfrm>
              <a:off x="10783044" y="2167474"/>
              <a:ext cx="639161" cy="4327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E74F0244-1683-6643-A0C8-BEF0622EDFE7}"/>
                    </a:ext>
                  </a:extLst>
                </p:cNvPr>
                <p:cNvSpPr txBox="1"/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E74F0244-1683-6643-A0C8-BEF0622EDF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C0FB4AC-907A-3040-A5A5-661AA50CF555}"/>
                </a:ext>
              </a:extLst>
            </p:cNvPr>
            <p:cNvCxnSpPr>
              <a:cxnSpLocks/>
              <a:stCxn id="64" idx="4"/>
              <a:endCxn id="69" idx="1"/>
            </p:cNvCxnSpPr>
            <p:nvPr/>
          </p:nvCxnSpPr>
          <p:spPr>
            <a:xfrm>
              <a:off x="9889326" y="2960213"/>
              <a:ext cx="639160" cy="48303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94C992C-C44A-6E45-AB4C-82238E52932C}"/>
                </a:ext>
              </a:extLst>
            </p:cNvPr>
            <p:cNvCxnSpPr>
              <a:cxnSpLocks/>
              <a:stCxn id="66" idx="4"/>
              <a:endCxn id="69" idx="7"/>
            </p:cNvCxnSpPr>
            <p:nvPr/>
          </p:nvCxnSpPr>
          <p:spPr>
            <a:xfrm flipH="1">
              <a:off x="10783044" y="2960213"/>
              <a:ext cx="639161" cy="48303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7C6E46-A900-1243-AD3C-A6EE97A19AB8}"/>
              </a:ext>
            </a:extLst>
          </p:cNvPr>
          <p:cNvGrpSpPr/>
          <p:nvPr/>
        </p:nvGrpSpPr>
        <p:grpSpPr>
          <a:xfrm>
            <a:off x="10027154" y="1382542"/>
            <a:ext cx="1842872" cy="575329"/>
            <a:chOff x="9887574" y="904868"/>
            <a:chExt cx="1842872" cy="575329"/>
          </a:xfrm>
        </p:grpSpPr>
        <p:sp>
          <p:nvSpPr>
            <p:cNvPr id="9" name="Cloud Callout 8">
              <a:extLst>
                <a:ext uri="{FF2B5EF4-FFF2-40B4-BE49-F238E27FC236}">
                  <a16:creationId xmlns:a16="http://schemas.microsoft.com/office/drawing/2014/main" id="{BD5E4560-AADC-474F-8680-60B8365E4A5E}"/>
                </a:ext>
              </a:extLst>
            </p:cNvPr>
            <p:cNvSpPr/>
            <p:nvPr/>
          </p:nvSpPr>
          <p:spPr>
            <a:xfrm>
              <a:off x="9887574" y="904868"/>
              <a:ext cx="1842872" cy="575329"/>
            </a:xfrm>
            <a:prstGeom prst="cloudCallout">
              <a:avLst>
                <a:gd name="adj1" fmla="val -61473"/>
                <a:gd name="adj2" fmla="val 48877"/>
              </a:avLst>
            </a:prstGeom>
            <a:solidFill>
              <a:srgbClr val="FFC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8090554-8C8B-B242-90EE-10B2F064DF4D}"/>
                    </a:ext>
                  </a:extLst>
                </p:cNvPr>
                <p:cNvSpPr/>
                <p:nvPr/>
              </p:nvSpPr>
              <p:spPr>
                <a:xfrm>
                  <a:off x="10127317" y="1007866"/>
                  <a:ext cx="13633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𝑑𝑒𝑔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?</m:t>
                        </m:r>
                      </m:oMath>
                    </m:oMathPara>
                  </a14:m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8090554-8C8B-B242-90EE-10B2F064DF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7317" y="1007866"/>
                  <a:ext cx="1363387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5439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48C4-E697-5A4F-B620-94D7092D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Bevor es losgeht... Aus der Vorlesung </a:t>
            </a:r>
            <a:r>
              <a:rPr lang="de-DE" i="1" dirty="0">
                <a:solidFill>
                  <a:schemeClr val="accent2"/>
                </a:solidFill>
              </a:rPr>
              <a:t>Diskrete Strukturen: Graphen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298D53-BA62-E34C-9A5A-95E6251D4D1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err="1">
                    <a:solidFill>
                      <a:schemeClr val="accent1"/>
                    </a:solidFill>
                  </a:rPr>
                  <a:t>Subgraph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aus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Vollständig</a:t>
                </a:r>
                <a:r>
                  <a:rPr lang="de-DE" dirty="0"/>
                  <a:t>, wenn jedes Paar von Knoten durch eine Kante verbunden ist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de-DE" dirty="0"/>
                  <a:t> auch </a:t>
                </a:r>
                <a:r>
                  <a:rPr lang="de-DE" dirty="0">
                    <a:solidFill>
                      <a:schemeClr val="accent1"/>
                    </a:solidFill>
                  </a:rPr>
                  <a:t>Clique</a:t>
                </a:r>
                <a:r>
                  <a:rPr lang="de-DE" dirty="0"/>
                  <a:t> genannt</a:t>
                </a:r>
              </a:p>
              <a:p>
                <a:pPr lvl="3"/>
                <a:r>
                  <a:rPr lang="de-DE" dirty="0">
                    <a:solidFill>
                      <a:schemeClr val="accent1"/>
                    </a:solidFill>
                  </a:rPr>
                  <a:t>Maximal</a:t>
                </a:r>
                <a:r>
                  <a:rPr lang="de-DE" dirty="0"/>
                  <a:t>, wenn für jedes </a:t>
                </a:r>
                <a:r>
                  <a:rPr lang="de-DE" dirty="0" err="1"/>
                  <a:t>Superset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de-DE" dirty="0"/>
                  <a:t> aus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de-DE" dirty="0"/>
                  <a:t> gilt, dass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de-DE" dirty="0"/>
                  <a:t> keine Clique ist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298D53-BA62-E34C-9A5A-95E6251D4D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016" t="-2687" r="-34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9819B5D-E696-9543-A823-EDF2E93E5F1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64361" y="1666799"/>
                <a:ext cx="3701726" cy="4425716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Beispiele: </a:t>
                </a:r>
              </a:p>
              <a:p>
                <a:pPr lvl="1"/>
                <a:r>
                  <a:rPr lang="de-DE" dirty="0" err="1"/>
                  <a:t>Subgraph</a:t>
                </a:r>
                <a:r>
                  <a:rPr lang="de-DE" dirty="0"/>
                  <a:t>: fett markiert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marL="533400" lvl="2" indent="0">
                  <a:buNone/>
                </a:pPr>
                <a:r>
                  <a:rPr lang="de-DE" dirty="0"/>
                  <a:t>bzw.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dirty="0"/>
                  <a:t> nicht vollständig</a:t>
                </a:r>
              </a:p>
              <a:p>
                <a:pPr lvl="2"/>
                <a:r>
                  <a:rPr lang="de-DE" b="0" dirty="0"/>
                  <a:t>Kante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de-DE" dirty="0"/>
                  <a:t> zwischen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e-DE" dirty="0"/>
                  <a:t> fehlt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</m:oMath>
                </a14:m>
                <a:r>
                  <a:rPr lang="de-DE" dirty="0"/>
                  <a:t> vollständig 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de-DE" dirty="0"/>
                  <a:t> maximale Clique</a:t>
                </a:r>
              </a:p>
              <a:p>
                <a:pPr lvl="3"/>
                <a:r>
                  <a:rPr lang="de-DE" dirty="0"/>
                  <a:t>Nicht maximale Cliquen: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pPr lvl="3"/>
                <a:endParaRPr lang="de-DE" dirty="0"/>
              </a:p>
              <a:p>
                <a:pPr lvl="2"/>
                <a:endParaRPr lang="de-DE" dirty="0"/>
              </a:p>
              <a:p>
                <a:pPr lvl="2"/>
                <a:endParaRPr lang="de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9819B5D-E696-9543-A823-EDF2E93E5F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64361" y="1666799"/>
                <a:ext cx="3701726" cy="4425716"/>
              </a:xfrm>
              <a:blipFill>
                <a:blip r:embed="rId4"/>
                <a:stretch>
                  <a:fillRect l="-4437" t="-2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AD2EE-DDBA-C642-8F74-B35C8CA4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3419A-230A-9D40-95BA-0952AA397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Tanya Braun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C4371-C4F2-654B-B16A-76D9370FF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r>
              <a:rPr lang="de-DE"/>
              <a:t> </a:t>
            </a:r>
            <a:endParaRPr lang="de-DE" sz="14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78F1963-77A1-B64A-8FEC-1D683EC0F8D1}"/>
              </a:ext>
            </a:extLst>
          </p:cNvPr>
          <p:cNvGrpSpPr/>
          <p:nvPr/>
        </p:nvGrpSpPr>
        <p:grpSpPr>
          <a:xfrm>
            <a:off x="10040644" y="1816379"/>
            <a:ext cx="1892879" cy="1890330"/>
            <a:chOff x="9709326" y="1860195"/>
            <a:chExt cx="1892879" cy="1890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F165E17-A69B-944D-9372-15DF773A6B28}"/>
                    </a:ext>
                  </a:extLst>
                </p:cNvPr>
                <p:cNvSpPr txBox="1"/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F165E17-A69B-944D-9372-15DF773A6B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9222AB7-DB97-C34B-8151-58CC3ED60BEE}"/>
                    </a:ext>
                  </a:extLst>
                </p:cNvPr>
                <p:cNvSpPr txBox="1"/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9222AB7-DB97-C34B-8151-58CC3ED60B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F018C59-1BE4-374E-A99F-C69C1561B76D}"/>
                    </a:ext>
                  </a:extLst>
                </p:cNvPr>
                <p:cNvSpPr txBox="1"/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F018C59-1BE4-374E-A99F-C69C1561B7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31FD4F4-5976-9647-A5FB-A55CAB139C19}"/>
                </a:ext>
              </a:extLst>
            </p:cNvPr>
            <p:cNvCxnSpPr>
              <a:cxnSpLocks/>
              <a:stCxn id="56" idx="3"/>
              <a:endCxn id="55" idx="0"/>
            </p:cNvCxnSpPr>
            <p:nvPr/>
          </p:nvCxnSpPr>
          <p:spPr>
            <a:xfrm flipH="1">
              <a:off x="9889326" y="2167474"/>
              <a:ext cx="639160" cy="4327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6AECBFE-CE8A-4547-9C81-1A8DD10E0EFB}"/>
                </a:ext>
              </a:extLst>
            </p:cNvPr>
            <p:cNvCxnSpPr>
              <a:cxnSpLocks/>
              <a:stCxn id="56" idx="5"/>
              <a:endCxn id="57" idx="0"/>
            </p:cNvCxnSpPr>
            <p:nvPr/>
          </p:nvCxnSpPr>
          <p:spPr>
            <a:xfrm>
              <a:off x="10783044" y="2167474"/>
              <a:ext cx="639161" cy="4327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F2FAA21-610D-DE4C-95BD-A5D956E07ED1}"/>
                    </a:ext>
                  </a:extLst>
                </p:cNvPr>
                <p:cNvSpPr txBox="1"/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F2FAA21-610D-DE4C-95BD-A5D956E07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C2C3E6D-3B34-BC41-BBC2-B4D4357F6C36}"/>
                </a:ext>
              </a:extLst>
            </p:cNvPr>
            <p:cNvCxnSpPr>
              <a:cxnSpLocks/>
              <a:stCxn id="55" idx="4"/>
              <a:endCxn id="60" idx="1"/>
            </p:cNvCxnSpPr>
            <p:nvPr/>
          </p:nvCxnSpPr>
          <p:spPr>
            <a:xfrm>
              <a:off x="9889326" y="2960213"/>
              <a:ext cx="639160" cy="4830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4C4C22F-925F-0444-9058-8DFEE8A2D88B}"/>
                </a:ext>
              </a:extLst>
            </p:cNvPr>
            <p:cNvCxnSpPr>
              <a:cxnSpLocks/>
              <a:stCxn id="57" idx="4"/>
              <a:endCxn id="60" idx="7"/>
            </p:cNvCxnSpPr>
            <p:nvPr/>
          </p:nvCxnSpPr>
          <p:spPr>
            <a:xfrm flipH="1">
              <a:off x="10783044" y="2960213"/>
              <a:ext cx="639161" cy="4830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81C0805-E4B4-E044-8B5B-C576D4C83E3C}"/>
              </a:ext>
            </a:extLst>
          </p:cNvPr>
          <p:cNvGrpSpPr/>
          <p:nvPr/>
        </p:nvGrpSpPr>
        <p:grpSpPr>
          <a:xfrm>
            <a:off x="10040644" y="3868386"/>
            <a:ext cx="1892879" cy="1890330"/>
            <a:chOff x="9709326" y="1860195"/>
            <a:chExt cx="1892879" cy="1890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309AC86-5DD7-B845-9D30-313EE8C45918}"/>
                    </a:ext>
                  </a:extLst>
                </p:cNvPr>
                <p:cNvSpPr txBox="1"/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309AC86-5DD7-B845-9D30-313EE8C459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A550903-D1B2-0947-8930-B29FDCEB515C}"/>
                    </a:ext>
                  </a:extLst>
                </p:cNvPr>
                <p:cNvSpPr txBox="1"/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A550903-D1B2-0947-8930-B29FDCEB51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978DB9C-D8B5-E142-A354-B9B46DB75E60}"/>
                    </a:ext>
                  </a:extLst>
                </p:cNvPr>
                <p:cNvSpPr txBox="1"/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978DB9C-D8B5-E142-A354-B9B46DB75E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A4AEBB2-6A14-DA4C-BF52-A68BA01132AE}"/>
                </a:ext>
              </a:extLst>
            </p:cNvPr>
            <p:cNvCxnSpPr>
              <a:cxnSpLocks/>
              <a:stCxn id="65" idx="3"/>
              <a:endCxn id="64" idx="0"/>
            </p:cNvCxnSpPr>
            <p:nvPr/>
          </p:nvCxnSpPr>
          <p:spPr>
            <a:xfrm flipH="1">
              <a:off x="9889326" y="2167474"/>
              <a:ext cx="639160" cy="4327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83E71E75-E067-E74A-A961-985BF1D92B78}"/>
                </a:ext>
              </a:extLst>
            </p:cNvPr>
            <p:cNvCxnSpPr>
              <a:cxnSpLocks/>
              <a:stCxn id="65" idx="5"/>
              <a:endCxn id="66" idx="0"/>
            </p:cNvCxnSpPr>
            <p:nvPr/>
          </p:nvCxnSpPr>
          <p:spPr>
            <a:xfrm>
              <a:off x="10783044" y="2167474"/>
              <a:ext cx="639161" cy="4327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E74F0244-1683-6643-A0C8-BEF0622EDFE7}"/>
                    </a:ext>
                  </a:extLst>
                </p:cNvPr>
                <p:cNvSpPr txBox="1"/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E74F0244-1683-6643-A0C8-BEF0622EDF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C0FB4AC-907A-3040-A5A5-661AA50CF555}"/>
                </a:ext>
              </a:extLst>
            </p:cNvPr>
            <p:cNvCxnSpPr>
              <a:cxnSpLocks/>
              <a:stCxn id="64" idx="4"/>
              <a:endCxn id="69" idx="1"/>
            </p:cNvCxnSpPr>
            <p:nvPr/>
          </p:nvCxnSpPr>
          <p:spPr>
            <a:xfrm>
              <a:off x="9889326" y="2960213"/>
              <a:ext cx="639160" cy="483033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94C992C-C44A-6E45-AB4C-82238E52932C}"/>
                </a:ext>
              </a:extLst>
            </p:cNvPr>
            <p:cNvCxnSpPr>
              <a:cxnSpLocks/>
              <a:stCxn id="66" idx="4"/>
              <a:endCxn id="69" idx="7"/>
            </p:cNvCxnSpPr>
            <p:nvPr/>
          </p:nvCxnSpPr>
          <p:spPr>
            <a:xfrm flipH="1">
              <a:off x="10783044" y="2960213"/>
              <a:ext cx="639161" cy="483033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D2375F-93DE-2C4A-A31B-AC48F1F57320}"/>
              </a:ext>
            </a:extLst>
          </p:cNvPr>
          <p:cNvCxnSpPr>
            <a:stCxn id="55" idx="6"/>
            <a:endCxn id="57" idx="2"/>
          </p:cNvCxnSpPr>
          <p:nvPr/>
        </p:nvCxnSpPr>
        <p:spPr>
          <a:xfrm>
            <a:off x="10400644" y="2736397"/>
            <a:ext cx="1172879" cy="0"/>
          </a:xfrm>
          <a:prstGeom prst="line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6B9FC0-6323-4142-9604-41AD42BF9AF5}"/>
              </a:ext>
            </a:extLst>
          </p:cNvPr>
          <p:cNvCxnSpPr>
            <a:cxnSpLocks/>
            <a:stCxn id="64" idx="6"/>
            <a:endCxn id="66" idx="2"/>
          </p:cNvCxnSpPr>
          <p:nvPr/>
        </p:nvCxnSpPr>
        <p:spPr>
          <a:xfrm>
            <a:off x="10400644" y="4788404"/>
            <a:ext cx="117287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C6FADE7-53C7-CE43-8B3E-AEBB51B7582D}"/>
              </a:ext>
            </a:extLst>
          </p:cNvPr>
          <p:cNvCxnSpPr>
            <a:cxnSpLocks/>
          </p:cNvCxnSpPr>
          <p:nvPr/>
        </p:nvCxnSpPr>
        <p:spPr>
          <a:xfrm>
            <a:off x="7711434" y="4402277"/>
            <a:ext cx="15240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4FADD0-1522-9F44-8421-CF767442256E}"/>
              </a:ext>
            </a:extLst>
          </p:cNvPr>
          <p:cNvGrpSpPr/>
          <p:nvPr/>
        </p:nvGrpSpPr>
        <p:grpSpPr>
          <a:xfrm>
            <a:off x="8458812" y="1425791"/>
            <a:ext cx="2246810" cy="575329"/>
            <a:chOff x="9674981" y="904868"/>
            <a:chExt cx="2246810" cy="575329"/>
          </a:xfrm>
        </p:grpSpPr>
        <p:sp>
          <p:nvSpPr>
            <p:cNvPr id="33" name="Cloud Callout 32">
              <a:extLst>
                <a:ext uri="{FF2B5EF4-FFF2-40B4-BE49-F238E27FC236}">
                  <a16:creationId xmlns:a16="http://schemas.microsoft.com/office/drawing/2014/main" id="{B892F0F9-B245-FB4E-AAC5-6BB34CFA1569}"/>
                </a:ext>
              </a:extLst>
            </p:cNvPr>
            <p:cNvSpPr/>
            <p:nvPr/>
          </p:nvSpPr>
          <p:spPr>
            <a:xfrm>
              <a:off x="9674981" y="904868"/>
              <a:ext cx="2246810" cy="575329"/>
            </a:xfrm>
            <a:prstGeom prst="cloudCallout">
              <a:avLst>
                <a:gd name="adj1" fmla="val -4496"/>
                <a:gd name="adj2" fmla="val 83692"/>
              </a:avLst>
            </a:prstGeom>
            <a:solidFill>
              <a:srgbClr val="FFC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2ED63E4-5116-784F-A61F-ACDD5EBDE629}"/>
                    </a:ext>
                  </a:extLst>
                </p:cNvPr>
                <p:cNvSpPr/>
                <p:nvPr/>
              </p:nvSpPr>
              <p:spPr>
                <a:xfrm>
                  <a:off x="9753373" y="992362"/>
                  <a:ext cx="20783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de-DE" dirty="0">
                      <a:solidFill>
                        <a:schemeClr val="bg1"/>
                      </a:solidFill>
                    </a:rPr>
                    <a:t> vollständig?</a:t>
                  </a: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2ED63E4-5116-784F-A61F-ACDD5EBDE6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373" y="992362"/>
                  <a:ext cx="2078326" cy="369332"/>
                </a:xfrm>
                <a:prstGeom prst="rect">
                  <a:avLst/>
                </a:prstGeom>
                <a:blipFill>
                  <a:blip r:embed="rId13"/>
                  <a:stretch>
                    <a:fillRect t="-3333" r="-1829" b="-2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643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48C4-E697-5A4F-B620-94D7092D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Bevor es losgeht... Aus der Vorlesung </a:t>
            </a:r>
            <a:r>
              <a:rPr lang="de-DE" i="1" dirty="0">
                <a:solidFill>
                  <a:schemeClr val="accent2"/>
                </a:solidFill>
              </a:rPr>
              <a:t>Diskrete Strukturen: Graphen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298D53-BA62-E34C-9A5A-95E6251D4D1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de-DE" dirty="0">
                    <a:solidFill>
                      <a:schemeClr val="accent1"/>
                    </a:solidFill>
                  </a:rPr>
                  <a:t>Pfad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de-DE" dirty="0"/>
                  <a:t>, jeweils durch Kante verbunden, ohne doppelt auftretende Knoten</a:t>
                </a:r>
              </a:p>
              <a:p>
                <a:pPr lvl="1"/>
                <a:r>
                  <a:rPr lang="de-DE" dirty="0"/>
                  <a:t>In gerichteten Graphen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>
                    <a:solidFill>
                      <a:schemeClr val="accent1"/>
                    </a:solidFill>
                  </a:rPr>
                  <a:t>Nachfahre</a:t>
                </a:r>
                <a:r>
                  <a:rPr lang="de-DE" dirty="0"/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, wenn ein Pfad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dirty="0"/>
                  <a:t> existiert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>
                    <a:solidFill>
                      <a:schemeClr val="accent1"/>
                    </a:solidFill>
                  </a:rPr>
                  <a:t>Vorfahre</a:t>
                </a:r>
                <a:r>
                  <a:rPr lang="de-DE" dirty="0"/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, wenn ein Pfad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dirty="0"/>
                  <a:t> existiert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>
                        <a:latin typeface="Cambria Math" panose="02040503050406030204" pitchFamily="18" charset="0"/>
                      </a:rPr>
                      <m:t>Desc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Anc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: Alle Nach/Vorfahren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</a:p>
              <a:p>
                <a:pPr lvl="2"/>
                <a:r>
                  <a:rPr lang="de-DE" dirty="0">
                    <a:solidFill>
                      <a:schemeClr val="accent1"/>
                    </a:solidFill>
                  </a:rPr>
                  <a:t>Topologische Sortierung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de-DE" dirty="0"/>
              </a:p>
              <a:p>
                <a:pPr lvl="3"/>
                <a:r>
                  <a:rPr lang="de-DE" dirty="0"/>
                  <a:t>Wenn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dirty="0"/>
                  <a:t>, dann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vor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de-DE" dirty="0"/>
              </a:p>
              <a:p>
                <a:r>
                  <a:rPr lang="de-DE" dirty="0">
                    <a:solidFill>
                      <a:schemeClr val="accent1"/>
                    </a:solidFill>
                  </a:rPr>
                  <a:t>Zyklus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Pfad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Azyklisch</a:t>
                </a:r>
                <a:r>
                  <a:rPr lang="de-DE" dirty="0"/>
                  <a:t>: keine Zyklen</a:t>
                </a:r>
              </a:p>
              <a:p>
                <a:pPr lvl="3"/>
                <a:endParaRPr lang="de-D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298D53-BA62-E34C-9A5A-95E6251D4D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784" t="-3284" b="-2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9819B5D-E696-9543-A823-EDF2E93E5F1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64361" y="1666800"/>
                <a:ext cx="3872416" cy="423911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de-DE" dirty="0"/>
                  <a:t>Beispiele</a:t>
                </a:r>
              </a:p>
              <a:p>
                <a:pPr lvl="1"/>
                <a:r>
                  <a:rPr lang="de-DE" dirty="0"/>
                  <a:t>Gerichtet: </a:t>
                </a:r>
              </a:p>
              <a:p>
                <a:pPr lvl="2"/>
                <a:r>
                  <a:rPr lang="de-DE" dirty="0"/>
                  <a:t>Pfade: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</a:p>
              <a:p>
                <a:pPr lvl="3"/>
                <a:r>
                  <a:rPr lang="de-DE" dirty="0"/>
                  <a:t>Bei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/>
                  <a:t> Vorfahre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dirty="0"/>
                  <a:t>, </a:t>
                </a:r>
                <a:br>
                  <a:rPr lang="de-DE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dirty="0"/>
                  <a:t> Nachfahre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Top. Sortierung: 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Zyklus: </a:t>
                </a:r>
                <a:r>
                  <a:rPr lang="de-DE" i="1" dirty="0"/>
                  <a:t>azyklisch</a:t>
                </a:r>
                <a:endParaRPr lang="de-DE" dirty="0"/>
              </a:p>
              <a:p>
                <a:pPr lvl="1"/>
                <a:r>
                  <a:rPr lang="de-DE" dirty="0"/>
                  <a:t>Ungerichtet: </a:t>
                </a:r>
              </a:p>
              <a:p>
                <a:pPr lvl="2"/>
                <a:r>
                  <a:rPr lang="de-DE" dirty="0"/>
                  <a:t>Beliebiger Pfad: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Zyklus: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</a:p>
              <a:p>
                <a:pPr lvl="1"/>
                <a:endParaRPr lang="de-DE" i="1" dirty="0"/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9819B5D-E696-9543-A823-EDF2E93E5F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64361" y="1666800"/>
                <a:ext cx="3872416" cy="4239112"/>
              </a:xfrm>
              <a:blipFill>
                <a:blip r:embed="rId3"/>
                <a:stretch>
                  <a:fillRect l="-3922" t="-32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AD2EE-DDBA-C642-8F74-B35C8CA4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3419A-230A-9D40-95BA-0952AA397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Tanya Braun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C4371-C4F2-654B-B16A-76D9370FF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3D438-9796-C84D-81DD-501C1486D4A5}"/>
              </a:ext>
            </a:extLst>
          </p:cNvPr>
          <p:cNvSpPr txBox="1"/>
          <p:nvPr/>
        </p:nvSpPr>
        <p:spPr>
          <a:xfrm>
            <a:off x="4831491" y="6102297"/>
            <a:ext cx="254101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Achtung: Definitionen im PGM Buch leicht anders.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319EB33-6EC7-EF40-B98D-C53217683E5C}"/>
              </a:ext>
            </a:extLst>
          </p:cNvPr>
          <p:cNvGrpSpPr/>
          <p:nvPr/>
        </p:nvGrpSpPr>
        <p:grpSpPr>
          <a:xfrm>
            <a:off x="10040644" y="1816379"/>
            <a:ext cx="1892879" cy="1890330"/>
            <a:chOff x="9709326" y="1860195"/>
            <a:chExt cx="1892879" cy="1890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FE62831-75A9-D049-A3C2-3EE105F37EAE}"/>
                    </a:ext>
                  </a:extLst>
                </p:cNvPr>
                <p:cNvSpPr txBox="1"/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FE62831-75A9-D049-A3C2-3EE105F37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A5168886-D270-F14B-BDA4-B7478A874C63}"/>
                    </a:ext>
                  </a:extLst>
                </p:cNvPr>
                <p:cNvSpPr txBox="1"/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A5168886-D270-F14B-BDA4-B7478A874C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814A6A5-26E6-C141-AE0A-A3F81D158DA5}"/>
                    </a:ext>
                  </a:extLst>
                </p:cNvPr>
                <p:cNvSpPr txBox="1"/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814A6A5-26E6-C141-AE0A-A3F81D158D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376BBF2-E981-FE4B-99C4-0A34E600C74A}"/>
                </a:ext>
              </a:extLst>
            </p:cNvPr>
            <p:cNvCxnSpPr>
              <a:cxnSpLocks/>
              <a:stCxn id="78" idx="3"/>
              <a:endCxn id="77" idx="0"/>
            </p:cNvCxnSpPr>
            <p:nvPr/>
          </p:nvCxnSpPr>
          <p:spPr>
            <a:xfrm flipH="1">
              <a:off x="9889326" y="2167474"/>
              <a:ext cx="639160" cy="4327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999E81F-3225-B042-B3DF-F68ABC8B1324}"/>
                </a:ext>
              </a:extLst>
            </p:cNvPr>
            <p:cNvCxnSpPr>
              <a:cxnSpLocks/>
              <a:stCxn id="78" idx="5"/>
              <a:endCxn id="79" idx="0"/>
            </p:cNvCxnSpPr>
            <p:nvPr/>
          </p:nvCxnSpPr>
          <p:spPr>
            <a:xfrm>
              <a:off x="10783044" y="2167474"/>
              <a:ext cx="639161" cy="4327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20734DDF-37EA-8A43-BA55-10251F9D7C16}"/>
                    </a:ext>
                  </a:extLst>
                </p:cNvPr>
                <p:cNvSpPr txBox="1"/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20734DDF-37EA-8A43-BA55-10251F9D7C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EFCF592B-A272-9848-B5A4-290C3EA2C666}"/>
                </a:ext>
              </a:extLst>
            </p:cNvPr>
            <p:cNvCxnSpPr>
              <a:cxnSpLocks/>
              <a:stCxn id="77" idx="4"/>
              <a:endCxn id="82" idx="1"/>
            </p:cNvCxnSpPr>
            <p:nvPr/>
          </p:nvCxnSpPr>
          <p:spPr>
            <a:xfrm>
              <a:off x="9889326" y="2960213"/>
              <a:ext cx="639160" cy="4830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688EA53-EC63-7949-99EA-E0C408C0BCA1}"/>
                </a:ext>
              </a:extLst>
            </p:cNvPr>
            <p:cNvCxnSpPr>
              <a:cxnSpLocks/>
              <a:stCxn id="79" idx="4"/>
              <a:endCxn id="82" idx="7"/>
            </p:cNvCxnSpPr>
            <p:nvPr/>
          </p:nvCxnSpPr>
          <p:spPr>
            <a:xfrm flipH="1">
              <a:off x="10783044" y="2960213"/>
              <a:ext cx="639161" cy="4830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7D19795-17EB-BD4C-BA2F-70A17A2BAFA1}"/>
              </a:ext>
            </a:extLst>
          </p:cNvPr>
          <p:cNvGrpSpPr/>
          <p:nvPr/>
        </p:nvGrpSpPr>
        <p:grpSpPr>
          <a:xfrm>
            <a:off x="10040644" y="3868386"/>
            <a:ext cx="1892879" cy="1890330"/>
            <a:chOff x="9709326" y="1860195"/>
            <a:chExt cx="1892879" cy="1890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1B2D8C7E-2792-6347-93FB-7DC848732598}"/>
                    </a:ext>
                  </a:extLst>
                </p:cNvPr>
                <p:cNvSpPr txBox="1"/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1B2D8C7E-2792-6347-93FB-7DC848732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98B3B4E4-2E29-4A48-B70E-22BE9653615B}"/>
                    </a:ext>
                  </a:extLst>
                </p:cNvPr>
                <p:cNvSpPr txBox="1"/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98B3B4E4-2E29-4A48-B70E-22BE965361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74A55AAD-258A-4441-8AE1-358AD52F6FD8}"/>
                    </a:ext>
                  </a:extLst>
                </p:cNvPr>
                <p:cNvSpPr txBox="1"/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74A55AAD-258A-4441-8AE1-358AD52F6F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DE67A187-EB5E-BA49-9AB2-85ECAA590627}"/>
                </a:ext>
              </a:extLst>
            </p:cNvPr>
            <p:cNvCxnSpPr>
              <a:cxnSpLocks/>
              <a:stCxn id="87" idx="3"/>
              <a:endCxn id="86" idx="0"/>
            </p:cNvCxnSpPr>
            <p:nvPr/>
          </p:nvCxnSpPr>
          <p:spPr>
            <a:xfrm flipH="1">
              <a:off x="9889326" y="2167474"/>
              <a:ext cx="639160" cy="4327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EC7D527F-916F-844B-9E79-0CC453C6CA6B}"/>
                </a:ext>
              </a:extLst>
            </p:cNvPr>
            <p:cNvCxnSpPr>
              <a:cxnSpLocks/>
              <a:stCxn id="87" idx="5"/>
              <a:endCxn id="88" idx="0"/>
            </p:cNvCxnSpPr>
            <p:nvPr/>
          </p:nvCxnSpPr>
          <p:spPr>
            <a:xfrm>
              <a:off x="10783044" y="2167474"/>
              <a:ext cx="639161" cy="4327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7A362619-1ABB-E04A-B278-088591418A11}"/>
                    </a:ext>
                  </a:extLst>
                </p:cNvPr>
                <p:cNvSpPr txBox="1"/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7A362619-1ABB-E04A-B278-088591418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546CD647-FA74-D64A-9B45-FA208233B0EB}"/>
                </a:ext>
              </a:extLst>
            </p:cNvPr>
            <p:cNvCxnSpPr>
              <a:cxnSpLocks/>
              <a:stCxn id="86" idx="4"/>
              <a:endCxn id="91" idx="1"/>
            </p:cNvCxnSpPr>
            <p:nvPr/>
          </p:nvCxnSpPr>
          <p:spPr>
            <a:xfrm>
              <a:off x="9889326" y="2960213"/>
              <a:ext cx="639160" cy="483033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C3863F4-12DC-924F-AEF6-A6D659649773}"/>
                </a:ext>
              </a:extLst>
            </p:cNvPr>
            <p:cNvCxnSpPr>
              <a:cxnSpLocks/>
              <a:stCxn id="88" idx="4"/>
              <a:endCxn id="91" idx="7"/>
            </p:cNvCxnSpPr>
            <p:nvPr/>
          </p:nvCxnSpPr>
          <p:spPr>
            <a:xfrm flipH="1">
              <a:off x="10783044" y="2960213"/>
              <a:ext cx="639161" cy="483033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12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48C4-E697-5A4F-B620-94D7092D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Bevor es losgeht... Aus der Vorlesung </a:t>
            </a:r>
            <a:r>
              <a:rPr lang="de-DE" i="1" dirty="0">
                <a:solidFill>
                  <a:schemeClr val="accent2"/>
                </a:solidFill>
              </a:rPr>
              <a:t>Diskrete Strukturen: Graphen</a:t>
            </a:r>
            <a:endParaRPr lang="de-D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677F48-6573-364C-8A6C-34C32F9DF1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Hier nur für ungerichtete Graphen genutzt:</a:t>
            </a:r>
          </a:p>
          <a:p>
            <a:r>
              <a:rPr lang="de-DE" dirty="0">
                <a:solidFill>
                  <a:schemeClr val="accent1"/>
                </a:solidFill>
              </a:rPr>
              <a:t>Zusammenhängend</a:t>
            </a:r>
          </a:p>
          <a:p>
            <a:pPr lvl="1"/>
            <a:r>
              <a:rPr lang="de-DE" dirty="0"/>
              <a:t>Jeder Knoten ist mit jedem anderen Knoten durch einen Pfad verbunden</a:t>
            </a:r>
          </a:p>
          <a:p>
            <a:r>
              <a:rPr lang="de-DE" dirty="0">
                <a:solidFill>
                  <a:schemeClr val="accent1"/>
                </a:solidFill>
              </a:rPr>
              <a:t>Baum</a:t>
            </a:r>
          </a:p>
          <a:p>
            <a:pPr lvl="1"/>
            <a:r>
              <a:rPr lang="de-DE" dirty="0"/>
              <a:t>Azyklisch und zusammenhängend</a:t>
            </a:r>
          </a:p>
          <a:p>
            <a:pPr marL="0" indent="0">
              <a:buNone/>
            </a:pPr>
            <a:r>
              <a:rPr lang="de-DE" dirty="0"/>
              <a:t>__</a:t>
            </a:r>
          </a:p>
          <a:p>
            <a:pPr lvl="3"/>
            <a:endParaRPr lang="de-DE" i="1" dirty="0">
              <a:solidFill>
                <a:schemeClr val="accent1"/>
              </a:solidFill>
            </a:endParaRPr>
          </a:p>
          <a:p>
            <a:r>
              <a:rPr lang="de-DE" i="1" dirty="0" err="1">
                <a:solidFill>
                  <a:schemeClr val="accent1"/>
                </a:solidFill>
              </a:rPr>
              <a:t>Polytree</a:t>
            </a:r>
            <a:endParaRPr lang="de-DE" i="1" dirty="0">
              <a:solidFill>
                <a:schemeClr val="accent1"/>
              </a:solidFill>
            </a:endParaRPr>
          </a:p>
          <a:p>
            <a:pPr lvl="1"/>
            <a:r>
              <a:rPr lang="de-DE" dirty="0"/>
              <a:t>Gerichteter azyklischer Graph, dessen ungerichteter Graph ein Baum ist</a:t>
            </a:r>
          </a:p>
          <a:p>
            <a:pPr lvl="2"/>
            <a:endParaRPr lang="de-DE" dirty="0"/>
          </a:p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9819B5D-E696-9543-A823-EDF2E93E5F1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64360" y="1666800"/>
                <a:ext cx="3776283" cy="4239112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Beispiele</a:t>
                </a:r>
              </a:p>
              <a:p>
                <a:pPr lvl="1"/>
                <a:r>
                  <a:rPr lang="de-DE" dirty="0"/>
                  <a:t>Ungerichtet: zusammenhängend</a:t>
                </a:r>
              </a:p>
              <a:p>
                <a:pPr lvl="2"/>
                <a:r>
                  <a:rPr lang="de-DE" dirty="0"/>
                  <a:t>Kein Baum, da nicht azyklisch</a:t>
                </a:r>
              </a:p>
              <a:p>
                <a:pPr lvl="1"/>
                <a:r>
                  <a:rPr lang="de-DE" dirty="0"/>
                  <a:t>Gerichtet:</a:t>
                </a:r>
              </a:p>
              <a:p>
                <a:pPr lvl="2"/>
                <a:r>
                  <a:rPr lang="de-DE" dirty="0"/>
                  <a:t>Kein </a:t>
                </a:r>
                <a:r>
                  <a:rPr lang="de-DE" dirty="0" err="1"/>
                  <a:t>Polytree</a:t>
                </a:r>
                <a:r>
                  <a:rPr lang="de-DE" dirty="0"/>
                  <a:t>, da ungerichtet kein Baum</a:t>
                </a:r>
              </a:p>
              <a:p>
                <a:pPr lvl="1"/>
                <a:r>
                  <a:rPr lang="de-DE" dirty="0" err="1"/>
                  <a:t>Subgraph</a:t>
                </a:r>
                <a:r>
                  <a:rPr lang="de-DE" dirty="0"/>
                  <a:t> aus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Ungerichtet: azyklisch und zusammenhängend </a:t>
                </a:r>
                <a:br>
                  <a:rPr lang="de-DE" dirty="0"/>
                </a:br>
                <a:r>
                  <a:rPr lang="de-DE" dirty="0"/>
                  <a:t>➝  Baum</a:t>
                </a:r>
              </a:p>
              <a:p>
                <a:pPr lvl="2"/>
                <a:r>
                  <a:rPr lang="de-DE" dirty="0"/>
                  <a:t>Damit gerichtet: </a:t>
                </a:r>
                <a:r>
                  <a:rPr lang="de-DE" dirty="0" err="1"/>
                  <a:t>Polytree</a:t>
                </a:r>
                <a:endParaRPr lang="de-DE" dirty="0"/>
              </a:p>
              <a:p>
                <a:pPr lvl="3"/>
                <a:endParaRPr lang="de-DE" dirty="0"/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9819B5D-E696-9543-A823-EDF2E93E5F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64360" y="1666800"/>
                <a:ext cx="3776283" cy="4239112"/>
              </a:xfrm>
              <a:blipFill>
                <a:blip r:embed="rId3"/>
                <a:stretch>
                  <a:fillRect l="-4348" t="-2687" b="-17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AD2EE-DDBA-C642-8F74-B35C8CA4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3419A-230A-9D40-95BA-0952AA397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Tanya Braun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C4371-C4F2-654B-B16A-76D9370FF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r>
              <a:rPr lang="de-DE"/>
              <a:t> </a:t>
            </a:r>
            <a:endParaRPr lang="de-DE" sz="140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319EB33-6EC7-EF40-B98D-C53217683E5C}"/>
              </a:ext>
            </a:extLst>
          </p:cNvPr>
          <p:cNvGrpSpPr/>
          <p:nvPr/>
        </p:nvGrpSpPr>
        <p:grpSpPr>
          <a:xfrm>
            <a:off x="10040644" y="1816379"/>
            <a:ext cx="1892879" cy="1890330"/>
            <a:chOff x="9709326" y="1860195"/>
            <a:chExt cx="1892879" cy="1890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FE62831-75A9-D049-A3C2-3EE105F37EAE}"/>
                    </a:ext>
                  </a:extLst>
                </p:cNvPr>
                <p:cNvSpPr txBox="1"/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FE62831-75A9-D049-A3C2-3EE105F37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A5168886-D270-F14B-BDA4-B7478A874C63}"/>
                    </a:ext>
                  </a:extLst>
                </p:cNvPr>
                <p:cNvSpPr txBox="1"/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A5168886-D270-F14B-BDA4-B7478A874C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814A6A5-26E6-C141-AE0A-A3F81D158DA5}"/>
                    </a:ext>
                  </a:extLst>
                </p:cNvPr>
                <p:cNvSpPr txBox="1"/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814A6A5-26E6-C141-AE0A-A3F81D158D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376BBF2-E981-FE4B-99C4-0A34E600C74A}"/>
                </a:ext>
              </a:extLst>
            </p:cNvPr>
            <p:cNvCxnSpPr>
              <a:cxnSpLocks/>
              <a:stCxn id="78" idx="3"/>
              <a:endCxn id="77" idx="0"/>
            </p:cNvCxnSpPr>
            <p:nvPr/>
          </p:nvCxnSpPr>
          <p:spPr>
            <a:xfrm flipH="1">
              <a:off x="9889326" y="2167474"/>
              <a:ext cx="639160" cy="4327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999E81F-3225-B042-B3DF-F68ABC8B1324}"/>
                </a:ext>
              </a:extLst>
            </p:cNvPr>
            <p:cNvCxnSpPr>
              <a:cxnSpLocks/>
              <a:stCxn id="78" idx="5"/>
              <a:endCxn id="79" idx="0"/>
            </p:cNvCxnSpPr>
            <p:nvPr/>
          </p:nvCxnSpPr>
          <p:spPr>
            <a:xfrm>
              <a:off x="10783044" y="2167474"/>
              <a:ext cx="639161" cy="4327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20734DDF-37EA-8A43-BA55-10251F9D7C16}"/>
                    </a:ext>
                  </a:extLst>
                </p:cNvPr>
                <p:cNvSpPr txBox="1"/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20734DDF-37EA-8A43-BA55-10251F9D7C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EFCF592B-A272-9848-B5A4-290C3EA2C666}"/>
                </a:ext>
              </a:extLst>
            </p:cNvPr>
            <p:cNvCxnSpPr>
              <a:cxnSpLocks/>
              <a:stCxn id="77" idx="4"/>
              <a:endCxn id="82" idx="1"/>
            </p:cNvCxnSpPr>
            <p:nvPr/>
          </p:nvCxnSpPr>
          <p:spPr>
            <a:xfrm>
              <a:off x="9889326" y="2960213"/>
              <a:ext cx="639160" cy="4830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688EA53-EC63-7949-99EA-E0C408C0BCA1}"/>
                </a:ext>
              </a:extLst>
            </p:cNvPr>
            <p:cNvCxnSpPr>
              <a:cxnSpLocks/>
              <a:stCxn id="79" idx="4"/>
              <a:endCxn id="82" idx="7"/>
            </p:cNvCxnSpPr>
            <p:nvPr/>
          </p:nvCxnSpPr>
          <p:spPr>
            <a:xfrm flipH="1">
              <a:off x="10783044" y="2960213"/>
              <a:ext cx="639161" cy="4830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7D19795-17EB-BD4C-BA2F-70A17A2BAFA1}"/>
              </a:ext>
            </a:extLst>
          </p:cNvPr>
          <p:cNvGrpSpPr/>
          <p:nvPr/>
        </p:nvGrpSpPr>
        <p:grpSpPr>
          <a:xfrm>
            <a:off x="10040644" y="3868386"/>
            <a:ext cx="1892879" cy="1890330"/>
            <a:chOff x="9709326" y="1860195"/>
            <a:chExt cx="1892879" cy="1890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1B2D8C7E-2792-6347-93FB-7DC848732598}"/>
                    </a:ext>
                  </a:extLst>
                </p:cNvPr>
                <p:cNvSpPr txBox="1"/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1B2D8C7E-2792-6347-93FB-7DC848732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9326" y="2600213"/>
                  <a:ext cx="360000" cy="360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98B3B4E4-2E29-4A48-B70E-22BE9653615B}"/>
                    </a:ext>
                  </a:extLst>
                </p:cNvPr>
                <p:cNvSpPr txBox="1"/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98B3B4E4-2E29-4A48-B70E-22BE965361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1860195"/>
                  <a:ext cx="360000" cy="360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74A55AAD-258A-4441-8AE1-358AD52F6FD8}"/>
                    </a:ext>
                  </a:extLst>
                </p:cNvPr>
                <p:cNvSpPr txBox="1"/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74A55AAD-258A-4441-8AE1-358AD52F6F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2205" y="2600213"/>
                  <a:ext cx="360000" cy="360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DE67A187-EB5E-BA49-9AB2-85ECAA590627}"/>
                </a:ext>
              </a:extLst>
            </p:cNvPr>
            <p:cNvCxnSpPr>
              <a:cxnSpLocks/>
              <a:stCxn id="87" idx="3"/>
              <a:endCxn id="86" idx="0"/>
            </p:cNvCxnSpPr>
            <p:nvPr/>
          </p:nvCxnSpPr>
          <p:spPr>
            <a:xfrm flipH="1">
              <a:off x="9889326" y="2167474"/>
              <a:ext cx="639160" cy="4327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EC7D527F-916F-844B-9E79-0CC453C6CA6B}"/>
                </a:ext>
              </a:extLst>
            </p:cNvPr>
            <p:cNvCxnSpPr>
              <a:cxnSpLocks/>
              <a:stCxn id="87" idx="5"/>
              <a:endCxn id="88" idx="0"/>
            </p:cNvCxnSpPr>
            <p:nvPr/>
          </p:nvCxnSpPr>
          <p:spPr>
            <a:xfrm>
              <a:off x="10783044" y="2167474"/>
              <a:ext cx="639161" cy="4327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7A362619-1ABB-E04A-B278-088591418A11}"/>
                    </a:ext>
                  </a:extLst>
                </p:cNvPr>
                <p:cNvSpPr txBox="1"/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7A362619-1ABB-E04A-B278-088591418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65" y="3390525"/>
                  <a:ext cx="360000" cy="3600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546CD647-FA74-D64A-9B45-FA208233B0EB}"/>
                </a:ext>
              </a:extLst>
            </p:cNvPr>
            <p:cNvCxnSpPr>
              <a:cxnSpLocks/>
              <a:stCxn id="86" idx="4"/>
              <a:endCxn id="91" idx="1"/>
            </p:cNvCxnSpPr>
            <p:nvPr/>
          </p:nvCxnSpPr>
          <p:spPr>
            <a:xfrm>
              <a:off x="9889326" y="2960213"/>
              <a:ext cx="639160" cy="483033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C3863F4-12DC-924F-AEF6-A6D659649773}"/>
                </a:ext>
              </a:extLst>
            </p:cNvPr>
            <p:cNvCxnSpPr>
              <a:cxnSpLocks/>
              <a:stCxn id="88" idx="4"/>
              <a:endCxn id="91" idx="7"/>
            </p:cNvCxnSpPr>
            <p:nvPr/>
          </p:nvCxnSpPr>
          <p:spPr>
            <a:xfrm flipH="1">
              <a:off x="10783044" y="2960213"/>
              <a:ext cx="639161" cy="483033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344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48C4-E697-5A4F-B620-94D7092D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Bevor es losgeht... Aus der Vorlesung </a:t>
            </a:r>
            <a:r>
              <a:rPr lang="de-DE" i="1" dirty="0">
                <a:solidFill>
                  <a:schemeClr val="accent2"/>
                </a:solidFill>
              </a:rPr>
              <a:t>Datenbanken: Relationale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298D53-BA62-E34C-9A5A-95E6251D4D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665066"/>
                <a:ext cx="7915215" cy="332494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de-DE" dirty="0">
                    <a:solidFill>
                      <a:schemeClr val="accent1"/>
                    </a:solidFill>
                  </a:rPr>
                  <a:t>Projektion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 dirty="0"/>
                  <a:t>: wählt bestimmte Attribute für eine Menge</a:t>
                </a:r>
                <a:br>
                  <a:rPr lang="de-DE" dirty="0"/>
                </a:br>
                <a:r>
                  <a:rPr lang="de-DE" dirty="0"/>
                  <a:t>von </a:t>
                </a:r>
                <a:r>
                  <a:rPr lang="de-DE" dirty="0" err="1"/>
                  <a:t>Tupeln</a:t>
                </a:r>
                <a:r>
                  <a:rPr lang="de-DE" dirty="0"/>
                  <a:t> einer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aus und verwirft die anderen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de-DE" dirty="0"/>
              </a:p>
              <a:p>
                <a:r>
                  <a:rPr lang="de-DE" dirty="0">
                    <a:solidFill>
                      <a:schemeClr val="accent1"/>
                    </a:solidFill>
                  </a:rPr>
                  <a:t>Selektion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e-DE" dirty="0"/>
                  <a:t>: wählt die Tupel einer Relation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/>
                  <a:t>aus, die ein Auswahlprädikat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dirty="0"/>
                  <a:t> erfüllen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:r>
                  <a:rPr lang="de-DE" dirty="0">
                    <a:solidFill>
                      <a:schemeClr val="accent1"/>
                    </a:solidFill>
                  </a:rPr>
                  <a:t>Natürlicher Join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de-DE" dirty="0"/>
                  <a:t>: verbindet die Tupel zweier Relationen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 und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, die auf allen Attributen aus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∩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sym typeface="Symbol" pitchFamily="18" charset="2"/>
                      </a:rPr>
                      <m:t>, …,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dirty="0"/>
                  <a:t> übereinstimmen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⋈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𝑟</m:t>
                            </m:r>
                          </m:sub>
                        </m:s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∪</m:t>
                        </m:r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𝑠</m:t>
                            </m:r>
                          </m:sub>
                        </m:s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 | </m:t>
                        </m:r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𝑟</m:t>
                            </m:r>
                          </m:sub>
                        </m:s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∈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 ∧</m:t>
                        </m:r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𝑠</m:t>
                            </m:r>
                          </m:sub>
                        </m:s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∈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𝑠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 ∧</m:t>
                        </m:r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endParaRPr lang="de-DE" dirty="0">
                  <a:solidFill>
                    <a:schemeClr val="accent1"/>
                  </a:solidFill>
                  <a:sym typeface="Symbol" pitchFamily="18" charset="2"/>
                </a:endParaRPr>
              </a:p>
              <a:p>
                <a:pPr lvl="1"/>
                <a:r>
                  <a:rPr lang="de-DE" dirty="0">
                    <a:sym typeface="Symbol" pitchFamily="18" charset="2"/>
                  </a:rPr>
                  <a:t>Bei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∩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∅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⋈</m:t>
                    </m:r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 (kartesisches Produkt)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298D53-BA62-E34C-9A5A-95E6251D4D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665066"/>
                <a:ext cx="7915215" cy="3324945"/>
              </a:xfrm>
              <a:blipFill>
                <a:blip r:embed="rId2"/>
                <a:stretch>
                  <a:fillRect l="-1920" t="-4183" r="-12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AD2EE-DDBA-C642-8F74-B35C8CA49F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3419A-230A-9D40-95BA-0952AA397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C4371-C4F2-654B-B16A-76D9370FF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FBD8C-8749-7641-ACEE-5C0F44D45B35}"/>
              </a:ext>
            </a:extLst>
          </p:cNvPr>
          <p:cNvSpPr txBox="1"/>
          <p:nvPr/>
        </p:nvSpPr>
        <p:spPr>
          <a:xfrm>
            <a:off x="8780376" y="4117577"/>
            <a:ext cx="3058776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Für uns heißt das später: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Attribut = Zufallsvariable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Relation = Verteilung / Faktor über Zufallsvariablen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Tupel = Eingabewerte / Werte der Zufallsvariablen</a:t>
            </a:r>
          </a:p>
        </p:txBody>
      </p:sp>
      <p:graphicFrame>
        <p:nvGraphicFramePr>
          <p:cNvPr id="10" name="Group 86">
            <a:extLst>
              <a:ext uri="{FF2B5EF4-FFF2-40B4-BE49-F238E27FC236}">
                <a16:creationId xmlns:a16="http://schemas.microsoft.com/office/drawing/2014/main" id="{33595F90-A7A6-E84E-BD57-6A5D4AAC2F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92605" y="4844814"/>
          <a:ext cx="1923125" cy="723120"/>
        </p:xfrm>
        <a:graphic>
          <a:graphicData uri="http://schemas.openxmlformats.org/drawingml/2006/table">
            <a:tbl>
              <a:tblPr/>
              <a:tblGrid>
                <a:gridCol w="99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CourseNo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Instructor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</a:tbl>
          </a:graphicData>
        </a:graphic>
      </p:graphicFrame>
      <p:graphicFrame>
        <p:nvGraphicFramePr>
          <p:cNvPr id="11" name="Group 23">
            <a:extLst>
              <a:ext uri="{FF2B5EF4-FFF2-40B4-BE49-F238E27FC236}">
                <a16:creationId xmlns:a16="http://schemas.microsoft.com/office/drawing/2014/main" id="{2FF2072D-4434-2844-B098-500273AA9D5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0576" y="4844814"/>
          <a:ext cx="1599084" cy="942000"/>
        </p:xfrm>
        <a:graphic>
          <a:graphicData uri="http://schemas.openxmlformats.org/drawingml/2006/table">
            <a:tbl>
              <a:tblPr/>
              <a:tblGrid>
                <a:gridCol w="99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CourseNo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Dept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</a:tbl>
          </a:graphicData>
        </a:graphic>
      </p:graphicFrame>
      <p:graphicFrame>
        <p:nvGraphicFramePr>
          <p:cNvPr id="12" name="Group 23">
            <a:extLst>
              <a:ext uri="{FF2B5EF4-FFF2-40B4-BE49-F238E27FC236}">
                <a16:creationId xmlns:a16="http://schemas.microsoft.com/office/drawing/2014/main" id="{EEC1B0B1-5634-1743-A280-5E1C03FD6B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28675" y="4844814"/>
          <a:ext cx="2490988" cy="723120"/>
        </p:xfrm>
        <a:graphic>
          <a:graphicData uri="http://schemas.openxmlformats.org/drawingml/2006/table">
            <a:tbl>
              <a:tblPr/>
              <a:tblGrid>
                <a:gridCol w="99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547346040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CourseNo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Dept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Instructor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</a:tbl>
          </a:graphicData>
        </a:graphic>
      </p:graphicFrame>
      <p:graphicFrame>
        <p:nvGraphicFramePr>
          <p:cNvPr id="13" name="Group 23">
            <a:extLst>
              <a:ext uri="{FF2B5EF4-FFF2-40B4-BE49-F238E27FC236}">
                <a16:creationId xmlns:a16="http://schemas.microsoft.com/office/drawing/2014/main" id="{97656610-381E-C54E-824A-FEFA41C627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32579" y="1665066"/>
          <a:ext cx="617075" cy="723120"/>
        </p:xfrm>
        <a:graphic>
          <a:graphicData uri="http://schemas.openxmlformats.org/drawingml/2006/table">
            <a:tbl>
              <a:tblPr/>
              <a:tblGrid>
                <a:gridCol w="617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Dept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</a:tbl>
          </a:graphicData>
        </a:graphic>
      </p:graphicFrame>
      <p:graphicFrame>
        <p:nvGraphicFramePr>
          <p:cNvPr id="14" name="Group 23">
            <a:extLst>
              <a:ext uri="{FF2B5EF4-FFF2-40B4-BE49-F238E27FC236}">
                <a16:creationId xmlns:a16="http://schemas.microsoft.com/office/drawing/2014/main" id="{7EC84742-D98F-6B43-A9B5-C6AEDA8923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73251" y="1665711"/>
          <a:ext cx="1608800" cy="942000"/>
        </p:xfrm>
        <a:graphic>
          <a:graphicData uri="http://schemas.openxmlformats.org/drawingml/2006/table">
            <a:tbl>
              <a:tblPr/>
              <a:tblGrid>
                <a:gridCol w="99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CourseNo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Dept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</a:tbl>
          </a:graphicData>
        </a:graphic>
      </p:graphicFrame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CE091E84-93CC-B74A-96FF-91B4BAF2D87F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10582051" y="2388186"/>
            <a:ext cx="559065" cy="2195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6F5694E-546D-7547-A5BD-C57C2DCF0411}"/>
                  </a:ext>
                </a:extLst>
              </p:cNvPr>
              <p:cNvSpPr/>
              <p:nvPr/>
            </p:nvSpPr>
            <p:spPr>
              <a:xfrm>
                <a:off x="11060156" y="2310367"/>
                <a:ext cx="778996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𝐷𝑒𝑝𝑡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6F5694E-546D-7547-A5BD-C57C2DCF0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156" y="2310367"/>
                <a:ext cx="778996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80C988CA-80D1-C54D-9F77-B793E067EAA2}"/>
              </a:ext>
            </a:extLst>
          </p:cNvPr>
          <p:cNvCxnSpPr>
            <a:cxnSpLocks/>
            <a:stCxn id="10" idx="2"/>
            <a:endCxn id="12" idx="2"/>
          </p:cNvCxnSpPr>
          <p:nvPr/>
        </p:nvCxnSpPr>
        <p:spPr>
          <a:xfrm rot="16200000" flipH="1">
            <a:off x="5014168" y="4307933"/>
            <a:ext cx="12700" cy="2520002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DE71AC9-4F0E-7345-A066-659CD03748E0}"/>
                  </a:ext>
                </a:extLst>
              </p:cNvPr>
              <p:cNvSpPr/>
              <p:nvPr/>
            </p:nvSpPr>
            <p:spPr>
              <a:xfrm>
                <a:off x="4101252" y="5644822"/>
                <a:ext cx="428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DE71AC9-4F0E-7345-A066-659CD037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252" y="5644822"/>
                <a:ext cx="4283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4D45D854-1D94-7E4F-AB27-27926C962B5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33311" y="4520463"/>
            <a:ext cx="12700" cy="2520002"/>
          </a:xfrm>
          <a:prstGeom prst="curvedConnector3">
            <a:avLst>
              <a:gd name="adj1" fmla="val 180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oup 23">
            <a:extLst>
              <a:ext uri="{FF2B5EF4-FFF2-40B4-BE49-F238E27FC236}">
                <a16:creationId xmlns:a16="http://schemas.microsoft.com/office/drawing/2014/main" id="{E3016F70-D4E5-9743-83EE-F1719159AD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79407" y="2896659"/>
          <a:ext cx="1608800" cy="942000"/>
        </p:xfrm>
        <a:graphic>
          <a:graphicData uri="http://schemas.openxmlformats.org/drawingml/2006/table">
            <a:tbl>
              <a:tblPr/>
              <a:tblGrid>
                <a:gridCol w="99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CourseNo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Dept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</a:tbl>
          </a:graphicData>
        </a:graphic>
      </p:graphicFrame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CE9535FB-A3F3-F54C-BF7B-B1E7F8EE753D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9988209" y="3400899"/>
            <a:ext cx="1036882" cy="43776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E221B9-81B4-7646-B9A0-BB3690563BCA}"/>
                  </a:ext>
                </a:extLst>
              </p:cNvPr>
              <p:cNvSpPr/>
              <p:nvPr/>
            </p:nvSpPr>
            <p:spPr>
              <a:xfrm>
                <a:off x="10657817" y="3533623"/>
                <a:ext cx="1395831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𝐷𝑒𝑝𝑡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𝑀𝐴𝑇𝐻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E221B9-81B4-7646-B9A0-BB3690563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817" y="3533623"/>
                <a:ext cx="1395831" cy="390748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Group 23">
            <a:extLst>
              <a:ext uri="{FF2B5EF4-FFF2-40B4-BE49-F238E27FC236}">
                <a16:creationId xmlns:a16="http://schemas.microsoft.com/office/drawing/2014/main" id="{CC068CF4-F3F2-414E-80FA-0C26EE4345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20691" y="2896659"/>
          <a:ext cx="1608800" cy="504240"/>
        </p:xfrm>
        <a:graphic>
          <a:graphicData uri="http://schemas.openxmlformats.org/drawingml/2006/table">
            <a:tbl>
              <a:tblPr/>
              <a:tblGrid>
                <a:gridCol w="99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CourseNo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Dept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3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3C5B-1FE8-6D48-AD02-8F114C3F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Zwischenzusammenfassung: Grundlagen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DD75-24C5-4440-9CC8-D842EFDD7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202" y="2615518"/>
            <a:ext cx="5690255" cy="3290393"/>
          </a:xfrm>
        </p:spPr>
        <p:txBody>
          <a:bodyPr/>
          <a:lstStyle/>
          <a:p>
            <a:r>
              <a:rPr lang="de-DE" dirty="0"/>
              <a:t>Knoten und Kanten</a:t>
            </a:r>
          </a:p>
          <a:p>
            <a:pPr lvl="1"/>
            <a:r>
              <a:rPr lang="de-DE" dirty="0"/>
              <a:t>Kanten: gerichtet, ungerichtet</a:t>
            </a:r>
          </a:p>
          <a:p>
            <a:pPr lvl="1"/>
            <a:r>
              <a:rPr lang="de-DE" dirty="0"/>
              <a:t>Grad</a:t>
            </a:r>
          </a:p>
          <a:p>
            <a:r>
              <a:rPr lang="de-DE" dirty="0"/>
              <a:t>(Vollständige) Subgraphen</a:t>
            </a:r>
          </a:p>
          <a:p>
            <a:pPr lvl="1"/>
            <a:r>
              <a:rPr lang="de-DE" dirty="0"/>
              <a:t>(Maximale) Cliquen</a:t>
            </a:r>
          </a:p>
          <a:p>
            <a:r>
              <a:rPr lang="de-DE" dirty="0"/>
              <a:t>Pfade, Zyklen</a:t>
            </a:r>
          </a:p>
          <a:p>
            <a:pPr lvl="1"/>
            <a:r>
              <a:rPr lang="de-DE" dirty="0"/>
              <a:t>Vorfahre, Nachfahre, topologische Sortierung</a:t>
            </a:r>
          </a:p>
          <a:p>
            <a:r>
              <a:rPr lang="de-DE" dirty="0"/>
              <a:t>Zusammenhängend </a:t>
            </a:r>
          </a:p>
          <a:p>
            <a:pPr lvl="1"/>
            <a:r>
              <a:rPr lang="de-DE" dirty="0"/>
              <a:t>Baum, </a:t>
            </a:r>
            <a:r>
              <a:rPr lang="de-DE" dirty="0" err="1"/>
              <a:t>Polytree</a:t>
            </a:r>
            <a:endParaRPr lang="de-DE" dirty="0"/>
          </a:p>
          <a:p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9C429B-FB8D-8D43-84EF-7D280A70F0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Selektion</a:t>
            </a:r>
          </a:p>
          <a:p>
            <a:r>
              <a:rPr lang="de-DE" dirty="0"/>
              <a:t>Projektion</a:t>
            </a:r>
          </a:p>
          <a:p>
            <a:r>
              <a:rPr lang="de-DE" dirty="0"/>
              <a:t>(Natürlicher) </a:t>
            </a:r>
            <a:r>
              <a:rPr lang="de-DE" dirty="0" err="1"/>
              <a:t>Join</a:t>
            </a:r>
            <a:endParaRPr lang="de-DE" dirty="0"/>
          </a:p>
          <a:p>
            <a:pPr lvl="1"/>
            <a:r>
              <a:rPr lang="de-DE" dirty="0"/>
              <a:t>Kartesisches Produkt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610A05-4EED-F54A-A5E0-F65A417617D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Graphen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5BEEAD-06C6-E942-9880-21B2BD7F1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Relationale Algebra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5FF92-D025-BB40-80EB-E87BA5D796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EE05D-3C57-284F-AAAF-3B4B5292ED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Tanya Braun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29743-4505-D74A-A4F2-4EF7BF84C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F7F901-2DD0-0D4B-A7AC-26FF57D8815F}"/>
              </a:ext>
            </a:extLst>
          </p:cNvPr>
          <p:cNvSpPr/>
          <p:nvPr/>
        </p:nvSpPr>
        <p:spPr>
          <a:xfrm>
            <a:off x="6882838" y="5069682"/>
            <a:ext cx="434268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dirty="0"/>
              <a:t>Wiederholung </a:t>
            </a:r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Wahrscheinlichkeitstheorie</a:t>
            </a:r>
            <a:r>
              <a:rPr lang="de-DE" dirty="0"/>
              <a:t> in der ersten Übung</a:t>
            </a:r>
          </a:p>
        </p:txBody>
      </p:sp>
    </p:spTree>
    <p:extLst>
      <p:ext uri="{BB962C8B-B14F-4D97-AF65-F5344CB8AC3E}">
        <p14:creationId xmlns:p14="http://schemas.microsoft.com/office/powerpoint/2010/main" val="209757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8139B5-4ACB-2C49-8CC9-C5633AB8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Organisatorisches: Vorlesung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02759-12E5-F04B-95E0-7731312FD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Modul: Einführung in die Künstliche Intelligenz</a:t>
            </a:r>
          </a:p>
          <a:p>
            <a:pPr lvl="1"/>
            <a:r>
              <a:rPr lang="de-DE" dirty="0"/>
              <a:t>Modulnummer: INF-B-126</a:t>
            </a:r>
          </a:p>
          <a:p>
            <a:pPr lvl="1"/>
            <a:r>
              <a:rPr lang="de-DE" dirty="0"/>
              <a:t>3+1 SWS, 6 ECTS</a:t>
            </a:r>
          </a:p>
          <a:p>
            <a:r>
              <a:rPr lang="de-DE" dirty="0"/>
              <a:t>Vorlesung: </a:t>
            </a:r>
          </a:p>
          <a:p>
            <a:pPr marL="0" indent="0" algn="ctr">
              <a:buNone/>
            </a:pPr>
            <a:r>
              <a:rPr lang="de-DE" sz="2800" dirty="0">
                <a:solidFill>
                  <a:schemeClr val="accent1"/>
                </a:solidFill>
              </a:rPr>
              <a:t>Einführung in die Künstliche Intelligenz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endParaRPr lang="de-DE" dirty="0"/>
          </a:p>
          <a:p>
            <a:pPr lvl="1"/>
            <a:r>
              <a:rPr lang="de-DE" dirty="0"/>
              <a:t>Fokus: </a:t>
            </a:r>
            <a:r>
              <a:rPr lang="de-DE" i="1" dirty="0"/>
              <a:t>Probabilistische graphische Modelle</a:t>
            </a:r>
          </a:p>
          <a:p>
            <a:endParaRPr lang="de-DE" dirty="0"/>
          </a:p>
          <a:p>
            <a:r>
              <a:rPr lang="de-DE" dirty="0"/>
              <a:t>Raum</a:t>
            </a:r>
          </a:p>
          <a:p>
            <a:pPr lvl="1"/>
            <a:r>
              <a:rPr lang="de-DE" dirty="0"/>
              <a:t>Hörsaal </a:t>
            </a:r>
            <a:r>
              <a:rPr lang="de-DE" b="1" dirty="0"/>
              <a:t>M 3</a:t>
            </a:r>
            <a:endParaRPr lang="en-GB" dirty="0"/>
          </a:p>
          <a:p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24E38-225D-4342-A540-53DFB0B8DD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94061-2134-1A4C-ADC5-CB445A1F4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9D930-01D4-4340-BB64-DED7823C3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r>
              <a:rPr lang="de-DE"/>
              <a:t>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21723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5DD1-E576-A147-A98B-E4346EEB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(</a:t>
            </a:r>
            <a:r>
              <a:rPr lang="de-DE" i="1" dirty="0"/>
              <a:t>vorläufig</a:t>
            </a:r>
            <a:r>
              <a:rPr lang="de-DE" dirty="0"/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62435-5C18-7546-8378-6068FFC70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665065"/>
            <a:ext cx="11484001" cy="4425718"/>
          </a:xfrm>
        </p:spPr>
        <p:txBody>
          <a:bodyPr numCol="2"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Künstliche Intelligenz &amp; Agenten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Agentenabstraktion, Rationalität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Aufgabenumgebung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Episodische PGMs</a:t>
            </a:r>
          </a:p>
          <a:p>
            <a:pPr lvl="1"/>
            <a:r>
              <a:rPr lang="de-DE" dirty="0"/>
              <a:t>Gerichtetes Modell: </a:t>
            </a:r>
            <a:r>
              <a:rPr lang="de-DE" dirty="0" err="1"/>
              <a:t>Bayes</a:t>
            </a:r>
            <a:r>
              <a:rPr lang="de-DE" dirty="0"/>
              <a:t> Netze (BNs)</a:t>
            </a:r>
          </a:p>
          <a:p>
            <a:pPr lvl="1"/>
            <a:r>
              <a:rPr lang="de-DE" dirty="0"/>
              <a:t>Ungerichtete Modelle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Exakte Inferenz in episodischen PGMs</a:t>
            </a:r>
          </a:p>
          <a:p>
            <a:pPr lvl="1"/>
            <a:r>
              <a:rPr lang="de-DE" dirty="0"/>
              <a:t>Wahrscheinlichkeits- und Zustandsanfragen</a:t>
            </a:r>
          </a:p>
          <a:p>
            <a:pPr lvl="1"/>
            <a:r>
              <a:rPr lang="de-DE" dirty="0"/>
              <a:t>Direkt auf den Modellen, mittels Hilfsstrukturen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Approximative Inferenz in episodischen PGMs</a:t>
            </a:r>
          </a:p>
          <a:p>
            <a:pPr lvl="1"/>
            <a:r>
              <a:rPr lang="de-DE" dirty="0"/>
              <a:t>Wahrscheinlichkeitsanfragen</a:t>
            </a:r>
          </a:p>
          <a:p>
            <a:pPr lvl="1"/>
            <a:r>
              <a:rPr lang="de-DE" dirty="0"/>
              <a:t>Deterministische, stochastische Algorithmen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Lernalgorithmen für episodische PGMs</a:t>
            </a:r>
          </a:p>
          <a:p>
            <a:pPr lvl="1"/>
            <a:r>
              <a:rPr lang="de-DE" dirty="0"/>
              <a:t>Bei (nicht) vollständigen Daten, (</a:t>
            </a:r>
            <a:r>
              <a:rPr lang="de-DE" dirty="0" err="1"/>
              <a:t>un</a:t>
            </a:r>
            <a:r>
              <a:rPr lang="de-DE" dirty="0"/>
              <a:t>)bekannter Struktur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Sequentielle PGMs und Inferenz</a:t>
            </a:r>
          </a:p>
          <a:p>
            <a:pPr lvl="1"/>
            <a:r>
              <a:rPr lang="de-DE" dirty="0"/>
              <a:t>Dynamische BNs, Hidden-</a:t>
            </a:r>
            <a:r>
              <a:rPr lang="de-DE" dirty="0" err="1"/>
              <a:t>Markov</a:t>
            </a:r>
            <a:r>
              <a:rPr lang="de-DE" dirty="0"/>
              <a:t>-Modelle</a:t>
            </a:r>
          </a:p>
          <a:p>
            <a:pPr lvl="1"/>
            <a:r>
              <a:rPr lang="de-DE" dirty="0" err="1"/>
              <a:t>filtering</a:t>
            </a:r>
            <a:r>
              <a:rPr lang="de-DE" dirty="0"/>
              <a:t> / </a:t>
            </a:r>
            <a:r>
              <a:rPr lang="de-DE" dirty="0" err="1"/>
              <a:t>prediction</a:t>
            </a:r>
            <a:r>
              <a:rPr lang="de-DE" dirty="0"/>
              <a:t> / </a:t>
            </a:r>
            <a:r>
              <a:rPr lang="de-DE" dirty="0" err="1"/>
              <a:t>hindsight</a:t>
            </a:r>
            <a:r>
              <a:rPr lang="de-DE" dirty="0"/>
              <a:t> Anfragen, wahrscheinlichste Zustandssequenz</a:t>
            </a:r>
          </a:p>
          <a:p>
            <a:pPr lvl="1"/>
            <a:r>
              <a:rPr lang="de-DE" dirty="0"/>
              <a:t>Exakter, approximativer Algorithmus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Entscheidungstheoretische PGMs</a:t>
            </a:r>
          </a:p>
          <a:p>
            <a:pPr lvl="1"/>
            <a:r>
              <a:rPr lang="de-DE" dirty="0"/>
              <a:t>Präferenzen, Nutzenprinzip</a:t>
            </a:r>
          </a:p>
          <a:p>
            <a:pPr lvl="1"/>
            <a:r>
              <a:rPr lang="de-DE" dirty="0"/>
              <a:t>PGMs mit Entscheidungs- und Nutzenknoten</a:t>
            </a:r>
          </a:p>
          <a:p>
            <a:pPr lvl="1"/>
            <a:r>
              <a:rPr lang="de-DE" dirty="0"/>
              <a:t>Berechnung der besten Aktion (Aktionssequenz)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Abschlussbetrachtungen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B3926-3935-EE4C-8611-136A0CE8EB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A801-DFF4-BA4A-AD4D-D0181FCDA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E7B7F-E39C-F547-A554-A1791B120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r>
              <a:rPr lang="de-DE"/>
              <a:t> 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376084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2047-796F-E74D-8D3B-98DD48EE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Organisatorisches: Termine &amp; Zeitplan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E855-1919-3848-B552-BC1A0FF58C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Termine</a:t>
            </a:r>
          </a:p>
          <a:p>
            <a:pPr lvl="1"/>
            <a:r>
              <a:rPr lang="de-DE" b="1" dirty="0"/>
              <a:t>Montags, 16.15 – 17.45 Uhr</a:t>
            </a:r>
          </a:p>
          <a:p>
            <a:pPr lvl="1"/>
            <a:r>
              <a:rPr lang="de-DE" b="1" dirty="0"/>
              <a:t>Mittwochs, 12.15 – 13.45 Uhr</a:t>
            </a:r>
            <a:r>
              <a:rPr lang="de-DE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F5CBCE-CFA8-A146-A1B1-3550F6FF79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Übungen in etwa alle zwei Wochen </a:t>
            </a:r>
            <a:br>
              <a:rPr lang="de-DE" dirty="0"/>
            </a:br>
            <a:r>
              <a:rPr lang="de-DE" dirty="0"/>
              <a:t>über 90 Minuten</a:t>
            </a:r>
          </a:p>
          <a:p>
            <a:r>
              <a:rPr lang="de-DE" dirty="0"/>
              <a:t>Vorläufiger Zeitplan siehe unten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2FAFE-9495-BE4B-BDC5-8F9CA0A24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1279A-6214-BC4B-BCDC-848DEF4A3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CC28E-4B9D-D94F-8F6C-0B812354B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r>
              <a:rPr lang="de-DE"/>
              <a:t> </a:t>
            </a:r>
            <a:endParaRPr lang="de-DE" sz="14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67BC70-5A0C-D34C-82A2-41774BCC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630035"/>
              </p:ext>
            </p:extLst>
          </p:nvPr>
        </p:nvGraphicFramePr>
        <p:xfrm>
          <a:off x="359999" y="2939192"/>
          <a:ext cx="4991228" cy="29667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1227223688"/>
                    </a:ext>
                  </a:extLst>
                </a:gridCol>
                <a:gridCol w="697230">
                  <a:extLst>
                    <a:ext uri="{9D8B030D-6E8A-4147-A177-3AD203B41FA5}">
                      <a16:colId xmlns:a16="http://schemas.microsoft.com/office/drawing/2014/main" val="3432621702"/>
                    </a:ext>
                  </a:extLst>
                </a:gridCol>
                <a:gridCol w="1784287">
                  <a:extLst>
                    <a:ext uri="{9D8B030D-6E8A-4147-A177-3AD203B41FA5}">
                      <a16:colId xmlns:a16="http://schemas.microsoft.com/office/drawing/2014/main" val="2193724381"/>
                    </a:ext>
                  </a:extLst>
                </a:gridCol>
                <a:gridCol w="697230">
                  <a:extLst>
                    <a:ext uri="{9D8B030D-6E8A-4147-A177-3AD203B41FA5}">
                      <a16:colId xmlns:a16="http://schemas.microsoft.com/office/drawing/2014/main" val="1478729690"/>
                    </a:ext>
                  </a:extLst>
                </a:gridCol>
                <a:gridCol w="1461326">
                  <a:extLst>
                    <a:ext uri="{9D8B030D-6E8A-4147-A177-3AD203B41FA5}">
                      <a16:colId xmlns:a16="http://schemas.microsoft.com/office/drawing/2014/main" val="2516062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noProof="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279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4.4.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noProof="0" dirty="0"/>
                        <a:t>6.4.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noProof="0" dirty="0"/>
                        <a:t>Repetitorium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37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11.4.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noProof="0" dirty="0"/>
                        <a:t>13.4.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noProof="0" dirty="0"/>
                        <a:t>Übung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40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i="1" noProof="0" dirty="0"/>
                        <a:t>18.4.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i="1" noProof="0" dirty="0"/>
                        <a:t>-- (Ostermontag)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20.4.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450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25.4.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noProof="0" dirty="0"/>
                        <a:t>27.4.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noProof="0" dirty="0"/>
                        <a:t>Übung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5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2.5.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4.5.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04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9.5.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noProof="0" dirty="0"/>
                        <a:t>11.5.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noProof="0" dirty="0"/>
                        <a:t>Übung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59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16.5.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18.5.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65554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17B3EC-B964-C34C-BD42-1959E56E5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410121"/>
              </p:ext>
            </p:extLst>
          </p:nvPr>
        </p:nvGraphicFramePr>
        <p:xfrm>
          <a:off x="6264360" y="2939192"/>
          <a:ext cx="5073651" cy="29664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67043">
                  <a:extLst>
                    <a:ext uri="{9D8B030D-6E8A-4147-A177-3AD203B41FA5}">
                      <a16:colId xmlns:a16="http://schemas.microsoft.com/office/drawing/2014/main" val="1227223688"/>
                    </a:ext>
                  </a:extLst>
                </a:gridCol>
                <a:gridCol w="697230">
                  <a:extLst>
                    <a:ext uri="{9D8B030D-6E8A-4147-A177-3AD203B41FA5}">
                      <a16:colId xmlns:a16="http://schemas.microsoft.com/office/drawing/2014/main" val="3432621702"/>
                    </a:ext>
                  </a:extLst>
                </a:gridCol>
                <a:gridCol w="1911922">
                  <a:extLst>
                    <a:ext uri="{9D8B030D-6E8A-4147-A177-3AD203B41FA5}">
                      <a16:colId xmlns:a16="http://schemas.microsoft.com/office/drawing/2014/main" val="2193724381"/>
                    </a:ext>
                  </a:extLst>
                </a:gridCol>
                <a:gridCol w="697230">
                  <a:extLst>
                    <a:ext uri="{9D8B030D-6E8A-4147-A177-3AD203B41FA5}">
                      <a16:colId xmlns:a16="http://schemas.microsoft.com/office/drawing/2014/main" val="1478729690"/>
                    </a:ext>
                  </a:extLst>
                </a:gridCol>
                <a:gridCol w="1300226">
                  <a:extLst>
                    <a:ext uri="{9D8B030D-6E8A-4147-A177-3AD203B41FA5}">
                      <a16:colId xmlns:a16="http://schemas.microsoft.com/office/drawing/2014/main" val="2516062740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noProof="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27965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noProof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23.5.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noProof="0" dirty="0"/>
                        <a:t>25.5.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noProof="0" dirty="0"/>
                        <a:t>Übung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371428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noProof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30.5.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1.6.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40709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i="1" noProof="0" dirty="0"/>
                        <a:t>6.6.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noProof="0" dirty="0"/>
                        <a:t>-- (Pfingstmontag)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i="1" noProof="0" dirty="0"/>
                        <a:t>8.6.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noProof="0" dirty="0"/>
                        <a:t>-- (Ferien)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450028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noProof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13.6.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noProof="0" dirty="0"/>
                        <a:t>15.6.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noProof="0" dirty="0"/>
                        <a:t>Übung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55659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noProof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20.6.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22.6.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04495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noProof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27.6.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noProof="0" dirty="0"/>
                        <a:t>29.6.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noProof="0" dirty="0"/>
                        <a:t>Übung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59025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noProof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4.7.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6.7.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Fragerunde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65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95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E15E-EC85-3A4C-B37F-FB38C2B4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Organisatorisches: Übung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8CA3-BFB9-1D45-8D44-623E9ECAA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Übungsbetreuer:</a:t>
            </a:r>
            <a:r>
              <a:rPr lang="de-DE" i="1" dirty="0"/>
              <a:t> </a:t>
            </a:r>
            <a:r>
              <a:rPr lang="de-DE" i="1" dirty="0" err="1"/>
              <a:t>Sagad</a:t>
            </a:r>
            <a:r>
              <a:rPr lang="de-DE" i="1" dirty="0"/>
              <a:t> Hamid</a:t>
            </a:r>
          </a:p>
          <a:p>
            <a:r>
              <a:rPr lang="de-DE" dirty="0"/>
              <a:t>Übungsblätter mit unterschiedlichen Aufgabentypen</a:t>
            </a:r>
          </a:p>
          <a:p>
            <a:pPr lvl="1"/>
            <a:r>
              <a:rPr lang="de-DE" dirty="0"/>
              <a:t>Textaufgaben</a:t>
            </a:r>
          </a:p>
          <a:p>
            <a:pPr lvl="2"/>
            <a:r>
              <a:rPr lang="de-DE" dirty="0"/>
              <a:t>Verständnis aufzeigen</a:t>
            </a:r>
          </a:p>
          <a:p>
            <a:pPr lvl="2"/>
            <a:r>
              <a:rPr lang="de-DE" dirty="0"/>
              <a:t>Zusammenhänge erklären</a:t>
            </a:r>
          </a:p>
          <a:p>
            <a:pPr lvl="1"/>
            <a:r>
              <a:rPr lang="de-DE" dirty="0"/>
              <a:t>Rechenaufgaben</a:t>
            </a:r>
          </a:p>
          <a:p>
            <a:pPr lvl="2"/>
            <a:r>
              <a:rPr lang="de-DE" dirty="0"/>
              <a:t>Verständnis stärken, Details begreifen</a:t>
            </a:r>
          </a:p>
          <a:p>
            <a:r>
              <a:rPr lang="de-DE" dirty="0"/>
              <a:t>Ein Übungsblatt deckt im Schnitt drei Vorlesungen ab</a:t>
            </a:r>
          </a:p>
          <a:p>
            <a:pPr lvl="1"/>
            <a:r>
              <a:rPr lang="de-DE" dirty="0"/>
              <a:t>Erscheint zu Beginn der Vorlesungen, die es abdeckt</a:t>
            </a:r>
          </a:p>
          <a:p>
            <a:r>
              <a:rPr lang="de-DE" dirty="0"/>
              <a:t>Erste Übung: 6.4. </a:t>
            </a:r>
          </a:p>
          <a:p>
            <a:pPr lvl="1"/>
            <a:r>
              <a:rPr lang="de-DE" i="1" dirty="0"/>
              <a:t>Repetitorium zu Wahrscheinlichkeitstheorie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4C889-E4E1-AB45-B22E-C3F84E7942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C0A73-223B-784F-9AF8-F00A1FE81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2EC8-B5C6-2A45-BB9D-95CE83057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544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ADB8-256E-E549-BA94-AB37105A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Organisatorisches: Prüfung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9419-9298-F049-99EF-C09112CE5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≤20</a:t>
            </a:r>
            <a:r>
              <a:rPr lang="de-DE" dirty="0"/>
              <a:t> Teilnehmende: </a:t>
            </a:r>
            <a:r>
              <a:rPr lang="de-DE" b="1" dirty="0"/>
              <a:t>Mündliche </a:t>
            </a:r>
            <a:r>
              <a:rPr lang="de-DE" dirty="0"/>
              <a:t>Prüfung</a:t>
            </a:r>
          </a:p>
          <a:p>
            <a:r>
              <a:rPr lang="de-DE" b="1" dirty="0"/>
              <a:t>&gt;20</a:t>
            </a:r>
            <a:r>
              <a:rPr lang="de-DE" dirty="0"/>
              <a:t> Teilnehmende: </a:t>
            </a:r>
            <a:r>
              <a:rPr lang="de-DE" b="1" dirty="0"/>
              <a:t>Schriftliche </a:t>
            </a:r>
            <a:r>
              <a:rPr lang="de-DE" dirty="0"/>
              <a:t>Prüfung</a:t>
            </a:r>
          </a:p>
          <a:p>
            <a:pPr lvl="1"/>
            <a:r>
              <a:rPr lang="de-DE" dirty="0">
                <a:solidFill>
                  <a:srgbClr val="FFC000"/>
                </a:solidFill>
              </a:rPr>
              <a:t>Datum: </a:t>
            </a:r>
            <a:r>
              <a:rPr lang="de-DE" dirty="0" err="1">
                <a:solidFill>
                  <a:srgbClr val="FFC000"/>
                </a:solidFill>
              </a:rPr>
              <a:t>tba</a:t>
            </a:r>
            <a:endParaRPr lang="de-DE" dirty="0">
              <a:solidFill>
                <a:srgbClr val="FFC000"/>
              </a:solidFill>
            </a:endParaRPr>
          </a:p>
          <a:p>
            <a:endParaRPr lang="de-DE" dirty="0"/>
          </a:p>
          <a:p>
            <a:r>
              <a:rPr lang="de-DE" dirty="0"/>
              <a:t>Teilnahmebedingungen</a:t>
            </a:r>
          </a:p>
          <a:p>
            <a:pPr lvl="1"/>
            <a:r>
              <a:rPr lang="de-DE" dirty="0"/>
              <a:t>Prüfungsanmeldung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06192-5DAF-C145-B5F8-991B6BB488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F0C5C-8C74-EB4E-8AEC-AF851E0B1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7B60F-338E-5C4A-8FE6-F8AC5D18F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r>
              <a:rPr lang="de-DE"/>
              <a:t> 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349460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B5FE9-7D92-9744-8238-8876F57F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Inhaltliche Ziele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8411-506D-7645-93B5-2CC5244C9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Einordnung bzgl. „</a:t>
            </a:r>
            <a:r>
              <a:rPr lang="de-DE" i="1" dirty="0"/>
              <a:t>Was macht KI aus?</a:t>
            </a:r>
            <a:r>
              <a:rPr lang="de-DE" dirty="0"/>
              <a:t>“</a:t>
            </a:r>
          </a:p>
          <a:p>
            <a:pPr lvl="1"/>
            <a:r>
              <a:rPr lang="de-DE" i="1" dirty="0"/>
              <a:t>Agent</a:t>
            </a:r>
            <a:r>
              <a:rPr lang="de-DE" dirty="0"/>
              <a:t> als Abstraktion eines intelligenten Systems, das in einer Umwelt </a:t>
            </a:r>
            <a:r>
              <a:rPr lang="de-DE" i="1" dirty="0"/>
              <a:t>handelt</a:t>
            </a:r>
          </a:p>
          <a:p>
            <a:r>
              <a:rPr lang="de-DE" dirty="0"/>
              <a:t>Umsetzung eines Agenten mittels </a:t>
            </a:r>
            <a:r>
              <a:rPr lang="de-DE" i="1" dirty="0"/>
              <a:t>probabilistischer graphischer Modelle (PGMs)</a:t>
            </a:r>
          </a:p>
          <a:p>
            <a:pPr lvl="1"/>
            <a:r>
              <a:rPr lang="de-DE" dirty="0"/>
              <a:t>PGMs zur Repräsentation der Wissens bzw. der Umwelt</a:t>
            </a:r>
          </a:p>
          <a:p>
            <a:pPr lvl="2"/>
            <a:r>
              <a:rPr lang="de-DE" dirty="0"/>
              <a:t>Modelltypen: Statisch, temporal, entscheidungstheoretisch</a:t>
            </a:r>
          </a:p>
          <a:p>
            <a:pPr lvl="1"/>
            <a:r>
              <a:rPr lang="de-DE" dirty="0"/>
              <a:t>Lernalgorithmen um aus Beobachtungen aus der Umwelt ein PGM zu lernen</a:t>
            </a:r>
          </a:p>
          <a:p>
            <a:pPr lvl="2"/>
            <a:r>
              <a:rPr lang="de-DE" dirty="0"/>
              <a:t>Daten: vollständig, nicht vollständig</a:t>
            </a:r>
          </a:p>
          <a:p>
            <a:pPr lvl="2"/>
            <a:r>
              <a:rPr lang="de-DE" dirty="0"/>
              <a:t>Struktur: bekannt, unbekannt</a:t>
            </a:r>
          </a:p>
          <a:p>
            <a:pPr lvl="1"/>
            <a:r>
              <a:rPr lang="de-DE" dirty="0"/>
              <a:t>Inferenzalgorithmen zur Anfragebeantwortung auf PGMs</a:t>
            </a:r>
          </a:p>
          <a:p>
            <a:pPr lvl="2"/>
            <a:r>
              <a:rPr lang="de-DE" dirty="0"/>
              <a:t>Fragen zur Wahrscheinlichkeit von Ereignissen, zum wahrscheinlichsten Zustand der Umwelt, zur Entwicklung über die Zeit, zur </a:t>
            </a:r>
            <a:r>
              <a:rPr lang="de-DE" i="1" dirty="0"/>
              <a:t>besten Aktion</a:t>
            </a:r>
          </a:p>
          <a:p>
            <a:pPr lvl="2"/>
            <a:r>
              <a:rPr lang="de-DE" dirty="0"/>
              <a:t>Inferenz: Exakt, approximativ</a:t>
            </a:r>
          </a:p>
          <a:p>
            <a:pPr lvl="1"/>
            <a:endParaRPr lang="de-DE" dirty="0"/>
          </a:p>
          <a:p>
            <a:pPr lvl="2"/>
            <a:endParaRPr lang="de-DE" dirty="0"/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44593-88BD-924A-939D-0CAD1E708F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475F3-6D3A-D04F-AE3C-59A668F42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57251-B06F-EC4F-BD5B-242228A2C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r>
              <a:rPr lang="de-DE"/>
              <a:t> 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36029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B5FE9-7D92-9744-8238-8876F57F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Lernergebnisse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8411-506D-7645-93B5-2CC5244C9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KI im Allgemeinen</a:t>
            </a:r>
          </a:p>
          <a:p>
            <a:pPr lvl="1"/>
            <a:r>
              <a:rPr lang="de-DE" dirty="0"/>
              <a:t>Fähigkeit Problemstellungen (und aktuelle Forschungsarbeiten) hinsichtlich ihrer Einordnung in den KI-Kontext zu beurteilen</a:t>
            </a:r>
          </a:p>
          <a:p>
            <a:pPr lvl="1"/>
            <a:r>
              <a:rPr lang="de-DE" dirty="0"/>
              <a:t>Verständnis des Umfangs und der Schwere des Problems der Umsetzung von KI</a:t>
            </a:r>
          </a:p>
          <a:p>
            <a:pPr lvl="2"/>
            <a:r>
              <a:rPr lang="de-DE" dirty="0"/>
              <a:t>Aufgezeigt anhand der Umsetzung eines Agenten mittels PGMs</a:t>
            </a:r>
          </a:p>
          <a:p>
            <a:r>
              <a:rPr lang="de-DE" dirty="0"/>
              <a:t>PGMs im Speziellen</a:t>
            </a:r>
          </a:p>
          <a:p>
            <a:pPr lvl="1"/>
            <a:r>
              <a:rPr lang="de-DE" dirty="0"/>
              <a:t>Verständnis der theoretischen Grundlagen von PGMs und ihren Algorithmen</a:t>
            </a:r>
          </a:p>
          <a:p>
            <a:pPr lvl="1"/>
            <a:r>
              <a:rPr lang="de-DE" dirty="0"/>
              <a:t>Verständnis der Möglichkeiten und Einschränkungen der PGMs und ihren Algorithmen</a:t>
            </a:r>
          </a:p>
          <a:p>
            <a:pPr lvl="1"/>
            <a:r>
              <a:rPr lang="de-DE" dirty="0"/>
              <a:t>Fähigkeit PGMs aufzustellen bzw. ein gegebenes PGM zu beurteilen</a:t>
            </a:r>
          </a:p>
          <a:p>
            <a:pPr lvl="1"/>
            <a:r>
              <a:rPr lang="de-DE" dirty="0"/>
              <a:t>Fähigkeit die Algorithmen auf gegebene Modelle zum Problemlösen anzuwenden</a:t>
            </a:r>
          </a:p>
          <a:p>
            <a:r>
              <a:rPr lang="de-DE" dirty="0"/>
              <a:t>Meta-Ebene: Neue komplexe Zusammenhänge erarbeiten können, Zugang zu englischer Literatur des Themas finden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44593-88BD-924A-939D-0CAD1E708F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475F3-6D3A-D04F-AE3C-59A668F42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57251-B06F-EC4F-BD5B-242228A2C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r>
              <a:rPr lang="de-DE"/>
              <a:t> 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370399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>
                <a:latin typeface="Calibri" panose="020F0502020204030204" pitchFamily="34" charset="0"/>
                <a:cs typeface="Calibri" panose="020F0502020204030204" pitchFamily="34" charset="0"/>
              </a:rPr>
              <a:t>Literatur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1"/>
                </a:solidFill>
              </a:rPr>
              <a:t>Artificial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Intelligence</a:t>
            </a:r>
            <a:r>
              <a:rPr lang="de-DE" dirty="0">
                <a:solidFill>
                  <a:schemeClr val="accent1"/>
                </a:solidFill>
              </a:rPr>
              <a:t> – A Modern Approach </a:t>
            </a:r>
            <a:r>
              <a:rPr lang="de-DE" dirty="0"/>
              <a:t>(3. Auflage; kurz </a:t>
            </a:r>
            <a:r>
              <a:rPr lang="de-DE" i="1" dirty="0"/>
              <a:t>AIMA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Stuart Russell, Peter </a:t>
            </a:r>
            <a:r>
              <a:rPr lang="de-DE" dirty="0" err="1"/>
              <a:t>Norvig</a:t>
            </a:r>
            <a:endParaRPr lang="de-DE" dirty="0"/>
          </a:p>
          <a:p>
            <a:pPr lvl="1"/>
            <a:r>
              <a:rPr lang="de-DE" dirty="0"/>
              <a:t>Deutsche Übersetzung: Künstliche Intelligenz – Ein moderner Ansatz </a:t>
            </a:r>
            <a:br>
              <a:rPr lang="de-DE" dirty="0"/>
            </a:br>
            <a:r>
              <a:rPr lang="de-DE" dirty="0"/>
              <a:t>(kurz </a:t>
            </a:r>
            <a:r>
              <a:rPr lang="de-DE" i="1" dirty="0" err="1"/>
              <a:t>AIMAde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Genutzte Inhalte:</a:t>
            </a:r>
          </a:p>
          <a:p>
            <a:pPr lvl="2"/>
            <a:r>
              <a:rPr lang="de-DE" dirty="0"/>
              <a:t>Kap. 2 (KI + Agenten)</a:t>
            </a:r>
          </a:p>
          <a:p>
            <a:pPr lvl="2"/>
            <a:r>
              <a:rPr lang="de-DE" dirty="0"/>
              <a:t>Kap. 13-16, 20 (Unsicheres</a:t>
            </a:r>
            <a:br>
              <a:rPr lang="de-DE" dirty="0"/>
            </a:br>
            <a:r>
              <a:rPr lang="de-DE" dirty="0"/>
              <a:t>Wissen &amp; Folgern, Lernen)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B1EBD2-AA61-1E40-B048-D7B88B3B0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1"/>
                </a:solidFill>
              </a:rPr>
              <a:t>Probabilistic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Graphical</a:t>
            </a:r>
            <a:r>
              <a:rPr lang="de-DE" dirty="0">
                <a:solidFill>
                  <a:schemeClr val="accent1"/>
                </a:solidFill>
              </a:rPr>
              <a:t> Models – </a:t>
            </a:r>
            <a:r>
              <a:rPr lang="de-DE" dirty="0" err="1">
                <a:solidFill>
                  <a:schemeClr val="accent1"/>
                </a:solidFill>
              </a:rPr>
              <a:t>Principles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and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Techniques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/>
              <a:t>(kurz </a:t>
            </a:r>
            <a:r>
              <a:rPr lang="de-DE" i="1" dirty="0"/>
              <a:t>PGM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Daphne Koller, </a:t>
            </a:r>
            <a:r>
              <a:rPr lang="de-DE" dirty="0" err="1"/>
              <a:t>Nir</a:t>
            </a:r>
            <a:r>
              <a:rPr lang="de-DE" dirty="0"/>
              <a:t> Friedman</a:t>
            </a:r>
          </a:p>
          <a:p>
            <a:pPr lvl="1"/>
            <a:r>
              <a:rPr lang="de-DE" dirty="0"/>
              <a:t>Soweit mir bekannt, keine deutsche Übersetzung (außer in diesen Folien)</a:t>
            </a:r>
          </a:p>
          <a:p>
            <a:pPr lvl="1"/>
            <a:r>
              <a:rPr lang="de-DE" dirty="0"/>
              <a:t>Genutzte Inhalte (voraussichtlich):</a:t>
            </a:r>
          </a:p>
          <a:p>
            <a:pPr lvl="2"/>
            <a:r>
              <a:rPr lang="de-DE" dirty="0"/>
              <a:t>Kap. 3-4, 6.2 (Modelle)</a:t>
            </a:r>
          </a:p>
          <a:p>
            <a:pPr lvl="2"/>
            <a:r>
              <a:rPr lang="de-DE" dirty="0"/>
              <a:t>Kap. 9, 10, (11), 12, (13),</a:t>
            </a:r>
            <a:br>
              <a:rPr lang="de-DE" dirty="0"/>
            </a:br>
            <a:r>
              <a:rPr lang="de-DE" dirty="0"/>
              <a:t>15 (Inferenz)</a:t>
            </a:r>
          </a:p>
          <a:p>
            <a:pPr lvl="2"/>
            <a:r>
              <a:rPr lang="de-DE" dirty="0"/>
              <a:t>Kap. 17-20 (Lernen)</a:t>
            </a:r>
          </a:p>
          <a:p>
            <a:pPr lvl="2"/>
            <a:r>
              <a:rPr lang="de-DE" dirty="0"/>
              <a:t>Kap. (21), 22, 23 </a:t>
            </a:r>
            <a:br>
              <a:rPr lang="de-DE" dirty="0"/>
            </a:br>
            <a:r>
              <a:rPr lang="de-DE" dirty="0"/>
              <a:t>(Entscheidungsfindung)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Einleitung</a:t>
            </a: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Tanya Braun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Bild 3" descr="ShowCover.asp.jpeg">
            <a:extLst>
              <a:ext uri="{FF2B5EF4-FFF2-40B4-BE49-F238E27FC236}">
                <a16:creationId xmlns:a16="http://schemas.microsoft.com/office/drawing/2014/main" id="{A669B1FF-8E0B-8148-8193-ADDC364F0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57" y="3745912"/>
            <a:ext cx="1666667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5" name="Picture 1" descr="page1image66537296">
            <a:extLst>
              <a:ext uri="{FF2B5EF4-FFF2-40B4-BE49-F238E27FC236}">
                <a16:creationId xmlns:a16="http://schemas.microsoft.com/office/drawing/2014/main" id="{A98B4A4D-1070-DF47-B37E-B9BC75F9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054" y="3745912"/>
            <a:ext cx="1925945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A51FC99-F278-ED41-B371-DE1F033FD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929" y="6172447"/>
            <a:ext cx="4090139" cy="5360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None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  <a:ea typeface="ＭＳ Ｐゴシック" charset="0"/>
                <a:cs typeface="ＭＳ Ｐゴシック" charset="0"/>
                <a:hlinkClick r:id="rId4"/>
              </a:rPr>
              <a:t>https://mitpress.mit.edu/books/probabilistic-graphical-models</a:t>
            </a:r>
            <a:r>
              <a:rPr lang="en-US" sz="1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de-DE" sz="1200" dirty="0">
                <a:hlinkClick r:id="rId5"/>
              </a:rPr>
              <a:t>http://aima.cs.berkeley.edu</a:t>
            </a:r>
            <a:r>
              <a:rPr lang="de-DE" sz="1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9A175-CEBC-0347-99AC-6D14F67513E5}"/>
              </a:ext>
            </a:extLst>
          </p:cNvPr>
          <p:cNvSpPr txBox="1"/>
          <p:nvPr/>
        </p:nvSpPr>
        <p:spPr>
          <a:xfrm>
            <a:off x="956524" y="5117884"/>
            <a:ext cx="2971665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Beschreibungen etwas knapp, </a:t>
            </a:r>
            <a:br>
              <a:rPr lang="de-DE" dirty="0"/>
            </a:br>
            <a:r>
              <a:rPr lang="de-DE" dirty="0"/>
              <a:t>daher mit PGM unterfüttert</a:t>
            </a:r>
          </a:p>
        </p:txBody>
      </p:sp>
    </p:spTree>
    <p:extLst>
      <p:ext uri="{BB962C8B-B14F-4D97-AF65-F5344CB8AC3E}">
        <p14:creationId xmlns:p14="http://schemas.microsoft.com/office/powerpoint/2010/main" val="274577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5F931-10AF-AC40-BC21-06BBC930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Grundlagen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47135-6822-FC45-9DD0-172ADFEA1E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Wahrscheinlichkeitstheorie</a:t>
            </a:r>
          </a:p>
          <a:p>
            <a:pPr lvl="1"/>
            <a:r>
              <a:rPr lang="de-DE" dirty="0"/>
              <a:t>Zufallsvariablen</a:t>
            </a:r>
          </a:p>
          <a:p>
            <a:pPr lvl="1"/>
            <a:r>
              <a:rPr lang="de-DE" dirty="0"/>
              <a:t>Wahrscheinlichkeitsverteilungen</a:t>
            </a:r>
          </a:p>
          <a:p>
            <a:pPr lvl="1"/>
            <a:r>
              <a:rPr lang="de-DE" dirty="0"/>
              <a:t>Kettenregel, </a:t>
            </a:r>
            <a:r>
              <a:rPr lang="de-DE" dirty="0" err="1"/>
              <a:t>Bayes‘sche</a:t>
            </a:r>
            <a:r>
              <a:rPr lang="de-DE" dirty="0"/>
              <a:t> Regel</a:t>
            </a:r>
          </a:p>
          <a:p>
            <a:pPr lvl="1"/>
            <a:r>
              <a:rPr lang="de-DE" dirty="0"/>
              <a:t>(Bedingte) Unabhängigkeiten</a:t>
            </a:r>
          </a:p>
          <a:p>
            <a:pPr lvl="1"/>
            <a:r>
              <a:rPr lang="de-DE" dirty="0"/>
              <a:t>Anfragen</a:t>
            </a:r>
          </a:p>
          <a:p>
            <a:pPr lvl="2"/>
            <a:endParaRPr lang="de-DE" dirty="0"/>
          </a:p>
          <a:p>
            <a:pPr marL="363538" indent="-363538">
              <a:buFont typeface="Zapf Dingbats"/>
              <a:buChar char="➝"/>
            </a:pPr>
            <a:r>
              <a:rPr lang="de-DE" b="1" dirty="0"/>
              <a:t>Repetitorium am 6.4.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B1C6F0-401C-3F4E-AACE-61CCED366F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Graphen</a:t>
            </a:r>
          </a:p>
          <a:p>
            <a:pPr lvl="1"/>
            <a:r>
              <a:rPr lang="de-DE" dirty="0"/>
              <a:t>Knoten, Kanten, gerichtet, ungerichtet</a:t>
            </a:r>
          </a:p>
          <a:p>
            <a:pPr lvl="1"/>
            <a:r>
              <a:rPr lang="de-DE" dirty="0" err="1"/>
              <a:t>Subgraph</a:t>
            </a:r>
            <a:r>
              <a:rPr lang="de-DE" dirty="0"/>
              <a:t>, vollständig, Clique, maximal</a:t>
            </a:r>
          </a:p>
          <a:p>
            <a:pPr lvl="1"/>
            <a:r>
              <a:rPr lang="de-DE" dirty="0"/>
              <a:t>Pfad, Zyklus</a:t>
            </a:r>
          </a:p>
          <a:p>
            <a:pPr lvl="1"/>
            <a:r>
              <a:rPr lang="en-GB" dirty="0" err="1"/>
              <a:t>Zusammenhang</a:t>
            </a:r>
            <a:r>
              <a:rPr lang="en-GB" dirty="0"/>
              <a:t>, Baum, Polytree</a:t>
            </a:r>
          </a:p>
          <a:p>
            <a:pPr lvl="2"/>
            <a:endParaRPr lang="en-GB" dirty="0"/>
          </a:p>
          <a:p>
            <a:r>
              <a:rPr lang="en-GB" dirty="0" err="1">
                <a:solidFill>
                  <a:schemeClr val="accent1"/>
                </a:solidFill>
              </a:rPr>
              <a:t>Relationale</a:t>
            </a:r>
            <a:r>
              <a:rPr lang="en-GB" dirty="0">
                <a:solidFill>
                  <a:schemeClr val="accent1"/>
                </a:solidFill>
              </a:rPr>
              <a:t> Algebra</a:t>
            </a:r>
          </a:p>
          <a:p>
            <a:pPr lvl="1"/>
            <a:r>
              <a:rPr lang="en-GB" dirty="0" err="1"/>
              <a:t>Projektion</a:t>
            </a:r>
            <a:endParaRPr lang="en-GB" dirty="0"/>
          </a:p>
          <a:p>
            <a:pPr lvl="1"/>
            <a:r>
              <a:rPr lang="en-GB" dirty="0" err="1"/>
              <a:t>Selektion</a:t>
            </a:r>
            <a:endParaRPr lang="en-GB" dirty="0"/>
          </a:p>
          <a:p>
            <a:pPr lvl="1"/>
            <a:r>
              <a:rPr lang="en-GB" dirty="0"/>
              <a:t>(</a:t>
            </a:r>
            <a:r>
              <a:rPr lang="en-GB" dirty="0" err="1"/>
              <a:t>Natürlicher</a:t>
            </a:r>
            <a:r>
              <a:rPr lang="en-GB" dirty="0"/>
              <a:t>) Join</a:t>
            </a:r>
          </a:p>
          <a:p>
            <a:pPr lvl="2"/>
            <a:endParaRPr lang="en-GB" dirty="0"/>
          </a:p>
          <a:p>
            <a:pPr marL="363538" lvl="0" indent="-363538">
              <a:buFont typeface="Zapf Dingbats"/>
              <a:buChar char="➝"/>
            </a:pPr>
            <a:r>
              <a:rPr lang="de-DE" b="1" dirty="0">
                <a:solidFill>
                  <a:srgbClr val="58585A"/>
                </a:solidFill>
              </a:rPr>
              <a:t>Am Ende dieses Foliensatzes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40CD0-90D1-5947-BA14-D6A2E881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Einleitung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6319-E975-F346-9F4F-63A56BBA3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Tanya Braun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9BC45-EC29-4D4D-AA83-111E83829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r>
              <a:rPr lang="de-DE"/>
              <a:t> </a:t>
            </a:r>
            <a:endParaRPr lang="de-DE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A1A6C-8AC9-1E4F-97D4-F5BBB1C3F38F}"/>
              </a:ext>
            </a:extLst>
          </p:cNvPr>
          <p:cNvSpPr txBox="1"/>
          <p:nvPr/>
        </p:nvSpPr>
        <p:spPr>
          <a:xfrm>
            <a:off x="989782" y="4941168"/>
            <a:ext cx="386727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Wahrscheinlichkeitstheorie &amp; Graphen:</a:t>
            </a:r>
          </a:p>
          <a:p>
            <a:pPr algn="ctr"/>
            <a:r>
              <a:rPr lang="de-DE" dirty="0"/>
              <a:t>Siehe auch Kap. 2 im </a:t>
            </a:r>
            <a:r>
              <a:rPr lang="de-DE" i="1" dirty="0"/>
              <a:t>PGM</a:t>
            </a:r>
            <a:r>
              <a:rPr lang="de-DE" dirty="0"/>
              <a:t> Buch</a:t>
            </a:r>
          </a:p>
        </p:txBody>
      </p:sp>
    </p:spTree>
    <p:extLst>
      <p:ext uri="{BB962C8B-B14F-4D97-AF65-F5344CB8AC3E}">
        <p14:creationId xmlns:p14="http://schemas.microsoft.com/office/powerpoint/2010/main" val="4249152818"/>
      </p:ext>
    </p:extLst>
  </p:cSld>
  <p:clrMapOvr>
    <a:masterClrMapping/>
  </p:clrMapOvr>
</p:sld>
</file>

<file path=ppt/theme/theme1.xml><?xml version="1.0" encoding="utf-8"?>
<a:theme xmlns:a="http://schemas.openxmlformats.org/drawingml/2006/main" name="wwu-adapted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wu-adapted" id="{45B7D4F2-4A72-4644-A412-D11A87C811DD}" vid="{64CD9DC9-CF1F-DA49-A091-28D6F279846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PPT_WWU_Var3_Meta_16x9_02</Template>
  <TotalTime>1070</TotalTime>
  <Words>2026</Words>
  <Application>Microsoft Macintosh PowerPoint</Application>
  <PresentationFormat>Custom</PresentationFormat>
  <Paragraphs>532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Arial Narrow</vt:lpstr>
      <vt:lpstr>Calibri</vt:lpstr>
      <vt:lpstr>Cambria Math</vt:lpstr>
      <vt:lpstr>Meta Offc Pro</vt:lpstr>
      <vt:lpstr>Symbol</vt:lpstr>
      <vt:lpstr>Webdings</vt:lpstr>
      <vt:lpstr>Zapf Dingbats</vt:lpstr>
      <vt:lpstr>wwu-adapted</vt:lpstr>
      <vt:lpstr>Einführung in die  Künstliche Intelligenz</vt:lpstr>
      <vt:lpstr>Organisatorisches: Vorlesung</vt:lpstr>
      <vt:lpstr>Organisatorisches: Termine &amp; Zeitplan</vt:lpstr>
      <vt:lpstr>Organisatorisches: Übung</vt:lpstr>
      <vt:lpstr>Organisatorisches: Prüfung</vt:lpstr>
      <vt:lpstr>Inhaltliche Ziele</vt:lpstr>
      <vt:lpstr>Lernergebnisse</vt:lpstr>
      <vt:lpstr>Literatur</vt:lpstr>
      <vt:lpstr>Grundlagen</vt:lpstr>
      <vt:lpstr>Inhalte (vorläufig)</vt:lpstr>
      <vt:lpstr>Danksagung</vt:lpstr>
      <vt:lpstr>Hinweis</vt:lpstr>
      <vt:lpstr>Grundlagen</vt:lpstr>
      <vt:lpstr>Bevor es losgeht... Aus der Vorlesung Diskrete Strukturen: Graphen</vt:lpstr>
      <vt:lpstr>Bevor es losgeht... Aus der Vorlesung Diskrete Strukturen: Graphen</vt:lpstr>
      <vt:lpstr>Bevor es losgeht... Aus der Vorlesung Diskrete Strukturen: Graphen</vt:lpstr>
      <vt:lpstr>Bevor es losgeht... Aus der Vorlesung Diskrete Strukturen: Graphen</vt:lpstr>
      <vt:lpstr>Bevor es losgeht... Aus der Vorlesung Datenbanken: Relationale Algebra</vt:lpstr>
      <vt:lpstr>Zwischenzusammenfassung: Grundlagen</vt:lpstr>
      <vt:lpstr>Inhalte (vorläufig)</vt:lpstr>
    </vt:vector>
  </TitlesOfParts>
  <Manager/>
  <Company>Westfälische Wilhelms-Universität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die KI - Einleitung</dc:title>
  <dc:subject/>
  <dc:creator>Braun, Tanya</dc:creator>
  <cp:keywords/>
  <dc:description/>
  <cp:lastModifiedBy>Tanya</cp:lastModifiedBy>
  <cp:revision>49</cp:revision>
  <dcterms:created xsi:type="dcterms:W3CDTF">2019-09-05T07:34:34Z</dcterms:created>
  <dcterms:modified xsi:type="dcterms:W3CDTF">2022-03-17T17:11:50Z</dcterms:modified>
  <cp:category/>
</cp:coreProperties>
</file>