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117"/>
  </p:notesMasterIdLst>
  <p:sldIdLst>
    <p:sldId id="259" r:id="rId2"/>
    <p:sldId id="267" r:id="rId3"/>
    <p:sldId id="901" r:id="rId4"/>
    <p:sldId id="790" r:id="rId5"/>
    <p:sldId id="268" r:id="rId6"/>
    <p:sldId id="791" r:id="rId7"/>
    <p:sldId id="792" r:id="rId8"/>
    <p:sldId id="257" r:id="rId9"/>
    <p:sldId id="277" r:id="rId10"/>
    <p:sldId id="275" r:id="rId11"/>
    <p:sldId id="278" r:id="rId12"/>
    <p:sldId id="829" r:id="rId13"/>
    <p:sldId id="830" r:id="rId14"/>
    <p:sldId id="294" r:id="rId15"/>
    <p:sldId id="282" r:id="rId16"/>
    <p:sldId id="296" r:id="rId17"/>
    <p:sldId id="286" r:id="rId18"/>
    <p:sldId id="295" r:id="rId19"/>
    <p:sldId id="289" r:id="rId20"/>
    <p:sldId id="290" r:id="rId21"/>
    <p:sldId id="285" r:id="rId22"/>
    <p:sldId id="797" r:id="rId23"/>
    <p:sldId id="292" r:id="rId24"/>
    <p:sldId id="815" r:id="rId25"/>
    <p:sldId id="293" r:id="rId26"/>
    <p:sldId id="298" r:id="rId27"/>
    <p:sldId id="796" r:id="rId28"/>
    <p:sldId id="793" r:id="rId29"/>
    <p:sldId id="794" r:id="rId30"/>
    <p:sldId id="795" r:id="rId31"/>
    <p:sldId id="300" r:id="rId32"/>
    <p:sldId id="902" r:id="rId33"/>
    <p:sldId id="372" r:id="rId34"/>
    <p:sldId id="798" r:id="rId35"/>
    <p:sldId id="274" r:id="rId36"/>
    <p:sldId id="799" r:id="rId37"/>
    <p:sldId id="800" r:id="rId38"/>
    <p:sldId id="806" r:id="rId39"/>
    <p:sldId id="816" r:id="rId40"/>
    <p:sldId id="850" r:id="rId41"/>
    <p:sldId id="817" r:id="rId42"/>
    <p:sldId id="819" r:id="rId43"/>
    <p:sldId id="805" r:id="rId44"/>
    <p:sldId id="820" r:id="rId45"/>
    <p:sldId id="840" r:id="rId46"/>
    <p:sldId id="822" r:id="rId47"/>
    <p:sldId id="823" r:id="rId48"/>
    <p:sldId id="824" r:id="rId49"/>
    <p:sldId id="828" r:id="rId50"/>
    <p:sldId id="831" r:id="rId51"/>
    <p:sldId id="837" r:id="rId52"/>
    <p:sldId id="833" r:id="rId53"/>
    <p:sldId id="842" r:id="rId54"/>
    <p:sldId id="508" r:id="rId55"/>
    <p:sldId id="509" r:id="rId56"/>
    <p:sldId id="832" r:id="rId57"/>
    <p:sldId id="834" r:id="rId58"/>
    <p:sldId id="836" r:id="rId59"/>
    <p:sldId id="821" r:id="rId60"/>
    <p:sldId id="825" r:id="rId61"/>
    <p:sldId id="841" r:id="rId62"/>
    <p:sldId id="276" r:id="rId63"/>
    <p:sldId id="843" r:id="rId64"/>
    <p:sldId id="844" r:id="rId65"/>
    <p:sldId id="846" r:id="rId66"/>
    <p:sldId id="845" r:id="rId67"/>
    <p:sldId id="849" r:id="rId68"/>
    <p:sldId id="848" r:id="rId69"/>
    <p:sldId id="802" r:id="rId70"/>
    <p:sldId id="855" r:id="rId71"/>
    <p:sldId id="861" r:id="rId72"/>
    <p:sldId id="864" r:id="rId73"/>
    <p:sldId id="867" r:id="rId74"/>
    <p:sldId id="852" r:id="rId75"/>
    <p:sldId id="853" r:id="rId76"/>
    <p:sldId id="856" r:id="rId77"/>
    <p:sldId id="857" r:id="rId78"/>
    <p:sldId id="858" r:id="rId79"/>
    <p:sldId id="860" r:id="rId80"/>
    <p:sldId id="865" r:id="rId81"/>
    <p:sldId id="866" r:id="rId82"/>
    <p:sldId id="851" r:id="rId83"/>
    <p:sldId id="854" r:id="rId84"/>
    <p:sldId id="899" r:id="rId85"/>
    <p:sldId id="898" r:id="rId86"/>
    <p:sldId id="863" r:id="rId87"/>
    <p:sldId id="880" r:id="rId88"/>
    <p:sldId id="881" r:id="rId89"/>
    <p:sldId id="871" r:id="rId90"/>
    <p:sldId id="872" r:id="rId91"/>
    <p:sldId id="874" r:id="rId92"/>
    <p:sldId id="887" r:id="rId93"/>
    <p:sldId id="888" r:id="rId94"/>
    <p:sldId id="875" r:id="rId95"/>
    <p:sldId id="878" r:id="rId96"/>
    <p:sldId id="886" r:id="rId97"/>
    <p:sldId id="884" r:id="rId98"/>
    <p:sldId id="870" r:id="rId99"/>
    <p:sldId id="885" r:id="rId100"/>
    <p:sldId id="876" r:id="rId101"/>
    <p:sldId id="877" r:id="rId102"/>
    <p:sldId id="889" r:id="rId103"/>
    <p:sldId id="882" r:id="rId104"/>
    <p:sldId id="890" r:id="rId105"/>
    <p:sldId id="883" r:id="rId106"/>
    <p:sldId id="891" r:id="rId107"/>
    <p:sldId id="892" r:id="rId108"/>
    <p:sldId id="893" r:id="rId109"/>
    <p:sldId id="859" r:id="rId110"/>
    <p:sldId id="894" r:id="rId111"/>
    <p:sldId id="895" r:id="rId112"/>
    <p:sldId id="896" r:id="rId113"/>
    <p:sldId id="897" r:id="rId114"/>
    <p:sldId id="900" r:id="rId115"/>
    <p:sldId id="789" r:id="rId116"/>
  </p:sldIdLst>
  <p:sldSz cx="12204700" cy="6858000"/>
  <p:notesSz cx="6858000" cy="9144000"/>
  <p:defaultTex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51" userDrawn="1">
          <p15:clr>
            <a:srgbClr val="A4A3A4"/>
          </p15:clr>
        </p15:guide>
        <p15:guide id="2" orient="horz" pos="3618" userDrawn="1">
          <p15:clr>
            <a:srgbClr val="A4A3A4"/>
          </p15:clr>
        </p15:guide>
        <p15:guide id="3" pos="227" userDrawn="1">
          <p15:clr>
            <a:srgbClr val="A4A3A4"/>
          </p15:clr>
        </p15:guide>
        <p15:guide id="4" pos="7461" userDrawn="1">
          <p15:clr>
            <a:srgbClr val="A4A3A4"/>
          </p15:clr>
        </p15:guide>
        <p15:guide id="5" orient="horz" pos="14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D6EB"/>
    <a:srgbClr val="4CBADF"/>
    <a:srgbClr val="31B0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709" autoAdjust="0"/>
    <p:restoredTop sz="86452" autoAdjust="0"/>
  </p:normalViewPr>
  <p:slideViewPr>
    <p:cSldViewPr snapToGrid="0" snapToObjects="1">
      <p:cViewPr varScale="1">
        <p:scale>
          <a:sx n="152" d="100"/>
          <a:sy n="152" d="100"/>
        </p:scale>
        <p:origin x="1392" y="184"/>
      </p:cViewPr>
      <p:guideLst>
        <p:guide orient="horz" pos="851"/>
        <p:guide orient="horz" pos="3618"/>
        <p:guide pos="227"/>
        <p:guide pos="7461"/>
        <p:guide orient="horz" pos="1463"/>
      </p:guideLst>
    </p:cSldViewPr>
  </p:slideViewPr>
  <p:outlineViewPr>
    <p:cViewPr>
      <p:scale>
        <a:sx n="33" d="100"/>
        <a:sy n="33" d="100"/>
      </p:scale>
      <p:origin x="0" y="-132592"/>
    </p:cViewPr>
  </p:outlineViewPr>
  <p:notesTextViewPr>
    <p:cViewPr>
      <p:scale>
        <a:sx n="100" d="100"/>
        <a:sy n="100" d="100"/>
      </p:scale>
      <p:origin x="0" y="0"/>
    </p:cViewPr>
  </p:notesTextViewPr>
  <p:sorterViewPr>
    <p:cViewPr>
      <p:scale>
        <a:sx n="160" d="100"/>
        <a:sy n="16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notesMaster" Target="notesMasters/notesMaster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BN</c:v>
                </c:pt>
              </c:strCache>
            </c:strRef>
          </c:tx>
          <c:spPr>
            <a:ln w="28575" cap="rnd">
              <a:solidFill>
                <a:schemeClr val="accent1"/>
              </a:solidFill>
              <a:round/>
            </a:ln>
            <a:effectLst/>
          </c:spPr>
          <c:marker>
            <c:symbol val="none"/>
          </c:marker>
          <c:cat>
            <c:numRef>
              <c:f>Sheet1!$A$2:$A$21</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Sheet1!$B$2:$B$21</c:f>
              <c:numCache>
                <c:formatCode>0.00</c:formatCode>
                <c:ptCount val="20"/>
                <c:pt idx="0">
                  <c:v>8</c:v>
                </c:pt>
                <c:pt idx="1">
                  <c:v>16</c:v>
                </c:pt>
                <c:pt idx="2">
                  <c:v>24</c:v>
                </c:pt>
                <c:pt idx="3">
                  <c:v>32</c:v>
                </c:pt>
                <c:pt idx="4">
                  <c:v>40</c:v>
                </c:pt>
                <c:pt idx="5">
                  <c:v>48</c:v>
                </c:pt>
                <c:pt idx="6">
                  <c:v>56</c:v>
                </c:pt>
                <c:pt idx="7">
                  <c:v>64</c:v>
                </c:pt>
                <c:pt idx="8">
                  <c:v>72</c:v>
                </c:pt>
                <c:pt idx="9">
                  <c:v>80</c:v>
                </c:pt>
                <c:pt idx="10">
                  <c:v>88</c:v>
                </c:pt>
                <c:pt idx="11">
                  <c:v>96</c:v>
                </c:pt>
                <c:pt idx="12">
                  <c:v>104</c:v>
                </c:pt>
                <c:pt idx="13">
                  <c:v>112</c:v>
                </c:pt>
                <c:pt idx="14">
                  <c:v>120</c:v>
                </c:pt>
                <c:pt idx="15">
                  <c:v>128</c:v>
                </c:pt>
                <c:pt idx="16">
                  <c:v>136</c:v>
                </c:pt>
                <c:pt idx="17">
                  <c:v>144</c:v>
                </c:pt>
                <c:pt idx="18">
                  <c:v>152</c:v>
                </c:pt>
                <c:pt idx="19">
                  <c:v>160</c:v>
                </c:pt>
              </c:numCache>
            </c:numRef>
          </c:val>
          <c:smooth val="0"/>
          <c:extLst>
            <c:ext xmlns:c16="http://schemas.microsoft.com/office/drawing/2014/chart" uri="{C3380CC4-5D6E-409C-BE32-E72D297353CC}">
              <c16:uniqueId val="{00000000-E893-5C4D-A791-4C1E677B2ED6}"/>
            </c:ext>
          </c:extLst>
        </c:ser>
        <c:ser>
          <c:idx val="1"/>
          <c:order val="1"/>
          <c:tx>
            <c:strRef>
              <c:f>Sheet1!$C$1</c:f>
              <c:strCache>
                <c:ptCount val="1"/>
                <c:pt idx="0">
                  <c:v>Full joint</c:v>
                </c:pt>
              </c:strCache>
            </c:strRef>
          </c:tx>
          <c:spPr>
            <a:ln w="28575" cap="rnd">
              <a:solidFill>
                <a:schemeClr val="accent3">
                  <a:lumMod val="40000"/>
                  <a:lumOff val="60000"/>
                </a:schemeClr>
              </a:solidFill>
              <a:round/>
            </a:ln>
            <a:effectLst/>
          </c:spPr>
          <c:marker>
            <c:symbol val="none"/>
          </c:marker>
          <c:cat>
            <c:numRef>
              <c:f>Sheet1!$A$2:$A$21</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Sheet1!$C$2:$C$21</c:f>
              <c:numCache>
                <c:formatCode>General</c:formatCode>
                <c:ptCount val="20"/>
                <c:pt idx="0">
                  <c:v>2</c:v>
                </c:pt>
                <c:pt idx="1">
                  <c:v>4</c:v>
                </c:pt>
                <c:pt idx="2">
                  <c:v>8</c:v>
                </c:pt>
                <c:pt idx="3">
                  <c:v>16</c:v>
                </c:pt>
                <c:pt idx="4">
                  <c:v>32</c:v>
                </c:pt>
                <c:pt idx="5">
                  <c:v>64</c:v>
                </c:pt>
                <c:pt idx="6">
                  <c:v>128</c:v>
                </c:pt>
                <c:pt idx="7">
                  <c:v>256</c:v>
                </c:pt>
                <c:pt idx="8">
                  <c:v>512</c:v>
                </c:pt>
                <c:pt idx="9">
                  <c:v>1024</c:v>
                </c:pt>
                <c:pt idx="10">
                  <c:v>2048</c:v>
                </c:pt>
                <c:pt idx="11">
                  <c:v>4096</c:v>
                </c:pt>
                <c:pt idx="12">
                  <c:v>8192</c:v>
                </c:pt>
                <c:pt idx="13">
                  <c:v>16384</c:v>
                </c:pt>
                <c:pt idx="14">
                  <c:v>32768</c:v>
                </c:pt>
                <c:pt idx="15">
                  <c:v>65536</c:v>
                </c:pt>
                <c:pt idx="16">
                  <c:v>131072</c:v>
                </c:pt>
                <c:pt idx="17">
                  <c:v>262144</c:v>
                </c:pt>
                <c:pt idx="18">
                  <c:v>524288</c:v>
                </c:pt>
                <c:pt idx="19">
                  <c:v>1048576</c:v>
                </c:pt>
              </c:numCache>
            </c:numRef>
          </c:val>
          <c:smooth val="0"/>
          <c:extLst>
            <c:ext xmlns:c16="http://schemas.microsoft.com/office/drawing/2014/chart" uri="{C3380CC4-5D6E-409C-BE32-E72D297353CC}">
              <c16:uniqueId val="{00000001-E893-5C4D-A791-4C1E677B2ED6}"/>
            </c:ext>
          </c:extLst>
        </c:ser>
        <c:dLbls>
          <c:showLegendKey val="0"/>
          <c:showVal val="0"/>
          <c:showCatName val="0"/>
          <c:showSerName val="0"/>
          <c:showPercent val="0"/>
          <c:showBubbleSize val="0"/>
        </c:dLbls>
        <c:smooth val="0"/>
        <c:axId val="1091115551"/>
        <c:axId val="1091428479"/>
      </c:lineChart>
      <c:catAx>
        <c:axId val="109111555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sz="1330" b="0" i="0" u="none" strike="noStrike" baseline="0" dirty="0">
                    <a:effectLst/>
                  </a:rPr>
                  <a:t>𝑛</a:t>
                </a:r>
                <a:r>
                  <a:rPr lang="de-DE" sz="1330" b="0" i="0" u="none" strike="noStrike" baseline="0" dirty="0"/>
                  <a:t> </a:t>
                </a:r>
                <a:r>
                  <a:rPr lang="de-DE" dirty="0"/>
                  <a:t>steigend</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1428479"/>
        <c:crosses val="autoZero"/>
        <c:auto val="1"/>
        <c:lblAlgn val="ctr"/>
        <c:lblOffset val="100"/>
        <c:noMultiLvlLbl val="0"/>
      </c:catAx>
      <c:valAx>
        <c:axId val="1091428479"/>
        <c:scaling>
          <c:logBase val="2"/>
          <c:orientation val="minMax"/>
          <c:max val="33554431.999999993"/>
        </c:scaling>
        <c:delete val="0"/>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1115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BN</c:v>
                </c:pt>
              </c:strCache>
            </c:strRef>
          </c:tx>
          <c:spPr>
            <a:ln w="28575" cap="rnd">
              <a:solidFill>
                <a:schemeClr val="accent1"/>
              </a:solidFill>
              <a:round/>
            </a:ln>
            <a:effectLst/>
          </c:spPr>
          <c:marker>
            <c:symbol val="none"/>
          </c:marker>
          <c:cat>
            <c:numRef>
              <c:f>Sheet1!$A$2:$A$21</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Sheet1!$B$2:$B$21</c:f>
              <c:numCache>
                <c:formatCode>0.00</c:formatCode>
                <c:ptCount val="20"/>
                <c:pt idx="0">
                  <c:v>2</c:v>
                </c:pt>
                <c:pt idx="1">
                  <c:v>8</c:v>
                </c:pt>
                <c:pt idx="2">
                  <c:v>24</c:v>
                </c:pt>
                <c:pt idx="3">
                  <c:v>64</c:v>
                </c:pt>
                <c:pt idx="4">
                  <c:v>160</c:v>
                </c:pt>
                <c:pt idx="5">
                  <c:v>384</c:v>
                </c:pt>
                <c:pt idx="6">
                  <c:v>896</c:v>
                </c:pt>
                <c:pt idx="7">
                  <c:v>2048</c:v>
                </c:pt>
                <c:pt idx="8">
                  <c:v>4608</c:v>
                </c:pt>
                <c:pt idx="9">
                  <c:v>10240</c:v>
                </c:pt>
                <c:pt idx="10">
                  <c:v>22528</c:v>
                </c:pt>
                <c:pt idx="11">
                  <c:v>49152</c:v>
                </c:pt>
                <c:pt idx="12">
                  <c:v>106496</c:v>
                </c:pt>
                <c:pt idx="13">
                  <c:v>229376</c:v>
                </c:pt>
                <c:pt idx="14">
                  <c:v>491520</c:v>
                </c:pt>
                <c:pt idx="15">
                  <c:v>1048576</c:v>
                </c:pt>
                <c:pt idx="16">
                  <c:v>2228224</c:v>
                </c:pt>
                <c:pt idx="17">
                  <c:v>4718592</c:v>
                </c:pt>
                <c:pt idx="18">
                  <c:v>9961472</c:v>
                </c:pt>
                <c:pt idx="19">
                  <c:v>20971520</c:v>
                </c:pt>
              </c:numCache>
            </c:numRef>
          </c:val>
          <c:smooth val="0"/>
          <c:extLst>
            <c:ext xmlns:c16="http://schemas.microsoft.com/office/drawing/2014/chart" uri="{C3380CC4-5D6E-409C-BE32-E72D297353CC}">
              <c16:uniqueId val="{00000000-3387-D44A-A810-1EA5084B733B}"/>
            </c:ext>
          </c:extLst>
        </c:ser>
        <c:ser>
          <c:idx val="1"/>
          <c:order val="1"/>
          <c:tx>
            <c:strRef>
              <c:f>Sheet1!$C$1</c:f>
              <c:strCache>
                <c:ptCount val="1"/>
                <c:pt idx="0">
                  <c:v>Full joint</c:v>
                </c:pt>
              </c:strCache>
            </c:strRef>
          </c:tx>
          <c:spPr>
            <a:ln w="28575" cap="rnd">
              <a:solidFill>
                <a:schemeClr val="accent3">
                  <a:lumMod val="40000"/>
                  <a:lumOff val="60000"/>
                </a:schemeClr>
              </a:solidFill>
              <a:round/>
            </a:ln>
            <a:effectLst/>
          </c:spPr>
          <c:marker>
            <c:symbol val="none"/>
          </c:marker>
          <c:cat>
            <c:numRef>
              <c:f>Sheet1!$A$2:$A$21</c:f>
              <c:numCache>
                <c:formatCode>General</c:formatCode>
                <c:ptCount val="2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numCache>
            </c:numRef>
          </c:cat>
          <c:val>
            <c:numRef>
              <c:f>Sheet1!$C$2:$C$21</c:f>
              <c:numCache>
                <c:formatCode>General</c:formatCode>
                <c:ptCount val="20"/>
                <c:pt idx="0">
                  <c:v>2</c:v>
                </c:pt>
                <c:pt idx="1">
                  <c:v>4</c:v>
                </c:pt>
                <c:pt idx="2">
                  <c:v>8</c:v>
                </c:pt>
                <c:pt idx="3">
                  <c:v>16</c:v>
                </c:pt>
                <c:pt idx="4">
                  <c:v>32</c:v>
                </c:pt>
                <c:pt idx="5">
                  <c:v>64</c:v>
                </c:pt>
                <c:pt idx="6">
                  <c:v>128</c:v>
                </c:pt>
                <c:pt idx="7">
                  <c:v>256</c:v>
                </c:pt>
                <c:pt idx="8">
                  <c:v>512</c:v>
                </c:pt>
                <c:pt idx="9">
                  <c:v>1024</c:v>
                </c:pt>
                <c:pt idx="10">
                  <c:v>2048</c:v>
                </c:pt>
                <c:pt idx="11">
                  <c:v>4096</c:v>
                </c:pt>
                <c:pt idx="12">
                  <c:v>8192</c:v>
                </c:pt>
                <c:pt idx="13">
                  <c:v>16384</c:v>
                </c:pt>
                <c:pt idx="14">
                  <c:v>32768</c:v>
                </c:pt>
                <c:pt idx="15">
                  <c:v>65536</c:v>
                </c:pt>
                <c:pt idx="16">
                  <c:v>131072</c:v>
                </c:pt>
                <c:pt idx="17">
                  <c:v>262144</c:v>
                </c:pt>
                <c:pt idx="18">
                  <c:v>524288</c:v>
                </c:pt>
                <c:pt idx="19">
                  <c:v>1048576</c:v>
                </c:pt>
              </c:numCache>
            </c:numRef>
          </c:val>
          <c:smooth val="0"/>
          <c:extLst>
            <c:ext xmlns:c16="http://schemas.microsoft.com/office/drawing/2014/chart" uri="{C3380CC4-5D6E-409C-BE32-E72D297353CC}">
              <c16:uniqueId val="{00000001-3387-D44A-A810-1EA5084B733B}"/>
            </c:ext>
          </c:extLst>
        </c:ser>
        <c:dLbls>
          <c:showLegendKey val="0"/>
          <c:showVal val="0"/>
          <c:showCatName val="0"/>
          <c:showSerName val="0"/>
          <c:showPercent val="0"/>
          <c:showBubbleSize val="0"/>
        </c:dLbls>
        <c:smooth val="0"/>
        <c:axId val="1091115551"/>
        <c:axId val="1091428479"/>
      </c:lineChart>
      <c:catAx>
        <c:axId val="109111555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sz="1330" b="0" i="0" u="none" strike="noStrike" baseline="0" dirty="0">
                    <a:effectLst/>
                  </a:rPr>
                  <a:t>𝑛</a:t>
                </a:r>
                <a:r>
                  <a:rPr lang="de-DE" sz="1330" b="0" i="0" u="none" strike="noStrike" baseline="0" dirty="0"/>
                  <a:t> </a:t>
                </a:r>
                <a:r>
                  <a:rPr lang="de-DE" dirty="0"/>
                  <a:t>steigend</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1428479"/>
        <c:crosses val="autoZero"/>
        <c:auto val="1"/>
        <c:lblAlgn val="ctr"/>
        <c:lblOffset val="100"/>
        <c:noMultiLvlLbl val="0"/>
      </c:catAx>
      <c:valAx>
        <c:axId val="1091428479"/>
        <c:scaling>
          <c:logBase val="2"/>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1115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Max clique</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Sheet1!$A$2:$A$10</c:f>
              <c:numCache>
                <c:formatCode>General</c:formatCode>
                <c:ptCount val="9"/>
                <c:pt idx="0">
                  <c:v>2</c:v>
                </c:pt>
                <c:pt idx="1">
                  <c:v>3</c:v>
                </c:pt>
                <c:pt idx="2">
                  <c:v>4</c:v>
                </c:pt>
                <c:pt idx="3">
                  <c:v>5</c:v>
                </c:pt>
                <c:pt idx="4">
                  <c:v>6</c:v>
                </c:pt>
                <c:pt idx="5">
                  <c:v>7</c:v>
                </c:pt>
                <c:pt idx="6">
                  <c:v>8</c:v>
                </c:pt>
                <c:pt idx="7">
                  <c:v>9</c:v>
                </c:pt>
                <c:pt idx="8">
                  <c:v>10</c:v>
                </c:pt>
              </c:numCache>
            </c:numRef>
          </c:cat>
          <c:val>
            <c:numRef>
              <c:f>Sheet1!$B$2:$B$10</c:f>
              <c:numCache>
                <c:formatCode>General</c:formatCode>
                <c:ptCount val="9"/>
                <c:pt idx="0">
                  <c:v>4</c:v>
                </c:pt>
                <c:pt idx="1">
                  <c:v>8</c:v>
                </c:pt>
                <c:pt idx="2">
                  <c:v>16</c:v>
                </c:pt>
                <c:pt idx="3">
                  <c:v>32</c:v>
                </c:pt>
                <c:pt idx="4">
                  <c:v>64</c:v>
                </c:pt>
                <c:pt idx="5">
                  <c:v>128</c:v>
                </c:pt>
                <c:pt idx="6">
                  <c:v>256</c:v>
                </c:pt>
                <c:pt idx="7">
                  <c:v>512</c:v>
                </c:pt>
                <c:pt idx="8">
                  <c:v>1024</c:v>
                </c:pt>
              </c:numCache>
            </c:numRef>
          </c:val>
          <c:smooth val="0"/>
          <c:extLst>
            <c:ext xmlns:c16="http://schemas.microsoft.com/office/drawing/2014/chart" uri="{C3380CC4-5D6E-409C-BE32-E72D297353CC}">
              <c16:uniqueId val="{00000000-D493-5E44-848D-8D9214FEF4E6}"/>
            </c:ext>
          </c:extLst>
        </c:ser>
        <c:ser>
          <c:idx val="1"/>
          <c:order val="1"/>
          <c:tx>
            <c:strRef>
              <c:f>Sheet1!$C$1</c:f>
              <c:strCache>
                <c:ptCount val="1"/>
                <c:pt idx="0">
                  <c:v>Pairwise</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Sheet1!$A$2:$A$10</c:f>
              <c:numCache>
                <c:formatCode>General</c:formatCode>
                <c:ptCount val="9"/>
                <c:pt idx="0">
                  <c:v>2</c:v>
                </c:pt>
                <c:pt idx="1">
                  <c:v>3</c:v>
                </c:pt>
                <c:pt idx="2">
                  <c:v>4</c:v>
                </c:pt>
                <c:pt idx="3">
                  <c:v>5</c:v>
                </c:pt>
                <c:pt idx="4">
                  <c:v>6</c:v>
                </c:pt>
                <c:pt idx="5">
                  <c:v>7</c:v>
                </c:pt>
                <c:pt idx="6">
                  <c:v>8</c:v>
                </c:pt>
                <c:pt idx="7">
                  <c:v>9</c:v>
                </c:pt>
                <c:pt idx="8">
                  <c:v>10</c:v>
                </c:pt>
              </c:numCache>
            </c:numRef>
          </c:cat>
          <c:val>
            <c:numRef>
              <c:f>Sheet1!$C$2:$C$10</c:f>
              <c:numCache>
                <c:formatCode>General</c:formatCode>
                <c:ptCount val="9"/>
                <c:pt idx="0">
                  <c:v>4</c:v>
                </c:pt>
                <c:pt idx="1">
                  <c:v>12</c:v>
                </c:pt>
                <c:pt idx="2">
                  <c:v>24</c:v>
                </c:pt>
                <c:pt idx="3">
                  <c:v>40</c:v>
                </c:pt>
                <c:pt idx="4">
                  <c:v>60</c:v>
                </c:pt>
                <c:pt idx="5">
                  <c:v>84</c:v>
                </c:pt>
                <c:pt idx="6">
                  <c:v>112</c:v>
                </c:pt>
                <c:pt idx="7">
                  <c:v>144</c:v>
                </c:pt>
                <c:pt idx="8">
                  <c:v>180</c:v>
                </c:pt>
              </c:numCache>
            </c:numRef>
          </c:val>
          <c:smooth val="0"/>
          <c:extLst>
            <c:ext xmlns:c16="http://schemas.microsoft.com/office/drawing/2014/chart" uri="{C3380CC4-5D6E-409C-BE32-E72D297353CC}">
              <c16:uniqueId val="{00000001-D493-5E44-848D-8D9214FEF4E6}"/>
            </c:ext>
          </c:extLst>
        </c:ser>
        <c:dLbls>
          <c:showLegendKey val="0"/>
          <c:showVal val="0"/>
          <c:showCatName val="0"/>
          <c:showSerName val="0"/>
          <c:showPercent val="0"/>
          <c:showBubbleSize val="0"/>
        </c:dLbls>
        <c:marker val="1"/>
        <c:smooth val="0"/>
        <c:axId val="1228574975"/>
        <c:axId val="1228576655"/>
      </c:lineChart>
      <c:catAx>
        <c:axId val="1228574975"/>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de-DE" sz="1330" b="0" i="0" u="none" strike="noStrike" baseline="0" dirty="0">
                    <a:effectLst/>
                  </a:rPr>
                  <a:t>𝑛</a:t>
                </a:r>
                <a:r>
                  <a:rPr lang="de-DE" dirty="0"/>
                  <a:t> ansteigend, </a:t>
                </a:r>
                <a:r>
                  <a:rPr lang="de-DE" sz="1330" b="0" i="0" u="none" strike="noStrike" baseline="0" dirty="0">
                    <a:effectLst/>
                  </a:rPr>
                  <a:t>𝑟</a:t>
                </a:r>
                <a:r>
                  <a:rPr lang="de-DE" sz="1330" b="0" i="0" u="none" strike="noStrike" baseline="0" dirty="0"/>
                  <a:t> = 2 </a:t>
                </a:r>
                <a:endParaRPr lang="de-DE"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8576655"/>
        <c:crosses val="autoZero"/>
        <c:auto val="1"/>
        <c:lblAlgn val="ctr"/>
        <c:lblOffset val="100"/>
        <c:noMultiLvlLbl val="0"/>
      </c:catAx>
      <c:valAx>
        <c:axId val="1228576655"/>
        <c:scaling>
          <c:logBase val="2"/>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85749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EDDC4-A7BF-4A62-85FF-17C95660EF76}" type="datetimeFigureOut">
              <a:rPr lang="de-DE" smtClean="0"/>
              <a:t>27.05.22</a:t>
            </a:fld>
            <a:endParaRPr lang="de-DE"/>
          </a:p>
        </p:txBody>
      </p:sp>
      <p:sp>
        <p:nvSpPr>
          <p:cNvPr id="4" name="Folienbildplatzhalter 3"/>
          <p:cNvSpPr>
            <a:spLocks noGrp="1" noRot="1" noChangeAspect="1"/>
          </p:cNvSpPr>
          <p:nvPr>
            <p:ph type="sldImg" idx="2"/>
          </p:nvPr>
        </p:nvSpPr>
        <p:spPr>
          <a:xfrm>
            <a:off x="684213" y="1143000"/>
            <a:ext cx="548957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6B551E-9F22-4B6E-924D-4DC3CE728678}" type="slidenum">
              <a:rPr lang="de-DE" smtClean="0"/>
              <a:t>‹#›</a:t>
            </a:fld>
            <a:endParaRPr lang="de-DE"/>
          </a:p>
        </p:txBody>
      </p:sp>
    </p:spTree>
    <p:extLst>
      <p:ext uri="{BB962C8B-B14F-4D97-AF65-F5344CB8AC3E}">
        <p14:creationId xmlns:p14="http://schemas.microsoft.com/office/powerpoint/2010/main" val="3317590323"/>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D6B551E-9F22-4B6E-924D-4DC3CE728678}" type="slidenum">
              <a:rPr lang="de-DE" smtClean="0"/>
              <a:t>2</a:t>
            </a:fld>
            <a:endParaRPr lang="de-DE"/>
          </a:p>
        </p:txBody>
      </p:sp>
    </p:spTree>
    <p:extLst>
      <p:ext uri="{BB962C8B-B14F-4D97-AF65-F5344CB8AC3E}">
        <p14:creationId xmlns:p14="http://schemas.microsoft.com/office/powerpoint/2010/main" val="2428608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28</a:t>
            </a:fld>
            <a:endParaRPr lang="de-DE"/>
          </a:p>
        </p:txBody>
      </p:sp>
    </p:spTree>
    <p:extLst>
      <p:ext uri="{BB962C8B-B14F-4D97-AF65-F5344CB8AC3E}">
        <p14:creationId xmlns:p14="http://schemas.microsoft.com/office/powerpoint/2010/main" val="3626700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29</a:t>
            </a:fld>
            <a:endParaRPr lang="de-DE"/>
          </a:p>
        </p:txBody>
      </p:sp>
    </p:spTree>
    <p:extLst>
      <p:ext uri="{BB962C8B-B14F-4D97-AF65-F5344CB8AC3E}">
        <p14:creationId xmlns:p14="http://schemas.microsoft.com/office/powerpoint/2010/main" val="2508238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30</a:t>
            </a:fld>
            <a:endParaRPr lang="de-DE"/>
          </a:p>
        </p:txBody>
      </p:sp>
    </p:spTree>
    <p:extLst>
      <p:ext uri="{BB962C8B-B14F-4D97-AF65-F5344CB8AC3E}">
        <p14:creationId xmlns:p14="http://schemas.microsoft.com/office/powerpoint/2010/main" val="5425719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sz="1200" dirty="0"/>
                  <a:t>As in example: </a:t>
                </a:r>
                <a14:m>
                  <m:oMath xmlns:m="http://schemas.openxmlformats.org/officeDocument/2006/math">
                    <m:sSup>
                      <m:sSupPr>
                        <m:ctrlPr>
                          <a:rPr lang="en-GB" sz="1200" i="1" dirty="0" smtClean="0">
                            <a:latin typeface="Cambria Math" panose="02040503050406030204" pitchFamily="18" charset="0"/>
                          </a:rPr>
                        </m:ctrlPr>
                      </m:sSupPr>
                      <m:e>
                        <m:r>
                          <a:rPr lang="de-DE" sz="1200" b="0" i="1" dirty="0" smtClean="0">
                            <a:latin typeface="Cambria Math" panose="02040503050406030204" pitchFamily="18" charset="0"/>
                          </a:rPr>
                          <m:t>𝑟</m:t>
                        </m:r>
                        <m:r>
                          <a:rPr lang="de-DE" sz="1200" b="0" i="1" dirty="0" smtClean="0">
                            <a:latin typeface="Cambria Math" panose="02040503050406030204" pitchFamily="18" charset="0"/>
                          </a:rPr>
                          <m:t>=2, </m:t>
                        </m:r>
                        <m:r>
                          <a:rPr lang="de-DE" sz="1200" b="0" i="1" dirty="0" smtClean="0">
                            <a:latin typeface="Cambria Math" panose="02040503050406030204" pitchFamily="18" charset="0"/>
                          </a:rPr>
                          <m:t>𝑛</m:t>
                        </m:r>
                        <m:r>
                          <a:rPr lang="de-DE" sz="1200" b="0" i="1" dirty="0" smtClean="0">
                            <a:latin typeface="Cambria Math" panose="02040503050406030204" pitchFamily="18" charset="0"/>
                          </a:rPr>
                          <m:t>=3, </m:t>
                        </m:r>
                        <m:sSup>
                          <m:sSupPr>
                            <m:ctrlPr>
                              <a:rPr lang="de-DE" sz="1200" b="0" i="1" dirty="0" smtClean="0">
                                <a:latin typeface="Cambria Math" panose="02040503050406030204" pitchFamily="18" charset="0"/>
                              </a:rPr>
                            </m:ctrlPr>
                          </m:sSupPr>
                          <m:e>
                            <m:r>
                              <a:rPr lang="de-DE" sz="1200" b="0" i="1" dirty="0" smtClean="0">
                                <a:latin typeface="Cambria Math" panose="02040503050406030204" pitchFamily="18" charset="0"/>
                              </a:rPr>
                              <m:t>𝑟</m:t>
                            </m:r>
                          </m:e>
                          <m:sup>
                            <m:r>
                              <a:rPr lang="de-DE" sz="1200" b="0" i="1" dirty="0" smtClean="0">
                                <a:latin typeface="Cambria Math" panose="02040503050406030204" pitchFamily="18" charset="0"/>
                              </a:rPr>
                              <m:t>𝑛</m:t>
                            </m:r>
                          </m:sup>
                        </m:sSup>
                        <m:r>
                          <a:rPr lang="de-DE" sz="1200" b="0" i="1" dirty="0" smtClean="0">
                            <a:latin typeface="Cambria Math" panose="02040503050406030204" pitchFamily="18" charset="0"/>
                          </a:rPr>
                          <m:t>=</m:t>
                        </m:r>
                        <m:r>
                          <a:rPr lang="en-GB" sz="1200" i="1" dirty="0" smtClean="0">
                            <a:latin typeface="Cambria Math" panose="02040503050406030204" pitchFamily="18" charset="0"/>
                          </a:rPr>
                          <m:t>2</m:t>
                        </m:r>
                      </m:e>
                      <m:sup>
                        <m:r>
                          <a:rPr lang="de-DE" sz="1200" b="0" i="1" dirty="0" smtClean="0">
                            <a:latin typeface="Cambria Math" panose="02040503050406030204" pitchFamily="18" charset="0"/>
                          </a:rPr>
                          <m:t>3</m:t>
                        </m:r>
                      </m:sup>
                    </m:sSup>
                    <m:r>
                      <a:rPr lang="de-DE" sz="1200" b="0" i="1" dirty="0" smtClean="0">
                        <a:latin typeface="Cambria Math" panose="02040503050406030204" pitchFamily="18" charset="0"/>
                      </a:rPr>
                      <m:t>=8, 2</m:t>
                    </m:r>
                    <m:r>
                      <a:rPr lang="de-DE" sz="1200" b="0" i="1" dirty="0" smtClean="0">
                        <a:latin typeface="Cambria Math" panose="02040503050406030204" pitchFamily="18" charset="0"/>
                        <a:ea typeface="Cambria Math" panose="02040503050406030204" pitchFamily="18" charset="0"/>
                      </a:rPr>
                      <m:t>∙2∙2=8</m:t>
                    </m:r>
                  </m:oMath>
                </a14:m>
                <a:endParaRPr lang="de-DE" sz="1200" b="0" dirty="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If one variable range size 3: </a:t>
                </a:r>
                <a14:m>
                  <m:oMath xmlns:m="http://schemas.openxmlformats.org/officeDocument/2006/math">
                    <m:sSup>
                      <m:sSupPr>
                        <m:ctrlPr>
                          <a:rPr lang="en-GB" sz="1200" i="1" dirty="0" smtClean="0">
                            <a:latin typeface="Cambria Math" panose="02040503050406030204" pitchFamily="18" charset="0"/>
                          </a:rPr>
                        </m:ctrlPr>
                      </m:sSupPr>
                      <m:e>
                        <m:r>
                          <a:rPr lang="de-DE" sz="1200" b="0" i="1" dirty="0" smtClean="0">
                            <a:latin typeface="Cambria Math" panose="02040503050406030204" pitchFamily="18" charset="0"/>
                          </a:rPr>
                          <m:t>𝑟</m:t>
                        </m:r>
                        <m:r>
                          <a:rPr lang="de-DE" sz="1200" b="0" i="1" dirty="0" smtClean="0">
                            <a:latin typeface="Cambria Math" panose="02040503050406030204" pitchFamily="18" charset="0"/>
                          </a:rPr>
                          <m:t>=3, </m:t>
                        </m:r>
                        <m:r>
                          <a:rPr lang="de-DE" sz="1200" b="0" i="1" dirty="0" smtClean="0">
                            <a:latin typeface="Cambria Math" panose="02040503050406030204" pitchFamily="18" charset="0"/>
                          </a:rPr>
                          <m:t>𝑛</m:t>
                        </m:r>
                        <m:r>
                          <a:rPr lang="de-DE" sz="1200" b="0" i="1" dirty="0" smtClean="0">
                            <a:latin typeface="Cambria Math" panose="02040503050406030204" pitchFamily="18" charset="0"/>
                          </a:rPr>
                          <m:t>=3, </m:t>
                        </m:r>
                        <m:sSup>
                          <m:sSupPr>
                            <m:ctrlPr>
                              <a:rPr lang="de-DE" sz="1200" b="0" i="1" dirty="0" smtClean="0">
                                <a:latin typeface="Cambria Math" panose="02040503050406030204" pitchFamily="18" charset="0"/>
                              </a:rPr>
                            </m:ctrlPr>
                          </m:sSupPr>
                          <m:e>
                            <m:r>
                              <a:rPr lang="de-DE" sz="1200" b="0" i="1" dirty="0" smtClean="0">
                                <a:latin typeface="Cambria Math" panose="02040503050406030204" pitchFamily="18" charset="0"/>
                              </a:rPr>
                              <m:t>𝑟</m:t>
                            </m:r>
                          </m:e>
                          <m:sup>
                            <m:r>
                              <a:rPr lang="de-DE" sz="1200" b="0" i="1" dirty="0" smtClean="0">
                                <a:latin typeface="Cambria Math" panose="02040503050406030204" pitchFamily="18" charset="0"/>
                              </a:rPr>
                              <m:t>𝑛</m:t>
                            </m:r>
                          </m:sup>
                        </m:sSup>
                        <m:r>
                          <a:rPr lang="de-DE" sz="1200" b="0" i="1" dirty="0" smtClean="0">
                            <a:latin typeface="Cambria Math" panose="02040503050406030204" pitchFamily="18" charset="0"/>
                          </a:rPr>
                          <m:t>=3</m:t>
                        </m:r>
                      </m:e>
                      <m:sup>
                        <m:r>
                          <a:rPr lang="de-DE" sz="1200" b="0" i="1" dirty="0" smtClean="0">
                            <a:latin typeface="Cambria Math" panose="02040503050406030204" pitchFamily="18" charset="0"/>
                          </a:rPr>
                          <m:t>3</m:t>
                        </m:r>
                      </m:sup>
                    </m:sSup>
                    <m:r>
                      <a:rPr lang="de-DE" sz="1200" b="0" i="1" dirty="0" smtClean="0">
                        <a:latin typeface="Cambria Math" panose="02040503050406030204" pitchFamily="18" charset="0"/>
                      </a:rPr>
                      <m:t>=27, 3</m:t>
                    </m:r>
                    <m:r>
                      <a:rPr lang="de-DE" sz="1200" b="0" i="1" dirty="0" smtClean="0">
                        <a:latin typeface="Cambria Math" panose="02040503050406030204" pitchFamily="18" charset="0"/>
                        <a:ea typeface="Cambria Math" panose="02040503050406030204" pitchFamily="18" charset="0"/>
                      </a:rPr>
                      <m:t>∙2∙2=12</m:t>
                    </m:r>
                  </m:oMath>
                </a14:m>
                <a:endParaRPr lang="en-GB" sz="1200" dirty="0"/>
              </a:p>
              <a:p>
                <a:endParaRPr lang="en-GB" sz="1200" dirty="0"/>
              </a:p>
            </p:txBody>
          </p:sp>
        </mc:Choice>
        <mc:Fallback xmlns="">
          <p:sp>
            <p:nvSpPr>
              <p:cNvPr id="3" name="Notes Placeholder 2"/>
              <p:cNvSpPr>
                <a:spLocks noGrp="1"/>
              </p:cNvSpPr>
              <p:nvPr>
                <p:ph type="body" idx="1"/>
              </p:nvPr>
            </p:nvSpPr>
            <p:spPr/>
            <p:txBody>
              <a:bodyPr/>
              <a:lstStyle/>
              <a:p>
                <a:pPr/>
                <a:r>
                  <a:rPr lang="en-GB" sz="1200" dirty="0"/>
                  <a:t>As in example: </a:t>
                </a:r>
                <a:r>
                  <a:rPr lang="en-GB" sz="1200" i="0" dirty="0">
                    <a:latin typeface="Cambria Math" panose="02040503050406030204" pitchFamily="18" charset="0"/>
                  </a:rPr>
                  <a:t>〖</a:t>
                </a:r>
                <a:r>
                  <a:rPr lang="de-DE" sz="1200" b="0" i="0" dirty="0">
                    <a:latin typeface="Cambria Math" panose="02040503050406030204" pitchFamily="18" charset="0"/>
                  </a:rPr>
                  <a:t>𝑟=2, 𝑛=3, 𝑟^𝑛=</a:t>
                </a:r>
                <a:r>
                  <a:rPr lang="en-GB" sz="1200" i="0" dirty="0">
                    <a:latin typeface="Cambria Math" panose="02040503050406030204" pitchFamily="18" charset="0"/>
                  </a:rPr>
                  <a:t>2〗^</a:t>
                </a:r>
                <a:r>
                  <a:rPr lang="de-DE" sz="1200" b="0" i="0" dirty="0">
                    <a:latin typeface="Cambria Math" panose="02040503050406030204" pitchFamily="18" charset="0"/>
                  </a:rPr>
                  <a:t>3=8, 2</a:t>
                </a:r>
                <a:r>
                  <a:rPr lang="de-DE" sz="1200" b="0" i="0" dirty="0">
                    <a:latin typeface="Cambria Math" panose="02040503050406030204" pitchFamily="18" charset="0"/>
                    <a:ea typeface="Cambria Math" panose="02040503050406030204" pitchFamily="18" charset="0"/>
                  </a:rPr>
                  <a:t>∙2∙2=8</a:t>
                </a:r>
                <a:endParaRPr lang="de-DE" sz="1200" b="0" dirty="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If one variable range size 3: </a:t>
                </a:r>
                <a:r>
                  <a:rPr lang="en-GB" sz="1200" i="0" dirty="0">
                    <a:latin typeface="Cambria Math" panose="02040503050406030204" pitchFamily="18" charset="0"/>
                  </a:rPr>
                  <a:t>〖</a:t>
                </a:r>
                <a:r>
                  <a:rPr lang="de-DE" sz="1200" b="0" i="0" dirty="0">
                    <a:latin typeface="Cambria Math" panose="02040503050406030204" pitchFamily="18" charset="0"/>
                  </a:rPr>
                  <a:t>𝑟=3, 𝑛=3, 𝑟^𝑛=3</a:t>
                </a:r>
                <a:r>
                  <a:rPr lang="en-GB" sz="1200" b="0" i="0" dirty="0">
                    <a:latin typeface="Cambria Math" panose="02040503050406030204" pitchFamily="18" charset="0"/>
                  </a:rPr>
                  <a:t>〗^</a:t>
                </a:r>
                <a:r>
                  <a:rPr lang="de-DE" sz="1200" b="0" i="0" dirty="0">
                    <a:latin typeface="Cambria Math" panose="02040503050406030204" pitchFamily="18" charset="0"/>
                  </a:rPr>
                  <a:t>3=27, 3</a:t>
                </a:r>
                <a:r>
                  <a:rPr lang="de-DE" sz="1200" b="0" i="0" dirty="0">
                    <a:latin typeface="Cambria Math" panose="02040503050406030204" pitchFamily="18" charset="0"/>
                    <a:ea typeface="Cambria Math" panose="02040503050406030204" pitchFamily="18" charset="0"/>
                  </a:rPr>
                  <a:t>∙2∙2=12</a:t>
                </a:r>
                <a:endParaRPr lang="en-GB" sz="1200" dirty="0"/>
              </a:p>
              <a:p>
                <a:pPr/>
                <a:endParaRPr lang="en-GB" sz="1200" dirty="0"/>
              </a:p>
            </p:txBody>
          </p:sp>
        </mc:Fallback>
      </mc:AlternateContent>
      <p:sp>
        <p:nvSpPr>
          <p:cNvPr id="4" name="Slide Number Placeholder 3"/>
          <p:cNvSpPr>
            <a:spLocks noGrp="1"/>
          </p:cNvSpPr>
          <p:nvPr>
            <p:ph type="sldNum" sz="quarter" idx="10"/>
          </p:nvPr>
        </p:nvSpPr>
        <p:spPr/>
        <p:txBody>
          <a:bodyPr/>
          <a:lstStyle/>
          <a:p>
            <a:fld id="{03DE8E53-9180-E843-8C12-9A661956B4E6}" type="slidenum">
              <a:rPr lang="en-US" smtClean="0"/>
              <a:t>31</a:t>
            </a:fld>
            <a:endParaRPr lang="en-US"/>
          </a:p>
        </p:txBody>
      </p:sp>
    </p:spTree>
    <p:extLst>
      <p:ext uri="{BB962C8B-B14F-4D97-AF65-F5344CB8AC3E}">
        <p14:creationId xmlns:p14="http://schemas.microsoft.com/office/powerpoint/2010/main" val="4719185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32</a:t>
            </a:fld>
            <a:endParaRPr lang="de-DE"/>
          </a:p>
        </p:txBody>
      </p:sp>
    </p:spTree>
    <p:extLst>
      <p:ext uri="{BB962C8B-B14F-4D97-AF65-F5344CB8AC3E}">
        <p14:creationId xmlns:p14="http://schemas.microsoft.com/office/powerpoint/2010/main" val="2376298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Vocabulary</a:t>
            </a:r>
          </a:p>
        </p:txBody>
      </p:sp>
      <p:sp>
        <p:nvSpPr>
          <p:cNvPr id="4" name="Slide Number Placeholder 3"/>
          <p:cNvSpPr>
            <a:spLocks noGrp="1"/>
          </p:cNvSpPr>
          <p:nvPr>
            <p:ph type="sldNum" sz="quarter" idx="10"/>
          </p:nvPr>
        </p:nvSpPr>
        <p:spPr/>
        <p:txBody>
          <a:bodyPr/>
          <a:lstStyle/>
          <a:p>
            <a:fld id="{03DE8E53-9180-E843-8C12-9A661956B4E6}" type="slidenum">
              <a:rPr lang="en-US" smtClean="0"/>
              <a:t>35</a:t>
            </a:fld>
            <a:endParaRPr lang="en-US"/>
          </a:p>
        </p:txBody>
      </p:sp>
    </p:spTree>
    <p:extLst>
      <p:ext uri="{BB962C8B-B14F-4D97-AF65-F5344CB8AC3E}">
        <p14:creationId xmlns:p14="http://schemas.microsoft.com/office/powerpoint/2010/main" val="26972187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Pixelwerte eines Fotos</a:t>
            </a:r>
          </a:p>
          <a:p>
            <a:r>
              <a:rPr lang="de-DE" dirty="0"/>
              <a:t>Klassifikation: Katze oder nicht</a:t>
            </a:r>
          </a:p>
          <a:p>
            <a:r>
              <a:rPr lang="de-DE" dirty="0"/>
              <a:t>Achtung: starke Unabhängigkeitsannahme zwischen Features! (gegeben Klasse, unabhängig)</a:t>
            </a:r>
          </a:p>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46</a:t>
            </a:fld>
            <a:endParaRPr lang="de-DE"/>
          </a:p>
        </p:txBody>
      </p:sp>
    </p:spTree>
    <p:extLst>
      <p:ext uri="{BB962C8B-B14F-4D97-AF65-F5344CB8AC3E}">
        <p14:creationId xmlns:p14="http://schemas.microsoft.com/office/powerpoint/2010/main" val="31730778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50</a:t>
            </a:fld>
            <a:endParaRPr lang="de-DE"/>
          </a:p>
        </p:txBody>
      </p:sp>
    </p:spTree>
    <p:extLst>
      <p:ext uri="{BB962C8B-B14F-4D97-AF65-F5344CB8AC3E}">
        <p14:creationId xmlns:p14="http://schemas.microsoft.com/office/powerpoint/2010/main" val="42410436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de-DE" dirty="0"/>
                  <a:t>Topic repräsentiert durch Verteilung über Wörter </a:t>
                </a:r>
                <a14:m>
                  <m:oMath xmlns:m="http://schemas.openxmlformats.org/officeDocument/2006/math">
                    <m:r>
                      <a:rPr lang="de-DE" i="1" dirty="0" smtClean="0">
                        <a:latin typeface="Cambria Math" panose="02040503050406030204" pitchFamily="18" charset="0"/>
                      </a:rPr>
                      <m:t>𝑀𝑢𝑙</m:t>
                    </m:r>
                    <m:d>
                      <m:dPr>
                        <m:ctrlPr>
                          <a:rPr lang="de-DE" i="1" dirty="0">
                            <a:latin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𝜷</m:t>
                        </m:r>
                        <m:d>
                          <m:dPr>
                            <m:begChr m:val="["/>
                            <m:endChr m:val="]"/>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𝑘</m:t>
                            </m:r>
                          </m:e>
                        </m:d>
                      </m:e>
                    </m:d>
                  </m:oMath>
                </a14:m>
                <a:endParaRPr lang="de-DE" dirty="0"/>
              </a:p>
            </p:txBody>
          </p:sp>
        </mc:Choice>
        <mc:Fallback xmlns="">
          <p:sp>
            <p:nvSpPr>
              <p:cNvPr id="3" name="Notes Placeholder 2"/>
              <p:cNvSpPr>
                <a:spLocks noGrp="1"/>
              </p:cNvSpPr>
              <p:nvPr>
                <p:ph type="body" idx="1"/>
              </p:nvPr>
            </p:nvSpPr>
            <p:spPr/>
            <p:txBody>
              <a:bodyPr/>
              <a:lstStyle/>
              <a:p>
                <a:r>
                  <a:rPr lang="de-DE" dirty="0"/>
                  <a:t>Topic repräsentiert durch Verteilung über Wörter </a:t>
                </a:r>
                <a:r>
                  <a:rPr lang="de-DE" i="0" dirty="0">
                    <a:latin typeface="Cambria Math" panose="02040503050406030204" pitchFamily="18" charset="0"/>
                  </a:rPr>
                  <a:t>𝑀𝑢𝑙(</a:t>
                </a:r>
                <a:r>
                  <a:rPr lang="de-DE" b="1" i="0" dirty="0">
                    <a:latin typeface="Cambria Math" panose="02040503050406030204" pitchFamily="18" charset="0"/>
                    <a:ea typeface="Cambria Math" panose="02040503050406030204" pitchFamily="18" charset="0"/>
                  </a:rPr>
                  <a:t>𝜷</a:t>
                </a:r>
                <a:r>
                  <a:rPr lang="de-DE" b="0" i="0" dirty="0">
                    <a:latin typeface="Cambria Math" panose="02040503050406030204" pitchFamily="18" charset="0"/>
                    <a:ea typeface="Cambria Math" panose="02040503050406030204" pitchFamily="18" charset="0"/>
                  </a:rPr>
                  <a:t>[𝑘])</a:t>
                </a:r>
                <a:endParaRPr lang="de-DE" dirty="0"/>
              </a:p>
            </p:txBody>
          </p:sp>
        </mc:Fallback>
      </mc:AlternateContent>
      <p:sp>
        <p:nvSpPr>
          <p:cNvPr id="4" name="Slide Number Placeholder 3"/>
          <p:cNvSpPr>
            <a:spLocks noGrp="1"/>
          </p:cNvSpPr>
          <p:nvPr>
            <p:ph type="sldNum" sz="quarter" idx="5"/>
          </p:nvPr>
        </p:nvSpPr>
        <p:spPr/>
        <p:txBody>
          <a:bodyPr/>
          <a:lstStyle/>
          <a:p>
            <a:fld id="{AD6B551E-9F22-4B6E-924D-4DC3CE728678}" type="slidenum">
              <a:rPr lang="de-DE" smtClean="0"/>
              <a:t>51</a:t>
            </a:fld>
            <a:endParaRPr lang="de-DE"/>
          </a:p>
        </p:txBody>
      </p:sp>
    </p:spTree>
    <p:extLst>
      <p:ext uri="{BB962C8B-B14F-4D97-AF65-F5344CB8AC3E}">
        <p14:creationId xmlns:p14="http://schemas.microsoft.com/office/powerpoint/2010/main" val="3240826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Raum aller möglichen </a:t>
            </a:r>
            <a:r>
              <a:rPr lang="de-DE" dirty="0" err="1"/>
              <a:t>Aprior</a:t>
            </a:r>
            <a:r>
              <a:rPr lang="de-DE" dirty="0"/>
              <a:t>-Topic-Verteilungen</a:t>
            </a:r>
          </a:p>
          <a:p>
            <a:r>
              <a:rPr lang="de-DE" dirty="0"/>
              <a:t>Hyperparameter gibt an, wie wahrscheinlich jede einzelne davon ist</a:t>
            </a:r>
          </a:p>
          <a:p>
            <a:r>
              <a:rPr lang="de-DE" dirty="0"/>
              <a:t>	z.B. gleichverteilt; wenige Topics pro Dokument</a:t>
            </a:r>
          </a:p>
        </p:txBody>
      </p:sp>
      <p:sp>
        <p:nvSpPr>
          <p:cNvPr id="4" name="Slide Number Placeholder 3"/>
          <p:cNvSpPr>
            <a:spLocks noGrp="1"/>
          </p:cNvSpPr>
          <p:nvPr>
            <p:ph type="sldNum" sz="quarter" idx="5"/>
          </p:nvPr>
        </p:nvSpPr>
        <p:spPr/>
        <p:txBody>
          <a:bodyPr/>
          <a:lstStyle/>
          <a:p>
            <a:fld id="{AD6B551E-9F22-4B6E-924D-4DC3CE728678}" type="slidenum">
              <a:rPr lang="de-DE" smtClean="0"/>
              <a:t>53</a:t>
            </a:fld>
            <a:endParaRPr lang="de-DE"/>
          </a:p>
        </p:txBody>
      </p:sp>
    </p:spTree>
    <p:extLst>
      <p:ext uri="{BB962C8B-B14F-4D97-AF65-F5344CB8AC3E}">
        <p14:creationId xmlns:p14="http://schemas.microsoft.com/office/powerpoint/2010/main" val="30354603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Vocabulary</a:t>
            </a:r>
          </a:p>
        </p:txBody>
      </p:sp>
      <p:sp>
        <p:nvSpPr>
          <p:cNvPr id="4" name="Slide Number Placeholder 3"/>
          <p:cNvSpPr>
            <a:spLocks noGrp="1"/>
          </p:cNvSpPr>
          <p:nvPr>
            <p:ph type="sldNum" sz="quarter" idx="10"/>
          </p:nvPr>
        </p:nvSpPr>
        <p:spPr/>
        <p:txBody>
          <a:bodyPr/>
          <a:lstStyle/>
          <a:p>
            <a:fld id="{03DE8E53-9180-E843-8C12-9A661956B4E6}" type="slidenum">
              <a:rPr lang="en-US" smtClean="0"/>
              <a:t>8</a:t>
            </a:fld>
            <a:endParaRPr lang="en-US"/>
          </a:p>
        </p:txBody>
      </p:sp>
    </p:spTree>
    <p:extLst>
      <p:ext uri="{BB962C8B-B14F-4D97-AF65-F5344CB8AC3E}">
        <p14:creationId xmlns:p14="http://schemas.microsoft.com/office/powerpoint/2010/main" val="6383300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Vorteile übertragen sich teilweise auf ungerichtete Modelle</a:t>
            </a:r>
          </a:p>
        </p:txBody>
      </p:sp>
      <p:sp>
        <p:nvSpPr>
          <p:cNvPr id="4" name="Slide Number Placeholder 3"/>
          <p:cNvSpPr>
            <a:spLocks noGrp="1"/>
          </p:cNvSpPr>
          <p:nvPr>
            <p:ph type="sldNum" sz="quarter" idx="5"/>
          </p:nvPr>
        </p:nvSpPr>
        <p:spPr/>
        <p:txBody>
          <a:bodyPr/>
          <a:lstStyle/>
          <a:p>
            <a:fld id="{AD6B551E-9F22-4B6E-924D-4DC3CE728678}" type="slidenum">
              <a:rPr lang="de-DE" smtClean="0"/>
              <a:t>59</a:t>
            </a:fld>
            <a:endParaRPr lang="de-DE"/>
          </a:p>
        </p:txBody>
      </p:sp>
    </p:spTree>
    <p:extLst>
      <p:ext uri="{BB962C8B-B14F-4D97-AF65-F5344CB8AC3E}">
        <p14:creationId xmlns:p14="http://schemas.microsoft.com/office/powerpoint/2010/main" val="1119436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68</a:t>
            </a:fld>
            <a:endParaRPr lang="de-DE"/>
          </a:p>
        </p:txBody>
      </p:sp>
    </p:spTree>
    <p:extLst>
      <p:ext uri="{BB962C8B-B14F-4D97-AF65-F5344CB8AC3E}">
        <p14:creationId xmlns:p14="http://schemas.microsoft.com/office/powerpoint/2010/main" val="4223235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70</a:t>
            </a:fld>
            <a:endParaRPr lang="de-DE"/>
          </a:p>
        </p:txBody>
      </p:sp>
    </p:spTree>
    <p:extLst>
      <p:ext uri="{BB962C8B-B14F-4D97-AF65-F5344CB8AC3E}">
        <p14:creationId xmlns:p14="http://schemas.microsoft.com/office/powerpoint/2010/main" val="20108413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71</a:t>
            </a:fld>
            <a:endParaRPr lang="de-DE"/>
          </a:p>
        </p:txBody>
      </p:sp>
    </p:spTree>
    <p:extLst>
      <p:ext uri="{BB962C8B-B14F-4D97-AF65-F5344CB8AC3E}">
        <p14:creationId xmlns:p14="http://schemas.microsoft.com/office/powerpoint/2010/main" val="32485594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79</a:t>
            </a:fld>
            <a:endParaRPr lang="de-DE"/>
          </a:p>
        </p:txBody>
      </p:sp>
    </p:spTree>
    <p:extLst>
      <p:ext uri="{BB962C8B-B14F-4D97-AF65-F5344CB8AC3E}">
        <p14:creationId xmlns:p14="http://schemas.microsoft.com/office/powerpoint/2010/main" val="29231971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Im Vergleich zu BNs (pro Knoten eine CPD), gibt es bei MNs keine Konvention zu Cliquen und Faktoren</a:t>
            </a:r>
          </a:p>
          <a:p>
            <a:r>
              <a:rPr lang="de-DE" dirty="0"/>
              <a:t>Nachbarschaft von Zufallsvariablen in MNs direkt gegeben</a:t>
            </a:r>
          </a:p>
          <a:p>
            <a:r>
              <a:rPr lang="de-DE" dirty="0"/>
              <a:t>In FGs, Nachbarschaft über einen gemeinsamen Faktorknoten definiert</a:t>
            </a:r>
          </a:p>
          <a:p>
            <a:r>
              <a:rPr lang="de-DE" dirty="0"/>
              <a:t>In Faktormodellen, Nachbarschaft über ein gemeinsames Vorkommen in den Argumenten eines Faktors definiert</a:t>
            </a:r>
          </a:p>
        </p:txBody>
      </p:sp>
      <p:sp>
        <p:nvSpPr>
          <p:cNvPr id="4" name="Slide Number Placeholder 3"/>
          <p:cNvSpPr>
            <a:spLocks noGrp="1"/>
          </p:cNvSpPr>
          <p:nvPr>
            <p:ph type="sldNum" sz="quarter" idx="5"/>
          </p:nvPr>
        </p:nvSpPr>
        <p:spPr/>
        <p:txBody>
          <a:bodyPr/>
          <a:lstStyle/>
          <a:p>
            <a:fld id="{AD6B551E-9F22-4B6E-924D-4DC3CE728678}" type="slidenum">
              <a:rPr lang="de-DE" smtClean="0"/>
              <a:t>82</a:t>
            </a:fld>
            <a:endParaRPr lang="de-DE"/>
          </a:p>
        </p:txBody>
      </p:sp>
    </p:spTree>
    <p:extLst>
      <p:ext uri="{BB962C8B-B14F-4D97-AF65-F5344CB8AC3E}">
        <p14:creationId xmlns:p14="http://schemas.microsoft.com/office/powerpoint/2010/main" val="31778641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86</a:t>
            </a:fld>
            <a:endParaRPr lang="de-DE"/>
          </a:p>
        </p:txBody>
      </p:sp>
    </p:spTree>
    <p:extLst>
      <p:ext uri="{BB962C8B-B14F-4D97-AF65-F5344CB8AC3E}">
        <p14:creationId xmlns:p14="http://schemas.microsoft.com/office/powerpoint/2010/main" val="30274945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dirty="0"/>
              <a:t>Lokale Unabhängigkeiten: es reicht die Nachbarschaft aus, um die Pfade zu blocken</a:t>
            </a:r>
          </a:p>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88</a:t>
            </a:fld>
            <a:endParaRPr lang="de-DE"/>
          </a:p>
        </p:txBody>
      </p:sp>
    </p:spTree>
    <p:extLst>
      <p:ext uri="{BB962C8B-B14F-4D97-AF65-F5344CB8AC3E}">
        <p14:creationId xmlns:p14="http://schemas.microsoft.com/office/powerpoint/2010/main" val="39814482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Impliziert die Faktorisierung, die zu der </a:t>
            </a:r>
            <a:r>
              <a:rPr lang="de-DE" dirty="0" err="1"/>
              <a:t>Graphstruktur</a:t>
            </a:r>
            <a:r>
              <a:rPr lang="de-DE" dirty="0"/>
              <a:t> bzw. den Separatoren darin führt, die Unabhängigkeiten in der Verteilung?</a:t>
            </a:r>
          </a:p>
        </p:txBody>
      </p:sp>
      <p:sp>
        <p:nvSpPr>
          <p:cNvPr id="4" name="Slide Number Placeholder 3"/>
          <p:cNvSpPr>
            <a:spLocks noGrp="1"/>
          </p:cNvSpPr>
          <p:nvPr>
            <p:ph type="sldNum" sz="quarter" idx="5"/>
          </p:nvPr>
        </p:nvSpPr>
        <p:spPr/>
        <p:txBody>
          <a:bodyPr/>
          <a:lstStyle/>
          <a:p>
            <a:fld id="{AD6B551E-9F22-4B6E-924D-4DC3CE728678}" type="slidenum">
              <a:rPr lang="de-DE" smtClean="0"/>
              <a:t>90</a:t>
            </a:fld>
            <a:endParaRPr lang="de-DE"/>
          </a:p>
        </p:txBody>
      </p:sp>
    </p:spTree>
    <p:extLst>
      <p:ext uri="{BB962C8B-B14F-4D97-AF65-F5344CB8AC3E}">
        <p14:creationId xmlns:p14="http://schemas.microsoft.com/office/powerpoint/2010/main" val="5217736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Aufteilung möglich, da sonst S kein Separator wäre zwischen T und U bzw. sonst Teile von V schon in T, U oder S drin wären und damit nicht (mehr) in V</a:t>
            </a:r>
          </a:p>
        </p:txBody>
      </p:sp>
      <p:sp>
        <p:nvSpPr>
          <p:cNvPr id="4" name="Slide Number Placeholder 3"/>
          <p:cNvSpPr>
            <a:spLocks noGrp="1"/>
          </p:cNvSpPr>
          <p:nvPr>
            <p:ph type="sldNum" sz="quarter" idx="5"/>
          </p:nvPr>
        </p:nvSpPr>
        <p:spPr/>
        <p:txBody>
          <a:bodyPr/>
          <a:lstStyle/>
          <a:p>
            <a:fld id="{AD6B551E-9F22-4B6E-924D-4DC3CE728678}" type="slidenum">
              <a:rPr lang="de-DE" smtClean="0"/>
              <a:t>91</a:t>
            </a:fld>
            <a:endParaRPr lang="de-DE"/>
          </a:p>
        </p:txBody>
      </p:sp>
    </p:spTree>
    <p:extLst>
      <p:ext uri="{BB962C8B-B14F-4D97-AF65-F5344CB8AC3E}">
        <p14:creationId xmlns:p14="http://schemas.microsoft.com/office/powerpoint/2010/main" val="1764137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Vocabulary</a:t>
            </a:r>
          </a:p>
        </p:txBody>
      </p:sp>
      <p:sp>
        <p:nvSpPr>
          <p:cNvPr id="4" name="Slide Number Placeholder 3"/>
          <p:cNvSpPr>
            <a:spLocks noGrp="1"/>
          </p:cNvSpPr>
          <p:nvPr>
            <p:ph type="sldNum" sz="quarter" idx="10"/>
          </p:nvPr>
        </p:nvSpPr>
        <p:spPr/>
        <p:txBody>
          <a:bodyPr/>
          <a:lstStyle/>
          <a:p>
            <a:fld id="{03DE8E53-9180-E843-8C12-9A661956B4E6}" type="slidenum">
              <a:rPr lang="en-US" smtClean="0"/>
              <a:t>9</a:t>
            </a:fld>
            <a:endParaRPr lang="en-US"/>
          </a:p>
        </p:txBody>
      </p:sp>
    </p:spTree>
    <p:extLst>
      <p:ext uri="{BB962C8B-B14F-4D97-AF65-F5344CB8AC3E}">
        <p14:creationId xmlns:p14="http://schemas.microsoft.com/office/powerpoint/2010/main" val="17692722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Nur Eltern statt alle Nachbarn und dann nur unabhängig von Nicht-Nachfahren</a:t>
            </a:r>
          </a:p>
        </p:txBody>
      </p:sp>
      <p:sp>
        <p:nvSpPr>
          <p:cNvPr id="4" name="Slide Number Placeholder 3"/>
          <p:cNvSpPr>
            <a:spLocks noGrp="1"/>
          </p:cNvSpPr>
          <p:nvPr>
            <p:ph type="sldNum" sz="quarter" idx="5"/>
          </p:nvPr>
        </p:nvSpPr>
        <p:spPr/>
        <p:txBody>
          <a:bodyPr/>
          <a:lstStyle/>
          <a:p>
            <a:fld id="{AD6B551E-9F22-4B6E-924D-4DC3CE728678}" type="slidenum">
              <a:rPr lang="de-DE" smtClean="0"/>
              <a:t>94</a:t>
            </a:fld>
            <a:endParaRPr lang="de-DE"/>
          </a:p>
        </p:txBody>
      </p:sp>
    </p:spTree>
    <p:extLst>
      <p:ext uri="{BB962C8B-B14F-4D97-AF65-F5344CB8AC3E}">
        <p14:creationId xmlns:p14="http://schemas.microsoft.com/office/powerpoint/2010/main" val="399394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Analoge Definition von lokalen Unabhängigkeiten</a:t>
            </a:r>
          </a:p>
        </p:txBody>
      </p:sp>
      <p:sp>
        <p:nvSpPr>
          <p:cNvPr id="4" name="Slide Number Placeholder 3"/>
          <p:cNvSpPr>
            <a:spLocks noGrp="1"/>
          </p:cNvSpPr>
          <p:nvPr>
            <p:ph type="sldNum" sz="quarter" idx="5"/>
          </p:nvPr>
        </p:nvSpPr>
        <p:spPr/>
        <p:txBody>
          <a:bodyPr/>
          <a:lstStyle/>
          <a:p>
            <a:fld id="{AD6B551E-9F22-4B6E-924D-4DC3CE728678}" type="slidenum">
              <a:rPr lang="de-DE" smtClean="0"/>
              <a:t>97</a:t>
            </a:fld>
            <a:endParaRPr lang="de-DE"/>
          </a:p>
        </p:txBody>
      </p:sp>
    </p:spTree>
    <p:extLst>
      <p:ext uri="{BB962C8B-B14F-4D97-AF65-F5344CB8AC3E}">
        <p14:creationId xmlns:p14="http://schemas.microsoft.com/office/powerpoint/2010/main" val="29271332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v-Struktur Abhängigkeit bedingt, dass wir die Eltern der Kinder brauchen</a:t>
            </a:r>
          </a:p>
          <a:p>
            <a:r>
              <a:rPr lang="de-DE" dirty="0"/>
              <a:t>Würden im MN zu Nachbarn werden ➝ damit quasi das gleiche im MB</a:t>
            </a:r>
          </a:p>
        </p:txBody>
      </p:sp>
      <p:sp>
        <p:nvSpPr>
          <p:cNvPr id="4" name="Slide Number Placeholder 3"/>
          <p:cNvSpPr>
            <a:spLocks noGrp="1"/>
          </p:cNvSpPr>
          <p:nvPr>
            <p:ph type="sldNum" sz="quarter" idx="5"/>
          </p:nvPr>
        </p:nvSpPr>
        <p:spPr/>
        <p:txBody>
          <a:bodyPr/>
          <a:lstStyle/>
          <a:p>
            <a:fld id="{AD6B551E-9F22-4B6E-924D-4DC3CE728678}" type="slidenum">
              <a:rPr lang="de-DE" smtClean="0"/>
              <a:t>98</a:t>
            </a:fld>
            <a:endParaRPr lang="de-DE"/>
          </a:p>
        </p:txBody>
      </p:sp>
    </p:spTree>
    <p:extLst>
      <p:ext uri="{BB962C8B-B14F-4D97-AF65-F5344CB8AC3E}">
        <p14:creationId xmlns:p14="http://schemas.microsoft.com/office/powerpoint/2010/main" val="15533284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dirty="0"/>
              <a:t>Lokale Unabhängigkeiten: es reicht die Nachbarschaft aus, um die Pfade zu blocken</a:t>
            </a:r>
          </a:p>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99</a:t>
            </a:fld>
            <a:endParaRPr lang="de-DE"/>
          </a:p>
        </p:txBody>
      </p:sp>
    </p:spTree>
    <p:extLst>
      <p:ext uri="{BB962C8B-B14F-4D97-AF65-F5344CB8AC3E}">
        <p14:creationId xmlns:p14="http://schemas.microsoft.com/office/powerpoint/2010/main" val="39070055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100</a:t>
            </a:fld>
            <a:endParaRPr lang="de-DE"/>
          </a:p>
        </p:txBody>
      </p:sp>
    </p:spTree>
    <p:extLst>
      <p:ext uri="{BB962C8B-B14F-4D97-AF65-F5344CB8AC3E}">
        <p14:creationId xmlns:p14="http://schemas.microsoft.com/office/powerpoint/2010/main" val="976266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dirty="0"/>
                  <a:t>Pfad von </a:t>
                </a:r>
                <a14:m>
                  <m:oMath xmlns:m="http://schemas.openxmlformats.org/officeDocument/2006/math">
                    <m:r>
                      <a:rPr lang="de-DE" i="1">
                        <a:latin typeface="Cambria Math" panose="02040503050406030204" pitchFamily="18" charset="0"/>
                      </a:rPr>
                      <m:t>𝐵𝑢𝑟𝑔𝑙𝑎𝑟𝑦</m:t>
                    </m:r>
                  </m:oMath>
                </a14:m>
                <a:r>
                  <a:rPr lang="de-DE" dirty="0"/>
                  <a:t> nach </a:t>
                </a:r>
                <a14:m>
                  <m:oMath xmlns:m="http://schemas.openxmlformats.org/officeDocument/2006/math">
                    <m:r>
                      <a:rPr lang="de-DE" i="1">
                        <a:latin typeface="Cambria Math" panose="02040503050406030204" pitchFamily="18" charset="0"/>
                        <a:ea typeface="Cambria Math" panose="02040503050406030204" pitchFamily="18" charset="0"/>
                      </a:rPr>
                      <m:t>𝑇𝑉</m:t>
                    </m:r>
                  </m:oMath>
                </a14:m>
                <a:r>
                  <a:rPr lang="de-DE" dirty="0"/>
                  <a:t> wäre aktiv, wenn </a:t>
                </a:r>
                <a14:m>
                  <m:oMath xmlns:m="http://schemas.openxmlformats.org/officeDocument/2006/math">
                    <m:r>
                      <a:rPr lang="de-DE" i="1">
                        <a:latin typeface="Cambria Math" panose="02040503050406030204" pitchFamily="18" charset="0"/>
                      </a:rPr>
                      <m:t>𝑀𝑎𝑟𝑦𝐶𝑎𝑙𝑙</m:t>
                    </m:r>
                  </m:oMath>
                </a14:m>
                <a:r>
                  <a:rPr lang="de-DE" dirty="0"/>
                  <a:t> gegeben wäre und </a:t>
                </a:r>
                <a14:m>
                  <m:oMath xmlns:m="http://schemas.openxmlformats.org/officeDocument/2006/math">
                    <m:r>
                      <a:rPr lang="de-DE" i="1">
                        <a:latin typeface="Cambria Math" panose="02040503050406030204" pitchFamily="18" charset="0"/>
                      </a:rPr>
                      <m:t>𝐴𝑙𝑎𝑟𝑚</m:t>
                    </m:r>
                  </m:oMath>
                </a14:m>
                <a:r>
                  <a:rPr lang="de-DE" dirty="0"/>
                  <a:t> nicht</a:t>
                </a:r>
              </a:p>
              <a:p>
                <a:endParaRPr lang="de-DE" dirty="0"/>
              </a:p>
            </p:txBody>
          </p:sp>
        </mc:Choice>
        <mc:Fallback xmlns="">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de-DE" dirty="0"/>
                  <a:t>Pfad von </a:t>
                </a:r>
                <a:r>
                  <a:rPr lang="de-DE" i="0">
                    <a:latin typeface="Cambria Math" panose="02040503050406030204" pitchFamily="18" charset="0"/>
                  </a:rPr>
                  <a:t>𝐵𝑢𝑟𝑔𝑙𝑎𝑟𝑦</a:t>
                </a:r>
                <a:r>
                  <a:rPr lang="de-DE" dirty="0"/>
                  <a:t> nach </a:t>
                </a:r>
                <a:r>
                  <a:rPr lang="de-DE" i="0">
                    <a:latin typeface="Cambria Math" panose="02040503050406030204" pitchFamily="18" charset="0"/>
                    <a:ea typeface="Cambria Math" panose="02040503050406030204" pitchFamily="18" charset="0"/>
                  </a:rPr>
                  <a:t>𝑇𝑉</a:t>
                </a:r>
                <a:r>
                  <a:rPr lang="de-DE" dirty="0"/>
                  <a:t> wäre aktiv, wenn </a:t>
                </a:r>
                <a:r>
                  <a:rPr lang="de-DE" i="0">
                    <a:latin typeface="Cambria Math" panose="02040503050406030204" pitchFamily="18" charset="0"/>
                  </a:rPr>
                  <a:t>𝑀𝑎𝑟𝑦𝐶𝑎𝑙𝑙</a:t>
                </a:r>
                <a:r>
                  <a:rPr lang="de-DE" dirty="0"/>
                  <a:t> gegeben wäre und </a:t>
                </a:r>
                <a:r>
                  <a:rPr lang="de-DE" i="0">
                    <a:latin typeface="Cambria Math" panose="02040503050406030204" pitchFamily="18" charset="0"/>
                  </a:rPr>
                  <a:t>𝐴𝑙𝑎𝑟𝑚</a:t>
                </a:r>
                <a:r>
                  <a:rPr lang="de-DE" dirty="0"/>
                  <a:t> nicht</a:t>
                </a:r>
              </a:p>
              <a:p>
                <a:endParaRPr lang="de-DE" dirty="0"/>
              </a:p>
            </p:txBody>
          </p:sp>
        </mc:Fallback>
      </mc:AlternateContent>
      <p:sp>
        <p:nvSpPr>
          <p:cNvPr id="4" name="Slide Number Placeholder 3"/>
          <p:cNvSpPr>
            <a:spLocks noGrp="1"/>
          </p:cNvSpPr>
          <p:nvPr>
            <p:ph type="sldNum" sz="quarter" idx="5"/>
          </p:nvPr>
        </p:nvSpPr>
        <p:spPr/>
        <p:txBody>
          <a:bodyPr/>
          <a:lstStyle/>
          <a:p>
            <a:fld id="{AD6B551E-9F22-4B6E-924D-4DC3CE728678}" type="slidenum">
              <a:rPr lang="de-DE" smtClean="0"/>
              <a:t>102</a:t>
            </a:fld>
            <a:endParaRPr lang="de-DE"/>
          </a:p>
        </p:txBody>
      </p:sp>
    </p:spTree>
    <p:extLst>
      <p:ext uri="{BB962C8B-B14F-4D97-AF65-F5344CB8AC3E}">
        <p14:creationId xmlns:p14="http://schemas.microsoft.com/office/powerpoint/2010/main" val="21546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105</a:t>
            </a:fld>
            <a:endParaRPr lang="de-DE"/>
          </a:p>
        </p:txBody>
      </p:sp>
    </p:spTree>
    <p:extLst>
      <p:ext uri="{BB962C8B-B14F-4D97-AF65-F5344CB8AC3E}">
        <p14:creationId xmlns:p14="http://schemas.microsoft.com/office/powerpoint/2010/main" val="2546465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106</a:t>
            </a:fld>
            <a:endParaRPr lang="de-DE"/>
          </a:p>
        </p:txBody>
      </p:sp>
    </p:spTree>
    <p:extLst>
      <p:ext uri="{BB962C8B-B14F-4D97-AF65-F5344CB8AC3E}">
        <p14:creationId xmlns:p14="http://schemas.microsoft.com/office/powerpoint/2010/main" val="11410625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Zum Beispiel wenn Error auch auf </a:t>
            </a:r>
            <a:r>
              <a:rPr lang="de-DE" dirty="0" err="1"/>
              <a:t>Burglary</a:t>
            </a:r>
            <a:r>
              <a:rPr lang="de-DE" dirty="0"/>
              <a:t> und </a:t>
            </a:r>
            <a:r>
              <a:rPr lang="de-DE" dirty="0" err="1"/>
              <a:t>Earthquake</a:t>
            </a:r>
            <a:r>
              <a:rPr lang="de-DE" dirty="0"/>
              <a:t> zeigen würde</a:t>
            </a:r>
          </a:p>
        </p:txBody>
      </p:sp>
      <p:sp>
        <p:nvSpPr>
          <p:cNvPr id="4" name="Slide Number Placeholder 3"/>
          <p:cNvSpPr>
            <a:spLocks noGrp="1"/>
          </p:cNvSpPr>
          <p:nvPr>
            <p:ph type="sldNum" sz="quarter" idx="5"/>
          </p:nvPr>
        </p:nvSpPr>
        <p:spPr/>
        <p:txBody>
          <a:bodyPr/>
          <a:lstStyle/>
          <a:p>
            <a:fld id="{AD6B551E-9F22-4B6E-924D-4DC3CE728678}" type="slidenum">
              <a:rPr lang="de-DE" smtClean="0"/>
              <a:t>108</a:t>
            </a:fld>
            <a:endParaRPr lang="de-DE"/>
          </a:p>
        </p:txBody>
      </p:sp>
    </p:spTree>
    <p:extLst>
      <p:ext uri="{BB962C8B-B14F-4D97-AF65-F5344CB8AC3E}">
        <p14:creationId xmlns:p14="http://schemas.microsoft.com/office/powerpoint/2010/main" val="17738998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109</a:t>
            </a:fld>
            <a:endParaRPr lang="de-DE"/>
          </a:p>
        </p:txBody>
      </p:sp>
    </p:spTree>
    <p:extLst>
      <p:ext uri="{BB962C8B-B14F-4D97-AF65-F5344CB8AC3E}">
        <p14:creationId xmlns:p14="http://schemas.microsoft.com/office/powerpoint/2010/main" val="7998536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Vocabulary</a:t>
            </a:r>
          </a:p>
        </p:txBody>
      </p:sp>
      <p:sp>
        <p:nvSpPr>
          <p:cNvPr id="4" name="Slide Number Placeholder 3"/>
          <p:cNvSpPr>
            <a:spLocks noGrp="1"/>
          </p:cNvSpPr>
          <p:nvPr>
            <p:ph type="sldNum" sz="quarter" idx="10"/>
          </p:nvPr>
        </p:nvSpPr>
        <p:spPr/>
        <p:txBody>
          <a:bodyPr/>
          <a:lstStyle/>
          <a:p>
            <a:fld id="{03DE8E53-9180-E843-8C12-9A661956B4E6}" type="slidenum">
              <a:rPr lang="en-US" smtClean="0"/>
              <a:t>10</a:t>
            </a:fld>
            <a:endParaRPr lang="en-US"/>
          </a:p>
        </p:txBody>
      </p:sp>
    </p:spTree>
    <p:extLst>
      <p:ext uri="{BB962C8B-B14F-4D97-AF65-F5344CB8AC3E}">
        <p14:creationId xmlns:p14="http://schemas.microsoft.com/office/powerpoint/2010/main" val="22987390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Frage: </a:t>
            </a:r>
            <a:r>
              <a:rPr lang="de-DE" dirty="0" err="1"/>
              <a:t>Chordal</a:t>
            </a:r>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110</a:t>
            </a:fld>
            <a:endParaRPr lang="de-DE"/>
          </a:p>
        </p:txBody>
      </p:sp>
    </p:spTree>
    <p:extLst>
      <p:ext uri="{BB962C8B-B14F-4D97-AF65-F5344CB8AC3E}">
        <p14:creationId xmlns:p14="http://schemas.microsoft.com/office/powerpoint/2010/main" val="2980486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111</a:t>
            </a:fld>
            <a:endParaRPr lang="de-DE"/>
          </a:p>
        </p:txBody>
      </p:sp>
    </p:spTree>
    <p:extLst>
      <p:ext uri="{BB962C8B-B14F-4D97-AF65-F5344CB8AC3E}">
        <p14:creationId xmlns:p14="http://schemas.microsoft.com/office/powerpoint/2010/main" val="9618547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112</a:t>
            </a:fld>
            <a:endParaRPr lang="de-DE"/>
          </a:p>
        </p:txBody>
      </p:sp>
    </p:spTree>
    <p:extLst>
      <p:ext uri="{BB962C8B-B14F-4D97-AF65-F5344CB8AC3E}">
        <p14:creationId xmlns:p14="http://schemas.microsoft.com/office/powerpoint/2010/main" val="3004540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sz="1200" dirty="0"/>
                  <a:t>As in example: </a:t>
                </a:r>
                <a14:m>
                  <m:oMath xmlns:m="http://schemas.openxmlformats.org/officeDocument/2006/math">
                    <m:sSup>
                      <m:sSupPr>
                        <m:ctrlPr>
                          <a:rPr lang="en-GB" sz="1200" i="1" dirty="0" smtClean="0">
                            <a:latin typeface="Cambria Math" panose="02040503050406030204" pitchFamily="18" charset="0"/>
                          </a:rPr>
                        </m:ctrlPr>
                      </m:sSupPr>
                      <m:e>
                        <m:r>
                          <a:rPr lang="de-DE" sz="1200" b="0" i="1" dirty="0" smtClean="0">
                            <a:latin typeface="Cambria Math" panose="02040503050406030204" pitchFamily="18" charset="0"/>
                          </a:rPr>
                          <m:t>𝑟</m:t>
                        </m:r>
                        <m:r>
                          <a:rPr lang="de-DE" sz="1200" b="0" i="1" dirty="0" smtClean="0">
                            <a:latin typeface="Cambria Math" panose="02040503050406030204" pitchFamily="18" charset="0"/>
                          </a:rPr>
                          <m:t>=2, </m:t>
                        </m:r>
                        <m:r>
                          <a:rPr lang="de-DE" sz="1200" b="0" i="1" dirty="0" smtClean="0">
                            <a:latin typeface="Cambria Math" panose="02040503050406030204" pitchFamily="18" charset="0"/>
                          </a:rPr>
                          <m:t>𝑛</m:t>
                        </m:r>
                        <m:r>
                          <a:rPr lang="de-DE" sz="1200" b="0" i="1" dirty="0" smtClean="0">
                            <a:latin typeface="Cambria Math" panose="02040503050406030204" pitchFamily="18" charset="0"/>
                          </a:rPr>
                          <m:t>=3, </m:t>
                        </m:r>
                        <m:sSup>
                          <m:sSupPr>
                            <m:ctrlPr>
                              <a:rPr lang="de-DE" sz="1200" b="0" i="1" dirty="0" smtClean="0">
                                <a:latin typeface="Cambria Math" panose="02040503050406030204" pitchFamily="18" charset="0"/>
                              </a:rPr>
                            </m:ctrlPr>
                          </m:sSupPr>
                          <m:e>
                            <m:r>
                              <a:rPr lang="de-DE" sz="1200" b="0" i="1" dirty="0" smtClean="0">
                                <a:latin typeface="Cambria Math" panose="02040503050406030204" pitchFamily="18" charset="0"/>
                              </a:rPr>
                              <m:t>𝑟</m:t>
                            </m:r>
                          </m:e>
                          <m:sup>
                            <m:r>
                              <a:rPr lang="de-DE" sz="1200" b="0" i="1" dirty="0" smtClean="0">
                                <a:latin typeface="Cambria Math" panose="02040503050406030204" pitchFamily="18" charset="0"/>
                              </a:rPr>
                              <m:t>𝑛</m:t>
                            </m:r>
                          </m:sup>
                        </m:sSup>
                        <m:r>
                          <a:rPr lang="de-DE" sz="1200" b="0" i="1" dirty="0" smtClean="0">
                            <a:latin typeface="Cambria Math" panose="02040503050406030204" pitchFamily="18" charset="0"/>
                          </a:rPr>
                          <m:t>=</m:t>
                        </m:r>
                        <m:r>
                          <a:rPr lang="en-GB" sz="1200" i="1" dirty="0" smtClean="0">
                            <a:latin typeface="Cambria Math" panose="02040503050406030204" pitchFamily="18" charset="0"/>
                          </a:rPr>
                          <m:t>2</m:t>
                        </m:r>
                      </m:e>
                      <m:sup>
                        <m:r>
                          <a:rPr lang="de-DE" sz="1200" b="0" i="1" dirty="0" smtClean="0">
                            <a:latin typeface="Cambria Math" panose="02040503050406030204" pitchFamily="18" charset="0"/>
                          </a:rPr>
                          <m:t>3</m:t>
                        </m:r>
                      </m:sup>
                    </m:sSup>
                    <m:r>
                      <a:rPr lang="de-DE" sz="1200" b="0" i="1" dirty="0" smtClean="0">
                        <a:latin typeface="Cambria Math" panose="02040503050406030204" pitchFamily="18" charset="0"/>
                      </a:rPr>
                      <m:t>=8, 2</m:t>
                    </m:r>
                    <m:r>
                      <a:rPr lang="de-DE" sz="1200" b="0" i="1" dirty="0" smtClean="0">
                        <a:latin typeface="Cambria Math" panose="02040503050406030204" pitchFamily="18" charset="0"/>
                        <a:ea typeface="Cambria Math" panose="02040503050406030204" pitchFamily="18" charset="0"/>
                      </a:rPr>
                      <m:t>∙2∙2=8</m:t>
                    </m:r>
                  </m:oMath>
                </a14:m>
                <a:endParaRPr lang="de-DE" sz="1200" b="0" dirty="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If one variable range size 3: </a:t>
                </a:r>
                <a14:m>
                  <m:oMath xmlns:m="http://schemas.openxmlformats.org/officeDocument/2006/math">
                    <m:sSup>
                      <m:sSupPr>
                        <m:ctrlPr>
                          <a:rPr lang="en-GB" sz="1200" i="1" dirty="0" smtClean="0">
                            <a:latin typeface="Cambria Math" panose="02040503050406030204" pitchFamily="18" charset="0"/>
                          </a:rPr>
                        </m:ctrlPr>
                      </m:sSupPr>
                      <m:e>
                        <m:r>
                          <a:rPr lang="de-DE" sz="1200" b="0" i="1" dirty="0" smtClean="0">
                            <a:latin typeface="Cambria Math" panose="02040503050406030204" pitchFamily="18" charset="0"/>
                          </a:rPr>
                          <m:t>𝑟</m:t>
                        </m:r>
                        <m:r>
                          <a:rPr lang="de-DE" sz="1200" b="0" i="1" dirty="0" smtClean="0">
                            <a:latin typeface="Cambria Math" panose="02040503050406030204" pitchFamily="18" charset="0"/>
                          </a:rPr>
                          <m:t>=3, </m:t>
                        </m:r>
                        <m:r>
                          <a:rPr lang="de-DE" sz="1200" b="0" i="1" dirty="0" smtClean="0">
                            <a:latin typeface="Cambria Math" panose="02040503050406030204" pitchFamily="18" charset="0"/>
                          </a:rPr>
                          <m:t>𝑛</m:t>
                        </m:r>
                        <m:r>
                          <a:rPr lang="de-DE" sz="1200" b="0" i="1" dirty="0" smtClean="0">
                            <a:latin typeface="Cambria Math" panose="02040503050406030204" pitchFamily="18" charset="0"/>
                          </a:rPr>
                          <m:t>=3, </m:t>
                        </m:r>
                        <m:sSup>
                          <m:sSupPr>
                            <m:ctrlPr>
                              <a:rPr lang="de-DE" sz="1200" b="0" i="1" dirty="0" smtClean="0">
                                <a:latin typeface="Cambria Math" panose="02040503050406030204" pitchFamily="18" charset="0"/>
                              </a:rPr>
                            </m:ctrlPr>
                          </m:sSupPr>
                          <m:e>
                            <m:r>
                              <a:rPr lang="de-DE" sz="1200" b="0" i="1" dirty="0" smtClean="0">
                                <a:latin typeface="Cambria Math" panose="02040503050406030204" pitchFamily="18" charset="0"/>
                              </a:rPr>
                              <m:t>𝑟</m:t>
                            </m:r>
                          </m:e>
                          <m:sup>
                            <m:r>
                              <a:rPr lang="de-DE" sz="1200" b="0" i="1" dirty="0" smtClean="0">
                                <a:latin typeface="Cambria Math" panose="02040503050406030204" pitchFamily="18" charset="0"/>
                              </a:rPr>
                              <m:t>𝑛</m:t>
                            </m:r>
                          </m:sup>
                        </m:sSup>
                        <m:r>
                          <a:rPr lang="de-DE" sz="1200" b="0" i="1" dirty="0" smtClean="0">
                            <a:latin typeface="Cambria Math" panose="02040503050406030204" pitchFamily="18" charset="0"/>
                          </a:rPr>
                          <m:t>=3</m:t>
                        </m:r>
                      </m:e>
                      <m:sup>
                        <m:r>
                          <a:rPr lang="de-DE" sz="1200" b="0" i="1" dirty="0" smtClean="0">
                            <a:latin typeface="Cambria Math" panose="02040503050406030204" pitchFamily="18" charset="0"/>
                          </a:rPr>
                          <m:t>3</m:t>
                        </m:r>
                      </m:sup>
                    </m:sSup>
                    <m:r>
                      <a:rPr lang="de-DE" sz="1200" b="0" i="1" dirty="0" smtClean="0">
                        <a:latin typeface="Cambria Math" panose="02040503050406030204" pitchFamily="18" charset="0"/>
                      </a:rPr>
                      <m:t>=27, 3</m:t>
                    </m:r>
                    <m:r>
                      <a:rPr lang="de-DE" sz="1200" b="0" i="1" dirty="0" smtClean="0">
                        <a:latin typeface="Cambria Math" panose="02040503050406030204" pitchFamily="18" charset="0"/>
                        <a:ea typeface="Cambria Math" panose="02040503050406030204" pitchFamily="18" charset="0"/>
                      </a:rPr>
                      <m:t>∙2∙2=12</m:t>
                    </m:r>
                  </m:oMath>
                </a14:m>
                <a:endParaRPr lang="en-GB" sz="1200" dirty="0"/>
              </a:p>
              <a:p>
                <a:endParaRPr lang="en-GB" sz="1200" dirty="0"/>
              </a:p>
            </p:txBody>
          </p:sp>
        </mc:Choice>
        <mc:Fallback xmlns="">
          <p:sp>
            <p:nvSpPr>
              <p:cNvPr id="3" name="Notes Placeholder 2"/>
              <p:cNvSpPr>
                <a:spLocks noGrp="1"/>
              </p:cNvSpPr>
              <p:nvPr>
                <p:ph type="body" idx="1"/>
              </p:nvPr>
            </p:nvSpPr>
            <p:spPr/>
            <p:txBody>
              <a:bodyPr/>
              <a:lstStyle/>
              <a:p>
                <a:pPr/>
                <a:r>
                  <a:rPr lang="en-GB" sz="1200" dirty="0"/>
                  <a:t>As in example: </a:t>
                </a:r>
                <a:r>
                  <a:rPr lang="en-GB" sz="1200" i="0" dirty="0">
                    <a:latin typeface="Cambria Math" panose="02040503050406030204" pitchFamily="18" charset="0"/>
                  </a:rPr>
                  <a:t>〖</a:t>
                </a:r>
                <a:r>
                  <a:rPr lang="de-DE" sz="1200" b="0" i="0" dirty="0">
                    <a:latin typeface="Cambria Math" panose="02040503050406030204" pitchFamily="18" charset="0"/>
                  </a:rPr>
                  <a:t>𝑟=2, 𝑛=3, 𝑟^𝑛=</a:t>
                </a:r>
                <a:r>
                  <a:rPr lang="en-GB" sz="1200" i="0" dirty="0">
                    <a:latin typeface="Cambria Math" panose="02040503050406030204" pitchFamily="18" charset="0"/>
                  </a:rPr>
                  <a:t>2〗^</a:t>
                </a:r>
                <a:r>
                  <a:rPr lang="de-DE" sz="1200" b="0" i="0" dirty="0">
                    <a:latin typeface="Cambria Math" panose="02040503050406030204" pitchFamily="18" charset="0"/>
                  </a:rPr>
                  <a:t>3=8, 2</a:t>
                </a:r>
                <a:r>
                  <a:rPr lang="de-DE" sz="1200" b="0" i="0" dirty="0">
                    <a:latin typeface="Cambria Math" panose="02040503050406030204" pitchFamily="18" charset="0"/>
                    <a:ea typeface="Cambria Math" panose="02040503050406030204" pitchFamily="18" charset="0"/>
                  </a:rPr>
                  <a:t>∙2∙2=8</a:t>
                </a:r>
                <a:endParaRPr lang="de-DE" sz="1200" b="0" dirty="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If one variable range size 3: </a:t>
                </a:r>
                <a:r>
                  <a:rPr lang="en-GB" sz="1200" i="0" dirty="0">
                    <a:latin typeface="Cambria Math" panose="02040503050406030204" pitchFamily="18" charset="0"/>
                  </a:rPr>
                  <a:t>〖</a:t>
                </a:r>
                <a:r>
                  <a:rPr lang="de-DE" sz="1200" b="0" i="0" dirty="0">
                    <a:latin typeface="Cambria Math" panose="02040503050406030204" pitchFamily="18" charset="0"/>
                  </a:rPr>
                  <a:t>𝑟=3, 𝑛=3, 𝑟^𝑛=3</a:t>
                </a:r>
                <a:r>
                  <a:rPr lang="en-GB" sz="1200" b="0" i="0" dirty="0">
                    <a:latin typeface="Cambria Math" panose="02040503050406030204" pitchFamily="18" charset="0"/>
                  </a:rPr>
                  <a:t>〗^</a:t>
                </a:r>
                <a:r>
                  <a:rPr lang="de-DE" sz="1200" b="0" i="0" dirty="0">
                    <a:latin typeface="Cambria Math" panose="02040503050406030204" pitchFamily="18" charset="0"/>
                  </a:rPr>
                  <a:t>3=27, 3</a:t>
                </a:r>
                <a:r>
                  <a:rPr lang="de-DE" sz="1200" b="0" i="0" dirty="0">
                    <a:latin typeface="Cambria Math" panose="02040503050406030204" pitchFamily="18" charset="0"/>
                    <a:ea typeface="Cambria Math" panose="02040503050406030204" pitchFamily="18" charset="0"/>
                  </a:rPr>
                  <a:t>∙2∙2=12</a:t>
                </a:r>
                <a:endParaRPr lang="en-GB" sz="1200" dirty="0"/>
              </a:p>
              <a:p>
                <a:pPr/>
                <a:endParaRPr lang="en-GB" sz="1200" dirty="0"/>
              </a:p>
            </p:txBody>
          </p:sp>
        </mc:Fallback>
      </mc:AlternateContent>
      <p:sp>
        <p:nvSpPr>
          <p:cNvPr id="4" name="Slide Number Placeholder 3"/>
          <p:cNvSpPr>
            <a:spLocks noGrp="1"/>
          </p:cNvSpPr>
          <p:nvPr>
            <p:ph type="sldNum" sz="quarter" idx="10"/>
          </p:nvPr>
        </p:nvSpPr>
        <p:spPr/>
        <p:txBody>
          <a:bodyPr/>
          <a:lstStyle/>
          <a:p>
            <a:fld id="{03DE8E53-9180-E843-8C12-9A661956B4E6}" type="slidenum">
              <a:rPr lang="en-US" smtClean="0"/>
              <a:t>11</a:t>
            </a:fld>
            <a:endParaRPr lang="en-US"/>
          </a:p>
        </p:txBody>
      </p:sp>
    </p:spTree>
    <p:extLst>
      <p:ext uri="{BB962C8B-B14F-4D97-AF65-F5344CB8AC3E}">
        <p14:creationId xmlns:p14="http://schemas.microsoft.com/office/powerpoint/2010/main" val="3251286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a:t>Ginge auch mit m–1 dimensionalem Vektor, aber dann muss die Summe aus den </a:t>
            </a:r>
            <a:r>
              <a:rPr lang="de-DE" dirty="0" err="1"/>
              <a:t>pi</a:t>
            </a:r>
            <a:r>
              <a:rPr lang="de-DE" dirty="0"/>
              <a:t> abgespeichert werden und die Darstellungen mit einem einzigen Produktsymbol geht nicht so schön</a:t>
            </a:r>
          </a:p>
          <a:p>
            <a:endParaRPr lang="de-DE" dirty="0"/>
          </a:p>
          <a:p>
            <a:r>
              <a:rPr lang="de-DE" dirty="0"/>
              <a:t>Man kann auch n Zufallsvariablen als eine Variable betrachten mit jeder möglichen Welt als Wert der einen Variablen</a:t>
            </a:r>
          </a:p>
        </p:txBody>
      </p:sp>
      <p:sp>
        <p:nvSpPr>
          <p:cNvPr id="4" name="Slide Number Placeholder 3"/>
          <p:cNvSpPr>
            <a:spLocks noGrp="1"/>
          </p:cNvSpPr>
          <p:nvPr>
            <p:ph type="sldNum" sz="quarter" idx="5"/>
          </p:nvPr>
        </p:nvSpPr>
        <p:spPr/>
        <p:txBody>
          <a:bodyPr/>
          <a:lstStyle/>
          <a:p>
            <a:fld id="{AD6B551E-9F22-4B6E-924D-4DC3CE728678}" type="slidenum">
              <a:rPr lang="de-DE" smtClean="0"/>
              <a:t>13</a:t>
            </a:fld>
            <a:endParaRPr lang="de-DE"/>
          </a:p>
        </p:txBody>
      </p:sp>
    </p:spTree>
    <p:extLst>
      <p:ext uri="{BB962C8B-B14F-4D97-AF65-F5344CB8AC3E}">
        <p14:creationId xmlns:p14="http://schemas.microsoft.com/office/powerpoint/2010/main" val="1032366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dirty="0"/>
                  <a:t>Sum over range values of random variables in </a:t>
                </a:r>
                <a14:m>
                  <m:oMath xmlns:m="http://schemas.openxmlformats.org/officeDocument/2006/math">
                    <m:r>
                      <a:rPr lang="de-DE" b="1" i="1" dirty="0">
                        <a:latin typeface="Cambria Math" panose="02040503050406030204" pitchFamily="18" charset="0"/>
                        <a:ea typeface="Cambria Math" panose="02040503050406030204" pitchFamily="18" charset="0"/>
                      </a:rPr>
                      <m:t>𝑼</m:t>
                    </m:r>
                  </m:oMath>
                </a14:m>
                <a:endParaRPr lang="en-GB" dirty="0"/>
              </a:p>
            </p:txBody>
          </p:sp>
        </mc:Choice>
        <mc:Fallback xmlns="">
          <p:sp>
            <p:nvSpPr>
              <p:cNvPr id="3" name="Notes Placeholder 2"/>
              <p:cNvSpPr>
                <a:spLocks noGrp="1"/>
              </p:cNvSpPr>
              <p:nvPr>
                <p:ph type="body" idx="1"/>
              </p:nvPr>
            </p:nvSpPr>
            <p:spPr/>
            <p:txBody>
              <a:bodyPr/>
              <a:lstStyle/>
              <a:p>
                <a:r>
                  <a:rPr lang="en-GB" dirty="0"/>
                  <a:t>Sum over range values of random variables in </a:t>
                </a:r>
                <a:r>
                  <a:rPr lang="de-DE" b="1" i="0" dirty="0">
                    <a:latin typeface="Cambria Math" panose="02040503050406030204" pitchFamily="18" charset="0"/>
                    <a:ea typeface="Cambria Math" panose="02040503050406030204" pitchFamily="18" charset="0"/>
                  </a:rPr>
                  <a:t>𝑼</a:t>
                </a:r>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16</a:t>
            </a:fld>
            <a:endParaRPr lang="en-GB"/>
          </a:p>
        </p:txBody>
      </p:sp>
    </p:spTree>
    <p:extLst>
      <p:ext uri="{BB962C8B-B14F-4D97-AF65-F5344CB8AC3E}">
        <p14:creationId xmlns:p14="http://schemas.microsoft.com/office/powerpoint/2010/main" val="2599070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AD6B551E-9F22-4B6E-924D-4DC3CE728678}" type="slidenum">
              <a:rPr lang="de-DE" smtClean="0"/>
              <a:t>17</a:t>
            </a:fld>
            <a:endParaRPr lang="de-DE"/>
          </a:p>
        </p:txBody>
      </p:sp>
    </p:spTree>
    <p:extLst>
      <p:ext uri="{BB962C8B-B14F-4D97-AF65-F5344CB8AC3E}">
        <p14:creationId xmlns:p14="http://schemas.microsoft.com/office/powerpoint/2010/main" val="2946302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dirty="0"/>
                  <a:t>Sum over range values of random variables in </a:t>
                </a:r>
                <a14:m>
                  <m:oMath xmlns:m="http://schemas.openxmlformats.org/officeDocument/2006/math">
                    <m:r>
                      <a:rPr lang="de-DE" b="1" i="1" dirty="0">
                        <a:latin typeface="Cambria Math" panose="02040503050406030204" pitchFamily="18" charset="0"/>
                        <a:ea typeface="Cambria Math" panose="02040503050406030204" pitchFamily="18" charset="0"/>
                      </a:rPr>
                      <m:t>𝑼</m:t>
                    </m:r>
                  </m:oMath>
                </a14:m>
                <a:endParaRPr lang="en-GB" dirty="0"/>
              </a:p>
            </p:txBody>
          </p:sp>
        </mc:Choice>
        <mc:Fallback xmlns="">
          <p:sp>
            <p:nvSpPr>
              <p:cNvPr id="3" name="Notes Placeholder 2"/>
              <p:cNvSpPr>
                <a:spLocks noGrp="1"/>
              </p:cNvSpPr>
              <p:nvPr>
                <p:ph type="body" idx="1"/>
              </p:nvPr>
            </p:nvSpPr>
            <p:spPr/>
            <p:txBody>
              <a:bodyPr/>
              <a:lstStyle/>
              <a:p>
                <a:r>
                  <a:rPr lang="en-GB" dirty="0"/>
                  <a:t>Sum over range values of random variables in </a:t>
                </a:r>
                <a:r>
                  <a:rPr lang="de-DE" b="1" i="0" dirty="0">
                    <a:latin typeface="Cambria Math" panose="02040503050406030204" pitchFamily="18" charset="0"/>
                    <a:ea typeface="Cambria Math" panose="02040503050406030204" pitchFamily="18" charset="0"/>
                  </a:rPr>
                  <a:t>𝑼</a:t>
                </a:r>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18</a:t>
            </a:fld>
            <a:endParaRPr lang="en-GB"/>
          </a:p>
        </p:txBody>
      </p:sp>
    </p:spTree>
    <p:extLst>
      <p:ext uri="{BB962C8B-B14F-4D97-AF65-F5344CB8AC3E}">
        <p14:creationId xmlns:p14="http://schemas.microsoft.com/office/powerpoint/2010/main" val="2742874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el hell mit Türmchen">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775" y="1962000"/>
            <a:ext cx="8552900" cy="1276350"/>
          </a:xfrm>
        </p:spPr>
        <p:txBody>
          <a:bodyPr anchor="b"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58775" y="3240000"/>
            <a:ext cx="85529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Vertikaler Textplatzhalter 2"/>
          <p:cNvSpPr>
            <a:spLocks noGrp="1"/>
          </p:cNvSpPr>
          <p:nvPr>
            <p:ph type="body" orient="vert" idx="13" hasCustomPrompt="1"/>
          </p:nvPr>
        </p:nvSpPr>
        <p:spPr>
          <a:xfrm>
            <a:off x="4805001" y="6069200"/>
            <a:ext cx="692083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6" name="Logo">
            <a:extLst>
              <a:ext uri="{FF2B5EF4-FFF2-40B4-BE49-F238E27FC236}">
                <a16:creationId xmlns:a16="http://schemas.microsoft.com/office/drawing/2014/main" id="{179B03B2-EBED-5847-BE81-4E66985BD731}"/>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33" name="Linie">
            <a:extLst>
              <a:ext uri="{FF2B5EF4-FFF2-40B4-BE49-F238E27FC236}">
                <a16:creationId xmlns:a16="http://schemas.microsoft.com/office/drawing/2014/main" id="{8ACF9709-FDEF-994C-B10A-21B8BF8EFD73}"/>
              </a:ext>
            </a:extLst>
          </p:cNvPr>
          <p:cNvSpPr/>
          <p:nvPr userDrawn="1"/>
        </p:nvSpPr>
        <p:spPr>
          <a:xfrm>
            <a:off x="0" y="5642640"/>
            <a:ext cx="122040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wissen.leben">
            <a:extLst>
              <a:ext uri="{FF2B5EF4-FFF2-40B4-BE49-F238E27FC236}">
                <a16:creationId xmlns:a16="http://schemas.microsoft.com/office/drawing/2014/main" id="{415D29C4-E34B-8A45-AA7E-1D586CE77E3F}"/>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57" name="Türmchen">
            <a:extLst>
              <a:ext uri="{FF2B5EF4-FFF2-40B4-BE49-F238E27FC236}">
                <a16:creationId xmlns:a16="http://schemas.microsoft.com/office/drawing/2014/main" id="{C2786F34-A14B-7149-A1A4-26264A5B3225}"/>
              </a:ext>
            </a:extLst>
          </p:cNvPr>
          <p:cNvGrpSpPr>
            <a:grpSpLocks noChangeAspect="1"/>
          </p:cNvGrpSpPr>
          <p:nvPr userDrawn="1"/>
        </p:nvGrpSpPr>
        <p:grpSpPr bwMode="auto">
          <a:xfrm>
            <a:off x="8696325" y="1035714"/>
            <a:ext cx="3508375" cy="4606925"/>
            <a:chOff x="3550" y="652"/>
            <a:chExt cx="2210" cy="2902"/>
          </a:xfrm>
        </p:grpSpPr>
        <p:sp>
          <p:nvSpPr>
            <p:cNvPr id="58" name="Glocken">
              <a:extLst>
                <a:ext uri="{FF2B5EF4-FFF2-40B4-BE49-F238E27FC236}">
                  <a16:creationId xmlns:a16="http://schemas.microsoft.com/office/drawing/2014/main" id="{897961CD-E1C4-4F4A-AA14-A9A0813CD34A}"/>
                </a:ext>
              </a:extLst>
            </p:cNvPr>
            <p:cNvSpPr>
              <a:spLocks noEditPoints="1"/>
            </p:cNvSpPr>
            <p:nvPr userDrawn="1"/>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4D89AE"/>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9" name="Glocken innen">
              <a:extLst>
                <a:ext uri="{FF2B5EF4-FFF2-40B4-BE49-F238E27FC236}">
                  <a16:creationId xmlns:a16="http://schemas.microsoft.com/office/drawing/2014/main" id="{C8B100EB-0FE2-5448-BA66-AA7E5BDD4A1B}"/>
                </a:ext>
              </a:extLst>
            </p:cNvPr>
            <p:cNvSpPr>
              <a:spLocks noEditPoints="1"/>
            </p:cNvSpPr>
            <p:nvPr userDrawn="1"/>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3278A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0" name="Türmchen">
              <a:extLst>
                <a:ext uri="{FF2B5EF4-FFF2-40B4-BE49-F238E27FC236}">
                  <a16:creationId xmlns:a16="http://schemas.microsoft.com/office/drawing/2014/main" id="{EF9E2494-27ED-FD47-AA47-B55DC5A65969}"/>
                </a:ext>
              </a:extLst>
            </p:cNvPr>
            <p:cNvSpPr>
              <a:spLocks noEditPoints="1"/>
            </p:cNvSpPr>
            <p:nvPr userDrawn="1"/>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61" name="Linien">
              <a:extLst>
                <a:ext uri="{FF2B5EF4-FFF2-40B4-BE49-F238E27FC236}">
                  <a16:creationId xmlns:a16="http://schemas.microsoft.com/office/drawing/2014/main" id="{275F8786-5C13-354C-B4A7-47655C5ED385}"/>
                </a:ext>
              </a:extLst>
            </p:cNvPr>
            <p:cNvSpPr>
              <a:spLocks noEditPoints="1"/>
            </p:cNvSpPr>
            <p:nvPr userDrawn="1"/>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grpSp>
        <p:nvGrpSpPr>
          <p:cNvPr id="73" name="Regieanweisungen">
            <a:extLst>
              <a:ext uri="{FF2B5EF4-FFF2-40B4-BE49-F238E27FC236}">
                <a16:creationId xmlns:a16="http://schemas.microsoft.com/office/drawing/2014/main" id="{3A23A438-E371-914B-A807-0E0A5D9BA265}"/>
              </a:ext>
            </a:extLst>
          </p:cNvPr>
          <p:cNvGrpSpPr/>
          <p:nvPr userDrawn="1"/>
        </p:nvGrpSpPr>
        <p:grpSpPr>
          <a:xfrm>
            <a:off x="-468000" y="-468000"/>
            <a:ext cx="13140000" cy="7776000"/>
            <a:chOff x="-468000" y="-468000"/>
            <a:chExt cx="13140000" cy="7776000"/>
          </a:xfrm>
        </p:grpSpPr>
        <p:cxnSp>
          <p:nvCxnSpPr>
            <p:cNvPr id="74" name="Linie">
              <a:extLst>
                <a:ext uri="{FF2B5EF4-FFF2-40B4-BE49-F238E27FC236}">
                  <a16:creationId xmlns:a16="http://schemas.microsoft.com/office/drawing/2014/main" id="{66A7282E-E6D2-A84D-9891-C685DDBC1096}"/>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Linie">
              <a:extLst>
                <a:ext uri="{FF2B5EF4-FFF2-40B4-BE49-F238E27FC236}">
                  <a16:creationId xmlns:a16="http://schemas.microsoft.com/office/drawing/2014/main" id="{C0DABCCF-2814-584B-9A9E-F2A36D2C3090}"/>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Linie">
              <a:extLst>
                <a:ext uri="{FF2B5EF4-FFF2-40B4-BE49-F238E27FC236}">
                  <a16:creationId xmlns:a16="http://schemas.microsoft.com/office/drawing/2014/main" id="{D3629D8F-6C40-8248-8619-674EAE2CCB08}"/>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Linie">
              <a:extLst>
                <a:ext uri="{FF2B5EF4-FFF2-40B4-BE49-F238E27FC236}">
                  <a16:creationId xmlns:a16="http://schemas.microsoft.com/office/drawing/2014/main" id="{C9DB8BEB-F5D8-154B-AB88-ABE9BF30F8E6}"/>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Linie">
              <a:extLst>
                <a:ext uri="{FF2B5EF4-FFF2-40B4-BE49-F238E27FC236}">
                  <a16:creationId xmlns:a16="http://schemas.microsoft.com/office/drawing/2014/main" id="{D16B4BFE-487A-344D-913F-8E929692C6C2}"/>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Linie">
              <a:extLst>
                <a:ext uri="{FF2B5EF4-FFF2-40B4-BE49-F238E27FC236}">
                  <a16:creationId xmlns:a16="http://schemas.microsoft.com/office/drawing/2014/main" id="{905B7DD5-57E2-DC4E-9121-9ECBF0008D7C}"/>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Linie">
              <a:extLst>
                <a:ext uri="{FF2B5EF4-FFF2-40B4-BE49-F238E27FC236}">
                  <a16:creationId xmlns:a16="http://schemas.microsoft.com/office/drawing/2014/main" id="{9B3ECF95-13DB-9D42-BAFD-31ABD4373FDA}"/>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Linie">
              <a:extLst>
                <a:ext uri="{FF2B5EF4-FFF2-40B4-BE49-F238E27FC236}">
                  <a16:creationId xmlns:a16="http://schemas.microsoft.com/office/drawing/2014/main" id="{6F8DE9E6-D343-104B-9839-5629A47B601A}"/>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6249EA10-9AD9-5546-9E11-04B977DD959F}"/>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BBE723E7-4F58-1641-9D96-3E75670DF995}"/>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6345241"/>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userDrawn="1">
          <p15:clr>
            <a:srgbClr val="FBAE40"/>
          </p15:clr>
        </p15:guide>
        <p15:guide id="6" orient="horz" pos="2040" userDrawn="1">
          <p15:clr>
            <a:srgbClr val="FBAE40"/>
          </p15:clr>
        </p15:guide>
        <p15:guide id="7" pos="227" userDrawn="1">
          <p15:clr>
            <a:srgbClr val="FBAE40"/>
          </p15:clr>
        </p15:guide>
        <p15:guide id="8" pos="746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ur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6" name="Datumsplatzhalter 3">
            <a:extLst>
              <a:ext uri="{FF2B5EF4-FFF2-40B4-BE49-F238E27FC236}">
                <a16:creationId xmlns:a16="http://schemas.microsoft.com/office/drawing/2014/main" id="{E86D8077-4372-5146-B398-83C6882281F8}"/>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Episodische PGMs</a:t>
            </a:r>
            <a:endParaRPr lang="de-DE" dirty="0"/>
          </a:p>
        </p:txBody>
      </p:sp>
      <p:sp>
        <p:nvSpPr>
          <p:cNvPr id="7" name="Fußzeilenplatzhalter 4">
            <a:extLst>
              <a:ext uri="{FF2B5EF4-FFF2-40B4-BE49-F238E27FC236}">
                <a16:creationId xmlns:a16="http://schemas.microsoft.com/office/drawing/2014/main" id="{ED1D1C23-05DC-0441-B5B6-BAAFF83BB76A}"/>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endParaRPr lang="de-DE" dirty="0"/>
          </a:p>
        </p:txBody>
      </p:sp>
      <p:sp>
        <p:nvSpPr>
          <p:cNvPr id="8" name="Foliennummernplatzhalter 5">
            <a:extLst>
              <a:ext uri="{FF2B5EF4-FFF2-40B4-BE49-F238E27FC236}">
                <a16:creationId xmlns:a16="http://schemas.microsoft.com/office/drawing/2014/main" id="{A2DC22DA-6370-FE48-9C40-D6A00D459938}"/>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9" name="Linie">
            <a:extLst>
              <a:ext uri="{FF2B5EF4-FFF2-40B4-BE49-F238E27FC236}">
                <a16:creationId xmlns:a16="http://schemas.microsoft.com/office/drawing/2014/main" id="{9885FC69-7E8B-8346-A374-037CEFCE3D22}"/>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93114699"/>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1463" userDrawn="1">
          <p15:clr>
            <a:srgbClr val="FBAE40"/>
          </p15:clr>
        </p15:guide>
        <p15:guide id="7" orient="horz" pos="3618" userDrawn="1">
          <p15:clr>
            <a:srgbClr val="FBAE40"/>
          </p15:clr>
        </p15:guide>
        <p15:guide id="8" orient="horz" pos="851" userDrawn="1">
          <p15:clr>
            <a:srgbClr val="FBAE40"/>
          </p15:clr>
        </p15:guide>
        <p15:guide id="9" pos="227" userDrawn="1">
          <p15:clr>
            <a:srgbClr val="FBAE40"/>
          </p15:clr>
        </p15:guide>
        <p15:guide id="10" pos="746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Leer">
    <p:spTree>
      <p:nvGrpSpPr>
        <p:cNvPr id="1" name=""/>
        <p:cNvGrpSpPr/>
        <p:nvPr/>
      </p:nvGrpSpPr>
      <p:grpSpPr>
        <a:xfrm>
          <a:off x="0" y="0"/>
          <a:ext cx="0" cy="0"/>
          <a:chOff x="0" y="0"/>
          <a:chExt cx="0" cy="0"/>
        </a:xfrm>
      </p:grpSpPr>
      <p:sp>
        <p:nvSpPr>
          <p:cNvPr id="5" name="Datumsplatzhalter 3">
            <a:extLst>
              <a:ext uri="{FF2B5EF4-FFF2-40B4-BE49-F238E27FC236}">
                <a16:creationId xmlns:a16="http://schemas.microsoft.com/office/drawing/2014/main" id="{8F6EC800-7BF9-D54E-995A-94C9F9BADFCB}"/>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Episodische PGMs</a:t>
            </a:r>
            <a:endParaRPr lang="de-DE" dirty="0"/>
          </a:p>
        </p:txBody>
      </p:sp>
      <p:sp>
        <p:nvSpPr>
          <p:cNvPr id="6" name="Fußzeilenplatzhalter 4">
            <a:extLst>
              <a:ext uri="{FF2B5EF4-FFF2-40B4-BE49-F238E27FC236}">
                <a16:creationId xmlns:a16="http://schemas.microsoft.com/office/drawing/2014/main" id="{6E503AAE-E423-DB45-AD86-48BA80EA3DF5}"/>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endParaRPr lang="de-DE" dirty="0"/>
          </a:p>
        </p:txBody>
      </p:sp>
      <p:sp>
        <p:nvSpPr>
          <p:cNvPr id="7" name="Foliennummernplatzhalter 5">
            <a:extLst>
              <a:ext uri="{FF2B5EF4-FFF2-40B4-BE49-F238E27FC236}">
                <a16:creationId xmlns:a16="http://schemas.microsoft.com/office/drawing/2014/main" id="{C952AEFA-84D8-9443-9CEB-F8F56C994FD5}"/>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8" name="Linie">
            <a:extLst>
              <a:ext uri="{FF2B5EF4-FFF2-40B4-BE49-F238E27FC236}">
                <a16:creationId xmlns:a16="http://schemas.microsoft.com/office/drawing/2014/main" id="{9EE9B35D-3696-2543-AF9A-6BB5766D66BB}"/>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88919815"/>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Ganz leer">
    <p:spTree>
      <p:nvGrpSpPr>
        <p:cNvPr id="1" name=""/>
        <p:cNvGrpSpPr/>
        <p:nvPr/>
      </p:nvGrpSpPr>
      <p:grpSpPr>
        <a:xfrm>
          <a:off x="0" y="0"/>
          <a:ext cx="0" cy="0"/>
          <a:chOff x="0" y="0"/>
          <a:chExt cx="0" cy="0"/>
        </a:xfrm>
      </p:grpSpPr>
      <p:sp>
        <p:nvSpPr>
          <p:cNvPr id="7" name="Foliennummernplatzhalter 5">
            <a:extLst>
              <a:ext uri="{FF2B5EF4-FFF2-40B4-BE49-F238E27FC236}">
                <a16:creationId xmlns:a16="http://schemas.microsoft.com/office/drawing/2014/main" id="{9995DF37-38DF-074D-8192-E1A584FD7BBC}"/>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Tree>
    <p:extLst>
      <p:ext uri="{BB962C8B-B14F-4D97-AF65-F5344CB8AC3E}">
        <p14:creationId xmlns:p14="http://schemas.microsoft.com/office/powerpoint/2010/main" val="3155376274"/>
      </p:ext>
    </p:extLst>
  </p:cSld>
  <p:clrMapOvr>
    <a:masterClrMapping/>
  </p:clrMapOvr>
  <p:extLst mod="1">
    <p:ext uri="{DCECCB84-F9BA-43D5-87BE-67443E8EF086}">
      <p15:sldGuideLst xmlns:p15="http://schemas.microsoft.com/office/powerpoint/2012/main">
        <p15:guide id="1" orient="horz" pos="1463">
          <p15:clr>
            <a:srgbClr val="FBAE40"/>
          </p15:clr>
        </p15:guide>
        <p15:guide id="2" orient="horz" pos="3618">
          <p15:clr>
            <a:srgbClr val="FBAE40"/>
          </p15:clr>
        </p15:guide>
        <p15:guide id="3" orient="horz" pos="851">
          <p15:clr>
            <a:srgbClr val="FBAE40"/>
          </p15:clr>
        </p15:guide>
        <p15:guide id="4" pos="226">
          <p15:clr>
            <a:srgbClr val="FBAE40"/>
          </p15:clr>
        </p15:guide>
        <p15:guide id="5"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Headline // Text mit Bil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70798" y="1019190"/>
            <a:ext cx="5500466" cy="1080000"/>
          </a:xfrm>
        </p:spPr>
        <p:txBody>
          <a:bodyPr/>
          <a:lstStyle>
            <a:lvl1pPr>
              <a:defRPr/>
            </a:lvl1pPr>
          </a:lstStyle>
          <a:p>
            <a:r>
              <a:rPr lang="de-DE" dirty="0"/>
              <a:t>Headline einfügen</a:t>
            </a:r>
            <a:br>
              <a:rPr lang="de-DE" dirty="0"/>
            </a:br>
            <a:r>
              <a:rPr lang="de-DE" dirty="0"/>
              <a:t>über zwei Zeilen</a:t>
            </a:r>
          </a:p>
        </p:txBody>
      </p:sp>
      <p:sp>
        <p:nvSpPr>
          <p:cNvPr id="6" name="Vertikaler Textplatzhalter 2"/>
          <p:cNvSpPr>
            <a:spLocks noGrp="1"/>
          </p:cNvSpPr>
          <p:nvPr>
            <p:ph type="body" orient="vert" idx="1" hasCustomPrompt="1"/>
          </p:nvPr>
        </p:nvSpPr>
        <p:spPr>
          <a:xfrm>
            <a:off x="359999" y="2369580"/>
            <a:ext cx="5500466" cy="3373994"/>
          </a:xfrm>
        </p:spPr>
        <p:txBody>
          <a:bodyPr vert="horz"/>
          <a:lstStyle>
            <a:lvl1pPr>
              <a:defRPr/>
            </a:lvl1pPr>
            <a:lvl2pPr>
              <a:defRPr b="0"/>
            </a:lvl2pPr>
            <a:lvl3pPr>
              <a:defRPr b="0"/>
            </a:lvl3pPr>
            <a:lvl4pPr>
              <a:defRPr b="0"/>
            </a:lvl4pPr>
            <a:lvl5pPr>
              <a:defRPr/>
            </a:lvl5pPr>
            <a:lvl6pPr>
              <a:defRPr/>
            </a:lvl6pPr>
            <a:lvl7pPr>
              <a:defRPr/>
            </a:lvl7pPr>
            <a:lvl8pPr>
              <a:defRPr/>
            </a:lvl8pPr>
            <a:lvl9pPr>
              <a:defRPr/>
            </a:lvl9p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p:txBody>
      </p:sp>
      <p:sp>
        <p:nvSpPr>
          <p:cNvPr id="4" name="Bildplatzhalter 3"/>
          <p:cNvSpPr>
            <a:spLocks noGrp="1"/>
          </p:cNvSpPr>
          <p:nvPr>
            <p:ph type="pic" sz="quarter" idx="13" hasCustomPrompt="1"/>
          </p:nvPr>
        </p:nvSpPr>
        <p:spPr>
          <a:xfrm>
            <a:off x="6319728" y="1512000"/>
            <a:ext cx="5524271" cy="3028680"/>
          </a:xfrm>
          <a:solidFill>
            <a:schemeClr val="tx1">
              <a:lumMod val="20000"/>
              <a:lumOff val="80000"/>
            </a:schemeClr>
          </a:solidFill>
        </p:spPr>
        <p:txBody>
          <a:bodyPr anchor="ctr" anchorCtr="0"/>
          <a:lstStyle>
            <a:lvl1pPr algn="ctr">
              <a:spcBef>
                <a:spcPts val="0"/>
              </a:spcBef>
              <a:defRPr sz="1200"/>
            </a:lvl1pPr>
          </a:lstStyle>
          <a:p>
            <a:r>
              <a:rPr lang="de-DE" dirty="0"/>
              <a:t>Platzhalter für ein Bild (Format: 4:3)</a:t>
            </a:r>
            <a:br>
              <a:rPr lang="de-DE" dirty="0"/>
            </a:br>
            <a:br>
              <a:rPr lang="de-DE" dirty="0"/>
            </a:br>
            <a:br>
              <a:rPr lang="de-DE" dirty="0"/>
            </a:br>
            <a:endParaRPr lang="de-DE" dirty="0"/>
          </a:p>
        </p:txBody>
      </p:sp>
      <p:sp>
        <p:nvSpPr>
          <p:cNvPr id="13" name="Vertikaler Textplatzhalter 2"/>
          <p:cNvSpPr>
            <a:spLocks noGrp="1"/>
          </p:cNvSpPr>
          <p:nvPr>
            <p:ph type="body" orient="vert" idx="14" hasCustomPrompt="1"/>
          </p:nvPr>
        </p:nvSpPr>
        <p:spPr>
          <a:xfrm>
            <a:off x="6319728" y="4680001"/>
            <a:ext cx="5524475" cy="1063575"/>
          </a:xfrm>
        </p:spPr>
        <p:txBody>
          <a:bodyPr vert="horz"/>
          <a:lstStyle>
            <a:lvl1pPr marL="0" indent="0">
              <a:lnSpc>
                <a:spcPct val="112000"/>
              </a:lnSpc>
              <a:spcBef>
                <a:spcPts val="0"/>
              </a:spcBef>
              <a:buFont typeface="Arial" panose="020B0604020202020204" pitchFamily="34" charset="0"/>
              <a:buNone/>
              <a:defRPr sz="1400" b="0" i="0">
                <a:latin typeface="Calibri" panose="020F0502020204030204" pitchFamily="34" charset="0"/>
                <a:cs typeface="Calibri" panose="020F0502020204030204" pitchFamily="34" charset="0"/>
              </a:defRPr>
            </a:lvl1pPr>
            <a:lvl2pPr marL="0" indent="0">
              <a:lnSpc>
                <a:spcPct val="112000"/>
              </a:lnSpc>
              <a:spcBef>
                <a:spcPts val="0"/>
              </a:spcBef>
              <a:buNone/>
              <a:defRPr sz="1200" b="0" i="0">
                <a:latin typeface="+mn-lt"/>
              </a:defRPr>
            </a:lvl2pPr>
            <a:lvl3pPr marL="0" indent="0">
              <a:lnSpc>
                <a:spcPct val="112000"/>
              </a:lnSpc>
              <a:spcBef>
                <a:spcPts val="0"/>
              </a:spcBef>
              <a:buNone/>
              <a:defRPr sz="1200" b="0" i="0">
                <a:latin typeface="+mn-lt"/>
              </a:defRPr>
            </a:lvl3pPr>
            <a:lvl4pPr marL="0" indent="0">
              <a:lnSpc>
                <a:spcPct val="112000"/>
              </a:lnSpc>
              <a:spcBef>
                <a:spcPts val="0"/>
              </a:spcBef>
              <a:buNone/>
              <a:defRPr sz="1200" b="0" i="0">
                <a:latin typeface="+mn-lt"/>
              </a:defRPr>
            </a:lvl4pPr>
            <a:lvl5pPr marL="0" indent="0">
              <a:lnSpc>
                <a:spcPct val="112000"/>
              </a:lnSpc>
              <a:spcBef>
                <a:spcPts val="0"/>
              </a:spcBef>
              <a:buNone/>
              <a:defRPr sz="1200" b="0" i="0">
                <a:latin typeface="+mn-lt"/>
              </a:defRPr>
            </a:lvl5pPr>
            <a:lvl6pPr marL="0" indent="0">
              <a:lnSpc>
                <a:spcPct val="112000"/>
              </a:lnSpc>
              <a:spcBef>
                <a:spcPts val="0"/>
              </a:spcBef>
              <a:buNone/>
              <a:defRPr sz="1200" b="0" i="0">
                <a:latin typeface="+mn-lt"/>
              </a:defRPr>
            </a:lvl6pPr>
            <a:lvl7pPr marL="0" indent="0">
              <a:lnSpc>
                <a:spcPct val="112000"/>
              </a:lnSpc>
              <a:spcBef>
                <a:spcPts val="0"/>
              </a:spcBef>
              <a:buNone/>
              <a:defRPr sz="1200" b="0" i="0">
                <a:latin typeface="+mn-lt"/>
              </a:defRPr>
            </a:lvl7pPr>
            <a:lvl8pPr marL="0" indent="0">
              <a:lnSpc>
                <a:spcPct val="112000"/>
              </a:lnSpc>
              <a:spcBef>
                <a:spcPts val="0"/>
              </a:spcBef>
              <a:buNone/>
              <a:defRPr sz="1200" b="0" i="0">
                <a:latin typeface="+mn-lt"/>
              </a:defRPr>
            </a:lvl8pPr>
            <a:lvl9pPr marL="0" indent="0">
              <a:lnSpc>
                <a:spcPct val="112000"/>
              </a:lnSpc>
              <a:spcBef>
                <a:spcPts val="0"/>
              </a:spcBef>
              <a:buNone/>
              <a:defRPr sz="1200" b="0" i="0">
                <a:latin typeface="+mn-lt"/>
              </a:defRPr>
            </a:lvl9pPr>
          </a:lstStyle>
          <a:p>
            <a:pPr lvl="0"/>
            <a:r>
              <a:rPr lang="de-DE" dirty="0"/>
              <a:t>Bildunterschrift</a:t>
            </a:r>
          </a:p>
        </p:txBody>
      </p:sp>
      <p:sp>
        <p:nvSpPr>
          <p:cNvPr id="9" name="Datumsplatzhalter 3">
            <a:extLst>
              <a:ext uri="{FF2B5EF4-FFF2-40B4-BE49-F238E27FC236}">
                <a16:creationId xmlns:a16="http://schemas.microsoft.com/office/drawing/2014/main" id="{C6D58E90-194C-274B-8399-616475266D39}"/>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Episodische PGMs</a:t>
            </a:r>
            <a:endParaRPr lang="de-DE" dirty="0"/>
          </a:p>
        </p:txBody>
      </p:sp>
      <p:sp>
        <p:nvSpPr>
          <p:cNvPr id="14" name="Fußzeilenplatzhalter 4">
            <a:extLst>
              <a:ext uri="{FF2B5EF4-FFF2-40B4-BE49-F238E27FC236}">
                <a16:creationId xmlns:a16="http://schemas.microsoft.com/office/drawing/2014/main" id="{9644BF75-828E-C94C-A7AA-0D73825FED61}"/>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endParaRPr lang="de-DE" dirty="0"/>
          </a:p>
        </p:txBody>
      </p:sp>
      <p:sp>
        <p:nvSpPr>
          <p:cNvPr id="15" name="Foliennummernplatzhalter 5">
            <a:extLst>
              <a:ext uri="{FF2B5EF4-FFF2-40B4-BE49-F238E27FC236}">
                <a16:creationId xmlns:a16="http://schemas.microsoft.com/office/drawing/2014/main" id="{42F02FE4-B132-6944-915C-2BF6E9BC093C}"/>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16" name="Linie">
            <a:extLst>
              <a:ext uri="{FF2B5EF4-FFF2-40B4-BE49-F238E27FC236}">
                <a16:creationId xmlns:a16="http://schemas.microsoft.com/office/drawing/2014/main" id="{139920B9-F07E-8246-B59F-A38AA9EC7E83}"/>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557953891"/>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3618" userDrawn="1">
          <p15:clr>
            <a:srgbClr val="FBAE40"/>
          </p15:clr>
        </p15:guide>
        <p15:guide id="7" orient="horz" pos="851" userDrawn="1">
          <p15:clr>
            <a:srgbClr val="FBAE40"/>
          </p15:clr>
        </p15:guide>
        <p15:guide id="8" orient="horz" pos="1781" userDrawn="1">
          <p15:clr>
            <a:srgbClr val="FBAE40"/>
          </p15:clr>
        </p15:guide>
        <p15:guide id="9" pos="227" userDrawn="1">
          <p15:clr>
            <a:srgbClr val="FBAE40"/>
          </p15:clr>
        </p15:guide>
        <p15:guide id="10" pos="746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5353" y="1340768"/>
            <a:ext cx="10373995" cy="2169195"/>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5588" y="3602038"/>
            <a:ext cx="9153525" cy="1272203"/>
          </a:xfrm>
          <a:solidFill>
            <a:schemeClr val="bg2"/>
          </a:solidFill>
        </p:spPr>
        <p:txBody>
          <a:bodyPr anchor="ctr" anchorCtr="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525588" y="4874242"/>
            <a:ext cx="9153525" cy="658813"/>
          </a:xfrm>
        </p:spPr>
        <p:txBody>
          <a:bodyPr anchor="ctr" anchorCtr="0">
            <a:normAutofit/>
          </a:bodyPr>
          <a:lstStyle>
            <a:lvl1pPr marL="0" indent="0" algn="ctr">
              <a:buNone/>
              <a:defRPr sz="2400"/>
            </a:lvl1pPr>
            <a:lvl2pPr marL="457200" indent="0">
              <a:buNone/>
              <a:defRPr/>
            </a:lvl2pPr>
          </a:lstStyle>
          <a:p>
            <a:pPr lvl="0"/>
            <a:r>
              <a:rPr lang="en-US"/>
              <a:t>Edit Master text styles</a:t>
            </a:r>
          </a:p>
        </p:txBody>
      </p:sp>
    </p:spTree>
    <p:extLst>
      <p:ext uri="{BB962C8B-B14F-4D97-AF65-F5344CB8AC3E}">
        <p14:creationId xmlns:p14="http://schemas.microsoft.com/office/powerpoint/2010/main" val="29210955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en-US"/>
          </a:p>
        </p:txBody>
      </p:sp>
      <p:sp>
        <p:nvSpPr>
          <p:cNvPr id="3" name="Inhaltsplatzhalter 2"/>
          <p:cNvSpPr>
            <a:spLocks noGrp="1"/>
          </p:cNvSpPr>
          <p:nvPr>
            <p:ph idx="1"/>
          </p:nvPr>
        </p:nvSpPr>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umsplatzhalter 3"/>
          <p:cNvSpPr>
            <a:spLocks noGrp="1"/>
          </p:cNvSpPr>
          <p:nvPr>
            <p:ph type="dt" sz="half" idx="10"/>
          </p:nvPr>
        </p:nvSpPr>
        <p:spPr>
          <a:xfrm>
            <a:off x="3506733" y="6400800"/>
            <a:ext cx="1633649" cy="196850"/>
          </a:xfrm>
          <a:prstGeom prst="rect">
            <a:avLst/>
          </a:prstGeom>
        </p:spPr>
        <p:txBody>
          <a:bodyPr/>
          <a:lstStyle>
            <a:lvl1pPr>
              <a:defRPr>
                <a:cs typeface="+mn-cs"/>
              </a:defRPr>
            </a:lvl1pPr>
          </a:lstStyle>
          <a:p>
            <a:pPr>
              <a:defRPr/>
            </a:pPr>
            <a:endParaRPr lang="de-DE"/>
          </a:p>
        </p:txBody>
      </p:sp>
      <p:sp>
        <p:nvSpPr>
          <p:cNvPr id="5" name="Fußzeilenplatzhalter 4"/>
          <p:cNvSpPr>
            <a:spLocks noGrp="1"/>
          </p:cNvSpPr>
          <p:nvPr>
            <p:ph type="ftr" sz="quarter" idx="11"/>
          </p:nvPr>
        </p:nvSpPr>
        <p:spPr>
          <a:xfrm>
            <a:off x="4182652" y="6400800"/>
            <a:ext cx="3864822" cy="196850"/>
          </a:xfrm>
          <a:prstGeom prst="rect">
            <a:avLst/>
          </a:prstGeom>
        </p:spPr>
        <p:txBody>
          <a:bodyPr/>
          <a:lstStyle>
            <a:lvl1pPr>
              <a:defRPr>
                <a:cs typeface="+mn-cs"/>
              </a:defRPr>
            </a:lvl1pPr>
          </a:lstStyle>
          <a:p>
            <a:pPr>
              <a:defRPr/>
            </a:pPr>
            <a:endParaRPr lang="de-DE"/>
          </a:p>
        </p:txBody>
      </p:sp>
      <p:sp>
        <p:nvSpPr>
          <p:cNvPr id="6" name="Foliennummernplatzhalter 5"/>
          <p:cNvSpPr>
            <a:spLocks noGrp="1"/>
          </p:cNvSpPr>
          <p:nvPr>
            <p:ph type="sldNum" sz="quarter" idx="12"/>
          </p:nvPr>
        </p:nvSpPr>
        <p:spPr/>
        <p:txBody>
          <a:bodyPr/>
          <a:lstStyle>
            <a:lvl1pPr>
              <a:defRPr/>
            </a:lvl1pPr>
          </a:lstStyle>
          <a:p>
            <a:pPr>
              <a:defRPr/>
            </a:pPr>
            <a:fld id="{A4C577E2-95DD-1F4B-A688-E8FB02007787}" type="slidenum">
              <a:rPr lang="de-DE"/>
              <a:pPr>
                <a:defRPr/>
              </a:pPr>
              <a:t>‹#›</a:t>
            </a:fld>
            <a:endParaRPr lang="de-DE"/>
          </a:p>
        </p:txBody>
      </p:sp>
    </p:spTree>
    <p:extLst>
      <p:ext uri="{BB962C8B-B14F-4D97-AF65-F5344CB8AC3E}">
        <p14:creationId xmlns:p14="http://schemas.microsoft.com/office/powerpoint/2010/main" val="2223108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hel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8552900" cy="1276350"/>
          </a:xfrm>
        </p:spPr>
        <p:txBody>
          <a:bodyPr anchor="b"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85529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12" name="Linie"/>
          <p:cNvSpPr/>
          <p:nvPr/>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Vertikaler Textplatzhalter 2"/>
          <p:cNvSpPr>
            <a:spLocks noGrp="1"/>
          </p:cNvSpPr>
          <p:nvPr>
            <p:ph type="body" orient="vert" idx="13" hasCustomPrompt="1"/>
          </p:nvPr>
        </p:nvSpPr>
        <p:spPr>
          <a:xfrm>
            <a:off x="4805001" y="6069200"/>
            <a:ext cx="692083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0" name="Logo">
            <a:extLst>
              <a:ext uri="{FF2B5EF4-FFF2-40B4-BE49-F238E27FC236}">
                <a16:creationId xmlns:a16="http://schemas.microsoft.com/office/drawing/2014/main" id="{D233BC18-2C2C-5943-9575-56EEFC9959B0}"/>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24" name="wissen.leben">
            <a:extLst>
              <a:ext uri="{FF2B5EF4-FFF2-40B4-BE49-F238E27FC236}">
                <a16:creationId xmlns:a16="http://schemas.microsoft.com/office/drawing/2014/main" id="{850FA578-6F92-ED42-ADFA-BBD1A333CA4C}"/>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25" name="Regieanweisungen">
            <a:extLst>
              <a:ext uri="{FF2B5EF4-FFF2-40B4-BE49-F238E27FC236}">
                <a16:creationId xmlns:a16="http://schemas.microsoft.com/office/drawing/2014/main" id="{ED9FFC58-AD21-3E47-B1A8-93EE29275526}"/>
              </a:ext>
            </a:extLst>
          </p:cNvPr>
          <p:cNvGrpSpPr/>
          <p:nvPr userDrawn="1"/>
        </p:nvGrpSpPr>
        <p:grpSpPr>
          <a:xfrm>
            <a:off x="-468000" y="-468000"/>
            <a:ext cx="13140000" cy="7776000"/>
            <a:chOff x="-468000" y="-468000"/>
            <a:chExt cx="13140000" cy="7776000"/>
          </a:xfrm>
        </p:grpSpPr>
        <p:cxnSp>
          <p:nvCxnSpPr>
            <p:cNvPr id="26" name="Linie">
              <a:extLst>
                <a:ext uri="{FF2B5EF4-FFF2-40B4-BE49-F238E27FC236}">
                  <a16:creationId xmlns:a16="http://schemas.microsoft.com/office/drawing/2014/main" id="{B64ED526-E274-3147-A2AF-D81E318BDC76}"/>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Linie">
              <a:extLst>
                <a:ext uri="{FF2B5EF4-FFF2-40B4-BE49-F238E27FC236}">
                  <a16:creationId xmlns:a16="http://schemas.microsoft.com/office/drawing/2014/main" id="{635028BA-7335-574C-8E83-D802863F7E9D}"/>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Linie">
              <a:extLst>
                <a:ext uri="{FF2B5EF4-FFF2-40B4-BE49-F238E27FC236}">
                  <a16:creationId xmlns:a16="http://schemas.microsoft.com/office/drawing/2014/main" id="{21CD66BF-E308-3F4B-895B-FAA7C5FE3ECF}"/>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Linie">
              <a:extLst>
                <a:ext uri="{FF2B5EF4-FFF2-40B4-BE49-F238E27FC236}">
                  <a16:creationId xmlns:a16="http://schemas.microsoft.com/office/drawing/2014/main" id="{A699C338-927B-4942-9427-6060000D99F3}"/>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Linie">
              <a:extLst>
                <a:ext uri="{FF2B5EF4-FFF2-40B4-BE49-F238E27FC236}">
                  <a16:creationId xmlns:a16="http://schemas.microsoft.com/office/drawing/2014/main" id="{F475D903-336D-8E48-916C-726044DBD829}"/>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F8683604-57DF-764E-800E-48A3E945DA0E}"/>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616A30C2-8E95-384D-8B79-BA59DD2978B0}"/>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65786F69-7926-CA45-84BD-1AAD5F33CF1B}"/>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2CB29A9F-189F-B844-9FE4-D2371E12A0C9}"/>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9F47B3E-58E2-BF45-AA62-F5377549D8EC}"/>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034707"/>
      </p:ext>
    </p:extLst>
  </p:cSld>
  <p:clrMapOvr>
    <a:masterClrMapping/>
  </p:clrMapOvr>
  <p:extLst mod="1">
    <p:ext uri="{DCECCB84-F9BA-43D5-87BE-67443E8EF086}">
      <p15:sldGuideLst xmlns:p15="http://schemas.microsoft.com/office/powerpoint/2012/main">
        <p15:guide id="1" orient="horz" pos="1236">
          <p15:clr>
            <a:srgbClr val="FBAE40"/>
          </p15:clr>
        </p15:guide>
        <p15:guide id="2" orient="horz" pos="2040">
          <p15:clr>
            <a:srgbClr val="FBAE40"/>
          </p15:clr>
        </p15:guide>
        <p15:guide id="3" pos="226">
          <p15:clr>
            <a:srgbClr val="FBAE40"/>
          </p15:clr>
        </p15:guide>
        <p15:guide id="4" pos="553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el blau mit Türmchen">
    <p:spTree>
      <p:nvGrpSpPr>
        <p:cNvPr id="1" name=""/>
        <p:cNvGrpSpPr/>
        <p:nvPr/>
      </p:nvGrpSpPr>
      <p:grpSpPr>
        <a:xfrm>
          <a:off x="0" y="0"/>
          <a:ext cx="0" cy="0"/>
          <a:chOff x="0" y="0"/>
          <a:chExt cx="0" cy="0"/>
        </a:xfrm>
      </p:grpSpPr>
      <p:sp>
        <p:nvSpPr>
          <p:cNvPr id="13" name="Fläche"/>
          <p:cNvSpPr/>
          <p:nvPr/>
        </p:nvSpPr>
        <p:spPr>
          <a:xfrm>
            <a:off x="0" y="0"/>
            <a:ext cx="122047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15" name="Türmchen"/>
          <p:cNvGrpSpPr>
            <a:grpSpLocks noChangeAspect="1"/>
          </p:cNvGrpSpPr>
          <p:nvPr/>
        </p:nvGrpSpPr>
        <p:grpSpPr bwMode="auto">
          <a:xfrm>
            <a:off x="7521150" y="1035715"/>
            <a:ext cx="4682706" cy="4606925"/>
            <a:chOff x="3550" y="652"/>
            <a:chExt cx="2210" cy="2902"/>
          </a:xfrm>
        </p:grpSpPr>
        <p:sp>
          <p:nvSpPr>
            <p:cNvPr id="16" name="Glocken"/>
            <p:cNvSpPr>
              <a:spLocks noEditPoints="1"/>
            </p:cNvSpPr>
            <p:nvPr/>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sz="1800"/>
            </a:p>
          </p:txBody>
        </p:sp>
        <p:sp>
          <p:nvSpPr>
            <p:cNvPr id="20" name="Glocken innen"/>
            <p:cNvSpPr>
              <a:spLocks noEditPoints="1"/>
            </p:cNvSpPr>
            <p:nvPr/>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sz="1800"/>
            </a:p>
          </p:txBody>
        </p:sp>
        <p:sp>
          <p:nvSpPr>
            <p:cNvPr id="24" name="Türmchen"/>
            <p:cNvSpPr>
              <a:spLocks noEditPoints="1"/>
            </p:cNvSpPr>
            <p:nvPr/>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sz="1800"/>
            </a:p>
          </p:txBody>
        </p:sp>
        <p:sp>
          <p:nvSpPr>
            <p:cNvPr id="25" name="Linien"/>
            <p:cNvSpPr>
              <a:spLocks noEditPoints="1"/>
            </p:cNvSpPr>
            <p:nvPr/>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sz="1800"/>
            </a:p>
          </p:txBody>
        </p:sp>
      </p:grpSp>
      <p:sp>
        <p:nvSpPr>
          <p:cNvPr id="2" name="Titel 1"/>
          <p:cNvSpPr>
            <a:spLocks noGrp="1"/>
          </p:cNvSpPr>
          <p:nvPr>
            <p:ph type="ctrTitle" hasCustomPrompt="1"/>
          </p:nvPr>
        </p:nvSpPr>
        <p:spPr>
          <a:xfrm>
            <a:off x="480500" y="1962150"/>
            <a:ext cx="8552900" cy="1276350"/>
          </a:xfrm>
        </p:spPr>
        <p:txBody>
          <a:bodyPr anchor="t" anchorCtr="0"/>
          <a:lstStyle>
            <a:lvl1pPr marL="0" indent="0" algn="l">
              <a:lnSpc>
                <a:spcPct val="90000"/>
              </a:lnSpc>
              <a:buFont typeface="Arial" panose="020B0604020202020204" pitchFamily="34" charset="0"/>
              <a:buNone/>
              <a:defRPr sz="3600"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480500" y="3238501"/>
            <a:ext cx="8552900" cy="9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800" b="0">
                <a:solidFill>
                  <a:schemeClr val="bg1"/>
                </a:solidFill>
              </a:defRPr>
            </a:lvl2pPr>
            <a:lvl3pPr marL="0" indent="0" algn="l">
              <a:lnSpc>
                <a:spcPct val="100000"/>
              </a:lnSpc>
              <a:spcBef>
                <a:spcPts val="0"/>
              </a:spcBef>
              <a:buFont typeface="Arial" panose="020B0604020202020204" pitchFamily="34" charset="0"/>
              <a:buNone/>
              <a:defRPr sz="1800" b="0">
                <a:solidFill>
                  <a:schemeClr val="bg1"/>
                </a:solidFill>
              </a:defRPr>
            </a:lvl3pPr>
            <a:lvl4pPr marL="0" indent="0" algn="l">
              <a:lnSpc>
                <a:spcPct val="100000"/>
              </a:lnSpc>
              <a:spcBef>
                <a:spcPts val="0"/>
              </a:spcBef>
              <a:buFont typeface="Arial" panose="020B0604020202020204" pitchFamily="34" charset="0"/>
              <a:buNone/>
              <a:defRPr sz="1800" b="0">
                <a:solidFill>
                  <a:schemeClr val="bg1"/>
                </a:solidFill>
              </a:defRPr>
            </a:lvl4pPr>
            <a:lvl5pPr marL="0" indent="0" algn="l">
              <a:lnSpc>
                <a:spcPct val="100000"/>
              </a:lnSpc>
              <a:spcBef>
                <a:spcPts val="0"/>
              </a:spcBef>
              <a:buFont typeface="Arial" panose="020B0604020202020204" pitchFamily="34" charset="0"/>
              <a:buNone/>
              <a:defRPr sz="1800" b="0">
                <a:solidFill>
                  <a:schemeClr val="bg1"/>
                </a:solidFill>
              </a:defRPr>
            </a:lvl5pPr>
            <a:lvl6pPr marL="0" indent="0" algn="l">
              <a:lnSpc>
                <a:spcPct val="100000"/>
              </a:lnSpc>
              <a:spcBef>
                <a:spcPts val="0"/>
              </a:spcBef>
              <a:buFont typeface="Arial" panose="020B0604020202020204" pitchFamily="34" charset="0"/>
              <a:buNone/>
              <a:defRPr sz="1800" b="0">
                <a:solidFill>
                  <a:schemeClr val="bg1"/>
                </a:solidFill>
              </a:defRPr>
            </a:lvl6pPr>
            <a:lvl7pPr marL="0" indent="0" algn="l">
              <a:lnSpc>
                <a:spcPct val="100000"/>
              </a:lnSpc>
              <a:spcBef>
                <a:spcPts val="0"/>
              </a:spcBef>
              <a:buFont typeface="Arial" panose="020B0604020202020204" pitchFamily="34" charset="0"/>
              <a:buNone/>
              <a:defRPr sz="1800" b="0">
                <a:solidFill>
                  <a:schemeClr val="bg1"/>
                </a:solidFill>
              </a:defRPr>
            </a:lvl7pPr>
            <a:lvl8pPr marL="0" indent="0" algn="l">
              <a:lnSpc>
                <a:spcPct val="100000"/>
              </a:lnSpc>
              <a:spcBef>
                <a:spcPts val="0"/>
              </a:spcBef>
              <a:buFont typeface="Arial" panose="020B0604020202020204" pitchFamily="34" charset="0"/>
              <a:buNone/>
              <a:defRPr sz="1800" b="0">
                <a:solidFill>
                  <a:schemeClr val="bg1"/>
                </a:solidFill>
              </a:defRPr>
            </a:lvl8pPr>
            <a:lvl9pPr marL="0" indent="0" algn="l">
              <a:lnSpc>
                <a:spcPct val="100000"/>
              </a:lnSpc>
              <a:spcBef>
                <a:spcPts val="0"/>
              </a:spcBef>
              <a:buFont typeface="Arial" panose="020B0604020202020204" pitchFamily="34" charset="0"/>
              <a:buNone/>
              <a:defRPr sz="1800"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10" name="Logo"/>
          <p:cNvSpPr>
            <a:spLocks noChangeAspect="1" noEditPoints="1"/>
          </p:cNvSpPr>
          <p:nvPr/>
        </p:nvSpPr>
        <p:spPr bwMode="auto">
          <a:xfrm>
            <a:off x="480500" y="304199"/>
            <a:ext cx="360375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sz="1800" dirty="0"/>
          </a:p>
        </p:txBody>
      </p:sp>
      <p:sp>
        <p:nvSpPr>
          <p:cNvPr id="12" name="Linie"/>
          <p:cNvSpPr/>
          <p:nvPr/>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9" name="Vertikaler Textplatzhalter 2"/>
          <p:cNvSpPr>
            <a:spLocks noGrp="1"/>
          </p:cNvSpPr>
          <p:nvPr>
            <p:ph type="body" orient="vert" idx="13" hasCustomPrompt="1"/>
          </p:nvPr>
        </p:nvSpPr>
        <p:spPr>
          <a:xfrm>
            <a:off x="4805001" y="6069200"/>
            <a:ext cx="692083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sp>
        <p:nvSpPr>
          <p:cNvPr id="26" name="Fläche">
            <a:extLst>
              <a:ext uri="{FF2B5EF4-FFF2-40B4-BE49-F238E27FC236}">
                <a16:creationId xmlns:a16="http://schemas.microsoft.com/office/drawing/2014/main" id="{A0C1A4B1-F77B-CE43-BDE2-3A29F198B73A}"/>
              </a:ext>
            </a:extLst>
          </p:cNvPr>
          <p:cNvSpPr/>
          <p:nvPr userDrawn="1"/>
        </p:nvSpPr>
        <p:spPr>
          <a:xfrm>
            <a:off x="0" y="0"/>
            <a:ext cx="12204700" cy="567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7" name="Linie">
            <a:extLst>
              <a:ext uri="{FF2B5EF4-FFF2-40B4-BE49-F238E27FC236}">
                <a16:creationId xmlns:a16="http://schemas.microsoft.com/office/drawing/2014/main" id="{004499F2-1FF9-CC44-99DB-D9FE23B62C2B}"/>
              </a:ext>
            </a:extLst>
          </p:cNvPr>
          <p:cNvSpPr/>
          <p:nvPr userDrawn="1"/>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9" name="Logo">
            <a:extLst>
              <a:ext uri="{FF2B5EF4-FFF2-40B4-BE49-F238E27FC236}">
                <a16:creationId xmlns:a16="http://schemas.microsoft.com/office/drawing/2014/main" id="{CD0DA697-2C40-B34B-863E-4D020E1380AA}"/>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50" name="wissen.leben">
            <a:extLst>
              <a:ext uri="{FF2B5EF4-FFF2-40B4-BE49-F238E27FC236}">
                <a16:creationId xmlns:a16="http://schemas.microsoft.com/office/drawing/2014/main" id="{8DAFEFA9-1702-514E-9F13-94F3E7D52DBC}"/>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51" name="Türmchen">
            <a:extLst>
              <a:ext uri="{FF2B5EF4-FFF2-40B4-BE49-F238E27FC236}">
                <a16:creationId xmlns:a16="http://schemas.microsoft.com/office/drawing/2014/main" id="{CC994A96-87B1-FE4C-AC7E-79256B8AA1F8}"/>
              </a:ext>
            </a:extLst>
          </p:cNvPr>
          <p:cNvGrpSpPr>
            <a:grpSpLocks noChangeAspect="1"/>
          </p:cNvGrpSpPr>
          <p:nvPr userDrawn="1"/>
        </p:nvGrpSpPr>
        <p:grpSpPr bwMode="auto">
          <a:xfrm>
            <a:off x="8696325" y="1035714"/>
            <a:ext cx="3508375" cy="4606925"/>
            <a:chOff x="3550" y="652"/>
            <a:chExt cx="2210" cy="2902"/>
          </a:xfrm>
        </p:grpSpPr>
        <p:sp>
          <p:nvSpPr>
            <p:cNvPr id="52" name="Glocken">
              <a:extLst>
                <a:ext uri="{FF2B5EF4-FFF2-40B4-BE49-F238E27FC236}">
                  <a16:creationId xmlns:a16="http://schemas.microsoft.com/office/drawing/2014/main" id="{E325FA85-F261-8844-B4AC-72DA27F184FB}"/>
                </a:ext>
              </a:extLst>
            </p:cNvPr>
            <p:cNvSpPr>
              <a:spLocks noEditPoints="1"/>
            </p:cNvSpPr>
            <p:nvPr userDrawn="1"/>
          </p:nvSpPr>
          <p:spPr bwMode="auto">
            <a:xfrm>
              <a:off x="4760" y="2242"/>
              <a:ext cx="378" cy="599"/>
            </a:xfrm>
            <a:custGeom>
              <a:avLst/>
              <a:gdLst>
                <a:gd name="T0" fmla="*/ 110 w 1666"/>
                <a:gd name="T1" fmla="*/ 1564 h 2641"/>
                <a:gd name="T2" fmla="*/ 391 w 1666"/>
                <a:gd name="T3" fmla="*/ 1092 h 2641"/>
                <a:gd name="T4" fmla="*/ 673 w 1666"/>
                <a:gd name="T5" fmla="*/ 1564 h 2641"/>
                <a:gd name="T6" fmla="*/ 833 w 1666"/>
                <a:gd name="T7" fmla="*/ 2223 h 2641"/>
                <a:gd name="T8" fmla="*/ 754 w 1666"/>
                <a:gd name="T9" fmla="*/ 2641 h 2641"/>
                <a:gd name="T10" fmla="*/ 378 w 1666"/>
                <a:gd name="T11" fmla="*/ 2543 h 2641"/>
                <a:gd name="T12" fmla="*/ 160 w 1666"/>
                <a:gd name="T13" fmla="*/ 2106 h 2641"/>
                <a:gd name="T14" fmla="*/ 595 w 1666"/>
                <a:gd name="T15" fmla="*/ 2106 h 2641"/>
                <a:gd name="T16" fmla="*/ 682 w 1666"/>
                <a:gd name="T17" fmla="*/ 1919 h 2641"/>
                <a:gd name="T18" fmla="*/ 984 w 1666"/>
                <a:gd name="T19" fmla="*/ 1919 h 2641"/>
                <a:gd name="T20" fmla="*/ 1071 w 1666"/>
                <a:gd name="T21" fmla="*/ 2106 h 2641"/>
                <a:gd name="T22" fmla="*/ 1506 w 1666"/>
                <a:gd name="T23" fmla="*/ 2106 h 2641"/>
                <a:gd name="T24" fmla="*/ 1288 w 1666"/>
                <a:gd name="T25" fmla="*/ 2543 h 2641"/>
                <a:gd name="T26" fmla="*/ 912 w 1666"/>
                <a:gd name="T27" fmla="*/ 2641 h 2641"/>
                <a:gd name="T28" fmla="*/ 833 w 1666"/>
                <a:gd name="T29" fmla="*/ 2223 h 2641"/>
                <a:gd name="T30" fmla="*/ 700 w 1666"/>
                <a:gd name="T31" fmla="*/ 1776 h 2641"/>
                <a:gd name="T32" fmla="*/ 833 w 1666"/>
                <a:gd name="T33" fmla="*/ 1553 h 2641"/>
                <a:gd name="T34" fmla="*/ 966 w 1666"/>
                <a:gd name="T35" fmla="*/ 1776 h 2641"/>
                <a:gd name="T36" fmla="*/ 833 w 1666"/>
                <a:gd name="T37" fmla="*/ 360 h 2641"/>
                <a:gd name="T38" fmla="*/ 733 w 1666"/>
                <a:gd name="T39" fmla="*/ 158 h 2641"/>
                <a:gd name="T40" fmla="*/ 934 w 1666"/>
                <a:gd name="T41" fmla="*/ 158 h 2641"/>
                <a:gd name="T42" fmla="*/ 833 w 1666"/>
                <a:gd name="T43" fmla="*/ 360 h 2641"/>
                <a:gd name="T44" fmla="*/ 601 w 1666"/>
                <a:gd name="T45" fmla="*/ 1331 h 2641"/>
                <a:gd name="T46" fmla="*/ 833 w 1666"/>
                <a:gd name="T47" fmla="*/ 942 h 2641"/>
                <a:gd name="T48" fmla="*/ 1065 w 1666"/>
                <a:gd name="T49" fmla="*/ 1331 h 2641"/>
                <a:gd name="T50" fmla="*/ 376 w 1666"/>
                <a:gd name="T51" fmla="*/ 534 h 2641"/>
                <a:gd name="T52" fmla="*/ 159 w 1666"/>
                <a:gd name="T53" fmla="*/ 97 h 2641"/>
                <a:gd name="T54" fmla="*/ 594 w 1666"/>
                <a:gd name="T55" fmla="*/ 97 h 2641"/>
                <a:gd name="T56" fmla="*/ 376 w 1666"/>
                <a:gd name="T57" fmla="*/ 534 h 2641"/>
                <a:gd name="T58" fmla="*/ 913 w 1666"/>
                <a:gd name="T59" fmla="*/ 632 h 2641"/>
                <a:gd name="T60" fmla="*/ 1290 w 1666"/>
                <a:gd name="T61" fmla="*/ 0 h 2641"/>
                <a:gd name="T62" fmla="*/ 1666 w 1666"/>
                <a:gd name="T63" fmla="*/ 632 h 2641"/>
                <a:gd name="T64" fmla="*/ 1275 w 1666"/>
                <a:gd name="T65" fmla="*/ 1491 h 2641"/>
                <a:gd name="T66" fmla="*/ 1112 w 1666"/>
                <a:gd name="T67" fmla="*/ 1164 h 2641"/>
                <a:gd name="T68" fmla="*/ 1437 w 1666"/>
                <a:gd name="T69" fmla="*/ 1164 h 2641"/>
                <a:gd name="T70" fmla="*/ 1275 w 1666"/>
                <a:gd name="T71" fmla="*/ 1491 h 2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66" h="2641">
                  <a:moveTo>
                    <a:pt x="391" y="1491"/>
                  </a:moveTo>
                  <a:cubicBezTo>
                    <a:pt x="341" y="1491"/>
                    <a:pt x="220" y="1492"/>
                    <a:pt x="110" y="1564"/>
                  </a:cubicBezTo>
                  <a:cubicBezTo>
                    <a:pt x="210" y="1483"/>
                    <a:pt x="229" y="1380"/>
                    <a:pt x="229" y="1164"/>
                  </a:cubicBezTo>
                  <a:cubicBezTo>
                    <a:pt x="229" y="1164"/>
                    <a:pt x="257" y="1092"/>
                    <a:pt x="391" y="1092"/>
                  </a:cubicBezTo>
                  <a:cubicBezTo>
                    <a:pt x="526" y="1092"/>
                    <a:pt x="554" y="1164"/>
                    <a:pt x="554" y="1164"/>
                  </a:cubicBezTo>
                  <a:cubicBezTo>
                    <a:pt x="554" y="1380"/>
                    <a:pt x="573" y="1483"/>
                    <a:pt x="673" y="1564"/>
                  </a:cubicBezTo>
                  <a:cubicBezTo>
                    <a:pt x="563" y="1492"/>
                    <a:pt x="442" y="1491"/>
                    <a:pt x="391" y="1491"/>
                  </a:cubicBezTo>
                  <a:close/>
                  <a:moveTo>
                    <a:pt x="833" y="2223"/>
                  </a:moveTo>
                  <a:cubicBezTo>
                    <a:pt x="791" y="2223"/>
                    <a:pt x="693" y="2224"/>
                    <a:pt x="600" y="2275"/>
                  </a:cubicBezTo>
                  <a:cubicBezTo>
                    <a:pt x="611" y="2453"/>
                    <a:pt x="649" y="2556"/>
                    <a:pt x="754" y="2641"/>
                  </a:cubicBezTo>
                  <a:cubicBezTo>
                    <a:pt x="607" y="2545"/>
                    <a:pt x="445" y="2543"/>
                    <a:pt x="378" y="2543"/>
                  </a:cubicBezTo>
                  <a:lnTo>
                    <a:pt x="378" y="2543"/>
                  </a:lnTo>
                  <a:cubicBezTo>
                    <a:pt x="311" y="2543"/>
                    <a:pt x="147" y="2545"/>
                    <a:pt x="1" y="2641"/>
                  </a:cubicBezTo>
                  <a:cubicBezTo>
                    <a:pt x="135" y="2532"/>
                    <a:pt x="160" y="2394"/>
                    <a:pt x="160" y="2106"/>
                  </a:cubicBezTo>
                  <a:cubicBezTo>
                    <a:pt x="160" y="2106"/>
                    <a:pt x="198" y="2009"/>
                    <a:pt x="378" y="2009"/>
                  </a:cubicBezTo>
                  <a:cubicBezTo>
                    <a:pt x="557" y="2009"/>
                    <a:pt x="595" y="2106"/>
                    <a:pt x="595" y="2106"/>
                  </a:cubicBezTo>
                  <a:cubicBezTo>
                    <a:pt x="595" y="2165"/>
                    <a:pt x="596" y="2218"/>
                    <a:pt x="599" y="2266"/>
                  </a:cubicBezTo>
                  <a:cubicBezTo>
                    <a:pt x="668" y="2194"/>
                    <a:pt x="682" y="2098"/>
                    <a:pt x="682" y="1919"/>
                  </a:cubicBezTo>
                  <a:cubicBezTo>
                    <a:pt x="682" y="1919"/>
                    <a:pt x="708" y="1853"/>
                    <a:pt x="833" y="1853"/>
                  </a:cubicBezTo>
                  <a:cubicBezTo>
                    <a:pt x="958" y="1853"/>
                    <a:pt x="984" y="1919"/>
                    <a:pt x="984" y="1919"/>
                  </a:cubicBezTo>
                  <a:cubicBezTo>
                    <a:pt x="984" y="2098"/>
                    <a:pt x="998" y="2194"/>
                    <a:pt x="1067" y="2266"/>
                  </a:cubicBezTo>
                  <a:cubicBezTo>
                    <a:pt x="1070" y="2218"/>
                    <a:pt x="1071" y="2165"/>
                    <a:pt x="1071" y="2106"/>
                  </a:cubicBezTo>
                  <a:cubicBezTo>
                    <a:pt x="1071" y="2106"/>
                    <a:pt x="1108" y="2009"/>
                    <a:pt x="1288" y="2009"/>
                  </a:cubicBezTo>
                  <a:cubicBezTo>
                    <a:pt x="1468" y="2009"/>
                    <a:pt x="1506" y="2106"/>
                    <a:pt x="1506" y="2106"/>
                  </a:cubicBezTo>
                  <a:cubicBezTo>
                    <a:pt x="1506" y="2394"/>
                    <a:pt x="1531" y="2532"/>
                    <a:pt x="1664" y="2641"/>
                  </a:cubicBezTo>
                  <a:cubicBezTo>
                    <a:pt x="1518" y="2545"/>
                    <a:pt x="1355" y="2543"/>
                    <a:pt x="1288" y="2543"/>
                  </a:cubicBezTo>
                  <a:lnTo>
                    <a:pt x="1288" y="2543"/>
                  </a:lnTo>
                  <a:cubicBezTo>
                    <a:pt x="1221" y="2543"/>
                    <a:pt x="1058" y="2545"/>
                    <a:pt x="912" y="2641"/>
                  </a:cubicBezTo>
                  <a:cubicBezTo>
                    <a:pt x="1016" y="2556"/>
                    <a:pt x="1055" y="2453"/>
                    <a:pt x="1066" y="2275"/>
                  </a:cubicBezTo>
                  <a:cubicBezTo>
                    <a:pt x="973" y="2224"/>
                    <a:pt x="875" y="2223"/>
                    <a:pt x="833" y="2223"/>
                  </a:cubicBezTo>
                  <a:close/>
                  <a:moveTo>
                    <a:pt x="833" y="1741"/>
                  </a:moveTo>
                  <a:cubicBezTo>
                    <a:pt x="810" y="1741"/>
                    <a:pt x="752" y="1742"/>
                    <a:pt x="700" y="1776"/>
                  </a:cubicBezTo>
                  <a:cubicBezTo>
                    <a:pt x="748" y="1737"/>
                    <a:pt x="757" y="1689"/>
                    <a:pt x="757" y="1587"/>
                  </a:cubicBezTo>
                  <a:cubicBezTo>
                    <a:pt x="757" y="1587"/>
                    <a:pt x="770" y="1553"/>
                    <a:pt x="833" y="1553"/>
                  </a:cubicBezTo>
                  <a:cubicBezTo>
                    <a:pt x="897" y="1553"/>
                    <a:pt x="910" y="1587"/>
                    <a:pt x="910" y="1587"/>
                  </a:cubicBezTo>
                  <a:cubicBezTo>
                    <a:pt x="910" y="1689"/>
                    <a:pt x="919" y="1737"/>
                    <a:pt x="966" y="1776"/>
                  </a:cubicBezTo>
                  <a:cubicBezTo>
                    <a:pt x="914" y="1742"/>
                    <a:pt x="857" y="1741"/>
                    <a:pt x="833" y="1741"/>
                  </a:cubicBezTo>
                  <a:close/>
                  <a:moveTo>
                    <a:pt x="833" y="360"/>
                  </a:moveTo>
                  <a:cubicBezTo>
                    <a:pt x="802" y="360"/>
                    <a:pt x="727" y="361"/>
                    <a:pt x="659" y="405"/>
                  </a:cubicBezTo>
                  <a:cubicBezTo>
                    <a:pt x="721" y="355"/>
                    <a:pt x="733" y="291"/>
                    <a:pt x="733" y="158"/>
                  </a:cubicBezTo>
                  <a:cubicBezTo>
                    <a:pt x="733" y="158"/>
                    <a:pt x="750" y="113"/>
                    <a:pt x="833" y="113"/>
                  </a:cubicBezTo>
                  <a:cubicBezTo>
                    <a:pt x="916" y="113"/>
                    <a:pt x="934" y="158"/>
                    <a:pt x="934" y="158"/>
                  </a:cubicBezTo>
                  <a:cubicBezTo>
                    <a:pt x="934" y="291"/>
                    <a:pt x="945" y="355"/>
                    <a:pt x="1007" y="405"/>
                  </a:cubicBezTo>
                  <a:cubicBezTo>
                    <a:pt x="939" y="361"/>
                    <a:pt x="864" y="360"/>
                    <a:pt x="833" y="360"/>
                  </a:cubicBezTo>
                  <a:close/>
                  <a:moveTo>
                    <a:pt x="833" y="1271"/>
                  </a:moveTo>
                  <a:cubicBezTo>
                    <a:pt x="792" y="1271"/>
                    <a:pt x="691" y="1272"/>
                    <a:pt x="601" y="1331"/>
                  </a:cubicBezTo>
                  <a:cubicBezTo>
                    <a:pt x="684" y="1264"/>
                    <a:pt x="699" y="1179"/>
                    <a:pt x="699" y="1001"/>
                  </a:cubicBezTo>
                  <a:cubicBezTo>
                    <a:pt x="699" y="1001"/>
                    <a:pt x="722" y="942"/>
                    <a:pt x="833" y="942"/>
                  </a:cubicBezTo>
                  <a:cubicBezTo>
                    <a:pt x="944" y="942"/>
                    <a:pt x="967" y="1001"/>
                    <a:pt x="967" y="1001"/>
                  </a:cubicBezTo>
                  <a:cubicBezTo>
                    <a:pt x="967" y="1179"/>
                    <a:pt x="982" y="1264"/>
                    <a:pt x="1065" y="1331"/>
                  </a:cubicBezTo>
                  <a:cubicBezTo>
                    <a:pt x="975" y="1272"/>
                    <a:pt x="874" y="1271"/>
                    <a:pt x="833" y="1271"/>
                  </a:cubicBezTo>
                  <a:close/>
                  <a:moveTo>
                    <a:pt x="376" y="534"/>
                  </a:moveTo>
                  <a:cubicBezTo>
                    <a:pt x="309" y="534"/>
                    <a:pt x="146" y="536"/>
                    <a:pt x="0" y="632"/>
                  </a:cubicBezTo>
                  <a:cubicBezTo>
                    <a:pt x="134" y="523"/>
                    <a:pt x="159" y="385"/>
                    <a:pt x="159" y="97"/>
                  </a:cubicBezTo>
                  <a:cubicBezTo>
                    <a:pt x="159" y="97"/>
                    <a:pt x="196" y="0"/>
                    <a:pt x="376" y="0"/>
                  </a:cubicBezTo>
                  <a:cubicBezTo>
                    <a:pt x="556" y="0"/>
                    <a:pt x="594" y="97"/>
                    <a:pt x="594" y="97"/>
                  </a:cubicBezTo>
                  <a:cubicBezTo>
                    <a:pt x="594" y="385"/>
                    <a:pt x="619" y="523"/>
                    <a:pt x="752" y="632"/>
                  </a:cubicBezTo>
                  <a:cubicBezTo>
                    <a:pt x="606" y="536"/>
                    <a:pt x="443" y="534"/>
                    <a:pt x="376" y="534"/>
                  </a:cubicBezTo>
                  <a:close/>
                  <a:moveTo>
                    <a:pt x="1290" y="534"/>
                  </a:moveTo>
                  <a:cubicBezTo>
                    <a:pt x="1223" y="534"/>
                    <a:pt x="1060" y="536"/>
                    <a:pt x="913" y="632"/>
                  </a:cubicBezTo>
                  <a:cubicBezTo>
                    <a:pt x="1047" y="523"/>
                    <a:pt x="1072" y="385"/>
                    <a:pt x="1072" y="97"/>
                  </a:cubicBezTo>
                  <a:cubicBezTo>
                    <a:pt x="1072" y="97"/>
                    <a:pt x="1110" y="0"/>
                    <a:pt x="1290" y="0"/>
                  </a:cubicBezTo>
                  <a:cubicBezTo>
                    <a:pt x="1469" y="0"/>
                    <a:pt x="1507" y="97"/>
                    <a:pt x="1507" y="97"/>
                  </a:cubicBezTo>
                  <a:cubicBezTo>
                    <a:pt x="1507" y="385"/>
                    <a:pt x="1532" y="523"/>
                    <a:pt x="1666" y="632"/>
                  </a:cubicBezTo>
                  <a:cubicBezTo>
                    <a:pt x="1520" y="536"/>
                    <a:pt x="1357" y="534"/>
                    <a:pt x="1290" y="534"/>
                  </a:cubicBezTo>
                  <a:close/>
                  <a:moveTo>
                    <a:pt x="1275" y="1491"/>
                  </a:moveTo>
                  <a:cubicBezTo>
                    <a:pt x="1225" y="1491"/>
                    <a:pt x="1103" y="1492"/>
                    <a:pt x="993" y="1564"/>
                  </a:cubicBezTo>
                  <a:cubicBezTo>
                    <a:pt x="1093" y="1483"/>
                    <a:pt x="1112" y="1380"/>
                    <a:pt x="1112" y="1164"/>
                  </a:cubicBezTo>
                  <a:cubicBezTo>
                    <a:pt x="1112" y="1164"/>
                    <a:pt x="1140" y="1092"/>
                    <a:pt x="1275" y="1092"/>
                  </a:cubicBezTo>
                  <a:cubicBezTo>
                    <a:pt x="1409" y="1092"/>
                    <a:pt x="1437" y="1164"/>
                    <a:pt x="1437" y="1164"/>
                  </a:cubicBezTo>
                  <a:cubicBezTo>
                    <a:pt x="1437" y="1380"/>
                    <a:pt x="1456" y="1483"/>
                    <a:pt x="1556" y="1564"/>
                  </a:cubicBezTo>
                  <a:cubicBezTo>
                    <a:pt x="1446" y="1492"/>
                    <a:pt x="1325" y="1491"/>
                    <a:pt x="1275" y="1491"/>
                  </a:cubicBezTo>
                  <a:close/>
                </a:path>
              </a:pathLst>
            </a:custGeom>
            <a:solidFill>
              <a:srgbClr val="9ABCD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3" name="Glocken innen">
              <a:extLst>
                <a:ext uri="{FF2B5EF4-FFF2-40B4-BE49-F238E27FC236}">
                  <a16:creationId xmlns:a16="http://schemas.microsoft.com/office/drawing/2014/main" id="{F9788BDF-D72D-4942-828D-954B33880A37}"/>
                </a:ext>
              </a:extLst>
            </p:cNvPr>
            <p:cNvSpPr>
              <a:spLocks noEditPoints="1"/>
            </p:cNvSpPr>
            <p:nvPr userDrawn="1"/>
          </p:nvSpPr>
          <p:spPr bwMode="auto">
            <a:xfrm>
              <a:off x="4752" y="2323"/>
              <a:ext cx="394" cy="568"/>
            </a:xfrm>
            <a:custGeom>
              <a:avLst/>
              <a:gdLst>
                <a:gd name="T0" fmla="*/ 701 w 1735"/>
                <a:gd name="T1" fmla="*/ 449 h 2505"/>
                <a:gd name="T2" fmla="*/ 121 w 1735"/>
                <a:gd name="T3" fmla="*/ 448 h 2505"/>
                <a:gd name="T4" fmla="*/ 121 w 1735"/>
                <a:gd name="T5" fmla="*/ 221 h 2505"/>
                <a:gd name="T6" fmla="*/ 699 w 1735"/>
                <a:gd name="T7" fmla="*/ 221 h 2505"/>
                <a:gd name="T8" fmla="*/ 1153 w 1735"/>
                <a:gd name="T9" fmla="*/ 1977 h 2505"/>
                <a:gd name="T10" fmla="*/ 867 w 1735"/>
                <a:gd name="T11" fmla="*/ 2087 h 2505"/>
                <a:gd name="T12" fmla="*/ 582 w 1735"/>
                <a:gd name="T13" fmla="*/ 1975 h 2505"/>
                <a:gd name="T14" fmla="*/ 867 w 1735"/>
                <a:gd name="T15" fmla="*/ 1863 h 2505"/>
                <a:gd name="T16" fmla="*/ 1153 w 1735"/>
                <a:gd name="T17" fmla="*/ 1977 h 2505"/>
                <a:gd name="T18" fmla="*/ 643 w 1735"/>
                <a:gd name="T19" fmla="*/ 1337 h 2505"/>
                <a:gd name="T20" fmla="*/ 209 w 1735"/>
                <a:gd name="T21" fmla="*/ 1337 h 2505"/>
                <a:gd name="T22" fmla="*/ 209 w 1735"/>
                <a:gd name="T23" fmla="*/ 1166 h 2505"/>
                <a:gd name="T24" fmla="*/ 642 w 1735"/>
                <a:gd name="T25" fmla="*/ 1167 h 2505"/>
                <a:gd name="T26" fmla="*/ 1013 w 1735"/>
                <a:gd name="T27" fmla="*/ 1439 h 2505"/>
                <a:gd name="T28" fmla="*/ 867 w 1735"/>
                <a:gd name="T29" fmla="*/ 1496 h 2505"/>
                <a:gd name="T30" fmla="*/ 722 w 1735"/>
                <a:gd name="T31" fmla="*/ 1438 h 2505"/>
                <a:gd name="T32" fmla="*/ 867 w 1735"/>
                <a:gd name="T33" fmla="*/ 1381 h 2505"/>
                <a:gd name="T34" fmla="*/ 1013 w 1735"/>
                <a:gd name="T35" fmla="*/ 1439 h 2505"/>
                <a:gd name="T36" fmla="*/ 702 w 1735"/>
                <a:gd name="T37" fmla="*/ 2459 h 2505"/>
                <a:gd name="T38" fmla="*/ 122 w 1735"/>
                <a:gd name="T39" fmla="*/ 2458 h 2505"/>
                <a:gd name="T40" fmla="*/ 122 w 1735"/>
                <a:gd name="T41" fmla="*/ 2229 h 2505"/>
                <a:gd name="T42" fmla="*/ 701 w 1735"/>
                <a:gd name="T43" fmla="*/ 2230 h 2505"/>
                <a:gd name="T44" fmla="*/ 1735 w 1735"/>
                <a:gd name="T45" fmla="*/ 2346 h 2505"/>
                <a:gd name="T46" fmla="*/ 1322 w 1735"/>
                <a:gd name="T47" fmla="*/ 2505 h 2505"/>
                <a:gd name="T48" fmla="*/ 911 w 1735"/>
                <a:gd name="T49" fmla="*/ 2343 h 2505"/>
                <a:gd name="T50" fmla="*/ 1322 w 1735"/>
                <a:gd name="T51" fmla="*/ 2182 h 2505"/>
                <a:gd name="T52" fmla="*/ 1735 w 1735"/>
                <a:gd name="T53" fmla="*/ 2346 h 2505"/>
                <a:gd name="T54" fmla="*/ 1526 w 1735"/>
                <a:gd name="T55" fmla="*/ 1337 h 2505"/>
                <a:gd name="T56" fmla="*/ 1092 w 1735"/>
                <a:gd name="T57" fmla="*/ 1337 h 2505"/>
                <a:gd name="T58" fmla="*/ 1092 w 1735"/>
                <a:gd name="T59" fmla="*/ 1166 h 2505"/>
                <a:gd name="T60" fmla="*/ 1525 w 1735"/>
                <a:gd name="T61" fmla="*/ 1167 h 2505"/>
                <a:gd name="T62" fmla="*/ 1121 w 1735"/>
                <a:gd name="T63" fmla="*/ 1011 h 2505"/>
                <a:gd name="T64" fmla="*/ 867 w 1735"/>
                <a:gd name="T65" fmla="*/ 1109 h 2505"/>
                <a:gd name="T66" fmla="*/ 614 w 1735"/>
                <a:gd name="T67" fmla="*/ 1010 h 2505"/>
                <a:gd name="T68" fmla="*/ 867 w 1735"/>
                <a:gd name="T69" fmla="*/ 911 h 2505"/>
                <a:gd name="T70" fmla="*/ 1121 w 1735"/>
                <a:gd name="T71" fmla="*/ 1011 h 2505"/>
                <a:gd name="T72" fmla="*/ 1002 w 1735"/>
                <a:gd name="T73" fmla="*/ 128 h 2505"/>
                <a:gd name="T74" fmla="*/ 733 w 1735"/>
                <a:gd name="T75" fmla="*/ 128 h 2505"/>
                <a:gd name="T76" fmla="*/ 733 w 1735"/>
                <a:gd name="T77" fmla="*/ 21 h 2505"/>
                <a:gd name="T78" fmla="*/ 1001 w 1735"/>
                <a:gd name="T79" fmla="*/ 22 h 2505"/>
                <a:gd name="T80" fmla="*/ 1735 w 1735"/>
                <a:gd name="T81" fmla="*/ 337 h 2505"/>
                <a:gd name="T82" fmla="*/ 1324 w 1735"/>
                <a:gd name="T83" fmla="*/ 495 h 2505"/>
                <a:gd name="T84" fmla="*/ 913 w 1735"/>
                <a:gd name="T85" fmla="*/ 334 h 2505"/>
                <a:gd name="T86" fmla="*/ 1324 w 1735"/>
                <a:gd name="T87" fmla="*/ 174 h 2505"/>
                <a:gd name="T88" fmla="*/ 1735 w 1735"/>
                <a:gd name="T89" fmla="*/ 337 h 2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35" h="2505">
                  <a:moveTo>
                    <a:pt x="821" y="337"/>
                  </a:moveTo>
                  <a:cubicBezTo>
                    <a:pt x="821" y="381"/>
                    <a:pt x="775" y="420"/>
                    <a:pt x="701" y="449"/>
                  </a:cubicBezTo>
                  <a:cubicBezTo>
                    <a:pt x="626" y="478"/>
                    <a:pt x="524" y="495"/>
                    <a:pt x="410" y="495"/>
                  </a:cubicBezTo>
                  <a:cubicBezTo>
                    <a:pt x="297" y="495"/>
                    <a:pt x="195" y="477"/>
                    <a:pt x="121" y="448"/>
                  </a:cubicBezTo>
                  <a:cubicBezTo>
                    <a:pt x="46" y="419"/>
                    <a:pt x="0" y="378"/>
                    <a:pt x="0" y="334"/>
                  </a:cubicBezTo>
                  <a:cubicBezTo>
                    <a:pt x="0" y="290"/>
                    <a:pt x="46" y="250"/>
                    <a:pt x="121" y="221"/>
                  </a:cubicBezTo>
                  <a:cubicBezTo>
                    <a:pt x="195" y="192"/>
                    <a:pt x="297" y="174"/>
                    <a:pt x="410" y="174"/>
                  </a:cubicBezTo>
                  <a:cubicBezTo>
                    <a:pt x="523" y="174"/>
                    <a:pt x="625" y="192"/>
                    <a:pt x="699" y="221"/>
                  </a:cubicBezTo>
                  <a:cubicBezTo>
                    <a:pt x="775" y="251"/>
                    <a:pt x="821" y="292"/>
                    <a:pt x="821" y="337"/>
                  </a:cubicBezTo>
                  <a:close/>
                  <a:moveTo>
                    <a:pt x="1153" y="1977"/>
                  </a:moveTo>
                  <a:cubicBezTo>
                    <a:pt x="1153" y="2007"/>
                    <a:pt x="1121" y="2035"/>
                    <a:pt x="1069" y="2055"/>
                  </a:cubicBezTo>
                  <a:cubicBezTo>
                    <a:pt x="1017" y="2075"/>
                    <a:pt x="946" y="2087"/>
                    <a:pt x="867" y="2087"/>
                  </a:cubicBezTo>
                  <a:cubicBezTo>
                    <a:pt x="788" y="2087"/>
                    <a:pt x="717" y="2075"/>
                    <a:pt x="666" y="2055"/>
                  </a:cubicBezTo>
                  <a:cubicBezTo>
                    <a:pt x="614" y="2034"/>
                    <a:pt x="582" y="2006"/>
                    <a:pt x="582" y="1975"/>
                  </a:cubicBezTo>
                  <a:cubicBezTo>
                    <a:pt x="582" y="1944"/>
                    <a:pt x="614" y="1916"/>
                    <a:pt x="666" y="1896"/>
                  </a:cubicBezTo>
                  <a:cubicBezTo>
                    <a:pt x="717" y="1876"/>
                    <a:pt x="788" y="1863"/>
                    <a:pt x="867" y="1863"/>
                  </a:cubicBezTo>
                  <a:cubicBezTo>
                    <a:pt x="946" y="1863"/>
                    <a:pt x="1017" y="1876"/>
                    <a:pt x="1068" y="1896"/>
                  </a:cubicBezTo>
                  <a:cubicBezTo>
                    <a:pt x="1121" y="1917"/>
                    <a:pt x="1153" y="1946"/>
                    <a:pt x="1153" y="1977"/>
                  </a:cubicBezTo>
                  <a:close/>
                  <a:moveTo>
                    <a:pt x="733" y="1253"/>
                  </a:moveTo>
                  <a:cubicBezTo>
                    <a:pt x="733" y="1286"/>
                    <a:pt x="699" y="1316"/>
                    <a:pt x="643" y="1337"/>
                  </a:cubicBezTo>
                  <a:cubicBezTo>
                    <a:pt x="587" y="1358"/>
                    <a:pt x="510" y="1372"/>
                    <a:pt x="425" y="1372"/>
                  </a:cubicBezTo>
                  <a:cubicBezTo>
                    <a:pt x="341" y="1372"/>
                    <a:pt x="264" y="1358"/>
                    <a:pt x="209" y="1337"/>
                  </a:cubicBezTo>
                  <a:cubicBezTo>
                    <a:pt x="153" y="1315"/>
                    <a:pt x="119" y="1284"/>
                    <a:pt x="119" y="1251"/>
                  </a:cubicBezTo>
                  <a:cubicBezTo>
                    <a:pt x="119" y="1218"/>
                    <a:pt x="153" y="1188"/>
                    <a:pt x="209" y="1166"/>
                  </a:cubicBezTo>
                  <a:cubicBezTo>
                    <a:pt x="264" y="1144"/>
                    <a:pt x="341" y="1131"/>
                    <a:pt x="425" y="1131"/>
                  </a:cubicBezTo>
                  <a:cubicBezTo>
                    <a:pt x="510" y="1131"/>
                    <a:pt x="586" y="1145"/>
                    <a:pt x="642" y="1167"/>
                  </a:cubicBezTo>
                  <a:cubicBezTo>
                    <a:pt x="698" y="1189"/>
                    <a:pt x="733" y="1219"/>
                    <a:pt x="733" y="1253"/>
                  </a:cubicBezTo>
                  <a:close/>
                  <a:moveTo>
                    <a:pt x="1013" y="1439"/>
                  </a:moveTo>
                  <a:cubicBezTo>
                    <a:pt x="1013" y="1455"/>
                    <a:pt x="997" y="1469"/>
                    <a:pt x="970" y="1479"/>
                  </a:cubicBezTo>
                  <a:cubicBezTo>
                    <a:pt x="944" y="1489"/>
                    <a:pt x="907" y="1496"/>
                    <a:pt x="867" y="1496"/>
                  </a:cubicBezTo>
                  <a:cubicBezTo>
                    <a:pt x="827" y="1496"/>
                    <a:pt x="791" y="1489"/>
                    <a:pt x="765" y="1479"/>
                  </a:cubicBezTo>
                  <a:cubicBezTo>
                    <a:pt x="738" y="1469"/>
                    <a:pt x="722" y="1454"/>
                    <a:pt x="722" y="1438"/>
                  </a:cubicBezTo>
                  <a:cubicBezTo>
                    <a:pt x="722" y="1422"/>
                    <a:pt x="738" y="1408"/>
                    <a:pt x="765" y="1398"/>
                  </a:cubicBezTo>
                  <a:cubicBezTo>
                    <a:pt x="791" y="1387"/>
                    <a:pt x="827" y="1381"/>
                    <a:pt x="867" y="1381"/>
                  </a:cubicBezTo>
                  <a:cubicBezTo>
                    <a:pt x="907" y="1381"/>
                    <a:pt x="943" y="1388"/>
                    <a:pt x="969" y="1398"/>
                  </a:cubicBezTo>
                  <a:cubicBezTo>
                    <a:pt x="996" y="1408"/>
                    <a:pt x="1013" y="1423"/>
                    <a:pt x="1013" y="1439"/>
                  </a:cubicBezTo>
                  <a:close/>
                  <a:moveTo>
                    <a:pt x="824" y="2346"/>
                  </a:moveTo>
                  <a:cubicBezTo>
                    <a:pt x="824" y="2390"/>
                    <a:pt x="778" y="2430"/>
                    <a:pt x="702" y="2459"/>
                  </a:cubicBezTo>
                  <a:cubicBezTo>
                    <a:pt x="628" y="2488"/>
                    <a:pt x="525" y="2505"/>
                    <a:pt x="412" y="2505"/>
                  </a:cubicBezTo>
                  <a:cubicBezTo>
                    <a:pt x="298" y="2505"/>
                    <a:pt x="196" y="2487"/>
                    <a:pt x="122" y="2458"/>
                  </a:cubicBezTo>
                  <a:cubicBezTo>
                    <a:pt x="47" y="2429"/>
                    <a:pt x="0" y="2388"/>
                    <a:pt x="0" y="2343"/>
                  </a:cubicBezTo>
                  <a:cubicBezTo>
                    <a:pt x="0" y="2299"/>
                    <a:pt x="47" y="2258"/>
                    <a:pt x="122" y="2229"/>
                  </a:cubicBezTo>
                  <a:cubicBezTo>
                    <a:pt x="196" y="2200"/>
                    <a:pt x="298" y="2182"/>
                    <a:pt x="412" y="2182"/>
                  </a:cubicBezTo>
                  <a:cubicBezTo>
                    <a:pt x="525" y="2182"/>
                    <a:pt x="627" y="2200"/>
                    <a:pt x="701" y="2230"/>
                  </a:cubicBezTo>
                  <a:cubicBezTo>
                    <a:pt x="777" y="2259"/>
                    <a:pt x="824" y="2301"/>
                    <a:pt x="824" y="2346"/>
                  </a:cubicBezTo>
                  <a:close/>
                  <a:moveTo>
                    <a:pt x="1735" y="2346"/>
                  </a:moveTo>
                  <a:cubicBezTo>
                    <a:pt x="1735" y="2390"/>
                    <a:pt x="1688" y="2430"/>
                    <a:pt x="1613" y="2459"/>
                  </a:cubicBezTo>
                  <a:cubicBezTo>
                    <a:pt x="1539" y="2488"/>
                    <a:pt x="1436" y="2505"/>
                    <a:pt x="1322" y="2505"/>
                  </a:cubicBezTo>
                  <a:cubicBezTo>
                    <a:pt x="1209" y="2505"/>
                    <a:pt x="1107" y="2487"/>
                    <a:pt x="1033" y="2458"/>
                  </a:cubicBezTo>
                  <a:cubicBezTo>
                    <a:pt x="957" y="2429"/>
                    <a:pt x="911" y="2388"/>
                    <a:pt x="911" y="2343"/>
                  </a:cubicBezTo>
                  <a:cubicBezTo>
                    <a:pt x="911" y="2299"/>
                    <a:pt x="957" y="2258"/>
                    <a:pt x="1032" y="2229"/>
                  </a:cubicBezTo>
                  <a:cubicBezTo>
                    <a:pt x="1106" y="2200"/>
                    <a:pt x="1209" y="2182"/>
                    <a:pt x="1322" y="2182"/>
                  </a:cubicBezTo>
                  <a:cubicBezTo>
                    <a:pt x="1435" y="2182"/>
                    <a:pt x="1538" y="2200"/>
                    <a:pt x="1612" y="2230"/>
                  </a:cubicBezTo>
                  <a:cubicBezTo>
                    <a:pt x="1688" y="2259"/>
                    <a:pt x="1735" y="2301"/>
                    <a:pt x="1735" y="2346"/>
                  </a:cubicBezTo>
                  <a:close/>
                  <a:moveTo>
                    <a:pt x="1616" y="1253"/>
                  </a:moveTo>
                  <a:cubicBezTo>
                    <a:pt x="1616" y="1286"/>
                    <a:pt x="1582" y="1316"/>
                    <a:pt x="1526" y="1337"/>
                  </a:cubicBezTo>
                  <a:cubicBezTo>
                    <a:pt x="1470" y="1358"/>
                    <a:pt x="1394" y="1372"/>
                    <a:pt x="1309" y="1372"/>
                  </a:cubicBezTo>
                  <a:cubicBezTo>
                    <a:pt x="1224" y="1372"/>
                    <a:pt x="1148" y="1358"/>
                    <a:pt x="1092" y="1337"/>
                  </a:cubicBezTo>
                  <a:cubicBezTo>
                    <a:pt x="1036" y="1315"/>
                    <a:pt x="1002" y="1284"/>
                    <a:pt x="1002" y="1251"/>
                  </a:cubicBezTo>
                  <a:cubicBezTo>
                    <a:pt x="1002" y="1218"/>
                    <a:pt x="1036" y="1188"/>
                    <a:pt x="1092" y="1166"/>
                  </a:cubicBezTo>
                  <a:cubicBezTo>
                    <a:pt x="1147" y="1144"/>
                    <a:pt x="1224" y="1131"/>
                    <a:pt x="1309" y="1131"/>
                  </a:cubicBezTo>
                  <a:cubicBezTo>
                    <a:pt x="1393" y="1131"/>
                    <a:pt x="1469" y="1145"/>
                    <a:pt x="1525" y="1167"/>
                  </a:cubicBezTo>
                  <a:cubicBezTo>
                    <a:pt x="1581" y="1189"/>
                    <a:pt x="1616" y="1219"/>
                    <a:pt x="1616" y="1253"/>
                  </a:cubicBezTo>
                  <a:close/>
                  <a:moveTo>
                    <a:pt x="1121" y="1011"/>
                  </a:moveTo>
                  <a:cubicBezTo>
                    <a:pt x="1121" y="1038"/>
                    <a:pt x="1092" y="1063"/>
                    <a:pt x="1046" y="1081"/>
                  </a:cubicBezTo>
                  <a:cubicBezTo>
                    <a:pt x="1000" y="1098"/>
                    <a:pt x="937" y="1109"/>
                    <a:pt x="867" y="1109"/>
                  </a:cubicBezTo>
                  <a:cubicBezTo>
                    <a:pt x="797" y="1109"/>
                    <a:pt x="734" y="1098"/>
                    <a:pt x="689" y="1080"/>
                  </a:cubicBezTo>
                  <a:cubicBezTo>
                    <a:pt x="643" y="1062"/>
                    <a:pt x="614" y="1037"/>
                    <a:pt x="614" y="1010"/>
                  </a:cubicBezTo>
                  <a:cubicBezTo>
                    <a:pt x="614" y="982"/>
                    <a:pt x="642" y="957"/>
                    <a:pt x="689" y="939"/>
                  </a:cubicBezTo>
                  <a:cubicBezTo>
                    <a:pt x="734" y="922"/>
                    <a:pt x="797" y="911"/>
                    <a:pt x="867" y="911"/>
                  </a:cubicBezTo>
                  <a:cubicBezTo>
                    <a:pt x="937" y="911"/>
                    <a:pt x="1000" y="922"/>
                    <a:pt x="1045" y="940"/>
                  </a:cubicBezTo>
                  <a:cubicBezTo>
                    <a:pt x="1092" y="958"/>
                    <a:pt x="1121" y="984"/>
                    <a:pt x="1121" y="1011"/>
                  </a:cubicBezTo>
                  <a:close/>
                  <a:moveTo>
                    <a:pt x="1058" y="76"/>
                  </a:moveTo>
                  <a:cubicBezTo>
                    <a:pt x="1058" y="96"/>
                    <a:pt x="1036" y="115"/>
                    <a:pt x="1002" y="128"/>
                  </a:cubicBezTo>
                  <a:cubicBezTo>
                    <a:pt x="967" y="141"/>
                    <a:pt x="920" y="150"/>
                    <a:pt x="867" y="150"/>
                  </a:cubicBezTo>
                  <a:cubicBezTo>
                    <a:pt x="815" y="150"/>
                    <a:pt x="767" y="141"/>
                    <a:pt x="733" y="128"/>
                  </a:cubicBezTo>
                  <a:cubicBezTo>
                    <a:pt x="698" y="114"/>
                    <a:pt x="677" y="95"/>
                    <a:pt x="677" y="74"/>
                  </a:cubicBezTo>
                  <a:cubicBezTo>
                    <a:pt x="677" y="54"/>
                    <a:pt x="698" y="35"/>
                    <a:pt x="733" y="21"/>
                  </a:cubicBezTo>
                  <a:cubicBezTo>
                    <a:pt x="767" y="8"/>
                    <a:pt x="815" y="0"/>
                    <a:pt x="867" y="0"/>
                  </a:cubicBezTo>
                  <a:cubicBezTo>
                    <a:pt x="919" y="0"/>
                    <a:pt x="967" y="8"/>
                    <a:pt x="1001" y="22"/>
                  </a:cubicBezTo>
                  <a:cubicBezTo>
                    <a:pt x="1036" y="36"/>
                    <a:pt x="1058" y="55"/>
                    <a:pt x="1058" y="76"/>
                  </a:cubicBezTo>
                  <a:close/>
                  <a:moveTo>
                    <a:pt x="1735" y="337"/>
                  </a:moveTo>
                  <a:cubicBezTo>
                    <a:pt x="1735" y="381"/>
                    <a:pt x="1689" y="420"/>
                    <a:pt x="1614" y="449"/>
                  </a:cubicBezTo>
                  <a:cubicBezTo>
                    <a:pt x="1540" y="478"/>
                    <a:pt x="1437" y="495"/>
                    <a:pt x="1324" y="495"/>
                  </a:cubicBezTo>
                  <a:cubicBezTo>
                    <a:pt x="1210" y="495"/>
                    <a:pt x="1108" y="477"/>
                    <a:pt x="1034" y="448"/>
                  </a:cubicBezTo>
                  <a:cubicBezTo>
                    <a:pt x="960" y="419"/>
                    <a:pt x="913" y="378"/>
                    <a:pt x="913" y="334"/>
                  </a:cubicBezTo>
                  <a:cubicBezTo>
                    <a:pt x="913" y="290"/>
                    <a:pt x="959" y="250"/>
                    <a:pt x="1034" y="221"/>
                  </a:cubicBezTo>
                  <a:cubicBezTo>
                    <a:pt x="1108" y="192"/>
                    <a:pt x="1210" y="174"/>
                    <a:pt x="1324" y="174"/>
                  </a:cubicBezTo>
                  <a:cubicBezTo>
                    <a:pt x="1437" y="174"/>
                    <a:pt x="1539" y="192"/>
                    <a:pt x="1613" y="221"/>
                  </a:cubicBezTo>
                  <a:cubicBezTo>
                    <a:pt x="1688" y="251"/>
                    <a:pt x="1735" y="292"/>
                    <a:pt x="1735" y="337"/>
                  </a:cubicBezTo>
                  <a:close/>
                </a:path>
              </a:pathLst>
            </a:custGeom>
            <a:solidFill>
              <a:srgbClr val="679AB9"/>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5" name="Türmchen">
              <a:extLst>
                <a:ext uri="{FF2B5EF4-FFF2-40B4-BE49-F238E27FC236}">
                  <a16:creationId xmlns:a16="http://schemas.microsoft.com/office/drawing/2014/main" id="{1663F8F8-D044-1F4B-978F-47C077DB9949}"/>
                </a:ext>
              </a:extLst>
            </p:cNvPr>
            <p:cNvSpPr>
              <a:spLocks noEditPoints="1"/>
            </p:cNvSpPr>
            <p:nvPr userDrawn="1"/>
          </p:nvSpPr>
          <p:spPr bwMode="auto">
            <a:xfrm>
              <a:off x="3550" y="652"/>
              <a:ext cx="2210" cy="2902"/>
            </a:xfrm>
            <a:custGeom>
              <a:avLst/>
              <a:gdLst>
                <a:gd name="T0" fmla="*/ 5533 w 9745"/>
                <a:gd name="T1" fmla="*/ 9734 h 12800"/>
                <a:gd name="T2" fmla="*/ 6802 w 9745"/>
                <a:gd name="T3" fmla="*/ 9015 h 12800"/>
                <a:gd name="T4" fmla="*/ 5928 w 9745"/>
                <a:gd name="T5" fmla="*/ 7113 h 12800"/>
                <a:gd name="T6" fmla="*/ 6028 w 9745"/>
                <a:gd name="T7" fmla="*/ 8142 h 12800"/>
                <a:gd name="T8" fmla="*/ 6306 w 9745"/>
                <a:gd name="T9" fmla="*/ 8142 h 12800"/>
                <a:gd name="T10" fmla="*/ 6802 w 9745"/>
                <a:gd name="T11" fmla="*/ 7927 h 12800"/>
                <a:gd name="T12" fmla="*/ 6554 w 9745"/>
                <a:gd name="T13" fmla="*/ 6972 h 12800"/>
                <a:gd name="T14" fmla="*/ 6192 w 9745"/>
                <a:gd name="T15" fmla="*/ 802 h 12800"/>
                <a:gd name="T16" fmla="*/ 6134 w 9745"/>
                <a:gd name="T17" fmla="*/ 1080 h 12800"/>
                <a:gd name="T18" fmla="*/ 5850 w 9745"/>
                <a:gd name="T19" fmla="*/ 965 h 12800"/>
                <a:gd name="T20" fmla="*/ 5805 w 9745"/>
                <a:gd name="T21" fmla="*/ 641 h 12800"/>
                <a:gd name="T22" fmla="*/ 5585 w 9745"/>
                <a:gd name="T23" fmla="*/ 806 h 12800"/>
                <a:gd name="T24" fmla="*/ 5658 w 9745"/>
                <a:gd name="T25" fmla="*/ 1077 h 12800"/>
                <a:gd name="T26" fmla="*/ 5861 w 9745"/>
                <a:gd name="T27" fmla="*/ 1309 h 12800"/>
                <a:gd name="T28" fmla="*/ 5987 w 9745"/>
                <a:gd name="T29" fmla="*/ 2976 h 12800"/>
                <a:gd name="T30" fmla="*/ 6067 w 9745"/>
                <a:gd name="T31" fmla="*/ 3592 h 12800"/>
                <a:gd name="T32" fmla="*/ 5923 w 9745"/>
                <a:gd name="T33" fmla="*/ 4034 h 12800"/>
                <a:gd name="T34" fmla="*/ 4917 w 9745"/>
                <a:gd name="T35" fmla="*/ 5382 h 12800"/>
                <a:gd name="T36" fmla="*/ 4012 w 9745"/>
                <a:gd name="T37" fmla="*/ 6687 h 12800"/>
                <a:gd name="T38" fmla="*/ 4589 w 9745"/>
                <a:gd name="T39" fmla="*/ 8242 h 12800"/>
                <a:gd name="T40" fmla="*/ 4504 w 9745"/>
                <a:gd name="T41" fmla="*/ 10745 h 12800"/>
                <a:gd name="T42" fmla="*/ 0 w 9745"/>
                <a:gd name="T43" fmla="*/ 12800 h 12800"/>
                <a:gd name="T44" fmla="*/ 8065 w 9745"/>
                <a:gd name="T45" fmla="*/ 11069 h 12800"/>
                <a:gd name="T46" fmla="*/ 7802 w 9745"/>
                <a:gd name="T47" fmla="*/ 8366 h 12800"/>
                <a:gd name="T48" fmla="*/ 8154 w 9745"/>
                <a:gd name="T49" fmla="*/ 7161 h 12800"/>
                <a:gd name="T50" fmla="*/ 7723 w 9745"/>
                <a:gd name="T51" fmla="*/ 5759 h 12800"/>
                <a:gd name="T52" fmla="*/ 6436 w 9745"/>
                <a:gd name="T53" fmla="*/ 4207 h 12800"/>
                <a:gd name="T54" fmla="*/ 6228 w 9745"/>
                <a:gd name="T55" fmla="*/ 3673 h 12800"/>
                <a:gd name="T56" fmla="*/ 6236 w 9745"/>
                <a:gd name="T57" fmla="*/ 2850 h 12800"/>
                <a:gd name="T58" fmla="*/ 6470 w 9745"/>
                <a:gd name="T59" fmla="*/ 2554 h 12800"/>
                <a:gd name="T60" fmla="*/ 6408 w 9745"/>
                <a:gd name="T61" fmla="*/ 2285 h 12800"/>
                <a:gd name="T62" fmla="*/ 6621 w 9745"/>
                <a:gd name="T63" fmla="*/ 2320 h 12800"/>
                <a:gd name="T64" fmla="*/ 6866 w 9745"/>
                <a:gd name="T65" fmla="*/ 2173 h 12800"/>
                <a:gd name="T66" fmla="*/ 6754 w 9745"/>
                <a:gd name="T67" fmla="*/ 1290 h 12800"/>
                <a:gd name="T68" fmla="*/ 6837 w 9745"/>
                <a:gd name="T69" fmla="*/ 710 h 12800"/>
                <a:gd name="T70" fmla="*/ 6934 w 9745"/>
                <a:gd name="T71" fmla="*/ 315 h 12800"/>
                <a:gd name="T72" fmla="*/ 6768 w 9745"/>
                <a:gd name="T73" fmla="*/ 248 h 12800"/>
                <a:gd name="T74" fmla="*/ 6594 w 9745"/>
                <a:gd name="T75" fmla="*/ 2143 h 12800"/>
                <a:gd name="T76" fmla="*/ 6672 w 9745"/>
                <a:gd name="T77" fmla="*/ 2052 h 12800"/>
                <a:gd name="T78" fmla="*/ 6635 w 9745"/>
                <a:gd name="T79" fmla="*/ 2123 h 12800"/>
                <a:gd name="T80" fmla="*/ 6536 w 9745"/>
                <a:gd name="T81" fmla="*/ 2085 h 12800"/>
                <a:gd name="T82" fmla="*/ 6594 w 9745"/>
                <a:gd name="T83" fmla="*/ 1941 h 12800"/>
                <a:gd name="T84" fmla="*/ 6487 w 9745"/>
                <a:gd name="T85" fmla="*/ 2048 h 12800"/>
                <a:gd name="T86" fmla="*/ 6530 w 9745"/>
                <a:gd name="T87" fmla="*/ 1916 h 12800"/>
                <a:gd name="T88" fmla="*/ 6504 w 9745"/>
                <a:gd name="T89" fmla="*/ 2040 h 12800"/>
                <a:gd name="T90" fmla="*/ 6495 w 9745"/>
                <a:gd name="T91" fmla="*/ 1853 h 12800"/>
                <a:gd name="T92" fmla="*/ 6487 w 9745"/>
                <a:gd name="T93" fmla="*/ 1613 h 12800"/>
                <a:gd name="T94" fmla="*/ 6520 w 9745"/>
                <a:gd name="T95" fmla="*/ 1633 h 12800"/>
                <a:gd name="T96" fmla="*/ 6303 w 9745"/>
                <a:gd name="T97" fmla="*/ 1639 h 12800"/>
                <a:gd name="T98" fmla="*/ 6292 w 9745"/>
                <a:gd name="T99" fmla="*/ 1469 h 12800"/>
                <a:gd name="T100" fmla="*/ 6433 w 9745"/>
                <a:gd name="T101" fmla="*/ 1689 h 12800"/>
                <a:gd name="T102" fmla="*/ 6227 w 9745"/>
                <a:gd name="T103" fmla="*/ 1052 h 12800"/>
                <a:gd name="T104" fmla="*/ 6263 w 9745"/>
                <a:gd name="T105" fmla="*/ 983 h 12800"/>
                <a:gd name="T106" fmla="*/ 6263 w 9745"/>
                <a:gd name="T107" fmla="*/ 1064 h 12800"/>
                <a:gd name="T108" fmla="*/ 6346 w 9745"/>
                <a:gd name="T109" fmla="*/ 8560 h 12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745" h="12800">
                  <a:moveTo>
                    <a:pt x="6802" y="9734"/>
                  </a:moveTo>
                  <a:lnTo>
                    <a:pt x="6802" y="9734"/>
                  </a:lnTo>
                  <a:lnTo>
                    <a:pt x="6802" y="9734"/>
                  </a:lnTo>
                  <a:cubicBezTo>
                    <a:pt x="6595" y="9706"/>
                    <a:pt x="6262" y="9698"/>
                    <a:pt x="6167" y="9698"/>
                  </a:cubicBezTo>
                  <a:lnTo>
                    <a:pt x="6167" y="9698"/>
                  </a:lnTo>
                  <a:cubicBezTo>
                    <a:pt x="6072" y="9698"/>
                    <a:pt x="5739" y="9706"/>
                    <a:pt x="5533" y="9734"/>
                  </a:cubicBezTo>
                  <a:lnTo>
                    <a:pt x="5533" y="9734"/>
                  </a:lnTo>
                  <a:lnTo>
                    <a:pt x="5533" y="9072"/>
                  </a:lnTo>
                  <a:lnTo>
                    <a:pt x="6011" y="9072"/>
                  </a:lnTo>
                  <a:cubicBezTo>
                    <a:pt x="6013" y="9054"/>
                    <a:pt x="6014" y="9035"/>
                    <a:pt x="6015" y="9015"/>
                  </a:cubicBezTo>
                  <a:lnTo>
                    <a:pt x="5533" y="9015"/>
                  </a:lnTo>
                  <a:lnTo>
                    <a:pt x="5533" y="8924"/>
                  </a:lnTo>
                  <a:lnTo>
                    <a:pt x="6802" y="8924"/>
                  </a:lnTo>
                  <a:lnTo>
                    <a:pt x="6802" y="9015"/>
                  </a:lnTo>
                  <a:lnTo>
                    <a:pt x="6319" y="9015"/>
                  </a:lnTo>
                  <a:cubicBezTo>
                    <a:pt x="6320" y="9035"/>
                    <a:pt x="6321" y="9054"/>
                    <a:pt x="6323" y="9072"/>
                  </a:cubicBezTo>
                  <a:lnTo>
                    <a:pt x="6802" y="9072"/>
                  </a:lnTo>
                  <a:lnTo>
                    <a:pt x="6802" y="9734"/>
                  </a:lnTo>
                  <a:close/>
                  <a:moveTo>
                    <a:pt x="6406" y="7151"/>
                  </a:moveTo>
                  <a:lnTo>
                    <a:pt x="5928" y="7151"/>
                  </a:lnTo>
                  <a:cubicBezTo>
                    <a:pt x="5928" y="7139"/>
                    <a:pt x="5928" y="7126"/>
                    <a:pt x="5928" y="7113"/>
                  </a:cubicBezTo>
                  <a:lnTo>
                    <a:pt x="6406" y="7113"/>
                  </a:lnTo>
                  <a:cubicBezTo>
                    <a:pt x="6406" y="7126"/>
                    <a:pt x="6406" y="7139"/>
                    <a:pt x="6406" y="7151"/>
                  </a:cubicBezTo>
                  <a:close/>
                  <a:moveTo>
                    <a:pt x="6802" y="8142"/>
                  </a:moveTo>
                  <a:lnTo>
                    <a:pt x="6802" y="8848"/>
                  </a:lnTo>
                  <a:lnTo>
                    <a:pt x="5533" y="8848"/>
                  </a:lnTo>
                  <a:lnTo>
                    <a:pt x="5533" y="8142"/>
                  </a:lnTo>
                  <a:lnTo>
                    <a:pt x="6028" y="8142"/>
                  </a:lnTo>
                  <a:cubicBezTo>
                    <a:pt x="6030" y="8125"/>
                    <a:pt x="6031" y="8106"/>
                    <a:pt x="6032" y="8085"/>
                  </a:cubicBezTo>
                  <a:lnTo>
                    <a:pt x="5533" y="8085"/>
                  </a:lnTo>
                  <a:lnTo>
                    <a:pt x="5533" y="8003"/>
                  </a:lnTo>
                  <a:lnTo>
                    <a:pt x="6802" y="8003"/>
                  </a:lnTo>
                  <a:lnTo>
                    <a:pt x="6802" y="8085"/>
                  </a:lnTo>
                  <a:lnTo>
                    <a:pt x="6302" y="8085"/>
                  </a:lnTo>
                  <a:cubicBezTo>
                    <a:pt x="6303" y="8106"/>
                    <a:pt x="6304" y="8125"/>
                    <a:pt x="6306" y="8142"/>
                  </a:cubicBezTo>
                  <a:lnTo>
                    <a:pt x="6802" y="8142"/>
                  </a:lnTo>
                  <a:moveTo>
                    <a:pt x="5533" y="7927"/>
                  </a:moveTo>
                  <a:lnTo>
                    <a:pt x="5533" y="7431"/>
                  </a:lnTo>
                  <a:cubicBezTo>
                    <a:pt x="5533" y="7309"/>
                    <a:pt x="5661" y="7184"/>
                    <a:pt x="5741" y="7049"/>
                  </a:cubicBezTo>
                  <a:lnTo>
                    <a:pt x="6593" y="7049"/>
                  </a:lnTo>
                  <a:cubicBezTo>
                    <a:pt x="6674" y="7184"/>
                    <a:pt x="6802" y="7309"/>
                    <a:pt x="6802" y="7431"/>
                  </a:cubicBezTo>
                  <a:lnTo>
                    <a:pt x="6802" y="7927"/>
                  </a:lnTo>
                  <a:lnTo>
                    <a:pt x="5533" y="7927"/>
                  </a:lnTo>
                  <a:close/>
                  <a:moveTo>
                    <a:pt x="5780" y="6972"/>
                  </a:moveTo>
                  <a:cubicBezTo>
                    <a:pt x="5796" y="6934"/>
                    <a:pt x="5806" y="6895"/>
                    <a:pt x="5806" y="6854"/>
                  </a:cubicBezTo>
                  <a:cubicBezTo>
                    <a:pt x="5806" y="6854"/>
                    <a:pt x="6057" y="6834"/>
                    <a:pt x="6167" y="6834"/>
                  </a:cubicBezTo>
                  <a:lnTo>
                    <a:pt x="6167" y="6834"/>
                  </a:lnTo>
                  <a:cubicBezTo>
                    <a:pt x="6278" y="6834"/>
                    <a:pt x="6529" y="6854"/>
                    <a:pt x="6529" y="6854"/>
                  </a:cubicBezTo>
                  <a:cubicBezTo>
                    <a:pt x="6529" y="6895"/>
                    <a:pt x="6538" y="6934"/>
                    <a:pt x="6554" y="6972"/>
                  </a:cubicBezTo>
                  <a:lnTo>
                    <a:pt x="5780" y="6972"/>
                  </a:lnTo>
                  <a:close/>
                  <a:moveTo>
                    <a:pt x="6770" y="0"/>
                  </a:moveTo>
                  <a:lnTo>
                    <a:pt x="6770" y="0"/>
                  </a:lnTo>
                  <a:cubicBezTo>
                    <a:pt x="6740" y="91"/>
                    <a:pt x="6687" y="194"/>
                    <a:pt x="6629" y="310"/>
                  </a:cubicBezTo>
                  <a:cubicBezTo>
                    <a:pt x="6571" y="425"/>
                    <a:pt x="6518" y="487"/>
                    <a:pt x="6484" y="547"/>
                  </a:cubicBezTo>
                  <a:cubicBezTo>
                    <a:pt x="6419" y="609"/>
                    <a:pt x="6342" y="758"/>
                    <a:pt x="6332" y="805"/>
                  </a:cubicBezTo>
                  <a:cubicBezTo>
                    <a:pt x="6309" y="795"/>
                    <a:pt x="6199" y="795"/>
                    <a:pt x="6192" y="802"/>
                  </a:cubicBezTo>
                  <a:cubicBezTo>
                    <a:pt x="6108" y="802"/>
                    <a:pt x="6112" y="888"/>
                    <a:pt x="6112" y="888"/>
                  </a:cubicBezTo>
                  <a:cubicBezTo>
                    <a:pt x="6112" y="888"/>
                    <a:pt x="6105" y="897"/>
                    <a:pt x="6098" y="916"/>
                  </a:cubicBezTo>
                  <a:cubicBezTo>
                    <a:pt x="6091" y="935"/>
                    <a:pt x="6097" y="988"/>
                    <a:pt x="6097" y="1006"/>
                  </a:cubicBezTo>
                  <a:lnTo>
                    <a:pt x="6090" y="1019"/>
                  </a:lnTo>
                  <a:lnTo>
                    <a:pt x="6104" y="1027"/>
                  </a:lnTo>
                  <a:cubicBezTo>
                    <a:pt x="6104" y="1027"/>
                    <a:pt x="6106" y="1061"/>
                    <a:pt x="6114" y="1068"/>
                  </a:cubicBezTo>
                  <a:cubicBezTo>
                    <a:pt x="6122" y="1076"/>
                    <a:pt x="6134" y="1080"/>
                    <a:pt x="6134" y="1080"/>
                  </a:cubicBezTo>
                  <a:lnTo>
                    <a:pt x="6135" y="1098"/>
                  </a:lnTo>
                  <a:cubicBezTo>
                    <a:pt x="6135" y="1098"/>
                    <a:pt x="6121" y="1136"/>
                    <a:pt x="6105" y="1148"/>
                  </a:cubicBezTo>
                  <a:cubicBezTo>
                    <a:pt x="6023" y="1143"/>
                    <a:pt x="5976" y="1181"/>
                    <a:pt x="5954" y="1213"/>
                  </a:cubicBezTo>
                  <a:cubicBezTo>
                    <a:pt x="5954" y="1213"/>
                    <a:pt x="5905" y="1208"/>
                    <a:pt x="5887" y="1209"/>
                  </a:cubicBezTo>
                  <a:cubicBezTo>
                    <a:pt x="5875" y="1191"/>
                    <a:pt x="5830" y="1072"/>
                    <a:pt x="5810" y="1056"/>
                  </a:cubicBezTo>
                  <a:cubicBezTo>
                    <a:pt x="5816" y="1047"/>
                    <a:pt x="5815" y="1021"/>
                    <a:pt x="5808" y="1010"/>
                  </a:cubicBezTo>
                  <a:cubicBezTo>
                    <a:pt x="5838" y="997"/>
                    <a:pt x="5850" y="965"/>
                    <a:pt x="5850" y="965"/>
                  </a:cubicBezTo>
                  <a:lnTo>
                    <a:pt x="5841" y="954"/>
                  </a:lnTo>
                  <a:cubicBezTo>
                    <a:pt x="5841" y="954"/>
                    <a:pt x="5861" y="947"/>
                    <a:pt x="5857" y="926"/>
                  </a:cubicBezTo>
                  <a:cubicBezTo>
                    <a:pt x="5903" y="928"/>
                    <a:pt x="5880" y="854"/>
                    <a:pt x="5881" y="843"/>
                  </a:cubicBezTo>
                  <a:cubicBezTo>
                    <a:pt x="5899" y="829"/>
                    <a:pt x="5896" y="777"/>
                    <a:pt x="5896" y="777"/>
                  </a:cubicBezTo>
                  <a:cubicBezTo>
                    <a:pt x="5896" y="777"/>
                    <a:pt x="5883" y="776"/>
                    <a:pt x="5886" y="741"/>
                  </a:cubicBezTo>
                  <a:cubicBezTo>
                    <a:pt x="5889" y="706"/>
                    <a:pt x="5868" y="687"/>
                    <a:pt x="5856" y="681"/>
                  </a:cubicBezTo>
                  <a:cubicBezTo>
                    <a:pt x="5849" y="664"/>
                    <a:pt x="5815" y="642"/>
                    <a:pt x="5805" y="641"/>
                  </a:cubicBezTo>
                  <a:cubicBezTo>
                    <a:pt x="5785" y="626"/>
                    <a:pt x="5743" y="633"/>
                    <a:pt x="5743" y="646"/>
                  </a:cubicBezTo>
                  <a:cubicBezTo>
                    <a:pt x="5730" y="644"/>
                    <a:pt x="5718" y="658"/>
                    <a:pt x="5718" y="658"/>
                  </a:cubicBezTo>
                  <a:cubicBezTo>
                    <a:pt x="5718" y="658"/>
                    <a:pt x="5693" y="652"/>
                    <a:pt x="5683" y="672"/>
                  </a:cubicBezTo>
                  <a:cubicBezTo>
                    <a:pt x="5662" y="685"/>
                    <a:pt x="5637" y="737"/>
                    <a:pt x="5637" y="737"/>
                  </a:cubicBezTo>
                  <a:cubicBezTo>
                    <a:pt x="5637" y="737"/>
                    <a:pt x="5629" y="727"/>
                    <a:pt x="5620" y="738"/>
                  </a:cubicBezTo>
                  <a:cubicBezTo>
                    <a:pt x="5611" y="750"/>
                    <a:pt x="5613" y="802"/>
                    <a:pt x="5613" y="802"/>
                  </a:cubicBezTo>
                  <a:cubicBezTo>
                    <a:pt x="5613" y="802"/>
                    <a:pt x="5593" y="790"/>
                    <a:pt x="5585" y="806"/>
                  </a:cubicBezTo>
                  <a:cubicBezTo>
                    <a:pt x="5577" y="822"/>
                    <a:pt x="5591" y="881"/>
                    <a:pt x="5591" y="881"/>
                  </a:cubicBezTo>
                  <a:cubicBezTo>
                    <a:pt x="5591" y="881"/>
                    <a:pt x="5572" y="875"/>
                    <a:pt x="5572" y="897"/>
                  </a:cubicBezTo>
                  <a:cubicBezTo>
                    <a:pt x="5572" y="918"/>
                    <a:pt x="5585" y="963"/>
                    <a:pt x="5585" y="963"/>
                  </a:cubicBezTo>
                  <a:cubicBezTo>
                    <a:pt x="5585" y="963"/>
                    <a:pt x="5573" y="954"/>
                    <a:pt x="5573" y="971"/>
                  </a:cubicBezTo>
                  <a:cubicBezTo>
                    <a:pt x="5573" y="988"/>
                    <a:pt x="5613" y="1040"/>
                    <a:pt x="5613" y="1040"/>
                  </a:cubicBezTo>
                  <a:cubicBezTo>
                    <a:pt x="5613" y="1040"/>
                    <a:pt x="5595" y="1055"/>
                    <a:pt x="5596" y="1071"/>
                  </a:cubicBezTo>
                  <a:cubicBezTo>
                    <a:pt x="5613" y="1081"/>
                    <a:pt x="5640" y="1083"/>
                    <a:pt x="5658" y="1077"/>
                  </a:cubicBezTo>
                  <a:cubicBezTo>
                    <a:pt x="5651" y="1084"/>
                    <a:pt x="5652" y="1098"/>
                    <a:pt x="5652" y="1098"/>
                  </a:cubicBezTo>
                  <a:cubicBezTo>
                    <a:pt x="5652" y="1098"/>
                    <a:pt x="5667" y="1112"/>
                    <a:pt x="5691" y="1105"/>
                  </a:cubicBezTo>
                  <a:cubicBezTo>
                    <a:pt x="5714" y="1098"/>
                    <a:pt x="5733" y="1069"/>
                    <a:pt x="5733" y="1069"/>
                  </a:cubicBezTo>
                  <a:cubicBezTo>
                    <a:pt x="5733" y="1069"/>
                    <a:pt x="5753" y="1081"/>
                    <a:pt x="5759" y="1100"/>
                  </a:cubicBezTo>
                  <a:cubicBezTo>
                    <a:pt x="5766" y="1118"/>
                    <a:pt x="5775" y="1159"/>
                    <a:pt x="5784" y="1200"/>
                  </a:cubicBezTo>
                  <a:cubicBezTo>
                    <a:pt x="5793" y="1241"/>
                    <a:pt x="5804" y="1292"/>
                    <a:pt x="5817" y="1304"/>
                  </a:cubicBezTo>
                  <a:cubicBezTo>
                    <a:pt x="5830" y="1316"/>
                    <a:pt x="5847" y="1304"/>
                    <a:pt x="5861" y="1309"/>
                  </a:cubicBezTo>
                  <a:cubicBezTo>
                    <a:pt x="5875" y="1314"/>
                    <a:pt x="5894" y="1331"/>
                    <a:pt x="5955" y="1325"/>
                  </a:cubicBezTo>
                  <a:cubicBezTo>
                    <a:pt x="5955" y="1472"/>
                    <a:pt x="6015" y="1558"/>
                    <a:pt x="6046" y="1604"/>
                  </a:cubicBezTo>
                  <a:cubicBezTo>
                    <a:pt x="6076" y="1651"/>
                    <a:pt x="6109" y="1719"/>
                    <a:pt x="6109" y="1805"/>
                  </a:cubicBezTo>
                  <a:cubicBezTo>
                    <a:pt x="6109" y="1891"/>
                    <a:pt x="6113" y="2052"/>
                    <a:pt x="6107" y="2129"/>
                  </a:cubicBezTo>
                  <a:cubicBezTo>
                    <a:pt x="6101" y="2205"/>
                    <a:pt x="6070" y="2296"/>
                    <a:pt x="6070" y="2359"/>
                  </a:cubicBezTo>
                  <a:cubicBezTo>
                    <a:pt x="6070" y="2423"/>
                    <a:pt x="6098" y="2584"/>
                    <a:pt x="6098" y="2786"/>
                  </a:cubicBezTo>
                  <a:cubicBezTo>
                    <a:pt x="6072" y="2819"/>
                    <a:pt x="5987" y="2969"/>
                    <a:pt x="5987" y="2976"/>
                  </a:cubicBezTo>
                  <a:cubicBezTo>
                    <a:pt x="5987" y="2984"/>
                    <a:pt x="5993" y="2998"/>
                    <a:pt x="6027" y="2998"/>
                  </a:cubicBezTo>
                  <a:cubicBezTo>
                    <a:pt x="6062" y="2998"/>
                    <a:pt x="6091" y="2956"/>
                    <a:pt x="6091" y="2956"/>
                  </a:cubicBezTo>
                  <a:lnTo>
                    <a:pt x="6100" y="2967"/>
                  </a:lnTo>
                  <a:cubicBezTo>
                    <a:pt x="6100" y="2967"/>
                    <a:pt x="6099" y="2978"/>
                    <a:pt x="6099" y="2989"/>
                  </a:cubicBezTo>
                  <a:cubicBezTo>
                    <a:pt x="6073" y="2989"/>
                    <a:pt x="6081" y="3025"/>
                    <a:pt x="6081" y="3036"/>
                  </a:cubicBezTo>
                  <a:cubicBezTo>
                    <a:pt x="6050" y="3046"/>
                    <a:pt x="5868" y="3129"/>
                    <a:pt x="5868" y="3301"/>
                  </a:cubicBezTo>
                  <a:cubicBezTo>
                    <a:pt x="5868" y="3472"/>
                    <a:pt x="5974" y="3546"/>
                    <a:pt x="6067" y="3592"/>
                  </a:cubicBezTo>
                  <a:cubicBezTo>
                    <a:pt x="6067" y="3592"/>
                    <a:pt x="6061" y="3598"/>
                    <a:pt x="6061" y="3620"/>
                  </a:cubicBezTo>
                  <a:cubicBezTo>
                    <a:pt x="6061" y="3643"/>
                    <a:pt x="6115" y="3662"/>
                    <a:pt x="6106" y="3673"/>
                  </a:cubicBezTo>
                  <a:cubicBezTo>
                    <a:pt x="6096" y="3687"/>
                    <a:pt x="6104" y="3719"/>
                    <a:pt x="6089" y="3745"/>
                  </a:cubicBezTo>
                  <a:cubicBezTo>
                    <a:pt x="6075" y="3771"/>
                    <a:pt x="6041" y="3796"/>
                    <a:pt x="6041" y="3817"/>
                  </a:cubicBezTo>
                  <a:cubicBezTo>
                    <a:pt x="6041" y="3837"/>
                    <a:pt x="6070" y="3864"/>
                    <a:pt x="6070" y="3864"/>
                  </a:cubicBezTo>
                  <a:cubicBezTo>
                    <a:pt x="6070" y="3864"/>
                    <a:pt x="6065" y="3902"/>
                    <a:pt x="6065" y="3923"/>
                  </a:cubicBezTo>
                  <a:cubicBezTo>
                    <a:pt x="5970" y="3941"/>
                    <a:pt x="5923" y="3993"/>
                    <a:pt x="5923" y="4034"/>
                  </a:cubicBezTo>
                  <a:cubicBezTo>
                    <a:pt x="5923" y="4075"/>
                    <a:pt x="5966" y="4097"/>
                    <a:pt x="5966" y="4097"/>
                  </a:cubicBezTo>
                  <a:cubicBezTo>
                    <a:pt x="5966" y="4097"/>
                    <a:pt x="5899" y="4141"/>
                    <a:pt x="5899" y="4207"/>
                  </a:cubicBezTo>
                  <a:cubicBezTo>
                    <a:pt x="5899" y="4274"/>
                    <a:pt x="5956" y="4286"/>
                    <a:pt x="5956" y="4318"/>
                  </a:cubicBezTo>
                  <a:cubicBezTo>
                    <a:pt x="5956" y="4350"/>
                    <a:pt x="5892" y="4413"/>
                    <a:pt x="5882" y="4416"/>
                  </a:cubicBezTo>
                  <a:cubicBezTo>
                    <a:pt x="5662" y="4455"/>
                    <a:pt x="5451" y="4589"/>
                    <a:pt x="5346" y="4676"/>
                  </a:cubicBezTo>
                  <a:cubicBezTo>
                    <a:pt x="5241" y="4764"/>
                    <a:pt x="5142" y="4879"/>
                    <a:pt x="5054" y="5033"/>
                  </a:cubicBezTo>
                  <a:cubicBezTo>
                    <a:pt x="4966" y="5187"/>
                    <a:pt x="4930" y="5324"/>
                    <a:pt x="4917" y="5382"/>
                  </a:cubicBezTo>
                  <a:cubicBezTo>
                    <a:pt x="4884" y="5399"/>
                    <a:pt x="4762" y="5467"/>
                    <a:pt x="4704" y="5530"/>
                  </a:cubicBezTo>
                  <a:cubicBezTo>
                    <a:pt x="4646" y="5592"/>
                    <a:pt x="4611" y="5667"/>
                    <a:pt x="4611" y="5759"/>
                  </a:cubicBezTo>
                  <a:cubicBezTo>
                    <a:pt x="4611" y="5850"/>
                    <a:pt x="4667" y="5902"/>
                    <a:pt x="4692" y="5929"/>
                  </a:cubicBezTo>
                  <a:cubicBezTo>
                    <a:pt x="4717" y="5957"/>
                    <a:pt x="4720" y="5995"/>
                    <a:pt x="4743" y="6027"/>
                  </a:cubicBezTo>
                  <a:cubicBezTo>
                    <a:pt x="4767" y="6059"/>
                    <a:pt x="4823" y="6124"/>
                    <a:pt x="4872" y="6151"/>
                  </a:cubicBezTo>
                  <a:cubicBezTo>
                    <a:pt x="4726" y="6185"/>
                    <a:pt x="4572" y="6248"/>
                    <a:pt x="4341" y="6366"/>
                  </a:cubicBezTo>
                  <a:cubicBezTo>
                    <a:pt x="4110" y="6483"/>
                    <a:pt x="4040" y="6621"/>
                    <a:pt x="4012" y="6687"/>
                  </a:cubicBezTo>
                  <a:cubicBezTo>
                    <a:pt x="3983" y="6753"/>
                    <a:pt x="3971" y="6851"/>
                    <a:pt x="4019" y="6963"/>
                  </a:cubicBezTo>
                  <a:cubicBezTo>
                    <a:pt x="4067" y="7075"/>
                    <a:pt x="4156" y="7112"/>
                    <a:pt x="4180" y="7161"/>
                  </a:cubicBezTo>
                  <a:cubicBezTo>
                    <a:pt x="4205" y="7210"/>
                    <a:pt x="4245" y="7272"/>
                    <a:pt x="4290" y="7314"/>
                  </a:cubicBezTo>
                  <a:cubicBezTo>
                    <a:pt x="4334" y="7356"/>
                    <a:pt x="4390" y="7391"/>
                    <a:pt x="4446" y="7433"/>
                  </a:cubicBezTo>
                  <a:cubicBezTo>
                    <a:pt x="4446" y="7469"/>
                    <a:pt x="4488" y="7528"/>
                    <a:pt x="4488" y="7573"/>
                  </a:cubicBezTo>
                  <a:cubicBezTo>
                    <a:pt x="4488" y="7893"/>
                    <a:pt x="4593" y="8033"/>
                    <a:pt x="4591" y="8159"/>
                  </a:cubicBezTo>
                  <a:cubicBezTo>
                    <a:pt x="4591" y="8201"/>
                    <a:pt x="4589" y="8242"/>
                    <a:pt x="4589" y="8242"/>
                  </a:cubicBezTo>
                  <a:lnTo>
                    <a:pt x="4533" y="8249"/>
                  </a:lnTo>
                  <a:lnTo>
                    <a:pt x="4533" y="8366"/>
                  </a:lnTo>
                  <a:lnTo>
                    <a:pt x="4586" y="8448"/>
                  </a:lnTo>
                  <a:cubicBezTo>
                    <a:pt x="4586" y="8448"/>
                    <a:pt x="4586" y="9991"/>
                    <a:pt x="4586" y="10046"/>
                  </a:cubicBezTo>
                  <a:cubicBezTo>
                    <a:pt x="4460" y="10143"/>
                    <a:pt x="4417" y="10254"/>
                    <a:pt x="4417" y="10319"/>
                  </a:cubicBezTo>
                  <a:cubicBezTo>
                    <a:pt x="4417" y="10385"/>
                    <a:pt x="4442" y="10455"/>
                    <a:pt x="4504" y="10505"/>
                  </a:cubicBezTo>
                  <a:cubicBezTo>
                    <a:pt x="4504" y="10505"/>
                    <a:pt x="4504" y="10694"/>
                    <a:pt x="4504" y="10745"/>
                  </a:cubicBezTo>
                  <a:cubicBezTo>
                    <a:pt x="4344" y="10832"/>
                    <a:pt x="4269" y="10966"/>
                    <a:pt x="4269" y="11016"/>
                  </a:cubicBezTo>
                  <a:lnTo>
                    <a:pt x="4269" y="11069"/>
                  </a:lnTo>
                  <a:cubicBezTo>
                    <a:pt x="4200" y="11155"/>
                    <a:pt x="4163" y="11224"/>
                    <a:pt x="4163" y="11352"/>
                  </a:cubicBezTo>
                  <a:cubicBezTo>
                    <a:pt x="4163" y="11480"/>
                    <a:pt x="4245" y="11564"/>
                    <a:pt x="4320" y="11612"/>
                  </a:cubicBezTo>
                  <a:cubicBezTo>
                    <a:pt x="4320" y="11612"/>
                    <a:pt x="4312" y="11751"/>
                    <a:pt x="4309" y="11854"/>
                  </a:cubicBezTo>
                  <a:cubicBezTo>
                    <a:pt x="3097" y="12013"/>
                    <a:pt x="2128" y="12302"/>
                    <a:pt x="0" y="12800"/>
                  </a:cubicBezTo>
                  <a:lnTo>
                    <a:pt x="0" y="12800"/>
                  </a:lnTo>
                  <a:lnTo>
                    <a:pt x="9743" y="12800"/>
                  </a:lnTo>
                  <a:cubicBezTo>
                    <a:pt x="9743" y="12661"/>
                    <a:pt x="9745" y="12518"/>
                    <a:pt x="9745" y="12408"/>
                  </a:cubicBezTo>
                  <a:cubicBezTo>
                    <a:pt x="9745" y="12299"/>
                    <a:pt x="9743" y="12224"/>
                    <a:pt x="9737" y="12223"/>
                  </a:cubicBezTo>
                  <a:cubicBezTo>
                    <a:pt x="9260" y="12124"/>
                    <a:pt x="8801" y="11955"/>
                    <a:pt x="8025" y="11854"/>
                  </a:cubicBezTo>
                  <a:cubicBezTo>
                    <a:pt x="8023" y="11751"/>
                    <a:pt x="8015" y="11612"/>
                    <a:pt x="8015" y="11612"/>
                  </a:cubicBezTo>
                  <a:cubicBezTo>
                    <a:pt x="8090" y="11564"/>
                    <a:pt x="8172" y="11480"/>
                    <a:pt x="8172" y="11352"/>
                  </a:cubicBezTo>
                  <a:cubicBezTo>
                    <a:pt x="8172" y="11224"/>
                    <a:pt x="8134" y="11155"/>
                    <a:pt x="8065" y="11069"/>
                  </a:cubicBezTo>
                  <a:lnTo>
                    <a:pt x="8065" y="11016"/>
                  </a:lnTo>
                  <a:cubicBezTo>
                    <a:pt x="8065" y="10966"/>
                    <a:pt x="7990" y="10832"/>
                    <a:pt x="7830" y="10745"/>
                  </a:cubicBezTo>
                  <a:cubicBezTo>
                    <a:pt x="7830" y="10694"/>
                    <a:pt x="7830" y="10505"/>
                    <a:pt x="7830" y="10505"/>
                  </a:cubicBezTo>
                  <a:cubicBezTo>
                    <a:pt x="7893" y="10455"/>
                    <a:pt x="7918" y="10385"/>
                    <a:pt x="7918" y="10319"/>
                  </a:cubicBezTo>
                  <a:cubicBezTo>
                    <a:pt x="7918" y="10254"/>
                    <a:pt x="7875" y="10143"/>
                    <a:pt x="7749" y="10046"/>
                  </a:cubicBezTo>
                  <a:cubicBezTo>
                    <a:pt x="7749" y="9991"/>
                    <a:pt x="7749" y="8448"/>
                    <a:pt x="7749" y="8448"/>
                  </a:cubicBezTo>
                  <a:lnTo>
                    <a:pt x="7802" y="8366"/>
                  </a:lnTo>
                  <a:lnTo>
                    <a:pt x="7802" y="8249"/>
                  </a:lnTo>
                  <a:lnTo>
                    <a:pt x="7745" y="8242"/>
                  </a:lnTo>
                  <a:cubicBezTo>
                    <a:pt x="7745" y="8242"/>
                    <a:pt x="7744" y="8201"/>
                    <a:pt x="7744" y="8159"/>
                  </a:cubicBezTo>
                  <a:cubicBezTo>
                    <a:pt x="7742" y="8033"/>
                    <a:pt x="7846" y="7893"/>
                    <a:pt x="7846" y="7573"/>
                  </a:cubicBezTo>
                  <a:cubicBezTo>
                    <a:pt x="7846" y="7528"/>
                    <a:pt x="7888" y="7469"/>
                    <a:pt x="7888" y="7433"/>
                  </a:cubicBezTo>
                  <a:cubicBezTo>
                    <a:pt x="7945" y="7391"/>
                    <a:pt x="8000" y="7356"/>
                    <a:pt x="8045" y="7314"/>
                  </a:cubicBezTo>
                  <a:cubicBezTo>
                    <a:pt x="8090" y="7272"/>
                    <a:pt x="8130" y="7210"/>
                    <a:pt x="8154" y="7161"/>
                  </a:cubicBezTo>
                  <a:cubicBezTo>
                    <a:pt x="8179" y="7112"/>
                    <a:pt x="8267" y="7075"/>
                    <a:pt x="8315" y="6963"/>
                  </a:cubicBezTo>
                  <a:cubicBezTo>
                    <a:pt x="8363" y="6851"/>
                    <a:pt x="8351" y="6753"/>
                    <a:pt x="8323" y="6687"/>
                  </a:cubicBezTo>
                  <a:cubicBezTo>
                    <a:pt x="8294" y="6621"/>
                    <a:pt x="8224" y="6483"/>
                    <a:pt x="7994" y="6366"/>
                  </a:cubicBezTo>
                  <a:cubicBezTo>
                    <a:pt x="7763" y="6248"/>
                    <a:pt x="7609" y="6185"/>
                    <a:pt x="7463" y="6151"/>
                  </a:cubicBezTo>
                  <a:cubicBezTo>
                    <a:pt x="7512" y="6124"/>
                    <a:pt x="7568" y="6059"/>
                    <a:pt x="7591" y="6027"/>
                  </a:cubicBezTo>
                  <a:cubicBezTo>
                    <a:pt x="7615" y="5995"/>
                    <a:pt x="7617" y="5957"/>
                    <a:pt x="7643" y="5929"/>
                  </a:cubicBezTo>
                  <a:cubicBezTo>
                    <a:pt x="7668" y="5902"/>
                    <a:pt x="7723" y="5850"/>
                    <a:pt x="7723" y="5759"/>
                  </a:cubicBezTo>
                  <a:cubicBezTo>
                    <a:pt x="7723" y="5667"/>
                    <a:pt x="7689" y="5592"/>
                    <a:pt x="7631" y="5530"/>
                  </a:cubicBezTo>
                  <a:cubicBezTo>
                    <a:pt x="7573" y="5467"/>
                    <a:pt x="7451" y="5399"/>
                    <a:pt x="7418" y="5382"/>
                  </a:cubicBezTo>
                  <a:cubicBezTo>
                    <a:pt x="7404" y="5324"/>
                    <a:pt x="7368" y="5187"/>
                    <a:pt x="7281" y="5033"/>
                  </a:cubicBezTo>
                  <a:cubicBezTo>
                    <a:pt x="7193" y="4879"/>
                    <a:pt x="7094" y="4764"/>
                    <a:pt x="6989" y="4676"/>
                  </a:cubicBezTo>
                  <a:cubicBezTo>
                    <a:pt x="6883" y="4589"/>
                    <a:pt x="6673" y="4455"/>
                    <a:pt x="6452" y="4416"/>
                  </a:cubicBezTo>
                  <a:cubicBezTo>
                    <a:pt x="6442" y="4413"/>
                    <a:pt x="6379" y="4350"/>
                    <a:pt x="6379" y="4318"/>
                  </a:cubicBezTo>
                  <a:cubicBezTo>
                    <a:pt x="6379" y="4286"/>
                    <a:pt x="6436" y="4274"/>
                    <a:pt x="6436" y="4207"/>
                  </a:cubicBezTo>
                  <a:cubicBezTo>
                    <a:pt x="6436" y="4141"/>
                    <a:pt x="6369" y="4097"/>
                    <a:pt x="6369" y="4097"/>
                  </a:cubicBezTo>
                  <a:cubicBezTo>
                    <a:pt x="6369" y="4097"/>
                    <a:pt x="6412" y="4075"/>
                    <a:pt x="6412" y="4034"/>
                  </a:cubicBezTo>
                  <a:cubicBezTo>
                    <a:pt x="6412" y="3993"/>
                    <a:pt x="6365" y="3941"/>
                    <a:pt x="6270" y="3923"/>
                  </a:cubicBezTo>
                  <a:cubicBezTo>
                    <a:pt x="6270" y="3902"/>
                    <a:pt x="6265" y="3864"/>
                    <a:pt x="6265" y="3864"/>
                  </a:cubicBezTo>
                  <a:cubicBezTo>
                    <a:pt x="6265" y="3864"/>
                    <a:pt x="6294" y="3837"/>
                    <a:pt x="6294" y="3817"/>
                  </a:cubicBezTo>
                  <a:cubicBezTo>
                    <a:pt x="6294" y="3796"/>
                    <a:pt x="6260" y="3771"/>
                    <a:pt x="6245" y="3745"/>
                  </a:cubicBezTo>
                  <a:cubicBezTo>
                    <a:pt x="6231" y="3719"/>
                    <a:pt x="6239" y="3687"/>
                    <a:pt x="6228" y="3673"/>
                  </a:cubicBezTo>
                  <a:cubicBezTo>
                    <a:pt x="6220" y="3662"/>
                    <a:pt x="6274" y="3643"/>
                    <a:pt x="6274" y="3620"/>
                  </a:cubicBezTo>
                  <a:cubicBezTo>
                    <a:pt x="6274" y="3598"/>
                    <a:pt x="6268" y="3592"/>
                    <a:pt x="6268" y="3592"/>
                  </a:cubicBezTo>
                  <a:cubicBezTo>
                    <a:pt x="6361" y="3546"/>
                    <a:pt x="6467" y="3472"/>
                    <a:pt x="6467" y="3301"/>
                  </a:cubicBezTo>
                  <a:cubicBezTo>
                    <a:pt x="6467" y="3129"/>
                    <a:pt x="6285" y="3046"/>
                    <a:pt x="6254" y="3036"/>
                  </a:cubicBezTo>
                  <a:cubicBezTo>
                    <a:pt x="6254" y="3025"/>
                    <a:pt x="6262" y="2989"/>
                    <a:pt x="6235" y="2989"/>
                  </a:cubicBezTo>
                  <a:cubicBezTo>
                    <a:pt x="6235" y="2989"/>
                    <a:pt x="6230" y="2939"/>
                    <a:pt x="6230" y="2924"/>
                  </a:cubicBezTo>
                  <a:cubicBezTo>
                    <a:pt x="6246" y="2914"/>
                    <a:pt x="6231" y="2864"/>
                    <a:pt x="6236" y="2850"/>
                  </a:cubicBezTo>
                  <a:cubicBezTo>
                    <a:pt x="6240" y="2835"/>
                    <a:pt x="6230" y="2806"/>
                    <a:pt x="6226" y="2782"/>
                  </a:cubicBezTo>
                  <a:cubicBezTo>
                    <a:pt x="6223" y="2759"/>
                    <a:pt x="6213" y="2689"/>
                    <a:pt x="6228" y="2642"/>
                  </a:cubicBezTo>
                  <a:cubicBezTo>
                    <a:pt x="6244" y="2595"/>
                    <a:pt x="6243" y="2494"/>
                    <a:pt x="6241" y="2460"/>
                  </a:cubicBezTo>
                  <a:cubicBezTo>
                    <a:pt x="6238" y="2427"/>
                    <a:pt x="6217" y="2374"/>
                    <a:pt x="6219" y="2336"/>
                  </a:cubicBezTo>
                  <a:cubicBezTo>
                    <a:pt x="6250" y="2338"/>
                    <a:pt x="6315" y="2382"/>
                    <a:pt x="6347" y="2403"/>
                  </a:cubicBezTo>
                  <a:cubicBezTo>
                    <a:pt x="6380" y="2424"/>
                    <a:pt x="6434" y="2459"/>
                    <a:pt x="6451" y="2483"/>
                  </a:cubicBezTo>
                  <a:cubicBezTo>
                    <a:pt x="6467" y="2506"/>
                    <a:pt x="6458" y="2539"/>
                    <a:pt x="6470" y="2554"/>
                  </a:cubicBezTo>
                  <a:cubicBezTo>
                    <a:pt x="6481" y="2570"/>
                    <a:pt x="6494" y="2584"/>
                    <a:pt x="6499" y="2605"/>
                  </a:cubicBezTo>
                  <a:cubicBezTo>
                    <a:pt x="6503" y="2626"/>
                    <a:pt x="6500" y="2663"/>
                    <a:pt x="6517" y="2663"/>
                  </a:cubicBezTo>
                  <a:cubicBezTo>
                    <a:pt x="6534" y="2663"/>
                    <a:pt x="6547" y="2630"/>
                    <a:pt x="6547" y="2578"/>
                  </a:cubicBezTo>
                  <a:cubicBezTo>
                    <a:pt x="6547" y="2526"/>
                    <a:pt x="6526" y="2504"/>
                    <a:pt x="6526" y="2443"/>
                  </a:cubicBezTo>
                  <a:cubicBezTo>
                    <a:pt x="6526" y="2427"/>
                    <a:pt x="6544" y="2406"/>
                    <a:pt x="6539" y="2383"/>
                  </a:cubicBezTo>
                  <a:cubicBezTo>
                    <a:pt x="6535" y="2359"/>
                    <a:pt x="6492" y="2366"/>
                    <a:pt x="6475" y="2368"/>
                  </a:cubicBezTo>
                  <a:cubicBezTo>
                    <a:pt x="6458" y="2370"/>
                    <a:pt x="6439" y="2345"/>
                    <a:pt x="6408" y="2285"/>
                  </a:cubicBezTo>
                  <a:cubicBezTo>
                    <a:pt x="6376" y="2226"/>
                    <a:pt x="6337" y="2204"/>
                    <a:pt x="6275" y="2204"/>
                  </a:cubicBezTo>
                  <a:cubicBezTo>
                    <a:pt x="6275" y="2204"/>
                    <a:pt x="6280" y="2089"/>
                    <a:pt x="6278" y="2052"/>
                  </a:cubicBezTo>
                  <a:cubicBezTo>
                    <a:pt x="6290" y="2060"/>
                    <a:pt x="6339" y="2063"/>
                    <a:pt x="6366" y="2066"/>
                  </a:cubicBezTo>
                  <a:cubicBezTo>
                    <a:pt x="6393" y="2070"/>
                    <a:pt x="6443" y="2083"/>
                    <a:pt x="6493" y="2112"/>
                  </a:cubicBezTo>
                  <a:cubicBezTo>
                    <a:pt x="6544" y="2141"/>
                    <a:pt x="6601" y="2198"/>
                    <a:pt x="6598" y="2209"/>
                  </a:cubicBezTo>
                  <a:cubicBezTo>
                    <a:pt x="6594" y="2220"/>
                    <a:pt x="6580" y="2235"/>
                    <a:pt x="6580" y="2246"/>
                  </a:cubicBezTo>
                  <a:cubicBezTo>
                    <a:pt x="6580" y="2257"/>
                    <a:pt x="6599" y="2292"/>
                    <a:pt x="6621" y="2320"/>
                  </a:cubicBezTo>
                  <a:cubicBezTo>
                    <a:pt x="6644" y="2348"/>
                    <a:pt x="6679" y="2369"/>
                    <a:pt x="6697" y="2369"/>
                  </a:cubicBezTo>
                  <a:cubicBezTo>
                    <a:pt x="6715" y="2369"/>
                    <a:pt x="6730" y="2382"/>
                    <a:pt x="6761" y="2409"/>
                  </a:cubicBezTo>
                  <a:cubicBezTo>
                    <a:pt x="6793" y="2436"/>
                    <a:pt x="6827" y="2468"/>
                    <a:pt x="6833" y="2478"/>
                  </a:cubicBezTo>
                  <a:cubicBezTo>
                    <a:pt x="6840" y="2488"/>
                    <a:pt x="6862" y="2497"/>
                    <a:pt x="6865" y="2474"/>
                  </a:cubicBezTo>
                  <a:cubicBezTo>
                    <a:pt x="6867" y="2450"/>
                    <a:pt x="6865" y="2364"/>
                    <a:pt x="6866" y="2335"/>
                  </a:cubicBezTo>
                  <a:cubicBezTo>
                    <a:pt x="6945" y="2337"/>
                    <a:pt x="6989" y="2317"/>
                    <a:pt x="6979" y="2301"/>
                  </a:cubicBezTo>
                  <a:cubicBezTo>
                    <a:pt x="6969" y="2285"/>
                    <a:pt x="6884" y="2190"/>
                    <a:pt x="6866" y="2173"/>
                  </a:cubicBezTo>
                  <a:cubicBezTo>
                    <a:pt x="6848" y="2156"/>
                    <a:pt x="6830" y="2162"/>
                    <a:pt x="6811" y="2159"/>
                  </a:cubicBezTo>
                  <a:cubicBezTo>
                    <a:pt x="6792" y="2157"/>
                    <a:pt x="6756" y="2102"/>
                    <a:pt x="6756" y="2102"/>
                  </a:cubicBezTo>
                  <a:cubicBezTo>
                    <a:pt x="6756" y="2102"/>
                    <a:pt x="6780" y="2081"/>
                    <a:pt x="6777" y="2064"/>
                  </a:cubicBezTo>
                  <a:cubicBezTo>
                    <a:pt x="6760" y="1974"/>
                    <a:pt x="6671" y="1883"/>
                    <a:pt x="6571" y="1824"/>
                  </a:cubicBezTo>
                  <a:cubicBezTo>
                    <a:pt x="6672" y="1782"/>
                    <a:pt x="6699" y="1669"/>
                    <a:pt x="6699" y="1634"/>
                  </a:cubicBezTo>
                  <a:cubicBezTo>
                    <a:pt x="6699" y="1599"/>
                    <a:pt x="6710" y="1574"/>
                    <a:pt x="6731" y="1514"/>
                  </a:cubicBezTo>
                  <a:cubicBezTo>
                    <a:pt x="6752" y="1455"/>
                    <a:pt x="6770" y="1361"/>
                    <a:pt x="6754" y="1290"/>
                  </a:cubicBezTo>
                  <a:cubicBezTo>
                    <a:pt x="6737" y="1218"/>
                    <a:pt x="6688" y="1190"/>
                    <a:pt x="6647" y="1174"/>
                  </a:cubicBezTo>
                  <a:cubicBezTo>
                    <a:pt x="6654" y="1164"/>
                    <a:pt x="6654" y="1141"/>
                    <a:pt x="6641" y="1138"/>
                  </a:cubicBezTo>
                  <a:cubicBezTo>
                    <a:pt x="6690" y="1104"/>
                    <a:pt x="6690" y="1064"/>
                    <a:pt x="6666" y="1059"/>
                  </a:cubicBezTo>
                  <a:cubicBezTo>
                    <a:pt x="6731" y="1000"/>
                    <a:pt x="6713" y="971"/>
                    <a:pt x="6703" y="966"/>
                  </a:cubicBezTo>
                  <a:cubicBezTo>
                    <a:pt x="6712" y="962"/>
                    <a:pt x="6736" y="937"/>
                    <a:pt x="6746" y="914"/>
                  </a:cubicBezTo>
                  <a:cubicBezTo>
                    <a:pt x="6756" y="890"/>
                    <a:pt x="6746" y="865"/>
                    <a:pt x="6750" y="848"/>
                  </a:cubicBezTo>
                  <a:cubicBezTo>
                    <a:pt x="6798" y="806"/>
                    <a:pt x="6839" y="717"/>
                    <a:pt x="6837" y="710"/>
                  </a:cubicBezTo>
                  <a:cubicBezTo>
                    <a:pt x="6871" y="680"/>
                    <a:pt x="6871" y="625"/>
                    <a:pt x="6868" y="628"/>
                  </a:cubicBezTo>
                  <a:cubicBezTo>
                    <a:pt x="6865" y="632"/>
                    <a:pt x="6853" y="630"/>
                    <a:pt x="6848" y="630"/>
                  </a:cubicBezTo>
                  <a:cubicBezTo>
                    <a:pt x="6887" y="581"/>
                    <a:pt x="6890" y="534"/>
                    <a:pt x="6903" y="521"/>
                  </a:cubicBezTo>
                  <a:cubicBezTo>
                    <a:pt x="6915" y="507"/>
                    <a:pt x="6916" y="479"/>
                    <a:pt x="6911" y="484"/>
                  </a:cubicBezTo>
                  <a:cubicBezTo>
                    <a:pt x="6905" y="488"/>
                    <a:pt x="6898" y="488"/>
                    <a:pt x="6896" y="468"/>
                  </a:cubicBezTo>
                  <a:cubicBezTo>
                    <a:pt x="6945" y="412"/>
                    <a:pt x="6963" y="330"/>
                    <a:pt x="6957" y="307"/>
                  </a:cubicBezTo>
                  <a:cubicBezTo>
                    <a:pt x="6957" y="307"/>
                    <a:pt x="6935" y="320"/>
                    <a:pt x="6934" y="315"/>
                  </a:cubicBezTo>
                  <a:cubicBezTo>
                    <a:pt x="7000" y="224"/>
                    <a:pt x="6980" y="167"/>
                    <a:pt x="6980" y="167"/>
                  </a:cubicBezTo>
                  <a:cubicBezTo>
                    <a:pt x="6980" y="167"/>
                    <a:pt x="6971" y="174"/>
                    <a:pt x="6966" y="179"/>
                  </a:cubicBezTo>
                  <a:cubicBezTo>
                    <a:pt x="6966" y="179"/>
                    <a:pt x="6985" y="95"/>
                    <a:pt x="6977" y="46"/>
                  </a:cubicBezTo>
                  <a:cubicBezTo>
                    <a:pt x="6944" y="136"/>
                    <a:pt x="6819" y="343"/>
                    <a:pt x="6768" y="406"/>
                  </a:cubicBezTo>
                  <a:cubicBezTo>
                    <a:pt x="6775" y="375"/>
                    <a:pt x="6759" y="349"/>
                    <a:pt x="6759" y="349"/>
                  </a:cubicBezTo>
                  <a:cubicBezTo>
                    <a:pt x="6785" y="321"/>
                    <a:pt x="6793" y="265"/>
                    <a:pt x="6784" y="242"/>
                  </a:cubicBezTo>
                  <a:cubicBezTo>
                    <a:pt x="6778" y="248"/>
                    <a:pt x="6768" y="248"/>
                    <a:pt x="6768" y="248"/>
                  </a:cubicBezTo>
                  <a:cubicBezTo>
                    <a:pt x="6804" y="193"/>
                    <a:pt x="6802" y="123"/>
                    <a:pt x="6793" y="100"/>
                  </a:cubicBezTo>
                  <a:cubicBezTo>
                    <a:pt x="6791" y="109"/>
                    <a:pt x="6779" y="123"/>
                    <a:pt x="6779" y="123"/>
                  </a:cubicBezTo>
                  <a:cubicBezTo>
                    <a:pt x="6779" y="123"/>
                    <a:pt x="6782" y="30"/>
                    <a:pt x="6770" y="0"/>
                  </a:cubicBezTo>
                  <a:close/>
                  <a:moveTo>
                    <a:pt x="6636" y="2176"/>
                  </a:moveTo>
                  <a:lnTo>
                    <a:pt x="6636" y="2176"/>
                  </a:lnTo>
                  <a:cubicBezTo>
                    <a:pt x="6630" y="2176"/>
                    <a:pt x="6625" y="2174"/>
                    <a:pt x="6621" y="2171"/>
                  </a:cubicBezTo>
                  <a:cubicBezTo>
                    <a:pt x="6613" y="2163"/>
                    <a:pt x="6602" y="2152"/>
                    <a:pt x="6594" y="2143"/>
                  </a:cubicBezTo>
                  <a:cubicBezTo>
                    <a:pt x="6589" y="2138"/>
                    <a:pt x="6585" y="2134"/>
                    <a:pt x="6582" y="2131"/>
                  </a:cubicBezTo>
                  <a:cubicBezTo>
                    <a:pt x="6577" y="2126"/>
                    <a:pt x="6569" y="2114"/>
                    <a:pt x="6582" y="2099"/>
                  </a:cubicBezTo>
                  <a:cubicBezTo>
                    <a:pt x="6592" y="2087"/>
                    <a:pt x="6614" y="2085"/>
                    <a:pt x="6631" y="2083"/>
                  </a:cubicBezTo>
                  <a:lnTo>
                    <a:pt x="6636" y="2083"/>
                  </a:lnTo>
                  <a:cubicBezTo>
                    <a:pt x="6649" y="2082"/>
                    <a:pt x="6666" y="2081"/>
                    <a:pt x="6676" y="2072"/>
                  </a:cubicBezTo>
                  <a:cubicBezTo>
                    <a:pt x="6679" y="2069"/>
                    <a:pt x="6682" y="2061"/>
                    <a:pt x="6680" y="2057"/>
                  </a:cubicBezTo>
                  <a:cubicBezTo>
                    <a:pt x="6680" y="2055"/>
                    <a:pt x="6678" y="2052"/>
                    <a:pt x="6672" y="2052"/>
                  </a:cubicBezTo>
                  <a:cubicBezTo>
                    <a:pt x="6654" y="2050"/>
                    <a:pt x="6651" y="2038"/>
                    <a:pt x="6650" y="2035"/>
                  </a:cubicBezTo>
                  <a:cubicBezTo>
                    <a:pt x="6649" y="2026"/>
                    <a:pt x="6654" y="2018"/>
                    <a:pt x="6663" y="2014"/>
                  </a:cubicBezTo>
                  <a:cubicBezTo>
                    <a:pt x="6668" y="2012"/>
                    <a:pt x="6674" y="2011"/>
                    <a:pt x="6681" y="2011"/>
                  </a:cubicBezTo>
                  <a:cubicBezTo>
                    <a:pt x="6694" y="2011"/>
                    <a:pt x="6705" y="2015"/>
                    <a:pt x="6711" y="2023"/>
                  </a:cubicBezTo>
                  <a:cubicBezTo>
                    <a:pt x="6733" y="2050"/>
                    <a:pt x="6722" y="2086"/>
                    <a:pt x="6705" y="2102"/>
                  </a:cubicBezTo>
                  <a:cubicBezTo>
                    <a:pt x="6686" y="2119"/>
                    <a:pt x="6662" y="2121"/>
                    <a:pt x="6644" y="2122"/>
                  </a:cubicBezTo>
                  <a:cubicBezTo>
                    <a:pt x="6641" y="2123"/>
                    <a:pt x="6638" y="2123"/>
                    <a:pt x="6635" y="2123"/>
                  </a:cubicBezTo>
                  <a:cubicBezTo>
                    <a:pt x="6638" y="2126"/>
                    <a:pt x="6640" y="2129"/>
                    <a:pt x="6643" y="2131"/>
                  </a:cubicBezTo>
                  <a:cubicBezTo>
                    <a:pt x="6647" y="2136"/>
                    <a:pt x="6651" y="2140"/>
                    <a:pt x="6652" y="2141"/>
                  </a:cubicBezTo>
                  <a:cubicBezTo>
                    <a:pt x="6658" y="2147"/>
                    <a:pt x="6659" y="2155"/>
                    <a:pt x="6656" y="2162"/>
                  </a:cubicBezTo>
                  <a:cubicBezTo>
                    <a:pt x="6653" y="2171"/>
                    <a:pt x="6644" y="2176"/>
                    <a:pt x="6636" y="2176"/>
                  </a:cubicBezTo>
                  <a:close/>
                  <a:moveTo>
                    <a:pt x="6555" y="2097"/>
                  </a:moveTo>
                  <a:lnTo>
                    <a:pt x="6555" y="2097"/>
                  </a:lnTo>
                  <a:cubicBezTo>
                    <a:pt x="6546" y="2097"/>
                    <a:pt x="6539" y="2092"/>
                    <a:pt x="6536" y="2085"/>
                  </a:cubicBezTo>
                  <a:cubicBezTo>
                    <a:pt x="6534" y="2081"/>
                    <a:pt x="6532" y="2073"/>
                    <a:pt x="6541" y="2062"/>
                  </a:cubicBezTo>
                  <a:cubicBezTo>
                    <a:pt x="6550" y="2052"/>
                    <a:pt x="6570" y="2029"/>
                    <a:pt x="6586" y="2010"/>
                  </a:cubicBezTo>
                  <a:cubicBezTo>
                    <a:pt x="6599" y="1995"/>
                    <a:pt x="6610" y="1982"/>
                    <a:pt x="6613" y="1979"/>
                  </a:cubicBezTo>
                  <a:cubicBezTo>
                    <a:pt x="6615" y="1977"/>
                    <a:pt x="6614" y="1976"/>
                    <a:pt x="6613" y="1975"/>
                  </a:cubicBezTo>
                  <a:cubicBezTo>
                    <a:pt x="6610" y="1972"/>
                    <a:pt x="6608" y="1970"/>
                    <a:pt x="6605" y="1968"/>
                  </a:cubicBezTo>
                  <a:cubicBezTo>
                    <a:pt x="6603" y="1966"/>
                    <a:pt x="6601" y="1965"/>
                    <a:pt x="6599" y="1963"/>
                  </a:cubicBezTo>
                  <a:cubicBezTo>
                    <a:pt x="6593" y="1957"/>
                    <a:pt x="6591" y="1949"/>
                    <a:pt x="6594" y="1941"/>
                  </a:cubicBezTo>
                  <a:cubicBezTo>
                    <a:pt x="6598" y="1933"/>
                    <a:pt x="6605" y="1927"/>
                    <a:pt x="6613" y="1927"/>
                  </a:cubicBezTo>
                  <a:cubicBezTo>
                    <a:pt x="6617" y="1927"/>
                    <a:pt x="6621" y="1928"/>
                    <a:pt x="6624" y="1931"/>
                  </a:cubicBezTo>
                  <a:cubicBezTo>
                    <a:pt x="6634" y="1940"/>
                    <a:pt x="6646" y="1951"/>
                    <a:pt x="6653" y="1958"/>
                  </a:cubicBezTo>
                  <a:cubicBezTo>
                    <a:pt x="6663" y="1968"/>
                    <a:pt x="6662" y="1981"/>
                    <a:pt x="6652" y="1994"/>
                  </a:cubicBezTo>
                  <a:cubicBezTo>
                    <a:pt x="6634" y="2016"/>
                    <a:pt x="6578" y="2081"/>
                    <a:pt x="6571" y="2090"/>
                  </a:cubicBezTo>
                  <a:cubicBezTo>
                    <a:pt x="6567" y="2094"/>
                    <a:pt x="6561" y="2097"/>
                    <a:pt x="6555" y="2097"/>
                  </a:cubicBezTo>
                  <a:close/>
                  <a:moveTo>
                    <a:pt x="6487" y="2048"/>
                  </a:moveTo>
                  <a:lnTo>
                    <a:pt x="6487" y="2048"/>
                  </a:lnTo>
                  <a:cubicBezTo>
                    <a:pt x="6479" y="2048"/>
                    <a:pt x="6472" y="2044"/>
                    <a:pt x="6468" y="2037"/>
                  </a:cubicBezTo>
                  <a:cubicBezTo>
                    <a:pt x="6466" y="2033"/>
                    <a:pt x="6464" y="2025"/>
                    <a:pt x="6473" y="2014"/>
                  </a:cubicBezTo>
                  <a:cubicBezTo>
                    <a:pt x="6481" y="2003"/>
                    <a:pt x="6500" y="1978"/>
                    <a:pt x="6515" y="1957"/>
                  </a:cubicBezTo>
                  <a:cubicBezTo>
                    <a:pt x="6526" y="1942"/>
                    <a:pt x="6535" y="1930"/>
                    <a:pt x="6538" y="1926"/>
                  </a:cubicBezTo>
                  <a:cubicBezTo>
                    <a:pt x="6539" y="1924"/>
                    <a:pt x="6539" y="1923"/>
                    <a:pt x="6538" y="1922"/>
                  </a:cubicBezTo>
                  <a:cubicBezTo>
                    <a:pt x="6535" y="1919"/>
                    <a:pt x="6532" y="1918"/>
                    <a:pt x="6530" y="1916"/>
                  </a:cubicBezTo>
                  <a:cubicBezTo>
                    <a:pt x="6528" y="1914"/>
                    <a:pt x="6526" y="1913"/>
                    <a:pt x="6523" y="1911"/>
                  </a:cubicBezTo>
                  <a:cubicBezTo>
                    <a:pt x="6517" y="1905"/>
                    <a:pt x="6514" y="1897"/>
                    <a:pt x="6517" y="1889"/>
                  </a:cubicBezTo>
                  <a:cubicBezTo>
                    <a:pt x="6520" y="1880"/>
                    <a:pt x="6528" y="1874"/>
                    <a:pt x="6536" y="1874"/>
                  </a:cubicBezTo>
                  <a:cubicBezTo>
                    <a:pt x="6539" y="1874"/>
                    <a:pt x="6543" y="1876"/>
                    <a:pt x="6545" y="1878"/>
                  </a:cubicBezTo>
                  <a:cubicBezTo>
                    <a:pt x="6557" y="1886"/>
                    <a:pt x="6569" y="1896"/>
                    <a:pt x="6576" y="1902"/>
                  </a:cubicBezTo>
                  <a:cubicBezTo>
                    <a:pt x="6587" y="1911"/>
                    <a:pt x="6587" y="1925"/>
                    <a:pt x="6578" y="1938"/>
                  </a:cubicBezTo>
                  <a:cubicBezTo>
                    <a:pt x="6562" y="1961"/>
                    <a:pt x="6511" y="2030"/>
                    <a:pt x="6504" y="2040"/>
                  </a:cubicBezTo>
                  <a:cubicBezTo>
                    <a:pt x="6500" y="2045"/>
                    <a:pt x="6494" y="2048"/>
                    <a:pt x="6487" y="2048"/>
                  </a:cubicBezTo>
                  <a:close/>
                  <a:moveTo>
                    <a:pt x="6416" y="2013"/>
                  </a:moveTo>
                  <a:lnTo>
                    <a:pt x="6416" y="2013"/>
                  </a:lnTo>
                  <a:cubicBezTo>
                    <a:pt x="6410" y="2013"/>
                    <a:pt x="6405" y="2010"/>
                    <a:pt x="6402" y="2004"/>
                  </a:cubicBezTo>
                  <a:cubicBezTo>
                    <a:pt x="6398" y="1998"/>
                    <a:pt x="6399" y="1989"/>
                    <a:pt x="6405" y="1981"/>
                  </a:cubicBezTo>
                  <a:cubicBezTo>
                    <a:pt x="6414" y="1966"/>
                    <a:pt x="6468" y="1880"/>
                    <a:pt x="6476" y="1865"/>
                  </a:cubicBezTo>
                  <a:cubicBezTo>
                    <a:pt x="6480" y="1857"/>
                    <a:pt x="6488" y="1853"/>
                    <a:pt x="6495" y="1853"/>
                  </a:cubicBezTo>
                  <a:cubicBezTo>
                    <a:pt x="6501" y="1853"/>
                    <a:pt x="6507" y="1856"/>
                    <a:pt x="6510" y="1860"/>
                  </a:cubicBezTo>
                  <a:cubicBezTo>
                    <a:pt x="6512" y="1865"/>
                    <a:pt x="6514" y="1874"/>
                    <a:pt x="6506" y="1888"/>
                  </a:cubicBezTo>
                  <a:cubicBezTo>
                    <a:pt x="6496" y="1906"/>
                    <a:pt x="6444" y="1988"/>
                    <a:pt x="6436" y="2001"/>
                  </a:cubicBezTo>
                  <a:cubicBezTo>
                    <a:pt x="6431" y="2008"/>
                    <a:pt x="6424" y="2013"/>
                    <a:pt x="6416" y="2013"/>
                  </a:cubicBezTo>
                  <a:close/>
                  <a:moveTo>
                    <a:pt x="6500" y="1652"/>
                  </a:moveTo>
                  <a:lnTo>
                    <a:pt x="6500" y="1652"/>
                  </a:lnTo>
                  <a:cubicBezTo>
                    <a:pt x="6489" y="1652"/>
                    <a:pt x="6487" y="1639"/>
                    <a:pt x="6487" y="1613"/>
                  </a:cubicBezTo>
                  <a:cubicBezTo>
                    <a:pt x="6487" y="1594"/>
                    <a:pt x="6486" y="1440"/>
                    <a:pt x="6486" y="1440"/>
                  </a:cubicBezTo>
                  <a:lnTo>
                    <a:pt x="6486" y="1433"/>
                  </a:lnTo>
                  <a:lnTo>
                    <a:pt x="6493" y="1432"/>
                  </a:lnTo>
                  <a:cubicBezTo>
                    <a:pt x="6497" y="1432"/>
                    <a:pt x="6502" y="1431"/>
                    <a:pt x="6508" y="1431"/>
                  </a:cubicBezTo>
                  <a:cubicBezTo>
                    <a:pt x="6536" y="1431"/>
                    <a:pt x="6554" y="1444"/>
                    <a:pt x="6559" y="1467"/>
                  </a:cubicBezTo>
                  <a:cubicBezTo>
                    <a:pt x="6563" y="1489"/>
                    <a:pt x="6563" y="1547"/>
                    <a:pt x="6560" y="1570"/>
                  </a:cubicBezTo>
                  <a:cubicBezTo>
                    <a:pt x="6557" y="1588"/>
                    <a:pt x="6539" y="1610"/>
                    <a:pt x="6520" y="1633"/>
                  </a:cubicBezTo>
                  <a:cubicBezTo>
                    <a:pt x="6516" y="1638"/>
                    <a:pt x="6512" y="1643"/>
                    <a:pt x="6510" y="1646"/>
                  </a:cubicBezTo>
                  <a:cubicBezTo>
                    <a:pt x="6509" y="1647"/>
                    <a:pt x="6506" y="1652"/>
                    <a:pt x="6500" y="1652"/>
                  </a:cubicBezTo>
                  <a:close/>
                  <a:moveTo>
                    <a:pt x="6378" y="1711"/>
                  </a:moveTo>
                  <a:lnTo>
                    <a:pt x="6378" y="1711"/>
                  </a:lnTo>
                  <a:cubicBezTo>
                    <a:pt x="6373" y="1711"/>
                    <a:pt x="6368" y="1710"/>
                    <a:pt x="6364" y="1710"/>
                  </a:cubicBezTo>
                  <a:lnTo>
                    <a:pt x="6360" y="1710"/>
                  </a:lnTo>
                  <a:cubicBezTo>
                    <a:pt x="6353" y="1710"/>
                    <a:pt x="6345" y="1703"/>
                    <a:pt x="6303" y="1639"/>
                  </a:cubicBezTo>
                  <a:lnTo>
                    <a:pt x="6297" y="1629"/>
                  </a:lnTo>
                  <a:cubicBezTo>
                    <a:pt x="6294" y="1626"/>
                    <a:pt x="6291" y="1623"/>
                    <a:pt x="6289" y="1620"/>
                  </a:cubicBezTo>
                  <a:cubicBezTo>
                    <a:pt x="6282" y="1612"/>
                    <a:pt x="6276" y="1606"/>
                    <a:pt x="6276" y="1598"/>
                  </a:cubicBezTo>
                  <a:cubicBezTo>
                    <a:pt x="6276" y="1596"/>
                    <a:pt x="6276" y="1588"/>
                    <a:pt x="6278" y="1576"/>
                  </a:cubicBezTo>
                  <a:cubicBezTo>
                    <a:pt x="6281" y="1549"/>
                    <a:pt x="6286" y="1499"/>
                    <a:pt x="6284" y="1478"/>
                  </a:cubicBezTo>
                  <a:lnTo>
                    <a:pt x="6284" y="1469"/>
                  </a:lnTo>
                  <a:lnTo>
                    <a:pt x="6292" y="1469"/>
                  </a:lnTo>
                  <a:cubicBezTo>
                    <a:pt x="6297" y="1469"/>
                    <a:pt x="6303" y="1470"/>
                    <a:pt x="6310" y="1470"/>
                  </a:cubicBezTo>
                  <a:cubicBezTo>
                    <a:pt x="6318" y="1470"/>
                    <a:pt x="6327" y="1471"/>
                    <a:pt x="6335" y="1471"/>
                  </a:cubicBezTo>
                  <a:cubicBezTo>
                    <a:pt x="6362" y="1471"/>
                    <a:pt x="6380" y="1467"/>
                    <a:pt x="6389" y="1460"/>
                  </a:cubicBezTo>
                  <a:lnTo>
                    <a:pt x="6398" y="1453"/>
                  </a:lnTo>
                  <a:lnTo>
                    <a:pt x="6401" y="1464"/>
                  </a:lnTo>
                  <a:cubicBezTo>
                    <a:pt x="6421" y="1527"/>
                    <a:pt x="6439" y="1597"/>
                    <a:pt x="6433" y="1687"/>
                  </a:cubicBezTo>
                  <a:lnTo>
                    <a:pt x="6433" y="1689"/>
                  </a:lnTo>
                  <a:lnTo>
                    <a:pt x="6431" y="1691"/>
                  </a:lnTo>
                  <a:cubicBezTo>
                    <a:pt x="6420" y="1704"/>
                    <a:pt x="6402" y="1711"/>
                    <a:pt x="6378" y="1711"/>
                  </a:cubicBezTo>
                  <a:close/>
                  <a:moveTo>
                    <a:pt x="6259" y="1065"/>
                  </a:moveTo>
                  <a:lnTo>
                    <a:pt x="6259" y="1065"/>
                  </a:lnTo>
                  <a:lnTo>
                    <a:pt x="6256" y="1061"/>
                  </a:lnTo>
                  <a:cubicBezTo>
                    <a:pt x="6256" y="1061"/>
                    <a:pt x="6248" y="1052"/>
                    <a:pt x="6237" y="1052"/>
                  </a:cubicBezTo>
                  <a:lnTo>
                    <a:pt x="6227" y="1052"/>
                  </a:lnTo>
                  <a:lnTo>
                    <a:pt x="6230" y="1042"/>
                  </a:lnTo>
                  <a:cubicBezTo>
                    <a:pt x="6232" y="1036"/>
                    <a:pt x="6229" y="1021"/>
                    <a:pt x="6226" y="1013"/>
                  </a:cubicBezTo>
                  <a:lnTo>
                    <a:pt x="6224" y="1007"/>
                  </a:lnTo>
                  <a:lnTo>
                    <a:pt x="6229" y="1004"/>
                  </a:lnTo>
                  <a:cubicBezTo>
                    <a:pt x="6230" y="1004"/>
                    <a:pt x="6248" y="993"/>
                    <a:pt x="6259" y="984"/>
                  </a:cubicBezTo>
                  <a:lnTo>
                    <a:pt x="6261" y="983"/>
                  </a:lnTo>
                  <a:lnTo>
                    <a:pt x="6263" y="983"/>
                  </a:lnTo>
                  <a:cubicBezTo>
                    <a:pt x="6277" y="983"/>
                    <a:pt x="6296" y="984"/>
                    <a:pt x="6296" y="984"/>
                  </a:cubicBezTo>
                  <a:lnTo>
                    <a:pt x="6306" y="985"/>
                  </a:lnTo>
                  <a:lnTo>
                    <a:pt x="6303" y="994"/>
                  </a:lnTo>
                  <a:cubicBezTo>
                    <a:pt x="6297" y="1012"/>
                    <a:pt x="6293" y="1038"/>
                    <a:pt x="6293" y="1053"/>
                  </a:cubicBezTo>
                  <a:lnTo>
                    <a:pt x="6293" y="1059"/>
                  </a:lnTo>
                  <a:lnTo>
                    <a:pt x="6287" y="1060"/>
                  </a:lnTo>
                  <a:lnTo>
                    <a:pt x="6263" y="1064"/>
                  </a:lnTo>
                  <a:lnTo>
                    <a:pt x="6259" y="1065"/>
                  </a:lnTo>
                  <a:close/>
                  <a:moveTo>
                    <a:pt x="6315" y="8586"/>
                  </a:moveTo>
                  <a:lnTo>
                    <a:pt x="6018" y="8586"/>
                  </a:lnTo>
                  <a:cubicBezTo>
                    <a:pt x="6011" y="8578"/>
                    <a:pt x="6002" y="8570"/>
                    <a:pt x="5992" y="8563"/>
                  </a:cubicBezTo>
                  <a:cubicBezTo>
                    <a:pt x="5986" y="8558"/>
                    <a:pt x="5981" y="8553"/>
                    <a:pt x="5976" y="8548"/>
                  </a:cubicBezTo>
                  <a:lnTo>
                    <a:pt x="6358" y="8548"/>
                  </a:lnTo>
                  <a:cubicBezTo>
                    <a:pt x="6354" y="8552"/>
                    <a:pt x="6350" y="8556"/>
                    <a:pt x="6346" y="8560"/>
                  </a:cubicBezTo>
                  <a:cubicBezTo>
                    <a:pt x="6333" y="8568"/>
                    <a:pt x="6323" y="8577"/>
                    <a:pt x="6315" y="8586"/>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6" name="Linien">
              <a:extLst>
                <a:ext uri="{FF2B5EF4-FFF2-40B4-BE49-F238E27FC236}">
                  <a16:creationId xmlns:a16="http://schemas.microsoft.com/office/drawing/2014/main" id="{B0D2A84D-FA8B-8243-AFF2-1AA693CB60D8}"/>
                </a:ext>
              </a:extLst>
            </p:cNvPr>
            <p:cNvSpPr>
              <a:spLocks noEditPoints="1"/>
            </p:cNvSpPr>
            <p:nvPr userDrawn="1"/>
          </p:nvSpPr>
          <p:spPr bwMode="auto">
            <a:xfrm>
              <a:off x="4472" y="1331"/>
              <a:ext cx="953" cy="2057"/>
            </a:xfrm>
            <a:custGeom>
              <a:avLst/>
              <a:gdLst>
                <a:gd name="T0" fmla="*/ 2201 w 4200"/>
                <a:gd name="T1" fmla="*/ 19 h 9073"/>
                <a:gd name="T2" fmla="*/ 2000 w 4200"/>
                <a:gd name="T3" fmla="*/ 48 h 9073"/>
                <a:gd name="T4" fmla="*/ 104 w 4200"/>
                <a:gd name="T5" fmla="*/ 3877 h 9073"/>
                <a:gd name="T6" fmla="*/ 4068 w 4200"/>
                <a:gd name="T7" fmla="*/ 3933 h 9073"/>
                <a:gd name="T8" fmla="*/ 75 w 4200"/>
                <a:gd name="T9" fmla="*/ 3877 h 9073"/>
                <a:gd name="T10" fmla="*/ 4123 w 4200"/>
                <a:gd name="T11" fmla="*/ 4076 h 9073"/>
                <a:gd name="T12" fmla="*/ 4079 w 4200"/>
                <a:gd name="T13" fmla="*/ 4185 h 9073"/>
                <a:gd name="T14" fmla="*/ 122 w 4200"/>
                <a:gd name="T15" fmla="*/ 4185 h 9073"/>
                <a:gd name="T16" fmla="*/ 1985 w 4200"/>
                <a:gd name="T17" fmla="*/ 629 h 9073"/>
                <a:gd name="T18" fmla="*/ 2220 w 4200"/>
                <a:gd name="T19" fmla="*/ 624 h 9073"/>
                <a:gd name="T20" fmla="*/ 2176 w 4200"/>
                <a:gd name="T21" fmla="*/ 719 h 9073"/>
                <a:gd name="T22" fmla="*/ 2016 w 4200"/>
                <a:gd name="T23" fmla="*/ 691 h 9073"/>
                <a:gd name="T24" fmla="*/ 2206 w 4200"/>
                <a:gd name="T25" fmla="*/ 931 h 9073"/>
                <a:gd name="T26" fmla="*/ 1978 w 4200"/>
                <a:gd name="T27" fmla="*/ 927 h 9073"/>
                <a:gd name="T28" fmla="*/ 2216 w 4200"/>
                <a:gd name="T29" fmla="*/ 928 h 9073"/>
                <a:gd name="T30" fmla="*/ 1885 w 4200"/>
                <a:gd name="T31" fmla="*/ 1108 h 9073"/>
                <a:gd name="T32" fmla="*/ 2330 w 4200"/>
                <a:gd name="T33" fmla="*/ 1106 h 9073"/>
                <a:gd name="T34" fmla="*/ 1854 w 4200"/>
                <a:gd name="T35" fmla="*/ 1327 h 9073"/>
                <a:gd name="T36" fmla="*/ 2309 w 4200"/>
                <a:gd name="T37" fmla="*/ 1341 h 9073"/>
                <a:gd name="T38" fmla="*/ 779 w 4200"/>
                <a:gd name="T39" fmla="*/ 2424 h 9073"/>
                <a:gd name="T40" fmla="*/ 3424 w 4200"/>
                <a:gd name="T41" fmla="*/ 2394 h 9073"/>
                <a:gd name="T42" fmla="*/ 786 w 4200"/>
                <a:gd name="T43" fmla="*/ 2422 h 9073"/>
                <a:gd name="T44" fmla="*/ 3613 w 4200"/>
                <a:gd name="T45" fmla="*/ 3010 h 9073"/>
                <a:gd name="T46" fmla="*/ 588 w 4200"/>
                <a:gd name="T47" fmla="*/ 3010 h 9073"/>
                <a:gd name="T48" fmla="*/ 2100 w 4200"/>
                <a:gd name="T49" fmla="*/ 2398 h 9073"/>
                <a:gd name="T50" fmla="*/ 3462 w 4200"/>
                <a:gd name="T51" fmla="*/ 3174 h 9073"/>
                <a:gd name="T52" fmla="*/ 743 w 4200"/>
                <a:gd name="T53" fmla="*/ 3173 h 9073"/>
                <a:gd name="T54" fmla="*/ 2100 w 4200"/>
                <a:gd name="T55" fmla="*/ 2952 h 9073"/>
                <a:gd name="T56" fmla="*/ 126 w 4200"/>
                <a:gd name="T57" fmla="*/ 8115 h 9073"/>
                <a:gd name="T58" fmla="*/ 1122 w 4200"/>
                <a:gd name="T59" fmla="*/ 7573 h 9073"/>
                <a:gd name="T60" fmla="*/ 1131 w 4200"/>
                <a:gd name="T61" fmla="*/ 7543 h 9073"/>
                <a:gd name="T62" fmla="*/ 2858 w 4200"/>
                <a:gd name="T63" fmla="*/ 7387 h 9073"/>
                <a:gd name="T64" fmla="*/ 3843 w 4200"/>
                <a:gd name="T65" fmla="*/ 7789 h 9073"/>
                <a:gd name="T66" fmla="*/ 4085 w 4200"/>
                <a:gd name="T67" fmla="*/ 8091 h 9073"/>
                <a:gd name="T68" fmla="*/ 3089 w 4200"/>
                <a:gd name="T69" fmla="*/ 7706 h 9073"/>
                <a:gd name="T70" fmla="*/ 2100 w 4200"/>
                <a:gd name="T71" fmla="*/ 7035 h 9073"/>
                <a:gd name="T72" fmla="*/ 1112 w 4200"/>
                <a:gd name="T73" fmla="*/ 7706 h 9073"/>
                <a:gd name="T74" fmla="*/ 2098 w 4200"/>
                <a:gd name="T75" fmla="*/ 7662 h 9073"/>
                <a:gd name="T76" fmla="*/ 2098 w 4200"/>
                <a:gd name="T77" fmla="*/ 7662 h 9073"/>
                <a:gd name="T78" fmla="*/ 1764 w 4200"/>
                <a:gd name="T79" fmla="*/ 7953 h 9073"/>
                <a:gd name="T80" fmla="*/ 4186 w 4200"/>
                <a:gd name="T81" fmla="*/ 8397 h 9073"/>
                <a:gd name="T82" fmla="*/ 3011 w 4200"/>
                <a:gd name="T83" fmla="*/ 7554 h 9073"/>
                <a:gd name="T84" fmla="*/ 1459 w 4200"/>
                <a:gd name="T85" fmla="*/ 7547 h 9073"/>
                <a:gd name="T86" fmla="*/ 1093 w 4200"/>
                <a:gd name="T87" fmla="*/ 7846 h 9073"/>
                <a:gd name="T88" fmla="*/ 1081 w 4200"/>
                <a:gd name="T89" fmla="*/ 7818 h 9073"/>
                <a:gd name="T90" fmla="*/ 2762 w 4200"/>
                <a:gd name="T91" fmla="*/ 7525 h 9073"/>
                <a:gd name="T92" fmla="*/ 4186 w 4200"/>
                <a:gd name="T93" fmla="*/ 8397 h 9073"/>
                <a:gd name="T94" fmla="*/ 2713 w 4200"/>
                <a:gd name="T95" fmla="*/ 7958 h 9073"/>
                <a:gd name="T96" fmla="*/ 2102 w 4200"/>
                <a:gd name="T97" fmla="*/ 8540 h 9073"/>
                <a:gd name="T98" fmla="*/ 2831 w 4200"/>
                <a:gd name="T99" fmla="*/ 7809 h 9073"/>
                <a:gd name="T100" fmla="*/ 1462 w 4200"/>
                <a:gd name="T101" fmla="*/ 7958 h 9073"/>
                <a:gd name="T102" fmla="*/ 913 w 4200"/>
                <a:gd name="T103" fmla="*/ 9067 h 9073"/>
                <a:gd name="T104" fmla="*/ 701 w 4200"/>
                <a:gd name="T105" fmla="*/ 8759 h 9073"/>
                <a:gd name="T106" fmla="*/ 179 w 4200"/>
                <a:gd name="T107" fmla="*/ 8657 h 9073"/>
                <a:gd name="T108" fmla="*/ 1321 w 4200"/>
                <a:gd name="T109" fmla="*/ 7775 h 9073"/>
                <a:gd name="T110" fmla="*/ 2878 w 4200"/>
                <a:gd name="T111" fmla="*/ 7780 h 9073"/>
                <a:gd name="T112" fmla="*/ 4021 w 4200"/>
                <a:gd name="T113" fmla="*/ 8656 h 9073"/>
                <a:gd name="T114" fmla="*/ 3498 w 4200"/>
                <a:gd name="T115" fmla="*/ 8760 h 9073"/>
                <a:gd name="T116" fmla="*/ 3286 w 4200"/>
                <a:gd name="T117" fmla="*/ 9067 h 90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00" h="9073">
                  <a:moveTo>
                    <a:pt x="2000" y="48"/>
                  </a:moveTo>
                  <a:cubicBezTo>
                    <a:pt x="1994" y="48"/>
                    <a:pt x="1988" y="44"/>
                    <a:pt x="1986" y="38"/>
                  </a:cubicBezTo>
                  <a:cubicBezTo>
                    <a:pt x="1984" y="30"/>
                    <a:pt x="1988" y="22"/>
                    <a:pt x="1996" y="19"/>
                  </a:cubicBezTo>
                  <a:cubicBezTo>
                    <a:pt x="2045" y="3"/>
                    <a:pt x="2155" y="0"/>
                    <a:pt x="2201" y="19"/>
                  </a:cubicBezTo>
                  <a:cubicBezTo>
                    <a:pt x="2208" y="22"/>
                    <a:pt x="2211" y="30"/>
                    <a:pt x="2208" y="38"/>
                  </a:cubicBezTo>
                  <a:cubicBezTo>
                    <a:pt x="2205" y="45"/>
                    <a:pt x="2197" y="48"/>
                    <a:pt x="2190" y="45"/>
                  </a:cubicBezTo>
                  <a:cubicBezTo>
                    <a:pt x="2152" y="30"/>
                    <a:pt x="2047" y="33"/>
                    <a:pt x="2004" y="47"/>
                  </a:cubicBezTo>
                  <a:cubicBezTo>
                    <a:pt x="2003" y="47"/>
                    <a:pt x="2001" y="48"/>
                    <a:pt x="2000" y="48"/>
                  </a:cubicBezTo>
                  <a:close/>
                  <a:moveTo>
                    <a:pt x="4096" y="3985"/>
                  </a:moveTo>
                  <a:lnTo>
                    <a:pt x="4096" y="3877"/>
                  </a:lnTo>
                  <a:cubicBezTo>
                    <a:pt x="4096" y="3684"/>
                    <a:pt x="3522" y="3221"/>
                    <a:pt x="2100" y="3221"/>
                  </a:cubicBezTo>
                  <a:cubicBezTo>
                    <a:pt x="679" y="3221"/>
                    <a:pt x="104" y="3684"/>
                    <a:pt x="104" y="3877"/>
                  </a:cubicBezTo>
                  <a:lnTo>
                    <a:pt x="104" y="3985"/>
                  </a:lnTo>
                  <a:cubicBezTo>
                    <a:pt x="112" y="3968"/>
                    <a:pt x="121" y="3951"/>
                    <a:pt x="132" y="3933"/>
                  </a:cubicBezTo>
                  <a:cubicBezTo>
                    <a:pt x="317" y="3639"/>
                    <a:pt x="931" y="3324"/>
                    <a:pt x="2100" y="3324"/>
                  </a:cubicBezTo>
                  <a:cubicBezTo>
                    <a:pt x="3270" y="3324"/>
                    <a:pt x="3884" y="3639"/>
                    <a:pt x="4068" y="3933"/>
                  </a:cubicBezTo>
                  <a:cubicBezTo>
                    <a:pt x="4079" y="3951"/>
                    <a:pt x="4089" y="3968"/>
                    <a:pt x="4096" y="3985"/>
                  </a:cubicBezTo>
                  <a:close/>
                  <a:moveTo>
                    <a:pt x="78" y="4076"/>
                  </a:moveTo>
                  <a:cubicBezTo>
                    <a:pt x="76" y="4074"/>
                    <a:pt x="75" y="4071"/>
                    <a:pt x="75" y="4068"/>
                  </a:cubicBezTo>
                  <a:lnTo>
                    <a:pt x="75" y="3877"/>
                  </a:lnTo>
                  <a:cubicBezTo>
                    <a:pt x="75" y="3646"/>
                    <a:pt x="687" y="3192"/>
                    <a:pt x="2100" y="3192"/>
                  </a:cubicBezTo>
                  <a:cubicBezTo>
                    <a:pt x="3514" y="3192"/>
                    <a:pt x="4125" y="3646"/>
                    <a:pt x="4125" y="3877"/>
                  </a:cubicBezTo>
                  <a:lnTo>
                    <a:pt x="4125" y="4068"/>
                  </a:lnTo>
                  <a:cubicBezTo>
                    <a:pt x="4125" y="4071"/>
                    <a:pt x="4124" y="4074"/>
                    <a:pt x="4123" y="4076"/>
                  </a:cubicBezTo>
                  <a:cubicBezTo>
                    <a:pt x="4128" y="4120"/>
                    <a:pt x="4122" y="4161"/>
                    <a:pt x="4105" y="4198"/>
                  </a:cubicBezTo>
                  <a:cubicBezTo>
                    <a:pt x="4102" y="4203"/>
                    <a:pt x="4097" y="4206"/>
                    <a:pt x="4092" y="4206"/>
                  </a:cubicBezTo>
                  <a:cubicBezTo>
                    <a:pt x="4089" y="4206"/>
                    <a:pt x="4087" y="4205"/>
                    <a:pt x="4085" y="4204"/>
                  </a:cubicBezTo>
                  <a:cubicBezTo>
                    <a:pt x="4078" y="4201"/>
                    <a:pt x="4075" y="4192"/>
                    <a:pt x="4079" y="4185"/>
                  </a:cubicBezTo>
                  <a:cubicBezTo>
                    <a:pt x="4110" y="4119"/>
                    <a:pt x="4098" y="4035"/>
                    <a:pt x="4044" y="3949"/>
                  </a:cubicBezTo>
                  <a:cubicBezTo>
                    <a:pt x="3872" y="3674"/>
                    <a:pt x="3260" y="3353"/>
                    <a:pt x="2100" y="3353"/>
                  </a:cubicBezTo>
                  <a:cubicBezTo>
                    <a:pt x="941" y="3353"/>
                    <a:pt x="329" y="3674"/>
                    <a:pt x="157" y="3949"/>
                  </a:cubicBezTo>
                  <a:cubicBezTo>
                    <a:pt x="103" y="4035"/>
                    <a:pt x="90" y="4119"/>
                    <a:pt x="122" y="4185"/>
                  </a:cubicBezTo>
                  <a:cubicBezTo>
                    <a:pt x="126" y="4192"/>
                    <a:pt x="123" y="4201"/>
                    <a:pt x="115" y="4204"/>
                  </a:cubicBezTo>
                  <a:cubicBezTo>
                    <a:pt x="108" y="4208"/>
                    <a:pt x="100" y="4205"/>
                    <a:pt x="96" y="4198"/>
                  </a:cubicBezTo>
                  <a:cubicBezTo>
                    <a:pt x="78" y="4161"/>
                    <a:pt x="72" y="4120"/>
                    <a:pt x="78" y="4076"/>
                  </a:cubicBezTo>
                  <a:close/>
                  <a:moveTo>
                    <a:pt x="1985" y="629"/>
                  </a:moveTo>
                  <a:cubicBezTo>
                    <a:pt x="1981" y="629"/>
                    <a:pt x="1978" y="627"/>
                    <a:pt x="1975" y="624"/>
                  </a:cubicBezTo>
                  <a:cubicBezTo>
                    <a:pt x="1969" y="619"/>
                    <a:pt x="1969" y="610"/>
                    <a:pt x="1975" y="604"/>
                  </a:cubicBezTo>
                  <a:cubicBezTo>
                    <a:pt x="2022" y="559"/>
                    <a:pt x="2173" y="559"/>
                    <a:pt x="2220" y="604"/>
                  </a:cubicBezTo>
                  <a:cubicBezTo>
                    <a:pt x="2226" y="610"/>
                    <a:pt x="2226" y="619"/>
                    <a:pt x="2220" y="624"/>
                  </a:cubicBezTo>
                  <a:cubicBezTo>
                    <a:pt x="2215" y="630"/>
                    <a:pt x="2206" y="630"/>
                    <a:pt x="2200" y="625"/>
                  </a:cubicBezTo>
                  <a:cubicBezTo>
                    <a:pt x="2164" y="590"/>
                    <a:pt x="2031" y="590"/>
                    <a:pt x="1995" y="625"/>
                  </a:cubicBezTo>
                  <a:cubicBezTo>
                    <a:pt x="1992" y="627"/>
                    <a:pt x="1989" y="629"/>
                    <a:pt x="1985" y="629"/>
                  </a:cubicBezTo>
                  <a:close/>
                  <a:moveTo>
                    <a:pt x="2176" y="719"/>
                  </a:moveTo>
                  <a:cubicBezTo>
                    <a:pt x="2173" y="719"/>
                    <a:pt x="2169" y="717"/>
                    <a:pt x="2166" y="715"/>
                  </a:cubicBezTo>
                  <a:cubicBezTo>
                    <a:pt x="2148" y="697"/>
                    <a:pt x="2057" y="692"/>
                    <a:pt x="2036" y="712"/>
                  </a:cubicBezTo>
                  <a:cubicBezTo>
                    <a:pt x="2030" y="718"/>
                    <a:pt x="2021" y="718"/>
                    <a:pt x="2016" y="712"/>
                  </a:cubicBezTo>
                  <a:cubicBezTo>
                    <a:pt x="2010" y="706"/>
                    <a:pt x="2010" y="697"/>
                    <a:pt x="2016" y="691"/>
                  </a:cubicBezTo>
                  <a:cubicBezTo>
                    <a:pt x="2048" y="661"/>
                    <a:pt x="2158" y="667"/>
                    <a:pt x="2186" y="694"/>
                  </a:cubicBezTo>
                  <a:cubicBezTo>
                    <a:pt x="2192" y="700"/>
                    <a:pt x="2192" y="709"/>
                    <a:pt x="2187" y="714"/>
                  </a:cubicBezTo>
                  <a:cubicBezTo>
                    <a:pt x="2184" y="717"/>
                    <a:pt x="2180" y="719"/>
                    <a:pt x="2176" y="719"/>
                  </a:cubicBezTo>
                  <a:close/>
                  <a:moveTo>
                    <a:pt x="2206" y="931"/>
                  </a:moveTo>
                  <a:cubicBezTo>
                    <a:pt x="2202" y="931"/>
                    <a:pt x="2198" y="930"/>
                    <a:pt x="2196" y="926"/>
                  </a:cubicBezTo>
                  <a:cubicBezTo>
                    <a:pt x="2185" y="914"/>
                    <a:pt x="2153" y="906"/>
                    <a:pt x="2113" y="904"/>
                  </a:cubicBezTo>
                  <a:cubicBezTo>
                    <a:pt x="2063" y="902"/>
                    <a:pt x="2015" y="912"/>
                    <a:pt x="1999" y="927"/>
                  </a:cubicBezTo>
                  <a:cubicBezTo>
                    <a:pt x="1993" y="933"/>
                    <a:pt x="1984" y="933"/>
                    <a:pt x="1978" y="927"/>
                  </a:cubicBezTo>
                  <a:cubicBezTo>
                    <a:pt x="1973" y="921"/>
                    <a:pt x="1973" y="912"/>
                    <a:pt x="1979" y="907"/>
                  </a:cubicBezTo>
                  <a:cubicBezTo>
                    <a:pt x="2006" y="880"/>
                    <a:pt x="2069" y="873"/>
                    <a:pt x="2114" y="875"/>
                  </a:cubicBezTo>
                  <a:cubicBezTo>
                    <a:pt x="2138" y="876"/>
                    <a:pt x="2194" y="881"/>
                    <a:pt x="2217" y="907"/>
                  </a:cubicBezTo>
                  <a:cubicBezTo>
                    <a:pt x="2223" y="913"/>
                    <a:pt x="2222" y="922"/>
                    <a:pt x="2216" y="928"/>
                  </a:cubicBezTo>
                  <a:cubicBezTo>
                    <a:pt x="2213" y="930"/>
                    <a:pt x="2210" y="931"/>
                    <a:pt x="2206" y="931"/>
                  </a:cubicBezTo>
                  <a:close/>
                  <a:moveTo>
                    <a:pt x="2319" y="1111"/>
                  </a:moveTo>
                  <a:cubicBezTo>
                    <a:pt x="2316" y="1111"/>
                    <a:pt x="2313" y="1110"/>
                    <a:pt x="2310" y="1108"/>
                  </a:cubicBezTo>
                  <a:cubicBezTo>
                    <a:pt x="2239" y="1054"/>
                    <a:pt x="1957" y="1054"/>
                    <a:pt x="1885" y="1108"/>
                  </a:cubicBezTo>
                  <a:cubicBezTo>
                    <a:pt x="1879" y="1113"/>
                    <a:pt x="1870" y="1112"/>
                    <a:pt x="1865" y="1106"/>
                  </a:cubicBezTo>
                  <a:cubicBezTo>
                    <a:pt x="1860" y="1099"/>
                    <a:pt x="1861" y="1090"/>
                    <a:pt x="1868" y="1085"/>
                  </a:cubicBezTo>
                  <a:cubicBezTo>
                    <a:pt x="1950" y="1023"/>
                    <a:pt x="2246" y="1023"/>
                    <a:pt x="2328" y="1085"/>
                  </a:cubicBezTo>
                  <a:cubicBezTo>
                    <a:pt x="2334" y="1090"/>
                    <a:pt x="2335" y="1099"/>
                    <a:pt x="2330" y="1106"/>
                  </a:cubicBezTo>
                  <a:cubicBezTo>
                    <a:pt x="2327" y="1109"/>
                    <a:pt x="2323" y="1111"/>
                    <a:pt x="2319" y="1111"/>
                  </a:cubicBezTo>
                  <a:close/>
                  <a:moveTo>
                    <a:pt x="1865" y="1351"/>
                  </a:moveTo>
                  <a:cubicBezTo>
                    <a:pt x="1861" y="1351"/>
                    <a:pt x="1858" y="1350"/>
                    <a:pt x="1855" y="1348"/>
                  </a:cubicBezTo>
                  <a:cubicBezTo>
                    <a:pt x="1849" y="1342"/>
                    <a:pt x="1849" y="1333"/>
                    <a:pt x="1854" y="1327"/>
                  </a:cubicBezTo>
                  <a:cubicBezTo>
                    <a:pt x="1900" y="1277"/>
                    <a:pt x="2020" y="1258"/>
                    <a:pt x="2119" y="1260"/>
                  </a:cubicBezTo>
                  <a:cubicBezTo>
                    <a:pt x="2221" y="1262"/>
                    <a:pt x="2300" y="1285"/>
                    <a:pt x="2332" y="1323"/>
                  </a:cubicBezTo>
                  <a:cubicBezTo>
                    <a:pt x="2337" y="1329"/>
                    <a:pt x="2336" y="1338"/>
                    <a:pt x="2330" y="1343"/>
                  </a:cubicBezTo>
                  <a:cubicBezTo>
                    <a:pt x="2324" y="1348"/>
                    <a:pt x="2314" y="1347"/>
                    <a:pt x="2309" y="1341"/>
                  </a:cubicBezTo>
                  <a:cubicBezTo>
                    <a:pt x="2284" y="1311"/>
                    <a:pt x="2211" y="1290"/>
                    <a:pt x="2119" y="1288"/>
                  </a:cubicBezTo>
                  <a:cubicBezTo>
                    <a:pt x="2009" y="1286"/>
                    <a:pt x="1909" y="1310"/>
                    <a:pt x="1876" y="1347"/>
                  </a:cubicBezTo>
                  <a:cubicBezTo>
                    <a:pt x="1873" y="1350"/>
                    <a:pt x="1869" y="1351"/>
                    <a:pt x="1865" y="1351"/>
                  </a:cubicBezTo>
                  <a:close/>
                  <a:moveTo>
                    <a:pt x="779" y="2424"/>
                  </a:moveTo>
                  <a:cubicBezTo>
                    <a:pt x="774" y="2424"/>
                    <a:pt x="769" y="2422"/>
                    <a:pt x="766" y="2417"/>
                  </a:cubicBezTo>
                  <a:cubicBezTo>
                    <a:pt x="762" y="2410"/>
                    <a:pt x="765" y="2401"/>
                    <a:pt x="772" y="2397"/>
                  </a:cubicBezTo>
                  <a:cubicBezTo>
                    <a:pt x="1053" y="2237"/>
                    <a:pt x="1549" y="2141"/>
                    <a:pt x="2100" y="2141"/>
                  </a:cubicBezTo>
                  <a:cubicBezTo>
                    <a:pt x="2651" y="2141"/>
                    <a:pt x="3145" y="2236"/>
                    <a:pt x="3424" y="2394"/>
                  </a:cubicBezTo>
                  <a:cubicBezTo>
                    <a:pt x="3431" y="2398"/>
                    <a:pt x="3433" y="2407"/>
                    <a:pt x="3429" y="2414"/>
                  </a:cubicBezTo>
                  <a:cubicBezTo>
                    <a:pt x="3425" y="2421"/>
                    <a:pt x="3416" y="2423"/>
                    <a:pt x="3410" y="2420"/>
                  </a:cubicBezTo>
                  <a:cubicBezTo>
                    <a:pt x="3135" y="2263"/>
                    <a:pt x="2646" y="2170"/>
                    <a:pt x="2100" y="2170"/>
                  </a:cubicBezTo>
                  <a:cubicBezTo>
                    <a:pt x="1554" y="2170"/>
                    <a:pt x="1063" y="2264"/>
                    <a:pt x="786" y="2422"/>
                  </a:cubicBezTo>
                  <a:cubicBezTo>
                    <a:pt x="784" y="2424"/>
                    <a:pt x="781" y="2424"/>
                    <a:pt x="779" y="2424"/>
                  </a:cubicBezTo>
                  <a:close/>
                  <a:moveTo>
                    <a:pt x="3626" y="3030"/>
                  </a:moveTo>
                  <a:cubicBezTo>
                    <a:pt x="3624" y="3030"/>
                    <a:pt x="3623" y="3030"/>
                    <a:pt x="3621" y="3029"/>
                  </a:cubicBezTo>
                  <a:cubicBezTo>
                    <a:pt x="3613" y="3026"/>
                    <a:pt x="3610" y="3018"/>
                    <a:pt x="3613" y="3010"/>
                  </a:cubicBezTo>
                  <a:cubicBezTo>
                    <a:pt x="3629" y="2968"/>
                    <a:pt x="3619" y="2921"/>
                    <a:pt x="3583" y="2870"/>
                  </a:cubicBezTo>
                  <a:cubicBezTo>
                    <a:pt x="3432" y="2650"/>
                    <a:pt x="2874" y="2427"/>
                    <a:pt x="2100" y="2427"/>
                  </a:cubicBezTo>
                  <a:cubicBezTo>
                    <a:pt x="1327" y="2427"/>
                    <a:pt x="769" y="2650"/>
                    <a:pt x="617" y="2870"/>
                  </a:cubicBezTo>
                  <a:cubicBezTo>
                    <a:pt x="582" y="2921"/>
                    <a:pt x="572" y="2968"/>
                    <a:pt x="588" y="3010"/>
                  </a:cubicBezTo>
                  <a:cubicBezTo>
                    <a:pt x="591" y="3018"/>
                    <a:pt x="587" y="3026"/>
                    <a:pt x="580" y="3029"/>
                  </a:cubicBezTo>
                  <a:cubicBezTo>
                    <a:pt x="572" y="3032"/>
                    <a:pt x="564" y="3028"/>
                    <a:pt x="561" y="3021"/>
                  </a:cubicBezTo>
                  <a:cubicBezTo>
                    <a:pt x="542" y="2970"/>
                    <a:pt x="553" y="2912"/>
                    <a:pt x="594" y="2853"/>
                  </a:cubicBezTo>
                  <a:cubicBezTo>
                    <a:pt x="750" y="2627"/>
                    <a:pt x="1317" y="2398"/>
                    <a:pt x="2100" y="2398"/>
                  </a:cubicBezTo>
                  <a:cubicBezTo>
                    <a:pt x="2884" y="2398"/>
                    <a:pt x="3451" y="2627"/>
                    <a:pt x="3607" y="2853"/>
                  </a:cubicBezTo>
                  <a:cubicBezTo>
                    <a:pt x="3648" y="2912"/>
                    <a:pt x="3659" y="2970"/>
                    <a:pt x="3639" y="3021"/>
                  </a:cubicBezTo>
                  <a:cubicBezTo>
                    <a:pt x="3637" y="3026"/>
                    <a:pt x="3632" y="3030"/>
                    <a:pt x="3626" y="3030"/>
                  </a:cubicBezTo>
                  <a:close/>
                  <a:moveTo>
                    <a:pt x="3462" y="3174"/>
                  </a:moveTo>
                  <a:cubicBezTo>
                    <a:pt x="3461" y="3174"/>
                    <a:pt x="3459" y="3174"/>
                    <a:pt x="3458" y="3173"/>
                  </a:cubicBezTo>
                  <a:cubicBezTo>
                    <a:pt x="3006" y="3044"/>
                    <a:pt x="2562" y="2981"/>
                    <a:pt x="2100" y="2981"/>
                  </a:cubicBezTo>
                  <a:lnTo>
                    <a:pt x="2094" y="2981"/>
                  </a:lnTo>
                  <a:cubicBezTo>
                    <a:pt x="1637" y="2981"/>
                    <a:pt x="1195" y="3044"/>
                    <a:pt x="743" y="3173"/>
                  </a:cubicBezTo>
                  <a:cubicBezTo>
                    <a:pt x="735" y="3175"/>
                    <a:pt x="727" y="3171"/>
                    <a:pt x="725" y="3163"/>
                  </a:cubicBezTo>
                  <a:cubicBezTo>
                    <a:pt x="723" y="3156"/>
                    <a:pt x="727" y="3148"/>
                    <a:pt x="735" y="3146"/>
                  </a:cubicBezTo>
                  <a:cubicBezTo>
                    <a:pt x="1189" y="3016"/>
                    <a:pt x="1634" y="2952"/>
                    <a:pt x="2094" y="2952"/>
                  </a:cubicBezTo>
                  <a:lnTo>
                    <a:pt x="2100" y="2952"/>
                  </a:lnTo>
                  <a:cubicBezTo>
                    <a:pt x="2565" y="2952"/>
                    <a:pt x="3011" y="3016"/>
                    <a:pt x="3466" y="3146"/>
                  </a:cubicBezTo>
                  <a:cubicBezTo>
                    <a:pt x="3474" y="3148"/>
                    <a:pt x="3478" y="3156"/>
                    <a:pt x="3476" y="3163"/>
                  </a:cubicBezTo>
                  <a:cubicBezTo>
                    <a:pt x="3474" y="3170"/>
                    <a:pt x="3468" y="3174"/>
                    <a:pt x="3462" y="3174"/>
                  </a:cubicBezTo>
                  <a:close/>
                  <a:moveTo>
                    <a:pt x="126" y="8115"/>
                  </a:moveTo>
                  <a:cubicBezTo>
                    <a:pt x="122" y="8115"/>
                    <a:pt x="118" y="8114"/>
                    <a:pt x="116" y="8111"/>
                  </a:cubicBezTo>
                  <a:cubicBezTo>
                    <a:pt x="110" y="8105"/>
                    <a:pt x="110" y="8096"/>
                    <a:pt x="116" y="8091"/>
                  </a:cubicBezTo>
                  <a:cubicBezTo>
                    <a:pt x="322" y="7894"/>
                    <a:pt x="640" y="7760"/>
                    <a:pt x="1090" y="7681"/>
                  </a:cubicBezTo>
                  <a:lnTo>
                    <a:pt x="1122" y="7573"/>
                  </a:lnTo>
                  <a:cubicBezTo>
                    <a:pt x="998" y="7586"/>
                    <a:pt x="652" y="7648"/>
                    <a:pt x="378" y="7788"/>
                  </a:cubicBezTo>
                  <a:cubicBezTo>
                    <a:pt x="371" y="7792"/>
                    <a:pt x="362" y="7789"/>
                    <a:pt x="359" y="7782"/>
                  </a:cubicBezTo>
                  <a:cubicBezTo>
                    <a:pt x="355" y="7775"/>
                    <a:pt x="358" y="7766"/>
                    <a:pt x="365" y="7762"/>
                  </a:cubicBezTo>
                  <a:cubicBezTo>
                    <a:pt x="652" y="7615"/>
                    <a:pt x="1016" y="7554"/>
                    <a:pt x="1131" y="7543"/>
                  </a:cubicBezTo>
                  <a:lnTo>
                    <a:pt x="1177" y="7387"/>
                  </a:lnTo>
                  <a:lnTo>
                    <a:pt x="1343" y="7387"/>
                  </a:lnTo>
                  <a:cubicBezTo>
                    <a:pt x="1380" y="7337"/>
                    <a:pt x="1637" y="7006"/>
                    <a:pt x="2100" y="7006"/>
                  </a:cubicBezTo>
                  <a:cubicBezTo>
                    <a:pt x="2564" y="7006"/>
                    <a:pt x="2821" y="7337"/>
                    <a:pt x="2858" y="7387"/>
                  </a:cubicBezTo>
                  <a:lnTo>
                    <a:pt x="3024" y="7387"/>
                  </a:lnTo>
                  <a:lnTo>
                    <a:pt x="3070" y="7543"/>
                  </a:lnTo>
                  <a:cubicBezTo>
                    <a:pt x="3186" y="7555"/>
                    <a:pt x="3550" y="7618"/>
                    <a:pt x="3837" y="7769"/>
                  </a:cubicBezTo>
                  <a:cubicBezTo>
                    <a:pt x="3844" y="7773"/>
                    <a:pt x="3847" y="7782"/>
                    <a:pt x="3843" y="7789"/>
                  </a:cubicBezTo>
                  <a:cubicBezTo>
                    <a:pt x="3839" y="7796"/>
                    <a:pt x="3831" y="7799"/>
                    <a:pt x="3824" y="7795"/>
                  </a:cubicBezTo>
                  <a:cubicBezTo>
                    <a:pt x="3550" y="7650"/>
                    <a:pt x="3204" y="7587"/>
                    <a:pt x="3079" y="7573"/>
                  </a:cubicBezTo>
                  <a:lnTo>
                    <a:pt x="3111" y="7681"/>
                  </a:lnTo>
                  <a:cubicBezTo>
                    <a:pt x="3560" y="7760"/>
                    <a:pt x="3879" y="7894"/>
                    <a:pt x="4085" y="8091"/>
                  </a:cubicBezTo>
                  <a:cubicBezTo>
                    <a:pt x="4090" y="8096"/>
                    <a:pt x="4091" y="8105"/>
                    <a:pt x="4085" y="8111"/>
                  </a:cubicBezTo>
                  <a:cubicBezTo>
                    <a:pt x="4080" y="8117"/>
                    <a:pt x="4071" y="8117"/>
                    <a:pt x="4065" y="8111"/>
                  </a:cubicBezTo>
                  <a:cubicBezTo>
                    <a:pt x="3865" y="7920"/>
                    <a:pt x="3539" y="7784"/>
                    <a:pt x="3097" y="7708"/>
                  </a:cubicBezTo>
                  <a:lnTo>
                    <a:pt x="3089" y="7706"/>
                  </a:lnTo>
                  <a:lnTo>
                    <a:pt x="3002" y="7416"/>
                  </a:lnTo>
                  <a:lnTo>
                    <a:pt x="2842" y="7416"/>
                  </a:lnTo>
                  <a:lnTo>
                    <a:pt x="2838" y="7410"/>
                  </a:lnTo>
                  <a:cubicBezTo>
                    <a:pt x="2836" y="7406"/>
                    <a:pt x="2584" y="7035"/>
                    <a:pt x="2100" y="7035"/>
                  </a:cubicBezTo>
                  <a:cubicBezTo>
                    <a:pt x="1617" y="7035"/>
                    <a:pt x="1365" y="7406"/>
                    <a:pt x="1363" y="7410"/>
                  </a:cubicBezTo>
                  <a:lnTo>
                    <a:pt x="1358" y="7416"/>
                  </a:lnTo>
                  <a:lnTo>
                    <a:pt x="1198" y="7416"/>
                  </a:lnTo>
                  <a:lnTo>
                    <a:pt x="1112" y="7706"/>
                  </a:lnTo>
                  <a:lnTo>
                    <a:pt x="1103" y="7708"/>
                  </a:lnTo>
                  <a:cubicBezTo>
                    <a:pt x="662" y="7784"/>
                    <a:pt x="336" y="7920"/>
                    <a:pt x="136" y="8111"/>
                  </a:cubicBezTo>
                  <a:cubicBezTo>
                    <a:pt x="133" y="8114"/>
                    <a:pt x="130" y="8115"/>
                    <a:pt x="126" y="8115"/>
                  </a:cubicBezTo>
                  <a:close/>
                  <a:moveTo>
                    <a:pt x="2098" y="7662"/>
                  </a:moveTo>
                  <a:cubicBezTo>
                    <a:pt x="1929" y="7662"/>
                    <a:pt x="1793" y="7793"/>
                    <a:pt x="1793" y="7953"/>
                  </a:cubicBezTo>
                  <a:cubicBezTo>
                    <a:pt x="1793" y="8114"/>
                    <a:pt x="1929" y="8244"/>
                    <a:pt x="2098" y="8244"/>
                  </a:cubicBezTo>
                  <a:cubicBezTo>
                    <a:pt x="2266" y="8244"/>
                    <a:pt x="2402" y="8114"/>
                    <a:pt x="2402" y="7953"/>
                  </a:cubicBezTo>
                  <a:cubicBezTo>
                    <a:pt x="2402" y="7793"/>
                    <a:pt x="2266" y="7662"/>
                    <a:pt x="2098" y="7662"/>
                  </a:cubicBezTo>
                  <a:close/>
                  <a:moveTo>
                    <a:pt x="2098" y="8244"/>
                  </a:moveTo>
                  <a:lnTo>
                    <a:pt x="2098" y="8244"/>
                  </a:lnTo>
                  <a:close/>
                  <a:moveTo>
                    <a:pt x="2098" y="8273"/>
                  </a:moveTo>
                  <a:cubicBezTo>
                    <a:pt x="1914" y="8273"/>
                    <a:pt x="1764" y="8130"/>
                    <a:pt x="1764" y="7953"/>
                  </a:cubicBezTo>
                  <a:cubicBezTo>
                    <a:pt x="1764" y="7777"/>
                    <a:pt x="1914" y="7633"/>
                    <a:pt x="2098" y="7633"/>
                  </a:cubicBezTo>
                  <a:cubicBezTo>
                    <a:pt x="2282" y="7633"/>
                    <a:pt x="2431" y="7777"/>
                    <a:pt x="2431" y="7953"/>
                  </a:cubicBezTo>
                  <a:cubicBezTo>
                    <a:pt x="2431" y="8130"/>
                    <a:pt x="2282" y="8273"/>
                    <a:pt x="2098" y="8273"/>
                  </a:cubicBezTo>
                  <a:close/>
                  <a:moveTo>
                    <a:pt x="4186" y="8397"/>
                  </a:moveTo>
                  <a:cubicBezTo>
                    <a:pt x="4178" y="8397"/>
                    <a:pt x="4171" y="8390"/>
                    <a:pt x="4171" y="8382"/>
                  </a:cubicBezTo>
                  <a:cubicBezTo>
                    <a:pt x="4171" y="8126"/>
                    <a:pt x="3482" y="7889"/>
                    <a:pt x="3107" y="7846"/>
                  </a:cubicBezTo>
                  <a:lnTo>
                    <a:pt x="3098" y="7845"/>
                  </a:lnTo>
                  <a:lnTo>
                    <a:pt x="3011" y="7554"/>
                  </a:lnTo>
                  <a:lnTo>
                    <a:pt x="2746" y="7554"/>
                  </a:lnTo>
                  <a:lnTo>
                    <a:pt x="2742" y="7547"/>
                  </a:lnTo>
                  <a:cubicBezTo>
                    <a:pt x="2740" y="7543"/>
                    <a:pt x="2521" y="7184"/>
                    <a:pt x="2100" y="7184"/>
                  </a:cubicBezTo>
                  <a:cubicBezTo>
                    <a:pt x="1680" y="7184"/>
                    <a:pt x="1461" y="7543"/>
                    <a:pt x="1459" y="7547"/>
                  </a:cubicBezTo>
                  <a:lnTo>
                    <a:pt x="1455" y="7554"/>
                  </a:lnTo>
                  <a:lnTo>
                    <a:pt x="1189" y="7554"/>
                  </a:lnTo>
                  <a:lnTo>
                    <a:pt x="1103" y="7845"/>
                  </a:lnTo>
                  <a:lnTo>
                    <a:pt x="1093" y="7846"/>
                  </a:lnTo>
                  <a:cubicBezTo>
                    <a:pt x="718" y="7889"/>
                    <a:pt x="29" y="8126"/>
                    <a:pt x="29" y="8382"/>
                  </a:cubicBezTo>
                  <a:cubicBezTo>
                    <a:pt x="29" y="8390"/>
                    <a:pt x="23" y="8397"/>
                    <a:pt x="15" y="8397"/>
                  </a:cubicBezTo>
                  <a:cubicBezTo>
                    <a:pt x="7" y="8397"/>
                    <a:pt x="0" y="8390"/>
                    <a:pt x="0" y="8382"/>
                  </a:cubicBezTo>
                  <a:cubicBezTo>
                    <a:pt x="0" y="8101"/>
                    <a:pt x="708" y="7864"/>
                    <a:pt x="1081" y="7818"/>
                  </a:cubicBezTo>
                  <a:lnTo>
                    <a:pt x="1168" y="7525"/>
                  </a:lnTo>
                  <a:lnTo>
                    <a:pt x="1438" y="7525"/>
                  </a:lnTo>
                  <a:cubicBezTo>
                    <a:pt x="1472" y="7473"/>
                    <a:pt x="1697" y="7155"/>
                    <a:pt x="2100" y="7155"/>
                  </a:cubicBezTo>
                  <a:cubicBezTo>
                    <a:pt x="2504" y="7155"/>
                    <a:pt x="2728" y="7473"/>
                    <a:pt x="2762" y="7525"/>
                  </a:cubicBezTo>
                  <a:lnTo>
                    <a:pt x="3033" y="7525"/>
                  </a:lnTo>
                  <a:lnTo>
                    <a:pt x="3120" y="7818"/>
                  </a:lnTo>
                  <a:cubicBezTo>
                    <a:pt x="3493" y="7864"/>
                    <a:pt x="4200" y="8101"/>
                    <a:pt x="4200" y="8382"/>
                  </a:cubicBezTo>
                  <a:cubicBezTo>
                    <a:pt x="4200" y="8390"/>
                    <a:pt x="4194" y="8397"/>
                    <a:pt x="4186" y="8397"/>
                  </a:cubicBezTo>
                  <a:close/>
                  <a:moveTo>
                    <a:pt x="2102" y="7376"/>
                  </a:moveTo>
                  <a:cubicBezTo>
                    <a:pt x="1765" y="7376"/>
                    <a:pt x="1491" y="7637"/>
                    <a:pt x="1491" y="7958"/>
                  </a:cubicBezTo>
                  <a:cubicBezTo>
                    <a:pt x="1491" y="8279"/>
                    <a:pt x="1765" y="8540"/>
                    <a:pt x="2102" y="8540"/>
                  </a:cubicBezTo>
                  <a:cubicBezTo>
                    <a:pt x="2439" y="8540"/>
                    <a:pt x="2713" y="8279"/>
                    <a:pt x="2713" y="7958"/>
                  </a:cubicBezTo>
                  <a:cubicBezTo>
                    <a:pt x="2713" y="7904"/>
                    <a:pt x="2705" y="7852"/>
                    <a:pt x="2691" y="7802"/>
                  </a:cubicBezTo>
                  <a:cubicBezTo>
                    <a:pt x="2689" y="7800"/>
                    <a:pt x="2689" y="7797"/>
                    <a:pt x="2689" y="7794"/>
                  </a:cubicBezTo>
                  <a:cubicBezTo>
                    <a:pt x="2614" y="7553"/>
                    <a:pt x="2379" y="7376"/>
                    <a:pt x="2102" y="7376"/>
                  </a:cubicBezTo>
                  <a:close/>
                  <a:moveTo>
                    <a:pt x="2102" y="8540"/>
                  </a:moveTo>
                  <a:lnTo>
                    <a:pt x="2102" y="8540"/>
                  </a:lnTo>
                  <a:close/>
                  <a:moveTo>
                    <a:pt x="3276" y="9072"/>
                  </a:moveTo>
                  <a:cubicBezTo>
                    <a:pt x="3272" y="9072"/>
                    <a:pt x="3268" y="9070"/>
                    <a:pt x="3265" y="9067"/>
                  </a:cubicBezTo>
                  <a:cubicBezTo>
                    <a:pt x="2916" y="8716"/>
                    <a:pt x="2835" y="8054"/>
                    <a:pt x="2831" y="7809"/>
                  </a:cubicBezTo>
                  <a:lnTo>
                    <a:pt x="2723" y="7809"/>
                  </a:lnTo>
                  <a:cubicBezTo>
                    <a:pt x="2735" y="7856"/>
                    <a:pt x="2742" y="7906"/>
                    <a:pt x="2742" y="7958"/>
                  </a:cubicBezTo>
                  <a:cubicBezTo>
                    <a:pt x="2742" y="8295"/>
                    <a:pt x="2455" y="8569"/>
                    <a:pt x="2102" y="8569"/>
                  </a:cubicBezTo>
                  <a:cubicBezTo>
                    <a:pt x="1749" y="8569"/>
                    <a:pt x="1462" y="8295"/>
                    <a:pt x="1462" y="7958"/>
                  </a:cubicBezTo>
                  <a:cubicBezTo>
                    <a:pt x="1462" y="7904"/>
                    <a:pt x="1469" y="7853"/>
                    <a:pt x="1482" y="7803"/>
                  </a:cubicBezTo>
                  <a:lnTo>
                    <a:pt x="1368" y="7803"/>
                  </a:lnTo>
                  <a:cubicBezTo>
                    <a:pt x="1365" y="8050"/>
                    <a:pt x="1283" y="8714"/>
                    <a:pt x="934" y="9067"/>
                  </a:cubicBezTo>
                  <a:cubicBezTo>
                    <a:pt x="928" y="9073"/>
                    <a:pt x="919" y="9073"/>
                    <a:pt x="913" y="9067"/>
                  </a:cubicBezTo>
                  <a:cubicBezTo>
                    <a:pt x="907" y="9062"/>
                    <a:pt x="907" y="9053"/>
                    <a:pt x="913" y="9047"/>
                  </a:cubicBezTo>
                  <a:cubicBezTo>
                    <a:pt x="1165" y="8793"/>
                    <a:pt x="1275" y="8372"/>
                    <a:pt x="1317" y="8070"/>
                  </a:cubicBezTo>
                  <a:cubicBezTo>
                    <a:pt x="1236" y="8379"/>
                    <a:pt x="1018" y="8577"/>
                    <a:pt x="721" y="8763"/>
                  </a:cubicBezTo>
                  <a:cubicBezTo>
                    <a:pt x="715" y="8768"/>
                    <a:pt x="706" y="8766"/>
                    <a:pt x="701" y="8759"/>
                  </a:cubicBezTo>
                  <a:cubicBezTo>
                    <a:pt x="697" y="8752"/>
                    <a:pt x="699" y="8743"/>
                    <a:pt x="706" y="8739"/>
                  </a:cubicBezTo>
                  <a:cubicBezTo>
                    <a:pt x="1016" y="8544"/>
                    <a:pt x="1239" y="8337"/>
                    <a:pt x="1303" y="7999"/>
                  </a:cubicBezTo>
                  <a:cubicBezTo>
                    <a:pt x="762" y="8106"/>
                    <a:pt x="194" y="8255"/>
                    <a:pt x="194" y="8642"/>
                  </a:cubicBezTo>
                  <a:cubicBezTo>
                    <a:pt x="194" y="8650"/>
                    <a:pt x="187" y="8657"/>
                    <a:pt x="179" y="8657"/>
                  </a:cubicBezTo>
                  <a:cubicBezTo>
                    <a:pt x="171" y="8657"/>
                    <a:pt x="165" y="8650"/>
                    <a:pt x="165" y="8642"/>
                  </a:cubicBezTo>
                  <a:cubicBezTo>
                    <a:pt x="165" y="8231"/>
                    <a:pt x="753" y="8078"/>
                    <a:pt x="1308" y="7969"/>
                  </a:cubicBezTo>
                  <a:cubicBezTo>
                    <a:pt x="1317" y="7912"/>
                    <a:pt x="1321" y="7853"/>
                    <a:pt x="1321" y="7789"/>
                  </a:cubicBezTo>
                  <a:lnTo>
                    <a:pt x="1321" y="7775"/>
                  </a:lnTo>
                  <a:lnTo>
                    <a:pt x="1491" y="7775"/>
                  </a:lnTo>
                  <a:cubicBezTo>
                    <a:pt x="1573" y="7527"/>
                    <a:pt x="1816" y="7347"/>
                    <a:pt x="2102" y="7347"/>
                  </a:cubicBezTo>
                  <a:cubicBezTo>
                    <a:pt x="2390" y="7347"/>
                    <a:pt x="2634" y="7530"/>
                    <a:pt x="2714" y="7780"/>
                  </a:cubicBezTo>
                  <a:lnTo>
                    <a:pt x="2878" y="7780"/>
                  </a:lnTo>
                  <a:lnTo>
                    <a:pt x="2878" y="7794"/>
                  </a:lnTo>
                  <a:cubicBezTo>
                    <a:pt x="2878" y="7857"/>
                    <a:pt x="2882" y="7916"/>
                    <a:pt x="2891" y="7972"/>
                  </a:cubicBezTo>
                  <a:cubicBezTo>
                    <a:pt x="3446" y="8081"/>
                    <a:pt x="4036" y="8232"/>
                    <a:pt x="4036" y="8642"/>
                  </a:cubicBezTo>
                  <a:cubicBezTo>
                    <a:pt x="4036" y="8650"/>
                    <a:pt x="4029" y="8656"/>
                    <a:pt x="4021" y="8656"/>
                  </a:cubicBezTo>
                  <a:cubicBezTo>
                    <a:pt x="4013" y="8656"/>
                    <a:pt x="4007" y="8650"/>
                    <a:pt x="4007" y="8642"/>
                  </a:cubicBezTo>
                  <a:cubicBezTo>
                    <a:pt x="4007" y="8256"/>
                    <a:pt x="3436" y="8109"/>
                    <a:pt x="2896" y="8002"/>
                  </a:cubicBezTo>
                  <a:cubicBezTo>
                    <a:pt x="2960" y="8339"/>
                    <a:pt x="3183" y="8546"/>
                    <a:pt x="3493" y="8740"/>
                  </a:cubicBezTo>
                  <a:cubicBezTo>
                    <a:pt x="3500" y="8744"/>
                    <a:pt x="3502" y="8753"/>
                    <a:pt x="3498" y="8760"/>
                  </a:cubicBezTo>
                  <a:cubicBezTo>
                    <a:pt x="3493" y="8767"/>
                    <a:pt x="3484" y="8769"/>
                    <a:pt x="3478" y="8765"/>
                  </a:cubicBezTo>
                  <a:cubicBezTo>
                    <a:pt x="3181" y="8579"/>
                    <a:pt x="2963" y="8382"/>
                    <a:pt x="2883" y="8074"/>
                  </a:cubicBezTo>
                  <a:cubicBezTo>
                    <a:pt x="2924" y="8375"/>
                    <a:pt x="3035" y="8794"/>
                    <a:pt x="3286" y="9047"/>
                  </a:cubicBezTo>
                  <a:cubicBezTo>
                    <a:pt x="3291" y="9053"/>
                    <a:pt x="3291" y="9062"/>
                    <a:pt x="3286" y="9067"/>
                  </a:cubicBezTo>
                  <a:cubicBezTo>
                    <a:pt x="3283" y="9070"/>
                    <a:pt x="3279" y="9072"/>
                    <a:pt x="3276" y="9072"/>
                  </a:cubicBez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sp>
        <p:nvSpPr>
          <p:cNvPr id="60" name="Titel 1">
            <a:extLst>
              <a:ext uri="{FF2B5EF4-FFF2-40B4-BE49-F238E27FC236}">
                <a16:creationId xmlns:a16="http://schemas.microsoft.com/office/drawing/2014/main" id="{F6CCE017-8073-FA4E-BA50-DC2F3CC044E3}"/>
              </a:ext>
            </a:extLst>
          </p:cNvPr>
          <p:cNvSpPr txBox="1">
            <a:spLocks/>
          </p:cNvSpPr>
          <p:nvPr userDrawn="1"/>
        </p:nvSpPr>
        <p:spPr>
          <a:xfrm>
            <a:off x="360000" y="2114550"/>
            <a:ext cx="8552900" cy="1276350"/>
          </a:xfrm>
          <a:prstGeom prst="rect">
            <a:avLst/>
          </a:prstGeom>
        </p:spPr>
        <p:txBody>
          <a:bodyPr vert="horz" lIns="0" tIns="0" rIns="0" bIns="0" rtlCol="0" anchor="b" anchorCtr="0">
            <a:no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dirty="0"/>
              <a:t>Titel der Präsentation auf zwei Zeilen einfügen</a:t>
            </a:r>
          </a:p>
        </p:txBody>
      </p:sp>
      <p:sp>
        <p:nvSpPr>
          <p:cNvPr id="61" name="Untertitel 2">
            <a:extLst>
              <a:ext uri="{FF2B5EF4-FFF2-40B4-BE49-F238E27FC236}">
                <a16:creationId xmlns:a16="http://schemas.microsoft.com/office/drawing/2014/main" id="{5B42F7DF-CD0C-C748-89A7-998A99D3B063}"/>
              </a:ext>
            </a:extLst>
          </p:cNvPr>
          <p:cNvSpPr txBox="1">
            <a:spLocks/>
          </p:cNvSpPr>
          <p:nvPr userDrawn="1"/>
        </p:nvSpPr>
        <p:spPr>
          <a:xfrm>
            <a:off x="360000" y="3390901"/>
            <a:ext cx="8552900" cy="9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800" b="0" kern="1200" baseline="0">
                <a:solidFill>
                  <a:schemeClr val="bg1"/>
                </a:solidFill>
                <a:latin typeface="Calibri" panose="020F0502020204030204" pitchFamily="34" charset="0"/>
                <a:ea typeface="+mn-ea"/>
                <a:cs typeface="Calibri" panose="020F0502020204030204" pitchFamily="34" charset="0"/>
              </a:defRPr>
            </a:lvl9pPr>
          </a:lstStyle>
          <a:p>
            <a:r>
              <a:rPr lang="en-GB"/>
              <a:t>Untertitel bzw. Kurzbeschreibung der Präsentation</a:t>
            </a:r>
            <a:br>
              <a:rPr lang="en-GB"/>
            </a:br>
            <a:r>
              <a:rPr lang="en-GB"/>
              <a:t>Name: der Referentin / des Referenten</a:t>
            </a:r>
            <a:endParaRPr lang="en-GB" dirty="0"/>
          </a:p>
        </p:txBody>
      </p:sp>
      <p:grpSp>
        <p:nvGrpSpPr>
          <p:cNvPr id="62" name="Regieanweisungen">
            <a:extLst>
              <a:ext uri="{FF2B5EF4-FFF2-40B4-BE49-F238E27FC236}">
                <a16:creationId xmlns:a16="http://schemas.microsoft.com/office/drawing/2014/main" id="{C368D8F1-E7A9-554E-9B0E-05F32F9FAD2A}"/>
              </a:ext>
            </a:extLst>
          </p:cNvPr>
          <p:cNvGrpSpPr/>
          <p:nvPr userDrawn="1"/>
        </p:nvGrpSpPr>
        <p:grpSpPr>
          <a:xfrm>
            <a:off x="-468000" y="-468000"/>
            <a:ext cx="13140000" cy="7776000"/>
            <a:chOff x="-468000" y="-468000"/>
            <a:chExt cx="13140000" cy="7776000"/>
          </a:xfrm>
        </p:grpSpPr>
        <p:cxnSp>
          <p:nvCxnSpPr>
            <p:cNvPr id="63" name="Linie">
              <a:extLst>
                <a:ext uri="{FF2B5EF4-FFF2-40B4-BE49-F238E27FC236}">
                  <a16:creationId xmlns:a16="http://schemas.microsoft.com/office/drawing/2014/main" id="{CDBB0B1F-B071-A845-B192-682917954BF8}"/>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Linie">
              <a:extLst>
                <a:ext uri="{FF2B5EF4-FFF2-40B4-BE49-F238E27FC236}">
                  <a16:creationId xmlns:a16="http://schemas.microsoft.com/office/drawing/2014/main" id="{59954D6D-0B9C-AD44-9DDB-2550636C8703}"/>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Linie">
              <a:extLst>
                <a:ext uri="{FF2B5EF4-FFF2-40B4-BE49-F238E27FC236}">
                  <a16:creationId xmlns:a16="http://schemas.microsoft.com/office/drawing/2014/main" id="{914DE49F-EC57-2E43-AB89-FC5181C10FC2}"/>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Linie">
              <a:extLst>
                <a:ext uri="{FF2B5EF4-FFF2-40B4-BE49-F238E27FC236}">
                  <a16:creationId xmlns:a16="http://schemas.microsoft.com/office/drawing/2014/main" id="{7623077E-5FB6-4745-AFCB-96D80DF5C511}"/>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Linie">
              <a:extLst>
                <a:ext uri="{FF2B5EF4-FFF2-40B4-BE49-F238E27FC236}">
                  <a16:creationId xmlns:a16="http://schemas.microsoft.com/office/drawing/2014/main" id="{1F795CCA-E55C-9145-AF7B-409B01D54D45}"/>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Linie">
              <a:extLst>
                <a:ext uri="{FF2B5EF4-FFF2-40B4-BE49-F238E27FC236}">
                  <a16:creationId xmlns:a16="http://schemas.microsoft.com/office/drawing/2014/main" id="{97ACCA39-5369-2345-87C2-8BB0B10BF45A}"/>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Linie">
              <a:extLst>
                <a:ext uri="{FF2B5EF4-FFF2-40B4-BE49-F238E27FC236}">
                  <a16:creationId xmlns:a16="http://schemas.microsoft.com/office/drawing/2014/main" id="{81AE122C-4994-C147-AB0C-30343C0CDA31}"/>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Linie">
              <a:extLst>
                <a:ext uri="{FF2B5EF4-FFF2-40B4-BE49-F238E27FC236}">
                  <a16:creationId xmlns:a16="http://schemas.microsoft.com/office/drawing/2014/main" id="{927ABC02-A893-CA4C-A49C-DD10F440037F}"/>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Linie">
              <a:extLst>
                <a:ext uri="{FF2B5EF4-FFF2-40B4-BE49-F238E27FC236}">
                  <a16:creationId xmlns:a16="http://schemas.microsoft.com/office/drawing/2014/main" id="{510ABDD7-8E89-8F47-80F0-4C3AABCBBE0E}"/>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Linie">
              <a:extLst>
                <a:ext uri="{FF2B5EF4-FFF2-40B4-BE49-F238E27FC236}">
                  <a16:creationId xmlns:a16="http://schemas.microsoft.com/office/drawing/2014/main" id="{F789BD69-DEB7-444C-9201-C59C4B90395B}"/>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3857765"/>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userDrawn="1">
          <p15:clr>
            <a:srgbClr val="FBAE40"/>
          </p15:clr>
        </p15:guide>
        <p15:guide id="6" orient="horz" pos="2040" userDrawn="1">
          <p15:clr>
            <a:srgbClr val="FBAE40"/>
          </p15:clr>
        </p15:guide>
        <p15:guide id="7" pos="227" userDrawn="1">
          <p15:clr>
            <a:srgbClr val="FBAE40"/>
          </p15:clr>
        </p15:guide>
        <p15:guide id="8" pos="746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el hell mit Typoecke">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58775" y="1962000"/>
            <a:ext cx="8552900" cy="1276350"/>
          </a:xfrm>
        </p:spPr>
        <p:txBody>
          <a:bodyPr anchor="b" anchorCtr="0"/>
          <a:lstStyle>
            <a:lvl1pPr marL="0" indent="0" algn="l">
              <a:lnSpc>
                <a:spcPct val="90000"/>
              </a:lnSpc>
              <a:buFont typeface="Arial" panose="020B0604020202020204" pitchFamily="34" charset="0"/>
              <a:buNone/>
              <a:defRPr sz="3600" b="1"/>
            </a:lvl1pPr>
          </a:lstStyle>
          <a:p>
            <a:r>
              <a:rPr lang="de-DE" dirty="0"/>
              <a:t>Titel der Präsentation auf zwei Zeilen einfügen</a:t>
            </a:r>
          </a:p>
        </p:txBody>
      </p:sp>
      <p:sp>
        <p:nvSpPr>
          <p:cNvPr id="3" name="Untertitel 2"/>
          <p:cNvSpPr>
            <a:spLocks noGrp="1"/>
          </p:cNvSpPr>
          <p:nvPr>
            <p:ph type="subTitle" idx="1" hasCustomPrompt="1"/>
          </p:nvPr>
        </p:nvSpPr>
        <p:spPr>
          <a:xfrm>
            <a:off x="358775" y="3240000"/>
            <a:ext cx="8552900" cy="900000"/>
          </a:xfrm>
        </p:spPr>
        <p:txBody>
          <a:bodyPr/>
          <a:lstStyle>
            <a:lvl1pPr marL="0" indent="0" algn="l">
              <a:lnSpc>
                <a:spcPct val="100000"/>
              </a:lnSpc>
              <a:spcBef>
                <a:spcPts val="0"/>
              </a:spcBef>
              <a:buFont typeface="Arial" panose="020B0604020202020204" pitchFamily="34" charset="0"/>
              <a:buNone/>
              <a:defRPr sz="1800" b="0">
                <a:solidFill>
                  <a:schemeClr val="bg2"/>
                </a:solidFill>
              </a:defRPr>
            </a:lvl1pPr>
            <a:lvl2pPr marL="0" indent="0" algn="l">
              <a:lnSpc>
                <a:spcPct val="100000"/>
              </a:lnSpc>
              <a:spcBef>
                <a:spcPts val="0"/>
              </a:spcBef>
              <a:buFont typeface="Arial" panose="020B0604020202020204" pitchFamily="34" charset="0"/>
              <a:buNone/>
              <a:defRPr sz="1800" b="0">
                <a:solidFill>
                  <a:schemeClr val="bg2"/>
                </a:solidFill>
              </a:defRPr>
            </a:lvl2pPr>
            <a:lvl3pPr marL="0" indent="0" algn="l">
              <a:lnSpc>
                <a:spcPct val="100000"/>
              </a:lnSpc>
              <a:spcBef>
                <a:spcPts val="0"/>
              </a:spcBef>
              <a:buFont typeface="Arial" panose="020B0604020202020204" pitchFamily="34" charset="0"/>
              <a:buNone/>
              <a:defRPr sz="1800" b="0">
                <a:solidFill>
                  <a:schemeClr val="bg2"/>
                </a:solidFill>
              </a:defRPr>
            </a:lvl3pPr>
            <a:lvl4pPr marL="0" indent="0" algn="l">
              <a:lnSpc>
                <a:spcPct val="100000"/>
              </a:lnSpc>
              <a:spcBef>
                <a:spcPts val="0"/>
              </a:spcBef>
              <a:buFont typeface="Arial" panose="020B0604020202020204" pitchFamily="34" charset="0"/>
              <a:buNone/>
              <a:defRPr sz="1800" b="0">
                <a:solidFill>
                  <a:schemeClr val="bg2"/>
                </a:solidFill>
              </a:defRPr>
            </a:lvl4pPr>
            <a:lvl5pPr marL="0" indent="0" algn="l">
              <a:lnSpc>
                <a:spcPct val="100000"/>
              </a:lnSpc>
              <a:spcBef>
                <a:spcPts val="0"/>
              </a:spcBef>
              <a:buFont typeface="Arial" panose="020B0604020202020204" pitchFamily="34" charset="0"/>
              <a:buNone/>
              <a:defRPr sz="1800" b="0">
                <a:solidFill>
                  <a:schemeClr val="bg2"/>
                </a:solidFill>
              </a:defRPr>
            </a:lvl5pPr>
            <a:lvl6pPr marL="0" indent="0" algn="l">
              <a:lnSpc>
                <a:spcPct val="100000"/>
              </a:lnSpc>
              <a:spcBef>
                <a:spcPts val="0"/>
              </a:spcBef>
              <a:buFont typeface="Arial" panose="020B0604020202020204" pitchFamily="34" charset="0"/>
              <a:buNone/>
              <a:defRPr sz="1800" b="0">
                <a:solidFill>
                  <a:schemeClr val="bg2"/>
                </a:solidFill>
              </a:defRPr>
            </a:lvl6pPr>
            <a:lvl7pPr marL="0" indent="0" algn="l">
              <a:lnSpc>
                <a:spcPct val="100000"/>
              </a:lnSpc>
              <a:spcBef>
                <a:spcPts val="0"/>
              </a:spcBef>
              <a:buFont typeface="Arial" panose="020B0604020202020204" pitchFamily="34" charset="0"/>
              <a:buNone/>
              <a:defRPr sz="1800" b="0">
                <a:solidFill>
                  <a:schemeClr val="bg2"/>
                </a:solidFill>
              </a:defRPr>
            </a:lvl7pPr>
            <a:lvl8pPr marL="0" indent="0" algn="l">
              <a:lnSpc>
                <a:spcPct val="100000"/>
              </a:lnSpc>
              <a:spcBef>
                <a:spcPts val="0"/>
              </a:spcBef>
              <a:buFont typeface="Arial" panose="020B0604020202020204" pitchFamily="34" charset="0"/>
              <a:buNone/>
              <a:defRPr sz="1800" b="0">
                <a:solidFill>
                  <a:schemeClr val="bg2"/>
                </a:solidFill>
              </a:defRPr>
            </a:lvl8pPr>
            <a:lvl9pPr marL="0" indent="0" algn="l">
              <a:lnSpc>
                <a:spcPct val="100000"/>
              </a:lnSpc>
              <a:spcBef>
                <a:spcPts val="0"/>
              </a:spcBef>
              <a:buFont typeface="Arial" panose="020B0604020202020204" pitchFamily="34" charset="0"/>
              <a:buNone/>
              <a:defRPr sz="1800" b="0">
                <a:solidFill>
                  <a:schemeClr val="bg2"/>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4588" y="6069200"/>
            <a:ext cx="456511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00ECBAA0-F64D-E642-91EE-7FD796756364}"/>
              </a:ext>
            </a:extLst>
          </p:cNvPr>
          <p:cNvGrpSpPr/>
          <p:nvPr userDrawn="1"/>
        </p:nvGrpSpPr>
        <p:grpSpPr>
          <a:xfrm>
            <a:off x="-468000" y="-468000"/>
            <a:ext cx="13140000" cy="7776000"/>
            <a:chOff x="-468000" y="-468000"/>
            <a:chExt cx="13140000" cy="7776000"/>
          </a:xfrm>
        </p:grpSpPr>
        <p:cxnSp>
          <p:nvCxnSpPr>
            <p:cNvPr id="38" name="Linie">
              <a:extLst>
                <a:ext uri="{FF2B5EF4-FFF2-40B4-BE49-F238E27FC236}">
                  <a16:creationId xmlns:a16="http://schemas.microsoft.com/office/drawing/2014/main" id="{1258B1E1-19E8-F942-B303-89FEFD11BF6A}"/>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6BA3BDCF-D183-B04A-AEA5-AC77C96A4AA2}"/>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DFA2E6C8-7CCA-954B-8D5D-A533B5DBF0A9}"/>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5196E3F3-8648-3B4B-ABB0-4977CF50F9A3}"/>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7DFB6D48-E4D7-4944-97D9-C9E340283921}"/>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86FF3820-6F06-974C-B737-51D86061C2DC}"/>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9B3CCE05-F829-744F-9BC4-13D443ADB381}"/>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0203EE4C-F6CC-DD45-B690-6E669E248480}"/>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E23B25D5-DDAD-7C4B-9FFD-6A8E19F22CCC}"/>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BE64572D-3AC4-C848-9602-D4066B4889CD}"/>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8D8D12B4-6FC9-5049-B450-BF9A432CF1A0}"/>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50" name="wissen.leben">
            <a:extLst>
              <a:ext uri="{FF2B5EF4-FFF2-40B4-BE49-F238E27FC236}">
                <a16:creationId xmlns:a16="http://schemas.microsoft.com/office/drawing/2014/main" id="{4D57C032-00CB-EC45-A74C-53948B7A1E48}"/>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51" name="Ecke">
            <a:extLst>
              <a:ext uri="{FF2B5EF4-FFF2-40B4-BE49-F238E27FC236}">
                <a16:creationId xmlns:a16="http://schemas.microsoft.com/office/drawing/2014/main" id="{2BEE4D5A-671F-3C48-A20E-B0FDA728E146}"/>
              </a:ext>
            </a:extLst>
          </p:cNvPr>
          <p:cNvGrpSpPr>
            <a:grpSpLocks noChangeAspect="1"/>
          </p:cNvGrpSpPr>
          <p:nvPr userDrawn="1"/>
        </p:nvGrpSpPr>
        <p:grpSpPr bwMode="auto">
          <a:xfrm>
            <a:off x="8821737" y="0"/>
            <a:ext cx="3382963" cy="6858000"/>
            <a:chOff x="1316" y="-660"/>
            <a:chExt cx="2131" cy="4320"/>
          </a:xfrm>
        </p:grpSpPr>
        <p:sp>
          <p:nvSpPr>
            <p:cNvPr id="52" name="Fläche">
              <a:extLst>
                <a:ext uri="{FF2B5EF4-FFF2-40B4-BE49-F238E27FC236}">
                  <a16:creationId xmlns:a16="http://schemas.microsoft.com/office/drawing/2014/main" id="{77C02CE2-3D62-F84D-BA03-B0559DE31283}"/>
                </a:ext>
              </a:extLst>
            </p:cNvPr>
            <p:cNvSpPr>
              <a:spLocks/>
            </p:cNvSpPr>
            <p:nvPr userDrawn="1"/>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a:p>
          </p:txBody>
        </p:sp>
        <p:sp>
          <p:nvSpPr>
            <p:cNvPr id="56" name="FONT">
              <a:extLst>
                <a:ext uri="{FF2B5EF4-FFF2-40B4-BE49-F238E27FC236}">
                  <a16:creationId xmlns:a16="http://schemas.microsoft.com/office/drawing/2014/main" id="{A73BFE46-D9BD-9442-A29C-F345929E0AD6}"/>
                </a:ext>
              </a:extLst>
            </p:cNvPr>
            <p:cNvSpPr>
              <a:spLocks noEditPoints="1"/>
            </p:cNvSpPr>
            <p:nvPr userDrawn="1"/>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903661144"/>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userDrawn="1">
          <p15:clr>
            <a:srgbClr val="FBAE40"/>
          </p15:clr>
        </p15:guide>
        <p15:guide id="6" orient="horz" pos="2040" userDrawn="1">
          <p15:clr>
            <a:srgbClr val="FBAE40"/>
          </p15:clr>
        </p15:guide>
        <p15:guide id="7" pos="227" userDrawn="1">
          <p15:clr>
            <a:srgbClr val="FBAE40"/>
          </p15:clr>
        </p15:guide>
        <p15:guide id="8" pos="746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Titel blau mit Typoecke">
    <p:bg>
      <p:bgPr>
        <a:solidFill>
          <a:schemeClr val="bg2"/>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360000" y="1962150"/>
            <a:ext cx="8552900" cy="1276350"/>
          </a:xfrm>
        </p:spPr>
        <p:txBody>
          <a:bodyPr anchor="b" anchorCtr="0"/>
          <a:lstStyle>
            <a:lvl1pPr marL="0" indent="0" algn="l">
              <a:lnSpc>
                <a:spcPct val="90000"/>
              </a:lnSpc>
              <a:buFont typeface="Arial" panose="020B0604020202020204" pitchFamily="34" charset="0"/>
              <a:buNone/>
              <a:defRPr sz="3600" b="1">
                <a:solidFill>
                  <a:schemeClr val="bg1"/>
                </a:solidFill>
              </a:defRPr>
            </a:lvl1pPr>
          </a:lstStyle>
          <a:p>
            <a:r>
              <a:rPr lang="de-DE" dirty="0"/>
              <a:t>Titel der Präsentation auf zwei Zeilen einfügen</a:t>
            </a:r>
          </a:p>
        </p:txBody>
      </p:sp>
      <p:sp>
        <p:nvSpPr>
          <p:cNvPr id="3" name="Untertitel 2"/>
          <p:cNvSpPr>
            <a:spLocks noGrp="1"/>
          </p:cNvSpPr>
          <p:nvPr>
            <p:ph type="subTitle" idx="1" hasCustomPrompt="1"/>
          </p:nvPr>
        </p:nvSpPr>
        <p:spPr>
          <a:xfrm>
            <a:off x="360000" y="3238501"/>
            <a:ext cx="8552900" cy="9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800" b="0">
                <a:solidFill>
                  <a:schemeClr val="bg1"/>
                </a:solidFill>
              </a:defRPr>
            </a:lvl2pPr>
            <a:lvl3pPr marL="0" indent="0" algn="l">
              <a:lnSpc>
                <a:spcPct val="100000"/>
              </a:lnSpc>
              <a:spcBef>
                <a:spcPts val="0"/>
              </a:spcBef>
              <a:buFont typeface="Arial" panose="020B0604020202020204" pitchFamily="34" charset="0"/>
              <a:buNone/>
              <a:defRPr sz="1800" b="0">
                <a:solidFill>
                  <a:schemeClr val="bg1"/>
                </a:solidFill>
              </a:defRPr>
            </a:lvl3pPr>
            <a:lvl4pPr marL="0" indent="0" algn="l">
              <a:lnSpc>
                <a:spcPct val="100000"/>
              </a:lnSpc>
              <a:spcBef>
                <a:spcPts val="0"/>
              </a:spcBef>
              <a:buFont typeface="Arial" panose="020B0604020202020204" pitchFamily="34" charset="0"/>
              <a:buNone/>
              <a:defRPr sz="1800" b="0">
                <a:solidFill>
                  <a:schemeClr val="bg1"/>
                </a:solidFill>
              </a:defRPr>
            </a:lvl4pPr>
            <a:lvl5pPr marL="0" indent="0" algn="l">
              <a:lnSpc>
                <a:spcPct val="100000"/>
              </a:lnSpc>
              <a:spcBef>
                <a:spcPts val="0"/>
              </a:spcBef>
              <a:buFont typeface="Arial" panose="020B0604020202020204" pitchFamily="34" charset="0"/>
              <a:buNone/>
              <a:defRPr sz="1800" b="0">
                <a:solidFill>
                  <a:schemeClr val="bg1"/>
                </a:solidFill>
              </a:defRPr>
            </a:lvl5pPr>
            <a:lvl6pPr marL="0" indent="0" algn="l">
              <a:lnSpc>
                <a:spcPct val="100000"/>
              </a:lnSpc>
              <a:spcBef>
                <a:spcPts val="0"/>
              </a:spcBef>
              <a:buFont typeface="Arial" panose="020B0604020202020204" pitchFamily="34" charset="0"/>
              <a:buNone/>
              <a:defRPr sz="1800" b="0">
                <a:solidFill>
                  <a:schemeClr val="bg1"/>
                </a:solidFill>
              </a:defRPr>
            </a:lvl6pPr>
            <a:lvl7pPr marL="0" indent="0" algn="l">
              <a:lnSpc>
                <a:spcPct val="100000"/>
              </a:lnSpc>
              <a:spcBef>
                <a:spcPts val="0"/>
              </a:spcBef>
              <a:buFont typeface="Arial" panose="020B0604020202020204" pitchFamily="34" charset="0"/>
              <a:buNone/>
              <a:defRPr sz="1800" b="0">
                <a:solidFill>
                  <a:schemeClr val="bg1"/>
                </a:solidFill>
              </a:defRPr>
            </a:lvl7pPr>
            <a:lvl8pPr marL="0" indent="0" algn="l">
              <a:lnSpc>
                <a:spcPct val="100000"/>
              </a:lnSpc>
              <a:spcBef>
                <a:spcPts val="0"/>
              </a:spcBef>
              <a:buFont typeface="Arial" panose="020B0604020202020204" pitchFamily="34" charset="0"/>
              <a:buNone/>
              <a:defRPr sz="1800" b="0">
                <a:solidFill>
                  <a:schemeClr val="bg1"/>
                </a:solidFill>
              </a:defRPr>
            </a:lvl8pPr>
            <a:lvl9pPr marL="0" indent="0" algn="l">
              <a:lnSpc>
                <a:spcPct val="100000"/>
              </a:lnSpc>
              <a:spcBef>
                <a:spcPts val="0"/>
              </a:spcBef>
              <a:buFont typeface="Arial" panose="020B0604020202020204" pitchFamily="34" charset="0"/>
              <a:buNone/>
              <a:defRPr sz="1800" b="0">
                <a:solidFill>
                  <a:schemeClr val="bg1"/>
                </a:solidFill>
              </a:defRPr>
            </a:lvl9pPr>
          </a:lstStyle>
          <a:p>
            <a:pPr lvl="0"/>
            <a:r>
              <a:rPr lang="de-DE" dirty="0"/>
              <a:t>Untertitel bzw. Kurzbeschreibung der Präsentation</a:t>
            </a:r>
            <a:br>
              <a:rPr lang="de-DE" dirty="0"/>
            </a:br>
            <a:r>
              <a:rPr lang="de-DE" dirty="0"/>
              <a:t>Name: der Referentin / des Referenten</a:t>
            </a:r>
          </a:p>
        </p:txBody>
      </p:sp>
      <p:sp>
        <p:nvSpPr>
          <p:cNvPr id="55" name="Vertikaler Textplatzhalter 2"/>
          <p:cNvSpPr>
            <a:spLocks noGrp="1"/>
          </p:cNvSpPr>
          <p:nvPr>
            <p:ph type="body" orient="vert" idx="17" hasCustomPrompt="1"/>
          </p:nvPr>
        </p:nvSpPr>
        <p:spPr>
          <a:xfrm>
            <a:off x="2834588" y="6069200"/>
            <a:ext cx="4565114" cy="468000"/>
          </a:xfrm>
        </p:spPr>
        <p:txBody>
          <a:bodyPr vert="horz" anchor="b" anchorCtr="0"/>
          <a:lstStyle>
            <a:lvl1pPr marL="0" indent="0" algn="r">
              <a:lnSpc>
                <a:spcPct val="100000"/>
              </a:lnSpc>
              <a:spcBef>
                <a:spcPts val="0"/>
              </a:spcBef>
              <a:buFont typeface="Arial" panose="020B0604020202020204" pitchFamily="34" charset="0"/>
              <a:buNone/>
              <a:defRPr sz="1400" b="0">
                <a:solidFill>
                  <a:schemeClr val="bg1"/>
                </a:solidFill>
              </a:defRPr>
            </a:lvl1pPr>
            <a:lvl2pPr marL="0" indent="0" algn="r">
              <a:lnSpc>
                <a:spcPct val="100000"/>
              </a:lnSpc>
              <a:spcBef>
                <a:spcPts val="0"/>
              </a:spcBef>
              <a:buNone/>
              <a:defRPr sz="1400" b="0">
                <a:solidFill>
                  <a:schemeClr val="bg1"/>
                </a:solidFill>
              </a:defRPr>
            </a:lvl2pPr>
            <a:lvl3pPr marL="0" indent="0" algn="r">
              <a:lnSpc>
                <a:spcPct val="100000"/>
              </a:lnSpc>
              <a:spcBef>
                <a:spcPts val="0"/>
              </a:spcBef>
              <a:buNone/>
              <a:defRPr sz="1400" b="0">
                <a:solidFill>
                  <a:schemeClr val="bg1"/>
                </a:solidFill>
              </a:defRPr>
            </a:lvl3pPr>
            <a:lvl4pPr marL="0" indent="0" algn="r">
              <a:lnSpc>
                <a:spcPct val="100000"/>
              </a:lnSpc>
              <a:spcBef>
                <a:spcPts val="0"/>
              </a:spcBef>
              <a:buNone/>
              <a:defRPr sz="1400" b="0">
                <a:solidFill>
                  <a:schemeClr val="bg1"/>
                </a:solidFill>
              </a:defRPr>
            </a:lvl4pPr>
            <a:lvl5pPr marL="0" indent="0" algn="r">
              <a:lnSpc>
                <a:spcPct val="100000"/>
              </a:lnSpc>
              <a:spcBef>
                <a:spcPts val="0"/>
              </a:spcBef>
              <a:buNone/>
              <a:defRPr sz="1400" b="0">
                <a:solidFill>
                  <a:schemeClr val="bg1"/>
                </a:solidFill>
              </a:defRPr>
            </a:lvl5pPr>
            <a:lvl6pPr marL="0" indent="0" algn="r">
              <a:lnSpc>
                <a:spcPct val="100000"/>
              </a:lnSpc>
              <a:spcBef>
                <a:spcPts val="0"/>
              </a:spcBef>
              <a:buNone/>
              <a:defRPr sz="1400" b="0">
                <a:solidFill>
                  <a:schemeClr val="bg1"/>
                </a:solidFill>
              </a:defRPr>
            </a:lvl6pPr>
            <a:lvl7pPr marL="0" indent="0" algn="r">
              <a:lnSpc>
                <a:spcPct val="100000"/>
              </a:lnSpc>
              <a:spcBef>
                <a:spcPts val="0"/>
              </a:spcBef>
              <a:buNone/>
              <a:defRPr sz="1400" b="0">
                <a:solidFill>
                  <a:schemeClr val="bg1"/>
                </a:solidFill>
              </a:defRPr>
            </a:lvl7pPr>
            <a:lvl8pPr marL="0" indent="0" algn="r">
              <a:lnSpc>
                <a:spcPct val="100000"/>
              </a:lnSpc>
              <a:spcBef>
                <a:spcPts val="0"/>
              </a:spcBef>
              <a:buNone/>
              <a:defRPr sz="1400" b="0">
                <a:solidFill>
                  <a:schemeClr val="bg1"/>
                </a:solidFill>
              </a:defRPr>
            </a:lvl8pPr>
            <a:lvl9pPr marL="0" indent="0" algn="r">
              <a:lnSpc>
                <a:spcPct val="100000"/>
              </a:lnSpc>
              <a:spcBef>
                <a:spcPts val="0"/>
              </a:spcBef>
              <a:buNone/>
              <a:defRPr sz="1400" b="0">
                <a:solidFill>
                  <a:schemeClr val="bg1"/>
                </a:solidFill>
              </a:defRPr>
            </a:lvl9pPr>
          </a:lstStyle>
          <a:p>
            <a:pPr lvl="0"/>
            <a:r>
              <a:rPr lang="de-DE" dirty="0"/>
              <a:t>Freiraum für Sekundärlogo(s) / Name </a:t>
            </a:r>
            <a:br>
              <a:rPr lang="de-DE" dirty="0"/>
            </a:br>
            <a:r>
              <a:rPr lang="de-DE" dirty="0"/>
              <a:t>des Fachbereichs, Instituts oder SFBs</a:t>
            </a:r>
          </a:p>
        </p:txBody>
      </p:sp>
      <p:grpSp>
        <p:nvGrpSpPr>
          <p:cNvPr id="24" name="Regieanweisungen">
            <a:extLst>
              <a:ext uri="{FF2B5EF4-FFF2-40B4-BE49-F238E27FC236}">
                <a16:creationId xmlns:a16="http://schemas.microsoft.com/office/drawing/2014/main" id="{512A8336-2CA1-3948-948D-0926FA18E3D9}"/>
              </a:ext>
            </a:extLst>
          </p:cNvPr>
          <p:cNvGrpSpPr/>
          <p:nvPr userDrawn="1"/>
        </p:nvGrpSpPr>
        <p:grpSpPr>
          <a:xfrm>
            <a:off x="-468000" y="-468000"/>
            <a:ext cx="13140000" cy="7776000"/>
            <a:chOff x="-468000" y="-468000"/>
            <a:chExt cx="13140000" cy="7776000"/>
          </a:xfrm>
        </p:grpSpPr>
        <p:cxnSp>
          <p:nvCxnSpPr>
            <p:cNvPr id="38" name="Linie">
              <a:extLst>
                <a:ext uri="{FF2B5EF4-FFF2-40B4-BE49-F238E27FC236}">
                  <a16:creationId xmlns:a16="http://schemas.microsoft.com/office/drawing/2014/main" id="{3A712D2C-532E-1B4C-8C51-6C3CFBE6792D}"/>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1301602D-0718-2A48-A04A-0D49AA4F6E8B}"/>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Linie">
              <a:extLst>
                <a:ext uri="{FF2B5EF4-FFF2-40B4-BE49-F238E27FC236}">
                  <a16:creationId xmlns:a16="http://schemas.microsoft.com/office/drawing/2014/main" id="{4F3F5AA7-BCBB-B546-A572-DC989FEA5A61}"/>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EBE982D6-758A-9946-B322-41730F8218C7}"/>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Linie">
              <a:extLst>
                <a:ext uri="{FF2B5EF4-FFF2-40B4-BE49-F238E27FC236}">
                  <a16:creationId xmlns:a16="http://schemas.microsoft.com/office/drawing/2014/main" id="{C35184BC-F0EA-764D-BBA8-05D5C133415D}"/>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A9435E8A-1FCE-8444-8A1E-6C4BBFC7B0AF}"/>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nie">
              <a:extLst>
                <a:ext uri="{FF2B5EF4-FFF2-40B4-BE49-F238E27FC236}">
                  <a16:creationId xmlns:a16="http://schemas.microsoft.com/office/drawing/2014/main" id="{5D8584CC-6766-3A46-90C2-1826275DF049}"/>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Linie">
              <a:extLst>
                <a:ext uri="{FF2B5EF4-FFF2-40B4-BE49-F238E27FC236}">
                  <a16:creationId xmlns:a16="http://schemas.microsoft.com/office/drawing/2014/main" id="{6C040198-35FF-884B-9182-4442C6D814DD}"/>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Linie">
              <a:extLst>
                <a:ext uri="{FF2B5EF4-FFF2-40B4-BE49-F238E27FC236}">
                  <a16:creationId xmlns:a16="http://schemas.microsoft.com/office/drawing/2014/main" id="{D4326288-7ACE-EE4A-8A01-F81A28678F26}"/>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Linie">
              <a:extLst>
                <a:ext uri="{FF2B5EF4-FFF2-40B4-BE49-F238E27FC236}">
                  <a16:creationId xmlns:a16="http://schemas.microsoft.com/office/drawing/2014/main" id="{806E543B-443F-A54A-A513-B77782818008}"/>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9" name="Logo">
            <a:extLst>
              <a:ext uri="{FF2B5EF4-FFF2-40B4-BE49-F238E27FC236}">
                <a16:creationId xmlns:a16="http://schemas.microsoft.com/office/drawing/2014/main" id="{4672C089-FB2C-964E-9999-280614770045}"/>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50" name="wissen.leben">
            <a:extLst>
              <a:ext uri="{FF2B5EF4-FFF2-40B4-BE49-F238E27FC236}">
                <a16:creationId xmlns:a16="http://schemas.microsoft.com/office/drawing/2014/main" id="{2A2B1711-C442-774C-8167-61B404ACABB2}"/>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grpSp>
        <p:nvGrpSpPr>
          <p:cNvPr id="51" name="Ecke">
            <a:extLst>
              <a:ext uri="{FF2B5EF4-FFF2-40B4-BE49-F238E27FC236}">
                <a16:creationId xmlns:a16="http://schemas.microsoft.com/office/drawing/2014/main" id="{19C02532-AA4A-C045-8A7C-C8E7BBDB0760}"/>
              </a:ext>
            </a:extLst>
          </p:cNvPr>
          <p:cNvGrpSpPr>
            <a:grpSpLocks noChangeAspect="1"/>
          </p:cNvGrpSpPr>
          <p:nvPr userDrawn="1"/>
        </p:nvGrpSpPr>
        <p:grpSpPr bwMode="auto">
          <a:xfrm>
            <a:off x="8821737" y="0"/>
            <a:ext cx="3382963" cy="6858000"/>
            <a:chOff x="1316" y="-660"/>
            <a:chExt cx="2131" cy="4320"/>
          </a:xfrm>
        </p:grpSpPr>
        <p:sp>
          <p:nvSpPr>
            <p:cNvPr id="52" name="Fläche">
              <a:extLst>
                <a:ext uri="{FF2B5EF4-FFF2-40B4-BE49-F238E27FC236}">
                  <a16:creationId xmlns:a16="http://schemas.microsoft.com/office/drawing/2014/main" id="{0FC6C01B-DA14-A04F-877A-FF808590DB70}"/>
                </a:ext>
              </a:extLst>
            </p:cNvPr>
            <p:cNvSpPr>
              <a:spLocks/>
            </p:cNvSpPr>
            <p:nvPr userDrawn="1"/>
          </p:nvSpPr>
          <p:spPr bwMode="auto">
            <a:xfrm>
              <a:off x="1316" y="-660"/>
              <a:ext cx="2131" cy="4320"/>
            </a:xfrm>
            <a:custGeom>
              <a:avLst/>
              <a:gdLst>
                <a:gd name="T0" fmla="*/ 9400 w 9400"/>
                <a:gd name="T1" fmla="*/ 0 h 19050"/>
                <a:gd name="T2" fmla="*/ 0 w 9400"/>
                <a:gd name="T3" fmla="*/ 19050 h 19050"/>
                <a:gd name="T4" fmla="*/ 9400 w 9400"/>
                <a:gd name="T5" fmla="*/ 19050 h 19050"/>
                <a:gd name="T6" fmla="*/ 9400 w 9400"/>
                <a:gd name="T7" fmla="*/ 0 h 19050"/>
              </a:gdLst>
              <a:ahLst/>
              <a:cxnLst>
                <a:cxn ang="0">
                  <a:pos x="T0" y="T1"/>
                </a:cxn>
                <a:cxn ang="0">
                  <a:pos x="T2" y="T3"/>
                </a:cxn>
                <a:cxn ang="0">
                  <a:pos x="T4" y="T5"/>
                </a:cxn>
                <a:cxn ang="0">
                  <a:pos x="T6" y="T7"/>
                </a:cxn>
              </a:cxnLst>
              <a:rect l="0" t="0" r="r" b="b"/>
              <a:pathLst>
                <a:path w="9400" h="19050">
                  <a:moveTo>
                    <a:pt x="9400" y="0"/>
                  </a:moveTo>
                  <a:lnTo>
                    <a:pt x="0" y="19050"/>
                  </a:lnTo>
                  <a:lnTo>
                    <a:pt x="9400" y="19050"/>
                  </a:lnTo>
                  <a:lnTo>
                    <a:pt x="940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a:p>
          </p:txBody>
        </p:sp>
        <p:sp>
          <p:nvSpPr>
            <p:cNvPr id="56" name="FONT">
              <a:extLst>
                <a:ext uri="{FF2B5EF4-FFF2-40B4-BE49-F238E27FC236}">
                  <a16:creationId xmlns:a16="http://schemas.microsoft.com/office/drawing/2014/main" id="{9CCCD4BC-B124-AF4B-8AC8-DC208DA27FCC}"/>
                </a:ext>
              </a:extLst>
            </p:cNvPr>
            <p:cNvSpPr>
              <a:spLocks noEditPoints="1"/>
            </p:cNvSpPr>
            <p:nvPr userDrawn="1"/>
          </p:nvSpPr>
          <p:spPr bwMode="auto">
            <a:xfrm>
              <a:off x="1406" y="-479"/>
              <a:ext cx="2041" cy="4139"/>
            </a:xfrm>
            <a:custGeom>
              <a:avLst/>
              <a:gdLst>
                <a:gd name="T0" fmla="*/ 9002 w 9002"/>
                <a:gd name="T1" fmla="*/ 357 h 18254"/>
                <a:gd name="T2" fmla="*/ 906 w 9002"/>
                <a:gd name="T3" fmla="*/ 16229 h 18254"/>
                <a:gd name="T4" fmla="*/ 2239 w 9002"/>
                <a:gd name="T5" fmla="*/ 14589 h 18254"/>
                <a:gd name="T6" fmla="*/ 3365 w 9002"/>
                <a:gd name="T7" fmla="*/ 12300 h 18254"/>
                <a:gd name="T8" fmla="*/ 4050 w 9002"/>
                <a:gd name="T9" fmla="*/ 10908 h 18254"/>
                <a:gd name="T10" fmla="*/ 4678 w 9002"/>
                <a:gd name="T11" fmla="*/ 9535 h 18254"/>
                <a:gd name="T12" fmla="*/ 5641 w 9002"/>
                <a:gd name="T13" fmla="*/ 7561 h 18254"/>
                <a:gd name="T14" fmla="*/ 6238 w 9002"/>
                <a:gd name="T15" fmla="*/ 6461 h 18254"/>
                <a:gd name="T16" fmla="*/ 7029 w 9002"/>
                <a:gd name="T17" fmla="*/ 4855 h 18254"/>
                <a:gd name="T18" fmla="*/ 7419 w 9002"/>
                <a:gd name="T19" fmla="*/ 3133 h 18254"/>
                <a:gd name="T20" fmla="*/ 8803 w 9002"/>
                <a:gd name="T21" fmla="*/ 1078 h 18254"/>
                <a:gd name="T22" fmla="*/ 8728 w 9002"/>
                <a:gd name="T23" fmla="*/ 2142 h 18254"/>
                <a:gd name="T24" fmla="*/ 2062 w 9002"/>
                <a:gd name="T25" fmla="*/ 16564 h 18254"/>
                <a:gd name="T26" fmla="*/ 2461 w 9002"/>
                <a:gd name="T27" fmla="*/ 14687 h 18254"/>
                <a:gd name="T28" fmla="*/ 3518 w 9002"/>
                <a:gd name="T29" fmla="*/ 13239 h 18254"/>
                <a:gd name="T30" fmla="*/ 4944 w 9002"/>
                <a:gd name="T31" fmla="*/ 10647 h 18254"/>
                <a:gd name="T32" fmla="*/ 5586 w 9002"/>
                <a:gd name="T33" fmla="*/ 9227 h 18254"/>
                <a:gd name="T34" fmla="*/ 6125 w 9002"/>
                <a:gd name="T35" fmla="*/ 7589 h 18254"/>
                <a:gd name="T36" fmla="*/ 6868 w 9002"/>
                <a:gd name="T37" fmla="*/ 6017 h 18254"/>
                <a:gd name="T38" fmla="*/ 7654 w 9002"/>
                <a:gd name="T39" fmla="*/ 5212 h 18254"/>
                <a:gd name="T40" fmla="*/ 8238 w 9002"/>
                <a:gd name="T41" fmla="*/ 3137 h 18254"/>
                <a:gd name="T42" fmla="*/ 2173 w 9002"/>
                <a:gd name="T43" fmla="*/ 17188 h 18254"/>
                <a:gd name="T44" fmla="*/ 3279 w 9002"/>
                <a:gd name="T45" fmla="*/ 15781 h 18254"/>
                <a:gd name="T46" fmla="*/ 3545 w 9002"/>
                <a:gd name="T47" fmla="*/ 14500 h 18254"/>
                <a:gd name="T48" fmla="*/ 4723 w 9002"/>
                <a:gd name="T49" fmla="*/ 12890 h 18254"/>
                <a:gd name="T50" fmla="*/ 5595 w 9002"/>
                <a:gd name="T51" fmla="*/ 11220 h 18254"/>
                <a:gd name="T52" fmla="*/ 6528 w 9002"/>
                <a:gd name="T53" fmla="*/ 9189 h 18254"/>
                <a:gd name="T54" fmla="*/ 7202 w 9002"/>
                <a:gd name="T55" fmla="*/ 7179 h 18254"/>
                <a:gd name="T56" fmla="*/ 8023 w 9002"/>
                <a:gd name="T57" fmla="*/ 5298 h 18254"/>
                <a:gd name="T58" fmla="*/ 8797 w 9002"/>
                <a:gd name="T59" fmla="*/ 4434 h 18254"/>
                <a:gd name="T60" fmla="*/ 8821 w 9002"/>
                <a:gd name="T61" fmla="*/ 5411 h 18254"/>
                <a:gd name="T62" fmla="*/ 3561 w 9002"/>
                <a:gd name="T63" fmla="*/ 17003 h 18254"/>
                <a:gd name="T64" fmla="*/ 4387 w 9002"/>
                <a:gd name="T65" fmla="*/ 15116 h 18254"/>
                <a:gd name="T66" fmla="*/ 5272 w 9002"/>
                <a:gd name="T67" fmla="*/ 13232 h 18254"/>
                <a:gd name="T68" fmla="*/ 5825 w 9002"/>
                <a:gd name="T69" fmla="*/ 11492 h 18254"/>
                <a:gd name="T70" fmla="*/ 6451 w 9002"/>
                <a:gd name="T71" fmla="*/ 10468 h 18254"/>
                <a:gd name="T72" fmla="*/ 7035 w 9002"/>
                <a:gd name="T73" fmla="*/ 9133 h 18254"/>
                <a:gd name="T74" fmla="*/ 8329 w 9002"/>
                <a:gd name="T75" fmla="*/ 7390 h 18254"/>
                <a:gd name="T76" fmla="*/ 3579 w 9002"/>
                <a:gd name="T77" fmla="*/ 17782 h 18254"/>
                <a:gd name="T78" fmla="*/ 4870 w 9002"/>
                <a:gd name="T79" fmla="*/ 15446 h 18254"/>
                <a:gd name="T80" fmla="*/ 5550 w 9002"/>
                <a:gd name="T81" fmla="*/ 14081 h 18254"/>
                <a:gd name="T82" fmla="*/ 6566 w 9002"/>
                <a:gd name="T83" fmla="*/ 12611 h 18254"/>
                <a:gd name="T84" fmla="*/ 7519 w 9002"/>
                <a:gd name="T85" fmla="*/ 10679 h 18254"/>
                <a:gd name="T86" fmla="*/ 7704 w 9002"/>
                <a:gd name="T87" fmla="*/ 9498 h 18254"/>
                <a:gd name="T88" fmla="*/ 8504 w 9002"/>
                <a:gd name="T89" fmla="*/ 7774 h 18254"/>
                <a:gd name="T90" fmla="*/ 4565 w 9002"/>
                <a:gd name="T91" fmla="*/ 17623 h 18254"/>
                <a:gd name="T92" fmla="*/ 6006 w 9002"/>
                <a:gd name="T93" fmla="*/ 15562 h 18254"/>
                <a:gd name="T94" fmla="*/ 6311 w 9002"/>
                <a:gd name="T95" fmla="*/ 14432 h 18254"/>
                <a:gd name="T96" fmla="*/ 7213 w 9002"/>
                <a:gd name="T97" fmla="*/ 13329 h 18254"/>
                <a:gd name="T98" fmla="*/ 7814 w 9002"/>
                <a:gd name="T99" fmla="*/ 11324 h 18254"/>
                <a:gd name="T100" fmla="*/ 8423 w 9002"/>
                <a:gd name="T101" fmla="*/ 10161 h 18254"/>
                <a:gd name="T102" fmla="*/ 6000 w 9002"/>
                <a:gd name="T103" fmla="*/ 16515 h 18254"/>
                <a:gd name="T104" fmla="*/ 7055 w 9002"/>
                <a:gd name="T105" fmla="*/ 15156 h 18254"/>
                <a:gd name="T106" fmla="*/ 7556 w 9002"/>
                <a:gd name="T107" fmla="*/ 14068 h 18254"/>
                <a:gd name="T108" fmla="*/ 8506 w 9002"/>
                <a:gd name="T109" fmla="*/ 12028 h 18254"/>
                <a:gd name="T110" fmla="*/ 6203 w 9002"/>
                <a:gd name="T111" fmla="*/ 18169 h 18254"/>
                <a:gd name="T112" fmla="*/ 6705 w 9002"/>
                <a:gd name="T113" fmla="*/ 17310 h 18254"/>
                <a:gd name="T114" fmla="*/ 7589 w 9002"/>
                <a:gd name="T115" fmla="*/ 15425 h 18254"/>
                <a:gd name="T116" fmla="*/ 8143 w 9002"/>
                <a:gd name="T117" fmla="*/ 13685 h 18254"/>
                <a:gd name="T118" fmla="*/ 8894 w 9002"/>
                <a:gd name="T119" fmla="*/ 14320 h 18254"/>
                <a:gd name="T120" fmla="*/ 7916 w 9002"/>
                <a:gd name="T121" fmla="*/ 16724 h 18254"/>
                <a:gd name="T122" fmla="*/ 8631 w 9002"/>
                <a:gd name="T123" fmla="*/ 15405 h 18254"/>
                <a:gd name="T124" fmla="*/ 8486 w 9002"/>
                <a:gd name="T125" fmla="*/ 17234 h 18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2" h="18254">
                  <a:moveTo>
                    <a:pt x="9002" y="17952"/>
                  </a:moveTo>
                  <a:lnTo>
                    <a:pt x="8657" y="17818"/>
                  </a:lnTo>
                  <a:lnTo>
                    <a:pt x="8623" y="17886"/>
                  </a:lnTo>
                  <a:lnTo>
                    <a:pt x="8847" y="18088"/>
                  </a:lnTo>
                  <a:cubicBezTo>
                    <a:pt x="8861" y="18100"/>
                    <a:pt x="8873" y="18110"/>
                    <a:pt x="8884" y="18119"/>
                  </a:cubicBezTo>
                  <a:cubicBezTo>
                    <a:pt x="8896" y="18127"/>
                    <a:pt x="8902" y="18132"/>
                    <a:pt x="8903" y="18133"/>
                  </a:cubicBezTo>
                  <a:cubicBezTo>
                    <a:pt x="8901" y="18133"/>
                    <a:pt x="8893" y="18130"/>
                    <a:pt x="8879" y="18127"/>
                  </a:cubicBezTo>
                  <a:cubicBezTo>
                    <a:pt x="8866" y="18123"/>
                    <a:pt x="8848" y="18119"/>
                    <a:pt x="8828" y="18115"/>
                  </a:cubicBezTo>
                  <a:lnTo>
                    <a:pt x="8538" y="18061"/>
                  </a:lnTo>
                  <a:lnTo>
                    <a:pt x="8504" y="18129"/>
                  </a:lnTo>
                  <a:lnTo>
                    <a:pt x="8710" y="18254"/>
                  </a:lnTo>
                  <a:lnTo>
                    <a:pt x="8804" y="18254"/>
                  </a:lnTo>
                  <a:lnTo>
                    <a:pt x="8633" y="18152"/>
                  </a:lnTo>
                  <a:cubicBezTo>
                    <a:pt x="8627" y="18149"/>
                    <a:pt x="8621" y="18145"/>
                    <a:pt x="8613" y="18141"/>
                  </a:cubicBezTo>
                  <a:cubicBezTo>
                    <a:pt x="8606" y="18136"/>
                    <a:pt x="8598" y="18132"/>
                    <a:pt x="8591" y="18128"/>
                  </a:cubicBezTo>
                  <a:cubicBezTo>
                    <a:pt x="8583" y="18124"/>
                    <a:pt x="8577" y="18120"/>
                    <a:pt x="8571" y="18117"/>
                  </a:cubicBezTo>
                  <a:cubicBezTo>
                    <a:pt x="8567" y="18114"/>
                    <a:pt x="8564" y="18113"/>
                    <a:pt x="8562" y="18112"/>
                  </a:cubicBezTo>
                  <a:cubicBezTo>
                    <a:pt x="8567" y="18113"/>
                    <a:pt x="8576" y="18115"/>
                    <a:pt x="8590" y="18118"/>
                  </a:cubicBezTo>
                  <a:cubicBezTo>
                    <a:pt x="8605" y="18121"/>
                    <a:pt x="8623" y="18124"/>
                    <a:pt x="8645" y="18129"/>
                  </a:cubicBezTo>
                  <a:lnTo>
                    <a:pt x="8961" y="18188"/>
                  </a:lnTo>
                  <a:lnTo>
                    <a:pt x="8980" y="18148"/>
                  </a:lnTo>
                  <a:lnTo>
                    <a:pt x="8730" y="17920"/>
                  </a:lnTo>
                  <a:cubicBezTo>
                    <a:pt x="8724" y="17916"/>
                    <a:pt x="8719" y="17911"/>
                    <a:pt x="8713" y="17906"/>
                  </a:cubicBezTo>
                  <a:cubicBezTo>
                    <a:pt x="8707" y="17901"/>
                    <a:pt x="8702" y="17897"/>
                    <a:pt x="8696" y="17892"/>
                  </a:cubicBezTo>
                  <a:cubicBezTo>
                    <a:pt x="8691" y="17887"/>
                    <a:pt x="8687" y="17884"/>
                    <a:pt x="8683" y="17881"/>
                  </a:cubicBezTo>
                  <a:cubicBezTo>
                    <a:pt x="8679" y="17878"/>
                    <a:pt x="8677" y="17876"/>
                    <a:pt x="8676" y="17875"/>
                  </a:cubicBezTo>
                  <a:cubicBezTo>
                    <a:pt x="8677" y="17875"/>
                    <a:pt x="8680" y="17877"/>
                    <a:pt x="8684" y="17879"/>
                  </a:cubicBezTo>
                  <a:cubicBezTo>
                    <a:pt x="8689" y="17881"/>
                    <a:pt x="8695" y="17883"/>
                    <a:pt x="8702" y="17886"/>
                  </a:cubicBezTo>
                  <a:cubicBezTo>
                    <a:pt x="8708" y="17889"/>
                    <a:pt x="8715" y="17893"/>
                    <a:pt x="8723" y="17896"/>
                  </a:cubicBezTo>
                  <a:cubicBezTo>
                    <a:pt x="8731" y="17899"/>
                    <a:pt x="8738" y="17902"/>
                    <a:pt x="8744" y="17905"/>
                  </a:cubicBezTo>
                  <a:lnTo>
                    <a:pt x="9002" y="18007"/>
                  </a:lnTo>
                  <a:lnTo>
                    <a:pt x="9002" y="17952"/>
                  </a:lnTo>
                  <a:close/>
                  <a:moveTo>
                    <a:pt x="217" y="17712"/>
                  </a:moveTo>
                  <a:lnTo>
                    <a:pt x="194" y="17759"/>
                  </a:lnTo>
                  <a:lnTo>
                    <a:pt x="396" y="17919"/>
                  </a:lnTo>
                  <a:cubicBezTo>
                    <a:pt x="409" y="17929"/>
                    <a:pt x="422" y="17939"/>
                    <a:pt x="435" y="17949"/>
                  </a:cubicBezTo>
                  <a:cubicBezTo>
                    <a:pt x="448" y="17959"/>
                    <a:pt x="459" y="17967"/>
                    <a:pt x="469" y="17975"/>
                  </a:cubicBezTo>
                  <a:cubicBezTo>
                    <a:pt x="480" y="17982"/>
                    <a:pt x="488" y="17988"/>
                    <a:pt x="494" y="17993"/>
                  </a:cubicBezTo>
                  <a:cubicBezTo>
                    <a:pt x="500" y="17997"/>
                    <a:pt x="503" y="17999"/>
                    <a:pt x="504" y="18000"/>
                  </a:cubicBezTo>
                  <a:cubicBezTo>
                    <a:pt x="503" y="18000"/>
                    <a:pt x="500" y="17999"/>
                    <a:pt x="495" y="17998"/>
                  </a:cubicBezTo>
                  <a:cubicBezTo>
                    <a:pt x="489" y="17996"/>
                    <a:pt x="481" y="17993"/>
                    <a:pt x="471" y="17990"/>
                  </a:cubicBezTo>
                  <a:cubicBezTo>
                    <a:pt x="460" y="17988"/>
                    <a:pt x="449" y="17984"/>
                    <a:pt x="435" y="17981"/>
                  </a:cubicBezTo>
                  <a:cubicBezTo>
                    <a:pt x="422" y="17977"/>
                    <a:pt x="407" y="17974"/>
                    <a:pt x="391" y="17970"/>
                  </a:cubicBezTo>
                  <a:lnTo>
                    <a:pt x="122" y="17904"/>
                  </a:lnTo>
                  <a:lnTo>
                    <a:pt x="96" y="17957"/>
                  </a:lnTo>
                  <a:lnTo>
                    <a:pt x="305" y="18124"/>
                  </a:lnTo>
                  <a:cubicBezTo>
                    <a:pt x="315" y="18132"/>
                    <a:pt x="325" y="18140"/>
                    <a:pt x="337" y="18149"/>
                  </a:cubicBezTo>
                  <a:cubicBezTo>
                    <a:pt x="349" y="18158"/>
                    <a:pt x="359" y="18167"/>
                    <a:pt x="369" y="18174"/>
                  </a:cubicBezTo>
                  <a:cubicBezTo>
                    <a:pt x="379" y="18182"/>
                    <a:pt x="388" y="18188"/>
                    <a:pt x="395" y="18193"/>
                  </a:cubicBezTo>
                  <a:cubicBezTo>
                    <a:pt x="402" y="18199"/>
                    <a:pt x="406" y="18202"/>
                    <a:pt x="407" y="18202"/>
                  </a:cubicBezTo>
                  <a:cubicBezTo>
                    <a:pt x="405" y="18202"/>
                    <a:pt x="400" y="18200"/>
                    <a:pt x="391" y="18197"/>
                  </a:cubicBezTo>
                  <a:cubicBezTo>
                    <a:pt x="383" y="18195"/>
                    <a:pt x="372" y="18191"/>
                    <a:pt x="360" y="18188"/>
                  </a:cubicBezTo>
                  <a:cubicBezTo>
                    <a:pt x="348" y="18184"/>
                    <a:pt x="334" y="18180"/>
                    <a:pt x="320" y="18176"/>
                  </a:cubicBezTo>
                  <a:cubicBezTo>
                    <a:pt x="305" y="18172"/>
                    <a:pt x="291" y="18168"/>
                    <a:pt x="278" y="18165"/>
                  </a:cubicBezTo>
                  <a:lnTo>
                    <a:pt x="25" y="18102"/>
                  </a:lnTo>
                  <a:lnTo>
                    <a:pt x="0" y="18152"/>
                  </a:lnTo>
                  <a:lnTo>
                    <a:pt x="436" y="18252"/>
                  </a:lnTo>
                  <a:lnTo>
                    <a:pt x="466" y="18192"/>
                  </a:lnTo>
                  <a:lnTo>
                    <a:pt x="269" y="18035"/>
                  </a:lnTo>
                  <a:cubicBezTo>
                    <a:pt x="258" y="18026"/>
                    <a:pt x="246" y="18018"/>
                    <a:pt x="235" y="18009"/>
                  </a:cubicBezTo>
                  <a:cubicBezTo>
                    <a:pt x="224" y="18000"/>
                    <a:pt x="214" y="17993"/>
                    <a:pt x="205" y="17986"/>
                  </a:cubicBezTo>
                  <a:cubicBezTo>
                    <a:pt x="196" y="17980"/>
                    <a:pt x="188" y="17975"/>
                    <a:pt x="183" y="17970"/>
                  </a:cubicBezTo>
                  <a:cubicBezTo>
                    <a:pt x="177" y="17966"/>
                    <a:pt x="173" y="17964"/>
                    <a:pt x="172" y="17963"/>
                  </a:cubicBezTo>
                  <a:cubicBezTo>
                    <a:pt x="174" y="17964"/>
                    <a:pt x="178" y="17965"/>
                    <a:pt x="185" y="17967"/>
                  </a:cubicBezTo>
                  <a:cubicBezTo>
                    <a:pt x="192" y="17969"/>
                    <a:pt x="200" y="17971"/>
                    <a:pt x="211" y="17975"/>
                  </a:cubicBezTo>
                  <a:cubicBezTo>
                    <a:pt x="222" y="17978"/>
                    <a:pt x="234" y="17981"/>
                    <a:pt x="248" y="17985"/>
                  </a:cubicBezTo>
                  <a:cubicBezTo>
                    <a:pt x="262" y="17989"/>
                    <a:pt x="277" y="17993"/>
                    <a:pt x="292" y="17997"/>
                  </a:cubicBezTo>
                  <a:lnTo>
                    <a:pt x="533" y="18055"/>
                  </a:lnTo>
                  <a:lnTo>
                    <a:pt x="563" y="17994"/>
                  </a:lnTo>
                  <a:lnTo>
                    <a:pt x="217" y="17712"/>
                  </a:lnTo>
                  <a:close/>
                  <a:moveTo>
                    <a:pt x="9002" y="782"/>
                  </a:moveTo>
                  <a:lnTo>
                    <a:pt x="9002" y="727"/>
                  </a:lnTo>
                  <a:cubicBezTo>
                    <a:pt x="8996" y="730"/>
                    <a:pt x="8990" y="733"/>
                    <a:pt x="8984" y="734"/>
                  </a:cubicBezTo>
                  <a:cubicBezTo>
                    <a:pt x="8978" y="735"/>
                    <a:pt x="8972" y="736"/>
                    <a:pt x="8967" y="736"/>
                  </a:cubicBezTo>
                  <a:cubicBezTo>
                    <a:pt x="8960" y="736"/>
                    <a:pt x="8950" y="733"/>
                    <a:pt x="8939" y="729"/>
                  </a:cubicBezTo>
                  <a:cubicBezTo>
                    <a:pt x="8928" y="724"/>
                    <a:pt x="8917" y="720"/>
                    <a:pt x="8907" y="715"/>
                  </a:cubicBezTo>
                  <a:lnTo>
                    <a:pt x="8644" y="585"/>
                  </a:lnTo>
                  <a:lnTo>
                    <a:pt x="8621" y="632"/>
                  </a:lnTo>
                  <a:lnTo>
                    <a:pt x="8902" y="769"/>
                  </a:lnTo>
                  <a:cubicBezTo>
                    <a:pt x="8910" y="774"/>
                    <a:pt x="8921" y="778"/>
                    <a:pt x="8932" y="783"/>
                  </a:cubicBezTo>
                  <a:cubicBezTo>
                    <a:pt x="8944" y="787"/>
                    <a:pt x="8956" y="789"/>
                    <a:pt x="8968" y="788"/>
                  </a:cubicBezTo>
                  <a:cubicBezTo>
                    <a:pt x="8980" y="788"/>
                    <a:pt x="8992" y="786"/>
                    <a:pt x="9002" y="782"/>
                  </a:cubicBezTo>
                  <a:close/>
                  <a:moveTo>
                    <a:pt x="9002" y="554"/>
                  </a:moveTo>
                  <a:lnTo>
                    <a:pt x="9002" y="497"/>
                  </a:lnTo>
                  <a:lnTo>
                    <a:pt x="8749" y="372"/>
                  </a:lnTo>
                  <a:lnTo>
                    <a:pt x="8726" y="418"/>
                  </a:lnTo>
                  <a:lnTo>
                    <a:pt x="8998" y="552"/>
                  </a:lnTo>
                  <a:lnTo>
                    <a:pt x="9002" y="554"/>
                  </a:lnTo>
                  <a:close/>
                  <a:moveTo>
                    <a:pt x="9002" y="357"/>
                  </a:moveTo>
                  <a:lnTo>
                    <a:pt x="9002" y="299"/>
                  </a:lnTo>
                  <a:lnTo>
                    <a:pt x="8991" y="294"/>
                  </a:lnTo>
                  <a:cubicBezTo>
                    <a:pt x="8980" y="289"/>
                    <a:pt x="8968" y="283"/>
                    <a:pt x="8957" y="278"/>
                  </a:cubicBezTo>
                  <a:cubicBezTo>
                    <a:pt x="8945" y="273"/>
                    <a:pt x="8934" y="269"/>
                    <a:pt x="8924" y="264"/>
                  </a:cubicBezTo>
                  <a:cubicBezTo>
                    <a:pt x="8914" y="260"/>
                    <a:pt x="8905" y="256"/>
                    <a:pt x="8898" y="253"/>
                  </a:cubicBezTo>
                  <a:cubicBezTo>
                    <a:pt x="8891" y="250"/>
                    <a:pt x="8886" y="248"/>
                    <a:pt x="8883" y="247"/>
                  </a:cubicBezTo>
                  <a:cubicBezTo>
                    <a:pt x="8887" y="248"/>
                    <a:pt x="8892" y="248"/>
                    <a:pt x="8900" y="248"/>
                  </a:cubicBezTo>
                  <a:cubicBezTo>
                    <a:pt x="8907" y="249"/>
                    <a:pt x="8916" y="249"/>
                    <a:pt x="8926" y="249"/>
                  </a:cubicBezTo>
                  <a:cubicBezTo>
                    <a:pt x="8936" y="249"/>
                    <a:pt x="8947" y="249"/>
                    <a:pt x="8959" y="249"/>
                  </a:cubicBezTo>
                  <a:cubicBezTo>
                    <a:pt x="8972" y="249"/>
                    <a:pt x="8984" y="249"/>
                    <a:pt x="8998" y="249"/>
                  </a:cubicBezTo>
                  <a:lnTo>
                    <a:pt x="9002" y="249"/>
                  </a:lnTo>
                  <a:lnTo>
                    <a:pt x="9002" y="202"/>
                  </a:lnTo>
                  <a:lnTo>
                    <a:pt x="8831" y="205"/>
                  </a:lnTo>
                  <a:lnTo>
                    <a:pt x="8804" y="260"/>
                  </a:lnTo>
                  <a:lnTo>
                    <a:pt x="9002" y="357"/>
                  </a:lnTo>
                  <a:close/>
                  <a:moveTo>
                    <a:pt x="9002" y="91"/>
                  </a:moveTo>
                  <a:lnTo>
                    <a:pt x="9002" y="34"/>
                  </a:lnTo>
                  <a:lnTo>
                    <a:pt x="8932" y="0"/>
                  </a:lnTo>
                  <a:lnTo>
                    <a:pt x="8909" y="46"/>
                  </a:lnTo>
                  <a:lnTo>
                    <a:pt x="9002" y="91"/>
                  </a:lnTo>
                  <a:close/>
                  <a:moveTo>
                    <a:pt x="754" y="17607"/>
                  </a:moveTo>
                  <a:lnTo>
                    <a:pt x="714" y="17587"/>
                  </a:lnTo>
                  <a:lnTo>
                    <a:pt x="629" y="17759"/>
                  </a:lnTo>
                  <a:lnTo>
                    <a:pt x="486" y="17689"/>
                  </a:lnTo>
                  <a:lnTo>
                    <a:pt x="552" y="17555"/>
                  </a:lnTo>
                  <a:lnTo>
                    <a:pt x="511" y="17535"/>
                  </a:lnTo>
                  <a:lnTo>
                    <a:pt x="445" y="17669"/>
                  </a:lnTo>
                  <a:lnTo>
                    <a:pt x="317" y="17606"/>
                  </a:lnTo>
                  <a:lnTo>
                    <a:pt x="396" y="17445"/>
                  </a:lnTo>
                  <a:lnTo>
                    <a:pt x="360" y="17420"/>
                  </a:lnTo>
                  <a:lnTo>
                    <a:pt x="255" y="17634"/>
                  </a:lnTo>
                  <a:lnTo>
                    <a:pt x="646" y="17826"/>
                  </a:lnTo>
                  <a:lnTo>
                    <a:pt x="754" y="17607"/>
                  </a:lnTo>
                  <a:close/>
                  <a:moveTo>
                    <a:pt x="770" y="17203"/>
                  </a:moveTo>
                  <a:cubicBezTo>
                    <a:pt x="755" y="17201"/>
                    <a:pt x="742" y="17202"/>
                    <a:pt x="728" y="17205"/>
                  </a:cubicBezTo>
                  <a:cubicBezTo>
                    <a:pt x="715" y="17209"/>
                    <a:pt x="703" y="17214"/>
                    <a:pt x="693" y="17222"/>
                  </a:cubicBezTo>
                  <a:cubicBezTo>
                    <a:pt x="682" y="17229"/>
                    <a:pt x="669" y="17240"/>
                    <a:pt x="655" y="17255"/>
                  </a:cubicBezTo>
                  <a:lnTo>
                    <a:pt x="619" y="17293"/>
                  </a:lnTo>
                  <a:cubicBezTo>
                    <a:pt x="600" y="17313"/>
                    <a:pt x="583" y="17325"/>
                    <a:pt x="569" y="17330"/>
                  </a:cubicBezTo>
                  <a:cubicBezTo>
                    <a:pt x="554" y="17336"/>
                    <a:pt x="539" y="17334"/>
                    <a:pt x="523" y="17327"/>
                  </a:cubicBezTo>
                  <a:cubicBezTo>
                    <a:pt x="503" y="17317"/>
                    <a:pt x="491" y="17302"/>
                    <a:pt x="486" y="17283"/>
                  </a:cubicBezTo>
                  <a:cubicBezTo>
                    <a:pt x="481" y="17264"/>
                    <a:pt x="485" y="17242"/>
                    <a:pt x="497" y="17217"/>
                  </a:cubicBezTo>
                  <a:cubicBezTo>
                    <a:pt x="501" y="17209"/>
                    <a:pt x="506" y="17201"/>
                    <a:pt x="510" y="17194"/>
                  </a:cubicBezTo>
                  <a:cubicBezTo>
                    <a:pt x="515" y="17187"/>
                    <a:pt x="521" y="17181"/>
                    <a:pt x="527" y="17175"/>
                  </a:cubicBezTo>
                  <a:cubicBezTo>
                    <a:pt x="533" y="17169"/>
                    <a:pt x="541" y="17163"/>
                    <a:pt x="549" y="17157"/>
                  </a:cubicBezTo>
                  <a:cubicBezTo>
                    <a:pt x="557" y="17151"/>
                    <a:pt x="566" y="17145"/>
                    <a:pt x="577" y="17138"/>
                  </a:cubicBezTo>
                  <a:lnTo>
                    <a:pt x="553" y="17101"/>
                  </a:lnTo>
                  <a:cubicBezTo>
                    <a:pt x="510" y="17126"/>
                    <a:pt x="478" y="17159"/>
                    <a:pt x="458" y="17200"/>
                  </a:cubicBezTo>
                  <a:cubicBezTo>
                    <a:pt x="448" y="17219"/>
                    <a:pt x="443" y="17238"/>
                    <a:pt x="441" y="17256"/>
                  </a:cubicBezTo>
                  <a:cubicBezTo>
                    <a:pt x="438" y="17275"/>
                    <a:pt x="440" y="17292"/>
                    <a:pt x="444" y="17308"/>
                  </a:cubicBezTo>
                  <a:cubicBezTo>
                    <a:pt x="448" y="17323"/>
                    <a:pt x="456" y="17338"/>
                    <a:pt x="467" y="17351"/>
                  </a:cubicBezTo>
                  <a:cubicBezTo>
                    <a:pt x="477" y="17363"/>
                    <a:pt x="491" y="17374"/>
                    <a:pt x="508" y="17382"/>
                  </a:cubicBezTo>
                  <a:cubicBezTo>
                    <a:pt x="533" y="17394"/>
                    <a:pt x="558" y="17397"/>
                    <a:pt x="584" y="17389"/>
                  </a:cubicBezTo>
                  <a:cubicBezTo>
                    <a:pt x="595" y="17385"/>
                    <a:pt x="606" y="17380"/>
                    <a:pt x="616" y="17371"/>
                  </a:cubicBezTo>
                  <a:cubicBezTo>
                    <a:pt x="626" y="17363"/>
                    <a:pt x="639" y="17352"/>
                    <a:pt x="653" y="17337"/>
                  </a:cubicBezTo>
                  <a:lnTo>
                    <a:pt x="684" y="17303"/>
                  </a:lnTo>
                  <a:cubicBezTo>
                    <a:pt x="721" y="17263"/>
                    <a:pt x="757" y="17252"/>
                    <a:pt x="791" y="17269"/>
                  </a:cubicBezTo>
                  <a:cubicBezTo>
                    <a:pt x="815" y="17280"/>
                    <a:pt x="829" y="17299"/>
                    <a:pt x="833" y="17324"/>
                  </a:cubicBezTo>
                  <a:cubicBezTo>
                    <a:pt x="836" y="17336"/>
                    <a:pt x="836" y="17347"/>
                    <a:pt x="834" y="17357"/>
                  </a:cubicBezTo>
                  <a:cubicBezTo>
                    <a:pt x="832" y="17367"/>
                    <a:pt x="827" y="17380"/>
                    <a:pt x="820" y="17395"/>
                  </a:cubicBezTo>
                  <a:cubicBezTo>
                    <a:pt x="810" y="17415"/>
                    <a:pt x="799" y="17432"/>
                    <a:pt x="785" y="17446"/>
                  </a:cubicBezTo>
                  <a:cubicBezTo>
                    <a:pt x="771" y="17460"/>
                    <a:pt x="755" y="17473"/>
                    <a:pt x="735" y="17483"/>
                  </a:cubicBezTo>
                  <a:lnTo>
                    <a:pt x="761" y="17522"/>
                  </a:lnTo>
                  <a:cubicBezTo>
                    <a:pt x="783" y="17508"/>
                    <a:pt x="802" y="17493"/>
                    <a:pt x="817" y="17475"/>
                  </a:cubicBezTo>
                  <a:cubicBezTo>
                    <a:pt x="833" y="17458"/>
                    <a:pt x="847" y="17437"/>
                    <a:pt x="858" y="17414"/>
                  </a:cubicBezTo>
                  <a:cubicBezTo>
                    <a:pt x="867" y="17395"/>
                    <a:pt x="873" y="17379"/>
                    <a:pt x="876" y="17363"/>
                  </a:cubicBezTo>
                  <a:cubicBezTo>
                    <a:pt x="879" y="17347"/>
                    <a:pt x="879" y="17331"/>
                    <a:pt x="877" y="17314"/>
                  </a:cubicBezTo>
                  <a:cubicBezTo>
                    <a:pt x="875" y="17291"/>
                    <a:pt x="868" y="17271"/>
                    <a:pt x="856" y="17253"/>
                  </a:cubicBezTo>
                  <a:cubicBezTo>
                    <a:pt x="843" y="17236"/>
                    <a:pt x="828" y="17223"/>
                    <a:pt x="810" y="17214"/>
                  </a:cubicBezTo>
                  <a:cubicBezTo>
                    <a:pt x="798" y="17208"/>
                    <a:pt x="784" y="17204"/>
                    <a:pt x="770" y="17203"/>
                  </a:cubicBezTo>
                  <a:close/>
                  <a:moveTo>
                    <a:pt x="687" y="16756"/>
                  </a:moveTo>
                  <a:lnTo>
                    <a:pt x="560" y="17014"/>
                  </a:lnTo>
                  <a:lnTo>
                    <a:pt x="599" y="17034"/>
                  </a:lnTo>
                  <a:lnTo>
                    <a:pt x="651" y="16929"/>
                  </a:lnTo>
                  <a:lnTo>
                    <a:pt x="1002" y="17102"/>
                  </a:lnTo>
                  <a:lnTo>
                    <a:pt x="1025" y="17057"/>
                  </a:lnTo>
                  <a:lnTo>
                    <a:pt x="673" y="16884"/>
                  </a:lnTo>
                  <a:lnTo>
                    <a:pt x="725" y="16778"/>
                  </a:lnTo>
                  <a:lnTo>
                    <a:pt x="687" y="16756"/>
                  </a:lnTo>
                  <a:close/>
                  <a:moveTo>
                    <a:pt x="821" y="16483"/>
                  </a:moveTo>
                  <a:lnTo>
                    <a:pt x="720" y="16689"/>
                  </a:lnTo>
                  <a:lnTo>
                    <a:pt x="1111" y="16881"/>
                  </a:lnTo>
                  <a:lnTo>
                    <a:pt x="1134" y="16834"/>
                  </a:lnTo>
                  <a:lnTo>
                    <a:pt x="949" y="16742"/>
                  </a:lnTo>
                  <a:lnTo>
                    <a:pt x="1010" y="16617"/>
                  </a:lnTo>
                  <a:lnTo>
                    <a:pt x="972" y="16598"/>
                  </a:lnTo>
                  <a:lnTo>
                    <a:pt x="910" y="16723"/>
                  </a:lnTo>
                  <a:lnTo>
                    <a:pt x="782" y="16660"/>
                  </a:lnTo>
                  <a:lnTo>
                    <a:pt x="857" y="16509"/>
                  </a:lnTo>
                  <a:lnTo>
                    <a:pt x="821" y="16483"/>
                  </a:lnTo>
                  <a:close/>
                  <a:moveTo>
                    <a:pt x="1369" y="16358"/>
                  </a:moveTo>
                  <a:lnTo>
                    <a:pt x="914" y="16295"/>
                  </a:lnTo>
                  <a:lnTo>
                    <a:pt x="884" y="16356"/>
                  </a:lnTo>
                  <a:lnTo>
                    <a:pt x="1211" y="16678"/>
                  </a:lnTo>
                  <a:lnTo>
                    <a:pt x="1234" y="16631"/>
                  </a:lnTo>
                  <a:lnTo>
                    <a:pt x="1132" y="16534"/>
                  </a:lnTo>
                  <a:lnTo>
                    <a:pt x="1204" y="16388"/>
                  </a:lnTo>
                  <a:lnTo>
                    <a:pt x="1343" y="16411"/>
                  </a:lnTo>
                  <a:lnTo>
                    <a:pt x="1369" y="16358"/>
                  </a:lnTo>
                  <a:close/>
                  <a:moveTo>
                    <a:pt x="1160" y="16382"/>
                  </a:moveTo>
                  <a:lnTo>
                    <a:pt x="1100" y="16503"/>
                  </a:lnTo>
                  <a:lnTo>
                    <a:pt x="939" y="16347"/>
                  </a:lnTo>
                  <a:lnTo>
                    <a:pt x="1160" y="16382"/>
                  </a:lnTo>
                  <a:close/>
                  <a:moveTo>
                    <a:pt x="806" y="16326"/>
                  </a:moveTo>
                  <a:cubicBezTo>
                    <a:pt x="798" y="16329"/>
                    <a:pt x="791" y="16334"/>
                    <a:pt x="787" y="16343"/>
                  </a:cubicBezTo>
                  <a:cubicBezTo>
                    <a:pt x="783" y="16350"/>
                    <a:pt x="783" y="16359"/>
                    <a:pt x="786" y="16367"/>
                  </a:cubicBezTo>
                  <a:cubicBezTo>
                    <a:pt x="789" y="16376"/>
                    <a:pt x="794" y="16382"/>
                    <a:pt x="802" y="16386"/>
                  </a:cubicBezTo>
                  <a:cubicBezTo>
                    <a:pt x="810" y="16390"/>
                    <a:pt x="819" y="16391"/>
                    <a:pt x="828" y="16388"/>
                  </a:cubicBezTo>
                  <a:cubicBezTo>
                    <a:pt x="836" y="16385"/>
                    <a:pt x="843" y="16379"/>
                    <a:pt x="847" y="16371"/>
                  </a:cubicBezTo>
                  <a:cubicBezTo>
                    <a:pt x="851" y="16363"/>
                    <a:pt x="851" y="16354"/>
                    <a:pt x="848" y="16346"/>
                  </a:cubicBezTo>
                  <a:cubicBezTo>
                    <a:pt x="845" y="16338"/>
                    <a:pt x="839" y="16331"/>
                    <a:pt x="831" y="16327"/>
                  </a:cubicBezTo>
                  <a:cubicBezTo>
                    <a:pt x="823" y="16323"/>
                    <a:pt x="815" y="16323"/>
                    <a:pt x="806" y="16326"/>
                  </a:cubicBezTo>
                  <a:close/>
                  <a:moveTo>
                    <a:pt x="864" y="16208"/>
                  </a:moveTo>
                  <a:cubicBezTo>
                    <a:pt x="855" y="16211"/>
                    <a:pt x="849" y="16217"/>
                    <a:pt x="845" y="16225"/>
                  </a:cubicBezTo>
                  <a:cubicBezTo>
                    <a:pt x="841" y="16233"/>
                    <a:pt x="841" y="16241"/>
                    <a:pt x="843" y="16250"/>
                  </a:cubicBezTo>
                  <a:cubicBezTo>
                    <a:pt x="846" y="16258"/>
                    <a:pt x="852" y="16265"/>
                    <a:pt x="860" y="16269"/>
                  </a:cubicBezTo>
                  <a:cubicBezTo>
                    <a:pt x="868" y="16273"/>
                    <a:pt x="877" y="16273"/>
                    <a:pt x="885" y="16270"/>
                  </a:cubicBezTo>
                  <a:cubicBezTo>
                    <a:pt x="894" y="16268"/>
                    <a:pt x="900" y="16262"/>
                    <a:pt x="904" y="16254"/>
                  </a:cubicBezTo>
                  <a:cubicBezTo>
                    <a:pt x="909" y="16245"/>
                    <a:pt x="909" y="16237"/>
                    <a:pt x="906" y="16229"/>
                  </a:cubicBezTo>
                  <a:cubicBezTo>
                    <a:pt x="903" y="16220"/>
                    <a:pt x="897" y="16214"/>
                    <a:pt x="889" y="16210"/>
                  </a:cubicBezTo>
                  <a:cubicBezTo>
                    <a:pt x="881" y="16206"/>
                    <a:pt x="872" y="16205"/>
                    <a:pt x="864" y="16208"/>
                  </a:cubicBezTo>
                  <a:close/>
                  <a:moveTo>
                    <a:pt x="1465" y="16063"/>
                  </a:moveTo>
                  <a:lnTo>
                    <a:pt x="1389" y="16218"/>
                  </a:lnTo>
                  <a:lnTo>
                    <a:pt x="1037" y="16045"/>
                  </a:lnTo>
                  <a:lnTo>
                    <a:pt x="1014" y="16091"/>
                  </a:lnTo>
                  <a:lnTo>
                    <a:pt x="1405" y="16284"/>
                  </a:lnTo>
                  <a:lnTo>
                    <a:pt x="1501" y="16089"/>
                  </a:lnTo>
                  <a:lnTo>
                    <a:pt x="1465" y="16063"/>
                  </a:lnTo>
                  <a:close/>
                  <a:moveTo>
                    <a:pt x="1563" y="15962"/>
                  </a:moveTo>
                  <a:lnTo>
                    <a:pt x="1173" y="15769"/>
                  </a:lnTo>
                  <a:lnTo>
                    <a:pt x="1150" y="15815"/>
                  </a:lnTo>
                  <a:lnTo>
                    <a:pt x="1541" y="16007"/>
                  </a:lnTo>
                  <a:lnTo>
                    <a:pt x="1563" y="15962"/>
                  </a:lnTo>
                  <a:close/>
                  <a:moveTo>
                    <a:pt x="1588" y="15541"/>
                  </a:moveTo>
                  <a:cubicBezTo>
                    <a:pt x="1573" y="15539"/>
                    <a:pt x="1559" y="15540"/>
                    <a:pt x="1546" y="15544"/>
                  </a:cubicBezTo>
                  <a:cubicBezTo>
                    <a:pt x="1533" y="15547"/>
                    <a:pt x="1521" y="15553"/>
                    <a:pt x="1510" y="15560"/>
                  </a:cubicBezTo>
                  <a:cubicBezTo>
                    <a:pt x="1499" y="15567"/>
                    <a:pt x="1487" y="15579"/>
                    <a:pt x="1473" y="15593"/>
                  </a:cubicBezTo>
                  <a:lnTo>
                    <a:pt x="1436" y="15631"/>
                  </a:lnTo>
                  <a:cubicBezTo>
                    <a:pt x="1417" y="15651"/>
                    <a:pt x="1401" y="15663"/>
                    <a:pt x="1386" y="15669"/>
                  </a:cubicBezTo>
                  <a:cubicBezTo>
                    <a:pt x="1372" y="15674"/>
                    <a:pt x="1357" y="15673"/>
                    <a:pt x="1341" y="15665"/>
                  </a:cubicBezTo>
                  <a:cubicBezTo>
                    <a:pt x="1321" y="15655"/>
                    <a:pt x="1308" y="15640"/>
                    <a:pt x="1304" y="15621"/>
                  </a:cubicBezTo>
                  <a:cubicBezTo>
                    <a:pt x="1299" y="15602"/>
                    <a:pt x="1303" y="15580"/>
                    <a:pt x="1315" y="15555"/>
                  </a:cubicBezTo>
                  <a:cubicBezTo>
                    <a:pt x="1319" y="15547"/>
                    <a:pt x="1323" y="15539"/>
                    <a:pt x="1328" y="15532"/>
                  </a:cubicBezTo>
                  <a:cubicBezTo>
                    <a:pt x="1333" y="15526"/>
                    <a:pt x="1338" y="15519"/>
                    <a:pt x="1345" y="15513"/>
                  </a:cubicBezTo>
                  <a:cubicBezTo>
                    <a:pt x="1351" y="15507"/>
                    <a:pt x="1358" y="15501"/>
                    <a:pt x="1366" y="15495"/>
                  </a:cubicBezTo>
                  <a:cubicBezTo>
                    <a:pt x="1374" y="15489"/>
                    <a:pt x="1384" y="15483"/>
                    <a:pt x="1395" y="15476"/>
                  </a:cubicBezTo>
                  <a:lnTo>
                    <a:pt x="1371" y="15439"/>
                  </a:lnTo>
                  <a:cubicBezTo>
                    <a:pt x="1328" y="15464"/>
                    <a:pt x="1296" y="15497"/>
                    <a:pt x="1275" y="15539"/>
                  </a:cubicBezTo>
                  <a:cubicBezTo>
                    <a:pt x="1266" y="15558"/>
                    <a:pt x="1260" y="15576"/>
                    <a:pt x="1258" y="15595"/>
                  </a:cubicBezTo>
                  <a:cubicBezTo>
                    <a:pt x="1256" y="15613"/>
                    <a:pt x="1257" y="15630"/>
                    <a:pt x="1262" y="15646"/>
                  </a:cubicBezTo>
                  <a:cubicBezTo>
                    <a:pt x="1266" y="15662"/>
                    <a:pt x="1274" y="15676"/>
                    <a:pt x="1284" y="15689"/>
                  </a:cubicBezTo>
                  <a:cubicBezTo>
                    <a:pt x="1295" y="15702"/>
                    <a:pt x="1309" y="15712"/>
                    <a:pt x="1325" y="15720"/>
                  </a:cubicBezTo>
                  <a:cubicBezTo>
                    <a:pt x="1351" y="15733"/>
                    <a:pt x="1376" y="15735"/>
                    <a:pt x="1401" y="15727"/>
                  </a:cubicBezTo>
                  <a:cubicBezTo>
                    <a:pt x="1413" y="15724"/>
                    <a:pt x="1424" y="15718"/>
                    <a:pt x="1434" y="15710"/>
                  </a:cubicBezTo>
                  <a:cubicBezTo>
                    <a:pt x="1444" y="15702"/>
                    <a:pt x="1456" y="15690"/>
                    <a:pt x="1470" y="15675"/>
                  </a:cubicBezTo>
                  <a:lnTo>
                    <a:pt x="1502" y="15641"/>
                  </a:lnTo>
                  <a:cubicBezTo>
                    <a:pt x="1539" y="15602"/>
                    <a:pt x="1574" y="15590"/>
                    <a:pt x="1609" y="15607"/>
                  </a:cubicBezTo>
                  <a:cubicBezTo>
                    <a:pt x="1632" y="15619"/>
                    <a:pt x="1646" y="15637"/>
                    <a:pt x="1651" y="15663"/>
                  </a:cubicBezTo>
                  <a:cubicBezTo>
                    <a:pt x="1653" y="15674"/>
                    <a:pt x="1654" y="15685"/>
                    <a:pt x="1652" y="15695"/>
                  </a:cubicBezTo>
                  <a:cubicBezTo>
                    <a:pt x="1650" y="15706"/>
                    <a:pt x="1645" y="15718"/>
                    <a:pt x="1638" y="15733"/>
                  </a:cubicBezTo>
                  <a:cubicBezTo>
                    <a:pt x="1628" y="15753"/>
                    <a:pt x="1616" y="15770"/>
                    <a:pt x="1603" y="15784"/>
                  </a:cubicBezTo>
                  <a:cubicBezTo>
                    <a:pt x="1589" y="15799"/>
                    <a:pt x="1572" y="15811"/>
                    <a:pt x="1552" y="15821"/>
                  </a:cubicBezTo>
                  <a:lnTo>
                    <a:pt x="1579" y="15860"/>
                  </a:lnTo>
                  <a:cubicBezTo>
                    <a:pt x="1600" y="15847"/>
                    <a:pt x="1619" y="15831"/>
                    <a:pt x="1635" y="15814"/>
                  </a:cubicBezTo>
                  <a:cubicBezTo>
                    <a:pt x="1651" y="15796"/>
                    <a:pt x="1664" y="15776"/>
                    <a:pt x="1676" y="15752"/>
                  </a:cubicBezTo>
                  <a:cubicBezTo>
                    <a:pt x="1685" y="15734"/>
                    <a:pt x="1691" y="15717"/>
                    <a:pt x="1694" y="15701"/>
                  </a:cubicBezTo>
                  <a:cubicBezTo>
                    <a:pt x="1697" y="15686"/>
                    <a:pt x="1697" y="15669"/>
                    <a:pt x="1695" y="15652"/>
                  </a:cubicBezTo>
                  <a:cubicBezTo>
                    <a:pt x="1693" y="15630"/>
                    <a:pt x="1685" y="15609"/>
                    <a:pt x="1673" y="15592"/>
                  </a:cubicBezTo>
                  <a:cubicBezTo>
                    <a:pt x="1661" y="15574"/>
                    <a:pt x="1646" y="15561"/>
                    <a:pt x="1628" y="15552"/>
                  </a:cubicBezTo>
                  <a:cubicBezTo>
                    <a:pt x="1616" y="15546"/>
                    <a:pt x="1602" y="15542"/>
                    <a:pt x="1588" y="15541"/>
                  </a:cubicBezTo>
                  <a:close/>
                  <a:moveTo>
                    <a:pt x="1839" y="15258"/>
                  </a:moveTo>
                  <a:cubicBezTo>
                    <a:pt x="1841" y="15275"/>
                    <a:pt x="1842" y="15291"/>
                    <a:pt x="1840" y="15305"/>
                  </a:cubicBezTo>
                  <a:cubicBezTo>
                    <a:pt x="1838" y="15319"/>
                    <a:pt x="1833" y="15333"/>
                    <a:pt x="1826" y="15347"/>
                  </a:cubicBezTo>
                  <a:cubicBezTo>
                    <a:pt x="1815" y="15370"/>
                    <a:pt x="1799" y="15387"/>
                    <a:pt x="1778" y="15400"/>
                  </a:cubicBezTo>
                  <a:cubicBezTo>
                    <a:pt x="1757" y="15413"/>
                    <a:pt x="1731" y="15418"/>
                    <a:pt x="1702" y="15416"/>
                  </a:cubicBezTo>
                  <a:cubicBezTo>
                    <a:pt x="1688" y="15415"/>
                    <a:pt x="1675" y="15412"/>
                    <a:pt x="1661" y="15408"/>
                  </a:cubicBezTo>
                  <a:cubicBezTo>
                    <a:pt x="1648" y="15404"/>
                    <a:pt x="1632" y="15397"/>
                    <a:pt x="1613" y="15388"/>
                  </a:cubicBezTo>
                  <a:cubicBezTo>
                    <a:pt x="1590" y="15377"/>
                    <a:pt x="1571" y="15366"/>
                    <a:pt x="1556" y="15355"/>
                  </a:cubicBezTo>
                  <a:cubicBezTo>
                    <a:pt x="1541" y="15344"/>
                    <a:pt x="1528" y="15333"/>
                    <a:pt x="1517" y="15320"/>
                  </a:cubicBezTo>
                  <a:cubicBezTo>
                    <a:pt x="1500" y="15300"/>
                    <a:pt x="1490" y="15279"/>
                    <a:pt x="1486" y="15258"/>
                  </a:cubicBezTo>
                  <a:cubicBezTo>
                    <a:pt x="1482" y="15236"/>
                    <a:pt x="1486" y="15214"/>
                    <a:pt x="1497" y="15191"/>
                  </a:cubicBezTo>
                  <a:cubicBezTo>
                    <a:pt x="1505" y="15177"/>
                    <a:pt x="1513" y="15165"/>
                    <a:pt x="1522" y="15155"/>
                  </a:cubicBezTo>
                  <a:cubicBezTo>
                    <a:pt x="1532" y="15145"/>
                    <a:pt x="1544" y="15137"/>
                    <a:pt x="1558" y="15129"/>
                  </a:cubicBezTo>
                  <a:lnTo>
                    <a:pt x="1541" y="15089"/>
                  </a:lnTo>
                  <a:cubicBezTo>
                    <a:pt x="1524" y="15097"/>
                    <a:pt x="1508" y="15108"/>
                    <a:pt x="1495" y="15123"/>
                  </a:cubicBezTo>
                  <a:cubicBezTo>
                    <a:pt x="1481" y="15137"/>
                    <a:pt x="1469" y="15153"/>
                    <a:pt x="1460" y="15172"/>
                  </a:cubicBezTo>
                  <a:cubicBezTo>
                    <a:pt x="1449" y="15196"/>
                    <a:pt x="1443" y="15220"/>
                    <a:pt x="1443" y="15245"/>
                  </a:cubicBezTo>
                  <a:cubicBezTo>
                    <a:pt x="1443" y="15270"/>
                    <a:pt x="1449" y="15294"/>
                    <a:pt x="1459" y="15318"/>
                  </a:cubicBezTo>
                  <a:cubicBezTo>
                    <a:pt x="1470" y="15341"/>
                    <a:pt x="1486" y="15363"/>
                    <a:pt x="1507" y="15384"/>
                  </a:cubicBezTo>
                  <a:cubicBezTo>
                    <a:pt x="1527" y="15404"/>
                    <a:pt x="1552" y="15421"/>
                    <a:pt x="1581" y="15435"/>
                  </a:cubicBezTo>
                  <a:cubicBezTo>
                    <a:pt x="1610" y="15450"/>
                    <a:pt x="1639" y="15460"/>
                    <a:pt x="1668" y="15465"/>
                  </a:cubicBezTo>
                  <a:cubicBezTo>
                    <a:pt x="1697" y="15470"/>
                    <a:pt x="1726" y="15469"/>
                    <a:pt x="1753" y="15462"/>
                  </a:cubicBezTo>
                  <a:cubicBezTo>
                    <a:pt x="1777" y="15455"/>
                    <a:pt x="1799" y="15444"/>
                    <a:pt x="1817" y="15428"/>
                  </a:cubicBezTo>
                  <a:cubicBezTo>
                    <a:pt x="1836" y="15413"/>
                    <a:pt x="1850" y="15395"/>
                    <a:pt x="1861" y="15373"/>
                  </a:cubicBezTo>
                  <a:cubicBezTo>
                    <a:pt x="1870" y="15354"/>
                    <a:pt x="1877" y="15334"/>
                    <a:pt x="1880" y="15312"/>
                  </a:cubicBezTo>
                  <a:cubicBezTo>
                    <a:pt x="1884" y="15291"/>
                    <a:pt x="1885" y="15270"/>
                    <a:pt x="1882" y="15249"/>
                  </a:cubicBezTo>
                  <a:lnTo>
                    <a:pt x="1839" y="15258"/>
                  </a:lnTo>
                  <a:close/>
                  <a:moveTo>
                    <a:pt x="2074" y="14923"/>
                  </a:moveTo>
                  <a:lnTo>
                    <a:pt x="1684" y="14731"/>
                  </a:lnTo>
                  <a:lnTo>
                    <a:pt x="1661" y="14778"/>
                  </a:lnTo>
                  <a:lnTo>
                    <a:pt x="1824" y="14858"/>
                  </a:lnTo>
                  <a:lnTo>
                    <a:pt x="1743" y="15023"/>
                  </a:lnTo>
                  <a:lnTo>
                    <a:pt x="1580" y="14942"/>
                  </a:lnTo>
                  <a:lnTo>
                    <a:pt x="1557" y="14988"/>
                  </a:lnTo>
                  <a:lnTo>
                    <a:pt x="1948" y="15180"/>
                  </a:lnTo>
                  <a:lnTo>
                    <a:pt x="1970" y="15135"/>
                  </a:lnTo>
                  <a:lnTo>
                    <a:pt x="1781" y="15042"/>
                  </a:lnTo>
                  <a:lnTo>
                    <a:pt x="1862" y="14877"/>
                  </a:lnTo>
                  <a:lnTo>
                    <a:pt x="2051" y="14970"/>
                  </a:lnTo>
                  <a:lnTo>
                    <a:pt x="2074" y="14923"/>
                  </a:lnTo>
                  <a:close/>
                  <a:moveTo>
                    <a:pt x="2239" y="14589"/>
                  </a:moveTo>
                  <a:lnTo>
                    <a:pt x="2198" y="14569"/>
                  </a:lnTo>
                  <a:lnTo>
                    <a:pt x="2114" y="14742"/>
                  </a:lnTo>
                  <a:lnTo>
                    <a:pt x="1971" y="14671"/>
                  </a:lnTo>
                  <a:lnTo>
                    <a:pt x="2036" y="14537"/>
                  </a:lnTo>
                  <a:lnTo>
                    <a:pt x="1996" y="14517"/>
                  </a:lnTo>
                  <a:lnTo>
                    <a:pt x="1930" y="14651"/>
                  </a:lnTo>
                  <a:lnTo>
                    <a:pt x="1802" y="14588"/>
                  </a:lnTo>
                  <a:lnTo>
                    <a:pt x="1881" y="14428"/>
                  </a:lnTo>
                  <a:lnTo>
                    <a:pt x="1845" y="14403"/>
                  </a:lnTo>
                  <a:lnTo>
                    <a:pt x="1740" y="14616"/>
                  </a:lnTo>
                  <a:lnTo>
                    <a:pt x="2131" y="14809"/>
                  </a:lnTo>
                  <a:lnTo>
                    <a:pt x="2239" y="14589"/>
                  </a:lnTo>
                  <a:close/>
                  <a:moveTo>
                    <a:pt x="2155" y="13772"/>
                  </a:moveTo>
                  <a:lnTo>
                    <a:pt x="2132" y="13819"/>
                  </a:lnTo>
                  <a:lnTo>
                    <a:pt x="2335" y="13979"/>
                  </a:lnTo>
                  <a:cubicBezTo>
                    <a:pt x="2348" y="13989"/>
                    <a:pt x="2361" y="13999"/>
                    <a:pt x="2374" y="14009"/>
                  </a:cubicBezTo>
                  <a:cubicBezTo>
                    <a:pt x="2386" y="14018"/>
                    <a:pt x="2398" y="14027"/>
                    <a:pt x="2408" y="14034"/>
                  </a:cubicBezTo>
                  <a:cubicBezTo>
                    <a:pt x="2418" y="14042"/>
                    <a:pt x="2427" y="14048"/>
                    <a:pt x="2433" y="14053"/>
                  </a:cubicBezTo>
                  <a:cubicBezTo>
                    <a:pt x="2438" y="14057"/>
                    <a:pt x="2442" y="14059"/>
                    <a:pt x="2443" y="14060"/>
                  </a:cubicBezTo>
                  <a:cubicBezTo>
                    <a:pt x="2441" y="14060"/>
                    <a:pt x="2438" y="14059"/>
                    <a:pt x="2434" y="14058"/>
                  </a:cubicBezTo>
                  <a:cubicBezTo>
                    <a:pt x="2428" y="14056"/>
                    <a:pt x="2420" y="14053"/>
                    <a:pt x="2409" y="14050"/>
                  </a:cubicBezTo>
                  <a:cubicBezTo>
                    <a:pt x="2399" y="14047"/>
                    <a:pt x="2388" y="14044"/>
                    <a:pt x="2374" y="14041"/>
                  </a:cubicBezTo>
                  <a:cubicBezTo>
                    <a:pt x="2361" y="14037"/>
                    <a:pt x="2346" y="14033"/>
                    <a:pt x="2330" y="14029"/>
                  </a:cubicBezTo>
                  <a:lnTo>
                    <a:pt x="2061" y="13964"/>
                  </a:lnTo>
                  <a:lnTo>
                    <a:pt x="2035" y="14017"/>
                  </a:lnTo>
                  <a:lnTo>
                    <a:pt x="2243" y="14184"/>
                  </a:lnTo>
                  <a:cubicBezTo>
                    <a:pt x="2253" y="14192"/>
                    <a:pt x="2264" y="14200"/>
                    <a:pt x="2276" y="14209"/>
                  </a:cubicBezTo>
                  <a:cubicBezTo>
                    <a:pt x="2287" y="14218"/>
                    <a:pt x="2298" y="14226"/>
                    <a:pt x="2308" y="14234"/>
                  </a:cubicBezTo>
                  <a:cubicBezTo>
                    <a:pt x="2318" y="14242"/>
                    <a:pt x="2327" y="14248"/>
                    <a:pt x="2334" y="14253"/>
                  </a:cubicBezTo>
                  <a:cubicBezTo>
                    <a:pt x="2341" y="14259"/>
                    <a:pt x="2345" y="14261"/>
                    <a:pt x="2345" y="14262"/>
                  </a:cubicBezTo>
                  <a:cubicBezTo>
                    <a:pt x="2344" y="14262"/>
                    <a:pt x="2339" y="14260"/>
                    <a:pt x="2330" y="14257"/>
                  </a:cubicBezTo>
                  <a:cubicBezTo>
                    <a:pt x="2321" y="14254"/>
                    <a:pt x="2311" y="14251"/>
                    <a:pt x="2299" y="14247"/>
                  </a:cubicBezTo>
                  <a:cubicBezTo>
                    <a:pt x="2286" y="14244"/>
                    <a:pt x="2273" y="14240"/>
                    <a:pt x="2258" y="14236"/>
                  </a:cubicBezTo>
                  <a:cubicBezTo>
                    <a:pt x="2244" y="14232"/>
                    <a:pt x="2230" y="14228"/>
                    <a:pt x="2216" y="14225"/>
                  </a:cubicBezTo>
                  <a:lnTo>
                    <a:pt x="1964" y="14162"/>
                  </a:lnTo>
                  <a:lnTo>
                    <a:pt x="1939" y="14212"/>
                  </a:lnTo>
                  <a:lnTo>
                    <a:pt x="2375" y="14312"/>
                  </a:lnTo>
                  <a:lnTo>
                    <a:pt x="2405" y="14252"/>
                  </a:lnTo>
                  <a:lnTo>
                    <a:pt x="2208" y="14095"/>
                  </a:lnTo>
                  <a:cubicBezTo>
                    <a:pt x="2196" y="14086"/>
                    <a:pt x="2185" y="14077"/>
                    <a:pt x="2174" y="14069"/>
                  </a:cubicBezTo>
                  <a:cubicBezTo>
                    <a:pt x="2163" y="14060"/>
                    <a:pt x="2153" y="14053"/>
                    <a:pt x="2144" y="14046"/>
                  </a:cubicBezTo>
                  <a:cubicBezTo>
                    <a:pt x="2135" y="14040"/>
                    <a:pt x="2127" y="14034"/>
                    <a:pt x="2121" y="14030"/>
                  </a:cubicBezTo>
                  <a:cubicBezTo>
                    <a:pt x="2116" y="14026"/>
                    <a:pt x="2112" y="14024"/>
                    <a:pt x="2111" y="14023"/>
                  </a:cubicBezTo>
                  <a:cubicBezTo>
                    <a:pt x="2113" y="14024"/>
                    <a:pt x="2117" y="14025"/>
                    <a:pt x="2124" y="14027"/>
                  </a:cubicBezTo>
                  <a:cubicBezTo>
                    <a:pt x="2131" y="14029"/>
                    <a:pt x="2139" y="14031"/>
                    <a:pt x="2150" y="14034"/>
                  </a:cubicBezTo>
                  <a:cubicBezTo>
                    <a:pt x="2160" y="14037"/>
                    <a:pt x="2173" y="14041"/>
                    <a:pt x="2186" y="14045"/>
                  </a:cubicBezTo>
                  <a:cubicBezTo>
                    <a:pt x="2200" y="14048"/>
                    <a:pt x="2215" y="14052"/>
                    <a:pt x="2231" y="14056"/>
                  </a:cubicBezTo>
                  <a:lnTo>
                    <a:pt x="2472" y="14115"/>
                  </a:lnTo>
                  <a:lnTo>
                    <a:pt x="2502" y="14054"/>
                  </a:lnTo>
                  <a:lnTo>
                    <a:pt x="2155" y="13772"/>
                  </a:lnTo>
                  <a:close/>
                  <a:moveTo>
                    <a:pt x="2607" y="13840"/>
                  </a:moveTo>
                  <a:lnTo>
                    <a:pt x="2216" y="13648"/>
                  </a:lnTo>
                  <a:lnTo>
                    <a:pt x="2194" y="13694"/>
                  </a:lnTo>
                  <a:lnTo>
                    <a:pt x="2585" y="13886"/>
                  </a:lnTo>
                  <a:lnTo>
                    <a:pt x="2607" y="13840"/>
                  </a:lnTo>
                  <a:close/>
                  <a:moveTo>
                    <a:pt x="2723" y="13505"/>
                  </a:moveTo>
                  <a:lnTo>
                    <a:pt x="2647" y="13660"/>
                  </a:lnTo>
                  <a:lnTo>
                    <a:pt x="2296" y="13487"/>
                  </a:lnTo>
                  <a:lnTo>
                    <a:pt x="2273" y="13533"/>
                  </a:lnTo>
                  <a:lnTo>
                    <a:pt x="2664" y="13726"/>
                  </a:lnTo>
                  <a:lnTo>
                    <a:pt x="2760" y="13531"/>
                  </a:lnTo>
                  <a:lnTo>
                    <a:pt x="2723" y="13505"/>
                  </a:lnTo>
                  <a:close/>
                  <a:moveTo>
                    <a:pt x="2926" y="13192"/>
                  </a:moveTo>
                  <a:lnTo>
                    <a:pt x="2535" y="13000"/>
                  </a:lnTo>
                  <a:lnTo>
                    <a:pt x="2512" y="13047"/>
                  </a:lnTo>
                  <a:lnTo>
                    <a:pt x="2676" y="13127"/>
                  </a:lnTo>
                  <a:lnTo>
                    <a:pt x="2595" y="13292"/>
                  </a:lnTo>
                  <a:lnTo>
                    <a:pt x="2431" y="13211"/>
                  </a:lnTo>
                  <a:lnTo>
                    <a:pt x="2409" y="13257"/>
                  </a:lnTo>
                  <a:lnTo>
                    <a:pt x="2800" y="13449"/>
                  </a:lnTo>
                  <a:lnTo>
                    <a:pt x="2822" y="13404"/>
                  </a:lnTo>
                  <a:lnTo>
                    <a:pt x="2633" y="13311"/>
                  </a:lnTo>
                  <a:lnTo>
                    <a:pt x="2714" y="13146"/>
                  </a:lnTo>
                  <a:lnTo>
                    <a:pt x="2903" y="13239"/>
                  </a:lnTo>
                  <a:lnTo>
                    <a:pt x="2926" y="13192"/>
                  </a:lnTo>
                  <a:close/>
                  <a:moveTo>
                    <a:pt x="3090" y="12858"/>
                  </a:moveTo>
                  <a:lnTo>
                    <a:pt x="3050" y="12839"/>
                  </a:lnTo>
                  <a:lnTo>
                    <a:pt x="2965" y="13011"/>
                  </a:lnTo>
                  <a:lnTo>
                    <a:pt x="2822" y="12940"/>
                  </a:lnTo>
                  <a:lnTo>
                    <a:pt x="2888" y="12806"/>
                  </a:lnTo>
                  <a:lnTo>
                    <a:pt x="2848" y="12786"/>
                  </a:lnTo>
                  <a:lnTo>
                    <a:pt x="2782" y="12920"/>
                  </a:lnTo>
                  <a:lnTo>
                    <a:pt x="2654" y="12857"/>
                  </a:lnTo>
                  <a:lnTo>
                    <a:pt x="2732" y="12697"/>
                  </a:lnTo>
                  <a:lnTo>
                    <a:pt x="2697" y="12672"/>
                  </a:lnTo>
                  <a:lnTo>
                    <a:pt x="2592" y="12885"/>
                  </a:lnTo>
                  <a:lnTo>
                    <a:pt x="2982" y="13078"/>
                  </a:lnTo>
                  <a:lnTo>
                    <a:pt x="3090" y="12858"/>
                  </a:lnTo>
                  <a:close/>
                  <a:moveTo>
                    <a:pt x="3191" y="12555"/>
                  </a:moveTo>
                  <a:lnTo>
                    <a:pt x="3115" y="12710"/>
                  </a:lnTo>
                  <a:lnTo>
                    <a:pt x="2763" y="12537"/>
                  </a:lnTo>
                  <a:lnTo>
                    <a:pt x="2740" y="12583"/>
                  </a:lnTo>
                  <a:lnTo>
                    <a:pt x="3131" y="12776"/>
                  </a:lnTo>
                  <a:lnTo>
                    <a:pt x="3227" y="12581"/>
                  </a:lnTo>
                  <a:lnTo>
                    <a:pt x="3191" y="12555"/>
                  </a:lnTo>
                  <a:close/>
                  <a:moveTo>
                    <a:pt x="3450" y="12128"/>
                  </a:moveTo>
                  <a:lnTo>
                    <a:pt x="3042" y="11969"/>
                  </a:lnTo>
                  <a:lnTo>
                    <a:pt x="3008" y="12038"/>
                  </a:lnTo>
                  <a:lnTo>
                    <a:pt x="3232" y="12240"/>
                  </a:lnTo>
                  <a:cubicBezTo>
                    <a:pt x="3246" y="12251"/>
                    <a:pt x="3258" y="12262"/>
                    <a:pt x="3269" y="12270"/>
                  </a:cubicBezTo>
                  <a:cubicBezTo>
                    <a:pt x="3281" y="12279"/>
                    <a:pt x="3287" y="12284"/>
                    <a:pt x="3288" y="12285"/>
                  </a:cubicBezTo>
                  <a:cubicBezTo>
                    <a:pt x="3286" y="12284"/>
                    <a:pt x="3278" y="12282"/>
                    <a:pt x="3265" y="12279"/>
                  </a:cubicBezTo>
                  <a:cubicBezTo>
                    <a:pt x="3251" y="12275"/>
                    <a:pt x="3234" y="12271"/>
                    <a:pt x="3213" y="12267"/>
                  </a:cubicBezTo>
                  <a:lnTo>
                    <a:pt x="2923" y="12213"/>
                  </a:lnTo>
                  <a:lnTo>
                    <a:pt x="2889" y="12281"/>
                  </a:lnTo>
                  <a:lnTo>
                    <a:pt x="3263" y="12508"/>
                  </a:lnTo>
                  <a:lnTo>
                    <a:pt x="3285" y="12463"/>
                  </a:lnTo>
                  <a:lnTo>
                    <a:pt x="3018" y="12304"/>
                  </a:lnTo>
                  <a:cubicBezTo>
                    <a:pt x="3012" y="12301"/>
                    <a:pt x="3006" y="12297"/>
                    <a:pt x="2998" y="12293"/>
                  </a:cubicBezTo>
                  <a:cubicBezTo>
                    <a:pt x="2991" y="12288"/>
                    <a:pt x="2983" y="12284"/>
                    <a:pt x="2976" y="12280"/>
                  </a:cubicBezTo>
                  <a:cubicBezTo>
                    <a:pt x="2969" y="12276"/>
                    <a:pt x="2962" y="12272"/>
                    <a:pt x="2957" y="12269"/>
                  </a:cubicBezTo>
                  <a:cubicBezTo>
                    <a:pt x="2952" y="12266"/>
                    <a:pt x="2949" y="12264"/>
                    <a:pt x="2947" y="12264"/>
                  </a:cubicBezTo>
                  <a:cubicBezTo>
                    <a:pt x="2952" y="12265"/>
                    <a:pt x="2961" y="12267"/>
                    <a:pt x="2975" y="12269"/>
                  </a:cubicBezTo>
                  <a:cubicBezTo>
                    <a:pt x="2990" y="12273"/>
                    <a:pt x="3008" y="12276"/>
                    <a:pt x="3030" y="12280"/>
                  </a:cubicBezTo>
                  <a:lnTo>
                    <a:pt x="3346" y="12339"/>
                  </a:lnTo>
                  <a:lnTo>
                    <a:pt x="3365" y="12300"/>
                  </a:lnTo>
                  <a:lnTo>
                    <a:pt x="3115" y="12072"/>
                  </a:lnTo>
                  <a:cubicBezTo>
                    <a:pt x="3110" y="12068"/>
                    <a:pt x="3104" y="12063"/>
                    <a:pt x="3098" y="12058"/>
                  </a:cubicBezTo>
                  <a:cubicBezTo>
                    <a:pt x="3092" y="12053"/>
                    <a:pt x="3087" y="12048"/>
                    <a:pt x="3081" y="12044"/>
                  </a:cubicBezTo>
                  <a:cubicBezTo>
                    <a:pt x="3076" y="12039"/>
                    <a:pt x="3072" y="12036"/>
                    <a:pt x="3068" y="12033"/>
                  </a:cubicBezTo>
                  <a:cubicBezTo>
                    <a:pt x="3064" y="12030"/>
                    <a:pt x="3062" y="12028"/>
                    <a:pt x="3061" y="12027"/>
                  </a:cubicBezTo>
                  <a:cubicBezTo>
                    <a:pt x="3062" y="12027"/>
                    <a:pt x="3065" y="12029"/>
                    <a:pt x="3070" y="12031"/>
                  </a:cubicBezTo>
                  <a:cubicBezTo>
                    <a:pt x="3074" y="12033"/>
                    <a:pt x="3080" y="12035"/>
                    <a:pt x="3087" y="12038"/>
                  </a:cubicBezTo>
                  <a:cubicBezTo>
                    <a:pt x="3093" y="12041"/>
                    <a:pt x="3101" y="12044"/>
                    <a:pt x="3108" y="12048"/>
                  </a:cubicBezTo>
                  <a:cubicBezTo>
                    <a:pt x="3116" y="12051"/>
                    <a:pt x="3123" y="12054"/>
                    <a:pt x="3129" y="12057"/>
                  </a:cubicBezTo>
                  <a:lnTo>
                    <a:pt x="3427" y="12175"/>
                  </a:lnTo>
                  <a:lnTo>
                    <a:pt x="3450" y="12128"/>
                  </a:lnTo>
                  <a:close/>
                  <a:moveTo>
                    <a:pt x="3469" y="11716"/>
                  </a:moveTo>
                  <a:cubicBezTo>
                    <a:pt x="3455" y="11715"/>
                    <a:pt x="3441" y="11716"/>
                    <a:pt x="3428" y="11719"/>
                  </a:cubicBezTo>
                  <a:cubicBezTo>
                    <a:pt x="3415" y="11723"/>
                    <a:pt x="3403" y="11728"/>
                    <a:pt x="3392" y="11735"/>
                  </a:cubicBezTo>
                  <a:cubicBezTo>
                    <a:pt x="3381" y="11743"/>
                    <a:pt x="3369" y="11754"/>
                    <a:pt x="3355" y="11769"/>
                  </a:cubicBezTo>
                  <a:lnTo>
                    <a:pt x="3318" y="11807"/>
                  </a:lnTo>
                  <a:cubicBezTo>
                    <a:pt x="3299" y="11826"/>
                    <a:pt x="3283" y="11839"/>
                    <a:pt x="3268" y="11844"/>
                  </a:cubicBezTo>
                  <a:cubicBezTo>
                    <a:pt x="3254" y="11849"/>
                    <a:pt x="3239" y="11848"/>
                    <a:pt x="3223" y="11840"/>
                  </a:cubicBezTo>
                  <a:cubicBezTo>
                    <a:pt x="3202" y="11830"/>
                    <a:pt x="3190" y="11816"/>
                    <a:pt x="3185" y="11797"/>
                  </a:cubicBezTo>
                  <a:cubicBezTo>
                    <a:pt x="3181" y="11777"/>
                    <a:pt x="3184" y="11755"/>
                    <a:pt x="3197" y="11731"/>
                  </a:cubicBezTo>
                  <a:cubicBezTo>
                    <a:pt x="3201" y="11722"/>
                    <a:pt x="3205" y="11715"/>
                    <a:pt x="3210" y="11708"/>
                  </a:cubicBezTo>
                  <a:cubicBezTo>
                    <a:pt x="3215" y="11701"/>
                    <a:pt x="3220" y="11695"/>
                    <a:pt x="3227" y="11688"/>
                  </a:cubicBezTo>
                  <a:cubicBezTo>
                    <a:pt x="3233" y="11682"/>
                    <a:pt x="3240" y="11676"/>
                    <a:pt x="3248" y="11670"/>
                  </a:cubicBezTo>
                  <a:cubicBezTo>
                    <a:pt x="3256" y="11664"/>
                    <a:pt x="3266" y="11658"/>
                    <a:pt x="3277" y="11652"/>
                  </a:cubicBezTo>
                  <a:lnTo>
                    <a:pt x="3253" y="11615"/>
                  </a:lnTo>
                  <a:cubicBezTo>
                    <a:pt x="3210" y="11640"/>
                    <a:pt x="3178" y="11673"/>
                    <a:pt x="3157" y="11714"/>
                  </a:cubicBezTo>
                  <a:cubicBezTo>
                    <a:pt x="3148" y="11733"/>
                    <a:pt x="3142" y="11752"/>
                    <a:pt x="3140" y="11770"/>
                  </a:cubicBezTo>
                  <a:cubicBezTo>
                    <a:pt x="3138" y="11788"/>
                    <a:pt x="3139" y="11805"/>
                    <a:pt x="3144" y="11821"/>
                  </a:cubicBezTo>
                  <a:cubicBezTo>
                    <a:pt x="3148" y="11837"/>
                    <a:pt x="3156" y="11852"/>
                    <a:pt x="3166" y="11864"/>
                  </a:cubicBezTo>
                  <a:cubicBezTo>
                    <a:pt x="3177" y="11877"/>
                    <a:pt x="3191" y="11888"/>
                    <a:pt x="3207" y="11896"/>
                  </a:cubicBezTo>
                  <a:cubicBezTo>
                    <a:pt x="3232" y="11908"/>
                    <a:pt x="3258" y="11910"/>
                    <a:pt x="3283" y="11903"/>
                  </a:cubicBezTo>
                  <a:cubicBezTo>
                    <a:pt x="3295" y="11899"/>
                    <a:pt x="3306" y="11893"/>
                    <a:pt x="3316" y="11885"/>
                  </a:cubicBezTo>
                  <a:cubicBezTo>
                    <a:pt x="3326" y="11877"/>
                    <a:pt x="3338" y="11866"/>
                    <a:pt x="3352" y="11850"/>
                  </a:cubicBezTo>
                  <a:lnTo>
                    <a:pt x="3384" y="11817"/>
                  </a:lnTo>
                  <a:cubicBezTo>
                    <a:pt x="3421" y="11777"/>
                    <a:pt x="3456" y="11766"/>
                    <a:pt x="3491" y="11783"/>
                  </a:cubicBezTo>
                  <a:cubicBezTo>
                    <a:pt x="3514" y="11794"/>
                    <a:pt x="3528" y="11813"/>
                    <a:pt x="3533" y="11838"/>
                  </a:cubicBezTo>
                  <a:cubicBezTo>
                    <a:pt x="3535" y="11850"/>
                    <a:pt x="3536" y="11861"/>
                    <a:pt x="3534" y="11871"/>
                  </a:cubicBezTo>
                  <a:cubicBezTo>
                    <a:pt x="3531" y="11881"/>
                    <a:pt x="3527" y="11894"/>
                    <a:pt x="3520" y="11909"/>
                  </a:cubicBezTo>
                  <a:cubicBezTo>
                    <a:pt x="3510" y="11928"/>
                    <a:pt x="3498" y="11945"/>
                    <a:pt x="3485" y="11960"/>
                  </a:cubicBezTo>
                  <a:cubicBezTo>
                    <a:pt x="3471" y="11974"/>
                    <a:pt x="3454" y="11986"/>
                    <a:pt x="3434" y="11997"/>
                  </a:cubicBezTo>
                  <a:lnTo>
                    <a:pt x="3461" y="12035"/>
                  </a:lnTo>
                  <a:cubicBezTo>
                    <a:pt x="3482" y="12022"/>
                    <a:pt x="3501" y="12007"/>
                    <a:pt x="3517" y="11989"/>
                  </a:cubicBezTo>
                  <a:cubicBezTo>
                    <a:pt x="3532" y="11971"/>
                    <a:pt x="3546" y="11951"/>
                    <a:pt x="3558" y="11927"/>
                  </a:cubicBezTo>
                  <a:cubicBezTo>
                    <a:pt x="3567" y="11909"/>
                    <a:pt x="3573" y="11892"/>
                    <a:pt x="3576" y="11877"/>
                  </a:cubicBezTo>
                  <a:cubicBezTo>
                    <a:pt x="3579" y="11861"/>
                    <a:pt x="3579" y="11845"/>
                    <a:pt x="3577" y="11828"/>
                  </a:cubicBezTo>
                  <a:cubicBezTo>
                    <a:pt x="3575" y="11805"/>
                    <a:pt x="3567" y="11785"/>
                    <a:pt x="3555" y="11767"/>
                  </a:cubicBezTo>
                  <a:cubicBezTo>
                    <a:pt x="3543" y="11750"/>
                    <a:pt x="3528" y="11736"/>
                    <a:pt x="3510" y="11728"/>
                  </a:cubicBezTo>
                  <a:cubicBezTo>
                    <a:pt x="3497" y="11722"/>
                    <a:pt x="3484" y="11718"/>
                    <a:pt x="3469" y="11716"/>
                  </a:cubicBezTo>
                  <a:close/>
                  <a:moveTo>
                    <a:pt x="3584" y="11526"/>
                  </a:moveTo>
                  <a:lnTo>
                    <a:pt x="3541" y="11505"/>
                  </a:lnTo>
                  <a:lnTo>
                    <a:pt x="3487" y="11614"/>
                  </a:lnTo>
                  <a:lnTo>
                    <a:pt x="3530" y="11635"/>
                  </a:lnTo>
                  <a:lnTo>
                    <a:pt x="3584" y="11526"/>
                  </a:lnTo>
                  <a:close/>
                  <a:moveTo>
                    <a:pt x="3500" y="11039"/>
                  </a:moveTo>
                  <a:lnTo>
                    <a:pt x="3478" y="11085"/>
                  </a:lnTo>
                  <a:lnTo>
                    <a:pt x="3750" y="11219"/>
                  </a:lnTo>
                  <a:cubicBezTo>
                    <a:pt x="3763" y="11226"/>
                    <a:pt x="3774" y="11232"/>
                    <a:pt x="3782" y="11238"/>
                  </a:cubicBezTo>
                  <a:cubicBezTo>
                    <a:pt x="3791" y="11245"/>
                    <a:pt x="3798" y="11253"/>
                    <a:pt x="3804" y="11264"/>
                  </a:cubicBezTo>
                  <a:cubicBezTo>
                    <a:pt x="3809" y="11274"/>
                    <a:pt x="3810" y="11286"/>
                    <a:pt x="3809" y="11300"/>
                  </a:cubicBezTo>
                  <a:cubicBezTo>
                    <a:pt x="3807" y="11313"/>
                    <a:pt x="3802" y="11329"/>
                    <a:pt x="3794" y="11345"/>
                  </a:cubicBezTo>
                  <a:cubicBezTo>
                    <a:pt x="3788" y="11357"/>
                    <a:pt x="3782" y="11367"/>
                    <a:pt x="3775" y="11375"/>
                  </a:cubicBezTo>
                  <a:cubicBezTo>
                    <a:pt x="3769" y="11382"/>
                    <a:pt x="3762" y="11388"/>
                    <a:pt x="3755" y="11392"/>
                  </a:cubicBezTo>
                  <a:cubicBezTo>
                    <a:pt x="3748" y="11396"/>
                    <a:pt x="3742" y="11399"/>
                    <a:pt x="3736" y="11401"/>
                  </a:cubicBezTo>
                  <a:cubicBezTo>
                    <a:pt x="3729" y="11402"/>
                    <a:pt x="3724" y="11403"/>
                    <a:pt x="3718" y="11402"/>
                  </a:cubicBezTo>
                  <a:cubicBezTo>
                    <a:pt x="3711" y="11402"/>
                    <a:pt x="3702" y="11400"/>
                    <a:pt x="3690" y="11395"/>
                  </a:cubicBezTo>
                  <a:cubicBezTo>
                    <a:pt x="3679" y="11391"/>
                    <a:pt x="3668" y="11386"/>
                    <a:pt x="3659" y="11382"/>
                  </a:cubicBezTo>
                  <a:lnTo>
                    <a:pt x="3395" y="11252"/>
                  </a:lnTo>
                  <a:lnTo>
                    <a:pt x="3373" y="11298"/>
                  </a:lnTo>
                  <a:lnTo>
                    <a:pt x="3653" y="11436"/>
                  </a:lnTo>
                  <a:cubicBezTo>
                    <a:pt x="3662" y="11440"/>
                    <a:pt x="3672" y="11445"/>
                    <a:pt x="3684" y="11449"/>
                  </a:cubicBezTo>
                  <a:cubicBezTo>
                    <a:pt x="3695" y="11453"/>
                    <a:pt x="3707" y="11455"/>
                    <a:pt x="3720" y="11455"/>
                  </a:cubicBezTo>
                  <a:cubicBezTo>
                    <a:pt x="3744" y="11454"/>
                    <a:pt x="3765" y="11446"/>
                    <a:pt x="3783" y="11433"/>
                  </a:cubicBezTo>
                  <a:cubicBezTo>
                    <a:pt x="3801" y="11419"/>
                    <a:pt x="3818" y="11397"/>
                    <a:pt x="3833" y="11367"/>
                  </a:cubicBezTo>
                  <a:cubicBezTo>
                    <a:pt x="3845" y="11343"/>
                    <a:pt x="3852" y="11322"/>
                    <a:pt x="3855" y="11303"/>
                  </a:cubicBezTo>
                  <a:cubicBezTo>
                    <a:pt x="3858" y="11284"/>
                    <a:pt x="3857" y="11267"/>
                    <a:pt x="3853" y="11249"/>
                  </a:cubicBezTo>
                  <a:cubicBezTo>
                    <a:pt x="3849" y="11233"/>
                    <a:pt x="3841" y="11219"/>
                    <a:pt x="3830" y="11209"/>
                  </a:cubicBezTo>
                  <a:cubicBezTo>
                    <a:pt x="3819" y="11198"/>
                    <a:pt x="3802" y="11187"/>
                    <a:pt x="3778" y="11176"/>
                  </a:cubicBezTo>
                  <a:lnTo>
                    <a:pt x="3500" y="11039"/>
                  </a:lnTo>
                  <a:close/>
                  <a:moveTo>
                    <a:pt x="4074" y="10859"/>
                  </a:moveTo>
                  <a:lnTo>
                    <a:pt x="3684" y="10666"/>
                  </a:lnTo>
                  <a:lnTo>
                    <a:pt x="3661" y="10712"/>
                  </a:lnTo>
                  <a:lnTo>
                    <a:pt x="3874" y="10815"/>
                  </a:lnTo>
                  <a:cubicBezTo>
                    <a:pt x="3888" y="10822"/>
                    <a:pt x="3902" y="10829"/>
                    <a:pt x="3917" y="10835"/>
                  </a:cubicBezTo>
                  <a:cubicBezTo>
                    <a:pt x="3931" y="10842"/>
                    <a:pt x="3944" y="10847"/>
                    <a:pt x="3956" y="10852"/>
                  </a:cubicBezTo>
                  <a:cubicBezTo>
                    <a:pt x="3967" y="10857"/>
                    <a:pt x="3976" y="10861"/>
                    <a:pt x="3984" y="10864"/>
                  </a:cubicBezTo>
                  <a:cubicBezTo>
                    <a:pt x="3991" y="10867"/>
                    <a:pt x="3995" y="10869"/>
                    <a:pt x="3996" y="10869"/>
                  </a:cubicBezTo>
                  <a:cubicBezTo>
                    <a:pt x="3994" y="10869"/>
                    <a:pt x="3991" y="10868"/>
                    <a:pt x="3985" y="10868"/>
                  </a:cubicBezTo>
                  <a:cubicBezTo>
                    <a:pt x="3978" y="10867"/>
                    <a:pt x="3971" y="10867"/>
                    <a:pt x="3962" y="10866"/>
                  </a:cubicBezTo>
                  <a:cubicBezTo>
                    <a:pt x="3952" y="10866"/>
                    <a:pt x="3942" y="10865"/>
                    <a:pt x="3930" y="10865"/>
                  </a:cubicBezTo>
                  <a:cubicBezTo>
                    <a:pt x="3919" y="10864"/>
                    <a:pt x="3907" y="10864"/>
                    <a:pt x="3896" y="10865"/>
                  </a:cubicBezTo>
                  <a:lnTo>
                    <a:pt x="3582" y="10872"/>
                  </a:lnTo>
                  <a:lnTo>
                    <a:pt x="3556" y="10926"/>
                  </a:lnTo>
                  <a:lnTo>
                    <a:pt x="3947" y="11118"/>
                  </a:lnTo>
                  <a:lnTo>
                    <a:pt x="3970" y="11070"/>
                  </a:lnTo>
                  <a:lnTo>
                    <a:pt x="3743" y="10961"/>
                  </a:lnTo>
                  <a:cubicBezTo>
                    <a:pt x="3731" y="10955"/>
                    <a:pt x="3720" y="10950"/>
                    <a:pt x="3708" y="10945"/>
                  </a:cubicBezTo>
                  <a:cubicBezTo>
                    <a:pt x="3696" y="10940"/>
                    <a:pt x="3685" y="10935"/>
                    <a:pt x="3675" y="10931"/>
                  </a:cubicBezTo>
                  <a:cubicBezTo>
                    <a:pt x="3665" y="10927"/>
                    <a:pt x="3657" y="10923"/>
                    <a:pt x="3649" y="10920"/>
                  </a:cubicBezTo>
                  <a:cubicBezTo>
                    <a:pt x="3642" y="10917"/>
                    <a:pt x="3637" y="10915"/>
                    <a:pt x="3634" y="10914"/>
                  </a:cubicBezTo>
                  <a:cubicBezTo>
                    <a:pt x="3638" y="10914"/>
                    <a:pt x="3644" y="10915"/>
                    <a:pt x="3651" y="10915"/>
                  </a:cubicBezTo>
                  <a:cubicBezTo>
                    <a:pt x="3658" y="10915"/>
                    <a:pt x="3667" y="10916"/>
                    <a:pt x="3677" y="10916"/>
                  </a:cubicBezTo>
                  <a:cubicBezTo>
                    <a:pt x="3687" y="10916"/>
                    <a:pt x="3699" y="10916"/>
                    <a:pt x="3711" y="10916"/>
                  </a:cubicBezTo>
                  <a:cubicBezTo>
                    <a:pt x="3723" y="10916"/>
                    <a:pt x="3736" y="10916"/>
                    <a:pt x="3749" y="10915"/>
                  </a:cubicBezTo>
                  <a:lnTo>
                    <a:pt x="4050" y="10908"/>
                  </a:lnTo>
                  <a:lnTo>
                    <a:pt x="4074" y="10859"/>
                  </a:lnTo>
                  <a:close/>
                  <a:moveTo>
                    <a:pt x="4153" y="10699"/>
                  </a:moveTo>
                  <a:lnTo>
                    <a:pt x="3762" y="10506"/>
                  </a:lnTo>
                  <a:lnTo>
                    <a:pt x="3740" y="10552"/>
                  </a:lnTo>
                  <a:lnTo>
                    <a:pt x="4131" y="10744"/>
                  </a:lnTo>
                  <a:lnTo>
                    <a:pt x="4153" y="10699"/>
                  </a:lnTo>
                  <a:close/>
                  <a:moveTo>
                    <a:pt x="3953" y="10119"/>
                  </a:moveTo>
                  <a:lnTo>
                    <a:pt x="3929" y="10167"/>
                  </a:lnTo>
                  <a:lnTo>
                    <a:pt x="4146" y="10377"/>
                  </a:lnTo>
                  <a:cubicBezTo>
                    <a:pt x="4164" y="10395"/>
                    <a:pt x="4179" y="10409"/>
                    <a:pt x="4191" y="10420"/>
                  </a:cubicBezTo>
                  <a:cubicBezTo>
                    <a:pt x="4203" y="10431"/>
                    <a:pt x="4211" y="10438"/>
                    <a:pt x="4215" y="10441"/>
                  </a:cubicBezTo>
                  <a:cubicBezTo>
                    <a:pt x="4212" y="10441"/>
                    <a:pt x="4208" y="10439"/>
                    <a:pt x="4201" y="10437"/>
                  </a:cubicBezTo>
                  <a:cubicBezTo>
                    <a:pt x="4194" y="10436"/>
                    <a:pt x="4186" y="10434"/>
                    <a:pt x="4176" y="10432"/>
                  </a:cubicBezTo>
                  <a:cubicBezTo>
                    <a:pt x="4167" y="10430"/>
                    <a:pt x="4158" y="10428"/>
                    <a:pt x="4147" y="10426"/>
                  </a:cubicBezTo>
                  <a:cubicBezTo>
                    <a:pt x="4137" y="10425"/>
                    <a:pt x="4127" y="10423"/>
                    <a:pt x="4117" y="10421"/>
                  </a:cubicBezTo>
                  <a:lnTo>
                    <a:pt x="3824" y="10380"/>
                  </a:lnTo>
                  <a:lnTo>
                    <a:pt x="3799" y="10431"/>
                  </a:lnTo>
                  <a:lnTo>
                    <a:pt x="4255" y="10491"/>
                  </a:lnTo>
                  <a:lnTo>
                    <a:pt x="4278" y="10445"/>
                  </a:lnTo>
                  <a:lnTo>
                    <a:pt x="3953" y="10119"/>
                  </a:lnTo>
                  <a:close/>
                  <a:moveTo>
                    <a:pt x="4489" y="10016"/>
                  </a:moveTo>
                  <a:lnTo>
                    <a:pt x="4448" y="9997"/>
                  </a:lnTo>
                  <a:lnTo>
                    <a:pt x="4364" y="10169"/>
                  </a:lnTo>
                  <a:lnTo>
                    <a:pt x="4221" y="10098"/>
                  </a:lnTo>
                  <a:lnTo>
                    <a:pt x="4287" y="9964"/>
                  </a:lnTo>
                  <a:lnTo>
                    <a:pt x="4246" y="9944"/>
                  </a:lnTo>
                  <a:lnTo>
                    <a:pt x="4180" y="10078"/>
                  </a:lnTo>
                  <a:lnTo>
                    <a:pt x="4052" y="10015"/>
                  </a:lnTo>
                  <a:lnTo>
                    <a:pt x="4131" y="9855"/>
                  </a:lnTo>
                  <a:lnTo>
                    <a:pt x="4095" y="9830"/>
                  </a:lnTo>
                  <a:lnTo>
                    <a:pt x="3990" y="10043"/>
                  </a:lnTo>
                  <a:lnTo>
                    <a:pt x="4381" y="10236"/>
                  </a:lnTo>
                  <a:lnTo>
                    <a:pt x="4489" y="10016"/>
                  </a:lnTo>
                  <a:close/>
                  <a:moveTo>
                    <a:pt x="4652" y="9685"/>
                  </a:moveTo>
                  <a:lnTo>
                    <a:pt x="4615" y="9690"/>
                  </a:lnTo>
                  <a:cubicBezTo>
                    <a:pt x="4599" y="9692"/>
                    <a:pt x="4581" y="9695"/>
                    <a:pt x="4562" y="9697"/>
                  </a:cubicBezTo>
                  <a:cubicBezTo>
                    <a:pt x="4544" y="9700"/>
                    <a:pt x="4526" y="9702"/>
                    <a:pt x="4510" y="9705"/>
                  </a:cubicBezTo>
                  <a:cubicBezTo>
                    <a:pt x="4493" y="9707"/>
                    <a:pt x="4481" y="9709"/>
                    <a:pt x="4475" y="9710"/>
                  </a:cubicBezTo>
                  <a:cubicBezTo>
                    <a:pt x="4465" y="9712"/>
                    <a:pt x="4454" y="9714"/>
                    <a:pt x="4442" y="9717"/>
                  </a:cubicBezTo>
                  <a:cubicBezTo>
                    <a:pt x="4430" y="9720"/>
                    <a:pt x="4420" y="9724"/>
                    <a:pt x="4411" y="9728"/>
                  </a:cubicBezTo>
                  <a:lnTo>
                    <a:pt x="4414" y="9722"/>
                  </a:lnTo>
                  <a:cubicBezTo>
                    <a:pt x="4422" y="9707"/>
                    <a:pt x="4426" y="9691"/>
                    <a:pt x="4427" y="9676"/>
                  </a:cubicBezTo>
                  <a:cubicBezTo>
                    <a:pt x="4429" y="9661"/>
                    <a:pt x="4427" y="9646"/>
                    <a:pt x="4422" y="9632"/>
                  </a:cubicBezTo>
                  <a:cubicBezTo>
                    <a:pt x="4417" y="9619"/>
                    <a:pt x="4409" y="9606"/>
                    <a:pt x="4398" y="9595"/>
                  </a:cubicBezTo>
                  <a:cubicBezTo>
                    <a:pt x="4388" y="9583"/>
                    <a:pt x="4374" y="9574"/>
                    <a:pt x="4358" y="9566"/>
                  </a:cubicBezTo>
                  <a:cubicBezTo>
                    <a:pt x="4348" y="9561"/>
                    <a:pt x="4338" y="9557"/>
                    <a:pt x="4328" y="9556"/>
                  </a:cubicBezTo>
                  <a:cubicBezTo>
                    <a:pt x="4318" y="9554"/>
                    <a:pt x="4309" y="9553"/>
                    <a:pt x="4301" y="9553"/>
                  </a:cubicBezTo>
                  <a:cubicBezTo>
                    <a:pt x="4292" y="9554"/>
                    <a:pt x="4284" y="9555"/>
                    <a:pt x="4277" y="9557"/>
                  </a:cubicBezTo>
                  <a:cubicBezTo>
                    <a:pt x="4269" y="9559"/>
                    <a:pt x="4263" y="9561"/>
                    <a:pt x="4257" y="9564"/>
                  </a:cubicBezTo>
                  <a:cubicBezTo>
                    <a:pt x="4251" y="9567"/>
                    <a:pt x="4245" y="9570"/>
                    <a:pt x="4239" y="9575"/>
                  </a:cubicBezTo>
                  <a:cubicBezTo>
                    <a:pt x="4233" y="9579"/>
                    <a:pt x="4227" y="9585"/>
                    <a:pt x="4221" y="9591"/>
                  </a:cubicBezTo>
                  <a:cubicBezTo>
                    <a:pt x="4215" y="9598"/>
                    <a:pt x="4209" y="9606"/>
                    <a:pt x="4203" y="9616"/>
                  </a:cubicBezTo>
                  <a:cubicBezTo>
                    <a:pt x="4196" y="9626"/>
                    <a:pt x="4190" y="9637"/>
                    <a:pt x="4183" y="9650"/>
                  </a:cubicBezTo>
                  <a:lnTo>
                    <a:pt x="4139" y="9741"/>
                  </a:lnTo>
                  <a:lnTo>
                    <a:pt x="4529" y="9934"/>
                  </a:lnTo>
                  <a:lnTo>
                    <a:pt x="4552" y="9888"/>
                  </a:lnTo>
                  <a:lnTo>
                    <a:pt x="4375" y="9801"/>
                  </a:lnTo>
                  <a:cubicBezTo>
                    <a:pt x="4381" y="9792"/>
                    <a:pt x="4386" y="9785"/>
                    <a:pt x="4392" y="9780"/>
                  </a:cubicBezTo>
                  <a:cubicBezTo>
                    <a:pt x="4399" y="9776"/>
                    <a:pt x="4409" y="9772"/>
                    <a:pt x="4422" y="9769"/>
                  </a:cubicBezTo>
                  <a:cubicBezTo>
                    <a:pt x="4445" y="9765"/>
                    <a:pt x="4467" y="9760"/>
                    <a:pt x="4488" y="9757"/>
                  </a:cubicBezTo>
                  <a:cubicBezTo>
                    <a:pt x="4509" y="9754"/>
                    <a:pt x="4528" y="9751"/>
                    <a:pt x="4545" y="9749"/>
                  </a:cubicBezTo>
                  <a:cubicBezTo>
                    <a:pt x="4563" y="9747"/>
                    <a:pt x="4578" y="9745"/>
                    <a:pt x="4591" y="9745"/>
                  </a:cubicBezTo>
                  <a:cubicBezTo>
                    <a:pt x="4604" y="9744"/>
                    <a:pt x="4615" y="9744"/>
                    <a:pt x="4623" y="9744"/>
                  </a:cubicBezTo>
                  <a:lnTo>
                    <a:pt x="4652" y="9685"/>
                  </a:lnTo>
                  <a:close/>
                  <a:moveTo>
                    <a:pt x="4365" y="9636"/>
                  </a:moveTo>
                  <a:cubicBezTo>
                    <a:pt x="4374" y="9645"/>
                    <a:pt x="4379" y="9654"/>
                    <a:pt x="4382" y="9663"/>
                  </a:cubicBezTo>
                  <a:cubicBezTo>
                    <a:pt x="4385" y="9674"/>
                    <a:pt x="4386" y="9686"/>
                    <a:pt x="4384" y="9699"/>
                  </a:cubicBezTo>
                  <a:cubicBezTo>
                    <a:pt x="4382" y="9711"/>
                    <a:pt x="4376" y="9726"/>
                    <a:pt x="4368" y="9744"/>
                  </a:cubicBezTo>
                  <a:lnTo>
                    <a:pt x="4346" y="9787"/>
                  </a:lnTo>
                  <a:lnTo>
                    <a:pt x="4200" y="9715"/>
                  </a:lnTo>
                  <a:lnTo>
                    <a:pt x="4223" y="9668"/>
                  </a:lnTo>
                  <a:cubicBezTo>
                    <a:pt x="4229" y="9658"/>
                    <a:pt x="4234" y="9649"/>
                    <a:pt x="4239" y="9642"/>
                  </a:cubicBezTo>
                  <a:cubicBezTo>
                    <a:pt x="4244" y="9635"/>
                    <a:pt x="4250" y="9629"/>
                    <a:pt x="4255" y="9623"/>
                  </a:cubicBezTo>
                  <a:cubicBezTo>
                    <a:pt x="4265" y="9615"/>
                    <a:pt x="4278" y="9609"/>
                    <a:pt x="4292" y="9608"/>
                  </a:cubicBezTo>
                  <a:cubicBezTo>
                    <a:pt x="4307" y="9606"/>
                    <a:pt x="4321" y="9608"/>
                    <a:pt x="4333" y="9614"/>
                  </a:cubicBezTo>
                  <a:cubicBezTo>
                    <a:pt x="4346" y="9621"/>
                    <a:pt x="4357" y="9628"/>
                    <a:pt x="4365" y="9636"/>
                  </a:cubicBezTo>
                  <a:close/>
                  <a:moveTo>
                    <a:pt x="4663" y="9291"/>
                  </a:moveTo>
                  <a:cubicBezTo>
                    <a:pt x="4648" y="9290"/>
                    <a:pt x="4634" y="9291"/>
                    <a:pt x="4621" y="9294"/>
                  </a:cubicBezTo>
                  <a:cubicBezTo>
                    <a:pt x="4608" y="9298"/>
                    <a:pt x="4596" y="9303"/>
                    <a:pt x="4585" y="9311"/>
                  </a:cubicBezTo>
                  <a:cubicBezTo>
                    <a:pt x="4574" y="9318"/>
                    <a:pt x="4562" y="9329"/>
                    <a:pt x="4548" y="9344"/>
                  </a:cubicBezTo>
                  <a:lnTo>
                    <a:pt x="4512" y="9382"/>
                  </a:lnTo>
                  <a:cubicBezTo>
                    <a:pt x="4493" y="9401"/>
                    <a:pt x="4476" y="9414"/>
                    <a:pt x="4461" y="9419"/>
                  </a:cubicBezTo>
                  <a:cubicBezTo>
                    <a:pt x="4447" y="9425"/>
                    <a:pt x="4432" y="9423"/>
                    <a:pt x="4416" y="9416"/>
                  </a:cubicBezTo>
                  <a:cubicBezTo>
                    <a:pt x="4396" y="9406"/>
                    <a:pt x="4383" y="9391"/>
                    <a:pt x="4379" y="9372"/>
                  </a:cubicBezTo>
                  <a:cubicBezTo>
                    <a:pt x="4374" y="9352"/>
                    <a:pt x="4378" y="9330"/>
                    <a:pt x="4390" y="9306"/>
                  </a:cubicBezTo>
                  <a:cubicBezTo>
                    <a:pt x="4394" y="9297"/>
                    <a:pt x="4398" y="9290"/>
                    <a:pt x="4403" y="9283"/>
                  </a:cubicBezTo>
                  <a:cubicBezTo>
                    <a:pt x="4408" y="9276"/>
                    <a:pt x="4414" y="9270"/>
                    <a:pt x="4420" y="9264"/>
                  </a:cubicBezTo>
                  <a:cubicBezTo>
                    <a:pt x="4426" y="9257"/>
                    <a:pt x="4433" y="9251"/>
                    <a:pt x="4441" y="9246"/>
                  </a:cubicBezTo>
                  <a:cubicBezTo>
                    <a:pt x="4450" y="9240"/>
                    <a:pt x="4459" y="9233"/>
                    <a:pt x="4470" y="9227"/>
                  </a:cubicBezTo>
                  <a:lnTo>
                    <a:pt x="4446" y="9190"/>
                  </a:lnTo>
                  <a:cubicBezTo>
                    <a:pt x="4403" y="9215"/>
                    <a:pt x="4371" y="9248"/>
                    <a:pt x="4351" y="9289"/>
                  </a:cubicBezTo>
                  <a:cubicBezTo>
                    <a:pt x="4341" y="9308"/>
                    <a:pt x="4335" y="9327"/>
                    <a:pt x="4333" y="9345"/>
                  </a:cubicBezTo>
                  <a:cubicBezTo>
                    <a:pt x="4331" y="9363"/>
                    <a:pt x="4332" y="9381"/>
                    <a:pt x="4337" y="9396"/>
                  </a:cubicBezTo>
                  <a:cubicBezTo>
                    <a:pt x="4341" y="9412"/>
                    <a:pt x="4349" y="9427"/>
                    <a:pt x="4359" y="9439"/>
                  </a:cubicBezTo>
                  <a:cubicBezTo>
                    <a:pt x="4370" y="9452"/>
                    <a:pt x="4384" y="9463"/>
                    <a:pt x="4401" y="9471"/>
                  </a:cubicBezTo>
                  <a:cubicBezTo>
                    <a:pt x="4426" y="9483"/>
                    <a:pt x="4451" y="9486"/>
                    <a:pt x="4476" y="9478"/>
                  </a:cubicBezTo>
                  <a:cubicBezTo>
                    <a:pt x="4488" y="9474"/>
                    <a:pt x="4499" y="9468"/>
                    <a:pt x="4509" y="9460"/>
                  </a:cubicBezTo>
                  <a:cubicBezTo>
                    <a:pt x="4519" y="9452"/>
                    <a:pt x="4531" y="9441"/>
                    <a:pt x="4545" y="9425"/>
                  </a:cubicBezTo>
                  <a:lnTo>
                    <a:pt x="4577" y="9392"/>
                  </a:lnTo>
                  <a:cubicBezTo>
                    <a:pt x="4614" y="9352"/>
                    <a:pt x="4650" y="9341"/>
                    <a:pt x="4684" y="9358"/>
                  </a:cubicBezTo>
                  <a:cubicBezTo>
                    <a:pt x="4707" y="9369"/>
                    <a:pt x="4721" y="9388"/>
                    <a:pt x="4726" y="9413"/>
                  </a:cubicBezTo>
                  <a:cubicBezTo>
                    <a:pt x="4729" y="9425"/>
                    <a:pt x="4729" y="9436"/>
                    <a:pt x="4727" y="9446"/>
                  </a:cubicBezTo>
                  <a:cubicBezTo>
                    <a:pt x="4725" y="9456"/>
                    <a:pt x="4720" y="9469"/>
                    <a:pt x="4713" y="9484"/>
                  </a:cubicBezTo>
                  <a:cubicBezTo>
                    <a:pt x="4703" y="9503"/>
                    <a:pt x="4691" y="9521"/>
                    <a:pt x="4678" y="9535"/>
                  </a:cubicBezTo>
                  <a:cubicBezTo>
                    <a:pt x="4664" y="9549"/>
                    <a:pt x="4647" y="9562"/>
                    <a:pt x="4628" y="9572"/>
                  </a:cubicBezTo>
                  <a:lnTo>
                    <a:pt x="4654" y="9610"/>
                  </a:lnTo>
                  <a:cubicBezTo>
                    <a:pt x="4676" y="9597"/>
                    <a:pt x="4694" y="9582"/>
                    <a:pt x="4710" y="9564"/>
                  </a:cubicBezTo>
                  <a:cubicBezTo>
                    <a:pt x="4726" y="9547"/>
                    <a:pt x="4739" y="9526"/>
                    <a:pt x="4751" y="9503"/>
                  </a:cubicBezTo>
                  <a:cubicBezTo>
                    <a:pt x="4760" y="9484"/>
                    <a:pt x="4766" y="9467"/>
                    <a:pt x="4769" y="9452"/>
                  </a:cubicBezTo>
                  <a:cubicBezTo>
                    <a:pt x="4772" y="9436"/>
                    <a:pt x="4772" y="9420"/>
                    <a:pt x="4770" y="9403"/>
                  </a:cubicBezTo>
                  <a:cubicBezTo>
                    <a:pt x="4768" y="9380"/>
                    <a:pt x="4760" y="9360"/>
                    <a:pt x="4748" y="9342"/>
                  </a:cubicBezTo>
                  <a:cubicBezTo>
                    <a:pt x="4736" y="9325"/>
                    <a:pt x="4721" y="9312"/>
                    <a:pt x="4703" y="9303"/>
                  </a:cubicBezTo>
                  <a:cubicBezTo>
                    <a:pt x="4691" y="9297"/>
                    <a:pt x="4677" y="9293"/>
                    <a:pt x="4663" y="9291"/>
                  </a:cubicBezTo>
                  <a:close/>
                  <a:moveTo>
                    <a:pt x="4880" y="9221"/>
                  </a:moveTo>
                  <a:lnTo>
                    <a:pt x="4489" y="9029"/>
                  </a:lnTo>
                  <a:lnTo>
                    <a:pt x="4467" y="9074"/>
                  </a:lnTo>
                  <a:lnTo>
                    <a:pt x="4858" y="9267"/>
                  </a:lnTo>
                  <a:lnTo>
                    <a:pt x="4880" y="9221"/>
                  </a:lnTo>
                  <a:close/>
                  <a:moveTo>
                    <a:pt x="4655" y="8692"/>
                  </a:moveTo>
                  <a:lnTo>
                    <a:pt x="4528" y="8950"/>
                  </a:lnTo>
                  <a:lnTo>
                    <a:pt x="4567" y="8970"/>
                  </a:lnTo>
                  <a:lnTo>
                    <a:pt x="4619" y="8865"/>
                  </a:lnTo>
                  <a:lnTo>
                    <a:pt x="4970" y="9038"/>
                  </a:lnTo>
                  <a:lnTo>
                    <a:pt x="4993" y="8993"/>
                  </a:lnTo>
                  <a:lnTo>
                    <a:pt x="4641" y="8820"/>
                  </a:lnTo>
                  <a:lnTo>
                    <a:pt x="4693" y="8714"/>
                  </a:lnTo>
                  <a:lnTo>
                    <a:pt x="4655" y="8692"/>
                  </a:lnTo>
                  <a:close/>
                  <a:moveTo>
                    <a:pt x="5198" y="8575"/>
                  </a:moveTo>
                  <a:lnTo>
                    <a:pt x="4744" y="8512"/>
                  </a:lnTo>
                  <a:lnTo>
                    <a:pt x="4714" y="8573"/>
                  </a:lnTo>
                  <a:lnTo>
                    <a:pt x="5040" y="8896"/>
                  </a:lnTo>
                  <a:lnTo>
                    <a:pt x="5064" y="8848"/>
                  </a:lnTo>
                  <a:lnTo>
                    <a:pt x="4962" y="8752"/>
                  </a:lnTo>
                  <a:lnTo>
                    <a:pt x="5034" y="8606"/>
                  </a:lnTo>
                  <a:lnTo>
                    <a:pt x="5172" y="8628"/>
                  </a:lnTo>
                  <a:lnTo>
                    <a:pt x="5198" y="8575"/>
                  </a:lnTo>
                  <a:close/>
                  <a:moveTo>
                    <a:pt x="4990" y="8599"/>
                  </a:moveTo>
                  <a:lnTo>
                    <a:pt x="4930" y="8720"/>
                  </a:lnTo>
                  <a:lnTo>
                    <a:pt x="4769" y="8565"/>
                  </a:lnTo>
                  <a:lnTo>
                    <a:pt x="4990" y="8599"/>
                  </a:lnTo>
                  <a:close/>
                  <a:moveTo>
                    <a:pt x="4636" y="8543"/>
                  </a:moveTo>
                  <a:cubicBezTo>
                    <a:pt x="4627" y="8546"/>
                    <a:pt x="4621" y="8551"/>
                    <a:pt x="4617" y="8560"/>
                  </a:cubicBezTo>
                  <a:cubicBezTo>
                    <a:pt x="4613" y="8568"/>
                    <a:pt x="4612" y="8576"/>
                    <a:pt x="4615" y="8585"/>
                  </a:cubicBezTo>
                  <a:cubicBezTo>
                    <a:pt x="4618" y="8593"/>
                    <a:pt x="4624" y="8599"/>
                    <a:pt x="4632" y="8603"/>
                  </a:cubicBezTo>
                  <a:cubicBezTo>
                    <a:pt x="4640" y="8607"/>
                    <a:pt x="4648" y="8608"/>
                    <a:pt x="4657" y="8605"/>
                  </a:cubicBezTo>
                  <a:cubicBezTo>
                    <a:pt x="4666" y="8602"/>
                    <a:pt x="4672" y="8597"/>
                    <a:pt x="4676" y="8588"/>
                  </a:cubicBezTo>
                  <a:cubicBezTo>
                    <a:pt x="4680" y="8580"/>
                    <a:pt x="4681" y="8572"/>
                    <a:pt x="4678" y="8563"/>
                  </a:cubicBezTo>
                  <a:cubicBezTo>
                    <a:pt x="4675" y="8555"/>
                    <a:pt x="4669" y="8549"/>
                    <a:pt x="4660" y="8545"/>
                  </a:cubicBezTo>
                  <a:cubicBezTo>
                    <a:pt x="4652" y="8541"/>
                    <a:pt x="4644" y="8540"/>
                    <a:pt x="4636" y="8543"/>
                  </a:cubicBezTo>
                  <a:close/>
                  <a:moveTo>
                    <a:pt x="4693" y="8426"/>
                  </a:moveTo>
                  <a:cubicBezTo>
                    <a:pt x="4685" y="8428"/>
                    <a:pt x="4679" y="8434"/>
                    <a:pt x="4674" y="8442"/>
                  </a:cubicBezTo>
                  <a:cubicBezTo>
                    <a:pt x="4671" y="8450"/>
                    <a:pt x="4670" y="8459"/>
                    <a:pt x="4673" y="8467"/>
                  </a:cubicBezTo>
                  <a:cubicBezTo>
                    <a:pt x="4676" y="8476"/>
                    <a:pt x="4681" y="8482"/>
                    <a:pt x="4689" y="8486"/>
                  </a:cubicBezTo>
                  <a:cubicBezTo>
                    <a:pt x="4698" y="8490"/>
                    <a:pt x="4706" y="8491"/>
                    <a:pt x="4715" y="8488"/>
                  </a:cubicBezTo>
                  <a:cubicBezTo>
                    <a:pt x="4724" y="8485"/>
                    <a:pt x="4730" y="8479"/>
                    <a:pt x="4734" y="8471"/>
                  </a:cubicBezTo>
                  <a:cubicBezTo>
                    <a:pt x="4738" y="8463"/>
                    <a:pt x="4739" y="8454"/>
                    <a:pt x="4735" y="8446"/>
                  </a:cubicBezTo>
                  <a:cubicBezTo>
                    <a:pt x="4732" y="8438"/>
                    <a:pt x="4726" y="8431"/>
                    <a:pt x="4718" y="8427"/>
                  </a:cubicBezTo>
                  <a:cubicBezTo>
                    <a:pt x="4710" y="8423"/>
                    <a:pt x="4702" y="8423"/>
                    <a:pt x="4693" y="8426"/>
                  </a:cubicBezTo>
                  <a:close/>
                  <a:moveTo>
                    <a:pt x="4935" y="8123"/>
                  </a:moveTo>
                  <a:lnTo>
                    <a:pt x="4808" y="8381"/>
                  </a:lnTo>
                  <a:lnTo>
                    <a:pt x="4847" y="8401"/>
                  </a:lnTo>
                  <a:lnTo>
                    <a:pt x="4899" y="8296"/>
                  </a:lnTo>
                  <a:lnTo>
                    <a:pt x="5250" y="8469"/>
                  </a:lnTo>
                  <a:lnTo>
                    <a:pt x="5273" y="8424"/>
                  </a:lnTo>
                  <a:lnTo>
                    <a:pt x="4921" y="8251"/>
                  </a:lnTo>
                  <a:lnTo>
                    <a:pt x="4973" y="8145"/>
                  </a:lnTo>
                  <a:lnTo>
                    <a:pt x="4935" y="8123"/>
                  </a:lnTo>
                  <a:close/>
                  <a:moveTo>
                    <a:pt x="5601" y="7756"/>
                  </a:moveTo>
                  <a:lnTo>
                    <a:pt x="5194" y="7597"/>
                  </a:lnTo>
                  <a:lnTo>
                    <a:pt x="5160" y="7666"/>
                  </a:lnTo>
                  <a:lnTo>
                    <a:pt x="5383" y="7868"/>
                  </a:lnTo>
                  <a:cubicBezTo>
                    <a:pt x="5397" y="7879"/>
                    <a:pt x="5409" y="7890"/>
                    <a:pt x="5421" y="7898"/>
                  </a:cubicBezTo>
                  <a:cubicBezTo>
                    <a:pt x="5432" y="7907"/>
                    <a:pt x="5438" y="7912"/>
                    <a:pt x="5440" y="7913"/>
                  </a:cubicBezTo>
                  <a:cubicBezTo>
                    <a:pt x="5438" y="7912"/>
                    <a:pt x="5430" y="7910"/>
                    <a:pt x="5416" y="7907"/>
                  </a:cubicBezTo>
                  <a:cubicBezTo>
                    <a:pt x="5402" y="7903"/>
                    <a:pt x="5385" y="7899"/>
                    <a:pt x="5364" y="7895"/>
                  </a:cubicBezTo>
                  <a:lnTo>
                    <a:pt x="5074" y="7841"/>
                  </a:lnTo>
                  <a:lnTo>
                    <a:pt x="5040" y="7909"/>
                  </a:lnTo>
                  <a:lnTo>
                    <a:pt x="5414" y="8135"/>
                  </a:lnTo>
                  <a:lnTo>
                    <a:pt x="5437" y="8090"/>
                  </a:lnTo>
                  <a:lnTo>
                    <a:pt x="5169" y="7932"/>
                  </a:lnTo>
                  <a:cubicBezTo>
                    <a:pt x="5164" y="7929"/>
                    <a:pt x="5157" y="7925"/>
                    <a:pt x="5150" y="7921"/>
                  </a:cubicBezTo>
                  <a:cubicBezTo>
                    <a:pt x="5142" y="7916"/>
                    <a:pt x="5135" y="7912"/>
                    <a:pt x="5127" y="7908"/>
                  </a:cubicBezTo>
                  <a:cubicBezTo>
                    <a:pt x="5120" y="7904"/>
                    <a:pt x="5113" y="7900"/>
                    <a:pt x="5108" y="7897"/>
                  </a:cubicBezTo>
                  <a:cubicBezTo>
                    <a:pt x="5103" y="7894"/>
                    <a:pt x="5100" y="7892"/>
                    <a:pt x="5098" y="7892"/>
                  </a:cubicBezTo>
                  <a:cubicBezTo>
                    <a:pt x="5103" y="7893"/>
                    <a:pt x="5112" y="7895"/>
                    <a:pt x="5126" y="7897"/>
                  </a:cubicBezTo>
                  <a:cubicBezTo>
                    <a:pt x="5141" y="7900"/>
                    <a:pt x="5159" y="7904"/>
                    <a:pt x="5181" y="7908"/>
                  </a:cubicBezTo>
                  <a:lnTo>
                    <a:pt x="5497" y="7967"/>
                  </a:lnTo>
                  <a:lnTo>
                    <a:pt x="5517" y="7928"/>
                  </a:lnTo>
                  <a:lnTo>
                    <a:pt x="5266" y="7700"/>
                  </a:lnTo>
                  <a:cubicBezTo>
                    <a:pt x="5261" y="7696"/>
                    <a:pt x="5255" y="7691"/>
                    <a:pt x="5249" y="7686"/>
                  </a:cubicBezTo>
                  <a:cubicBezTo>
                    <a:pt x="5244" y="7681"/>
                    <a:pt x="5238" y="7676"/>
                    <a:pt x="5233" y="7672"/>
                  </a:cubicBezTo>
                  <a:cubicBezTo>
                    <a:pt x="5227" y="7667"/>
                    <a:pt x="5223" y="7664"/>
                    <a:pt x="5219" y="7660"/>
                  </a:cubicBezTo>
                  <a:cubicBezTo>
                    <a:pt x="5216" y="7657"/>
                    <a:pt x="5213" y="7656"/>
                    <a:pt x="5213" y="7655"/>
                  </a:cubicBezTo>
                  <a:cubicBezTo>
                    <a:pt x="5214" y="7655"/>
                    <a:pt x="5216" y="7656"/>
                    <a:pt x="5221" y="7658"/>
                  </a:cubicBezTo>
                  <a:cubicBezTo>
                    <a:pt x="5226" y="7661"/>
                    <a:pt x="5231" y="7663"/>
                    <a:pt x="5238" y="7666"/>
                  </a:cubicBezTo>
                  <a:cubicBezTo>
                    <a:pt x="5245" y="7669"/>
                    <a:pt x="5252" y="7672"/>
                    <a:pt x="5260" y="7676"/>
                  </a:cubicBezTo>
                  <a:cubicBezTo>
                    <a:pt x="5267" y="7679"/>
                    <a:pt x="5274" y="7682"/>
                    <a:pt x="5280" y="7685"/>
                  </a:cubicBezTo>
                  <a:lnTo>
                    <a:pt x="5578" y="7803"/>
                  </a:lnTo>
                  <a:lnTo>
                    <a:pt x="5601" y="7756"/>
                  </a:lnTo>
                  <a:close/>
                  <a:moveTo>
                    <a:pt x="5386" y="7207"/>
                  </a:moveTo>
                  <a:lnTo>
                    <a:pt x="5363" y="7254"/>
                  </a:lnTo>
                  <a:lnTo>
                    <a:pt x="5635" y="7388"/>
                  </a:lnTo>
                  <a:cubicBezTo>
                    <a:pt x="5648" y="7394"/>
                    <a:pt x="5659" y="7401"/>
                    <a:pt x="5668" y="7407"/>
                  </a:cubicBezTo>
                  <a:cubicBezTo>
                    <a:pt x="5676" y="7413"/>
                    <a:pt x="5683" y="7422"/>
                    <a:pt x="5689" y="7432"/>
                  </a:cubicBezTo>
                  <a:cubicBezTo>
                    <a:pt x="5694" y="7442"/>
                    <a:pt x="5696" y="7454"/>
                    <a:pt x="5694" y="7468"/>
                  </a:cubicBezTo>
                  <a:cubicBezTo>
                    <a:pt x="5692" y="7482"/>
                    <a:pt x="5687" y="7497"/>
                    <a:pt x="5679" y="7513"/>
                  </a:cubicBezTo>
                  <a:cubicBezTo>
                    <a:pt x="5673" y="7526"/>
                    <a:pt x="5667" y="7535"/>
                    <a:pt x="5661" y="7543"/>
                  </a:cubicBezTo>
                  <a:cubicBezTo>
                    <a:pt x="5654" y="7551"/>
                    <a:pt x="5647" y="7557"/>
                    <a:pt x="5641" y="7561"/>
                  </a:cubicBezTo>
                  <a:cubicBezTo>
                    <a:pt x="5634" y="7565"/>
                    <a:pt x="5627" y="7568"/>
                    <a:pt x="5621" y="7569"/>
                  </a:cubicBezTo>
                  <a:cubicBezTo>
                    <a:pt x="5615" y="7571"/>
                    <a:pt x="5609" y="7571"/>
                    <a:pt x="5604" y="7571"/>
                  </a:cubicBezTo>
                  <a:cubicBezTo>
                    <a:pt x="5596" y="7571"/>
                    <a:pt x="5587" y="7568"/>
                    <a:pt x="5576" y="7564"/>
                  </a:cubicBezTo>
                  <a:cubicBezTo>
                    <a:pt x="5564" y="7560"/>
                    <a:pt x="5554" y="7555"/>
                    <a:pt x="5544" y="7550"/>
                  </a:cubicBezTo>
                  <a:lnTo>
                    <a:pt x="5281" y="7421"/>
                  </a:lnTo>
                  <a:lnTo>
                    <a:pt x="5258" y="7467"/>
                  </a:lnTo>
                  <a:lnTo>
                    <a:pt x="5538" y="7605"/>
                  </a:lnTo>
                  <a:cubicBezTo>
                    <a:pt x="5547" y="7609"/>
                    <a:pt x="5557" y="7613"/>
                    <a:pt x="5569" y="7618"/>
                  </a:cubicBezTo>
                  <a:cubicBezTo>
                    <a:pt x="5581" y="7622"/>
                    <a:pt x="5593" y="7624"/>
                    <a:pt x="5605" y="7623"/>
                  </a:cubicBezTo>
                  <a:cubicBezTo>
                    <a:pt x="5629" y="7622"/>
                    <a:pt x="5651" y="7615"/>
                    <a:pt x="5669" y="7601"/>
                  </a:cubicBezTo>
                  <a:cubicBezTo>
                    <a:pt x="5687" y="7588"/>
                    <a:pt x="5703" y="7566"/>
                    <a:pt x="5718" y="7535"/>
                  </a:cubicBezTo>
                  <a:cubicBezTo>
                    <a:pt x="5730" y="7511"/>
                    <a:pt x="5737" y="7490"/>
                    <a:pt x="5740" y="7472"/>
                  </a:cubicBezTo>
                  <a:cubicBezTo>
                    <a:pt x="5743" y="7453"/>
                    <a:pt x="5743" y="7435"/>
                    <a:pt x="5738" y="7418"/>
                  </a:cubicBezTo>
                  <a:cubicBezTo>
                    <a:pt x="5734" y="7401"/>
                    <a:pt x="5727" y="7388"/>
                    <a:pt x="5716" y="7377"/>
                  </a:cubicBezTo>
                  <a:cubicBezTo>
                    <a:pt x="5704" y="7367"/>
                    <a:pt x="5687" y="7356"/>
                    <a:pt x="5664" y="7344"/>
                  </a:cubicBezTo>
                  <a:lnTo>
                    <a:pt x="5386" y="7207"/>
                  </a:lnTo>
                  <a:close/>
                  <a:moveTo>
                    <a:pt x="5228" y="7338"/>
                  </a:moveTo>
                  <a:cubicBezTo>
                    <a:pt x="5220" y="7341"/>
                    <a:pt x="5214" y="7347"/>
                    <a:pt x="5210" y="7355"/>
                  </a:cubicBezTo>
                  <a:cubicBezTo>
                    <a:pt x="5206" y="7363"/>
                    <a:pt x="5205" y="7371"/>
                    <a:pt x="5208" y="7380"/>
                  </a:cubicBezTo>
                  <a:cubicBezTo>
                    <a:pt x="5211" y="7388"/>
                    <a:pt x="5216" y="7395"/>
                    <a:pt x="5224" y="7399"/>
                  </a:cubicBezTo>
                  <a:cubicBezTo>
                    <a:pt x="5233" y="7403"/>
                    <a:pt x="5241" y="7403"/>
                    <a:pt x="5250" y="7400"/>
                  </a:cubicBezTo>
                  <a:cubicBezTo>
                    <a:pt x="5259" y="7398"/>
                    <a:pt x="5265" y="7392"/>
                    <a:pt x="5269" y="7384"/>
                  </a:cubicBezTo>
                  <a:cubicBezTo>
                    <a:pt x="5273" y="7375"/>
                    <a:pt x="5274" y="7367"/>
                    <a:pt x="5270" y="7359"/>
                  </a:cubicBezTo>
                  <a:cubicBezTo>
                    <a:pt x="5267" y="7350"/>
                    <a:pt x="5262" y="7344"/>
                    <a:pt x="5253" y="7340"/>
                  </a:cubicBezTo>
                  <a:cubicBezTo>
                    <a:pt x="5245" y="7336"/>
                    <a:pt x="5237" y="7335"/>
                    <a:pt x="5228" y="7338"/>
                  </a:cubicBezTo>
                  <a:close/>
                  <a:moveTo>
                    <a:pt x="5286" y="7221"/>
                  </a:moveTo>
                  <a:cubicBezTo>
                    <a:pt x="5277" y="7224"/>
                    <a:pt x="5271" y="7230"/>
                    <a:pt x="5267" y="7238"/>
                  </a:cubicBezTo>
                  <a:cubicBezTo>
                    <a:pt x="5263" y="7246"/>
                    <a:pt x="5263" y="7255"/>
                    <a:pt x="5265" y="7263"/>
                  </a:cubicBezTo>
                  <a:cubicBezTo>
                    <a:pt x="5268" y="7272"/>
                    <a:pt x="5274" y="7278"/>
                    <a:pt x="5282" y="7282"/>
                  </a:cubicBezTo>
                  <a:cubicBezTo>
                    <a:pt x="5290" y="7286"/>
                    <a:pt x="5299" y="7286"/>
                    <a:pt x="5307" y="7284"/>
                  </a:cubicBezTo>
                  <a:cubicBezTo>
                    <a:pt x="5316" y="7281"/>
                    <a:pt x="5322" y="7275"/>
                    <a:pt x="5327" y="7267"/>
                  </a:cubicBezTo>
                  <a:cubicBezTo>
                    <a:pt x="5331" y="7259"/>
                    <a:pt x="5331" y="7250"/>
                    <a:pt x="5328" y="7242"/>
                  </a:cubicBezTo>
                  <a:cubicBezTo>
                    <a:pt x="5325" y="7233"/>
                    <a:pt x="5319" y="7227"/>
                    <a:pt x="5311" y="7223"/>
                  </a:cubicBezTo>
                  <a:cubicBezTo>
                    <a:pt x="5303" y="7219"/>
                    <a:pt x="5294" y="7219"/>
                    <a:pt x="5286" y="7221"/>
                  </a:cubicBezTo>
                  <a:close/>
                  <a:moveTo>
                    <a:pt x="5960" y="7027"/>
                  </a:moveTo>
                  <a:lnTo>
                    <a:pt x="5569" y="6835"/>
                  </a:lnTo>
                  <a:lnTo>
                    <a:pt x="5546" y="6881"/>
                  </a:lnTo>
                  <a:lnTo>
                    <a:pt x="5759" y="6984"/>
                  </a:lnTo>
                  <a:cubicBezTo>
                    <a:pt x="5774" y="6991"/>
                    <a:pt x="5788" y="6998"/>
                    <a:pt x="5802" y="7004"/>
                  </a:cubicBezTo>
                  <a:cubicBezTo>
                    <a:pt x="5816" y="7010"/>
                    <a:pt x="5829" y="7016"/>
                    <a:pt x="5841" y="7021"/>
                  </a:cubicBezTo>
                  <a:cubicBezTo>
                    <a:pt x="5852" y="7026"/>
                    <a:pt x="5862" y="7030"/>
                    <a:pt x="5869" y="7033"/>
                  </a:cubicBezTo>
                  <a:cubicBezTo>
                    <a:pt x="5877" y="7036"/>
                    <a:pt x="5881" y="7037"/>
                    <a:pt x="5881" y="7037"/>
                  </a:cubicBezTo>
                  <a:cubicBezTo>
                    <a:pt x="5880" y="7037"/>
                    <a:pt x="5876" y="7037"/>
                    <a:pt x="5870" y="7036"/>
                  </a:cubicBezTo>
                  <a:cubicBezTo>
                    <a:pt x="5864" y="7036"/>
                    <a:pt x="5856" y="7036"/>
                    <a:pt x="5847" y="7035"/>
                  </a:cubicBezTo>
                  <a:cubicBezTo>
                    <a:pt x="5838" y="7035"/>
                    <a:pt x="5827" y="7034"/>
                    <a:pt x="5816" y="7034"/>
                  </a:cubicBezTo>
                  <a:cubicBezTo>
                    <a:pt x="5804" y="7033"/>
                    <a:pt x="5793" y="7033"/>
                    <a:pt x="5781" y="7033"/>
                  </a:cubicBezTo>
                  <a:lnTo>
                    <a:pt x="5468" y="7041"/>
                  </a:lnTo>
                  <a:lnTo>
                    <a:pt x="5441" y="7095"/>
                  </a:lnTo>
                  <a:lnTo>
                    <a:pt x="5832" y="7287"/>
                  </a:lnTo>
                  <a:lnTo>
                    <a:pt x="5856" y="7239"/>
                  </a:lnTo>
                  <a:lnTo>
                    <a:pt x="5628" y="7129"/>
                  </a:lnTo>
                  <a:cubicBezTo>
                    <a:pt x="5616" y="7124"/>
                    <a:pt x="5605" y="7118"/>
                    <a:pt x="5593" y="7113"/>
                  </a:cubicBezTo>
                  <a:cubicBezTo>
                    <a:pt x="5582" y="7108"/>
                    <a:pt x="5571" y="7104"/>
                    <a:pt x="5561" y="7100"/>
                  </a:cubicBezTo>
                  <a:cubicBezTo>
                    <a:pt x="5551" y="7095"/>
                    <a:pt x="5542" y="7092"/>
                    <a:pt x="5535" y="7088"/>
                  </a:cubicBezTo>
                  <a:cubicBezTo>
                    <a:pt x="5528" y="7085"/>
                    <a:pt x="5523" y="7083"/>
                    <a:pt x="5519" y="7082"/>
                  </a:cubicBezTo>
                  <a:cubicBezTo>
                    <a:pt x="5523" y="7083"/>
                    <a:pt x="5529" y="7083"/>
                    <a:pt x="5536" y="7084"/>
                  </a:cubicBezTo>
                  <a:cubicBezTo>
                    <a:pt x="5544" y="7084"/>
                    <a:pt x="5552" y="7084"/>
                    <a:pt x="5563" y="7084"/>
                  </a:cubicBezTo>
                  <a:cubicBezTo>
                    <a:pt x="5573" y="7084"/>
                    <a:pt x="5584" y="7084"/>
                    <a:pt x="5596" y="7084"/>
                  </a:cubicBezTo>
                  <a:cubicBezTo>
                    <a:pt x="5608" y="7084"/>
                    <a:pt x="5621" y="7084"/>
                    <a:pt x="5635" y="7084"/>
                  </a:cubicBezTo>
                  <a:lnTo>
                    <a:pt x="5936" y="7076"/>
                  </a:lnTo>
                  <a:lnTo>
                    <a:pt x="5960" y="7027"/>
                  </a:lnTo>
                  <a:close/>
                  <a:moveTo>
                    <a:pt x="5984" y="6606"/>
                  </a:moveTo>
                  <a:cubicBezTo>
                    <a:pt x="5969" y="6605"/>
                    <a:pt x="5955" y="6606"/>
                    <a:pt x="5942" y="6609"/>
                  </a:cubicBezTo>
                  <a:cubicBezTo>
                    <a:pt x="5929" y="6613"/>
                    <a:pt x="5917" y="6618"/>
                    <a:pt x="5906" y="6626"/>
                  </a:cubicBezTo>
                  <a:cubicBezTo>
                    <a:pt x="5895" y="6633"/>
                    <a:pt x="5883" y="6644"/>
                    <a:pt x="5869" y="6659"/>
                  </a:cubicBezTo>
                  <a:lnTo>
                    <a:pt x="5833" y="6697"/>
                  </a:lnTo>
                  <a:cubicBezTo>
                    <a:pt x="5814" y="6716"/>
                    <a:pt x="5797" y="6729"/>
                    <a:pt x="5783" y="6734"/>
                  </a:cubicBezTo>
                  <a:cubicBezTo>
                    <a:pt x="5768" y="6740"/>
                    <a:pt x="5753" y="6738"/>
                    <a:pt x="5737" y="6731"/>
                  </a:cubicBezTo>
                  <a:cubicBezTo>
                    <a:pt x="5717" y="6721"/>
                    <a:pt x="5704" y="6706"/>
                    <a:pt x="5700" y="6687"/>
                  </a:cubicBezTo>
                  <a:cubicBezTo>
                    <a:pt x="5695" y="6667"/>
                    <a:pt x="5699" y="6646"/>
                    <a:pt x="5711" y="6621"/>
                  </a:cubicBezTo>
                  <a:cubicBezTo>
                    <a:pt x="5715" y="6612"/>
                    <a:pt x="5720" y="6605"/>
                    <a:pt x="5724" y="6598"/>
                  </a:cubicBezTo>
                  <a:cubicBezTo>
                    <a:pt x="5729" y="6591"/>
                    <a:pt x="5735" y="6585"/>
                    <a:pt x="5741" y="6579"/>
                  </a:cubicBezTo>
                  <a:cubicBezTo>
                    <a:pt x="5747" y="6572"/>
                    <a:pt x="5754" y="6566"/>
                    <a:pt x="5763" y="6561"/>
                  </a:cubicBezTo>
                  <a:cubicBezTo>
                    <a:pt x="5771" y="6555"/>
                    <a:pt x="5780" y="6548"/>
                    <a:pt x="5791" y="6542"/>
                  </a:cubicBezTo>
                  <a:lnTo>
                    <a:pt x="5767" y="6505"/>
                  </a:lnTo>
                  <a:cubicBezTo>
                    <a:pt x="5724" y="6530"/>
                    <a:pt x="5692" y="6563"/>
                    <a:pt x="5672" y="6604"/>
                  </a:cubicBezTo>
                  <a:cubicBezTo>
                    <a:pt x="5662" y="6623"/>
                    <a:pt x="5657" y="6642"/>
                    <a:pt x="5654" y="6660"/>
                  </a:cubicBezTo>
                  <a:cubicBezTo>
                    <a:pt x="5652" y="6679"/>
                    <a:pt x="5653" y="6696"/>
                    <a:pt x="5658" y="6711"/>
                  </a:cubicBezTo>
                  <a:cubicBezTo>
                    <a:pt x="5662" y="6727"/>
                    <a:pt x="5670" y="6742"/>
                    <a:pt x="5681" y="6754"/>
                  </a:cubicBezTo>
                  <a:cubicBezTo>
                    <a:pt x="5691" y="6767"/>
                    <a:pt x="5705" y="6778"/>
                    <a:pt x="5722" y="6786"/>
                  </a:cubicBezTo>
                  <a:cubicBezTo>
                    <a:pt x="5747" y="6798"/>
                    <a:pt x="5772" y="6801"/>
                    <a:pt x="5798" y="6793"/>
                  </a:cubicBezTo>
                  <a:cubicBezTo>
                    <a:pt x="5809" y="6789"/>
                    <a:pt x="5820" y="6783"/>
                    <a:pt x="5830" y="6775"/>
                  </a:cubicBezTo>
                  <a:cubicBezTo>
                    <a:pt x="5840" y="6767"/>
                    <a:pt x="5852" y="6756"/>
                    <a:pt x="5867" y="6741"/>
                  </a:cubicBezTo>
                  <a:lnTo>
                    <a:pt x="5898" y="6707"/>
                  </a:lnTo>
                  <a:cubicBezTo>
                    <a:pt x="5935" y="6667"/>
                    <a:pt x="5971" y="6656"/>
                    <a:pt x="6005" y="6673"/>
                  </a:cubicBezTo>
                  <a:cubicBezTo>
                    <a:pt x="6028" y="6684"/>
                    <a:pt x="6042" y="6703"/>
                    <a:pt x="6047" y="6728"/>
                  </a:cubicBezTo>
                  <a:cubicBezTo>
                    <a:pt x="6050" y="6740"/>
                    <a:pt x="6050" y="6751"/>
                    <a:pt x="6048" y="6761"/>
                  </a:cubicBezTo>
                  <a:cubicBezTo>
                    <a:pt x="6046" y="6771"/>
                    <a:pt x="6041" y="6784"/>
                    <a:pt x="6034" y="6799"/>
                  </a:cubicBezTo>
                  <a:cubicBezTo>
                    <a:pt x="6024" y="6819"/>
                    <a:pt x="6013" y="6836"/>
                    <a:pt x="5999" y="6850"/>
                  </a:cubicBezTo>
                  <a:cubicBezTo>
                    <a:pt x="5985" y="6864"/>
                    <a:pt x="5969" y="6877"/>
                    <a:pt x="5949" y="6887"/>
                  </a:cubicBezTo>
                  <a:lnTo>
                    <a:pt x="5975" y="6926"/>
                  </a:lnTo>
                  <a:cubicBezTo>
                    <a:pt x="5997" y="6912"/>
                    <a:pt x="6015" y="6897"/>
                    <a:pt x="6031" y="6879"/>
                  </a:cubicBezTo>
                  <a:cubicBezTo>
                    <a:pt x="6047" y="6862"/>
                    <a:pt x="6060" y="6841"/>
                    <a:pt x="6072" y="6818"/>
                  </a:cubicBezTo>
                  <a:cubicBezTo>
                    <a:pt x="6081" y="6799"/>
                    <a:pt x="6087" y="6782"/>
                    <a:pt x="6090" y="6767"/>
                  </a:cubicBezTo>
                  <a:cubicBezTo>
                    <a:pt x="6093" y="6751"/>
                    <a:pt x="6093" y="6735"/>
                    <a:pt x="6091" y="6718"/>
                  </a:cubicBezTo>
                  <a:cubicBezTo>
                    <a:pt x="6089" y="6695"/>
                    <a:pt x="6082" y="6675"/>
                    <a:pt x="6069" y="6657"/>
                  </a:cubicBezTo>
                  <a:cubicBezTo>
                    <a:pt x="6057" y="6640"/>
                    <a:pt x="6042" y="6627"/>
                    <a:pt x="6024" y="6618"/>
                  </a:cubicBezTo>
                  <a:cubicBezTo>
                    <a:pt x="6012" y="6612"/>
                    <a:pt x="5998" y="6608"/>
                    <a:pt x="5984" y="6606"/>
                  </a:cubicBezTo>
                  <a:close/>
                  <a:moveTo>
                    <a:pt x="5901" y="6160"/>
                  </a:moveTo>
                  <a:lnTo>
                    <a:pt x="5774" y="6418"/>
                  </a:lnTo>
                  <a:lnTo>
                    <a:pt x="5813" y="6438"/>
                  </a:lnTo>
                  <a:lnTo>
                    <a:pt x="5865" y="6333"/>
                  </a:lnTo>
                  <a:lnTo>
                    <a:pt x="6216" y="6506"/>
                  </a:lnTo>
                  <a:lnTo>
                    <a:pt x="6238" y="6461"/>
                  </a:lnTo>
                  <a:lnTo>
                    <a:pt x="5887" y="6288"/>
                  </a:lnTo>
                  <a:lnTo>
                    <a:pt x="5939" y="6182"/>
                  </a:lnTo>
                  <a:lnTo>
                    <a:pt x="5901" y="6160"/>
                  </a:lnTo>
                  <a:close/>
                  <a:moveTo>
                    <a:pt x="6433" y="6065"/>
                  </a:moveTo>
                  <a:lnTo>
                    <a:pt x="6393" y="6046"/>
                  </a:lnTo>
                  <a:lnTo>
                    <a:pt x="6308" y="6218"/>
                  </a:lnTo>
                  <a:lnTo>
                    <a:pt x="6165" y="6147"/>
                  </a:lnTo>
                  <a:lnTo>
                    <a:pt x="6231" y="6013"/>
                  </a:lnTo>
                  <a:lnTo>
                    <a:pt x="6190" y="5993"/>
                  </a:lnTo>
                  <a:lnTo>
                    <a:pt x="6124" y="6127"/>
                  </a:lnTo>
                  <a:lnTo>
                    <a:pt x="5996" y="6064"/>
                  </a:lnTo>
                  <a:lnTo>
                    <a:pt x="6075" y="5904"/>
                  </a:lnTo>
                  <a:lnTo>
                    <a:pt x="6039" y="5879"/>
                  </a:lnTo>
                  <a:lnTo>
                    <a:pt x="5934" y="6092"/>
                  </a:lnTo>
                  <a:lnTo>
                    <a:pt x="6325" y="6285"/>
                  </a:lnTo>
                  <a:lnTo>
                    <a:pt x="6433" y="6065"/>
                  </a:lnTo>
                  <a:close/>
                  <a:moveTo>
                    <a:pt x="6596" y="5734"/>
                  </a:moveTo>
                  <a:lnTo>
                    <a:pt x="6560" y="5739"/>
                  </a:lnTo>
                  <a:cubicBezTo>
                    <a:pt x="6543" y="5741"/>
                    <a:pt x="6525" y="5744"/>
                    <a:pt x="6507" y="5746"/>
                  </a:cubicBezTo>
                  <a:cubicBezTo>
                    <a:pt x="6488" y="5749"/>
                    <a:pt x="6470" y="5751"/>
                    <a:pt x="6454" y="5754"/>
                  </a:cubicBezTo>
                  <a:cubicBezTo>
                    <a:pt x="6437" y="5756"/>
                    <a:pt x="6426" y="5758"/>
                    <a:pt x="6419" y="5759"/>
                  </a:cubicBezTo>
                  <a:cubicBezTo>
                    <a:pt x="6409" y="5761"/>
                    <a:pt x="6398" y="5763"/>
                    <a:pt x="6386" y="5766"/>
                  </a:cubicBezTo>
                  <a:cubicBezTo>
                    <a:pt x="6374" y="5769"/>
                    <a:pt x="6364" y="5773"/>
                    <a:pt x="6356" y="5777"/>
                  </a:cubicBezTo>
                  <a:lnTo>
                    <a:pt x="6358" y="5771"/>
                  </a:lnTo>
                  <a:cubicBezTo>
                    <a:pt x="6366" y="5756"/>
                    <a:pt x="6370" y="5740"/>
                    <a:pt x="6372" y="5725"/>
                  </a:cubicBezTo>
                  <a:cubicBezTo>
                    <a:pt x="6373" y="5710"/>
                    <a:pt x="6371" y="5695"/>
                    <a:pt x="6366" y="5681"/>
                  </a:cubicBezTo>
                  <a:cubicBezTo>
                    <a:pt x="6361" y="5668"/>
                    <a:pt x="6353" y="5655"/>
                    <a:pt x="6343" y="5644"/>
                  </a:cubicBezTo>
                  <a:cubicBezTo>
                    <a:pt x="6332" y="5632"/>
                    <a:pt x="6318" y="5623"/>
                    <a:pt x="6302" y="5615"/>
                  </a:cubicBezTo>
                  <a:cubicBezTo>
                    <a:pt x="6292" y="5610"/>
                    <a:pt x="6282" y="5606"/>
                    <a:pt x="6272" y="5605"/>
                  </a:cubicBezTo>
                  <a:cubicBezTo>
                    <a:pt x="6263" y="5603"/>
                    <a:pt x="6253" y="5602"/>
                    <a:pt x="6245" y="5602"/>
                  </a:cubicBezTo>
                  <a:cubicBezTo>
                    <a:pt x="6236" y="5603"/>
                    <a:pt x="6228" y="5604"/>
                    <a:pt x="6221" y="5606"/>
                  </a:cubicBezTo>
                  <a:cubicBezTo>
                    <a:pt x="6213" y="5608"/>
                    <a:pt x="6207" y="5610"/>
                    <a:pt x="6201" y="5613"/>
                  </a:cubicBezTo>
                  <a:cubicBezTo>
                    <a:pt x="6195" y="5616"/>
                    <a:pt x="6189" y="5619"/>
                    <a:pt x="6183" y="5624"/>
                  </a:cubicBezTo>
                  <a:cubicBezTo>
                    <a:pt x="6177" y="5628"/>
                    <a:pt x="6171" y="5634"/>
                    <a:pt x="6165" y="5640"/>
                  </a:cubicBezTo>
                  <a:cubicBezTo>
                    <a:pt x="6159" y="5647"/>
                    <a:pt x="6153" y="5655"/>
                    <a:pt x="6147" y="5665"/>
                  </a:cubicBezTo>
                  <a:cubicBezTo>
                    <a:pt x="6141" y="5675"/>
                    <a:pt x="6134" y="5686"/>
                    <a:pt x="6128" y="5699"/>
                  </a:cubicBezTo>
                  <a:lnTo>
                    <a:pt x="6083" y="5790"/>
                  </a:lnTo>
                  <a:lnTo>
                    <a:pt x="6474" y="5983"/>
                  </a:lnTo>
                  <a:lnTo>
                    <a:pt x="6496" y="5937"/>
                  </a:lnTo>
                  <a:lnTo>
                    <a:pt x="6319" y="5850"/>
                  </a:lnTo>
                  <a:cubicBezTo>
                    <a:pt x="6325" y="5841"/>
                    <a:pt x="6330" y="5834"/>
                    <a:pt x="6337" y="5829"/>
                  </a:cubicBezTo>
                  <a:cubicBezTo>
                    <a:pt x="6343" y="5825"/>
                    <a:pt x="6353" y="5821"/>
                    <a:pt x="6366" y="5818"/>
                  </a:cubicBezTo>
                  <a:cubicBezTo>
                    <a:pt x="6389" y="5814"/>
                    <a:pt x="6411" y="5809"/>
                    <a:pt x="6432" y="5806"/>
                  </a:cubicBezTo>
                  <a:cubicBezTo>
                    <a:pt x="6453" y="5803"/>
                    <a:pt x="6472" y="5800"/>
                    <a:pt x="6489" y="5798"/>
                  </a:cubicBezTo>
                  <a:cubicBezTo>
                    <a:pt x="6507" y="5796"/>
                    <a:pt x="6522" y="5794"/>
                    <a:pt x="6535" y="5794"/>
                  </a:cubicBezTo>
                  <a:cubicBezTo>
                    <a:pt x="6548" y="5793"/>
                    <a:pt x="6559" y="5793"/>
                    <a:pt x="6567" y="5793"/>
                  </a:cubicBezTo>
                  <a:lnTo>
                    <a:pt x="6596" y="5734"/>
                  </a:lnTo>
                  <a:close/>
                  <a:moveTo>
                    <a:pt x="6310" y="5685"/>
                  </a:moveTo>
                  <a:cubicBezTo>
                    <a:pt x="6318" y="5694"/>
                    <a:pt x="6324" y="5703"/>
                    <a:pt x="6327" y="5712"/>
                  </a:cubicBezTo>
                  <a:cubicBezTo>
                    <a:pt x="6330" y="5723"/>
                    <a:pt x="6330" y="5735"/>
                    <a:pt x="6328" y="5748"/>
                  </a:cubicBezTo>
                  <a:cubicBezTo>
                    <a:pt x="6326" y="5760"/>
                    <a:pt x="6320" y="5775"/>
                    <a:pt x="6312" y="5793"/>
                  </a:cubicBezTo>
                  <a:lnTo>
                    <a:pt x="6290" y="5836"/>
                  </a:lnTo>
                  <a:lnTo>
                    <a:pt x="6145" y="5764"/>
                  </a:lnTo>
                  <a:lnTo>
                    <a:pt x="6168" y="5718"/>
                  </a:lnTo>
                  <a:cubicBezTo>
                    <a:pt x="6173" y="5707"/>
                    <a:pt x="6178" y="5698"/>
                    <a:pt x="6183" y="5691"/>
                  </a:cubicBezTo>
                  <a:cubicBezTo>
                    <a:pt x="6188" y="5684"/>
                    <a:pt x="6194" y="5678"/>
                    <a:pt x="6200" y="5672"/>
                  </a:cubicBezTo>
                  <a:cubicBezTo>
                    <a:pt x="6210" y="5664"/>
                    <a:pt x="6222" y="5658"/>
                    <a:pt x="6236" y="5657"/>
                  </a:cubicBezTo>
                  <a:cubicBezTo>
                    <a:pt x="6251" y="5655"/>
                    <a:pt x="6265" y="5657"/>
                    <a:pt x="6278" y="5663"/>
                  </a:cubicBezTo>
                  <a:cubicBezTo>
                    <a:pt x="6291" y="5670"/>
                    <a:pt x="6301" y="5677"/>
                    <a:pt x="6310" y="5685"/>
                  </a:cubicBezTo>
                  <a:close/>
                  <a:moveTo>
                    <a:pt x="6808" y="5523"/>
                  </a:moveTo>
                  <a:lnTo>
                    <a:pt x="6259" y="5253"/>
                  </a:lnTo>
                  <a:lnTo>
                    <a:pt x="6240" y="5290"/>
                  </a:lnTo>
                  <a:lnTo>
                    <a:pt x="6789" y="5561"/>
                  </a:lnTo>
                  <a:lnTo>
                    <a:pt x="6808" y="5523"/>
                  </a:lnTo>
                  <a:close/>
                  <a:moveTo>
                    <a:pt x="6582" y="4775"/>
                  </a:moveTo>
                  <a:lnTo>
                    <a:pt x="6560" y="4821"/>
                  </a:lnTo>
                  <a:lnTo>
                    <a:pt x="6832" y="4955"/>
                  </a:lnTo>
                  <a:cubicBezTo>
                    <a:pt x="6845" y="4962"/>
                    <a:pt x="6856" y="4968"/>
                    <a:pt x="6865" y="4975"/>
                  </a:cubicBezTo>
                  <a:cubicBezTo>
                    <a:pt x="6873" y="4981"/>
                    <a:pt x="6880" y="4989"/>
                    <a:pt x="6886" y="5000"/>
                  </a:cubicBezTo>
                  <a:cubicBezTo>
                    <a:pt x="6891" y="5010"/>
                    <a:pt x="6892" y="5022"/>
                    <a:pt x="6891" y="5036"/>
                  </a:cubicBezTo>
                  <a:cubicBezTo>
                    <a:pt x="6889" y="5050"/>
                    <a:pt x="6884" y="5065"/>
                    <a:pt x="6876" y="5081"/>
                  </a:cubicBezTo>
                  <a:cubicBezTo>
                    <a:pt x="6870" y="5093"/>
                    <a:pt x="6864" y="5103"/>
                    <a:pt x="6857" y="5111"/>
                  </a:cubicBezTo>
                  <a:cubicBezTo>
                    <a:pt x="6851" y="5118"/>
                    <a:pt x="6844" y="5124"/>
                    <a:pt x="6837" y="5129"/>
                  </a:cubicBezTo>
                  <a:cubicBezTo>
                    <a:pt x="6831" y="5133"/>
                    <a:pt x="6824" y="5136"/>
                    <a:pt x="6818" y="5137"/>
                  </a:cubicBezTo>
                  <a:cubicBezTo>
                    <a:pt x="6811" y="5138"/>
                    <a:pt x="6806" y="5139"/>
                    <a:pt x="6801" y="5139"/>
                  </a:cubicBezTo>
                  <a:cubicBezTo>
                    <a:pt x="6793" y="5138"/>
                    <a:pt x="6784" y="5136"/>
                    <a:pt x="6772" y="5132"/>
                  </a:cubicBezTo>
                  <a:cubicBezTo>
                    <a:pt x="6761" y="5127"/>
                    <a:pt x="6751" y="5123"/>
                    <a:pt x="6741" y="5118"/>
                  </a:cubicBezTo>
                  <a:lnTo>
                    <a:pt x="6478" y="4988"/>
                  </a:lnTo>
                  <a:lnTo>
                    <a:pt x="6455" y="5034"/>
                  </a:lnTo>
                  <a:lnTo>
                    <a:pt x="6735" y="5172"/>
                  </a:lnTo>
                  <a:cubicBezTo>
                    <a:pt x="6744" y="5177"/>
                    <a:pt x="6754" y="5181"/>
                    <a:pt x="6766" y="5185"/>
                  </a:cubicBezTo>
                  <a:cubicBezTo>
                    <a:pt x="6778" y="5190"/>
                    <a:pt x="6790" y="5192"/>
                    <a:pt x="6802" y="5191"/>
                  </a:cubicBezTo>
                  <a:cubicBezTo>
                    <a:pt x="6826" y="5190"/>
                    <a:pt x="6848" y="5182"/>
                    <a:pt x="6866" y="5169"/>
                  </a:cubicBezTo>
                  <a:cubicBezTo>
                    <a:pt x="6884" y="5155"/>
                    <a:pt x="6900" y="5133"/>
                    <a:pt x="6915" y="5103"/>
                  </a:cubicBezTo>
                  <a:cubicBezTo>
                    <a:pt x="6927" y="5079"/>
                    <a:pt x="6934" y="5058"/>
                    <a:pt x="6937" y="5039"/>
                  </a:cubicBezTo>
                  <a:cubicBezTo>
                    <a:pt x="6940" y="5021"/>
                    <a:pt x="6940" y="5003"/>
                    <a:pt x="6935" y="4986"/>
                  </a:cubicBezTo>
                  <a:cubicBezTo>
                    <a:pt x="6931" y="4969"/>
                    <a:pt x="6924" y="4955"/>
                    <a:pt x="6912" y="4945"/>
                  </a:cubicBezTo>
                  <a:cubicBezTo>
                    <a:pt x="6901" y="4935"/>
                    <a:pt x="6884" y="4924"/>
                    <a:pt x="6860" y="4912"/>
                  </a:cubicBezTo>
                  <a:lnTo>
                    <a:pt x="6582" y="4775"/>
                  </a:lnTo>
                  <a:close/>
                  <a:moveTo>
                    <a:pt x="7157" y="4595"/>
                  </a:moveTo>
                  <a:lnTo>
                    <a:pt x="6766" y="4403"/>
                  </a:lnTo>
                  <a:lnTo>
                    <a:pt x="6743" y="4449"/>
                  </a:lnTo>
                  <a:lnTo>
                    <a:pt x="6956" y="4552"/>
                  </a:lnTo>
                  <a:cubicBezTo>
                    <a:pt x="6970" y="4559"/>
                    <a:pt x="6985" y="4565"/>
                    <a:pt x="6999" y="4571"/>
                  </a:cubicBezTo>
                  <a:cubicBezTo>
                    <a:pt x="7013" y="4578"/>
                    <a:pt x="7026" y="4583"/>
                    <a:pt x="7038" y="4588"/>
                  </a:cubicBezTo>
                  <a:cubicBezTo>
                    <a:pt x="7049" y="4593"/>
                    <a:pt x="7059" y="4597"/>
                    <a:pt x="7066" y="4600"/>
                  </a:cubicBezTo>
                  <a:cubicBezTo>
                    <a:pt x="7074" y="4603"/>
                    <a:pt x="7078" y="4605"/>
                    <a:pt x="7078" y="4605"/>
                  </a:cubicBezTo>
                  <a:cubicBezTo>
                    <a:pt x="7077" y="4605"/>
                    <a:pt x="7073" y="4605"/>
                    <a:pt x="7067" y="4604"/>
                  </a:cubicBezTo>
                  <a:cubicBezTo>
                    <a:pt x="7061" y="4604"/>
                    <a:pt x="7053" y="4603"/>
                    <a:pt x="7044" y="4603"/>
                  </a:cubicBezTo>
                  <a:cubicBezTo>
                    <a:pt x="7035" y="4602"/>
                    <a:pt x="7024" y="4602"/>
                    <a:pt x="7013" y="4601"/>
                  </a:cubicBezTo>
                  <a:cubicBezTo>
                    <a:pt x="7001" y="4601"/>
                    <a:pt x="6989" y="4601"/>
                    <a:pt x="6978" y="4601"/>
                  </a:cubicBezTo>
                  <a:lnTo>
                    <a:pt x="6664" y="4608"/>
                  </a:lnTo>
                  <a:lnTo>
                    <a:pt x="6638" y="4662"/>
                  </a:lnTo>
                  <a:lnTo>
                    <a:pt x="7029" y="4855"/>
                  </a:lnTo>
                  <a:lnTo>
                    <a:pt x="7053" y="4806"/>
                  </a:lnTo>
                  <a:lnTo>
                    <a:pt x="6825" y="4697"/>
                  </a:lnTo>
                  <a:cubicBezTo>
                    <a:pt x="6813" y="4691"/>
                    <a:pt x="6802" y="4686"/>
                    <a:pt x="6790" y="4681"/>
                  </a:cubicBezTo>
                  <a:cubicBezTo>
                    <a:pt x="6778" y="4676"/>
                    <a:pt x="6768" y="4671"/>
                    <a:pt x="6758" y="4667"/>
                  </a:cubicBezTo>
                  <a:cubicBezTo>
                    <a:pt x="6748" y="4663"/>
                    <a:pt x="6739" y="4659"/>
                    <a:pt x="6732" y="4656"/>
                  </a:cubicBezTo>
                  <a:cubicBezTo>
                    <a:pt x="6725" y="4653"/>
                    <a:pt x="6719" y="4651"/>
                    <a:pt x="6716" y="4650"/>
                  </a:cubicBezTo>
                  <a:cubicBezTo>
                    <a:pt x="6720" y="4651"/>
                    <a:pt x="6726" y="4651"/>
                    <a:pt x="6733" y="4651"/>
                  </a:cubicBezTo>
                  <a:cubicBezTo>
                    <a:pt x="6741" y="4652"/>
                    <a:pt x="6749" y="4652"/>
                    <a:pt x="6759" y="4652"/>
                  </a:cubicBezTo>
                  <a:cubicBezTo>
                    <a:pt x="6770" y="4652"/>
                    <a:pt x="6781" y="4652"/>
                    <a:pt x="6793" y="4652"/>
                  </a:cubicBezTo>
                  <a:cubicBezTo>
                    <a:pt x="6805" y="4652"/>
                    <a:pt x="6818" y="4652"/>
                    <a:pt x="6831" y="4652"/>
                  </a:cubicBezTo>
                  <a:lnTo>
                    <a:pt x="7132" y="4644"/>
                  </a:lnTo>
                  <a:lnTo>
                    <a:pt x="7157" y="4595"/>
                  </a:lnTo>
                  <a:close/>
                  <a:moveTo>
                    <a:pt x="7235" y="4435"/>
                  </a:moveTo>
                  <a:lnTo>
                    <a:pt x="6844" y="4243"/>
                  </a:lnTo>
                  <a:lnTo>
                    <a:pt x="6822" y="4288"/>
                  </a:lnTo>
                  <a:lnTo>
                    <a:pt x="7213" y="4481"/>
                  </a:lnTo>
                  <a:lnTo>
                    <a:pt x="7235" y="4435"/>
                  </a:lnTo>
                  <a:close/>
                  <a:moveTo>
                    <a:pt x="7035" y="3855"/>
                  </a:moveTo>
                  <a:lnTo>
                    <a:pt x="7011" y="3903"/>
                  </a:lnTo>
                  <a:lnTo>
                    <a:pt x="7228" y="4114"/>
                  </a:lnTo>
                  <a:cubicBezTo>
                    <a:pt x="7246" y="4131"/>
                    <a:pt x="7261" y="4145"/>
                    <a:pt x="7273" y="4156"/>
                  </a:cubicBezTo>
                  <a:cubicBezTo>
                    <a:pt x="7285" y="4167"/>
                    <a:pt x="7293" y="4174"/>
                    <a:pt x="7297" y="4178"/>
                  </a:cubicBezTo>
                  <a:cubicBezTo>
                    <a:pt x="7295" y="4177"/>
                    <a:pt x="7290" y="4175"/>
                    <a:pt x="7283" y="4174"/>
                  </a:cubicBezTo>
                  <a:cubicBezTo>
                    <a:pt x="7276" y="4172"/>
                    <a:pt x="7268" y="4170"/>
                    <a:pt x="7259" y="4168"/>
                  </a:cubicBezTo>
                  <a:cubicBezTo>
                    <a:pt x="7249" y="4166"/>
                    <a:pt x="7240" y="4164"/>
                    <a:pt x="7229" y="4163"/>
                  </a:cubicBezTo>
                  <a:cubicBezTo>
                    <a:pt x="7219" y="4161"/>
                    <a:pt x="7209" y="4159"/>
                    <a:pt x="7199" y="4158"/>
                  </a:cubicBezTo>
                  <a:lnTo>
                    <a:pt x="6907" y="4116"/>
                  </a:lnTo>
                  <a:lnTo>
                    <a:pt x="6882" y="4167"/>
                  </a:lnTo>
                  <a:lnTo>
                    <a:pt x="7337" y="4228"/>
                  </a:lnTo>
                  <a:lnTo>
                    <a:pt x="7360" y="4182"/>
                  </a:lnTo>
                  <a:lnTo>
                    <a:pt x="7035" y="3855"/>
                  </a:lnTo>
                  <a:close/>
                  <a:moveTo>
                    <a:pt x="7571" y="3753"/>
                  </a:moveTo>
                  <a:lnTo>
                    <a:pt x="7531" y="3733"/>
                  </a:lnTo>
                  <a:lnTo>
                    <a:pt x="7446" y="3905"/>
                  </a:lnTo>
                  <a:lnTo>
                    <a:pt x="7303" y="3834"/>
                  </a:lnTo>
                  <a:lnTo>
                    <a:pt x="7369" y="3701"/>
                  </a:lnTo>
                  <a:lnTo>
                    <a:pt x="7328" y="3681"/>
                  </a:lnTo>
                  <a:lnTo>
                    <a:pt x="7262" y="3815"/>
                  </a:lnTo>
                  <a:lnTo>
                    <a:pt x="7134" y="3752"/>
                  </a:lnTo>
                  <a:lnTo>
                    <a:pt x="7213" y="3591"/>
                  </a:lnTo>
                  <a:lnTo>
                    <a:pt x="7177" y="3566"/>
                  </a:lnTo>
                  <a:lnTo>
                    <a:pt x="7072" y="3780"/>
                  </a:lnTo>
                  <a:lnTo>
                    <a:pt x="7463" y="3972"/>
                  </a:lnTo>
                  <a:lnTo>
                    <a:pt x="7571" y="3753"/>
                  </a:lnTo>
                  <a:close/>
                  <a:moveTo>
                    <a:pt x="7734" y="3422"/>
                  </a:moveTo>
                  <a:lnTo>
                    <a:pt x="7698" y="3426"/>
                  </a:lnTo>
                  <a:cubicBezTo>
                    <a:pt x="7681" y="3429"/>
                    <a:pt x="7663" y="3431"/>
                    <a:pt x="7644" y="3434"/>
                  </a:cubicBezTo>
                  <a:cubicBezTo>
                    <a:pt x="7626" y="3436"/>
                    <a:pt x="7608" y="3439"/>
                    <a:pt x="7592" y="3441"/>
                  </a:cubicBezTo>
                  <a:cubicBezTo>
                    <a:pt x="7575" y="3443"/>
                    <a:pt x="7564" y="3445"/>
                    <a:pt x="7557" y="3446"/>
                  </a:cubicBezTo>
                  <a:cubicBezTo>
                    <a:pt x="7547" y="3448"/>
                    <a:pt x="7536" y="3451"/>
                    <a:pt x="7524" y="3454"/>
                  </a:cubicBezTo>
                  <a:cubicBezTo>
                    <a:pt x="7512" y="3457"/>
                    <a:pt x="7502" y="3460"/>
                    <a:pt x="7494" y="3464"/>
                  </a:cubicBezTo>
                  <a:lnTo>
                    <a:pt x="7496" y="3458"/>
                  </a:lnTo>
                  <a:cubicBezTo>
                    <a:pt x="7504" y="3443"/>
                    <a:pt x="7508" y="3427"/>
                    <a:pt x="7510" y="3412"/>
                  </a:cubicBezTo>
                  <a:cubicBezTo>
                    <a:pt x="7511" y="3397"/>
                    <a:pt x="7509" y="3382"/>
                    <a:pt x="7504" y="3369"/>
                  </a:cubicBezTo>
                  <a:cubicBezTo>
                    <a:pt x="7499" y="3355"/>
                    <a:pt x="7491" y="3342"/>
                    <a:pt x="7481" y="3331"/>
                  </a:cubicBezTo>
                  <a:cubicBezTo>
                    <a:pt x="7470" y="3319"/>
                    <a:pt x="7456" y="3310"/>
                    <a:pt x="7440" y="3302"/>
                  </a:cubicBezTo>
                  <a:cubicBezTo>
                    <a:pt x="7430" y="3297"/>
                    <a:pt x="7420" y="3294"/>
                    <a:pt x="7410" y="3292"/>
                  </a:cubicBezTo>
                  <a:cubicBezTo>
                    <a:pt x="7401" y="3290"/>
                    <a:pt x="7391" y="3289"/>
                    <a:pt x="7383" y="3290"/>
                  </a:cubicBezTo>
                  <a:cubicBezTo>
                    <a:pt x="7374" y="3290"/>
                    <a:pt x="7366" y="3291"/>
                    <a:pt x="7359" y="3293"/>
                  </a:cubicBezTo>
                  <a:cubicBezTo>
                    <a:pt x="7351" y="3295"/>
                    <a:pt x="7345" y="3297"/>
                    <a:pt x="7339" y="3300"/>
                  </a:cubicBezTo>
                  <a:cubicBezTo>
                    <a:pt x="7333" y="3303"/>
                    <a:pt x="7327" y="3307"/>
                    <a:pt x="7321" y="3311"/>
                  </a:cubicBezTo>
                  <a:cubicBezTo>
                    <a:pt x="7315" y="3315"/>
                    <a:pt x="7309" y="3321"/>
                    <a:pt x="7303" y="3328"/>
                  </a:cubicBezTo>
                  <a:cubicBezTo>
                    <a:pt x="7297" y="3334"/>
                    <a:pt x="7291" y="3342"/>
                    <a:pt x="7285" y="3352"/>
                  </a:cubicBezTo>
                  <a:cubicBezTo>
                    <a:pt x="7279" y="3362"/>
                    <a:pt x="7272" y="3373"/>
                    <a:pt x="7266" y="3387"/>
                  </a:cubicBezTo>
                  <a:lnTo>
                    <a:pt x="7221" y="3478"/>
                  </a:lnTo>
                  <a:lnTo>
                    <a:pt x="7612" y="3670"/>
                  </a:lnTo>
                  <a:lnTo>
                    <a:pt x="7634" y="3624"/>
                  </a:lnTo>
                  <a:lnTo>
                    <a:pt x="7457" y="3538"/>
                  </a:lnTo>
                  <a:cubicBezTo>
                    <a:pt x="7463" y="3528"/>
                    <a:pt x="7468" y="3521"/>
                    <a:pt x="7475" y="3516"/>
                  </a:cubicBezTo>
                  <a:cubicBezTo>
                    <a:pt x="7481" y="3512"/>
                    <a:pt x="7491" y="3508"/>
                    <a:pt x="7504" y="3505"/>
                  </a:cubicBezTo>
                  <a:cubicBezTo>
                    <a:pt x="7527" y="3501"/>
                    <a:pt x="7549" y="3497"/>
                    <a:pt x="7570" y="3493"/>
                  </a:cubicBezTo>
                  <a:cubicBezTo>
                    <a:pt x="7591" y="3490"/>
                    <a:pt x="7610" y="3487"/>
                    <a:pt x="7627" y="3485"/>
                  </a:cubicBezTo>
                  <a:cubicBezTo>
                    <a:pt x="7645" y="3483"/>
                    <a:pt x="7660" y="3482"/>
                    <a:pt x="7673" y="3481"/>
                  </a:cubicBezTo>
                  <a:cubicBezTo>
                    <a:pt x="7686" y="3480"/>
                    <a:pt x="7697" y="3480"/>
                    <a:pt x="7705" y="3480"/>
                  </a:cubicBezTo>
                  <a:lnTo>
                    <a:pt x="7734" y="3422"/>
                  </a:lnTo>
                  <a:close/>
                  <a:moveTo>
                    <a:pt x="7448" y="3373"/>
                  </a:moveTo>
                  <a:cubicBezTo>
                    <a:pt x="7456" y="3381"/>
                    <a:pt x="7462" y="3390"/>
                    <a:pt x="7465" y="3399"/>
                  </a:cubicBezTo>
                  <a:cubicBezTo>
                    <a:pt x="7468" y="3410"/>
                    <a:pt x="7468" y="3422"/>
                    <a:pt x="7466" y="3435"/>
                  </a:cubicBezTo>
                  <a:cubicBezTo>
                    <a:pt x="7464" y="3447"/>
                    <a:pt x="7458" y="3462"/>
                    <a:pt x="7450" y="3480"/>
                  </a:cubicBezTo>
                  <a:lnTo>
                    <a:pt x="7428" y="3523"/>
                  </a:lnTo>
                  <a:lnTo>
                    <a:pt x="7283" y="3451"/>
                  </a:lnTo>
                  <a:lnTo>
                    <a:pt x="7306" y="3405"/>
                  </a:lnTo>
                  <a:cubicBezTo>
                    <a:pt x="7311" y="3394"/>
                    <a:pt x="7316" y="3385"/>
                    <a:pt x="7321" y="3378"/>
                  </a:cubicBezTo>
                  <a:cubicBezTo>
                    <a:pt x="7326" y="3371"/>
                    <a:pt x="7332" y="3365"/>
                    <a:pt x="7338" y="3360"/>
                  </a:cubicBezTo>
                  <a:cubicBezTo>
                    <a:pt x="7348" y="3351"/>
                    <a:pt x="7360" y="3346"/>
                    <a:pt x="7374" y="3344"/>
                  </a:cubicBezTo>
                  <a:cubicBezTo>
                    <a:pt x="7389" y="3342"/>
                    <a:pt x="7403" y="3344"/>
                    <a:pt x="7416" y="3351"/>
                  </a:cubicBezTo>
                  <a:cubicBezTo>
                    <a:pt x="7429" y="3357"/>
                    <a:pt x="7439" y="3364"/>
                    <a:pt x="7448" y="3373"/>
                  </a:cubicBezTo>
                  <a:close/>
                  <a:moveTo>
                    <a:pt x="7745" y="3028"/>
                  </a:moveTo>
                  <a:cubicBezTo>
                    <a:pt x="7730" y="3026"/>
                    <a:pt x="7716" y="3027"/>
                    <a:pt x="7703" y="3031"/>
                  </a:cubicBezTo>
                  <a:cubicBezTo>
                    <a:pt x="7690" y="3034"/>
                    <a:pt x="7678" y="3040"/>
                    <a:pt x="7667" y="3047"/>
                  </a:cubicBezTo>
                  <a:cubicBezTo>
                    <a:pt x="7656" y="3054"/>
                    <a:pt x="7644" y="3065"/>
                    <a:pt x="7630" y="3080"/>
                  </a:cubicBezTo>
                  <a:lnTo>
                    <a:pt x="7594" y="3118"/>
                  </a:lnTo>
                  <a:cubicBezTo>
                    <a:pt x="7575" y="3138"/>
                    <a:pt x="7558" y="3150"/>
                    <a:pt x="7544" y="3155"/>
                  </a:cubicBezTo>
                  <a:cubicBezTo>
                    <a:pt x="7529" y="3161"/>
                    <a:pt x="7514" y="3160"/>
                    <a:pt x="7498" y="3152"/>
                  </a:cubicBezTo>
                  <a:cubicBezTo>
                    <a:pt x="7478" y="3142"/>
                    <a:pt x="7465" y="3127"/>
                    <a:pt x="7461" y="3108"/>
                  </a:cubicBezTo>
                  <a:cubicBezTo>
                    <a:pt x="7456" y="3089"/>
                    <a:pt x="7460" y="3067"/>
                    <a:pt x="7472" y="3042"/>
                  </a:cubicBezTo>
                  <a:cubicBezTo>
                    <a:pt x="7476" y="3034"/>
                    <a:pt x="7481" y="3026"/>
                    <a:pt x="7485" y="3019"/>
                  </a:cubicBezTo>
                  <a:cubicBezTo>
                    <a:pt x="7490" y="3012"/>
                    <a:pt x="7496" y="3006"/>
                    <a:pt x="7502" y="3000"/>
                  </a:cubicBezTo>
                  <a:cubicBezTo>
                    <a:pt x="7508" y="2994"/>
                    <a:pt x="7515" y="2988"/>
                    <a:pt x="7524" y="2982"/>
                  </a:cubicBezTo>
                  <a:cubicBezTo>
                    <a:pt x="7532" y="2976"/>
                    <a:pt x="7541" y="2970"/>
                    <a:pt x="7552" y="2963"/>
                  </a:cubicBezTo>
                  <a:lnTo>
                    <a:pt x="7528" y="2926"/>
                  </a:lnTo>
                  <a:cubicBezTo>
                    <a:pt x="7485" y="2951"/>
                    <a:pt x="7453" y="2984"/>
                    <a:pt x="7433" y="3026"/>
                  </a:cubicBezTo>
                  <a:cubicBezTo>
                    <a:pt x="7423" y="3045"/>
                    <a:pt x="7418" y="3063"/>
                    <a:pt x="7415" y="3081"/>
                  </a:cubicBezTo>
                  <a:cubicBezTo>
                    <a:pt x="7413" y="3100"/>
                    <a:pt x="7414" y="3117"/>
                    <a:pt x="7419" y="3133"/>
                  </a:cubicBezTo>
                  <a:cubicBezTo>
                    <a:pt x="7423" y="3149"/>
                    <a:pt x="7431" y="3163"/>
                    <a:pt x="7442" y="3176"/>
                  </a:cubicBezTo>
                  <a:cubicBezTo>
                    <a:pt x="7452" y="3188"/>
                    <a:pt x="7466" y="3199"/>
                    <a:pt x="7483" y="3207"/>
                  </a:cubicBezTo>
                  <a:cubicBezTo>
                    <a:pt x="7508" y="3220"/>
                    <a:pt x="7533" y="3222"/>
                    <a:pt x="7559" y="3214"/>
                  </a:cubicBezTo>
                  <a:cubicBezTo>
                    <a:pt x="7570" y="3210"/>
                    <a:pt x="7581" y="3205"/>
                    <a:pt x="7591" y="3197"/>
                  </a:cubicBezTo>
                  <a:cubicBezTo>
                    <a:pt x="7601" y="3189"/>
                    <a:pt x="7613" y="3177"/>
                    <a:pt x="7628" y="3162"/>
                  </a:cubicBezTo>
                  <a:lnTo>
                    <a:pt x="7659" y="3128"/>
                  </a:lnTo>
                  <a:cubicBezTo>
                    <a:pt x="7696" y="3088"/>
                    <a:pt x="7732" y="3077"/>
                    <a:pt x="7766" y="3094"/>
                  </a:cubicBezTo>
                  <a:cubicBezTo>
                    <a:pt x="7789" y="3106"/>
                    <a:pt x="7803" y="3124"/>
                    <a:pt x="7808" y="3150"/>
                  </a:cubicBezTo>
                  <a:cubicBezTo>
                    <a:pt x="7811" y="3161"/>
                    <a:pt x="7811" y="3172"/>
                    <a:pt x="7809" y="3182"/>
                  </a:cubicBezTo>
                  <a:cubicBezTo>
                    <a:pt x="7807" y="3193"/>
                    <a:pt x="7802" y="3205"/>
                    <a:pt x="7795" y="3220"/>
                  </a:cubicBezTo>
                  <a:cubicBezTo>
                    <a:pt x="7785" y="3240"/>
                    <a:pt x="7773" y="3257"/>
                    <a:pt x="7760" y="3271"/>
                  </a:cubicBezTo>
                  <a:cubicBezTo>
                    <a:pt x="7746" y="3285"/>
                    <a:pt x="7729" y="3298"/>
                    <a:pt x="7710" y="3308"/>
                  </a:cubicBezTo>
                  <a:lnTo>
                    <a:pt x="7736" y="3347"/>
                  </a:lnTo>
                  <a:cubicBezTo>
                    <a:pt x="7758" y="3333"/>
                    <a:pt x="7776" y="3318"/>
                    <a:pt x="7792" y="3300"/>
                  </a:cubicBezTo>
                  <a:cubicBezTo>
                    <a:pt x="7808" y="3283"/>
                    <a:pt x="7821" y="3262"/>
                    <a:pt x="7833" y="3239"/>
                  </a:cubicBezTo>
                  <a:cubicBezTo>
                    <a:pt x="7842" y="3221"/>
                    <a:pt x="7848" y="3204"/>
                    <a:pt x="7851" y="3188"/>
                  </a:cubicBezTo>
                  <a:cubicBezTo>
                    <a:pt x="7854" y="3173"/>
                    <a:pt x="7854" y="3156"/>
                    <a:pt x="7852" y="3139"/>
                  </a:cubicBezTo>
                  <a:cubicBezTo>
                    <a:pt x="7850" y="3116"/>
                    <a:pt x="7843" y="3096"/>
                    <a:pt x="7830" y="3079"/>
                  </a:cubicBezTo>
                  <a:cubicBezTo>
                    <a:pt x="7818" y="3061"/>
                    <a:pt x="7803" y="3048"/>
                    <a:pt x="7785" y="3039"/>
                  </a:cubicBezTo>
                  <a:cubicBezTo>
                    <a:pt x="7773" y="3033"/>
                    <a:pt x="7759" y="3029"/>
                    <a:pt x="7745" y="3028"/>
                  </a:cubicBezTo>
                  <a:close/>
                  <a:moveTo>
                    <a:pt x="7962" y="2957"/>
                  </a:moveTo>
                  <a:lnTo>
                    <a:pt x="7572" y="2765"/>
                  </a:lnTo>
                  <a:lnTo>
                    <a:pt x="7549" y="2810"/>
                  </a:lnTo>
                  <a:lnTo>
                    <a:pt x="7940" y="3003"/>
                  </a:lnTo>
                  <a:lnTo>
                    <a:pt x="7962" y="2957"/>
                  </a:lnTo>
                  <a:close/>
                  <a:moveTo>
                    <a:pt x="7737" y="2428"/>
                  </a:moveTo>
                  <a:lnTo>
                    <a:pt x="7610" y="2686"/>
                  </a:lnTo>
                  <a:lnTo>
                    <a:pt x="7649" y="2706"/>
                  </a:lnTo>
                  <a:lnTo>
                    <a:pt x="7701" y="2601"/>
                  </a:lnTo>
                  <a:lnTo>
                    <a:pt x="8053" y="2774"/>
                  </a:lnTo>
                  <a:lnTo>
                    <a:pt x="8075" y="2729"/>
                  </a:lnTo>
                  <a:lnTo>
                    <a:pt x="7723" y="2556"/>
                  </a:lnTo>
                  <a:lnTo>
                    <a:pt x="7775" y="2450"/>
                  </a:lnTo>
                  <a:lnTo>
                    <a:pt x="7737" y="2428"/>
                  </a:lnTo>
                  <a:close/>
                  <a:moveTo>
                    <a:pt x="7905" y="2087"/>
                  </a:moveTo>
                  <a:lnTo>
                    <a:pt x="7879" y="2141"/>
                  </a:lnTo>
                  <a:lnTo>
                    <a:pt x="7991" y="2290"/>
                  </a:lnTo>
                  <a:cubicBezTo>
                    <a:pt x="7998" y="2300"/>
                    <a:pt x="8005" y="2309"/>
                    <a:pt x="8012" y="2317"/>
                  </a:cubicBezTo>
                  <a:cubicBezTo>
                    <a:pt x="8018" y="2325"/>
                    <a:pt x="8022" y="2330"/>
                    <a:pt x="8024" y="2332"/>
                  </a:cubicBezTo>
                  <a:cubicBezTo>
                    <a:pt x="8015" y="2332"/>
                    <a:pt x="8006" y="2332"/>
                    <a:pt x="7998" y="2331"/>
                  </a:cubicBezTo>
                  <a:cubicBezTo>
                    <a:pt x="7989" y="2331"/>
                    <a:pt x="7980" y="2331"/>
                    <a:pt x="7971" y="2331"/>
                  </a:cubicBezTo>
                  <a:lnTo>
                    <a:pt x="7785" y="2331"/>
                  </a:lnTo>
                  <a:lnTo>
                    <a:pt x="7757" y="2389"/>
                  </a:lnTo>
                  <a:lnTo>
                    <a:pt x="8054" y="2379"/>
                  </a:lnTo>
                  <a:lnTo>
                    <a:pt x="8209" y="2455"/>
                  </a:lnTo>
                  <a:lnTo>
                    <a:pt x="8233" y="2407"/>
                  </a:lnTo>
                  <a:lnTo>
                    <a:pt x="8081" y="2332"/>
                  </a:lnTo>
                  <a:lnTo>
                    <a:pt x="7905" y="2087"/>
                  </a:lnTo>
                  <a:close/>
                  <a:moveTo>
                    <a:pt x="8264" y="1658"/>
                  </a:moveTo>
                  <a:cubicBezTo>
                    <a:pt x="8238" y="1653"/>
                    <a:pt x="8213" y="1651"/>
                    <a:pt x="8189" y="1655"/>
                  </a:cubicBezTo>
                  <a:cubicBezTo>
                    <a:pt x="8180" y="1656"/>
                    <a:pt x="8169" y="1658"/>
                    <a:pt x="8158" y="1662"/>
                  </a:cubicBezTo>
                  <a:cubicBezTo>
                    <a:pt x="8147" y="1665"/>
                    <a:pt x="8136" y="1670"/>
                    <a:pt x="8125" y="1677"/>
                  </a:cubicBezTo>
                  <a:cubicBezTo>
                    <a:pt x="8114" y="1684"/>
                    <a:pt x="8103" y="1693"/>
                    <a:pt x="8093" y="1704"/>
                  </a:cubicBezTo>
                  <a:cubicBezTo>
                    <a:pt x="8082" y="1715"/>
                    <a:pt x="8073" y="1729"/>
                    <a:pt x="8064" y="1746"/>
                  </a:cubicBezTo>
                  <a:cubicBezTo>
                    <a:pt x="8053" y="1770"/>
                    <a:pt x="8047" y="1794"/>
                    <a:pt x="8046" y="1818"/>
                  </a:cubicBezTo>
                  <a:cubicBezTo>
                    <a:pt x="8046" y="1842"/>
                    <a:pt x="8051" y="1865"/>
                    <a:pt x="8062" y="1887"/>
                  </a:cubicBezTo>
                  <a:cubicBezTo>
                    <a:pt x="8073" y="1908"/>
                    <a:pt x="8089" y="1929"/>
                    <a:pt x="8110" y="1948"/>
                  </a:cubicBezTo>
                  <a:cubicBezTo>
                    <a:pt x="8131" y="1968"/>
                    <a:pt x="8157" y="1985"/>
                    <a:pt x="8188" y="2000"/>
                  </a:cubicBezTo>
                  <a:cubicBezTo>
                    <a:pt x="8256" y="2034"/>
                    <a:pt x="8315" y="2044"/>
                    <a:pt x="8366" y="2030"/>
                  </a:cubicBezTo>
                  <a:cubicBezTo>
                    <a:pt x="8388" y="2024"/>
                    <a:pt x="8408" y="2014"/>
                    <a:pt x="8426" y="2000"/>
                  </a:cubicBezTo>
                  <a:cubicBezTo>
                    <a:pt x="8444" y="1986"/>
                    <a:pt x="8459" y="1967"/>
                    <a:pt x="8471" y="1943"/>
                  </a:cubicBezTo>
                  <a:cubicBezTo>
                    <a:pt x="8481" y="1923"/>
                    <a:pt x="8487" y="1903"/>
                    <a:pt x="8488" y="1885"/>
                  </a:cubicBezTo>
                  <a:cubicBezTo>
                    <a:pt x="8490" y="1866"/>
                    <a:pt x="8488" y="1847"/>
                    <a:pt x="8482" y="1826"/>
                  </a:cubicBezTo>
                  <a:cubicBezTo>
                    <a:pt x="8473" y="1797"/>
                    <a:pt x="8459" y="1772"/>
                    <a:pt x="8438" y="1750"/>
                  </a:cubicBezTo>
                  <a:cubicBezTo>
                    <a:pt x="8417" y="1729"/>
                    <a:pt x="8388" y="1709"/>
                    <a:pt x="8351" y="1690"/>
                  </a:cubicBezTo>
                  <a:cubicBezTo>
                    <a:pt x="8319" y="1675"/>
                    <a:pt x="8290" y="1664"/>
                    <a:pt x="8264" y="1658"/>
                  </a:cubicBezTo>
                  <a:close/>
                  <a:moveTo>
                    <a:pt x="8373" y="1769"/>
                  </a:moveTo>
                  <a:cubicBezTo>
                    <a:pt x="8385" y="1776"/>
                    <a:pt x="8395" y="1783"/>
                    <a:pt x="8404" y="1790"/>
                  </a:cubicBezTo>
                  <a:cubicBezTo>
                    <a:pt x="8412" y="1797"/>
                    <a:pt x="8419" y="1804"/>
                    <a:pt x="8424" y="1811"/>
                  </a:cubicBezTo>
                  <a:cubicBezTo>
                    <a:pt x="8430" y="1818"/>
                    <a:pt x="8434" y="1826"/>
                    <a:pt x="8438" y="1834"/>
                  </a:cubicBezTo>
                  <a:cubicBezTo>
                    <a:pt x="8445" y="1848"/>
                    <a:pt x="8448" y="1862"/>
                    <a:pt x="8448" y="1877"/>
                  </a:cubicBezTo>
                  <a:cubicBezTo>
                    <a:pt x="8448" y="1892"/>
                    <a:pt x="8444" y="1907"/>
                    <a:pt x="8436" y="1923"/>
                  </a:cubicBezTo>
                  <a:cubicBezTo>
                    <a:pt x="8432" y="1931"/>
                    <a:pt x="8427" y="1939"/>
                    <a:pt x="8421" y="1946"/>
                  </a:cubicBezTo>
                  <a:cubicBezTo>
                    <a:pt x="8414" y="1954"/>
                    <a:pt x="8408" y="1960"/>
                    <a:pt x="8400" y="1966"/>
                  </a:cubicBezTo>
                  <a:cubicBezTo>
                    <a:pt x="8393" y="1971"/>
                    <a:pt x="8385" y="1976"/>
                    <a:pt x="8377" y="1979"/>
                  </a:cubicBezTo>
                  <a:cubicBezTo>
                    <a:pt x="8369" y="1983"/>
                    <a:pt x="8361" y="1985"/>
                    <a:pt x="8353" y="1986"/>
                  </a:cubicBezTo>
                  <a:cubicBezTo>
                    <a:pt x="8336" y="1987"/>
                    <a:pt x="8314" y="1984"/>
                    <a:pt x="8288" y="1976"/>
                  </a:cubicBezTo>
                  <a:cubicBezTo>
                    <a:pt x="8262" y="1969"/>
                    <a:pt x="8234" y="1958"/>
                    <a:pt x="8204" y="1944"/>
                  </a:cubicBezTo>
                  <a:cubicBezTo>
                    <a:pt x="8180" y="1932"/>
                    <a:pt x="8160" y="1920"/>
                    <a:pt x="8144" y="1908"/>
                  </a:cubicBezTo>
                  <a:cubicBezTo>
                    <a:pt x="8128" y="1897"/>
                    <a:pt x="8116" y="1884"/>
                    <a:pt x="8106" y="1871"/>
                  </a:cubicBezTo>
                  <a:cubicBezTo>
                    <a:pt x="8096" y="1856"/>
                    <a:pt x="8090" y="1840"/>
                    <a:pt x="8090" y="1821"/>
                  </a:cubicBezTo>
                  <a:cubicBezTo>
                    <a:pt x="8089" y="1802"/>
                    <a:pt x="8093" y="1783"/>
                    <a:pt x="8102" y="1765"/>
                  </a:cubicBezTo>
                  <a:cubicBezTo>
                    <a:pt x="8113" y="1742"/>
                    <a:pt x="8128" y="1726"/>
                    <a:pt x="8145" y="1717"/>
                  </a:cubicBezTo>
                  <a:cubicBezTo>
                    <a:pt x="8163" y="1708"/>
                    <a:pt x="8181" y="1704"/>
                    <a:pt x="8198" y="1704"/>
                  </a:cubicBezTo>
                  <a:cubicBezTo>
                    <a:pt x="8215" y="1704"/>
                    <a:pt x="8234" y="1708"/>
                    <a:pt x="8256" y="1715"/>
                  </a:cubicBezTo>
                  <a:cubicBezTo>
                    <a:pt x="8278" y="1721"/>
                    <a:pt x="8303" y="1732"/>
                    <a:pt x="8332" y="1746"/>
                  </a:cubicBezTo>
                  <a:cubicBezTo>
                    <a:pt x="8348" y="1754"/>
                    <a:pt x="8362" y="1762"/>
                    <a:pt x="8373" y="1769"/>
                  </a:cubicBezTo>
                  <a:close/>
                  <a:moveTo>
                    <a:pt x="8299" y="1287"/>
                  </a:moveTo>
                  <a:lnTo>
                    <a:pt x="8197" y="1493"/>
                  </a:lnTo>
                  <a:lnTo>
                    <a:pt x="8588" y="1685"/>
                  </a:lnTo>
                  <a:lnTo>
                    <a:pt x="8611" y="1638"/>
                  </a:lnTo>
                  <a:lnTo>
                    <a:pt x="8426" y="1547"/>
                  </a:lnTo>
                  <a:lnTo>
                    <a:pt x="8487" y="1421"/>
                  </a:lnTo>
                  <a:lnTo>
                    <a:pt x="8449" y="1403"/>
                  </a:lnTo>
                  <a:lnTo>
                    <a:pt x="8388" y="1528"/>
                  </a:lnTo>
                  <a:lnTo>
                    <a:pt x="8259" y="1465"/>
                  </a:lnTo>
                  <a:lnTo>
                    <a:pt x="8334" y="1314"/>
                  </a:lnTo>
                  <a:lnTo>
                    <a:pt x="8299" y="1287"/>
                  </a:lnTo>
                  <a:close/>
                  <a:moveTo>
                    <a:pt x="8964" y="921"/>
                  </a:moveTo>
                  <a:lnTo>
                    <a:pt x="8557" y="762"/>
                  </a:lnTo>
                  <a:lnTo>
                    <a:pt x="8523" y="831"/>
                  </a:lnTo>
                  <a:lnTo>
                    <a:pt x="8747" y="1032"/>
                  </a:lnTo>
                  <a:cubicBezTo>
                    <a:pt x="8760" y="1044"/>
                    <a:pt x="8773" y="1055"/>
                    <a:pt x="8784" y="1063"/>
                  </a:cubicBezTo>
                  <a:cubicBezTo>
                    <a:pt x="8795" y="1072"/>
                    <a:pt x="8802" y="1077"/>
                    <a:pt x="8803" y="1078"/>
                  </a:cubicBezTo>
                  <a:cubicBezTo>
                    <a:pt x="8801" y="1077"/>
                    <a:pt x="8793" y="1075"/>
                    <a:pt x="8779" y="1071"/>
                  </a:cubicBezTo>
                  <a:cubicBezTo>
                    <a:pt x="8765" y="1068"/>
                    <a:pt x="8748" y="1064"/>
                    <a:pt x="8728" y="1060"/>
                  </a:cubicBezTo>
                  <a:lnTo>
                    <a:pt x="8437" y="1005"/>
                  </a:lnTo>
                  <a:lnTo>
                    <a:pt x="8404" y="1074"/>
                  </a:lnTo>
                  <a:lnTo>
                    <a:pt x="8778" y="1300"/>
                  </a:lnTo>
                  <a:lnTo>
                    <a:pt x="8800" y="1255"/>
                  </a:lnTo>
                  <a:lnTo>
                    <a:pt x="8532" y="1097"/>
                  </a:lnTo>
                  <a:cubicBezTo>
                    <a:pt x="8527" y="1094"/>
                    <a:pt x="8520" y="1090"/>
                    <a:pt x="8513" y="1085"/>
                  </a:cubicBezTo>
                  <a:cubicBezTo>
                    <a:pt x="8505" y="1081"/>
                    <a:pt x="8498" y="1077"/>
                    <a:pt x="8491" y="1073"/>
                  </a:cubicBezTo>
                  <a:cubicBezTo>
                    <a:pt x="8483" y="1069"/>
                    <a:pt x="8477" y="1065"/>
                    <a:pt x="8471" y="1062"/>
                  </a:cubicBezTo>
                  <a:cubicBezTo>
                    <a:pt x="8466" y="1059"/>
                    <a:pt x="8463" y="1057"/>
                    <a:pt x="8462" y="1056"/>
                  </a:cubicBezTo>
                  <a:cubicBezTo>
                    <a:pt x="8466" y="1058"/>
                    <a:pt x="8475" y="1060"/>
                    <a:pt x="8489" y="1062"/>
                  </a:cubicBezTo>
                  <a:cubicBezTo>
                    <a:pt x="8504" y="1065"/>
                    <a:pt x="8523" y="1069"/>
                    <a:pt x="8545" y="1073"/>
                  </a:cubicBezTo>
                  <a:lnTo>
                    <a:pt x="8860" y="1132"/>
                  </a:lnTo>
                  <a:lnTo>
                    <a:pt x="8880" y="1092"/>
                  </a:lnTo>
                  <a:lnTo>
                    <a:pt x="8630" y="865"/>
                  </a:lnTo>
                  <a:cubicBezTo>
                    <a:pt x="8624" y="861"/>
                    <a:pt x="8619" y="856"/>
                    <a:pt x="8613" y="851"/>
                  </a:cubicBezTo>
                  <a:cubicBezTo>
                    <a:pt x="8607" y="846"/>
                    <a:pt x="8601" y="841"/>
                    <a:pt x="8596" y="837"/>
                  </a:cubicBezTo>
                  <a:cubicBezTo>
                    <a:pt x="8591" y="832"/>
                    <a:pt x="8586" y="828"/>
                    <a:pt x="8583" y="825"/>
                  </a:cubicBezTo>
                  <a:cubicBezTo>
                    <a:pt x="8579" y="822"/>
                    <a:pt x="8577" y="820"/>
                    <a:pt x="8576" y="820"/>
                  </a:cubicBezTo>
                  <a:cubicBezTo>
                    <a:pt x="8577" y="820"/>
                    <a:pt x="8580" y="821"/>
                    <a:pt x="8584" y="823"/>
                  </a:cubicBezTo>
                  <a:cubicBezTo>
                    <a:pt x="8589" y="825"/>
                    <a:pt x="8595" y="828"/>
                    <a:pt x="8601" y="831"/>
                  </a:cubicBezTo>
                  <a:cubicBezTo>
                    <a:pt x="8608" y="834"/>
                    <a:pt x="8615" y="837"/>
                    <a:pt x="8623" y="841"/>
                  </a:cubicBezTo>
                  <a:cubicBezTo>
                    <a:pt x="8630" y="844"/>
                    <a:pt x="8637" y="847"/>
                    <a:pt x="8644" y="849"/>
                  </a:cubicBezTo>
                  <a:lnTo>
                    <a:pt x="8941" y="968"/>
                  </a:lnTo>
                  <a:lnTo>
                    <a:pt x="8964" y="921"/>
                  </a:lnTo>
                  <a:close/>
                  <a:moveTo>
                    <a:pt x="8592" y="503"/>
                  </a:moveTo>
                  <a:cubicBezTo>
                    <a:pt x="8583" y="506"/>
                    <a:pt x="8577" y="512"/>
                    <a:pt x="8573" y="520"/>
                  </a:cubicBezTo>
                  <a:cubicBezTo>
                    <a:pt x="8569" y="528"/>
                    <a:pt x="8568" y="536"/>
                    <a:pt x="8571" y="545"/>
                  </a:cubicBezTo>
                  <a:cubicBezTo>
                    <a:pt x="8574" y="553"/>
                    <a:pt x="8580" y="559"/>
                    <a:pt x="8588" y="563"/>
                  </a:cubicBezTo>
                  <a:cubicBezTo>
                    <a:pt x="8596" y="567"/>
                    <a:pt x="8605" y="568"/>
                    <a:pt x="8613" y="565"/>
                  </a:cubicBezTo>
                  <a:cubicBezTo>
                    <a:pt x="8622" y="563"/>
                    <a:pt x="8628" y="557"/>
                    <a:pt x="8632" y="549"/>
                  </a:cubicBezTo>
                  <a:cubicBezTo>
                    <a:pt x="8637" y="540"/>
                    <a:pt x="8637" y="532"/>
                    <a:pt x="8634" y="523"/>
                  </a:cubicBezTo>
                  <a:cubicBezTo>
                    <a:pt x="8631" y="515"/>
                    <a:pt x="8625" y="509"/>
                    <a:pt x="8617" y="505"/>
                  </a:cubicBezTo>
                  <a:cubicBezTo>
                    <a:pt x="8608" y="501"/>
                    <a:pt x="8600" y="500"/>
                    <a:pt x="8592" y="503"/>
                  </a:cubicBezTo>
                  <a:close/>
                  <a:moveTo>
                    <a:pt x="8649" y="386"/>
                  </a:moveTo>
                  <a:cubicBezTo>
                    <a:pt x="8641" y="389"/>
                    <a:pt x="8634" y="395"/>
                    <a:pt x="8630" y="403"/>
                  </a:cubicBezTo>
                  <a:cubicBezTo>
                    <a:pt x="8626" y="411"/>
                    <a:pt x="8626" y="419"/>
                    <a:pt x="8629" y="428"/>
                  </a:cubicBezTo>
                  <a:cubicBezTo>
                    <a:pt x="8632" y="436"/>
                    <a:pt x="8637" y="443"/>
                    <a:pt x="8645" y="447"/>
                  </a:cubicBezTo>
                  <a:cubicBezTo>
                    <a:pt x="8653" y="451"/>
                    <a:pt x="8662" y="451"/>
                    <a:pt x="8671" y="449"/>
                  </a:cubicBezTo>
                  <a:cubicBezTo>
                    <a:pt x="8679" y="446"/>
                    <a:pt x="8686" y="440"/>
                    <a:pt x="8690" y="432"/>
                  </a:cubicBezTo>
                  <a:cubicBezTo>
                    <a:pt x="8694" y="423"/>
                    <a:pt x="8694" y="415"/>
                    <a:pt x="8691" y="407"/>
                  </a:cubicBezTo>
                  <a:cubicBezTo>
                    <a:pt x="8688" y="398"/>
                    <a:pt x="8682" y="392"/>
                    <a:pt x="8674" y="388"/>
                  </a:cubicBezTo>
                  <a:cubicBezTo>
                    <a:pt x="8666" y="384"/>
                    <a:pt x="8658" y="383"/>
                    <a:pt x="8649" y="386"/>
                  </a:cubicBezTo>
                  <a:close/>
                  <a:moveTo>
                    <a:pt x="1203" y="18049"/>
                  </a:moveTo>
                  <a:cubicBezTo>
                    <a:pt x="1188" y="18047"/>
                    <a:pt x="1174" y="18048"/>
                    <a:pt x="1161" y="18052"/>
                  </a:cubicBezTo>
                  <a:cubicBezTo>
                    <a:pt x="1148" y="18055"/>
                    <a:pt x="1136" y="18061"/>
                    <a:pt x="1125" y="18068"/>
                  </a:cubicBezTo>
                  <a:cubicBezTo>
                    <a:pt x="1114" y="18075"/>
                    <a:pt x="1102" y="18087"/>
                    <a:pt x="1088" y="18101"/>
                  </a:cubicBezTo>
                  <a:lnTo>
                    <a:pt x="1052" y="18139"/>
                  </a:lnTo>
                  <a:cubicBezTo>
                    <a:pt x="1033" y="18159"/>
                    <a:pt x="1016" y="18171"/>
                    <a:pt x="1001" y="18177"/>
                  </a:cubicBezTo>
                  <a:cubicBezTo>
                    <a:pt x="987" y="18182"/>
                    <a:pt x="972" y="18181"/>
                    <a:pt x="956" y="18173"/>
                  </a:cubicBezTo>
                  <a:cubicBezTo>
                    <a:pt x="936" y="18163"/>
                    <a:pt x="923" y="18148"/>
                    <a:pt x="919" y="18129"/>
                  </a:cubicBezTo>
                  <a:cubicBezTo>
                    <a:pt x="914" y="18110"/>
                    <a:pt x="918" y="18088"/>
                    <a:pt x="930" y="18063"/>
                  </a:cubicBezTo>
                  <a:cubicBezTo>
                    <a:pt x="934" y="18055"/>
                    <a:pt x="938" y="18047"/>
                    <a:pt x="943" y="18040"/>
                  </a:cubicBezTo>
                  <a:cubicBezTo>
                    <a:pt x="948" y="18034"/>
                    <a:pt x="954" y="18027"/>
                    <a:pt x="960" y="18021"/>
                  </a:cubicBezTo>
                  <a:cubicBezTo>
                    <a:pt x="966" y="18015"/>
                    <a:pt x="973" y="18009"/>
                    <a:pt x="981" y="18003"/>
                  </a:cubicBezTo>
                  <a:cubicBezTo>
                    <a:pt x="990" y="17997"/>
                    <a:pt x="999" y="17991"/>
                    <a:pt x="1010" y="17984"/>
                  </a:cubicBezTo>
                  <a:lnTo>
                    <a:pt x="986" y="17947"/>
                  </a:lnTo>
                  <a:cubicBezTo>
                    <a:pt x="943" y="17972"/>
                    <a:pt x="911" y="18005"/>
                    <a:pt x="891" y="18047"/>
                  </a:cubicBezTo>
                  <a:cubicBezTo>
                    <a:pt x="881" y="18066"/>
                    <a:pt x="875" y="18084"/>
                    <a:pt x="873" y="18103"/>
                  </a:cubicBezTo>
                  <a:cubicBezTo>
                    <a:pt x="871" y="18121"/>
                    <a:pt x="872" y="18138"/>
                    <a:pt x="877" y="18154"/>
                  </a:cubicBezTo>
                  <a:cubicBezTo>
                    <a:pt x="881" y="18170"/>
                    <a:pt x="889" y="18184"/>
                    <a:pt x="899" y="18197"/>
                  </a:cubicBezTo>
                  <a:cubicBezTo>
                    <a:pt x="910" y="18210"/>
                    <a:pt x="924" y="18220"/>
                    <a:pt x="941" y="18228"/>
                  </a:cubicBezTo>
                  <a:cubicBezTo>
                    <a:pt x="966" y="18241"/>
                    <a:pt x="991" y="18243"/>
                    <a:pt x="1016" y="18235"/>
                  </a:cubicBezTo>
                  <a:cubicBezTo>
                    <a:pt x="1028" y="18232"/>
                    <a:pt x="1039" y="18226"/>
                    <a:pt x="1049" y="18218"/>
                  </a:cubicBezTo>
                  <a:cubicBezTo>
                    <a:pt x="1059" y="18210"/>
                    <a:pt x="1071" y="18198"/>
                    <a:pt x="1085" y="18183"/>
                  </a:cubicBezTo>
                  <a:lnTo>
                    <a:pt x="1117" y="18150"/>
                  </a:lnTo>
                  <a:cubicBezTo>
                    <a:pt x="1154" y="18110"/>
                    <a:pt x="1190" y="18098"/>
                    <a:pt x="1224" y="18115"/>
                  </a:cubicBezTo>
                  <a:cubicBezTo>
                    <a:pt x="1247" y="18127"/>
                    <a:pt x="1261" y="18145"/>
                    <a:pt x="1266" y="18171"/>
                  </a:cubicBezTo>
                  <a:cubicBezTo>
                    <a:pt x="1269" y="18182"/>
                    <a:pt x="1269" y="18193"/>
                    <a:pt x="1267" y="18204"/>
                  </a:cubicBezTo>
                  <a:cubicBezTo>
                    <a:pt x="1265" y="18214"/>
                    <a:pt x="1260" y="18226"/>
                    <a:pt x="1253" y="18241"/>
                  </a:cubicBezTo>
                  <a:cubicBezTo>
                    <a:pt x="1251" y="18246"/>
                    <a:pt x="1248" y="18250"/>
                    <a:pt x="1246" y="18254"/>
                  </a:cubicBezTo>
                  <a:lnTo>
                    <a:pt x="1294" y="18254"/>
                  </a:lnTo>
                  <a:cubicBezTo>
                    <a:pt x="1301" y="18238"/>
                    <a:pt x="1306" y="18223"/>
                    <a:pt x="1309" y="18209"/>
                  </a:cubicBezTo>
                  <a:cubicBezTo>
                    <a:pt x="1312" y="18194"/>
                    <a:pt x="1312" y="18178"/>
                    <a:pt x="1310" y="18160"/>
                  </a:cubicBezTo>
                  <a:cubicBezTo>
                    <a:pt x="1308" y="18138"/>
                    <a:pt x="1300" y="18117"/>
                    <a:pt x="1288" y="18100"/>
                  </a:cubicBezTo>
                  <a:cubicBezTo>
                    <a:pt x="1276" y="18082"/>
                    <a:pt x="1261" y="18069"/>
                    <a:pt x="1243" y="18060"/>
                  </a:cubicBezTo>
                  <a:cubicBezTo>
                    <a:pt x="1231" y="18054"/>
                    <a:pt x="1217" y="18050"/>
                    <a:pt x="1203" y="18049"/>
                  </a:cubicBezTo>
                  <a:close/>
                  <a:moveTo>
                    <a:pt x="9002" y="2570"/>
                  </a:moveTo>
                  <a:lnTo>
                    <a:pt x="9002" y="2530"/>
                  </a:lnTo>
                  <a:lnTo>
                    <a:pt x="8690" y="2217"/>
                  </a:lnTo>
                  <a:lnTo>
                    <a:pt x="8667" y="2265"/>
                  </a:lnTo>
                  <a:lnTo>
                    <a:pt x="8883" y="2475"/>
                  </a:lnTo>
                  <a:cubicBezTo>
                    <a:pt x="8901" y="2493"/>
                    <a:pt x="8916" y="2507"/>
                    <a:pt x="8928" y="2518"/>
                  </a:cubicBezTo>
                  <a:cubicBezTo>
                    <a:pt x="8940" y="2529"/>
                    <a:pt x="8948" y="2536"/>
                    <a:pt x="8953" y="2539"/>
                  </a:cubicBezTo>
                  <a:cubicBezTo>
                    <a:pt x="8950" y="2539"/>
                    <a:pt x="8945" y="2537"/>
                    <a:pt x="8938" y="2535"/>
                  </a:cubicBezTo>
                  <a:cubicBezTo>
                    <a:pt x="8931" y="2534"/>
                    <a:pt x="8923" y="2532"/>
                    <a:pt x="8914" y="2530"/>
                  </a:cubicBezTo>
                  <a:cubicBezTo>
                    <a:pt x="8905" y="2528"/>
                    <a:pt x="8895" y="2526"/>
                    <a:pt x="8885" y="2524"/>
                  </a:cubicBezTo>
                  <a:cubicBezTo>
                    <a:pt x="8875" y="2523"/>
                    <a:pt x="8864" y="2521"/>
                    <a:pt x="8854" y="2519"/>
                  </a:cubicBezTo>
                  <a:lnTo>
                    <a:pt x="8562" y="2478"/>
                  </a:lnTo>
                  <a:lnTo>
                    <a:pt x="8537" y="2529"/>
                  </a:lnTo>
                  <a:lnTo>
                    <a:pt x="8993" y="2590"/>
                  </a:lnTo>
                  <a:lnTo>
                    <a:pt x="9002" y="2570"/>
                  </a:lnTo>
                  <a:close/>
                  <a:moveTo>
                    <a:pt x="9002" y="2277"/>
                  </a:moveTo>
                  <a:lnTo>
                    <a:pt x="9002" y="2218"/>
                  </a:lnTo>
                  <a:lnTo>
                    <a:pt x="8958" y="2196"/>
                  </a:lnTo>
                  <a:lnTo>
                    <a:pt x="9002" y="2107"/>
                  </a:lnTo>
                  <a:lnTo>
                    <a:pt x="9002" y="2052"/>
                  </a:lnTo>
                  <a:lnTo>
                    <a:pt x="8984" y="2042"/>
                  </a:lnTo>
                  <a:lnTo>
                    <a:pt x="8918" y="2176"/>
                  </a:lnTo>
                  <a:lnTo>
                    <a:pt x="8790" y="2113"/>
                  </a:lnTo>
                  <a:lnTo>
                    <a:pt x="8868" y="1953"/>
                  </a:lnTo>
                  <a:lnTo>
                    <a:pt x="8833" y="1928"/>
                  </a:lnTo>
                  <a:lnTo>
                    <a:pt x="8728" y="2142"/>
                  </a:lnTo>
                  <a:lnTo>
                    <a:pt x="9002" y="2277"/>
                  </a:lnTo>
                  <a:close/>
                  <a:moveTo>
                    <a:pt x="9002" y="1901"/>
                  </a:moveTo>
                  <a:lnTo>
                    <a:pt x="9002" y="1845"/>
                  </a:lnTo>
                  <a:lnTo>
                    <a:pt x="8938" y="1813"/>
                  </a:lnTo>
                  <a:lnTo>
                    <a:pt x="8961" y="1767"/>
                  </a:lnTo>
                  <a:cubicBezTo>
                    <a:pt x="8966" y="1756"/>
                    <a:pt x="8971" y="1747"/>
                    <a:pt x="8976" y="1740"/>
                  </a:cubicBezTo>
                  <a:cubicBezTo>
                    <a:pt x="8982" y="1733"/>
                    <a:pt x="8987" y="1727"/>
                    <a:pt x="8993" y="1721"/>
                  </a:cubicBezTo>
                  <a:cubicBezTo>
                    <a:pt x="8996" y="1719"/>
                    <a:pt x="8999" y="1717"/>
                    <a:pt x="9002" y="1715"/>
                  </a:cubicBezTo>
                  <a:lnTo>
                    <a:pt x="9002" y="1659"/>
                  </a:lnTo>
                  <a:cubicBezTo>
                    <a:pt x="8999" y="1660"/>
                    <a:pt x="8997" y="1661"/>
                    <a:pt x="8995" y="1662"/>
                  </a:cubicBezTo>
                  <a:cubicBezTo>
                    <a:pt x="8989" y="1665"/>
                    <a:pt x="8983" y="1668"/>
                    <a:pt x="8977" y="1673"/>
                  </a:cubicBezTo>
                  <a:cubicBezTo>
                    <a:pt x="8971" y="1677"/>
                    <a:pt x="8965" y="1683"/>
                    <a:pt x="8959" y="1689"/>
                  </a:cubicBezTo>
                  <a:cubicBezTo>
                    <a:pt x="8952" y="1696"/>
                    <a:pt x="8946" y="1704"/>
                    <a:pt x="8940" y="1714"/>
                  </a:cubicBezTo>
                  <a:cubicBezTo>
                    <a:pt x="8934" y="1724"/>
                    <a:pt x="8928" y="1735"/>
                    <a:pt x="8921" y="1748"/>
                  </a:cubicBezTo>
                  <a:lnTo>
                    <a:pt x="8876" y="1840"/>
                  </a:lnTo>
                  <a:lnTo>
                    <a:pt x="9002" y="1901"/>
                  </a:lnTo>
                  <a:close/>
                  <a:moveTo>
                    <a:pt x="1120" y="17602"/>
                  </a:moveTo>
                  <a:lnTo>
                    <a:pt x="993" y="17861"/>
                  </a:lnTo>
                  <a:lnTo>
                    <a:pt x="1032" y="17880"/>
                  </a:lnTo>
                  <a:lnTo>
                    <a:pt x="1084" y="17775"/>
                  </a:lnTo>
                  <a:lnTo>
                    <a:pt x="1435" y="17948"/>
                  </a:lnTo>
                  <a:lnTo>
                    <a:pt x="1457" y="17903"/>
                  </a:lnTo>
                  <a:lnTo>
                    <a:pt x="1106" y="17730"/>
                  </a:lnTo>
                  <a:lnTo>
                    <a:pt x="1158" y="17624"/>
                  </a:lnTo>
                  <a:lnTo>
                    <a:pt x="1120" y="17602"/>
                  </a:lnTo>
                  <a:close/>
                  <a:moveTo>
                    <a:pt x="1652" y="17508"/>
                  </a:moveTo>
                  <a:lnTo>
                    <a:pt x="1611" y="17488"/>
                  </a:lnTo>
                  <a:lnTo>
                    <a:pt x="1527" y="17660"/>
                  </a:lnTo>
                  <a:lnTo>
                    <a:pt x="1384" y="17590"/>
                  </a:lnTo>
                  <a:lnTo>
                    <a:pt x="1450" y="17456"/>
                  </a:lnTo>
                  <a:lnTo>
                    <a:pt x="1409" y="17436"/>
                  </a:lnTo>
                  <a:lnTo>
                    <a:pt x="1343" y="17570"/>
                  </a:lnTo>
                  <a:lnTo>
                    <a:pt x="1215" y="17507"/>
                  </a:lnTo>
                  <a:lnTo>
                    <a:pt x="1294" y="17347"/>
                  </a:lnTo>
                  <a:lnTo>
                    <a:pt x="1258" y="17321"/>
                  </a:lnTo>
                  <a:lnTo>
                    <a:pt x="1153" y="17535"/>
                  </a:lnTo>
                  <a:lnTo>
                    <a:pt x="1544" y="17727"/>
                  </a:lnTo>
                  <a:lnTo>
                    <a:pt x="1652" y="17508"/>
                  </a:lnTo>
                  <a:close/>
                  <a:moveTo>
                    <a:pt x="1815" y="17177"/>
                  </a:moveTo>
                  <a:lnTo>
                    <a:pt x="1778" y="17182"/>
                  </a:lnTo>
                  <a:cubicBezTo>
                    <a:pt x="1762" y="17184"/>
                    <a:pt x="1744" y="17186"/>
                    <a:pt x="1725" y="17189"/>
                  </a:cubicBezTo>
                  <a:cubicBezTo>
                    <a:pt x="1707" y="17191"/>
                    <a:pt x="1689" y="17194"/>
                    <a:pt x="1673" y="17196"/>
                  </a:cubicBezTo>
                  <a:cubicBezTo>
                    <a:pt x="1656" y="17198"/>
                    <a:pt x="1645" y="17200"/>
                    <a:pt x="1638" y="17201"/>
                  </a:cubicBezTo>
                  <a:cubicBezTo>
                    <a:pt x="1628" y="17203"/>
                    <a:pt x="1617" y="17206"/>
                    <a:pt x="1605" y="17209"/>
                  </a:cubicBezTo>
                  <a:cubicBezTo>
                    <a:pt x="1593" y="17212"/>
                    <a:pt x="1583" y="17215"/>
                    <a:pt x="1574" y="17219"/>
                  </a:cubicBezTo>
                  <a:lnTo>
                    <a:pt x="1577" y="17214"/>
                  </a:lnTo>
                  <a:cubicBezTo>
                    <a:pt x="1585" y="17198"/>
                    <a:pt x="1589" y="17183"/>
                    <a:pt x="1590" y="17167"/>
                  </a:cubicBezTo>
                  <a:cubicBezTo>
                    <a:pt x="1592" y="17152"/>
                    <a:pt x="1590" y="17138"/>
                    <a:pt x="1585" y="17124"/>
                  </a:cubicBezTo>
                  <a:cubicBezTo>
                    <a:pt x="1580" y="17110"/>
                    <a:pt x="1572" y="17098"/>
                    <a:pt x="1561" y="17086"/>
                  </a:cubicBezTo>
                  <a:cubicBezTo>
                    <a:pt x="1551" y="17075"/>
                    <a:pt x="1537" y="17065"/>
                    <a:pt x="1521" y="17057"/>
                  </a:cubicBezTo>
                  <a:cubicBezTo>
                    <a:pt x="1511" y="17052"/>
                    <a:pt x="1501" y="17049"/>
                    <a:pt x="1491" y="17047"/>
                  </a:cubicBezTo>
                  <a:cubicBezTo>
                    <a:pt x="1481" y="17045"/>
                    <a:pt x="1472" y="17044"/>
                    <a:pt x="1464" y="17045"/>
                  </a:cubicBezTo>
                  <a:cubicBezTo>
                    <a:pt x="1455" y="17045"/>
                    <a:pt x="1447" y="17046"/>
                    <a:pt x="1440" y="17048"/>
                  </a:cubicBezTo>
                  <a:cubicBezTo>
                    <a:pt x="1432" y="17050"/>
                    <a:pt x="1426" y="17053"/>
                    <a:pt x="1420" y="17056"/>
                  </a:cubicBezTo>
                  <a:cubicBezTo>
                    <a:pt x="1414" y="17058"/>
                    <a:pt x="1408" y="17062"/>
                    <a:pt x="1402" y="17066"/>
                  </a:cubicBezTo>
                  <a:cubicBezTo>
                    <a:pt x="1396" y="17071"/>
                    <a:pt x="1390" y="17076"/>
                    <a:pt x="1384" y="17083"/>
                  </a:cubicBezTo>
                  <a:cubicBezTo>
                    <a:pt x="1378" y="17089"/>
                    <a:pt x="1372" y="17098"/>
                    <a:pt x="1366" y="17107"/>
                  </a:cubicBezTo>
                  <a:cubicBezTo>
                    <a:pt x="1359" y="17117"/>
                    <a:pt x="1353" y="17128"/>
                    <a:pt x="1347" y="17142"/>
                  </a:cubicBezTo>
                  <a:lnTo>
                    <a:pt x="1302" y="17233"/>
                  </a:lnTo>
                  <a:lnTo>
                    <a:pt x="1692" y="17425"/>
                  </a:lnTo>
                  <a:lnTo>
                    <a:pt x="1715" y="17380"/>
                  </a:lnTo>
                  <a:lnTo>
                    <a:pt x="1538" y="17293"/>
                  </a:lnTo>
                  <a:cubicBezTo>
                    <a:pt x="1544" y="17283"/>
                    <a:pt x="1549" y="17276"/>
                    <a:pt x="1556" y="17271"/>
                  </a:cubicBezTo>
                  <a:cubicBezTo>
                    <a:pt x="1562" y="17267"/>
                    <a:pt x="1572" y="17263"/>
                    <a:pt x="1585" y="17261"/>
                  </a:cubicBezTo>
                  <a:cubicBezTo>
                    <a:pt x="1608" y="17256"/>
                    <a:pt x="1630" y="17252"/>
                    <a:pt x="1651" y="17248"/>
                  </a:cubicBezTo>
                  <a:cubicBezTo>
                    <a:pt x="1672" y="17245"/>
                    <a:pt x="1691" y="17242"/>
                    <a:pt x="1708" y="17240"/>
                  </a:cubicBezTo>
                  <a:cubicBezTo>
                    <a:pt x="1726" y="17238"/>
                    <a:pt x="1741" y="17237"/>
                    <a:pt x="1754" y="17236"/>
                  </a:cubicBezTo>
                  <a:cubicBezTo>
                    <a:pt x="1767" y="17236"/>
                    <a:pt x="1778" y="17235"/>
                    <a:pt x="1786" y="17236"/>
                  </a:cubicBezTo>
                  <a:lnTo>
                    <a:pt x="1815" y="17177"/>
                  </a:lnTo>
                  <a:close/>
                  <a:moveTo>
                    <a:pt x="1528" y="17128"/>
                  </a:moveTo>
                  <a:cubicBezTo>
                    <a:pt x="1537" y="17136"/>
                    <a:pt x="1542" y="17145"/>
                    <a:pt x="1545" y="17155"/>
                  </a:cubicBezTo>
                  <a:cubicBezTo>
                    <a:pt x="1548" y="17166"/>
                    <a:pt x="1549" y="17177"/>
                    <a:pt x="1547" y="17190"/>
                  </a:cubicBezTo>
                  <a:cubicBezTo>
                    <a:pt x="1545" y="17203"/>
                    <a:pt x="1539" y="17218"/>
                    <a:pt x="1531" y="17235"/>
                  </a:cubicBezTo>
                  <a:lnTo>
                    <a:pt x="1509" y="17278"/>
                  </a:lnTo>
                  <a:lnTo>
                    <a:pt x="1363" y="17207"/>
                  </a:lnTo>
                  <a:lnTo>
                    <a:pt x="1386" y="17160"/>
                  </a:lnTo>
                  <a:cubicBezTo>
                    <a:pt x="1392" y="17149"/>
                    <a:pt x="1397" y="17140"/>
                    <a:pt x="1402" y="17133"/>
                  </a:cubicBezTo>
                  <a:cubicBezTo>
                    <a:pt x="1407" y="17126"/>
                    <a:pt x="1413" y="17120"/>
                    <a:pt x="1418" y="17115"/>
                  </a:cubicBezTo>
                  <a:cubicBezTo>
                    <a:pt x="1428" y="17106"/>
                    <a:pt x="1441" y="17101"/>
                    <a:pt x="1455" y="17099"/>
                  </a:cubicBezTo>
                  <a:cubicBezTo>
                    <a:pt x="1470" y="17097"/>
                    <a:pt x="1484" y="17100"/>
                    <a:pt x="1497" y="17106"/>
                  </a:cubicBezTo>
                  <a:cubicBezTo>
                    <a:pt x="1509" y="17112"/>
                    <a:pt x="1520" y="17120"/>
                    <a:pt x="1528" y="17128"/>
                  </a:cubicBezTo>
                  <a:close/>
                  <a:moveTo>
                    <a:pt x="2027" y="16965"/>
                  </a:moveTo>
                  <a:lnTo>
                    <a:pt x="1477" y="16695"/>
                  </a:lnTo>
                  <a:lnTo>
                    <a:pt x="1459" y="16733"/>
                  </a:lnTo>
                  <a:lnTo>
                    <a:pt x="2008" y="17003"/>
                  </a:lnTo>
                  <a:lnTo>
                    <a:pt x="2027" y="16965"/>
                  </a:lnTo>
                  <a:close/>
                  <a:moveTo>
                    <a:pt x="1872" y="16074"/>
                  </a:moveTo>
                  <a:lnTo>
                    <a:pt x="1849" y="16121"/>
                  </a:lnTo>
                  <a:lnTo>
                    <a:pt x="2052" y="16281"/>
                  </a:lnTo>
                  <a:cubicBezTo>
                    <a:pt x="2065" y="16291"/>
                    <a:pt x="2078" y="16301"/>
                    <a:pt x="2090" y="16311"/>
                  </a:cubicBezTo>
                  <a:cubicBezTo>
                    <a:pt x="2103" y="16320"/>
                    <a:pt x="2114" y="16329"/>
                    <a:pt x="2125" y="16336"/>
                  </a:cubicBezTo>
                  <a:cubicBezTo>
                    <a:pt x="2135" y="16344"/>
                    <a:pt x="2143" y="16350"/>
                    <a:pt x="2150" y="16355"/>
                  </a:cubicBezTo>
                  <a:cubicBezTo>
                    <a:pt x="2155" y="16359"/>
                    <a:pt x="2158" y="16361"/>
                    <a:pt x="2160" y="16362"/>
                  </a:cubicBezTo>
                  <a:cubicBezTo>
                    <a:pt x="2158" y="16362"/>
                    <a:pt x="2155" y="16361"/>
                    <a:pt x="2150" y="16360"/>
                  </a:cubicBezTo>
                  <a:cubicBezTo>
                    <a:pt x="2144" y="16358"/>
                    <a:pt x="2136" y="16355"/>
                    <a:pt x="2126" y="16352"/>
                  </a:cubicBezTo>
                  <a:cubicBezTo>
                    <a:pt x="2116" y="16349"/>
                    <a:pt x="2104" y="16346"/>
                    <a:pt x="2091" y="16343"/>
                  </a:cubicBezTo>
                  <a:cubicBezTo>
                    <a:pt x="2077" y="16339"/>
                    <a:pt x="2063" y="16335"/>
                    <a:pt x="2047" y="16331"/>
                  </a:cubicBezTo>
                  <a:lnTo>
                    <a:pt x="1777" y="16266"/>
                  </a:lnTo>
                  <a:lnTo>
                    <a:pt x="1751" y="16319"/>
                  </a:lnTo>
                  <a:lnTo>
                    <a:pt x="1960" y="16486"/>
                  </a:lnTo>
                  <a:cubicBezTo>
                    <a:pt x="1970" y="16494"/>
                    <a:pt x="1981" y="16502"/>
                    <a:pt x="1992" y="16511"/>
                  </a:cubicBezTo>
                  <a:cubicBezTo>
                    <a:pt x="2004" y="16520"/>
                    <a:pt x="2015" y="16528"/>
                    <a:pt x="2025" y="16536"/>
                  </a:cubicBezTo>
                  <a:cubicBezTo>
                    <a:pt x="2035" y="16543"/>
                    <a:pt x="2043" y="16550"/>
                    <a:pt x="2050" y="16555"/>
                  </a:cubicBezTo>
                  <a:cubicBezTo>
                    <a:pt x="2057" y="16561"/>
                    <a:pt x="2061" y="16563"/>
                    <a:pt x="2062" y="16564"/>
                  </a:cubicBezTo>
                  <a:cubicBezTo>
                    <a:pt x="2060" y="16563"/>
                    <a:pt x="2055" y="16562"/>
                    <a:pt x="2047" y="16559"/>
                  </a:cubicBezTo>
                  <a:cubicBezTo>
                    <a:pt x="2038" y="16556"/>
                    <a:pt x="2028" y="16553"/>
                    <a:pt x="2015" y="16549"/>
                  </a:cubicBezTo>
                  <a:cubicBezTo>
                    <a:pt x="2003" y="16546"/>
                    <a:pt x="1989" y="16542"/>
                    <a:pt x="1975" y="16538"/>
                  </a:cubicBezTo>
                  <a:cubicBezTo>
                    <a:pt x="1960" y="16534"/>
                    <a:pt x="1946" y="16530"/>
                    <a:pt x="1933" y="16527"/>
                  </a:cubicBezTo>
                  <a:lnTo>
                    <a:pt x="1680" y="16464"/>
                  </a:lnTo>
                  <a:lnTo>
                    <a:pt x="1655" y="16514"/>
                  </a:lnTo>
                  <a:lnTo>
                    <a:pt x="2092" y="16614"/>
                  </a:lnTo>
                  <a:lnTo>
                    <a:pt x="2121" y="16554"/>
                  </a:lnTo>
                  <a:lnTo>
                    <a:pt x="1925" y="16397"/>
                  </a:lnTo>
                  <a:cubicBezTo>
                    <a:pt x="1913" y="16388"/>
                    <a:pt x="1902" y="16379"/>
                    <a:pt x="1890" y="16371"/>
                  </a:cubicBezTo>
                  <a:cubicBezTo>
                    <a:pt x="1879" y="16362"/>
                    <a:pt x="1869" y="16355"/>
                    <a:pt x="1860" y="16348"/>
                  </a:cubicBezTo>
                  <a:cubicBezTo>
                    <a:pt x="1851" y="16342"/>
                    <a:pt x="1844" y="16336"/>
                    <a:pt x="1838" y="16332"/>
                  </a:cubicBezTo>
                  <a:cubicBezTo>
                    <a:pt x="1832" y="16328"/>
                    <a:pt x="1829" y="16326"/>
                    <a:pt x="1828" y="16325"/>
                  </a:cubicBezTo>
                  <a:cubicBezTo>
                    <a:pt x="1829" y="16326"/>
                    <a:pt x="1833" y="16327"/>
                    <a:pt x="1840" y="16329"/>
                  </a:cubicBezTo>
                  <a:cubicBezTo>
                    <a:pt x="1847" y="16331"/>
                    <a:pt x="1856" y="16333"/>
                    <a:pt x="1866" y="16336"/>
                  </a:cubicBezTo>
                  <a:cubicBezTo>
                    <a:pt x="1877" y="16339"/>
                    <a:pt x="1889" y="16343"/>
                    <a:pt x="1903" y="16347"/>
                  </a:cubicBezTo>
                  <a:cubicBezTo>
                    <a:pt x="1917" y="16350"/>
                    <a:pt x="1932" y="16354"/>
                    <a:pt x="1948" y="16358"/>
                  </a:cubicBezTo>
                  <a:lnTo>
                    <a:pt x="2189" y="16417"/>
                  </a:lnTo>
                  <a:lnTo>
                    <a:pt x="2219" y="16356"/>
                  </a:lnTo>
                  <a:lnTo>
                    <a:pt x="1872" y="16074"/>
                  </a:lnTo>
                  <a:close/>
                  <a:moveTo>
                    <a:pt x="2409" y="15969"/>
                  </a:moveTo>
                  <a:lnTo>
                    <a:pt x="2369" y="15949"/>
                  </a:lnTo>
                  <a:lnTo>
                    <a:pt x="2284" y="16121"/>
                  </a:lnTo>
                  <a:lnTo>
                    <a:pt x="2141" y="16050"/>
                  </a:lnTo>
                  <a:lnTo>
                    <a:pt x="2207" y="15916"/>
                  </a:lnTo>
                  <a:lnTo>
                    <a:pt x="2167" y="15897"/>
                  </a:lnTo>
                  <a:lnTo>
                    <a:pt x="2101" y="16030"/>
                  </a:lnTo>
                  <a:lnTo>
                    <a:pt x="1973" y="15967"/>
                  </a:lnTo>
                  <a:lnTo>
                    <a:pt x="2051" y="15807"/>
                  </a:lnTo>
                  <a:lnTo>
                    <a:pt x="2016" y="15782"/>
                  </a:lnTo>
                  <a:lnTo>
                    <a:pt x="1911" y="15996"/>
                  </a:lnTo>
                  <a:lnTo>
                    <a:pt x="2301" y="16188"/>
                  </a:lnTo>
                  <a:lnTo>
                    <a:pt x="2409" y="15969"/>
                  </a:lnTo>
                  <a:close/>
                  <a:moveTo>
                    <a:pt x="2425" y="15564"/>
                  </a:moveTo>
                  <a:cubicBezTo>
                    <a:pt x="2411" y="15563"/>
                    <a:pt x="2397" y="15564"/>
                    <a:pt x="2384" y="15567"/>
                  </a:cubicBezTo>
                  <a:cubicBezTo>
                    <a:pt x="2371" y="15571"/>
                    <a:pt x="2359" y="15576"/>
                    <a:pt x="2348" y="15584"/>
                  </a:cubicBezTo>
                  <a:cubicBezTo>
                    <a:pt x="2337" y="15591"/>
                    <a:pt x="2324" y="15602"/>
                    <a:pt x="2311" y="15617"/>
                  </a:cubicBezTo>
                  <a:lnTo>
                    <a:pt x="2274" y="15655"/>
                  </a:lnTo>
                  <a:cubicBezTo>
                    <a:pt x="2255" y="15674"/>
                    <a:pt x="2238" y="15687"/>
                    <a:pt x="2224" y="15692"/>
                  </a:cubicBezTo>
                  <a:cubicBezTo>
                    <a:pt x="2210" y="15697"/>
                    <a:pt x="2194" y="15696"/>
                    <a:pt x="2178" y="15688"/>
                  </a:cubicBezTo>
                  <a:cubicBezTo>
                    <a:pt x="2158" y="15679"/>
                    <a:pt x="2146" y="15664"/>
                    <a:pt x="2141" y="15645"/>
                  </a:cubicBezTo>
                  <a:cubicBezTo>
                    <a:pt x="2137" y="15625"/>
                    <a:pt x="2140" y="15603"/>
                    <a:pt x="2152" y="15579"/>
                  </a:cubicBezTo>
                  <a:cubicBezTo>
                    <a:pt x="2157" y="15570"/>
                    <a:pt x="2161" y="15563"/>
                    <a:pt x="2166" y="15556"/>
                  </a:cubicBezTo>
                  <a:cubicBezTo>
                    <a:pt x="2171" y="15549"/>
                    <a:pt x="2176" y="15543"/>
                    <a:pt x="2182" y="15536"/>
                  </a:cubicBezTo>
                  <a:cubicBezTo>
                    <a:pt x="2189" y="15530"/>
                    <a:pt x="2196" y="15524"/>
                    <a:pt x="2204" y="15518"/>
                  </a:cubicBezTo>
                  <a:cubicBezTo>
                    <a:pt x="2212" y="15513"/>
                    <a:pt x="2222" y="15506"/>
                    <a:pt x="2232" y="15500"/>
                  </a:cubicBezTo>
                  <a:lnTo>
                    <a:pt x="2209" y="15463"/>
                  </a:lnTo>
                  <a:cubicBezTo>
                    <a:pt x="2165" y="15488"/>
                    <a:pt x="2134" y="15521"/>
                    <a:pt x="2113" y="15562"/>
                  </a:cubicBezTo>
                  <a:cubicBezTo>
                    <a:pt x="2104" y="15581"/>
                    <a:pt x="2098" y="15600"/>
                    <a:pt x="2096" y="15618"/>
                  </a:cubicBezTo>
                  <a:cubicBezTo>
                    <a:pt x="2094" y="15636"/>
                    <a:pt x="2095" y="15653"/>
                    <a:pt x="2099" y="15669"/>
                  </a:cubicBezTo>
                  <a:cubicBezTo>
                    <a:pt x="2104" y="15685"/>
                    <a:pt x="2111" y="15700"/>
                    <a:pt x="2122" y="15712"/>
                  </a:cubicBezTo>
                  <a:cubicBezTo>
                    <a:pt x="2133" y="15725"/>
                    <a:pt x="2146" y="15736"/>
                    <a:pt x="2163" y="15744"/>
                  </a:cubicBezTo>
                  <a:cubicBezTo>
                    <a:pt x="2188" y="15756"/>
                    <a:pt x="2214" y="15759"/>
                    <a:pt x="2239" y="15751"/>
                  </a:cubicBezTo>
                  <a:cubicBezTo>
                    <a:pt x="2251" y="15747"/>
                    <a:pt x="2262" y="15741"/>
                    <a:pt x="2272" y="15733"/>
                  </a:cubicBezTo>
                  <a:cubicBezTo>
                    <a:pt x="2282" y="15725"/>
                    <a:pt x="2294" y="15714"/>
                    <a:pt x="2308" y="15698"/>
                  </a:cubicBezTo>
                  <a:lnTo>
                    <a:pt x="2339" y="15665"/>
                  </a:lnTo>
                  <a:cubicBezTo>
                    <a:pt x="2376" y="15625"/>
                    <a:pt x="2412" y="15614"/>
                    <a:pt x="2447" y="15631"/>
                  </a:cubicBezTo>
                  <a:cubicBezTo>
                    <a:pt x="2470" y="15642"/>
                    <a:pt x="2484" y="15661"/>
                    <a:pt x="2489" y="15686"/>
                  </a:cubicBezTo>
                  <a:cubicBezTo>
                    <a:pt x="2491" y="15698"/>
                    <a:pt x="2491" y="15709"/>
                    <a:pt x="2489" y="15719"/>
                  </a:cubicBezTo>
                  <a:cubicBezTo>
                    <a:pt x="2487" y="15729"/>
                    <a:pt x="2483" y="15742"/>
                    <a:pt x="2475" y="15757"/>
                  </a:cubicBezTo>
                  <a:cubicBezTo>
                    <a:pt x="2466" y="15776"/>
                    <a:pt x="2454" y="15793"/>
                    <a:pt x="2440" y="15808"/>
                  </a:cubicBezTo>
                  <a:cubicBezTo>
                    <a:pt x="2427" y="15822"/>
                    <a:pt x="2410" y="15834"/>
                    <a:pt x="2390" y="15845"/>
                  </a:cubicBezTo>
                  <a:lnTo>
                    <a:pt x="2417" y="15883"/>
                  </a:lnTo>
                  <a:cubicBezTo>
                    <a:pt x="2438" y="15870"/>
                    <a:pt x="2457" y="15855"/>
                    <a:pt x="2473" y="15837"/>
                  </a:cubicBezTo>
                  <a:cubicBezTo>
                    <a:pt x="2488" y="15820"/>
                    <a:pt x="2502" y="15799"/>
                    <a:pt x="2514" y="15775"/>
                  </a:cubicBezTo>
                  <a:cubicBezTo>
                    <a:pt x="2522" y="15757"/>
                    <a:pt x="2528" y="15740"/>
                    <a:pt x="2531" y="15725"/>
                  </a:cubicBezTo>
                  <a:cubicBezTo>
                    <a:pt x="2534" y="15709"/>
                    <a:pt x="2535" y="15693"/>
                    <a:pt x="2533" y="15676"/>
                  </a:cubicBezTo>
                  <a:cubicBezTo>
                    <a:pt x="2530" y="15653"/>
                    <a:pt x="2523" y="15633"/>
                    <a:pt x="2511" y="15615"/>
                  </a:cubicBezTo>
                  <a:cubicBezTo>
                    <a:pt x="2499" y="15598"/>
                    <a:pt x="2484" y="15585"/>
                    <a:pt x="2465" y="15576"/>
                  </a:cubicBezTo>
                  <a:cubicBezTo>
                    <a:pt x="2453" y="15570"/>
                    <a:pt x="2440" y="15566"/>
                    <a:pt x="2425" y="15564"/>
                  </a:cubicBezTo>
                  <a:close/>
                  <a:moveTo>
                    <a:pt x="2343" y="15118"/>
                  </a:moveTo>
                  <a:lnTo>
                    <a:pt x="2215" y="15376"/>
                  </a:lnTo>
                  <a:lnTo>
                    <a:pt x="2255" y="15396"/>
                  </a:lnTo>
                  <a:lnTo>
                    <a:pt x="2306" y="15291"/>
                  </a:lnTo>
                  <a:lnTo>
                    <a:pt x="2658" y="15464"/>
                  </a:lnTo>
                  <a:lnTo>
                    <a:pt x="2680" y="15419"/>
                  </a:lnTo>
                  <a:lnTo>
                    <a:pt x="2328" y="15246"/>
                  </a:lnTo>
                  <a:lnTo>
                    <a:pt x="2380" y="15140"/>
                  </a:lnTo>
                  <a:lnTo>
                    <a:pt x="2343" y="15118"/>
                  </a:lnTo>
                  <a:close/>
                  <a:moveTo>
                    <a:pt x="2477" y="14845"/>
                  </a:moveTo>
                  <a:lnTo>
                    <a:pt x="2376" y="15050"/>
                  </a:lnTo>
                  <a:lnTo>
                    <a:pt x="2766" y="15243"/>
                  </a:lnTo>
                  <a:lnTo>
                    <a:pt x="2790" y="15195"/>
                  </a:lnTo>
                  <a:lnTo>
                    <a:pt x="2604" y="15104"/>
                  </a:lnTo>
                  <a:lnTo>
                    <a:pt x="2666" y="14979"/>
                  </a:lnTo>
                  <a:lnTo>
                    <a:pt x="2627" y="14960"/>
                  </a:lnTo>
                  <a:lnTo>
                    <a:pt x="2566" y="15085"/>
                  </a:lnTo>
                  <a:lnTo>
                    <a:pt x="2438" y="15022"/>
                  </a:lnTo>
                  <a:lnTo>
                    <a:pt x="2512" y="14871"/>
                  </a:lnTo>
                  <a:lnTo>
                    <a:pt x="2477" y="14845"/>
                  </a:lnTo>
                  <a:close/>
                  <a:moveTo>
                    <a:pt x="3024" y="14719"/>
                  </a:moveTo>
                  <a:lnTo>
                    <a:pt x="2569" y="14656"/>
                  </a:lnTo>
                  <a:lnTo>
                    <a:pt x="2539" y="14717"/>
                  </a:lnTo>
                  <a:lnTo>
                    <a:pt x="2866" y="15040"/>
                  </a:lnTo>
                  <a:lnTo>
                    <a:pt x="2889" y="14993"/>
                  </a:lnTo>
                  <a:lnTo>
                    <a:pt x="2788" y="14896"/>
                  </a:lnTo>
                  <a:lnTo>
                    <a:pt x="2859" y="14750"/>
                  </a:lnTo>
                  <a:lnTo>
                    <a:pt x="2998" y="14772"/>
                  </a:lnTo>
                  <a:lnTo>
                    <a:pt x="3024" y="14719"/>
                  </a:lnTo>
                  <a:close/>
                  <a:moveTo>
                    <a:pt x="2815" y="14743"/>
                  </a:moveTo>
                  <a:lnTo>
                    <a:pt x="2756" y="14865"/>
                  </a:lnTo>
                  <a:lnTo>
                    <a:pt x="2595" y="14709"/>
                  </a:lnTo>
                  <a:lnTo>
                    <a:pt x="2815" y="14743"/>
                  </a:lnTo>
                  <a:close/>
                  <a:moveTo>
                    <a:pt x="2461" y="14687"/>
                  </a:moveTo>
                  <a:cubicBezTo>
                    <a:pt x="2453" y="14690"/>
                    <a:pt x="2447" y="14696"/>
                    <a:pt x="2443" y="14704"/>
                  </a:cubicBezTo>
                  <a:cubicBezTo>
                    <a:pt x="2439" y="14712"/>
                    <a:pt x="2438" y="14721"/>
                    <a:pt x="2441" y="14729"/>
                  </a:cubicBezTo>
                  <a:cubicBezTo>
                    <a:pt x="2444" y="14738"/>
                    <a:pt x="2449" y="14744"/>
                    <a:pt x="2457" y="14748"/>
                  </a:cubicBezTo>
                  <a:cubicBezTo>
                    <a:pt x="2466" y="14752"/>
                    <a:pt x="2474" y="14752"/>
                    <a:pt x="2483" y="14750"/>
                  </a:cubicBezTo>
                  <a:cubicBezTo>
                    <a:pt x="2492" y="14747"/>
                    <a:pt x="2498" y="14741"/>
                    <a:pt x="2502" y="14733"/>
                  </a:cubicBezTo>
                  <a:cubicBezTo>
                    <a:pt x="2506" y="14725"/>
                    <a:pt x="2507" y="14716"/>
                    <a:pt x="2503" y="14708"/>
                  </a:cubicBezTo>
                  <a:cubicBezTo>
                    <a:pt x="2500" y="14699"/>
                    <a:pt x="2495" y="14693"/>
                    <a:pt x="2486" y="14689"/>
                  </a:cubicBezTo>
                  <a:cubicBezTo>
                    <a:pt x="2478" y="14685"/>
                    <a:pt x="2470" y="14685"/>
                    <a:pt x="2461" y="14687"/>
                  </a:cubicBezTo>
                  <a:close/>
                  <a:moveTo>
                    <a:pt x="2519" y="14570"/>
                  </a:moveTo>
                  <a:cubicBezTo>
                    <a:pt x="2511" y="14573"/>
                    <a:pt x="2504" y="14579"/>
                    <a:pt x="2500" y="14587"/>
                  </a:cubicBezTo>
                  <a:cubicBezTo>
                    <a:pt x="2496" y="14595"/>
                    <a:pt x="2496" y="14603"/>
                    <a:pt x="2499" y="14612"/>
                  </a:cubicBezTo>
                  <a:cubicBezTo>
                    <a:pt x="2502" y="14620"/>
                    <a:pt x="2507" y="14626"/>
                    <a:pt x="2515" y="14630"/>
                  </a:cubicBezTo>
                  <a:cubicBezTo>
                    <a:pt x="2523" y="14634"/>
                    <a:pt x="2532" y="14635"/>
                    <a:pt x="2541" y="14632"/>
                  </a:cubicBezTo>
                  <a:cubicBezTo>
                    <a:pt x="2549" y="14629"/>
                    <a:pt x="2556" y="14624"/>
                    <a:pt x="2560" y="14616"/>
                  </a:cubicBezTo>
                  <a:cubicBezTo>
                    <a:pt x="2564" y="14607"/>
                    <a:pt x="2564" y="14599"/>
                    <a:pt x="2561" y="14590"/>
                  </a:cubicBezTo>
                  <a:cubicBezTo>
                    <a:pt x="2558" y="14582"/>
                    <a:pt x="2552" y="14576"/>
                    <a:pt x="2544" y="14572"/>
                  </a:cubicBezTo>
                  <a:cubicBezTo>
                    <a:pt x="2536" y="14568"/>
                    <a:pt x="2528" y="14567"/>
                    <a:pt x="2519" y="14570"/>
                  </a:cubicBezTo>
                  <a:close/>
                  <a:moveTo>
                    <a:pt x="3120" y="14425"/>
                  </a:moveTo>
                  <a:lnTo>
                    <a:pt x="3044" y="14579"/>
                  </a:lnTo>
                  <a:lnTo>
                    <a:pt x="2692" y="14406"/>
                  </a:lnTo>
                  <a:lnTo>
                    <a:pt x="2669" y="14453"/>
                  </a:lnTo>
                  <a:lnTo>
                    <a:pt x="3060" y="14645"/>
                  </a:lnTo>
                  <a:lnTo>
                    <a:pt x="3156" y="14451"/>
                  </a:lnTo>
                  <a:lnTo>
                    <a:pt x="3120" y="14425"/>
                  </a:lnTo>
                  <a:close/>
                  <a:moveTo>
                    <a:pt x="3219" y="14323"/>
                  </a:moveTo>
                  <a:lnTo>
                    <a:pt x="2828" y="14131"/>
                  </a:lnTo>
                  <a:lnTo>
                    <a:pt x="2806" y="14177"/>
                  </a:lnTo>
                  <a:lnTo>
                    <a:pt x="3196" y="14369"/>
                  </a:lnTo>
                  <a:lnTo>
                    <a:pt x="3219" y="14323"/>
                  </a:lnTo>
                  <a:close/>
                  <a:moveTo>
                    <a:pt x="3243" y="13903"/>
                  </a:moveTo>
                  <a:cubicBezTo>
                    <a:pt x="3228" y="13901"/>
                    <a:pt x="3215" y="13902"/>
                    <a:pt x="3201" y="13906"/>
                  </a:cubicBezTo>
                  <a:cubicBezTo>
                    <a:pt x="3188" y="13909"/>
                    <a:pt x="3176" y="13914"/>
                    <a:pt x="3165" y="13922"/>
                  </a:cubicBezTo>
                  <a:cubicBezTo>
                    <a:pt x="3155" y="13929"/>
                    <a:pt x="3142" y="13940"/>
                    <a:pt x="3128" y="13955"/>
                  </a:cubicBezTo>
                  <a:lnTo>
                    <a:pt x="3092" y="13993"/>
                  </a:lnTo>
                  <a:cubicBezTo>
                    <a:pt x="3073" y="14013"/>
                    <a:pt x="3056" y="14025"/>
                    <a:pt x="3042" y="14030"/>
                  </a:cubicBezTo>
                  <a:cubicBezTo>
                    <a:pt x="3027" y="14036"/>
                    <a:pt x="3012" y="14035"/>
                    <a:pt x="2996" y="14027"/>
                  </a:cubicBezTo>
                  <a:cubicBezTo>
                    <a:pt x="2976" y="14017"/>
                    <a:pt x="2964" y="14002"/>
                    <a:pt x="2959" y="13983"/>
                  </a:cubicBezTo>
                  <a:cubicBezTo>
                    <a:pt x="2954" y="13964"/>
                    <a:pt x="2958" y="13942"/>
                    <a:pt x="2970" y="13917"/>
                  </a:cubicBezTo>
                  <a:cubicBezTo>
                    <a:pt x="2974" y="13909"/>
                    <a:pt x="2979" y="13901"/>
                    <a:pt x="2983" y="13894"/>
                  </a:cubicBezTo>
                  <a:cubicBezTo>
                    <a:pt x="2988" y="13887"/>
                    <a:pt x="2994" y="13881"/>
                    <a:pt x="3000" y="13875"/>
                  </a:cubicBezTo>
                  <a:cubicBezTo>
                    <a:pt x="3006" y="13869"/>
                    <a:pt x="3014" y="13863"/>
                    <a:pt x="3022" y="13857"/>
                  </a:cubicBezTo>
                  <a:cubicBezTo>
                    <a:pt x="3030" y="13851"/>
                    <a:pt x="3039" y="13845"/>
                    <a:pt x="3050" y="13838"/>
                  </a:cubicBezTo>
                  <a:lnTo>
                    <a:pt x="3026" y="13801"/>
                  </a:lnTo>
                  <a:cubicBezTo>
                    <a:pt x="2983" y="13826"/>
                    <a:pt x="2951" y="13859"/>
                    <a:pt x="2931" y="13900"/>
                  </a:cubicBezTo>
                  <a:cubicBezTo>
                    <a:pt x="2921" y="13919"/>
                    <a:pt x="2916" y="13938"/>
                    <a:pt x="2914" y="13956"/>
                  </a:cubicBezTo>
                  <a:cubicBezTo>
                    <a:pt x="2911" y="13975"/>
                    <a:pt x="2913" y="13992"/>
                    <a:pt x="2917" y="14008"/>
                  </a:cubicBezTo>
                  <a:cubicBezTo>
                    <a:pt x="2921" y="14024"/>
                    <a:pt x="2929" y="14038"/>
                    <a:pt x="2940" y="14051"/>
                  </a:cubicBezTo>
                  <a:cubicBezTo>
                    <a:pt x="2950" y="14063"/>
                    <a:pt x="2964" y="14074"/>
                    <a:pt x="2981" y="14082"/>
                  </a:cubicBezTo>
                  <a:cubicBezTo>
                    <a:pt x="3006" y="14095"/>
                    <a:pt x="3031" y="14097"/>
                    <a:pt x="3057" y="14089"/>
                  </a:cubicBezTo>
                  <a:cubicBezTo>
                    <a:pt x="3068" y="14085"/>
                    <a:pt x="3079" y="14080"/>
                    <a:pt x="3089" y="14072"/>
                  </a:cubicBezTo>
                  <a:cubicBezTo>
                    <a:pt x="3099" y="14064"/>
                    <a:pt x="3112" y="14052"/>
                    <a:pt x="3126" y="14037"/>
                  </a:cubicBezTo>
                  <a:lnTo>
                    <a:pt x="3157" y="14003"/>
                  </a:lnTo>
                  <a:cubicBezTo>
                    <a:pt x="3194" y="13963"/>
                    <a:pt x="3230" y="13952"/>
                    <a:pt x="3264" y="13969"/>
                  </a:cubicBezTo>
                  <a:cubicBezTo>
                    <a:pt x="3288" y="13980"/>
                    <a:pt x="3302" y="13999"/>
                    <a:pt x="3306" y="14024"/>
                  </a:cubicBezTo>
                  <a:cubicBezTo>
                    <a:pt x="3309" y="14036"/>
                    <a:pt x="3309" y="14047"/>
                    <a:pt x="3307" y="14057"/>
                  </a:cubicBezTo>
                  <a:cubicBezTo>
                    <a:pt x="3305" y="14068"/>
                    <a:pt x="3300" y="14080"/>
                    <a:pt x="3293" y="14095"/>
                  </a:cubicBezTo>
                  <a:cubicBezTo>
                    <a:pt x="3283" y="14115"/>
                    <a:pt x="3272" y="14132"/>
                    <a:pt x="3258" y="14146"/>
                  </a:cubicBezTo>
                  <a:cubicBezTo>
                    <a:pt x="3244" y="14160"/>
                    <a:pt x="3228" y="14173"/>
                    <a:pt x="3208" y="14183"/>
                  </a:cubicBezTo>
                  <a:lnTo>
                    <a:pt x="3234" y="14222"/>
                  </a:lnTo>
                  <a:cubicBezTo>
                    <a:pt x="3256" y="14208"/>
                    <a:pt x="3275" y="14193"/>
                    <a:pt x="3290" y="14175"/>
                  </a:cubicBezTo>
                  <a:cubicBezTo>
                    <a:pt x="3306" y="14158"/>
                    <a:pt x="3320" y="14137"/>
                    <a:pt x="3331" y="14114"/>
                  </a:cubicBezTo>
                  <a:cubicBezTo>
                    <a:pt x="3340" y="14096"/>
                    <a:pt x="3346" y="14079"/>
                    <a:pt x="3349" y="14063"/>
                  </a:cubicBezTo>
                  <a:cubicBezTo>
                    <a:pt x="3352" y="14048"/>
                    <a:pt x="3352" y="14031"/>
                    <a:pt x="3350" y="14014"/>
                  </a:cubicBezTo>
                  <a:cubicBezTo>
                    <a:pt x="3348" y="13991"/>
                    <a:pt x="3341" y="13971"/>
                    <a:pt x="3329" y="13954"/>
                  </a:cubicBezTo>
                  <a:cubicBezTo>
                    <a:pt x="3316" y="13936"/>
                    <a:pt x="3301" y="13923"/>
                    <a:pt x="3283" y="13914"/>
                  </a:cubicBezTo>
                  <a:cubicBezTo>
                    <a:pt x="3271" y="13908"/>
                    <a:pt x="3257" y="13904"/>
                    <a:pt x="3243" y="13903"/>
                  </a:cubicBezTo>
                  <a:close/>
                  <a:moveTo>
                    <a:pt x="3494" y="13620"/>
                  </a:moveTo>
                  <a:cubicBezTo>
                    <a:pt x="3497" y="13637"/>
                    <a:pt x="3497" y="13652"/>
                    <a:pt x="3495" y="13666"/>
                  </a:cubicBezTo>
                  <a:cubicBezTo>
                    <a:pt x="3493" y="13680"/>
                    <a:pt x="3489" y="13694"/>
                    <a:pt x="3482" y="13709"/>
                  </a:cubicBezTo>
                  <a:cubicBezTo>
                    <a:pt x="3470" y="13731"/>
                    <a:pt x="3454" y="13749"/>
                    <a:pt x="3433" y="13762"/>
                  </a:cubicBezTo>
                  <a:cubicBezTo>
                    <a:pt x="3412" y="13775"/>
                    <a:pt x="3387" y="13780"/>
                    <a:pt x="3357" y="13778"/>
                  </a:cubicBezTo>
                  <a:cubicBezTo>
                    <a:pt x="3343" y="13777"/>
                    <a:pt x="3330" y="13774"/>
                    <a:pt x="3317" y="13770"/>
                  </a:cubicBezTo>
                  <a:cubicBezTo>
                    <a:pt x="3303" y="13766"/>
                    <a:pt x="3287" y="13759"/>
                    <a:pt x="3268" y="13750"/>
                  </a:cubicBezTo>
                  <a:cubicBezTo>
                    <a:pt x="3245" y="13738"/>
                    <a:pt x="3226" y="13727"/>
                    <a:pt x="3211" y="13717"/>
                  </a:cubicBezTo>
                  <a:cubicBezTo>
                    <a:pt x="3196" y="13706"/>
                    <a:pt x="3183" y="13694"/>
                    <a:pt x="3173" y="13682"/>
                  </a:cubicBezTo>
                  <a:cubicBezTo>
                    <a:pt x="3155" y="13662"/>
                    <a:pt x="3145" y="13641"/>
                    <a:pt x="3141" y="13619"/>
                  </a:cubicBezTo>
                  <a:cubicBezTo>
                    <a:pt x="3138" y="13598"/>
                    <a:pt x="3142" y="13576"/>
                    <a:pt x="3153" y="13553"/>
                  </a:cubicBezTo>
                  <a:cubicBezTo>
                    <a:pt x="3160" y="13538"/>
                    <a:pt x="3168" y="13526"/>
                    <a:pt x="3178" y="13517"/>
                  </a:cubicBezTo>
                  <a:cubicBezTo>
                    <a:pt x="3187" y="13507"/>
                    <a:pt x="3199" y="13498"/>
                    <a:pt x="3214" y="13491"/>
                  </a:cubicBezTo>
                  <a:lnTo>
                    <a:pt x="3196" y="13451"/>
                  </a:lnTo>
                  <a:cubicBezTo>
                    <a:pt x="3179" y="13459"/>
                    <a:pt x="3164" y="13470"/>
                    <a:pt x="3150" y="13484"/>
                  </a:cubicBezTo>
                  <a:cubicBezTo>
                    <a:pt x="3136" y="13498"/>
                    <a:pt x="3125" y="13515"/>
                    <a:pt x="3115" y="13534"/>
                  </a:cubicBezTo>
                  <a:cubicBezTo>
                    <a:pt x="3104" y="13557"/>
                    <a:pt x="3098" y="13582"/>
                    <a:pt x="3098" y="13607"/>
                  </a:cubicBezTo>
                  <a:cubicBezTo>
                    <a:pt x="3098" y="13632"/>
                    <a:pt x="3104" y="13656"/>
                    <a:pt x="3115" y="13680"/>
                  </a:cubicBezTo>
                  <a:cubicBezTo>
                    <a:pt x="3126" y="13703"/>
                    <a:pt x="3141" y="13725"/>
                    <a:pt x="3162" y="13745"/>
                  </a:cubicBezTo>
                  <a:cubicBezTo>
                    <a:pt x="3183" y="13766"/>
                    <a:pt x="3208" y="13783"/>
                    <a:pt x="3236" y="13797"/>
                  </a:cubicBezTo>
                  <a:cubicBezTo>
                    <a:pt x="3266" y="13812"/>
                    <a:pt x="3295" y="13821"/>
                    <a:pt x="3324" y="13827"/>
                  </a:cubicBezTo>
                  <a:cubicBezTo>
                    <a:pt x="3353" y="13832"/>
                    <a:pt x="3381" y="13831"/>
                    <a:pt x="3408" y="13824"/>
                  </a:cubicBezTo>
                  <a:cubicBezTo>
                    <a:pt x="3433" y="13817"/>
                    <a:pt x="3454" y="13806"/>
                    <a:pt x="3473" y="13790"/>
                  </a:cubicBezTo>
                  <a:cubicBezTo>
                    <a:pt x="3491" y="13775"/>
                    <a:pt x="3506" y="13756"/>
                    <a:pt x="3516" y="13735"/>
                  </a:cubicBezTo>
                  <a:cubicBezTo>
                    <a:pt x="3526" y="13716"/>
                    <a:pt x="3532" y="13695"/>
                    <a:pt x="3536" y="13674"/>
                  </a:cubicBezTo>
                  <a:cubicBezTo>
                    <a:pt x="3539" y="13653"/>
                    <a:pt x="3540" y="13632"/>
                    <a:pt x="3538" y="13611"/>
                  </a:cubicBezTo>
                  <a:lnTo>
                    <a:pt x="3494" y="13620"/>
                  </a:lnTo>
                  <a:close/>
                  <a:moveTo>
                    <a:pt x="3730" y="13285"/>
                  </a:moveTo>
                  <a:lnTo>
                    <a:pt x="3339" y="13093"/>
                  </a:lnTo>
                  <a:lnTo>
                    <a:pt x="3316" y="13139"/>
                  </a:lnTo>
                  <a:lnTo>
                    <a:pt x="3479" y="13220"/>
                  </a:lnTo>
                  <a:lnTo>
                    <a:pt x="3398" y="13385"/>
                  </a:lnTo>
                  <a:lnTo>
                    <a:pt x="3235" y="13304"/>
                  </a:lnTo>
                  <a:lnTo>
                    <a:pt x="3212" y="13350"/>
                  </a:lnTo>
                  <a:lnTo>
                    <a:pt x="3603" y="13542"/>
                  </a:lnTo>
                  <a:lnTo>
                    <a:pt x="3626" y="13496"/>
                  </a:lnTo>
                  <a:lnTo>
                    <a:pt x="3437" y="13403"/>
                  </a:lnTo>
                  <a:lnTo>
                    <a:pt x="3518" y="13239"/>
                  </a:lnTo>
                  <a:lnTo>
                    <a:pt x="3707" y="13332"/>
                  </a:lnTo>
                  <a:lnTo>
                    <a:pt x="3730" y="13285"/>
                  </a:lnTo>
                  <a:close/>
                  <a:moveTo>
                    <a:pt x="3894" y="12951"/>
                  </a:moveTo>
                  <a:lnTo>
                    <a:pt x="3854" y="12931"/>
                  </a:lnTo>
                  <a:lnTo>
                    <a:pt x="3769" y="13103"/>
                  </a:lnTo>
                  <a:lnTo>
                    <a:pt x="3626" y="13033"/>
                  </a:lnTo>
                  <a:lnTo>
                    <a:pt x="3692" y="12899"/>
                  </a:lnTo>
                  <a:lnTo>
                    <a:pt x="3651" y="12879"/>
                  </a:lnTo>
                  <a:lnTo>
                    <a:pt x="3585" y="13013"/>
                  </a:lnTo>
                  <a:lnTo>
                    <a:pt x="3457" y="12950"/>
                  </a:lnTo>
                  <a:lnTo>
                    <a:pt x="3536" y="12790"/>
                  </a:lnTo>
                  <a:lnTo>
                    <a:pt x="3500" y="12765"/>
                  </a:lnTo>
                  <a:lnTo>
                    <a:pt x="3395" y="12978"/>
                  </a:lnTo>
                  <a:lnTo>
                    <a:pt x="3786" y="13171"/>
                  </a:lnTo>
                  <a:lnTo>
                    <a:pt x="3894" y="12951"/>
                  </a:lnTo>
                  <a:close/>
                  <a:moveTo>
                    <a:pt x="3811" y="12134"/>
                  </a:moveTo>
                  <a:lnTo>
                    <a:pt x="3788" y="12181"/>
                  </a:lnTo>
                  <a:lnTo>
                    <a:pt x="3991" y="12341"/>
                  </a:lnTo>
                  <a:cubicBezTo>
                    <a:pt x="4004" y="12351"/>
                    <a:pt x="4016" y="12361"/>
                    <a:pt x="4029" y="12370"/>
                  </a:cubicBezTo>
                  <a:cubicBezTo>
                    <a:pt x="4042" y="12380"/>
                    <a:pt x="4053" y="12389"/>
                    <a:pt x="4063" y="12396"/>
                  </a:cubicBezTo>
                  <a:cubicBezTo>
                    <a:pt x="4074" y="12404"/>
                    <a:pt x="4082" y="12410"/>
                    <a:pt x="4089" y="12415"/>
                  </a:cubicBezTo>
                  <a:cubicBezTo>
                    <a:pt x="4094" y="12418"/>
                    <a:pt x="4097" y="12421"/>
                    <a:pt x="4099" y="12422"/>
                  </a:cubicBezTo>
                  <a:cubicBezTo>
                    <a:pt x="4097" y="12422"/>
                    <a:pt x="4094" y="12421"/>
                    <a:pt x="4089" y="12419"/>
                  </a:cubicBezTo>
                  <a:cubicBezTo>
                    <a:pt x="4083" y="12417"/>
                    <a:pt x="4075" y="12415"/>
                    <a:pt x="4065" y="12412"/>
                  </a:cubicBezTo>
                  <a:cubicBezTo>
                    <a:pt x="4055" y="12409"/>
                    <a:pt x="4043" y="12406"/>
                    <a:pt x="4030" y="12403"/>
                  </a:cubicBezTo>
                  <a:cubicBezTo>
                    <a:pt x="4016" y="12399"/>
                    <a:pt x="4001" y="12395"/>
                    <a:pt x="3986" y="12391"/>
                  </a:cubicBezTo>
                  <a:lnTo>
                    <a:pt x="3716" y="12326"/>
                  </a:lnTo>
                  <a:lnTo>
                    <a:pt x="3690" y="12379"/>
                  </a:lnTo>
                  <a:lnTo>
                    <a:pt x="3899" y="12546"/>
                  </a:lnTo>
                  <a:cubicBezTo>
                    <a:pt x="3909" y="12554"/>
                    <a:pt x="3919" y="12562"/>
                    <a:pt x="3931" y="12571"/>
                  </a:cubicBezTo>
                  <a:cubicBezTo>
                    <a:pt x="3943" y="12580"/>
                    <a:pt x="3953" y="12588"/>
                    <a:pt x="3963" y="12596"/>
                  </a:cubicBezTo>
                  <a:cubicBezTo>
                    <a:pt x="3973" y="12603"/>
                    <a:pt x="3982" y="12610"/>
                    <a:pt x="3989" y="12615"/>
                  </a:cubicBezTo>
                  <a:cubicBezTo>
                    <a:pt x="3996" y="12620"/>
                    <a:pt x="4000" y="12623"/>
                    <a:pt x="4001" y="12624"/>
                  </a:cubicBezTo>
                  <a:cubicBezTo>
                    <a:pt x="3999" y="12623"/>
                    <a:pt x="3994" y="12622"/>
                    <a:pt x="3985" y="12619"/>
                  </a:cubicBezTo>
                  <a:cubicBezTo>
                    <a:pt x="3977" y="12616"/>
                    <a:pt x="3966" y="12613"/>
                    <a:pt x="3954" y="12609"/>
                  </a:cubicBezTo>
                  <a:cubicBezTo>
                    <a:pt x="3942" y="12605"/>
                    <a:pt x="3928" y="12602"/>
                    <a:pt x="3914" y="12597"/>
                  </a:cubicBezTo>
                  <a:cubicBezTo>
                    <a:pt x="3899" y="12593"/>
                    <a:pt x="3885" y="12590"/>
                    <a:pt x="3872" y="12586"/>
                  </a:cubicBezTo>
                  <a:lnTo>
                    <a:pt x="3619" y="12524"/>
                  </a:lnTo>
                  <a:lnTo>
                    <a:pt x="3594" y="12574"/>
                  </a:lnTo>
                  <a:lnTo>
                    <a:pt x="4031" y="12674"/>
                  </a:lnTo>
                  <a:lnTo>
                    <a:pt x="4060" y="12613"/>
                  </a:lnTo>
                  <a:lnTo>
                    <a:pt x="3863" y="12457"/>
                  </a:lnTo>
                  <a:cubicBezTo>
                    <a:pt x="3852" y="12448"/>
                    <a:pt x="3840" y="12439"/>
                    <a:pt x="3829" y="12431"/>
                  </a:cubicBezTo>
                  <a:cubicBezTo>
                    <a:pt x="3818" y="12422"/>
                    <a:pt x="3808" y="12415"/>
                    <a:pt x="3799" y="12408"/>
                  </a:cubicBezTo>
                  <a:cubicBezTo>
                    <a:pt x="3790" y="12401"/>
                    <a:pt x="3782" y="12396"/>
                    <a:pt x="3777" y="12392"/>
                  </a:cubicBezTo>
                  <a:cubicBezTo>
                    <a:pt x="3771" y="12388"/>
                    <a:pt x="3768" y="12386"/>
                    <a:pt x="3767" y="12385"/>
                  </a:cubicBezTo>
                  <a:cubicBezTo>
                    <a:pt x="3768" y="12385"/>
                    <a:pt x="3772" y="12387"/>
                    <a:pt x="3779" y="12389"/>
                  </a:cubicBezTo>
                  <a:cubicBezTo>
                    <a:pt x="3786" y="12391"/>
                    <a:pt x="3795" y="12393"/>
                    <a:pt x="3805" y="12396"/>
                  </a:cubicBezTo>
                  <a:cubicBezTo>
                    <a:pt x="3816" y="12399"/>
                    <a:pt x="3828" y="12403"/>
                    <a:pt x="3842" y="12406"/>
                  </a:cubicBezTo>
                  <a:cubicBezTo>
                    <a:pt x="3856" y="12410"/>
                    <a:pt x="3871" y="12414"/>
                    <a:pt x="3887" y="12418"/>
                  </a:cubicBezTo>
                  <a:lnTo>
                    <a:pt x="4128" y="12477"/>
                  </a:lnTo>
                  <a:lnTo>
                    <a:pt x="4158" y="12416"/>
                  </a:lnTo>
                  <a:lnTo>
                    <a:pt x="3811" y="12134"/>
                  </a:lnTo>
                  <a:close/>
                  <a:moveTo>
                    <a:pt x="4263" y="12202"/>
                  </a:moveTo>
                  <a:lnTo>
                    <a:pt x="3872" y="12010"/>
                  </a:lnTo>
                  <a:lnTo>
                    <a:pt x="3849" y="12055"/>
                  </a:lnTo>
                  <a:lnTo>
                    <a:pt x="4240" y="12248"/>
                  </a:lnTo>
                  <a:lnTo>
                    <a:pt x="4263" y="12202"/>
                  </a:lnTo>
                  <a:close/>
                  <a:moveTo>
                    <a:pt x="4379" y="11867"/>
                  </a:moveTo>
                  <a:lnTo>
                    <a:pt x="4303" y="12021"/>
                  </a:lnTo>
                  <a:lnTo>
                    <a:pt x="3951" y="11848"/>
                  </a:lnTo>
                  <a:lnTo>
                    <a:pt x="3928" y="11895"/>
                  </a:lnTo>
                  <a:lnTo>
                    <a:pt x="4319" y="12087"/>
                  </a:lnTo>
                  <a:lnTo>
                    <a:pt x="4415" y="11893"/>
                  </a:lnTo>
                  <a:lnTo>
                    <a:pt x="4379" y="11867"/>
                  </a:lnTo>
                  <a:close/>
                  <a:moveTo>
                    <a:pt x="4581" y="11554"/>
                  </a:moveTo>
                  <a:lnTo>
                    <a:pt x="4191" y="11362"/>
                  </a:lnTo>
                  <a:lnTo>
                    <a:pt x="4168" y="11408"/>
                  </a:lnTo>
                  <a:lnTo>
                    <a:pt x="4331" y="11489"/>
                  </a:lnTo>
                  <a:lnTo>
                    <a:pt x="4250" y="11654"/>
                  </a:lnTo>
                  <a:lnTo>
                    <a:pt x="4087" y="11573"/>
                  </a:lnTo>
                  <a:lnTo>
                    <a:pt x="4064" y="11619"/>
                  </a:lnTo>
                  <a:lnTo>
                    <a:pt x="4455" y="11811"/>
                  </a:lnTo>
                  <a:lnTo>
                    <a:pt x="4477" y="11765"/>
                  </a:lnTo>
                  <a:lnTo>
                    <a:pt x="4288" y="11672"/>
                  </a:lnTo>
                  <a:lnTo>
                    <a:pt x="4369" y="11508"/>
                  </a:lnTo>
                  <a:lnTo>
                    <a:pt x="4558" y="11601"/>
                  </a:lnTo>
                  <a:lnTo>
                    <a:pt x="4581" y="11554"/>
                  </a:lnTo>
                  <a:close/>
                  <a:moveTo>
                    <a:pt x="4746" y="11220"/>
                  </a:moveTo>
                  <a:lnTo>
                    <a:pt x="4705" y="11200"/>
                  </a:lnTo>
                  <a:lnTo>
                    <a:pt x="4621" y="11372"/>
                  </a:lnTo>
                  <a:lnTo>
                    <a:pt x="4478" y="11302"/>
                  </a:lnTo>
                  <a:lnTo>
                    <a:pt x="4544" y="11168"/>
                  </a:lnTo>
                  <a:lnTo>
                    <a:pt x="4503" y="11148"/>
                  </a:lnTo>
                  <a:lnTo>
                    <a:pt x="4437" y="11282"/>
                  </a:lnTo>
                  <a:lnTo>
                    <a:pt x="4309" y="11219"/>
                  </a:lnTo>
                  <a:lnTo>
                    <a:pt x="4388" y="11059"/>
                  </a:lnTo>
                  <a:lnTo>
                    <a:pt x="4352" y="11034"/>
                  </a:lnTo>
                  <a:lnTo>
                    <a:pt x="4247" y="11247"/>
                  </a:lnTo>
                  <a:lnTo>
                    <a:pt x="4638" y="11440"/>
                  </a:lnTo>
                  <a:lnTo>
                    <a:pt x="4746" y="11220"/>
                  </a:lnTo>
                  <a:close/>
                  <a:moveTo>
                    <a:pt x="4846" y="10917"/>
                  </a:moveTo>
                  <a:lnTo>
                    <a:pt x="4770" y="11071"/>
                  </a:lnTo>
                  <a:lnTo>
                    <a:pt x="4419" y="10899"/>
                  </a:lnTo>
                  <a:lnTo>
                    <a:pt x="4396" y="10945"/>
                  </a:lnTo>
                  <a:lnTo>
                    <a:pt x="4786" y="11138"/>
                  </a:lnTo>
                  <a:lnTo>
                    <a:pt x="4882" y="10943"/>
                  </a:lnTo>
                  <a:lnTo>
                    <a:pt x="4846" y="10917"/>
                  </a:lnTo>
                  <a:close/>
                  <a:moveTo>
                    <a:pt x="5105" y="10490"/>
                  </a:moveTo>
                  <a:lnTo>
                    <a:pt x="4698" y="10331"/>
                  </a:lnTo>
                  <a:lnTo>
                    <a:pt x="4664" y="10400"/>
                  </a:lnTo>
                  <a:lnTo>
                    <a:pt x="4887" y="10601"/>
                  </a:lnTo>
                  <a:cubicBezTo>
                    <a:pt x="4901" y="10613"/>
                    <a:pt x="4913" y="10624"/>
                    <a:pt x="4925" y="10632"/>
                  </a:cubicBezTo>
                  <a:cubicBezTo>
                    <a:pt x="4936" y="10641"/>
                    <a:pt x="4942" y="10646"/>
                    <a:pt x="4944" y="10647"/>
                  </a:cubicBezTo>
                  <a:cubicBezTo>
                    <a:pt x="4942" y="10646"/>
                    <a:pt x="4934" y="10644"/>
                    <a:pt x="4920" y="10640"/>
                  </a:cubicBezTo>
                  <a:cubicBezTo>
                    <a:pt x="4906" y="10637"/>
                    <a:pt x="4889" y="10633"/>
                    <a:pt x="4868" y="10629"/>
                  </a:cubicBezTo>
                  <a:lnTo>
                    <a:pt x="4578" y="10574"/>
                  </a:lnTo>
                  <a:lnTo>
                    <a:pt x="4544" y="10643"/>
                  </a:lnTo>
                  <a:lnTo>
                    <a:pt x="4918" y="10869"/>
                  </a:lnTo>
                  <a:lnTo>
                    <a:pt x="4941" y="10824"/>
                  </a:lnTo>
                  <a:lnTo>
                    <a:pt x="4673" y="10666"/>
                  </a:lnTo>
                  <a:cubicBezTo>
                    <a:pt x="4668" y="10663"/>
                    <a:pt x="4661" y="10659"/>
                    <a:pt x="4654" y="10654"/>
                  </a:cubicBezTo>
                  <a:cubicBezTo>
                    <a:pt x="4646" y="10650"/>
                    <a:pt x="4639" y="10646"/>
                    <a:pt x="4631" y="10642"/>
                  </a:cubicBezTo>
                  <a:cubicBezTo>
                    <a:pt x="4624" y="10638"/>
                    <a:pt x="4617" y="10634"/>
                    <a:pt x="4612" y="10631"/>
                  </a:cubicBezTo>
                  <a:cubicBezTo>
                    <a:pt x="4607" y="10628"/>
                    <a:pt x="4604" y="10626"/>
                    <a:pt x="4602" y="10625"/>
                  </a:cubicBezTo>
                  <a:cubicBezTo>
                    <a:pt x="4607" y="10627"/>
                    <a:pt x="4616" y="10629"/>
                    <a:pt x="4630" y="10631"/>
                  </a:cubicBezTo>
                  <a:cubicBezTo>
                    <a:pt x="4645" y="10634"/>
                    <a:pt x="4664" y="10638"/>
                    <a:pt x="4686" y="10642"/>
                  </a:cubicBezTo>
                  <a:lnTo>
                    <a:pt x="5001" y="10701"/>
                  </a:lnTo>
                  <a:lnTo>
                    <a:pt x="5021" y="10661"/>
                  </a:lnTo>
                  <a:lnTo>
                    <a:pt x="4770" y="10434"/>
                  </a:lnTo>
                  <a:cubicBezTo>
                    <a:pt x="4765" y="10430"/>
                    <a:pt x="4759" y="10425"/>
                    <a:pt x="4754" y="10420"/>
                  </a:cubicBezTo>
                  <a:cubicBezTo>
                    <a:pt x="4748" y="10415"/>
                    <a:pt x="4742" y="10410"/>
                    <a:pt x="4737" y="10406"/>
                  </a:cubicBezTo>
                  <a:cubicBezTo>
                    <a:pt x="4731" y="10401"/>
                    <a:pt x="4727" y="10397"/>
                    <a:pt x="4723" y="10394"/>
                  </a:cubicBezTo>
                  <a:cubicBezTo>
                    <a:pt x="4720" y="10391"/>
                    <a:pt x="4717" y="10389"/>
                    <a:pt x="4717" y="10389"/>
                  </a:cubicBezTo>
                  <a:cubicBezTo>
                    <a:pt x="4718" y="10389"/>
                    <a:pt x="4720" y="10390"/>
                    <a:pt x="4725" y="10392"/>
                  </a:cubicBezTo>
                  <a:cubicBezTo>
                    <a:pt x="4730" y="10394"/>
                    <a:pt x="4735" y="10397"/>
                    <a:pt x="4742" y="10400"/>
                  </a:cubicBezTo>
                  <a:cubicBezTo>
                    <a:pt x="4749" y="10403"/>
                    <a:pt x="4756" y="10406"/>
                    <a:pt x="4764" y="10410"/>
                  </a:cubicBezTo>
                  <a:cubicBezTo>
                    <a:pt x="4771" y="10413"/>
                    <a:pt x="4778" y="10416"/>
                    <a:pt x="4784" y="10418"/>
                  </a:cubicBezTo>
                  <a:lnTo>
                    <a:pt x="5082" y="10537"/>
                  </a:lnTo>
                  <a:lnTo>
                    <a:pt x="5105" y="10490"/>
                  </a:lnTo>
                  <a:close/>
                  <a:moveTo>
                    <a:pt x="5125" y="10078"/>
                  </a:moveTo>
                  <a:cubicBezTo>
                    <a:pt x="5110" y="10077"/>
                    <a:pt x="5096" y="10077"/>
                    <a:pt x="5083" y="10081"/>
                  </a:cubicBezTo>
                  <a:cubicBezTo>
                    <a:pt x="5070" y="10084"/>
                    <a:pt x="5058" y="10090"/>
                    <a:pt x="5047" y="10097"/>
                  </a:cubicBezTo>
                  <a:cubicBezTo>
                    <a:pt x="5037" y="10105"/>
                    <a:pt x="5024" y="10116"/>
                    <a:pt x="5010" y="10131"/>
                  </a:cubicBezTo>
                  <a:lnTo>
                    <a:pt x="4974" y="10169"/>
                  </a:lnTo>
                  <a:cubicBezTo>
                    <a:pt x="4955" y="10188"/>
                    <a:pt x="4938" y="10200"/>
                    <a:pt x="4924" y="10206"/>
                  </a:cubicBezTo>
                  <a:cubicBezTo>
                    <a:pt x="4909" y="10211"/>
                    <a:pt x="4894" y="10210"/>
                    <a:pt x="4878" y="10202"/>
                  </a:cubicBezTo>
                  <a:cubicBezTo>
                    <a:pt x="4858" y="10192"/>
                    <a:pt x="4845" y="10178"/>
                    <a:pt x="4841" y="10158"/>
                  </a:cubicBezTo>
                  <a:cubicBezTo>
                    <a:pt x="4836" y="10139"/>
                    <a:pt x="4840" y="10117"/>
                    <a:pt x="4852" y="10092"/>
                  </a:cubicBezTo>
                  <a:cubicBezTo>
                    <a:pt x="4856" y="10084"/>
                    <a:pt x="4861" y="10076"/>
                    <a:pt x="4865" y="10070"/>
                  </a:cubicBezTo>
                  <a:cubicBezTo>
                    <a:pt x="4870" y="10063"/>
                    <a:pt x="4876" y="10056"/>
                    <a:pt x="4882" y="10050"/>
                  </a:cubicBezTo>
                  <a:cubicBezTo>
                    <a:pt x="4888" y="10044"/>
                    <a:pt x="4896" y="10038"/>
                    <a:pt x="4904" y="10032"/>
                  </a:cubicBezTo>
                  <a:cubicBezTo>
                    <a:pt x="4912" y="10026"/>
                    <a:pt x="4921" y="10020"/>
                    <a:pt x="4932" y="10014"/>
                  </a:cubicBezTo>
                  <a:lnTo>
                    <a:pt x="4908" y="9976"/>
                  </a:lnTo>
                  <a:cubicBezTo>
                    <a:pt x="4865" y="10001"/>
                    <a:pt x="4833" y="10035"/>
                    <a:pt x="4813" y="10076"/>
                  </a:cubicBezTo>
                  <a:cubicBezTo>
                    <a:pt x="4803" y="10095"/>
                    <a:pt x="4798" y="10114"/>
                    <a:pt x="4795" y="10132"/>
                  </a:cubicBezTo>
                  <a:cubicBezTo>
                    <a:pt x="4793" y="10150"/>
                    <a:pt x="4794" y="10167"/>
                    <a:pt x="4799" y="10183"/>
                  </a:cubicBezTo>
                  <a:cubicBezTo>
                    <a:pt x="4803" y="10199"/>
                    <a:pt x="4811" y="10213"/>
                    <a:pt x="4822" y="10226"/>
                  </a:cubicBezTo>
                  <a:cubicBezTo>
                    <a:pt x="4832" y="10239"/>
                    <a:pt x="4846" y="10249"/>
                    <a:pt x="4863" y="10258"/>
                  </a:cubicBezTo>
                  <a:cubicBezTo>
                    <a:pt x="4888" y="10270"/>
                    <a:pt x="4913" y="10272"/>
                    <a:pt x="4939" y="10265"/>
                  </a:cubicBezTo>
                  <a:cubicBezTo>
                    <a:pt x="4950" y="10261"/>
                    <a:pt x="4961" y="10255"/>
                    <a:pt x="4971" y="10247"/>
                  </a:cubicBezTo>
                  <a:cubicBezTo>
                    <a:pt x="4981" y="10239"/>
                    <a:pt x="4993" y="10227"/>
                    <a:pt x="5008" y="10212"/>
                  </a:cubicBezTo>
                  <a:lnTo>
                    <a:pt x="5039" y="10179"/>
                  </a:lnTo>
                  <a:cubicBezTo>
                    <a:pt x="5076" y="10139"/>
                    <a:pt x="5112" y="10127"/>
                    <a:pt x="5146" y="10144"/>
                  </a:cubicBezTo>
                  <a:cubicBezTo>
                    <a:pt x="5169" y="10156"/>
                    <a:pt x="5183" y="10174"/>
                    <a:pt x="5188" y="10200"/>
                  </a:cubicBezTo>
                  <a:cubicBezTo>
                    <a:pt x="5191" y="10211"/>
                    <a:pt x="5191" y="10222"/>
                    <a:pt x="5189" y="10233"/>
                  </a:cubicBezTo>
                  <a:cubicBezTo>
                    <a:pt x="5187" y="10243"/>
                    <a:pt x="5182" y="10256"/>
                    <a:pt x="5175" y="10270"/>
                  </a:cubicBezTo>
                  <a:cubicBezTo>
                    <a:pt x="5165" y="10290"/>
                    <a:pt x="5153" y="10307"/>
                    <a:pt x="5140" y="10321"/>
                  </a:cubicBezTo>
                  <a:cubicBezTo>
                    <a:pt x="5126" y="10336"/>
                    <a:pt x="5110" y="10348"/>
                    <a:pt x="5090" y="10359"/>
                  </a:cubicBezTo>
                  <a:lnTo>
                    <a:pt x="5116" y="10397"/>
                  </a:lnTo>
                  <a:cubicBezTo>
                    <a:pt x="5138" y="10384"/>
                    <a:pt x="5156" y="10368"/>
                    <a:pt x="5172" y="10351"/>
                  </a:cubicBezTo>
                  <a:cubicBezTo>
                    <a:pt x="5188" y="10333"/>
                    <a:pt x="5201" y="10313"/>
                    <a:pt x="5213" y="10289"/>
                  </a:cubicBezTo>
                  <a:cubicBezTo>
                    <a:pt x="5222" y="10271"/>
                    <a:pt x="5228" y="10254"/>
                    <a:pt x="5231" y="10239"/>
                  </a:cubicBezTo>
                  <a:cubicBezTo>
                    <a:pt x="5234" y="10223"/>
                    <a:pt x="5234" y="10207"/>
                    <a:pt x="5232" y="10190"/>
                  </a:cubicBezTo>
                  <a:cubicBezTo>
                    <a:pt x="5230" y="10167"/>
                    <a:pt x="5223" y="10147"/>
                    <a:pt x="5211" y="10129"/>
                  </a:cubicBezTo>
                  <a:cubicBezTo>
                    <a:pt x="5198" y="10112"/>
                    <a:pt x="5183" y="10098"/>
                    <a:pt x="5165" y="10089"/>
                  </a:cubicBezTo>
                  <a:cubicBezTo>
                    <a:pt x="5153" y="10083"/>
                    <a:pt x="5139" y="10080"/>
                    <a:pt x="5125" y="10078"/>
                  </a:cubicBezTo>
                  <a:close/>
                  <a:moveTo>
                    <a:pt x="5239" y="9888"/>
                  </a:moveTo>
                  <a:lnTo>
                    <a:pt x="5196" y="9867"/>
                  </a:lnTo>
                  <a:lnTo>
                    <a:pt x="5142" y="9976"/>
                  </a:lnTo>
                  <a:lnTo>
                    <a:pt x="5186" y="9997"/>
                  </a:lnTo>
                  <a:lnTo>
                    <a:pt x="5239" y="9888"/>
                  </a:lnTo>
                  <a:close/>
                  <a:moveTo>
                    <a:pt x="5156" y="9401"/>
                  </a:moveTo>
                  <a:lnTo>
                    <a:pt x="5133" y="9447"/>
                  </a:lnTo>
                  <a:lnTo>
                    <a:pt x="5405" y="9581"/>
                  </a:lnTo>
                  <a:cubicBezTo>
                    <a:pt x="5419" y="9587"/>
                    <a:pt x="5429" y="9594"/>
                    <a:pt x="5438" y="9600"/>
                  </a:cubicBezTo>
                  <a:cubicBezTo>
                    <a:pt x="5446" y="9606"/>
                    <a:pt x="5453" y="9615"/>
                    <a:pt x="5459" y="9626"/>
                  </a:cubicBezTo>
                  <a:cubicBezTo>
                    <a:pt x="5464" y="9636"/>
                    <a:pt x="5466" y="9648"/>
                    <a:pt x="5464" y="9661"/>
                  </a:cubicBezTo>
                  <a:cubicBezTo>
                    <a:pt x="5462" y="9675"/>
                    <a:pt x="5458" y="9690"/>
                    <a:pt x="5449" y="9707"/>
                  </a:cubicBezTo>
                  <a:cubicBezTo>
                    <a:pt x="5443" y="9719"/>
                    <a:pt x="5437" y="9729"/>
                    <a:pt x="5431" y="9736"/>
                  </a:cubicBezTo>
                  <a:cubicBezTo>
                    <a:pt x="5424" y="9744"/>
                    <a:pt x="5417" y="9750"/>
                    <a:pt x="5411" y="9754"/>
                  </a:cubicBezTo>
                  <a:cubicBezTo>
                    <a:pt x="5404" y="9758"/>
                    <a:pt x="5397" y="9761"/>
                    <a:pt x="5391" y="9762"/>
                  </a:cubicBezTo>
                  <a:cubicBezTo>
                    <a:pt x="5385" y="9764"/>
                    <a:pt x="5379" y="9764"/>
                    <a:pt x="5374" y="9764"/>
                  </a:cubicBezTo>
                  <a:cubicBezTo>
                    <a:pt x="5366" y="9764"/>
                    <a:pt x="5357" y="9762"/>
                    <a:pt x="5346" y="9757"/>
                  </a:cubicBezTo>
                  <a:cubicBezTo>
                    <a:pt x="5334" y="9753"/>
                    <a:pt x="5324" y="9748"/>
                    <a:pt x="5314" y="9743"/>
                  </a:cubicBezTo>
                  <a:lnTo>
                    <a:pt x="5051" y="9614"/>
                  </a:lnTo>
                  <a:lnTo>
                    <a:pt x="5028" y="9660"/>
                  </a:lnTo>
                  <a:lnTo>
                    <a:pt x="5308" y="9798"/>
                  </a:lnTo>
                  <a:cubicBezTo>
                    <a:pt x="5317" y="9802"/>
                    <a:pt x="5327" y="9806"/>
                    <a:pt x="5339" y="9811"/>
                  </a:cubicBezTo>
                  <a:cubicBezTo>
                    <a:pt x="5351" y="9815"/>
                    <a:pt x="5363" y="9817"/>
                    <a:pt x="5375" y="9816"/>
                  </a:cubicBezTo>
                  <a:cubicBezTo>
                    <a:pt x="5400" y="9815"/>
                    <a:pt x="5421" y="9808"/>
                    <a:pt x="5439" y="9794"/>
                  </a:cubicBezTo>
                  <a:cubicBezTo>
                    <a:pt x="5457" y="9781"/>
                    <a:pt x="5473" y="9759"/>
                    <a:pt x="5488" y="9729"/>
                  </a:cubicBezTo>
                  <a:cubicBezTo>
                    <a:pt x="5500" y="9705"/>
                    <a:pt x="5507" y="9683"/>
                    <a:pt x="5510" y="9665"/>
                  </a:cubicBezTo>
                  <a:cubicBezTo>
                    <a:pt x="5513" y="9646"/>
                    <a:pt x="5513" y="9628"/>
                    <a:pt x="5508" y="9611"/>
                  </a:cubicBezTo>
                  <a:cubicBezTo>
                    <a:pt x="5504" y="9595"/>
                    <a:pt x="5497" y="9581"/>
                    <a:pt x="5486" y="9571"/>
                  </a:cubicBezTo>
                  <a:cubicBezTo>
                    <a:pt x="5475" y="9560"/>
                    <a:pt x="5457" y="9549"/>
                    <a:pt x="5434" y="9538"/>
                  </a:cubicBezTo>
                  <a:lnTo>
                    <a:pt x="5156" y="9401"/>
                  </a:lnTo>
                  <a:close/>
                  <a:moveTo>
                    <a:pt x="5730" y="9220"/>
                  </a:moveTo>
                  <a:lnTo>
                    <a:pt x="5339" y="9028"/>
                  </a:lnTo>
                  <a:lnTo>
                    <a:pt x="5316" y="9074"/>
                  </a:lnTo>
                  <a:lnTo>
                    <a:pt x="5530" y="9177"/>
                  </a:lnTo>
                  <a:cubicBezTo>
                    <a:pt x="5544" y="9184"/>
                    <a:pt x="5558" y="9191"/>
                    <a:pt x="5572" y="9197"/>
                  </a:cubicBezTo>
                  <a:cubicBezTo>
                    <a:pt x="5586" y="9203"/>
                    <a:pt x="5599" y="9209"/>
                    <a:pt x="5611" y="9214"/>
                  </a:cubicBezTo>
                  <a:cubicBezTo>
                    <a:pt x="5622" y="9219"/>
                    <a:pt x="5632" y="9223"/>
                    <a:pt x="5639" y="9226"/>
                  </a:cubicBezTo>
                  <a:cubicBezTo>
                    <a:pt x="5647" y="9229"/>
                    <a:pt x="5651" y="9230"/>
                    <a:pt x="5651" y="9231"/>
                  </a:cubicBezTo>
                  <a:cubicBezTo>
                    <a:pt x="5650" y="9230"/>
                    <a:pt x="5646" y="9230"/>
                    <a:pt x="5640" y="9230"/>
                  </a:cubicBezTo>
                  <a:cubicBezTo>
                    <a:pt x="5634" y="9229"/>
                    <a:pt x="5626" y="9229"/>
                    <a:pt x="5617" y="9228"/>
                  </a:cubicBezTo>
                  <a:cubicBezTo>
                    <a:pt x="5608" y="9228"/>
                    <a:pt x="5597" y="9227"/>
                    <a:pt x="5586" y="9227"/>
                  </a:cubicBezTo>
                  <a:cubicBezTo>
                    <a:pt x="5574" y="9226"/>
                    <a:pt x="5563" y="9226"/>
                    <a:pt x="5551" y="9227"/>
                  </a:cubicBezTo>
                  <a:lnTo>
                    <a:pt x="5238" y="9234"/>
                  </a:lnTo>
                  <a:lnTo>
                    <a:pt x="5211" y="9288"/>
                  </a:lnTo>
                  <a:lnTo>
                    <a:pt x="5602" y="9480"/>
                  </a:lnTo>
                  <a:lnTo>
                    <a:pt x="5626" y="9432"/>
                  </a:lnTo>
                  <a:lnTo>
                    <a:pt x="5398" y="9323"/>
                  </a:lnTo>
                  <a:cubicBezTo>
                    <a:pt x="5386" y="9317"/>
                    <a:pt x="5375" y="9312"/>
                    <a:pt x="5363" y="9307"/>
                  </a:cubicBezTo>
                  <a:cubicBezTo>
                    <a:pt x="5352" y="9302"/>
                    <a:pt x="5341" y="9297"/>
                    <a:pt x="5331" y="9293"/>
                  </a:cubicBezTo>
                  <a:cubicBezTo>
                    <a:pt x="5321" y="9289"/>
                    <a:pt x="5312" y="9285"/>
                    <a:pt x="5305" y="9282"/>
                  </a:cubicBezTo>
                  <a:cubicBezTo>
                    <a:pt x="5298" y="9279"/>
                    <a:pt x="5293" y="9277"/>
                    <a:pt x="5289" y="9275"/>
                  </a:cubicBezTo>
                  <a:cubicBezTo>
                    <a:pt x="5293" y="9276"/>
                    <a:pt x="5299" y="9276"/>
                    <a:pt x="5306" y="9277"/>
                  </a:cubicBezTo>
                  <a:cubicBezTo>
                    <a:pt x="5314" y="9277"/>
                    <a:pt x="5323" y="9277"/>
                    <a:pt x="5333" y="9277"/>
                  </a:cubicBezTo>
                  <a:cubicBezTo>
                    <a:pt x="5343" y="9277"/>
                    <a:pt x="5354" y="9277"/>
                    <a:pt x="5366" y="9278"/>
                  </a:cubicBezTo>
                  <a:cubicBezTo>
                    <a:pt x="5378" y="9278"/>
                    <a:pt x="5391" y="9278"/>
                    <a:pt x="5405" y="9277"/>
                  </a:cubicBezTo>
                  <a:lnTo>
                    <a:pt x="5706" y="9269"/>
                  </a:lnTo>
                  <a:lnTo>
                    <a:pt x="5730" y="9220"/>
                  </a:lnTo>
                  <a:close/>
                  <a:moveTo>
                    <a:pt x="5808" y="9060"/>
                  </a:moveTo>
                  <a:lnTo>
                    <a:pt x="5418" y="8868"/>
                  </a:lnTo>
                  <a:lnTo>
                    <a:pt x="5395" y="8914"/>
                  </a:lnTo>
                  <a:lnTo>
                    <a:pt x="5786" y="9106"/>
                  </a:lnTo>
                  <a:lnTo>
                    <a:pt x="5808" y="9060"/>
                  </a:lnTo>
                  <a:close/>
                  <a:moveTo>
                    <a:pt x="5608" y="8481"/>
                  </a:moveTo>
                  <a:lnTo>
                    <a:pt x="5585" y="8529"/>
                  </a:lnTo>
                  <a:lnTo>
                    <a:pt x="5801" y="8739"/>
                  </a:lnTo>
                  <a:cubicBezTo>
                    <a:pt x="5819" y="8757"/>
                    <a:pt x="5834" y="8771"/>
                    <a:pt x="5846" y="8782"/>
                  </a:cubicBezTo>
                  <a:cubicBezTo>
                    <a:pt x="5858" y="8792"/>
                    <a:pt x="5866" y="8800"/>
                    <a:pt x="5871" y="8803"/>
                  </a:cubicBezTo>
                  <a:cubicBezTo>
                    <a:pt x="5868" y="8802"/>
                    <a:pt x="5863" y="8801"/>
                    <a:pt x="5856" y="8799"/>
                  </a:cubicBezTo>
                  <a:cubicBezTo>
                    <a:pt x="5849" y="8797"/>
                    <a:pt x="5841" y="8796"/>
                    <a:pt x="5832" y="8794"/>
                  </a:cubicBezTo>
                  <a:cubicBezTo>
                    <a:pt x="5823" y="8792"/>
                    <a:pt x="5813" y="8790"/>
                    <a:pt x="5803" y="8788"/>
                  </a:cubicBezTo>
                  <a:cubicBezTo>
                    <a:pt x="5792" y="8786"/>
                    <a:pt x="5782" y="8785"/>
                    <a:pt x="5772" y="8783"/>
                  </a:cubicBezTo>
                  <a:lnTo>
                    <a:pt x="5480" y="8742"/>
                  </a:lnTo>
                  <a:lnTo>
                    <a:pt x="5455" y="8793"/>
                  </a:lnTo>
                  <a:lnTo>
                    <a:pt x="5910" y="8853"/>
                  </a:lnTo>
                  <a:lnTo>
                    <a:pt x="5933" y="8807"/>
                  </a:lnTo>
                  <a:lnTo>
                    <a:pt x="5608" y="8481"/>
                  </a:lnTo>
                  <a:close/>
                  <a:moveTo>
                    <a:pt x="6144" y="8378"/>
                  </a:moveTo>
                  <a:lnTo>
                    <a:pt x="6104" y="8358"/>
                  </a:lnTo>
                  <a:lnTo>
                    <a:pt x="6019" y="8530"/>
                  </a:lnTo>
                  <a:lnTo>
                    <a:pt x="5876" y="8460"/>
                  </a:lnTo>
                  <a:lnTo>
                    <a:pt x="5942" y="8326"/>
                  </a:lnTo>
                  <a:lnTo>
                    <a:pt x="5901" y="8306"/>
                  </a:lnTo>
                  <a:lnTo>
                    <a:pt x="5836" y="8440"/>
                  </a:lnTo>
                  <a:lnTo>
                    <a:pt x="5707" y="8377"/>
                  </a:lnTo>
                  <a:lnTo>
                    <a:pt x="5786" y="8217"/>
                  </a:lnTo>
                  <a:lnTo>
                    <a:pt x="5751" y="8192"/>
                  </a:lnTo>
                  <a:lnTo>
                    <a:pt x="5645" y="8405"/>
                  </a:lnTo>
                  <a:lnTo>
                    <a:pt x="6036" y="8598"/>
                  </a:lnTo>
                  <a:lnTo>
                    <a:pt x="6144" y="8378"/>
                  </a:lnTo>
                  <a:close/>
                  <a:moveTo>
                    <a:pt x="6307" y="8047"/>
                  </a:moveTo>
                  <a:lnTo>
                    <a:pt x="6271" y="8052"/>
                  </a:lnTo>
                  <a:cubicBezTo>
                    <a:pt x="6254" y="8054"/>
                    <a:pt x="6236" y="8057"/>
                    <a:pt x="6218" y="8059"/>
                  </a:cubicBezTo>
                  <a:cubicBezTo>
                    <a:pt x="6199" y="8062"/>
                    <a:pt x="6181" y="8064"/>
                    <a:pt x="6165" y="8066"/>
                  </a:cubicBezTo>
                  <a:cubicBezTo>
                    <a:pt x="6148" y="8069"/>
                    <a:pt x="6137" y="8071"/>
                    <a:pt x="6130" y="8072"/>
                  </a:cubicBezTo>
                  <a:cubicBezTo>
                    <a:pt x="6120" y="8074"/>
                    <a:pt x="6109" y="8076"/>
                    <a:pt x="6097" y="8079"/>
                  </a:cubicBezTo>
                  <a:cubicBezTo>
                    <a:pt x="6086" y="8082"/>
                    <a:pt x="6075" y="8086"/>
                    <a:pt x="6067" y="8090"/>
                  </a:cubicBezTo>
                  <a:lnTo>
                    <a:pt x="6070" y="8084"/>
                  </a:lnTo>
                  <a:cubicBezTo>
                    <a:pt x="6077" y="8068"/>
                    <a:pt x="6082" y="8053"/>
                    <a:pt x="6083" y="8038"/>
                  </a:cubicBezTo>
                  <a:cubicBezTo>
                    <a:pt x="6084" y="8022"/>
                    <a:pt x="6082" y="8008"/>
                    <a:pt x="6077" y="7994"/>
                  </a:cubicBezTo>
                  <a:cubicBezTo>
                    <a:pt x="6072" y="7981"/>
                    <a:pt x="6065" y="7968"/>
                    <a:pt x="6054" y="7956"/>
                  </a:cubicBezTo>
                  <a:cubicBezTo>
                    <a:pt x="6043" y="7945"/>
                    <a:pt x="6029" y="7935"/>
                    <a:pt x="6014" y="7927"/>
                  </a:cubicBezTo>
                  <a:cubicBezTo>
                    <a:pt x="6003" y="7922"/>
                    <a:pt x="5993" y="7919"/>
                    <a:pt x="5984" y="7917"/>
                  </a:cubicBezTo>
                  <a:cubicBezTo>
                    <a:pt x="5974" y="7916"/>
                    <a:pt x="5965" y="7915"/>
                    <a:pt x="5956" y="7915"/>
                  </a:cubicBezTo>
                  <a:cubicBezTo>
                    <a:pt x="5947" y="7915"/>
                    <a:pt x="5939" y="7916"/>
                    <a:pt x="5932" y="7918"/>
                  </a:cubicBezTo>
                  <a:cubicBezTo>
                    <a:pt x="5925" y="7921"/>
                    <a:pt x="5918" y="7923"/>
                    <a:pt x="5912" y="7926"/>
                  </a:cubicBezTo>
                  <a:cubicBezTo>
                    <a:pt x="5906" y="7929"/>
                    <a:pt x="5900" y="7932"/>
                    <a:pt x="5894" y="7936"/>
                  </a:cubicBezTo>
                  <a:cubicBezTo>
                    <a:pt x="5889" y="7941"/>
                    <a:pt x="5883" y="7946"/>
                    <a:pt x="5876" y="7953"/>
                  </a:cubicBezTo>
                  <a:cubicBezTo>
                    <a:pt x="5870" y="7960"/>
                    <a:pt x="5864" y="7968"/>
                    <a:pt x="5858" y="7978"/>
                  </a:cubicBezTo>
                  <a:cubicBezTo>
                    <a:pt x="5852" y="7987"/>
                    <a:pt x="5845" y="7999"/>
                    <a:pt x="5839" y="8012"/>
                  </a:cubicBezTo>
                  <a:lnTo>
                    <a:pt x="5794" y="8103"/>
                  </a:lnTo>
                  <a:lnTo>
                    <a:pt x="6185" y="8296"/>
                  </a:lnTo>
                  <a:lnTo>
                    <a:pt x="6207" y="8250"/>
                  </a:lnTo>
                  <a:lnTo>
                    <a:pt x="6031" y="8163"/>
                  </a:lnTo>
                  <a:cubicBezTo>
                    <a:pt x="6036" y="8153"/>
                    <a:pt x="6042" y="8146"/>
                    <a:pt x="6048" y="8142"/>
                  </a:cubicBezTo>
                  <a:cubicBezTo>
                    <a:pt x="6054" y="8137"/>
                    <a:pt x="6064" y="8134"/>
                    <a:pt x="6078" y="8131"/>
                  </a:cubicBezTo>
                  <a:cubicBezTo>
                    <a:pt x="6101" y="8126"/>
                    <a:pt x="6123" y="8122"/>
                    <a:pt x="6143" y="8119"/>
                  </a:cubicBezTo>
                  <a:cubicBezTo>
                    <a:pt x="6164" y="8115"/>
                    <a:pt x="6183" y="8113"/>
                    <a:pt x="6201" y="8110"/>
                  </a:cubicBezTo>
                  <a:cubicBezTo>
                    <a:pt x="6218" y="8108"/>
                    <a:pt x="6233" y="8107"/>
                    <a:pt x="6246" y="8106"/>
                  </a:cubicBezTo>
                  <a:cubicBezTo>
                    <a:pt x="6260" y="8106"/>
                    <a:pt x="6270" y="8106"/>
                    <a:pt x="6278" y="8106"/>
                  </a:cubicBezTo>
                  <a:lnTo>
                    <a:pt x="6307" y="8047"/>
                  </a:lnTo>
                  <a:close/>
                  <a:moveTo>
                    <a:pt x="6021" y="7998"/>
                  </a:moveTo>
                  <a:cubicBezTo>
                    <a:pt x="6029" y="8007"/>
                    <a:pt x="6035" y="8016"/>
                    <a:pt x="6038" y="8025"/>
                  </a:cubicBezTo>
                  <a:cubicBezTo>
                    <a:pt x="6041" y="8036"/>
                    <a:pt x="6041" y="8048"/>
                    <a:pt x="6039" y="8060"/>
                  </a:cubicBezTo>
                  <a:cubicBezTo>
                    <a:pt x="6037" y="8073"/>
                    <a:pt x="6031" y="8088"/>
                    <a:pt x="6023" y="8105"/>
                  </a:cubicBezTo>
                  <a:lnTo>
                    <a:pt x="6002" y="8149"/>
                  </a:lnTo>
                  <a:lnTo>
                    <a:pt x="5856" y="8077"/>
                  </a:lnTo>
                  <a:lnTo>
                    <a:pt x="5879" y="8030"/>
                  </a:lnTo>
                  <a:cubicBezTo>
                    <a:pt x="5884" y="8020"/>
                    <a:pt x="5889" y="8011"/>
                    <a:pt x="5894" y="8004"/>
                  </a:cubicBezTo>
                  <a:cubicBezTo>
                    <a:pt x="5899" y="7997"/>
                    <a:pt x="5905" y="7990"/>
                    <a:pt x="5911" y="7985"/>
                  </a:cubicBezTo>
                  <a:cubicBezTo>
                    <a:pt x="5921" y="7976"/>
                    <a:pt x="5933" y="7971"/>
                    <a:pt x="5948" y="7969"/>
                  </a:cubicBezTo>
                  <a:cubicBezTo>
                    <a:pt x="5962" y="7968"/>
                    <a:pt x="5976" y="7970"/>
                    <a:pt x="5989" y="7976"/>
                  </a:cubicBezTo>
                  <a:cubicBezTo>
                    <a:pt x="6002" y="7983"/>
                    <a:pt x="6012" y="7990"/>
                    <a:pt x="6021" y="7998"/>
                  </a:cubicBezTo>
                  <a:close/>
                  <a:moveTo>
                    <a:pt x="6318" y="7653"/>
                  </a:moveTo>
                  <a:cubicBezTo>
                    <a:pt x="6303" y="7652"/>
                    <a:pt x="6290" y="7653"/>
                    <a:pt x="6277" y="7656"/>
                  </a:cubicBezTo>
                  <a:cubicBezTo>
                    <a:pt x="6264" y="7660"/>
                    <a:pt x="6252" y="7665"/>
                    <a:pt x="6241" y="7672"/>
                  </a:cubicBezTo>
                  <a:cubicBezTo>
                    <a:pt x="6230" y="7680"/>
                    <a:pt x="6217" y="7691"/>
                    <a:pt x="6203" y="7706"/>
                  </a:cubicBezTo>
                  <a:lnTo>
                    <a:pt x="6167" y="7744"/>
                  </a:lnTo>
                  <a:cubicBezTo>
                    <a:pt x="6148" y="7763"/>
                    <a:pt x="6131" y="7776"/>
                    <a:pt x="6117" y="7781"/>
                  </a:cubicBezTo>
                  <a:cubicBezTo>
                    <a:pt x="6102" y="7786"/>
                    <a:pt x="6087" y="7785"/>
                    <a:pt x="6071" y="7777"/>
                  </a:cubicBezTo>
                  <a:cubicBezTo>
                    <a:pt x="6051" y="7767"/>
                    <a:pt x="6039" y="7753"/>
                    <a:pt x="6034" y="7734"/>
                  </a:cubicBezTo>
                  <a:cubicBezTo>
                    <a:pt x="6029" y="7714"/>
                    <a:pt x="6033" y="7692"/>
                    <a:pt x="6045" y="7668"/>
                  </a:cubicBezTo>
                  <a:cubicBezTo>
                    <a:pt x="6049" y="7659"/>
                    <a:pt x="6054" y="7652"/>
                    <a:pt x="6059" y="7645"/>
                  </a:cubicBezTo>
                  <a:cubicBezTo>
                    <a:pt x="6063" y="7638"/>
                    <a:pt x="6069" y="7631"/>
                    <a:pt x="6075" y="7625"/>
                  </a:cubicBezTo>
                  <a:cubicBezTo>
                    <a:pt x="6081" y="7619"/>
                    <a:pt x="6089" y="7613"/>
                    <a:pt x="6097" y="7607"/>
                  </a:cubicBezTo>
                  <a:cubicBezTo>
                    <a:pt x="6105" y="7601"/>
                    <a:pt x="6114" y="7595"/>
                    <a:pt x="6125" y="7589"/>
                  </a:cubicBezTo>
                  <a:lnTo>
                    <a:pt x="6102" y="7552"/>
                  </a:lnTo>
                  <a:cubicBezTo>
                    <a:pt x="6058" y="7577"/>
                    <a:pt x="6026" y="7610"/>
                    <a:pt x="6006" y="7651"/>
                  </a:cubicBezTo>
                  <a:cubicBezTo>
                    <a:pt x="5997" y="7670"/>
                    <a:pt x="5991" y="7689"/>
                    <a:pt x="5989" y="7707"/>
                  </a:cubicBezTo>
                  <a:cubicBezTo>
                    <a:pt x="5987" y="7725"/>
                    <a:pt x="5988" y="7742"/>
                    <a:pt x="5992" y="7758"/>
                  </a:cubicBezTo>
                  <a:cubicBezTo>
                    <a:pt x="5997" y="7774"/>
                    <a:pt x="6004" y="7788"/>
                    <a:pt x="6015" y="7801"/>
                  </a:cubicBezTo>
                  <a:cubicBezTo>
                    <a:pt x="6025" y="7814"/>
                    <a:pt x="6039" y="7825"/>
                    <a:pt x="6056" y="7833"/>
                  </a:cubicBezTo>
                  <a:cubicBezTo>
                    <a:pt x="6081" y="7845"/>
                    <a:pt x="6106" y="7847"/>
                    <a:pt x="6132" y="7840"/>
                  </a:cubicBezTo>
                  <a:cubicBezTo>
                    <a:pt x="6143" y="7836"/>
                    <a:pt x="6154" y="7830"/>
                    <a:pt x="6164" y="7822"/>
                  </a:cubicBezTo>
                  <a:cubicBezTo>
                    <a:pt x="6175" y="7814"/>
                    <a:pt x="6187" y="7803"/>
                    <a:pt x="6201" y="7787"/>
                  </a:cubicBezTo>
                  <a:lnTo>
                    <a:pt x="6232" y="7754"/>
                  </a:lnTo>
                  <a:cubicBezTo>
                    <a:pt x="6269" y="7714"/>
                    <a:pt x="6305" y="7703"/>
                    <a:pt x="6339" y="7720"/>
                  </a:cubicBezTo>
                  <a:cubicBezTo>
                    <a:pt x="6363" y="7731"/>
                    <a:pt x="6377" y="7750"/>
                    <a:pt x="6382" y="7775"/>
                  </a:cubicBezTo>
                  <a:cubicBezTo>
                    <a:pt x="6384" y="7787"/>
                    <a:pt x="6384" y="7797"/>
                    <a:pt x="6382" y="7808"/>
                  </a:cubicBezTo>
                  <a:cubicBezTo>
                    <a:pt x="6380" y="7818"/>
                    <a:pt x="6375" y="7831"/>
                    <a:pt x="6368" y="7846"/>
                  </a:cubicBezTo>
                  <a:cubicBezTo>
                    <a:pt x="6358" y="7865"/>
                    <a:pt x="6347" y="7882"/>
                    <a:pt x="6333" y="7897"/>
                  </a:cubicBezTo>
                  <a:cubicBezTo>
                    <a:pt x="6319" y="7911"/>
                    <a:pt x="6303" y="7923"/>
                    <a:pt x="6283" y="7934"/>
                  </a:cubicBezTo>
                  <a:lnTo>
                    <a:pt x="6309" y="7972"/>
                  </a:lnTo>
                  <a:cubicBezTo>
                    <a:pt x="6331" y="7959"/>
                    <a:pt x="6350" y="7943"/>
                    <a:pt x="6365" y="7926"/>
                  </a:cubicBezTo>
                  <a:cubicBezTo>
                    <a:pt x="6381" y="7908"/>
                    <a:pt x="6395" y="7888"/>
                    <a:pt x="6406" y="7864"/>
                  </a:cubicBezTo>
                  <a:cubicBezTo>
                    <a:pt x="6415" y="7846"/>
                    <a:pt x="6421" y="7829"/>
                    <a:pt x="6424" y="7814"/>
                  </a:cubicBezTo>
                  <a:cubicBezTo>
                    <a:pt x="6427" y="7798"/>
                    <a:pt x="6428" y="7782"/>
                    <a:pt x="6426" y="7765"/>
                  </a:cubicBezTo>
                  <a:cubicBezTo>
                    <a:pt x="6423" y="7742"/>
                    <a:pt x="6416" y="7722"/>
                    <a:pt x="6404" y="7704"/>
                  </a:cubicBezTo>
                  <a:cubicBezTo>
                    <a:pt x="6392" y="7687"/>
                    <a:pt x="6376" y="7673"/>
                    <a:pt x="6358" y="7664"/>
                  </a:cubicBezTo>
                  <a:cubicBezTo>
                    <a:pt x="6346" y="7658"/>
                    <a:pt x="6333" y="7655"/>
                    <a:pt x="6318" y="7653"/>
                  </a:cubicBezTo>
                  <a:close/>
                  <a:moveTo>
                    <a:pt x="6536" y="7583"/>
                  </a:moveTo>
                  <a:lnTo>
                    <a:pt x="6145" y="7390"/>
                  </a:lnTo>
                  <a:lnTo>
                    <a:pt x="6122" y="7436"/>
                  </a:lnTo>
                  <a:lnTo>
                    <a:pt x="6513" y="7628"/>
                  </a:lnTo>
                  <a:lnTo>
                    <a:pt x="6536" y="7583"/>
                  </a:lnTo>
                  <a:close/>
                  <a:moveTo>
                    <a:pt x="6311" y="7053"/>
                  </a:moveTo>
                  <a:lnTo>
                    <a:pt x="6183" y="7312"/>
                  </a:lnTo>
                  <a:lnTo>
                    <a:pt x="6223" y="7331"/>
                  </a:lnTo>
                  <a:lnTo>
                    <a:pt x="6274" y="7226"/>
                  </a:lnTo>
                  <a:lnTo>
                    <a:pt x="6626" y="7399"/>
                  </a:lnTo>
                  <a:lnTo>
                    <a:pt x="6648" y="7354"/>
                  </a:lnTo>
                  <a:lnTo>
                    <a:pt x="6296" y="7181"/>
                  </a:lnTo>
                  <a:lnTo>
                    <a:pt x="6349" y="7076"/>
                  </a:lnTo>
                  <a:lnTo>
                    <a:pt x="6311" y="7053"/>
                  </a:lnTo>
                  <a:close/>
                  <a:moveTo>
                    <a:pt x="6854" y="6937"/>
                  </a:moveTo>
                  <a:lnTo>
                    <a:pt x="6399" y="6874"/>
                  </a:lnTo>
                  <a:lnTo>
                    <a:pt x="6369" y="6935"/>
                  </a:lnTo>
                  <a:lnTo>
                    <a:pt x="6696" y="7257"/>
                  </a:lnTo>
                  <a:lnTo>
                    <a:pt x="6719" y="7210"/>
                  </a:lnTo>
                  <a:lnTo>
                    <a:pt x="6617" y="7113"/>
                  </a:lnTo>
                  <a:lnTo>
                    <a:pt x="6689" y="6968"/>
                  </a:lnTo>
                  <a:lnTo>
                    <a:pt x="6827" y="6990"/>
                  </a:lnTo>
                  <a:lnTo>
                    <a:pt x="6854" y="6937"/>
                  </a:lnTo>
                  <a:close/>
                  <a:moveTo>
                    <a:pt x="6645" y="6961"/>
                  </a:moveTo>
                  <a:lnTo>
                    <a:pt x="6585" y="7082"/>
                  </a:lnTo>
                  <a:lnTo>
                    <a:pt x="6424" y="6926"/>
                  </a:lnTo>
                  <a:lnTo>
                    <a:pt x="6645" y="6961"/>
                  </a:lnTo>
                  <a:close/>
                  <a:moveTo>
                    <a:pt x="6291" y="6905"/>
                  </a:moveTo>
                  <a:cubicBezTo>
                    <a:pt x="6283" y="6908"/>
                    <a:pt x="6276" y="6913"/>
                    <a:pt x="6272" y="6922"/>
                  </a:cubicBezTo>
                  <a:cubicBezTo>
                    <a:pt x="6268" y="6930"/>
                    <a:pt x="6268" y="6938"/>
                    <a:pt x="6271" y="6946"/>
                  </a:cubicBezTo>
                  <a:cubicBezTo>
                    <a:pt x="6273" y="6955"/>
                    <a:pt x="6279" y="6961"/>
                    <a:pt x="6287" y="6965"/>
                  </a:cubicBezTo>
                  <a:cubicBezTo>
                    <a:pt x="6295" y="6969"/>
                    <a:pt x="6304" y="6970"/>
                    <a:pt x="6312" y="6967"/>
                  </a:cubicBezTo>
                  <a:cubicBezTo>
                    <a:pt x="6321" y="6964"/>
                    <a:pt x="6328" y="6959"/>
                    <a:pt x="6332" y="6950"/>
                  </a:cubicBezTo>
                  <a:cubicBezTo>
                    <a:pt x="6336" y="6942"/>
                    <a:pt x="6336" y="6933"/>
                    <a:pt x="6333" y="6925"/>
                  </a:cubicBezTo>
                  <a:cubicBezTo>
                    <a:pt x="6330" y="6917"/>
                    <a:pt x="6324" y="6910"/>
                    <a:pt x="6316" y="6906"/>
                  </a:cubicBezTo>
                  <a:cubicBezTo>
                    <a:pt x="6308" y="6902"/>
                    <a:pt x="6300" y="6902"/>
                    <a:pt x="6291" y="6905"/>
                  </a:cubicBezTo>
                  <a:close/>
                  <a:moveTo>
                    <a:pt x="6349" y="6787"/>
                  </a:moveTo>
                  <a:cubicBezTo>
                    <a:pt x="6340" y="6790"/>
                    <a:pt x="6334" y="6796"/>
                    <a:pt x="6330" y="6804"/>
                  </a:cubicBezTo>
                  <a:cubicBezTo>
                    <a:pt x="6326" y="6812"/>
                    <a:pt x="6325" y="6820"/>
                    <a:pt x="6328" y="6829"/>
                  </a:cubicBezTo>
                  <a:cubicBezTo>
                    <a:pt x="6331" y="6837"/>
                    <a:pt x="6337" y="6844"/>
                    <a:pt x="6345" y="6848"/>
                  </a:cubicBezTo>
                  <a:cubicBezTo>
                    <a:pt x="6353" y="6852"/>
                    <a:pt x="6362" y="6852"/>
                    <a:pt x="6370" y="6850"/>
                  </a:cubicBezTo>
                  <a:cubicBezTo>
                    <a:pt x="6379" y="6847"/>
                    <a:pt x="6385" y="6841"/>
                    <a:pt x="6389" y="6833"/>
                  </a:cubicBezTo>
                  <a:cubicBezTo>
                    <a:pt x="6394" y="6824"/>
                    <a:pt x="6394" y="6816"/>
                    <a:pt x="6391" y="6808"/>
                  </a:cubicBezTo>
                  <a:cubicBezTo>
                    <a:pt x="6388" y="6799"/>
                    <a:pt x="6382" y="6793"/>
                    <a:pt x="6374" y="6789"/>
                  </a:cubicBezTo>
                  <a:cubicBezTo>
                    <a:pt x="6366" y="6785"/>
                    <a:pt x="6357" y="6784"/>
                    <a:pt x="6349" y="6787"/>
                  </a:cubicBezTo>
                  <a:close/>
                  <a:moveTo>
                    <a:pt x="6591" y="6484"/>
                  </a:moveTo>
                  <a:lnTo>
                    <a:pt x="6463" y="6743"/>
                  </a:lnTo>
                  <a:lnTo>
                    <a:pt x="6503" y="6762"/>
                  </a:lnTo>
                  <a:lnTo>
                    <a:pt x="6554" y="6658"/>
                  </a:lnTo>
                  <a:lnTo>
                    <a:pt x="6906" y="6831"/>
                  </a:lnTo>
                  <a:lnTo>
                    <a:pt x="6928" y="6786"/>
                  </a:lnTo>
                  <a:lnTo>
                    <a:pt x="6576" y="6613"/>
                  </a:lnTo>
                  <a:lnTo>
                    <a:pt x="6628" y="6507"/>
                  </a:lnTo>
                  <a:lnTo>
                    <a:pt x="6591" y="6484"/>
                  </a:lnTo>
                  <a:close/>
                  <a:moveTo>
                    <a:pt x="7256" y="6118"/>
                  </a:moveTo>
                  <a:lnTo>
                    <a:pt x="6849" y="5959"/>
                  </a:lnTo>
                  <a:lnTo>
                    <a:pt x="6815" y="6028"/>
                  </a:lnTo>
                  <a:lnTo>
                    <a:pt x="7039" y="6229"/>
                  </a:lnTo>
                  <a:cubicBezTo>
                    <a:pt x="7052" y="6241"/>
                    <a:pt x="7065" y="6251"/>
                    <a:pt x="7076" y="6260"/>
                  </a:cubicBezTo>
                  <a:cubicBezTo>
                    <a:pt x="7087" y="6269"/>
                    <a:pt x="7094" y="6274"/>
                    <a:pt x="7095" y="6275"/>
                  </a:cubicBezTo>
                  <a:cubicBezTo>
                    <a:pt x="7093" y="6274"/>
                    <a:pt x="7085" y="6272"/>
                    <a:pt x="7071" y="6268"/>
                  </a:cubicBezTo>
                  <a:cubicBezTo>
                    <a:pt x="7058" y="6265"/>
                    <a:pt x="7040" y="6261"/>
                    <a:pt x="7020" y="6257"/>
                  </a:cubicBezTo>
                  <a:lnTo>
                    <a:pt x="6729" y="6202"/>
                  </a:lnTo>
                  <a:lnTo>
                    <a:pt x="6696" y="6271"/>
                  </a:lnTo>
                  <a:lnTo>
                    <a:pt x="7070" y="6497"/>
                  </a:lnTo>
                  <a:lnTo>
                    <a:pt x="7092" y="6452"/>
                  </a:lnTo>
                  <a:lnTo>
                    <a:pt x="6824" y="6294"/>
                  </a:lnTo>
                  <a:cubicBezTo>
                    <a:pt x="6819" y="6291"/>
                    <a:pt x="6812" y="6287"/>
                    <a:pt x="6805" y="6282"/>
                  </a:cubicBezTo>
                  <a:cubicBezTo>
                    <a:pt x="6797" y="6278"/>
                    <a:pt x="6790" y="6274"/>
                    <a:pt x="6783" y="6270"/>
                  </a:cubicBezTo>
                  <a:cubicBezTo>
                    <a:pt x="6775" y="6266"/>
                    <a:pt x="6769" y="6262"/>
                    <a:pt x="6763" y="6259"/>
                  </a:cubicBezTo>
                  <a:cubicBezTo>
                    <a:pt x="6758" y="6256"/>
                    <a:pt x="6755" y="6254"/>
                    <a:pt x="6754" y="6253"/>
                  </a:cubicBezTo>
                  <a:cubicBezTo>
                    <a:pt x="6758" y="6255"/>
                    <a:pt x="6768" y="6257"/>
                    <a:pt x="6781" y="6259"/>
                  </a:cubicBezTo>
                  <a:cubicBezTo>
                    <a:pt x="6796" y="6262"/>
                    <a:pt x="6815" y="6266"/>
                    <a:pt x="6837" y="6270"/>
                  </a:cubicBezTo>
                  <a:lnTo>
                    <a:pt x="7152" y="6329"/>
                  </a:lnTo>
                  <a:lnTo>
                    <a:pt x="7172" y="6289"/>
                  </a:lnTo>
                  <a:lnTo>
                    <a:pt x="6922" y="6062"/>
                  </a:lnTo>
                  <a:cubicBezTo>
                    <a:pt x="6916" y="6058"/>
                    <a:pt x="6911" y="6053"/>
                    <a:pt x="6905" y="6048"/>
                  </a:cubicBezTo>
                  <a:cubicBezTo>
                    <a:pt x="6899" y="6043"/>
                    <a:pt x="6893" y="6038"/>
                    <a:pt x="6888" y="6034"/>
                  </a:cubicBezTo>
                  <a:cubicBezTo>
                    <a:pt x="6883" y="6029"/>
                    <a:pt x="6878" y="6025"/>
                    <a:pt x="6875" y="6022"/>
                  </a:cubicBezTo>
                  <a:cubicBezTo>
                    <a:pt x="6871" y="6019"/>
                    <a:pt x="6869" y="6017"/>
                    <a:pt x="6868" y="6017"/>
                  </a:cubicBezTo>
                  <a:cubicBezTo>
                    <a:pt x="6869" y="6017"/>
                    <a:pt x="6872" y="6018"/>
                    <a:pt x="6876" y="6020"/>
                  </a:cubicBezTo>
                  <a:cubicBezTo>
                    <a:pt x="6881" y="6022"/>
                    <a:pt x="6887" y="6025"/>
                    <a:pt x="6893" y="6028"/>
                  </a:cubicBezTo>
                  <a:cubicBezTo>
                    <a:pt x="6900" y="6031"/>
                    <a:pt x="6907" y="6034"/>
                    <a:pt x="6915" y="6037"/>
                  </a:cubicBezTo>
                  <a:cubicBezTo>
                    <a:pt x="6922" y="6041"/>
                    <a:pt x="6929" y="6044"/>
                    <a:pt x="6936" y="6046"/>
                  </a:cubicBezTo>
                  <a:lnTo>
                    <a:pt x="7233" y="6165"/>
                  </a:lnTo>
                  <a:lnTo>
                    <a:pt x="7256" y="6118"/>
                  </a:lnTo>
                  <a:close/>
                  <a:moveTo>
                    <a:pt x="7041" y="5569"/>
                  </a:moveTo>
                  <a:lnTo>
                    <a:pt x="7018" y="5615"/>
                  </a:lnTo>
                  <a:lnTo>
                    <a:pt x="7291" y="5749"/>
                  </a:lnTo>
                  <a:cubicBezTo>
                    <a:pt x="7304" y="5756"/>
                    <a:pt x="7315" y="5762"/>
                    <a:pt x="7323" y="5769"/>
                  </a:cubicBezTo>
                  <a:cubicBezTo>
                    <a:pt x="7332" y="5775"/>
                    <a:pt x="7339" y="5783"/>
                    <a:pt x="7344" y="5794"/>
                  </a:cubicBezTo>
                  <a:cubicBezTo>
                    <a:pt x="7349" y="5804"/>
                    <a:pt x="7351" y="5816"/>
                    <a:pt x="7349" y="5830"/>
                  </a:cubicBezTo>
                  <a:cubicBezTo>
                    <a:pt x="7348" y="5844"/>
                    <a:pt x="7343" y="5859"/>
                    <a:pt x="7335" y="5875"/>
                  </a:cubicBezTo>
                  <a:cubicBezTo>
                    <a:pt x="7329" y="5887"/>
                    <a:pt x="7323" y="5897"/>
                    <a:pt x="7316" y="5905"/>
                  </a:cubicBezTo>
                  <a:cubicBezTo>
                    <a:pt x="7309" y="5913"/>
                    <a:pt x="7303" y="5918"/>
                    <a:pt x="7296" y="5923"/>
                  </a:cubicBezTo>
                  <a:cubicBezTo>
                    <a:pt x="7289" y="5927"/>
                    <a:pt x="7283" y="5930"/>
                    <a:pt x="7276" y="5931"/>
                  </a:cubicBezTo>
                  <a:cubicBezTo>
                    <a:pt x="7270" y="5932"/>
                    <a:pt x="7264" y="5933"/>
                    <a:pt x="7259" y="5933"/>
                  </a:cubicBezTo>
                  <a:cubicBezTo>
                    <a:pt x="7252" y="5932"/>
                    <a:pt x="7242" y="5930"/>
                    <a:pt x="7231" y="5926"/>
                  </a:cubicBezTo>
                  <a:cubicBezTo>
                    <a:pt x="7220" y="5921"/>
                    <a:pt x="7209" y="5917"/>
                    <a:pt x="7199" y="5912"/>
                  </a:cubicBezTo>
                  <a:lnTo>
                    <a:pt x="6936" y="5782"/>
                  </a:lnTo>
                  <a:lnTo>
                    <a:pt x="6913" y="5829"/>
                  </a:lnTo>
                  <a:lnTo>
                    <a:pt x="7194" y="5966"/>
                  </a:lnTo>
                  <a:cubicBezTo>
                    <a:pt x="7202" y="5971"/>
                    <a:pt x="7213" y="5975"/>
                    <a:pt x="7224" y="5979"/>
                  </a:cubicBezTo>
                  <a:cubicBezTo>
                    <a:pt x="7236" y="5984"/>
                    <a:pt x="7248" y="5986"/>
                    <a:pt x="7260" y="5985"/>
                  </a:cubicBezTo>
                  <a:cubicBezTo>
                    <a:pt x="7285" y="5984"/>
                    <a:pt x="7306" y="5977"/>
                    <a:pt x="7324" y="5963"/>
                  </a:cubicBezTo>
                  <a:cubicBezTo>
                    <a:pt x="7342" y="5950"/>
                    <a:pt x="7359" y="5928"/>
                    <a:pt x="7374" y="5897"/>
                  </a:cubicBezTo>
                  <a:cubicBezTo>
                    <a:pt x="7385" y="5873"/>
                    <a:pt x="7393" y="5852"/>
                    <a:pt x="7396" y="5833"/>
                  </a:cubicBezTo>
                  <a:cubicBezTo>
                    <a:pt x="7399" y="5815"/>
                    <a:pt x="7398" y="5797"/>
                    <a:pt x="7394" y="5780"/>
                  </a:cubicBezTo>
                  <a:cubicBezTo>
                    <a:pt x="7390" y="5763"/>
                    <a:pt x="7382" y="5750"/>
                    <a:pt x="7371" y="5739"/>
                  </a:cubicBezTo>
                  <a:cubicBezTo>
                    <a:pt x="7360" y="5729"/>
                    <a:pt x="7342" y="5718"/>
                    <a:pt x="7319" y="5706"/>
                  </a:cubicBezTo>
                  <a:lnTo>
                    <a:pt x="7041" y="5569"/>
                  </a:lnTo>
                  <a:close/>
                  <a:moveTo>
                    <a:pt x="6884" y="5700"/>
                  </a:moveTo>
                  <a:cubicBezTo>
                    <a:pt x="6875" y="5703"/>
                    <a:pt x="6869" y="5709"/>
                    <a:pt x="6865" y="5717"/>
                  </a:cubicBezTo>
                  <a:cubicBezTo>
                    <a:pt x="6861" y="5725"/>
                    <a:pt x="6860" y="5733"/>
                    <a:pt x="6863" y="5742"/>
                  </a:cubicBezTo>
                  <a:cubicBezTo>
                    <a:pt x="6866" y="5750"/>
                    <a:pt x="6872" y="5756"/>
                    <a:pt x="6880" y="5760"/>
                  </a:cubicBezTo>
                  <a:cubicBezTo>
                    <a:pt x="6888" y="5764"/>
                    <a:pt x="6897" y="5765"/>
                    <a:pt x="6905" y="5762"/>
                  </a:cubicBezTo>
                  <a:cubicBezTo>
                    <a:pt x="6914" y="5759"/>
                    <a:pt x="6920" y="5754"/>
                    <a:pt x="6924" y="5746"/>
                  </a:cubicBezTo>
                  <a:cubicBezTo>
                    <a:pt x="6929" y="5737"/>
                    <a:pt x="6929" y="5729"/>
                    <a:pt x="6926" y="5720"/>
                  </a:cubicBezTo>
                  <a:cubicBezTo>
                    <a:pt x="6923" y="5712"/>
                    <a:pt x="6917" y="5706"/>
                    <a:pt x="6909" y="5702"/>
                  </a:cubicBezTo>
                  <a:cubicBezTo>
                    <a:pt x="6901" y="5698"/>
                    <a:pt x="6892" y="5697"/>
                    <a:pt x="6884" y="5700"/>
                  </a:cubicBezTo>
                  <a:close/>
                  <a:moveTo>
                    <a:pt x="6941" y="5583"/>
                  </a:moveTo>
                  <a:cubicBezTo>
                    <a:pt x="6933" y="5586"/>
                    <a:pt x="6926" y="5592"/>
                    <a:pt x="6922" y="5600"/>
                  </a:cubicBezTo>
                  <a:cubicBezTo>
                    <a:pt x="6918" y="5608"/>
                    <a:pt x="6918" y="5616"/>
                    <a:pt x="6921" y="5625"/>
                  </a:cubicBezTo>
                  <a:cubicBezTo>
                    <a:pt x="6924" y="5633"/>
                    <a:pt x="6929" y="5640"/>
                    <a:pt x="6937" y="5644"/>
                  </a:cubicBezTo>
                  <a:cubicBezTo>
                    <a:pt x="6945" y="5648"/>
                    <a:pt x="6954" y="5648"/>
                    <a:pt x="6963" y="5645"/>
                  </a:cubicBezTo>
                  <a:cubicBezTo>
                    <a:pt x="6971" y="5643"/>
                    <a:pt x="6978" y="5637"/>
                    <a:pt x="6982" y="5629"/>
                  </a:cubicBezTo>
                  <a:cubicBezTo>
                    <a:pt x="6986" y="5620"/>
                    <a:pt x="6986" y="5612"/>
                    <a:pt x="6983" y="5604"/>
                  </a:cubicBezTo>
                  <a:cubicBezTo>
                    <a:pt x="6980" y="5595"/>
                    <a:pt x="6974" y="5589"/>
                    <a:pt x="6966" y="5585"/>
                  </a:cubicBezTo>
                  <a:cubicBezTo>
                    <a:pt x="6958" y="5581"/>
                    <a:pt x="6950" y="5580"/>
                    <a:pt x="6941" y="5583"/>
                  </a:cubicBezTo>
                  <a:close/>
                  <a:moveTo>
                    <a:pt x="7615" y="5389"/>
                  </a:moveTo>
                  <a:lnTo>
                    <a:pt x="7224" y="5197"/>
                  </a:lnTo>
                  <a:lnTo>
                    <a:pt x="7201" y="5243"/>
                  </a:lnTo>
                  <a:lnTo>
                    <a:pt x="7415" y="5346"/>
                  </a:lnTo>
                  <a:cubicBezTo>
                    <a:pt x="7429" y="5353"/>
                    <a:pt x="7443" y="5359"/>
                    <a:pt x="7457" y="5366"/>
                  </a:cubicBezTo>
                  <a:cubicBezTo>
                    <a:pt x="7472" y="5372"/>
                    <a:pt x="7485" y="5378"/>
                    <a:pt x="7496" y="5383"/>
                  </a:cubicBezTo>
                  <a:cubicBezTo>
                    <a:pt x="7508" y="5387"/>
                    <a:pt x="7517" y="5391"/>
                    <a:pt x="7525" y="5394"/>
                  </a:cubicBezTo>
                  <a:cubicBezTo>
                    <a:pt x="7532" y="5397"/>
                    <a:pt x="7536" y="5399"/>
                    <a:pt x="7536" y="5399"/>
                  </a:cubicBezTo>
                  <a:cubicBezTo>
                    <a:pt x="7535" y="5399"/>
                    <a:pt x="7531" y="5399"/>
                    <a:pt x="7525" y="5398"/>
                  </a:cubicBezTo>
                  <a:cubicBezTo>
                    <a:pt x="7519" y="5398"/>
                    <a:pt x="7511" y="5397"/>
                    <a:pt x="7502" y="5397"/>
                  </a:cubicBezTo>
                  <a:cubicBezTo>
                    <a:pt x="7493" y="5396"/>
                    <a:pt x="7483" y="5396"/>
                    <a:pt x="7471" y="5395"/>
                  </a:cubicBezTo>
                  <a:cubicBezTo>
                    <a:pt x="7460" y="5395"/>
                    <a:pt x="7448" y="5395"/>
                    <a:pt x="7436" y="5395"/>
                  </a:cubicBezTo>
                  <a:lnTo>
                    <a:pt x="7123" y="5402"/>
                  </a:lnTo>
                  <a:lnTo>
                    <a:pt x="7096" y="5457"/>
                  </a:lnTo>
                  <a:lnTo>
                    <a:pt x="7487" y="5649"/>
                  </a:lnTo>
                  <a:lnTo>
                    <a:pt x="7511" y="5600"/>
                  </a:lnTo>
                  <a:lnTo>
                    <a:pt x="7283" y="5491"/>
                  </a:lnTo>
                  <a:cubicBezTo>
                    <a:pt x="7272" y="5485"/>
                    <a:pt x="7260" y="5480"/>
                    <a:pt x="7249" y="5475"/>
                  </a:cubicBezTo>
                  <a:cubicBezTo>
                    <a:pt x="7237" y="5470"/>
                    <a:pt x="7226" y="5465"/>
                    <a:pt x="7216" y="5461"/>
                  </a:cubicBezTo>
                  <a:cubicBezTo>
                    <a:pt x="7206" y="5457"/>
                    <a:pt x="7197" y="5453"/>
                    <a:pt x="7190" y="5450"/>
                  </a:cubicBezTo>
                  <a:cubicBezTo>
                    <a:pt x="7183" y="5447"/>
                    <a:pt x="7178" y="5445"/>
                    <a:pt x="7175" y="5444"/>
                  </a:cubicBezTo>
                  <a:cubicBezTo>
                    <a:pt x="7179" y="5445"/>
                    <a:pt x="7184" y="5445"/>
                    <a:pt x="7192" y="5445"/>
                  </a:cubicBezTo>
                  <a:cubicBezTo>
                    <a:pt x="7199" y="5446"/>
                    <a:pt x="7208" y="5446"/>
                    <a:pt x="7218" y="5446"/>
                  </a:cubicBezTo>
                  <a:cubicBezTo>
                    <a:pt x="7228" y="5446"/>
                    <a:pt x="7239" y="5446"/>
                    <a:pt x="7251" y="5446"/>
                  </a:cubicBezTo>
                  <a:cubicBezTo>
                    <a:pt x="7264" y="5446"/>
                    <a:pt x="7277" y="5446"/>
                    <a:pt x="7290" y="5446"/>
                  </a:cubicBezTo>
                  <a:lnTo>
                    <a:pt x="7591" y="5438"/>
                  </a:lnTo>
                  <a:lnTo>
                    <a:pt x="7615" y="5389"/>
                  </a:lnTo>
                  <a:close/>
                  <a:moveTo>
                    <a:pt x="7639" y="4968"/>
                  </a:moveTo>
                  <a:cubicBezTo>
                    <a:pt x="7625" y="4967"/>
                    <a:pt x="7611" y="4968"/>
                    <a:pt x="7598" y="4971"/>
                  </a:cubicBezTo>
                  <a:cubicBezTo>
                    <a:pt x="7585" y="4975"/>
                    <a:pt x="7573" y="4980"/>
                    <a:pt x="7562" y="4987"/>
                  </a:cubicBezTo>
                  <a:cubicBezTo>
                    <a:pt x="7551" y="4995"/>
                    <a:pt x="7538" y="5006"/>
                    <a:pt x="7525" y="5021"/>
                  </a:cubicBezTo>
                  <a:lnTo>
                    <a:pt x="7488" y="5059"/>
                  </a:lnTo>
                  <a:cubicBezTo>
                    <a:pt x="7469" y="5078"/>
                    <a:pt x="7452" y="5091"/>
                    <a:pt x="7438" y="5096"/>
                  </a:cubicBezTo>
                  <a:cubicBezTo>
                    <a:pt x="7423" y="5101"/>
                    <a:pt x="7408" y="5100"/>
                    <a:pt x="7392" y="5092"/>
                  </a:cubicBezTo>
                  <a:cubicBezTo>
                    <a:pt x="7372" y="5082"/>
                    <a:pt x="7360" y="5068"/>
                    <a:pt x="7355" y="5049"/>
                  </a:cubicBezTo>
                  <a:cubicBezTo>
                    <a:pt x="7350" y="5029"/>
                    <a:pt x="7354" y="5007"/>
                    <a:pt x="7366" y="4983"/>
                  </a:cubicBezTo>
                  <a:cubicBezTo>
                    <a:pt x="7370" y="4974"/>
                    <a:pt x="7375" y="4967"/>
                    <a:pt x="7380" y="4960"/>
                  </a:cubicBezTo>
                  <a:cubicBezTo>
                    <a:pt x="7384" y="4953"/>
                    <a:pt x="7390" y="4946"/>
                    <a:pt x="7396" y="4940"/>
                  </a:cubicBezTo>
                  <a:cubicBezTo>
                    <a:pt x="7403" y="4934"/>
                    <a:pt x="7410" y="4928"/>
                    <a:pt x="7418" y="4922"/>
                  </a:cubicBezTo>
                  <a:cubicBezTo>
                    <a:pt x="7426" y="4916"/>
                    <a:pt x="7435" y="4910"/>
                    <a:pt x="7446" y="4904"/>
                  </a:cubicBezTo>
                  <a:lnTo>
                    <a:pt x="7423" y="4867"/>
                  </a:lnTo>
                  <a:cubicBezTo>
                    <a:pt x="7379" y="4892"/>
                    <a:pt x="7347" y="4925"/>
                    <a:pt x="7327" y="4966"/>
                  </a:cubicBezTo>
                  <a:cubicBezTo>
                    <a:pt x="7318" y="4985"/>
                    <a:pt x="7312" y="5004"/>
                    <a:pt x="7310" y="5022"/>
                  </a:cubicBezTo>
                  <a:cubicBezTo>
                    <a:pt x="7308" y="5040"/>
                    <a:pt x="7309" y="5057"/>
                    <a:pt x="7313" y="5073"/>
                  </a:cubicBezTo>
                  <a:cubicBezTo>
                    <a:pt x="7318" y="5089"/>
                    <a:pt x="7325" y="5103"/>
                    <a:pt x="7336" y="5116"/>
                  </a:cubicBezTo>
                  <a:cubicBezTo>
                    <a:pt x="7347" y="5129"/>
                    <a:pt x="7360" y="5140"/>
                    <a:pt x="7377" y="5148"/>
                  </a:cubicBezTo>
                  <a:cubicBezTo>
                    <a:pt x="7402" y="5160"/>
                    <a:pt x="7427" y="5162"/>
                    <a:pt x="7453" y="5155"/>
                  </a:cubicBezTo>
                  <a:cubicBezTo>
                    <a:pt x="7465" y="5151"/>
                    <a:pt x="7476" y="5145"/>
                    <a:pt x="7486" y="5137"/>
                  </a:cubicBezTo>
                  <a:cubicBezTo>
                    <a:pt x="7496" y="5129"/>
                    <a:pt x="7508" y="5118"/>
                    <a:pt x="7522" y="5102"/>
                  </a:cubicBezTo>
                  <a:lnTo>
                    <a:pt x="7553" y="5069"/>
                  </a:lnTo>
                  <a:cubicBezTo>
                    <a:pt x="7590" y="5029"/>
                    <a:pt x="7626" y="5018"/>
                    <a:pt x="7661" y="5035"/>
                  </a:cubicBezTo>
                  <a:cubicBezTo>
                    <a:pt x="7684" y="5046"/>
                    <a:pt x="7698" y="5065"/>
                    <a:pt x="7703" y="5090"/>
                  </a:cubicBezTo>
                  <a:cubicBezTo>
                    <a:pt x="7705" y="5102"/>
                    <a:pt x="7705" y="5113"/>
                    <a:pt x="7703" y="5123"/>
                  </a:cubicBezTo>
                  <a:cubicBezTo>
                    <a:pt x="7701" y="5133"/>
                    <a:pt x="7697" y="5146"/>
                    <a:pt x="7689" y="5161"/>
                  </a:cubicBezTo>
                  <a:cubicBezTo>
                    <a:pt x="7680" y="5180"/>
                    <a:pt x="7668" y="5197"/>
                    <a:pt x="7654" y="5212"/>
                  </a:cubicBezTo>
                  <a:cubicBezTo>
                    <a:pt x="7641" y="5226"/>
                    <a:pt x="7624" y="5238"/>
                    <a:pt x="7604" y="5249"/>
                  </a:cubicBezTo>
                  <a:lnTo>
                    <a:pt x="7630" y="5287"/>
                  </a:lnTo>
                  <a:cubicBezTo>
                    <a:pt x="7652" y="5274"/>
                    <a:pt x="7671" y="5258"/>
                    <a:pt x="7687" y="5241"/>
                  </a:cubicBezTo>
                  <a:cubicBezTo>
                    <a:pt x="7702" y="5223"/>
                    <a:pt x="7716" y="5203"/>
                    <a:pt x="7727" y="5179"/>
                  </a:cubicBezTo>
                  <a:cubicBezTo>
                    <a:pt x="7736" y="5161"/>
                    <a:pt x="7742" y="5144"/>
                    <a:pt x="7745" y="5129"/>
                  </a:cubicBezTo>
                  <a:cubicBezTo>
                    <a:pt x="7748" y="5113"/>
                    <a:pt x="7749" y="5097"/>
                    <a:pt x="7747" y="5080"/>
                  </a:cubicBezTo>
                  <a:cubicBezTo>
                    <a:pt x="7744" y="5057"/>
                    <a:pt x="7737" y="5037"/>
                    <a:pt x="7725" y="5019"/>
                  </a:cubicBezTo>
                  <a:cubicBezTo>
                    <a:pt x="7713" y="5002"/>
                    <a:pt x="7698" y="4988"/>
                    <a:pt x="7679" y="4979"/>
                  </a:cubicBezTo>
                  <a:cubicBezTo>
                    <a:pt x="7667" y="4973"/>
                    <a:pt x="7654" y="4970"/>
                    <a:pt x="7639" y="4968"/>
                  </a:cubicBezTo>
                  <a:close/>
                  <a:moveTo>
                    <a:pt x="7556" y="4521"/>
                  </a:moveTo>
                  <a:lnTo>
                    <a:pt x="7429" y="4780"/>
                  </a:lnTo>
                  <a:lnTo>
                    <a:pt x="7468" y="4799"/>
                  </a:lnTo>
                  <a:lnTo>
                    <a:pt x="7520" y="4695"/>
                  </a:lnTo>
                  <a:lnTo>
                    <a:pt x="7872" y="4868"/>
                  </a:lnTo>
                  <a:lnTo>
                    <a:pt x="7894" y="4823"/>
                  </a:lnTo>
                  <a:lnTo>
                    <a:pt x="7542" y="4650"/>
                  </a:lnTo>
                  <a:lnTo>
                    <a:pt x="7594" y="4544"/>
                  </a:lnTo>
                  <a:lnTo>
                    <a:pt x="7556" y="4521"/>
                  </a:lnTo>
                  <a:close/>
                  <a:moveTo>
                    <a:pt x="8088" y="4427"/>
                  </a:moveTo>
                  <a:lnTo>
                    <a:pt x="8048" y="4407"/>
                  </a:lnTo>
                  <a:lnTo>
                    <a:pt x="7963" y="4579"/>
                  </a:lnTo>
                  <a:lnTo>
                    <a:pt x="7820" y="4509"/>
                  </a:lnTo>
                  <a:lnTo>
                    <a:pt x="7886" y="4375"/>
                  </a:lnTo>
                  <a:lnTo>
                    <a:pt x="7846" y="4355"/>
                  </a:lnTo>
                  <a:lnTo>
                    <a:pt x="7780" y="4489"/>
                  </a:lnTo>
                  <a:lnTo>
                    <a:pt x="7652" y="4426"/>
                  </a:lnTo>
                  <a:lnTo>
                    <a:pt x="7730" y="4266"/>
                  </a:lnTo>
                  <a:lnTo>
                    <a:pt x="7695" y="4241"/>
                  </a:lnTo>
                  <a:lnTo>
                    <a:pt x="7590" y="4454"/>
                  </a:lnTo>
                  <a:lnTo>
                    <a:pt x="7980" y="4647"/>
                  </a:lnTo>
                  <a:lnTo>
                    <a:pt x="8088" y="4427"/>
                  </a:lnTo>
                  <a:close/>
                  <a:moveTo>
                    <a:pt x="8251" y="4096"/>
                  </a:moveTo>
                  <a:lnTo>
                    <a:pt x="8215" y="4101"/>
                  </a:lnTo>
                  <a:cubicBezTo>
                    <a:pt x="8198" y="4103"/>
                    <a:pt x="8181" y="4106"/>
                    <a:pt x="8162" y="4108"/>
                  </a:cubicBezTo>
                  <a:cubicBezTo>
                    <a:pt x="8143" y="4111"/>
                    <a:pt x="8126" y="4113"/>
                    <a:pt x="8109" y="4115"/>
                  </a:cubicBezTo>
                  <a:cubicBezTo>
                    <a:pt x="8093" y="4118"/>
                    <a:pt x="8081" y="4120"/>
                    <a:pt x="8074" y="4121"/>
                  </a:cubicBezTo>
                  <a:cubicBezTo>
                    <a:pt x="8064" y="4123"/>
                    <a:pt x="8053" y="4125"/>
                    <a:pt x="8042" y="4128"/>
                  </a:cubicBezTo>
                  <a:cubicBezTo>
                    <a:pt x="8030" y="4131"/>
                    <a:pt x="8019" y="4135"/>
                    <a:pt x="8011" y="4139"/>
                  </a:cubicBezTo>
                  <a:lnTo>
                    <a:pt x="8014" y="4133"/>
                  </a:lnTo>
                  <a:cubicBezTo>
                    <a:pt x="8021" y="4117"/>
                    <a:pt x="8026" y="4102"/>
                    <a:pt x="8027" y="4087"/>
                  </a:cubicBezTo>
                  <a:cubicBezTo>
                    <a:pt x="8028" y="4071"/>
                    <a:pt x="8026" y="4057"/>
                    <a:pt x="8021" y="4043"/>
                  </a:cubicBezTo>
                  <a:cubicBezTo>
                    <a:pt x="8017" y="4030"/>
                    <a:pt x="8009" y="4017"/>
                    <a:pt x="7998" y="4005"/>
                  </a:cubicBezTo>
                  <a:cubicBezTo>
                    <a:pt x="7987" y="3994"/>
                    <a:pt x="7974" y="3984"/>
                    <a:pt x="7958" y="3976"/>
                  </a:cubicBezTo>
                  <a:cubicBezTo>
                    <a:pt x="7947" y="3971"/>
                    <a:pt x="7937" y="3968"/>
                    <a:pt x="7928" y="3966"/>
                  </a:cubicBezTo>
                  <a:cubicBezTo>
                    <a:pt x="7918" y="3965"/>
                    <a:pt x="7909" y="3964"/>
                    <a:pt x="7900" y="3964"/>
                  </a:cubicBezTo>
                  <a:cubicBezTo>
                    <a:pt x="7891" y="3964"/>
                    <a:pt x="7883" y="3965"/>
                    <a:pt x="7876" y="3967"/>
                  </a:cubicBezTo>
                  <a:cubicBezTo>
                    <a:pt x="7869" y="3970"/>
                    <a:pt x="7862" y="3972"/>
                    <a:pt x="7857" y="3975"/>
                  </a:cubicBezTo>
                  <a:cubicBezTo>
                    <a:pt x="7851" y="3978"/>
                    <a:pt x="7845" y="3981"/>
                    <a:pt x="7839" y="3985"/>
                  </a:cubicBezTo>
                  <a:cubicBezTo>
                    <a:pt x="7833" y="3990"/>
                    <a:pt x="7827" y="3995"/>
                    <a:pt x="7821" y="4002"/>
                  </a:cubicBezTo>
                  <a:cubicBezTo>
                    <a:pt x="7814" y="4009"/>
                    <a:pt x="7808" y="4017"/>
                    <a:pt x="7802" y="4027"/>
                  </a:cubicBezTo>
                  <a:cubicBezTo>
                    <a:pt x="7796" y="4036"/>
                    <a:pt x="7790" y="4048"/>
                    <a:pt x="7783" y="4061"/>
                  </a:cubicBezTo>
                  <a:lnTo>
                    <a:pt x="7738" y="4152"/>
                  </a:lnTo>
                  <a:lnTo>
                    <a:pt x="8129" y="4345"/>
                  </a:lnTo>
                  <a:lnTo>
                    <a:pt x="8151" y="4299"/>
                  </a:lnTo>
                  <a:lnTo>
                    <a:pt x="7975" y="4212"/>
                  </a:lnTo>
                  <a:cubicBezTo>
                    <a:pt x="7980" y="4202"/>
                    <a:pt x="7986" y="4195"/>
                    <a:pt x="7992" y="4191"/>
                  </a:cubicBezTo>
                  <a:cubicBezTo>
                    <a:pt x="7998" y="4186"/>
                    <a:pt x="8008" y="4183"/>
                    <a:pt x="8022" y="4180"/>
                  </a:cubicBezTo>
                  <a:cubicBezTo>
                    <a:pt x="8045" y="4175"/>
                    <a:pt x="8067" y="4171"/>
                    <a:pt x="8088" y="4168"/>
                  </a:cubicBezTo>
                  <a:cubicBezTo>
                    <a:pt x="8108" y="4164"/>
                    <a:pt x="8127" y="4162"/>
                    <a:pt x="8145" y="4159"/>
                  </a:cubicBezTo>
                  <a:cubicBezTo>
                    <a:pt x="8162" y="4157"/>
                    <a:pt x="8177" y="4156"/>
                    <a:pt x="8191" y="4155"/>
                  </a:cubicBezTo>
                  <a:cubicBezTo>
                    <a:pt x="8204" y="4155"/>
                    <a:pt x="8214" y="4155"/>
                    <a:pt x="8222" y="4155"/>
                  </a:cubicBezTo>
                  <a:lnTo>
                    <a:pt x="8251" y="4096"/>
                  </a:lnTo>
                  <a:close/>
                  <a:moveTo>
                    <a:pt x="7965" y="4047"/>
                  </a:moveTo>
                  <a:cubicBezTo>
                    <a:pt x="7973" y="4056"/>
                    <a:pt x="7979" y="4065"/>
                    <a:pt x="7982" y="4074"/>
                  </a:cubicBezTo>
                  <a:cubicBezTo>
                    <a:pt x="7985" y="4085"/>
                    <a:pt x="7985" y="4097"/>
                    <a:pt x="7983" y="4109"/>
                  </a:cubicBezTo>
                  <a:cubicBezTo>
                    <a:pt x="7981" y="4122"/>
                    <a:pt x="7976" y="4137"/>
                    <a:pt x="7967" y="4154"/>
                  </a:cubicBezTo>
                  <a:lnTo>
                    <a:pt x="7946" y="4198"/>
                  </a:lnTo>
                  <a:lnTo>
                    <a:pt x="7800" y="4126"/>
                  </a:lnTo>
                  <a:lnTo>
                    <a:pt x="7823" y="4079"/>
                  </a:lnTo>
                  <a:cubicBezTo>
                    <a:pt x="7828" y="4069"/>
                    <a:pt x="7833" y="4060"/>
                    <a:pt x="7838" y="4053"/>
                  </a:cubicBezTo>
                  <a:cubicBezTo>
                    <a:pt x="7844" y="4046"/>
                    <a:pt x="7849" y="4039"/>
                    <a:pt x="7855" y="4034"/>
                  </a:cubicBezTo>
                  <a:cubicBezTo>
                    <a:pt x="7865" y="4025"/>
                    <a:pt x="7877" y="4020"/>
                    <a:pt x="7892" y="4018"/>
                  </a:cubicBezTo>
                  <a:cubicBezTo>
                    <a:pt x="7906" y="4017"/>
                    <a:pt x="7920" y="4019"/>
                    <a:pt x="7933" y="4025"/>
                  </a:cubicBezTo>
                  <a:cubicBezTo>
                    <a:pt x="7946" y="4032"/>
                    <a:pt x="7957" y="4039"/>
                    <a:pt x="7965" y="4047"/>
                  </a:cubicBezTo>
                  <a:close/>
                  <a:moveTo>
                    <a:pt x="8463" y="3885"/>
                  </a:moveTo>
                  <a:lnTo>
                    <a:pt x="7914" y="3615"/>
                  </a:lnTo>
                  <a:lnTo>
                    <a:pt x="7895" y="3652"/>
                  </a:lnTo>
                  <a:lnTo>
                    <a:pt x="8445" y="3922"/>
                  </a:lnTo>
                  <a:lnTo>
                    <a:pt x="8463" y="3885"/>
                  </a:lnTo>
                  <a:close/>
                  <a:moveTo>
                    <a:pt x="8238" y="3137"/>
                  </a:moveTo>
                  <a:lnTo>
                    <a:pt x="8215" y="3183"/>
                  </a:lnTo>
                  <a:lnTo>
                    <a:pt x="8487" y="3317"/>
                  </a:lnTo>
                  <a:cubicBezTo>
                    <a:pt x="8501" y="3324"/>
                    <a:pt x="8512" y="3330"/>
                    <a:pt x="8520" y="3336"/>
                  </a:cubicBezTo>
                  <a:cubicBezTo>
                    <a:pt x="8528" y="3343"/>
                    <a:pt x="8535" y="3351"/>
                    <a:pt x="8541" y="3362"/>
                  </a:cubicBezTo>
                  <a:cubicBezTo>
                    <a:pt x="8546" y="3372"/>
                    <a:pt x="8548" y="3384"/>
                    <a:pt x="8546" y="3398"/>
                  </a:cubicBezTo>
                  <a:cubicBezTo>
                    <a:pt x="8544" y="3412"/>
                    <a:pt x="8540" y="3427"/>
                    <a:pt x="8532" y="3443"/>
                  </a:cubicBezTo>
                  <a:cubicBezTo>
                    <a:pt x="8526" y="3455"/>
                    <a:pt x="8519" y="3465"/>
                    <a:pt x="8513" y="3473"/>
                  </a:cubicBezTo>
                  <a:cubicBezTo>
                    <a:pt x="8506" y="3480"/>
                    <a:pt x="8500" y="3486"/>
                    <a:pt x="8493" y="3490"/>
                  </a:cubicBezTo>
                  <a:cubicBezTo>
                    <a:pt x="8486" y="3495"/>
                    <a:pt x="8479" y="3497"/>
                    <a:pt x="8473" y="3499"/>
                  </a:cubicBezTo>
                  <a:cubicBezTo>
                    <a:pt x="8467" y="3500"/>
                    <a:pt x="8461" y="3501"/>
                    <a:pt x="8456" y="3500"/>
                  </a:cubicBezTo>
                  <a:cubicBezTo>
                    <a:pt x="8449" y="3500"/>
                    <a:pt x="8439" y="3498"/>
                    <a:pt x="8428" y="3493"/>
                  </a:cubicBezTo>
                  <a:cubicBezTo>
                    <a:pt x="8417" y="3489"/>
                    <a:pt x="8406" y="3484"/>
                    <a:pt x="8396" y="3480"/>
                  </a:cubicBezTo>
                  <a:lnTo>
                    <a:pt x="8133" y="3350"/>
                  </a:lnTo>
                  <a:lnTo>
                    <a:pt x="8110" y="3396"/>
                  </a:lnTo>
                  <a:lnTo>
                    <a:pt x="8390" y="3534"/>
                  </a:lnTo>
                  <a:cubicBezTo>
                    <a:pt x="8399" y="3538"/>
                    <a:pt x="8409" y="3543"/>
                    <a:pt x="8421" y="3547"/>
                  </a:cubicBezTo>
                  <a:cubicBezTo>
                    <a:pt x="8433" y="3551"/>
                    <a:pt x="8445" y="3553"/>
                    <a:pt x="8457" y="3553"/>
                  </a:cubicBezTo>
                  <a:cubicBezTo>
                    <a:pt x="8482" y="3552"/>
                    <a:pt x="8503" y="3544"/>
                    <a:pt x="8521" y="3531"/>
                  </a:cubicBezTo>
                  <a:cubicBezTo>
                    <a:pt x="8539" y="3517"/>
                    <a:pt x="8555" y="3495"/>
                    <a:pt x="8570" y="3465"/>
                  </a:cubicBezTo>
                  <a:cubicBezTo>
                    <a:pt x="8582" y="3441"/>
                    <a:pt x="8590" y="3420"/>
                    <a:pt x="8593" y="3401"/>
                  </a:cubicBezTo>
                  <a:cubicBezTo>
                    <a:pt x="8596" y="3382"/>
                    <a:pt x="8595" y="3365"/>
                    <a:pt x="8591" y="3347"/>
                  </a:cubicBezTo>
                  <a:cubicBezTo>
                    <a:pt x="8587" y="3331"/>
                    <a:pt x="8579" y="3317"/>
                    <a:pt x="8568" y="3307"/>
                  </a:cubicBezTo>
                  <a:cubicBezTo>
                    <a:pt x="8557" y="3296"/>
                    <a:pt x="8539" y="3285"/>
                    <a:pt x="8516" y="3274"/>
                  </a:cubicBezTo>
                  <a:lnTo>
                    <a:pt x="8238" y="3137"/>
                  </a:lnTo>
                  <a:close/>
                  <a:moveTo>
                    <a:pt x="8812" y="2957"/>
                  </a:moveTo>
                  <a:lnTo>
                    <a:pt x="8421" y="2764"/>
                  </a:lnTo>
                  <a:lnTo>
                    <a:pt x="8398" y="2811"/>
                  </a:lnTo>
                  <a:lnTo>
                    <a:pt x="8612" y="2913"/>
                  </a:lnTo>
                  <a:cubicBezTo>
                    <a:pt x="8626" y="2920"/>
                    <a:pt x="8640" y="2927"/>
                    <a:pt x="8654" y="2933"/>
                  </a:cubicBezTo>
                  <a:cubicBezTo>
                    <a:pt x="8669" y="2940"/>
                    <a:pt x="8682" y="2945"/>
                    <a:pt x="8693" y="2950"/>
                  </a:cubicBezTo>
                  <a:cubicBezTo>
                    <a:pt x="8705" y="2955"/>
                    <a:pt x="8714" y="2959"/>
                    <a:pt x="8721" y="2962"/>
                  </a:cubicBezTo>
                  <a:cubicBezTo>
                    <a:pt x="8729" y="2965"/>
                    <a:pt x="8733" y="2967"/>
                    <a:pt x="8733" y="2967"/>
                  </a:cubicBezTo>
                  <a:cubicBezTo>
                    <a:pt x="8732" y="2967"/>
                    <a:pt x="8728" y="2966"/>
                    <a:pt x="8722" y="2966"/>
                  </a:cubicBezTo>
                  <a:cubicBezTo>
                    <a:pt x="8716" y="2965"/>
                    <a:pt x="8708" y="2965"/>
                    <a:pt x="8699" y="2965"/>
                  </a:cubicBezTo>
                  <a:cubicBezTo>
                    <a:pt x="8690" y="2964"/>
                    <a:pt x="8680" y="2964"/>
                    <a:pt x="8668" y="2963"/>
                  </a:cubicBezTo>
                  <a:cubicBezTo>
                    <a:pt x="8656" y="2963"/>
                    <a:pt x="8645" y="2963"/>
                    <a:pt x="8633" y="2963"/>
                  </a:cubicBezTo>
                  <a:lnTo>
                    <a:pt x="8320" y="2970"/>
                  </a:lnTo>
                  <a:lnTo>
                    <a:pt x="8293" y="3024"/>
                  </a:lnTo>
                  <a:lnTo>
                    <a:pt x="8684" y="3217"/>
                  </a:lnTo>
                  <a:lnTo>
                    <a:pt x="8708" y="3168"/>
                  </a:lnTo>
                  <a:lnTo>
                    <a:pt x="8480" y="3059"/>
                  </a:lnTo>
                  <a:cubicBezTo>
                    <a:pt x="8469" y="3053"/>
                    <a:pt x="8457" y="3048"/>
                    <a:pt x="8445" y="3043"/>
                  </a:cubicBezTo>
                  <a:cubicBezTo>
                    <a:pt x="8434" y="3038"/>
                    <a:pt x="8423" y="3033"/>
                    <a:pt x="8413" y="3029"/>
                  </a:cubicBezTo>
                  <a:cubicBezTo>
                    <a:pt x="8403" y="3025"/>
                    <a:pt x="8394" y="3021"/>
                    <a:pt x="8387" y="3018"/>
                  </a:cubicBezTo>
                  <a:cubicBezTo>
                    <a:pt x="8380" y="3015"/>
                    <a:pt x="8375" y="3013"/>
                    <a:pt x="8371" y="3012"/>
                  </a:cubicBezTo>
                  <a:cubicBezTo>
                    <a:pt x="8375" y="3012"/>
                    <a:pt x="8381" y="3013"/>
                    <a:pt x="8389" y="3013"/>
                  </a:cubicBezTo>
                  <a:cubicBezTo>
                    <a:pt x="8396" y="3013"/>
                    <a:pt x="8405" y="3014"/>
                    <a:pt x="8415" y="3014"/>
                  </a:cubicBezTo>
                  <a:cubicBezTo>
                    <a:pt x="8425" y="3014"/>
                    <a:pt x="8436" y="3014"/>
                    <a:pt x="8448" y="3014"/>
                  </a:cubicBezTo>
                  <a:cubicBezTo>
                    <a:pt x="8461" y="3014"/>
                    <a:pt x="8473" y="3014"/>
                    <a:pt x="8487" y="3013"/>
                  </a:cubicBezTo>
                  <a:lnTo>
                    <a:pt x="8788" y="3006"/>
                  </a:lnTo>
                  <a:lnTo>
                    <a:pt x="8812" y="2957"/>
                  </a:lnTo>
                  <a:close/>
                  <a:moveTo>
                    <a:pt x="8891" y="2797"/>
                  </a:moveTo>
                  <a:lnTo>
                    <a:pt x="8500" y="2604"/>
                  </a:lnTo>
                  <a:lnTo>
                    <a:pt x="8477" y="2650"/>
                  </a:lnTo>
                  <a:lnTo>
                    <a:pt x="8868" y="2842"/>
                  </a:lnTo>
                  <a:lnTo>
                    <a:pt x="8891" y="2797"/>
                  </a:lnTo>
                  <a:close/>
                  <a:moveTo>
                    <a:pt x="2039" y="18075"/>
                  </a:moveTo>
                  <a:cubicBezTo>
                    <a:pt x="2025" y="18073"/>
                    <a:pt x="2011" y="18074"/>
                    <a:pt x="1998" y="18078"/>
                  </a:cubicBezTo>
                  <a:cubicBezTo>
                    <a:pt x="1985" y="18081"/>
                    <a:pt x="1973" y="18087"/>
                    <a:pt x="1962" y="18094"/>
                  </a:cubicBezTo>
                  <a:cubicBezTo>
                    <a:pt x="1951" y="18101"/>
                    <a:pt x="1938" y="18112"/>
                    <a:pt x="1925" y="18127"/>
                  </a:cubicBezTo>
                  <a:lnTo>
                    <a:pt x="1888" y="18165"/>
                  </a:lnTo>
                  <a:cubicBezTo>
                    <a:pt x="1869" y="18185"/>
                    <a:pt x="1852" y="18197"/>
                    <a:pt x="1838" y="18203"/>
                  </a:cubicBezTo>
                  <a:cubicBezTo>
                    <a:pt x="1824" y="18208"/>
                    <a:pt x="1808" y="18207"/>
                    <a:pt x="1792" y="18199"/>
                  </a:cubicBezTo>
                  <a:cubicBezTo>
                    <a:pt x="1772" y="18189"/>
                    <a:pt x="1760" y="18174"/>
                    <a:pt x="1755" y="18155"/>
                  </a:cubicBezTo>
                  <a:cubicBezTo>
                    <a:pt x="1750" y="18136"/>
                    <a:pt x="1754" y="18114"/>
                    <a:pt x="1766" y="18089"/>
                  </a:cubicBezTo>
                  <a:cubicBezTo>
                    <a:pt x="1770" y="18081"/>
                    <a:pt x="1775" y="18073"/>
                    <a:pt x="1780" y="18066"/>
                  </a:cubicBezTo>
                  <a:cubicBezTo>
                    <a:pt x="1784" y="18060"/>
                    <a:pt x="1790" y="18053"/>
                    <a:pt x="1796" y="18047"/>
                  </a:cubicBezTo>
                  <a:cubicBezTo>
                    <a:pt x="1803" y="18041"/>
                    <a:pt x="1810" y="18035"/>
                    <a:pt x="1818" y="18029"/>
                  </a:cubicBezTo>
                  <a:cubicBezTo>
                    <a:pt x="1826" y="18023"/>
                    <a:pt x="1836" y="18017"/>
                    <a:pt x="1846" y="18010"/>
                  </a:cubicBezTo>
                  <a:lnTo>
                    <a:pt x="1823" y="17973"/>
                  </a:lnTo>
                  <a:cubicBezTo>
                    <a:pt x="1779" y="17998"/>
                    <a:pt x="1747" y="18031"/>
                    <a:pt x="1727" y="18073"/>
                  </a:cubicBezTo>
                  <a:cubicBezTo>
                    <a:pt x="1718" y="18092"/>
                    <a:pt x="1712" y="18110"/>
                    <a:pt x="1710" y="18129"/>
                  </a:cubicBezTo>
                  <a:cubicBezTo>
                    <a:pt x="1708" y="18147"/>
                    <a:pt x="1709" y="18164"/>
                    <a:pt x="1713" y="18180"/>
                  </a:cubicBezTo>
                  <a:cubicBezTo>
                    <a:pt x="1718" y="18196"/>
                    <a:pt x="1725" y="18210"/>
                    <a:pt x="1736" y="18223"/>
                  </a:cubicBezTo>
                  <a:cubicBezTo>
                    <a:pt x="1747" y="18235"/>
                    <a:pt x="1760" y="18246"/>
                    <a:pt x="1776" y="18254"/>
                  </a:cubicBezTo>
                  <a:lnTo>
                    <a:pt x="1870" y="18254"/>
                  </a:lnTo>
                  <a:cubicBezTo>
                    <a:pt x="1876" y="18251"/>
                    <a:pt x="1881" y="18248"/>
                    <a:pt x="1886" y="18244"/>
                  </a:cubicBezTo>
                  <a:cubicBezTo>
                    <a:pt x="1896" y="18236"/>
                    <a:pt x="1908" y="18224"/>
                    <a:pt x="1922" y="18209"/>
                  </a:cubicBezTo>
                  <a:lnTo>
                    <a:pt x="1953" y="18175"/>
                  </a:lnTo>
                  <a:cubicBezTo>
                    <a:pt x="1990" y="18136"/>
                    <a:pt x="2026" y="18124"/>
                    <a:pt x="2061" y="18141"/>
                  </a:cubicBezTo>
                  <a:cubicBezTo>
                    <a:pt x="2084" y="18153"/>
                    <a:pt x="2098" y="18171"/>
                    <a:pt x="2103" y="18197"/>
                  </a:cubicBezTo>
                  <a:cubicBezTo>
                    <a:pt x="2105" y="18208"/>
                    <a:pt x="2105" y="18219"/>
                    <a:pt x="2103" y="18229"/>
                  </a:cubicBezTo>
                  <a:cubicBezTo>
                    <a:pt x="2102" y="18237"/>
                    <a:pt x="2099" y="18245"/>
                    <a:pt x="2095" y="18254"/>
                  </a:cubicBezTo>
                  <a:lnTo>
                    <a:pt x="2141" y="18254"/>
                  </a:lnTo>
                  <a:cubicBezTo>
                    <a:pt x="2143" y="18248"/>
                    <a:pt x="2144" y="18241"/>
                    <a:pt x="2145" y="18235"/>
                  </a:cubicBezTo>
                  <a:cubicBezTo>
                    <a:pt x="2148" y="18220"/>
                    <a:pt x="2149" y="18203"/>
                    <a:pt x="2147" y="18186"/>
                  </a:cubicBezTo>
                  <a:cubicBezTo>
                    <a:pt x="2144" y="18164"/>
                    <a:pt x="2137" y="18143"/>
                    <a:pt x="2125" y="18126"/>
                  </a:cubicBezTo>
                  <a:cubicBezTo>
                    <a:pt x="2113" y="18108"/>
                    <a:pt x="2098" y="18095"/>
                    <a:pt x="2079" y="18086"/>
                  </a:cubicBezTo>
                  <a:cubicBezTo>
                    <a:pt x="2067" y="18080"/>
                    <a:pt x="2054" y="18076"/>
                    <a:pt x="2039" y="18075"/>
                  </a:cubicBezTo>
                  <a:close/>
                  <a:moveTo>
                    <a:pt x="9002" y="4138"/>
                  </a:moveTo>
                  <a:lnTo>
                    <a:pt x="9002" y="4082"/>
                  </a:lnTo>
                  <a:lnTo>
                    <a:pt x="8735" y="3951"/>
                  </a:lnTo>
                  <a:lnTo>
                    <a:pt x="8787" y="3845"/>
                  </a:lnTo>
                  <a:lnTo>
                    <a:pt x="8749" y="3823"/>
                  </a:lnTo>
                  <a:lnTo>
                    <a:pt x="8622" y="4082"/>
                  </a:lnTo>
                  <a:lnTo>
                    <a:pt x="8662" y="4101"/>
                  </a:lnTo>
                  <a:lnTo>
                    <a:pt x="8713" y="3996"/>
                  </a:lnTo>
                  <a:lnTo>
                    <a:pt x="9002" y="4138"/>
                  </a:lnTo>
                  <a:close/>
                  <a:moveTo>
                    <a:pt x="9002" y="3896"/>
                  </a:moveTo>
                  <a:lnTo>
                    <a:pt x="9002" y="3830"/>
                  </a:lnTo>
                  <a:lnTo>
                    <a:pt x="8863" y="3696"/>
                  </a:lnTo>
                  <a:lnTo>
                    <a:pt x="9002" y="3718"/>
                  </a:lnTo>
                  <a:lnTo>
                    <a:pt x="9002" y="3666"/>
                  </a:lnTo>
                  <a:lnTo>
                    <a:pt x="8838" y="3643"/>
                  </a:lnTo>
                  <a:lnTo>
                    <a:pt x="8808" y="3704"/>
                  </a:lnTo>
                  <a:lnTo>
                    <a:pt x="9002" y="3896"/>
                  </a:lnTo>
                  <a:close/>
                  <a:moveTo>
                    <a:pt x="9002" y="3432"/>
                  </a:moveTo>
                  <a:lnTo>
                    <a:pt x="9002" y="3310"/>
                  </a:lnTo>
                  <a:lnTo>
                    <a:pt x="8902" y="3513"/>
                  </a:lnTo>
                  <a:lnTo>
                    <a:pt x="8941" y="3532"/>
                  </a:lnTo>
                  <a:lnTo>
                    <a:pt x="8993" y="3427"/>
                  </a:lnTo>
                  <a:lnTo>
                    <a:pt x="9002" y="3432"/>
                  </a:lnTo>
                  <a:close/>
                  <a:moveTo>
                    <a:pt x="2257" y="18004"/>
                  </a:moveTo>
                  <a:lnTo>
                    <a:pt x="1866" y="17812"/>
                  </a:lnTo>
                  <a:lnTo>
                    <a:pt x="1844" y="17858"/>
                  </a:lnTo>
                  <a:lnTo>
                    <a:pt x="2234" y="18050"/>
                  </a:lnTo>
                  <a:lnTo>
                    <a:pt x="2257" y="18004"/>
                  </a:lnTo>
                  <a:close/>
                  <a:moveTo>
                    <a:pt x="2032" y="17475"/>
                  </a:moveTo>
                  <a:lnTo>
                    <a:pt x="1905" y="17734"/>
                  </a:lnTo>
                  <a:lnTo>
                    <a:pt x="1944" y="17753"/>
                  </a:lnTo>
                  <a:lnTo>
                    <a:pt x="1995" y="17648"/>
                  </a:lnTo>
                  <a:lnTo>
                    <a:pt x="2347" y="17821"/>
                  </a:lnTo>
                  <a:lnTo>
                    <a:pt x="2369" y="17776"/>
                  </a:lnTo>
                  <a:lnTo>
                    <a:pt x="2018" y="17603"/>
                  </a:lnTo>
                  <a:lnTo>
                    <a:pt x="2070" y="17497"/>
                  </a:lnTo>
                  <a:lnTo>
                    <a:pt x="2032" y="17475"/>
                  </a:lnTo>
                  <a:close/>
                  <a:moveTo>
                    <a:pt x="2199" y="17135"/>
                  </a:moveTo>
                  <a:lnTo>
                    <a:pt x="2173" y="17188"/>
                  </a:lnTo>
                  <a:lnTo>
                    <a:pt x="2285" y="17337"/>
                  </a:lnTo>
                  <a:cubicBezTo>
                    <a:pt x="2292" y="17347"/>
                    <a:pt x="2299" y="17356"/>
                    <a:pt x="2306" y="17364"/>
                  </a:cubicBezTo>
                  <a:cubicBezTo>
                    <a:pt x="2313" y="17373"/>
                    <a:pt x="2317" y="17378"/>
                    <a:pt x="2319" y="17379"/>
                  </a:cubicBezTo>
                  <a:cubicBezTo>
                    <a:pt x="2309" y="17379"/>
                    <a:pt x="2301" y="17379"/>
                    <a:pt x="2292" y="17378"/>
                  </a:cubicBezTo>
                  <a:cubicBezTo>
                    <a:pt x="2284" y="17378"/>
                    <a:pt x="2275" y="17378"/>
                    <a:pt x="2265" y="17378"/>
                  </a:cubicBezTo>
                  <a:lnTo>
                    <a:pt x="2079" y="17378"/>
                  </a:lnTo>
                  <a:lnTo>
                    <a:pt x="2051" y="17436"/>
                  </a:lnTo>
                  <a:lnTo>
                    <a:pt x="2349" y="17426"/>
                  </a:lnTo>
                  <a:lnTo>
                    <a:pt x="2504" y="17502"/>
                  </a:lnTo>
                  <a:lnTo>
                    <a:pt x="2528" y="17454"/>
                  </a:lnTo>
                  <a:lnTo>
                    <a:pt x="2376" y="17379"/>
                  </a:lnTo>
                  <a:lnTo>
                    <a:pt x="2199" y="17135"/>
                  </a:lnTo>
                  <a:close/>
                  <a:moveTo>
                    <a:pt x="2559" y="16706"/>
                  </a:moveTo>
                  <a:cubicBezTo>
                    <a:pt x="2532" y="16700"/>
                    <a:pt x="2507" y="16698"/>
                    <a:pt x="2483" y="16702"/>
                  </a:cubicBezTo>
                  <a:cubicBezTo>
                    <a:pt x="2474" y="16703"/>
                    <a:pt x="2464" y="16705"/>
                    <a:pt x="2453" y="16709"/>
                  </a:cubicBezTo>
                  <a:cubicBezTo>
                    <a:pt x="2442" y="16712"/>
                    <a:pt x="2430" y="16717"/>
                    <a:pt x="2419" y="16724"/>
                  </a:cubicBezTo>
                  <a:cubicBezTo>
                    <a:pt x="2408" y="16731"/>
                    <a:pt x="2397" y="16740"/>
                    <a:pt x="2387" y="16751"/>
                  </a:cubicBezTo>
                  <a:cubicBezTo>
                    <a:pt x="2377" y="16762"/>
                    <a:pt x="2367" y="16776"/>
                    <a:pt x="2359" y="16793"/>
                  </a:cubicBezTo>
                  <a:cubicBezTo>
                    <a:pt x="2347" y="16817"/>
                    <a:pt x="2341" y="16841"/>
                    <a:pt x="2341" y="16865"/>
                  </a:cubicBezTo>
                  <a:cubicBezTo>
                    <a:pt x="2341" y="16889"/>
                    <a:pt x="2346" y="16912"/>
                    <a:pt x="2356" y="16934"/>
                  </a:cubicBezTo>
                  <a:cubicBezTo>
                    <a:pt x="2367" y="16956"/>
                    <a:pt x="2383" y="16976"/>
                    <a:pt x="2404" y="16996"/>
                  </a:cubicBezTo>
                  <a:cubicBezTo>
                    <a:pt x="2425" y="17015"/>
                    <a:pt x="2452" y="17032"/>
                    <a:pt x="2483" y="17048"/>
                  </a:cubicBezTo>
                  <a:cubicBezTo>
                    <a:pt x="2550" y="17081"/>
                    <a:pt x="2610" y="17091"/>
                    <a:pt x="2661" y="17077"/>
                  </a:cubicBezTo>
                  <a:cubicBezTo>
                    <a:pt x="2682" y="17071"/>
                    <a:pt x="2702" y="17061"/>
                    <a:pt x="2720" y="17047"/>
                  </a:cubicBezTo>
                  <a:cubicBezTo>
                    <a:pt x="2738" y="17033"/>
                    <a:pt x="2753" y="17014"/>
                    <a:pt x="2765" y="16990"/>
                  </a:cubicBezTo>
                  <a:cubicBezTo>
                    <a:pt x="2775" y="16970"/>
                    <a:pt x="2781" y="16950"/>
                    <a:pt x="2783" y="16932"/>
                  </a:cubicBezTo>
                  <a:cubicBezTo>
                    <a:pt x="2785" y="16913"/>
                    <a:pt x="2782" y="16894"/>
                    <a:pt x="2776" y="16873"/>
                  </a:cubicBezTo>
                  <a:cubicBezTo>
                    <a:pt x="2768" y="16844"/>
                    <a:pt x="2753" y="16819"/>
                    <a:pt x="2732" y="16797"/>
                  </a:cubicBezTo>
                  <a:cubicBezTo>
                    <a:pt x="2712" y="16776"/>
                    <a:pt x="2683" y="16756"/>
                    <a:pt x="2645" y="16738"/>
                  </a:cubicBezTo>
                  <a:cubicBezTo>
                    <a:pt x="2614" y="16722"/>
                    <a:pt x="2585" y="16711"/>
                    <a:pt x="2559" y="16706"/>
                  </a:cubicBezTo>
                  <a:close/>
                  <a:moveTo>
                    <a:pt x="2668" y="16816"/>
                  </a:moveTo>
                  <a:cubicBezTo>
                    <a:pt x="2680" y="16823"/>
                    <a:pt x="2690" y="16830"/>
                    <a:pt x="2698" y="16837"/>
                  </a:cubicBezTo>
                  <a:cubicBezTo>
                    <a:pt x="2706" y="16844"/>
                    <a:pt x="2713" y="16851"/>
                    <a:pt x="2719" y="16858"/>
                  </a:cubicBezTo>
                  <a:cubicBezTo>
                    <a:pt x="2724" y="16866"/>
                    <a:pt x="2729" y="16873"/>
                    <a:pt x="2732" y="16881"/>
                  </a:cubicBezTo>
                  <a:cubicBezTo>
                    <a:pt x="2739" y="16895"/>
                    <a:pt x="2742" y="16910"/>
                    <a:pt x="2742" y="16924"/>
                  </a:cubicBezTo>
                  <a:cubicBezTo>
                    <a:pt x="2742" y="16939"/>
                    <a:pt x="2738" y="16954"/>
                    <a:pt x="2730" y="16970"/>
                  </a:cubicBezTo>
                  <a:cubicBezTo>
                    <a:pt x="2726" y="16978"/>
                    <a:pt x="2721" y="16986"/>
                    <a:pt x="2715" y="16993"/>
                  </a:cubicBezTo>
                  <a:cubicBezTo>
                    <a:pt x="2709" y="17001"/>
                    <a:pt x="2702" y="17007"/>
                    <a:pt x="2695" y="17013"/>
                  </a:cubicBezTo>
                  <a:cubicBezTo>
                    <a:pt x="2688" y="17018"/>
                    <a:pt x="2680" y="17023"/>
                    <a:pt x="2672" y="17027"/>
                  </a:cubicBezTo>
                  <a:cubicBezTo>
                    <a:pt x="2664" y="17030"/>
                    <a:pt x="2655" y="17032"/>
                    <a:pt x="2647" y="17033"/>
                  </a:cubicBezTo>
                  <a:cubicBezTo>
                    <a:pt x="2630" y="17034"/>
                    <a:pt x="2608" y="17031"/>
                    <a:pt x="2582" y="17024"/>
                  </a:cubicBezTo>
                  <a:cubicBezTo>
                    <a:pt x="2556" y="17016"/>
                    <a:pt x="2528" y="17006"/>
                    <a:pt x="2499" y="16991"/>
                  </a:cubicBezTo>
                  <a:cubicBezTo>
                    <a:pt x="2474" y="16979"/>
                    <a:pt x="2454" y="16967"/>
                    <a:pt x="2439" y="16955"/>
                  </a:cubicBezTo>
                  <a:cubicBezTo>
                    <a:pt x="2423" y="16944"/>
                    <a:pt x="2410" y="16931"/>
                    <a:pt x="2401" y="16918"/>
                  </a:cubicBezTo>
                  <a:cubicBezTo>
                    <a:pt x="2390" y="16904"/>
                    <a:pt x="2385" y="16887"/>
                    <a:pt x="2384" y="16868"/>
                  </a:cubicBezTo>
                  <a:cubicBezTo>
                    <a:pt x="2383" y="16849"/>
                    <a:pt x="2387" y="16830"/>
                    <a:pt x="2396" y="16812"/>
                  </a:cubicBezTo>
                  <a:cubicBezTo>
                    <a:pt x="2408" y="16789"/>
                    <a:pt x="2422" y="16773"/>
                    <a:pt x="2440" y="16764"/>
                  </a:cubicBezTo>
                  <a:cubicBezTo>
                    <a:pt x="2457" y="16755"/>
                    <a:pt x="2475" y="16751"/>
                    <a:pt x="2493" y="16751"/>
                  </a:cubicBezTo>
                  <a:cubicBezTo>
                    <a:pt x="2510" y="16751"/>
                    <a:pt x="2529" y="16755"/>
                    <a:pt x="2550" y="16762"/>
                  </a:cubicBezTo>
                  <a:cubicBezTo>
                    <a:pt x="2572" y="16769"/>
                    <a:pt x="2597" y="16779"/>
                    <a:pt x="2626" y="16793"/>
                  </a:cubicBezTo>
                  <a:cubicBezTo>
                    <a:pt x="2642" y="16801"/>
                    <a:pt x="2656" y="16809"/>
                    <a:pt x="2668" y="16816"/>
                  </a:cubicBezTo>
                  <a:close/>
                  <a:moveTo>
                    <a:pt x="2593" y="16335"/>
                  </a:moveTo>
                  <a:lnTo>
                    <a:pt x="2492" y="16540"/>
                  </a:lnTo>
                  <a:lnTo>
                    <a:pt x="2883" y="16733"/>
                  </a:lnTo>
                  <a:lnTo>
                    <a:pt x="2906" y="16685"/>
                  </a:lnTo>
                  <a:lnTo>
                    <a:pt x="2720" y="16594"/>
                  </a:lnTo>
                  <a:lnTo>
                    <a:pt x="2782" y="16469"/>
                  </a:lnTo>
                  <a:lnTo>
                    <a:pt x="2744" y="16450"/>
                  </a:lnTo>
                  <a:lnTo>
                    <a:pt x="2682" y="16575"/>
                  </a:lnTo>
                  <a:lnTo>
                    <a:pt x="2554" y="16512"/>
                  </a:lnTo>
                  <a:lnTo>
                    <a:pt x="2628" y="16361"/>
                  </a:lnTo>
                  <a:lnTo>
                    <a:pt x="2593" y="16335"/>
                  </a:lnTo>
                  <a:close/>
                  <a:moveTo>
                    <a:pt x="3259" y="15968"/>
                  </a:moveTo>
                  <a:lnTo>
                    <a:pt x="2851" y="15809"/>
                  </a:lnTo>
                  <a:lnTo>
                    <a:pt x="2818" y="15878"/>
                  </a:lnTo>
                  <a:lnTo>
                    <a:pt x="3041" y="16080"/>
                  </a:lnTo>
                  <a:cubicBezTo>
                    <a:pt x="3055" y="16091"/>
                    <a:pt x="3067" y="16102"/>
                    <a:pt x="3078" y="16110"/>
                  </a:cubicBezTo>
                  <a:cubicBezTo>
                    <a:pt x="3090" y="16119"/>
                    <a:pt x="3096" y="16124"/>
                    <a:pt x="3097" y="16125"/>
                  </a:cubicBezTo>
                  <a:cubicBezTo>
                    <a:pt x="3095" y="16124"/>
                    <a:pt x="3087" y="16122"/>
                    <a:pt x="3074" y="16119"/>
                  </a:cubicBezTo>
                  <a:cubicBezTo>
                    <a:pt x="3060" y="16115"/>
                    <a:pt x="3043" y="16111"/>
                    <a:pt x="3022" y="16107"/>
                  </a:cubicBezTo>
                  <a:lnTo>
                    <a:pt x="2732" y="16053"/>
                  </a:lnTo>
                  <a:lnTo>
                    <a:pt x="2698" y="16121"/>
                  </a:lnTo>
                  <a:lnTo>
                    <a:pt x="3072" y="16347"/>
                  </a:lnTo>
                  <a:lnTo>
                    <a:pt x="3094" y="16302"/>
                  </a:lnTo>
                  <a:lnTo>
                    <a:pt x="2827" y="16144"/>
                  </a:lnTo>
                  <a:cubicBezTo>
                    <a:pt x="2821" y="16141"/>
                    <a:pt x="2815" y="16137"/>
                    <a:pt x="2807" y="16133"/>
                  </a:cubicBezTo>
                  <a:cubicBezTo>
                    <a:pt x="2800" y="16128"/>
                    <a:pt x="2792" y="16124"/>
                    <a:pt x="2785" y="16120"/>
                  </a:cubicBezTo>
                  <a:cubicBezTo>
                    <a:pt x="2778" y="16116"/>
                    <a:pt x="2771" y="16112"/>
                    <a:pt x="2766" y="16109"/>
                  </a:cubicBezTo>
                  <a:cubicBezTo>
                    <a:pt x="2761" y="16106"/>
                    <a:pt x="2758" y="16104"/>
                    <a:pt x="2756" y="16104"/>
                  </a:cubicBezTo>
                  <a:cubicBezTo>
                    <a:pt x="2761" y="16105"/>
                    <a:pt x="2770" y="16107"/>
                    <a:pt x="2784" y="16109"/>
                  </a:cubicBezTo>
                  <a:cubicBezTo>
                    <a:pt x="2799" y="16112"/>
                    <a:pt x="2817" y="16116"/>
                    <a:pt x="2839" y="16120"/>
                  </a:cubicBezTo>
                  <a:lnTo>
                    <a:pt x="3155" y="16179"/>
                  </a:lnTo>
                  <a:lnTo>
                    <a:pt x="3174" y="16139"/>
                  </a:lnTo>
                  <a:lnTo>
                    <a:pt x="2924" y="15912"/>
                  </a:lnTo>
                  <a:cubicBezTo>
                    <a:pt x="2919" y="15908"/>
                    <a:pt x="2913" y="15903"/>
                    <a:pt x="2907" y="15898"/>
                  </a:cubicBezTo>
                  <a:cubicBezTo>
                    <a:pt x="2901" y="15893"/>
                    <a:pt x="2896" y="15888"/>
                    <a:pt x="2890" y="15884"/>
                  </a:cubicBezTo>
                  <a:cubicBezTo>
                    <a:pt x="2885" y="15879"/>
                    <a:pt x="2881" y="15875"/>
                    <a:pt x="2877" y="15872"/>
                  </a:cubicBezTo>
                  <a:cubicBezTo>
                    <a:pt x="2873" y="15869"/>
                    <a:pt x="2871" y="15868"/>
                    <a:pt x="2871" y="15867"/>
                  </a:cubicBezTo>
                  <a:cubicBezTo>
                    <a:pt x="2871" y="15867"/>
                    <a:pt x="2874" y="15868"/>
                    <a:pt x="2879" y="15870"/>
                  </a:cubicBezTo>
                  <a:cubicBezTo>
                    <a:pt x="2883" y="15873"/>
                    <a:pt x="2889" y="15875"/>
                    <a:pt x="2896" y="15878"/>
                  </a:cubicBezTo>
                  <a:cubicBezTo>
                    <a:pt x="2902" y="15881"/>
                    <a:pt x="2910" y="15884"/>
                    <a:pt x="2917" y="15888"/>
                  </a:cubicBezTo>
                  <a:cubicBezTo>
                    <a:pt x="2925" y="15891"/>
                    <a:pt x="2932" y="15894"/>
                    <a:pt x="2938" y="15896"/>
                  </a:cubicBezTo>
                  <a:lnTo>
                    <a:pt x="3236" y="16015"/>
                  </a:lnTo>
                  <a:lnTo>
                    <a:pt x="3259" y="15968"/>
                  </a:lnTo>
                  <a:close/>
                  <a:moveTo>
                    <a:pt x="3043" y="15419"/>
                  </a:moveTo>
                  <a:lnTo>
                    <a:pt x="3021" y="15466"/>
                  </a:lnTo>
                  <a:lnTo>
                    <a:pt x="3293" y="15600"/>
                  </a:lnTo>
                  <a:cubicBezTo>
                    <a:pt x="3306" y="15606"/>
                    <a:pt x="3317" y="15613"/>
                    <a:pt x="3326" y="15619"/>
                  </a:cubicBezTo>
                  <a:cubicBezTo>
                    <a:pt x="3334" y="15625"/>
                    <a:pt x="3341" y="15634"/>
                    <a:pt x="3347" y="15644"/>
                  </a:cubicBezTo>
                  <a:cubicBezTo>
                    <a:pt x="3352" y="15654"/>
                    <a:pt x="3353" y="15666"/>
                    <a:pt x="3352" y="15680"/>
                  </a:cubicBezTo>
                  <a:cubicBezTo>
                    <a:pt x="3350" y="15694"/>
                    <a:pt x="3345" y="15709"/>
                    <a:pt x="3337" y="15725"/>
                  </a:cubicBezTo>
                  <a:cubicBezTo>
                    <a:pt x="3331" y="15738"/>
                    <a:pt x="3325" y="15747"/>
                    <a:pt x="3318" y="15755"/>
                  </a:cubicBezTo>
                  <a:cubicBezTo>
                    <a:pt x="3312" y="15763"/>
                    <a:pt x="3305" y="15769"/>
                    <a:pt x="3298" y="15773"/>
                  </a:cubicBezTo>
                  <a:cubicBezTo>
                    <a:pt x="3291" y="15777"/>
                    <a:pt x="3285" y="15780"/>
                    <a:pt x="3279" y="15781"/>
                  </a:cubicBezTo>
                  <a:cubicBezTo>
                    <a:pt x="3272" y="15783"/>
                    <a:pt x="3266" y="15783"/>
                    <a:pt x="3261" y="15783"/>
                  </a:cubicBezTo>
                  <a:cubicBezTo>
                    <a:pt x="3254" y="15783"/>
                    <a:pt x="3245" y="15780"/>
                    <a:pt x="3233" y="15776"/>
                  </a:cubicBezTo>
                  <a:cubicBezTo>
                    <a:pt x="3222" y="15772"/>
                    <a:pt x="3211" y="15767"/>
                    <a:pt x="3202" y="15762"/>
                  </a:cubicBezTo>
                  <a:lnTo>
                    <a:pt x="2938" y="15633"/>
                  </a:lnTo>
                  <a:lnTo>
                    <a:pt x="2916" y="15679"/>
                  </a:lnTo>
                  <a:lnTo>
                    <a:pt x="3196" y="15817"/>
                  </a:lnTo>
                  <a:cubicBezTo>
                    <a:pt x="3205" y="15821"/>
                    <a:pt x="3215" y="15825"/>
                    <a:pt x="3227" y="15830"/>
                  </a:cubicBezTo>
                  <a:cubicBezTo>
                    <a:pt x="3239" y="15834"/>
                    <a:pt x="3250" y="15836"/>
                    <a:pt x="3263" y="15835"/>
                  </a:cubicBezTo>
                  <a:cubicBezTo>
                    <a:pt x="3287" y="15834"/>
                    <a:pt x="3308" y="15827"/>
                    <a:pt x="3326" y="15813"/>
                  </a:cubicBezTo>
                  <a:cubicBezTo>
                    <a:pt x="3344" y="15800"/>
                    <a:pt x="3361" y="15778"/>
                    <a:pt x="3376" y="15747"/>
                  </a:cubicBezTo>
                  <a:cubicBezTo>
                    <a:pt x="3388" y="15723"/>
                    <a:pt x="3395" y="15702"/>
                    <a:pt x="3398" y="15684"/>
                  </a:cubicBezTo>
                  <a:cubicBezTo>
                    <a:pt x="3401" y="15665"/>
                    <a:pt x="3400" y="15647"/>
                    <a:pt x="3396" y="15630"/>
                  </a:cubicBezTo>
                  <a:cubicBezTo>
                    <a:pt x="3392" y="15613"/>
                    <a:pt x="3384" y="15600"/>
                    <a:pt x="3373" y="15589"/>
                  </a:cubicBezTo>
                  <a:cubicBezTo>
                    <a:pt x="3362" y="15579"/>
                    <a:pt x="3345" y="15568"/>
                    <a:pt x="3321" y="15556"/>
                  </a:cubicBezTo>
                  <a:lnTo>
                    <a:pt x="3043" y="15419"/>
                  </a:lnTo>
                  <a:close/>
                  <a:moveTo>
                    <a:pt x="2886" y="15550"/>
                  </a:moveTo>
                  <a:cubicBezTo>
                    <a:pt x="2878" y="15553"/>
                    <a:pt x="2871" y="15559"/>
                    <a:pt x="2867" y="15567"/>
                  </a:cubicBezTo>
                  <a:cubicBezTo>
                    <a:pt x="2863" y="15575"/>
                    <a:pt x="2863" y="15583"/>
                    <a:pt x="2866" y="15592"/>
                  </a:cubicBezTo>
                  <a:cubicBezTo>
                    <a:pt x="2869" y="15600"/>
                    <a:pt x="2874" y="15607"/>
                    <a:pt x="2882" y="15610"/>
                  </a:cubicBezTo>
                  <a:cubicBezTo>
                    <a:pt x="2890" y="15615"/>
                    <a:pt x="2899" y="15615"/>
                    <a:pt x="2908" y="15612"/>
                  </a:cubicBezTo>
                  <a:cubicBezTo>
                    <a:pt x="2916" y="15610"/>
                    <a:pt x="2923" y="15604"/>
                    <a:pt x="2927" y="15596"/>
                  </a:cubicBezTo>
                  <a:cubicBezTo>
                    <a:pt x="2931" y="15587"/>
                    <a:pt x="2931" y="15579"/>
                    <a:pt x="2928" y="15571"/>
                  </a:cubicBezTo>
                  <a:cubicBezTo>
                    <a:pt x="2925" y="15562"/>
                    <a:pt x="2919" y="15556"/>
                    <a:pt x="2911" y="15552"/>
                  </a:cubicBezTo>
                  <a:cubicBezTo>
                    <a:pt x="2903" y="15548"/>
                    <a:pt x="2895" y="15547"/>
                    <a:pt x="2886" y="15550"/>
                  </a:cubicBezTo>
                  <a:close/>
                  <a:moveTo>
                    <a:pt x="2944" y="15433"/>
                  </a:moveTo>
                  <a:cubicBezTo>
                    <a:pt x="2935" y="15436"/>
                    <a:pt x="2929" y="15442"/>
                    <a:pt x="2925" y="15450"/>
                  </a:cubicBezTo>
                  <a:cubicBezTo>
                    <a:pt x="2921" y="15458"/>
                    <a:pt x="2920" y="15467"/>
                    <a:pt x="2923" y="15475"/>
                  </a:cubicBezTo>
                  <a:cubicBezTo>
                    <a:pt x="2926" y="15484"/>
                    <a:pt x="2931" y="15490"/>
                    <a:pt x="2939" y="15494"/>
                  </a:cubicBezTo>
                  <a:cubicBezTo>
                    <a:pt x="2948" y="15498"/>
                    <a:pt x="2956" y="15498"/>
                    <a:pt x="2965" y="15496"/>
                  </a:cubicBezTo>
                  <a:cubicBezTo>
                    <a:pt x="2974" y="15493"/>
                    <a:pt x="2980" y="15487"/>
                    <a:pt x="2984" y="15479"/>
                  </a:cubicBezTo>
                  <a:cubicBezTo>
                    <a:pt x="2988" y="15471"/>
                    <a:pt x="2989" y="15462"/>
                    <a:pt x="2986" y="15454"/>
                  </a:cubicBezTo>
                  <a:cubicBezTo>
                    <a:pt x="2982" y="15445"/>
                    <a:pt x="2977" y="15439"/>
                    <a:pt x="2968" y="15435"/>
                  </a:cubicBezTo>
                  <a:cubicBezTo>
                    <a:pt x="2960" y="15431"/>
                    <a:pt x="2952" y="15431"/>
                    <a:pt x="2944" y="15433"/>
                  </a:cubicBezTo>
                  <a:close/>
                  <a:moveTo>
                    <a:pt x="3617" y="15239"/>
                  </a:moveTo>
                  <a:lnTo>
                    <a:pt x="3227" y="15047"/>
                  </a:lnTo>
                  <a:lnTo>
                    <a:pt x="3204" y="15093"/>
                  </a:lnTo>
                  <a:lnTo>
                    <a:pt x="3417" y="15196"/>
                  </a:lnTo>
                  <a:cubicBezTo>
                    <a:pt x="3431" y="15203"/>
                    <a:pt x="3445" y="15209"/>
                    <a:pt x="3460" y="15216"/>
                  </a:cubicBezTo>
                  <a:cubicBezTo>
                    <a:pt x="3474" y="15222"/>
                    <a:pt x="3487" y="15228"/>
                    <a:pt x="3499" y="15233"/>
                  </a:cubicBezTo>
                  <a:cubicBezTo>
                    <a:pt x="3510" y="15238"/>
                    <a:pt x="3519" y="15242"/>
                    <a:pt x="3527" y="15245"/>
                  </a:cubicBezTo>
                  <a:cubicBezTo>
                    <a:pt x="3534" y="15248"/>
                    <a:pt x="3538" y="15249"/>
                    <a:pt x="3539" y="15249"/>
                  </a:cubicBezTo>
                  <a:cubicBezTo>
                    <a:pt x="3537" y="15249"/>
                    <a:pt x="3534" y="15249"/>
                    <a:pt x="3528" y="15248"/>
                  </a:cubicBezTo>
                  <a:cubicBezTo>
                    <a:pt x="3521" y="15248"/>
                    <a:pt x="3514" y="15248"/>
                    <a:pt x="3505" y="15247"/>
                  </a:cubicBezTo>
                  <a:cubicBezTo>
                    <a:pt x="3495" y="15247"/>
                    <a:pt x="3485" y="15246"/>
                    <a:pt x="3473" y="15246"/>
                  </a:cubicBezTo>
                  <a:cubicBezTo>
                    <a:pt x="3462" y="15245"/>
                    <a:pt x="3450" y="15245"/>
                    <a:pt x="3439" y="15245"/>
                  </a:cubicBezTo>
                  <a:lnTo>
                    <a:pt x="3125" y="15253"/>
                  </a:lnTo>
                  <a:lnTo>
                    <a:pt x="3099" y="15307"/>
                  </a:lnTo>
                  <a:lnTo>
                    <a:pt x="3490" y="15499"/>
                  </a:lnTo>
                  <a:lnTo>
                    <a:pt x="3513" y="15451"/>
                  </a:lnTo>
                  <a:lnTo>
                    <a:pt x="3285" y="15341"/>
                  </a:lnTo>
                  <a:cubicBezTo>
                    <a:pt x="3274" y="15336"/>
                    <a:pt x="3263" y="15330"/>
                    <a:pt x="3251" y="15325"/>
                  </a:cubicBezTo>
                  <a:cubicBezTo>
                    <a:pt x="3239" y="15320"/>
                    <a:pt x="3228" y="15316"/>
                    <a:pt x="3218" y="15311"/>
                  </a:cubicBezTo>
                  <a:cubicBezTo>
                    <a:pt x="3208" y="15307"/>
                    <a:pt x="3200" y="15304"/>
                    <a:pt x="3192" y="15300"/>
                  </a:cubicBezTo>
                  <a:cubicBezTo>
                    <a:pt x="3185" y="15297"/>
                    <a:pt x="3180" y="15295"/>
                    <a:pt x="3177" y="15294"/>
                  </a:cubicBezTo>
                  <a:cubicBezTo>
                    <a:pt x="3181" y="15295"/>
                    <a:pt x="3187" y="15295"/>
                    <a:pt x="3194" y="15296"/>
                  </a:cubicBezTo>
                  <a:cubicBezTo>
                    <a:pt x="3201" y="15296"/>
                    <a:pt x="3210" y="15296"/>
                    <a:pt x="3220" y="15296"/>
                  </a:cubicBezTo>
                  <a:cubicBezTo>
                    <a:pt x="3230" y="15296"/>
                    <a:pt x="3242" y="15296"/>
                    <a:pt x="3254" y="15296"/>
                  </a:cubicBezTo>
                  <a:cubicBezTo>
                    <a:pt x="3266" y="15296"/>
                    <a:pt x="3279" y="15296"/>
                    <a:pt x="3292" y="15296"/>
                  </a:cubicBezTo>
                  <a:lnTo>
                    <a:pt x="3593" y="15288"/>
                  </a:lnTo>
                  <a:lnTo>
                    <a:pt x="3617" y="15239"/>
                  </a:lnTo>
                  <a:close/>
                  <a:moveTo>
                    <a:pt x="3642" y="14818"/>
                  </a:moveTo>
                  <a:cubicBezTo>
                    <a:pt x="3627" y="14817"/>
                    <a:pt x="3613" y="14818"/>
                    <a:pt x="3600" y="14821"/>
                  </a:cubicBezTo>
                  <a:cubicBezTo>
                    <a:pt x="3587" y="14825"/>
                    <a:pt x="3575" y="14830"/>
                    <a:pt x="3564" y="14838"/>
                  </a:cubicBezTo>
                  <a:cubicBezTo>
                    <a:pt x="3553" y="14845"/>
                    <a:pt x="3541" y="14856"/>
                    <a:pt x="3527" y="14871"/>
                  </a:cubicBezTo>
                  <a:lnTo>
                    <a:pt x="3490" y="14909"/>
                  </a:lnTo>
                  <a:cubicBezTo>
                    <a:pt x="3471" y="14928"/>
                    <a:pt x="3455" y="14941"/>
                    <a:pt x="3440" y="14946"/>
                  </a:cubicBezTo>
                  <a:cubicBezTo>
                    <a:pt x="3426" y="14952"/>
                    <a:pt x="3411" y="14950"/>
                    <a:pt x="3395" y="14943"/>
                  </a:cubicBezTo>
                  <a:cubicBezTo>
                    <a:pt x="3375" y="14933"/>
                    <a:pt x="3362" y="14918"/>
                    <a:pt x="3358" y="14899"/>
                  </a:cubicBezTo>
                  <a:cubicBezTo>
                    <a:pt x="3353" y="14879"/>
                    <a:pt x="3357" y="14857"/>
                    <a:pt x="3369" y="14833"/>
                  </a:cubicBezTo>
                  <a:cubicBezTo>
                    <a:pt x="3373" y="14824"/>
                    <a:pt x="3377" y="14817"/>
                    <a:pt x="3382" y="14810"/>
                  </a:cubicBezTo>
                  <a:cubicBezTo>
                    <a:pt x="3387" y="14803"/>
                    <a:pt x="3392" y="14797"/>
                    <a:pt x="3399" y="14791"/>
                  </a:cubicBezTo>
                  <a:cubicBezTo>
                    <a:pt x="3405" y="14784"/>
                    <a:pt x="3412" y="14778"/>
                    <a:pt x="3420" y="14773"/>
                  </a:cubicBezTo>
                  <a:cubicBezTo>
                    <a:pt x="3428" y="14767"/>
                    <a:pt x="3438" y="14760"/>
                    <a:pt x="3449" y="14754"/>
                  </a:cubicBezTo>
                  <a:lnTo>
                    <a:pt x="3425" y="14717"/>
                  </a:lnTo>
                  <a:cubicBezTo>
                    <a:pt x="3382" y="14742"/>
                    <a:pt x="3350" y="14775"/>
                    <a:pt x="3329" y="14816"/>
                  </a:cubicBezTo>
                  <a:cubicBezTo>
                    <a:pt x="3320" y="14835"/>
                    <a:pt x="3314" y="14854"/>
                    <a:pt x="3312" y="14872"/>
                  </a:cubicBezTo>
                  <a:cubicBezTo>
                    <a:pt x="3310" y="14890"/>
                    <a:pt x="3311" y="14908"/>
                    <a:pt x="3316" y="14923"/>
                  </a:cubicBezTo>
                  <a:cubicBezTo>
                    <a:pt x="3320" y="14939"/>
                    <a:pt x="3328" y="14954"/>
                    <a:pt x="3338" y="14966"/>
                  </a:cubicBezTo>
                  <a:cubicBezTo>
                    <a:pt x="3349" y="14979"/>
                    <a:pt x="3363" y="14990"/>
                    <a:pt x="3379" y="14998"/>
                  </a:cubicBezTo>
                  <a:cubicBezTo>
                    <a:pt x="3404" y="15010"/>
                    <a:pt x="3430" y="15013"/>
                    <a:pt x="3455" y="15005"/>
                  </a:cubicBezTo>
                  <a:cubicBezTo>
                    <a:pt x="3467" y="15001"/>
                    <a:pt x="3478" y="14995"/>
                    <a:pt x="3488" y="14987"/>
                  </a:cubicBezTo>
                  <a:cubicBezTo>
                    <a:pt x="3498" y="14979"/>
                    <a:pt x="3510" y="14968"/>
                    <a:pt x="3524" y="14953"/>
                  </a:cubicBezTo>
                  <a:lnTo>
                    <a:pt x="3556" y="14919"/>
                  </a:lnTo>
                  <a:cubicBezTo>
                    <a:pt x="3593" y="14879"/>
                    <a:pt x="3628" y="14868"/>
                    <a:pt x="3663" y="14885"/>
                  </a:cubicBezTo>
                  <a:cubicBezTo>
                    <a:pt x="3686" y="14896"/>
                    <a:pt x="3700" y="14915"/>
                    <a:pt x="3705" y="14940"/>
                  </a:cubicBezTo>
                  <a:cubicBezTo>
                    <a:pt x="3707" y="14952"/>
                    <a:pt x="3708" y="14963"/>
                    <a:pt x="3706" y="14973"/>
                  </a:cubicBezTo>
                  <a:cubicBezTo>
                    <a:pt x="3704" y="14983"/>
                    <a:pt x="3699" y="14996"/>
                    <a:pt x="3692" y="15011"/>
                  </a:cubicBezTo>
                  <a:cubicBezTo>
                    <a:pt x="3682" y="15031"/>
                    <a:pt x="3670" y="15048"/>
                    <a:pt x="3657" y="15062"/>
                  </a:cubicBezTo>
                  <a:cubicBezTo>
                    <a:pt x="3643" y="15076"/>
                    <a:pt x="3626" y="15089"/>
                    <a:pt x="3606" y="15099"/>
                  </a:cubicBezTo>
                  <a:lnTo>
                    <a:pt x="3633" y="15138"/>
                  </a:lnTo>
                  <a:cubicBezTo>
                    <a:pt x="3654" y="15124"/>
                    <a:pt x="3673" y="15109"/>
                    <a:pt x="3689" y="15091"/>
                  </a:cubicBezTo>
                  <a:cubicBezTo>
                    <a:pt x="3705" y="15074"/>
                    <a:pt x="3718" y="15053"/>
                    <a:pt x="3730" y="15030"/>
                  </a:cubicBezTo>
                  <a:cubicBezTo>
                    <a:pt x="3739" y="15011"/>
                    <a:pt x="3745" y="14994"/>
                    <a:pt x="3748" y="14979"/>
                  </a:cubicBezTo>
                  <a:cubicBezTo>
                    <a:pt x="3751" y="14963"/>
                    <a:pt x="3751" y="14947"/>
                    <a:pt x="3749" y="14930"/>
                  </a:cubicBezTo>
                  <a:cubicBezTo>
                    <a:pt x="3747" y="14907"/>
                    <a:pt x="3739" y="14887"/>
                    <a:pt x="3727" y="14869"/>
                  </a:cubicBezTo>
                  <a:cubicBezTo>
                    <a:pt x="3715" y="14852"/>
                    <a:pt x="3700" y="14839"/>
                    <a:pt x="3682" y="14830"/>
                  </a:cubicBezTo>
                  <a:cubicBezTo>
                    <a:pt x="3669" y="14824"/>
                    <a:pt x="3656" y="14820"/>
                    <a:pt x="3642" y="14818"/>
                  </a:cubicBezTo>
                  <a:close/>
                  <a:moveTo>
                    <a:pt x="3559" y="14372"/>
                  </a:moveTo>
                  <a:lnTo>
                    <a:pt x="3432" y="14630"/>
                  </a:lnTo>
                  <a:lnTo>
                    <a:pt x="3471" y="14650"/>
                  </a:lnTo>
                  <a:lnTo>
                    <a:pt x="3522" y="14545"/>
                  </a:lnTo>
                  <a:lnTo>
                    <a:pt x="3874" y="14718"/>
                  </a:lnTo>
                  <a:lnTo>
                    <a:pt x="3896" y="14673"/>
                  </a:lnTo>
                  <a:lnTo>
                    <a:pt x="3545" y="14500"/>
                  </a:lnTo>
                  <a:lnTo>
                    <a:pt x="3597" y="14394"/>
                  </a:lnTo>
                  <a:lnTo>
                    <a:pt x="3559" y="14372"/>
                  </a:lnTo>
                  <a:close/>
                  <a:moveTo>
                    <a:pt x="4091" y="14277"/>
                  </a:moveTo>
                  <a:lnTo>
                    <a:pt x="4050" y="14258"/>
                  </a:lnTo>
                  <a:lnTo>
                    <a:pt x="3966" y="14430"/>
                  </a:lnTo>
                  <a:lnTo>
                    <a:pt x="3823" y="14359"/>
                  </a:lnTo>
                  <a:lnTo>
                    <a:pt x="3888" y="14225"/>
                  </a:lnTo>
                  <a:lnTo>
                    <a:pt x="3848" y="14205"/>
                  </a:lnTo>
                  <a:lnTo>
                    <a:pt x="3782" y="14339"/>
                  </a:lnTo>
                  <a:lnTo>
                    <a:pt x="3654" y="14276"/>
                  </a:lnTo>
                  <a:lnTo>
                    <a:pt x="3733" y="14116"/>
                  </a:lnTo>
                  <a:lnTo>
                    <a:pt x="3697" y="14091"/>
                  </a:lnTo>
                  <a:lnTo>
                    <a:pt x="3592" y="14304"/>
                  </a:lnTo>
                  <a:lnTo>
                    <a:pt x="3983" y="14497"/>
                  </a:lnTo>
                  <a:lnTo>
                    <a:pt x="4091" y="14277"/>
                  </a:lnTo>
                  <a:close/>
                  <a:moveTo>
                    <a:pt x="4254" y="13946"/>
                  </a:moveTo>
                  <a:lnTo>
                    <a:pt x="4217" y="13951"/>
                  </a:lnTo>
                  <a:cubicBezTo>
                    <a:pt x="4201" y="13953"/>
                    <a:pt x="4183" y="13956"/>
                    <a:pt x="4164" y="13958"/>
                  </a:cubicBezTo>
                  <a:cubicBezTo>
                    <a:pt x="4145" y="13961"/>
                    <a:pt x="4128" y="13963"/>
                    <a:pt x="4111" y="13966"/>
                  </a:cubicBezTo>
                  <a:cubicBezTo>
                    <a:pt x="4095" y="13968"/>
                    <a:pt x="4083" y="13970"/>
                    <a:pt x="4077" y="13971"/>
                  </a:cubicBezTo>
                  <a:cubicBezTo>
                    <a:pt x="4067" y="13973"/>
                    <a:pt x="4056" y="13975"/>
                    <a:pt x="4044" y="13978"/>
                  </a:cubicBezTo>
                  <a:cubicBezTo>
                    <a:pt x="4032" y="13981"/>
                    <a:pt x="4022" y="13985"/>
                    <a:pt x="4013" y="13989"/>
                  </a:cubicBezTo>
                  <a:lnTo>
                    <a:pt x="4016" y="13983"/>
                  </a:lnTo>
                  <a:cubicBezTo>
                    <a:pt x="4024" y="13968"/>
                    <a:pt x="4028" y="13952"/>
                    <a:pt x="4029" y="13937"/>
                  </a:cubicBezTo>
                  <a:cubicBezTo>
                    <a:pt x="4030" y="13922"/>
                    <a:pt x="4029" y="13907"/>
                    <a:pt x="4024" y="13893"/>
                  </a:cubicBezTo>
                  <a:cubicBezTo>
                    <a:pt x="4019" y="13880"/>
                    <a:pt x="4011" y="13867"/>
                    <a:pt x="4000" y="13856"/>
                  </a:cubicBezTo>
                  <a:cubicBezTo>
                    <a:pt x="3989" y="13844"/>
                    <a:pt x="3976" y="13835"/>
                    <a:pt x="3960" y="13827"/>
                  </a:cubicBezTo>
                  <a:cubicBezTo>
                    <a:pt x="3950" y="13822"/>
                    <a:pt x="3940" y="13818"/>
                    <a:pt x="3930" y="13816"/>
                  </a:cubicBezTo>
                  <a:cubicBezTo>
                    <a:pt x="3920" y="13815"/>
                    <a:pt x="3911" y="13814"/>
                    <a:pt x="3902" y="13814"/>
                  </a:cubicBezTo>
                  <a:cubicBezTo>
                    <a:pt x="3894" y="13815"/>
                    <a:pt x="3886" y="13816"/>
                    <a:pt x="3878" y="13818"/>
                  </a:cubicBezTo>
                  <a:cubicBezTo>
                    <a:pt x="3871" y="13820"/>
                    <a:pt x="3865" y="13822"/>
                    <a:pt x="3859" y="13825"/>
                  </a:cubicBezTo>
                  <a:cubicBezTo>
                    <a:pt x="3853" y="13828"/>
                    <a:pt x="3847" y="13831"/>
                    <a:pt x="3841" y="13836"/>
                  </a:cubicBezTo>
                  <a:cubicBezTo>
                    <a:pt x="3835" y="13840"/>
                    <a:pt x="3829" y="13846"/>
                    <a:pt x="3823" y="13852"/>
                  </a:cubicBezTo>
                  <a:cubicBezTo>
                    <a:pt x="3817" y="13859"/>
                    <a:pt x="3811" y="13867"/>
                    <a:pt x="3804" y="13877"/>
                  </a:cubicBezTo>
                  <a:cubicBezTo>
                    <a:pt x="3798" y="13886"/>
                    <a:pt x="3792" y="13898"/>
                    <a:pt x="3785" y="13911"/>
                  </a:cubicBezTo>
                  <a:lnTo>
                    <a:pt x="3740" y="14002"/>
                  </a:lnTo>
                  <a:lnTo>
                    <a:pt x="4131" y="14195"/>
                  </a:lnTo>
                  <a:lnTo>
                    <a:pt x="4154" y="14149"/>
                  </a:lnTo>
                  <a:lnTo>
                    <a:pt x="3977" y="14062"/>
                  </a:lnTo>
                  <a:cubicBezTo>
                    <a:pt x="3982" y="14053"/>
                    <a:pt x="3988" y="14046"/>
                    <a:pt x="3994" y="14041"/>
                  </a:cubicBezTo>
                  <a:cubicBezTo>
                    <a:pt x="4001" y="14037"/>
                    <a:pt x="4010" y="14033"/>
                    <a:pt x="4024" y="14030"/>
                  </a:cubicBezTo>
                  <a:cubicBezTo>
                    <a:pt x="4047" y="14025"/>
                    <a:pt x="4069" y="14021"/>
                    <a:pt x="4090" y="14018"/>
                  </a:cubicBezTo>
                  <a:cubicBezTo>
                    <a:pt x="4111" y="14015"/>
                    <a:pt x="4130" y="14012"/>
                    <a:pt x="4147" y="14010"/>
                  </a:cubicBezTo>
                  <a:cubicBezTo>
                    <a:pt x="4164" y="14008"/>
                    <a:pt x="4180" y="14006"/>
                    <a:pt x="4193" y="14006"/>
                  </a:cubicBezTo>
                  <a:cubicBezTo>
                    <a:pt x="4206" y="14005"/>
                    <a:pt x="4217" y="14005"/>
                    <a:pt x="4225" y="14005"/>
                  </a:cubicBezTo>
                  <a:lnTo>
                    <a:pt x="4254" y="13946"/>
                  </a:lnTo>
                  <a:close/>
                  <a:moveTo>
                    <a:pt x="3967" y="13897"/>
                  </a:moveTo>
                  <a:cubicBezTo>
                    <a:pt x="3976" y="13906"/>
                    <a:pt x="3981" y="13915"/>
                    <a:pt x="3984" y="13924"/>
                  </a:cubicBezTo>
                  <a:cubicBezTo>
                    <a:pt x="3987" y="13935"/>
                    <a:pt x="3988" y="13947"/>
                    <a:pt x="3986" y="13960"/>
                  </a:cubicBezTo>
                  <a:cubicBezTo>
                    <a:pt x="3983" y="13972"/>
                    <a:pt x="3978" y="13987"/>
                    <a:pt x="3969" y="14005"/>
                  </a:cubicBezTo>
                  <a:lnTo>
                    <a:pt x="3948" y="14048"/>
                  </a:lnTo>
                  <a:lnTo>
                    <a:pt x="3802" y="13976"/>
                  </a:lnTo>
                  <a:lnTo>
                    <a:pt x="3825" y="13929"/>
                  </a:lnTo>
                  <a:cubicBezTo>
                    <a:pt x="3830" y="13919"/>
                    <a:pt x="3836" y="13910"/>
                    <a:pt x="3841" y="13903"/>
                  </a:cubicBezTo>
                  <a:cubicBezTo>
                    <a:pt x="3846" y="13896"/>
                    <a:pt x="3851" y="13890"/>
                    <a:pt x="3857" y="13884"/>
                  </a:cubicBezTo>
                  <a:cubicBezTo>
                    <a:pt x="3867" y="13876"/>
                    <a:pt x="3880" y="13870"/>
                    <a:pt x="3894" y="13869"/>
                  </a:cubicBezTo>
                  <a:cubicBezTo>
                    <a:pt x="3909" y="13867"/>
                    <a:pt x="3922" y="13869"/>
                    <a:pt x="3935" y="13875"/>
                  </a:cubicBezTo>
                  <a:cubicBezTo>
                    <a:pt x="3948" y="13882"/>
                    <a:pt x="3959" y="13889"/>
                    <a:pt x="3967" y="13897"/>
                  </a:cubicBezTo>
                  <a:close/>
                  <a:moveTo>
                    <a:pt x="4465" y="13735"/>
                  </a:moveTo>
                  <a:lnTo>
                    <a:pt x="3916" y="13465"/>
                  </a:lnTo>
                  <a:lnTo>
                    <a:pt x="3898" y="13502"/>
                  </a:lnTo>
                  <a:lnTo>
                    <a:pt x="4447" y="13773"/>
                  </a:lnTo>
                  <a:lnTo>
                    <a:pt x="4465" y="13735"/>
                  </a:lnTo>
                  <a:close/>
                  <a:moveTo>
                    <a:pt x="4311" y="12844"/>
                  </a:moveTo>
                  <a:lnTo>
                    <a:pt x="4288" y="12890"/>
                  </a:lnTo>
                  <a:lnTo>
                    <a:pt x="4491" y="13050"/>
                  </a:lnTo>
                  <a:cubicBezTo>
                    <a:pt x="4504" y="13060"/>
                    <a:pt x="4516" y="13070"/>
                    <a:pt x="4529" y="13080"/>
                  </a:cubicBezTo>
                  <a:cubicBezTo>
                    <a:pt x="4542" y="13090"/>
                    <a:pt x="4553" y="13099"/>
                    <a:pt x="4563" y="13106"/>
                  </a:cubicBezTo>
                  <a:cubicBezTo>
                    <a:pt x="4574" y="13113"/>
                    <a:pt x="4582" y="13120"/>
                    <a:pt x="4589" y="13125"/>
                  </a:cubicBezTo>
                  <a:cubicBezTo>
                    <a:pt x="4594" y="13128"/>
                    <a:pt x="4597" y="13131"/>
                    <a:pt x="4599" y="13132"/>
                  </a:cubicBezTo>
                  <a:cubicBezTo>
                    <a:pt x="4597" y="13131"/>
                    <a:pt x="4594" y="13130"/>
                    <a:pt x="4589" y="13129"/>
                  </a:cubicBezTo>
                  <a:cubicBezTo>
                    <a:pt x="4583" y="13127"/>
                    <a:pt x="4575" y="13125"/>
                    <a:pt x="4565" y="13122"/>
                  </a:cubicBezTo>
                  <a:cubicBezTo>
                    <a:pt x="4555" y="13119"/>
                    <a:pt x="4543" y="13116"/>
                    <a:pt x="4530" y="13112"/>
                  </a:cubicBezTo>
                  <a:cubicBezTo>
                    <a:pt x="4516" y="13109"/>
                    <a:pt x="4502" y="13105"/>
                    <a:pt x="4486" y="13101"/>
                  </a:cubicBezTo>
                  <a:lnTo>
                    <a:pt x="4216" y="13036"/>
                  </a:lnTo>
                  <a:lnTo>
                    <a:pt x="4190" y="13089"/>
                  </a:lnTo>
                  <a:lnTo>
                    <a:pt x="4399" y="13256"/>
                  </a:lnTo>
                  <a:cubicBezTo>
                    <a:pt x="4409" y="13263"/>
                    <a:pt x="4420" y="13272"/>
                    <a:pt x="4431" y="13281"/>
                  </a:cubicBezTo>
                  <a:cubicBezTo>
                    <a:pt x="4443" y="13290"/>
                    <a:pt x="4454" y="13298"/>
                    <a:pt x="4463" y="13305"/>
                  </a:cubicBezTo>
                  <a:cubicBezTo>
                    <a:pt x="4473" y="13313"/>
                    <a:pt x="4482" y="13319"/>
                    <a:pt x="4489" y="13325"/>
                  </a:cubicBezTo>
                  <a:cubicBezTo>
                    <a:pt x="4496" y="13330"/>
                    <a:pt x="4500" y="13333"/>
                    <a:pt x="4501" y="13333"/>
                  </a:cubicBezTo>
                  <a:cubicBezTo>
                    <a:pt x="4499" y="13333"/>
                    <a:pt x="4494" y="13331"/>
                    <a:pt x="4485" y="13329"/>
                  </a:cubicBezTo>
                  <a:cubicBezTo>
                    <a:pt x="4477" y="13326"/>
                    <a:pt x="4466" y="13323"/>
                    <a:pt x="4454" y="13319"/>
                  </a:cubicBezTo>
                  <a:cubicBezTo>
                    <a:pt x="4442" y="13315"/>
                    <a:pt x="4428" y="13311"/>
                    <a:pt x="4414" y="13307"/>
                  </a:cubicBezTo>
                  <a:cubicBezTo>
                    <a:pt x="4399" y="13303"/>
                    <a:pt x="4385" y="13299"/>
                    <a:pt x="4372" y="13296"/>
                  </a:cubicBezTo>
                  <a:lnTo>
                    <a:pt x="4119" y="13233"/>
                  </a:lnTo>
                  <a:lnTo>
                    <a:pt x="4094" y="13283"/>
                  </a:lnTo>
                  <a:lnTo>
                    <a:pt x="4531" y="13383"/>
                  </a:lnTo>
                  <a:lnTo>
                    <a:pt x="4560" y="13323"/>
                  </a:lnTo>
                  <a:lnTo>
                    <a:pt x="4363" y="13167"/>
                  </a:lnTo>
                  <a:cubicBezTo>
                    <a:pt x="4352" y="13158"/>
                    <a:pt x="4340" y="13149"/>
                    <a:pt x="4329" y="13140"/>
                  </a:cubicBezTo>
                  <a:cubicBezTo>
                    <a:pt x="4318" y="13132"/>
                    <a:pt x="4308" y="13124"/>
                    <a:pt x="4299" y="13118"/>
                  </a:cubicBezTo>
                  <a:cubicBezTo>
                    <a:pt x="4290" y="13111"/>
                    <a:pt x="4283" y="13106"/>
                    <a:pt x="4277" y="13102"/>
                  </a:cubicBezTo>
                  <a:cubicBezTo>
                    <a:pt x="4271" y="13098"/>
                    <a:pt x="4268" y="13095"/>
                    <a:pt x="4267" y="13094"/>
                  </a:cubicBezTo>
                  <a:cubicBezTo>
                    <a:pt x="4268" y="13095"/>
                    <a:pt x="4272" y="13096"/>
                    <a:pt x="4279" y="13098"/>
                  </a:cubicBezTo>
                  <a:cubicBezTo>
                    <a:pt x="4286" y="13100"/>
                    <a:pt x="4295" y="13103"/>
                    <a:pt x="4305" y="13106"/>
                  </a:cubicBezTo>
                  <a:cubicBezTo>
                    <a:pt x="4316" y="13109"/>
                    <a:pt x="4328" y="13112"/>
                    <a:pt x="4342" y="13116"/>
                  </a:cubicBezTo>
                  <a:cubicBezTo>
                    <a:pt x="4356" y="13120"/>
                    <a:pt x="4371" y="13124"/>
                    <a:pt x="4387" y="13128"/>
                  </a:cubicBezTo>
                  <a:lnTo>
                    <a:pt x="4628" y="13186"/>
                  </a:lnTo>
                  <a:lnTo>
                    <a:pt x="4658" y="13125"/>
                  </a:lnTo>
                  <a:lnTo>
                    <a:pt x="4311" y="12844"/>
                  </a:lnTo>
                  <a:close/>
                  <a:moveTo>
                    <a:pt x="4848" y="12738"/>
                  </a:moveTo>
                  <a:lnTo>
                    <a:pt x="4808" y="12718"/>
                  </a:lnTo>
                  <a:lnTo>
                    <a:pt x="4723" y="12890"/>
                  </a:lnTo>
                  <a:lnTo>
                    <a:pt x="4580" y="12820"/>
                  </a:lnTo>
                  <a:lnTo>
                    <a:pt x="4646" y="12686"/>
                  </a:lnTo>
                  <a:lnTo>
                    <a:pt x="4605" y="12666"/>
                  </a:lnTo>
                  <a:lnTo>
                    <a:pt x="4540" y="12800"/>
                  </a:lnTo>
                  <a:lnTo>
                    <a:pt x="4411" y="12737"/>
                  </a:lnTo>
                  <a:lnTo>
                    <a:pt x="4490" y="12577"/>
                  </a:lnTo>
                  <a:lnTo>
                    <a:pt x="4454" y="12551"/>
                  </a:lnTo>
                  <a:lnTo>
                    <a:pt x="4349" y="12765"/>
                  </a:lnTo>
                  <a:lnTo>
                    <a:pt x="4740" y="12957"/>
                  </a:lnTo>
                  <a:lnTo>
                    <a:pt x="4848" y="12738"/>
                  </a:lnTo>
                  <a:close/>
                  <a:moveTo>
                    <a:pt x="4864" y="12334"/>
                  </a:moveTo>
                  <a:cubicBezTo>
                    <a:pt x="4850" y="12332"/>
                    <a:pt x="4836" y="12333"/>
                    <a:pt x="4823" y="12337"/>
                  </a:cubicBezTo>
                  <a:cubicBezTo>
                    <a:pt x="4810" y="12340"/>
                    <a:pt x="4798" y="12346"/>
                    <a:pt x="4787" y="12353"/>
                  </a:cubicBezTo>
                  <a:cubicBezTo>
                    <a:pt x="4776" y="12360"/>
                    <a:pt x="4763" y="12372"/>
                    <a:pt x="4749" y="12386"/>
                  </a:cubicBezTo>
                  <a:lnTo>
                    <a:pt x="4713" y="12424"/>
                  </a:lnTo>
                  <a:cubicBezTo>
                    <a:pt x="4694" y="12444"/>
                    <a:pt x="4677" y="12456"/>
                    <a:pt x="4663" y="12462"/>
                  </a:cubicBezTo>
                  <a:cubicBezTo>
                    <a:pt x="4648" y="12467"/>
                    <a:pt x="4633" y="12466"/>
                    <a:pt x="4617" y="12458"/>
                  </a:cubicBezTo>
                  <a:cubicBezTo>
                    <a:pt x="4597" y="12448"/>
                    <a:pt x="4585" y="12433"/>
                    <a:pt x="4580" y="12414"/>
                  </a:cubicBezTo>
                  <a:cubicBezTo>
                    <a:pt x="4575" y="12395"/>
                    <a:pt x="4579" y="12373"/>
                    <a:pt x="4591" y="12348"/>
                  </a:cubicBezTo>
                  <a:cubicBezTo>
                    <a:pt x="4595" y="12340"/>
                    <a:pt x="4600" y="12332"/>
                    <a:pt x="4605" y="12325"/>
                  </a:cubicBezTo>
                  <a:cubicBezTo>
                    <a:pt x="4609" y="12319"/>
                    <a:pt x="4615" y="12312"/>
                    <a:pt x="4621" y="12306"/>
                  </a:cubicBezTo>
                  <a:cubicBezTo>
                    <a:pt x="4628" y="12300"/>
                    <a:pt x="4635" y="12294"/>
                    <a:pt x="4643" y="12288"/>
                  </a:cubicBezTo>
                  <a:cubicBezTo>
                    <a:pt x="4651" y="12282"/>
                    <a:pt x="4660" y="12276"/>
                    <a:pt x="4671" y="12269"/>
                  </a:cubicBezTo>
                  <a:lnTo>
                    <a:pt x="4648" y="12232"/>
                  </a:lnTo>
                  <a:cubicBezTo>
                    <a:pt x="4604" y="12257"/>
                    <a:pt x="4572" y="12290"/>
                    <a:pt x="4552" y="12332"/>
                  </a:cubicBezTo>
                  <a:cubicBezTo>
                    <a:pt x="4543" y="12351"/>
                    <a:pt x="4537" y="12369"/>
                    <a:pt x="4535" y="12388"/>
                  </a:cubicBezTo>
                  <a:cubicBezTo>
                    <a:pt x="4533" y="12406"/>
                    <a:pt x="4534" y="12423"/>
                    <a:pt x="4538" y="12439"/>
                  </a:cubicBezTo>
                  <a:cubicBezTo>
                    <a:pt x="4543" y="12455"/>
                    <a:pt x="4550" y="12469"/>
                    <a:pt x="4561" y="12482"/>
                  </a:cubicBezTo>
                  <a:cubicBezTo>
                    <a:pt x="4572" y="12495"/>
                    <a:pt x="4585" y="12505"/>
                    <a:pt x="4602" y="12513"/>
                  </a:cubicBezTo>
                  <a:cubicBezTo>
                    <a:pt x="4627" y="12526"/>
                    <a:pt x="4652" y="12528"/>
                    <a:pt x="4678" y="12520"/>
                  </a:cubicBezTo>
                  <a:cubicBezTo>
                    <a:pt x="4690" y="12517"/>
                    <a:pt x="4700" y="12511"/>
                    <a:pt x="4711" y="12503"/>
                  </a:cubicBezTo>
                  <a:cubicBezTo>
                    <a:pt x="4721" y="12495"/>
                    <a:pt x="4733" y="12483"/>
                    <a:pt x="4747" y="12468"/>
                  </a:cubicBezTo>
                  <a:lnTo>
                    <a:pt x="4778" y="12434"/>
                  </a:lnTo>
                  <a:cubicBezTo>
                    <a:pt x="4815" y="12395"/>
                    <a:pt x="4851" y="12383"/>
                    <a:pt x="4886" y="12400"/>
                  </a:cubicBezTo>
                  <a:cubicBezTo>
                    <a:pt x="4909" y="12412"/>
                    <a:pt x="4923" y="12430"/>
                    <a:pt x="4928" y="12456"/>
                  </a:cubicBezTo>
                  <a:cubicBezTo>
                    <a:pt x="4930" y="12467"/>
                    <a:pt x="4930" y="12478"/>
                    <a:pt x="4928" y="12488"/>
                  </a:cubicBezTo>
                  <a:cubicBezTo>
                    <a:pt x="4926" y="12499"/>
                    <a:pt x="4921" y="12511"/>
                    <a:pt x="4914" y="12526"/>
                  </a:cubicBezTo>
                  <a:cubicBezTo>
                    <a:pt x="4904" y="12546"/>
                    <a:pt x="4893" y="12563"/>
                    <a:pt x="4879" y="12577"/>
                  </a:cubicBezTo>
                  <a:cubicBezTo>
                    <a:pt x="4865" y="12592"/>
                    <a:pt x="4849" y="12604"/>
                    <a:pt x="4829" y="12615"/>
                  </a:cubicBezTo>
                  <a:lnTo>
                    <a:pt x="4855" y="12653"/>
                  </a:lnTo>
                  <a:cubicBezTo>
                    <a:pt x="4877" y="12640"/>
                    <a:pt x="4896" y="12624"/>
                    <a:pt x="4911" y="12607"/>
                  </a:cubicBezTo>
                  <a:cubicBezTo>
                    <a:pt x="4927" y="12589"/>
                    <a:pt x="4941" y="12569"/>
                    <a:pt x="4952" y="12545"/>
                  </a:cubicBezTo>
                  <a:cubicBezTo>
                    <a:pt x="4961" y="12527"/>
                    <a:pt x="4967" y="12510"/>
                    <a:pt x="4970" y="12494"/>
                  </a:cubicBezTo>
                  <a:cubicBezTo>
                    <a:pt x="4973" y="12479"/>
                    <a:pt x="4974" y="12462"/>
                    <a:pt x="4972" y="12445"/>
                  </a:cubicBezTo>
                  <a:cubicBezTo>
                    <a:pt x="4969" y="12423"/>
                    <a:pt x="4962" y="12402"/>
                    <a:pt x="4950" y="12385"/>
                  </a:cubicBezTo>
                  <a:cubicBezTo>
                    <a:pt x="4938" y="12367"/>
                    <a:pt x="4922" y="12354"/>
                    <a:pt x="4904" y="12345"/>
                  </a:cubicBezTo>
                  <a:cubicBezTo>
                    <a:pt x="4892" y="12339"/>
                    <a:pt x="4879" y="12335"/>
                    <a:pt x="4864" y="12334"/>
                  </a:cubicBezTo>
                  <a:close/>
                  <a:moveTo>
                    <a:pt x="4781" y="11887"/>
                  </a:moveTo>
                  <a:lnTo>
                    <a:pt x="4654" y="12146"/>
                  </a:lnTo>
                  <a:lnTo>
                    <a:pt x="4693" y="12165"/>
                  </a:lnTo>
                  <a:lnTo>
                    <a:pt x="4745" y="12060"/>
                  </a:lnTo>
                  <a:lnTo>
                    <a:pt x="5097" y="12233"/>
                  </a:lnTo>
                  <a:lnTo>
                    <a:pt x="5119" y="12188"/>
                  </a:lnTo>
                  <a:lnTo>
                    <a:pt x="4767" y="12015"/>
                  </a:lnTo>
                  <a:lnTo>
                    <a:pt x="4819" y="11909"/>
                  </a:lnTo>
                  <a:lnTo>
                    <a:pt x="4781" y="11887"/>
                  </a:lnTo>
                  <a:close/>
                  <a:moveTo>
                    <a:pt x="4916" y="11614"/>
                  </a:moveTo>
                  <a:lnTo>
                    <a:pt x="4814" y="11820"/>
                  </a:lnTo>
                  <a:lnTo>
                    <a:pt x="5205" y="12012"/>
                  </a:lnTo>
                  <a:lnTo>
                    <a:pt x="5229" y="11965"/>
                  </a:lnTo>
                  <a:lnTo>
                    <a:pt x="5043" y="11874"/>
                  </a:lnTo>
                  <a:lnTo>
                    <a:pt x="5104" y="11748"/>
                  </a:lnTo>
                  <a:lnTo>
                    <a:pt x="5066" y="11729"/>
                  </a:lnTo>
                  <a:lnTo>
                    <a:pt x="5005" y="11855"/>
                  </a:lnTo>
                  <a:lnTo>
                    <a:pt x="4876" y="11792"/>
                  </a:lnTo>
                  <a:lnTo>
                    <a:pt x="4951" y="11641"/>
                  </a:lnTo>
                  <a:lnTo>
                    <a:pt x="4916" y="11614"/>
                  </a:lnTo>
                  <a:close/>
                  <a:moveTo>
                    <a:pt x="5463" y="11489"/>
                  </a:moveTo>
                  <a:lnTo>
                    <a:pt x="5008" y="11426"/>
                  </a:lnTo>
                  <a:lnTo>
                    <a:pt x="4978" y="11487"/>
                  </a:lnTo>
                  <a:lnTo>
                    <a:pt x="5305" y="11810"/>
                  </a:lnTo>
                  <a:lnTo>
                    <a:pt x="5328" y="11762"/>
                  </a:lnTo>
                  <a:lnTo>
                    <a:pt x="5227" y="11666"/>
                  </a:lnTo>
                  <a:lnTo>
                    <a:pt x="5298" y="11520"/>
                  </a:lnTo>
                  <a:lnTo>
                    <a:pt x="5437" y="11542"/>
                  </a:lnTo>
                  <a:lnTo>
                    <a:pt x="5463" y="11489"/>
                  </a:lnTo>
                  <a:close/>
                  <a:moveTo>
                    <a:pt x="5254" y="11513"/>
                  </a:moveTo>
                  <a:lnTo>
                    <a:pt x="5195" y="11634"/>
                  </a:lnTo>
                  <a:lnTo>
                    <a:pt x="5033" y="11479"/>
                  </a:lnTo>
                  <a:lnTo>
                    <a:pt x="5254" y="11513"/>
                  </a:lnTo>
                  <a:close/>
                  <a:moveTo>
                    <a:pt x="4900" y="11457"/>
                  </a:moveTo>
                  <a:cubicBezTo>
                    <a:pt x="4892" y="11460"/>
                    <a:pt x="4885" y="11466"/>
                    <a:pt x="4881" y="11474"/>
                  </a:cubicBezTo>
                  <a:cubicBezTo>
                    <a:pt x="4877" y="11482"/>
                    <a:pt x="4877" y="11490"/>
                    <a:pt x="4880" y="11499"/>
                  </a:cubicBezTo>
                  <a:cubicBezTo>
                    <a:pt x="4883" y="11507"/>
                    <a:pt x="4888" y="11513"/>
                    <a:pt x="4896" y="11517"/>
                  </a:cubicBezTo>
                  <a:cubicBezTo>
                    <a:pt x="4905" y="11521"/>
                    <a:pt x="4913" y="11522"/>
                    <a:pt x="4922" y="11519"/>
                  </a:cubicBezTo>
                  <a:cubicBezTo>
                    <a:pt x="4930" y="11516"/>
                    <a:pt x="4937" y="11511"/>
                    <a:pt x="4941" y="11502"/>
                  </a:cubicBezTo>
                  <a:cubicBezTo>
                    <a:pt x="4945" y="11494"/>
                    <a:pt x="4945" y="11486"/>
                    <a:pt x="4942" y="11477"/>
                  </a:cubicBezTo>
                  <a:cubicBezTo>
                    <a:pt x="4939" y="11469"/>
                    <a:pt x="4933" y="11463"/>
                    <a:pt x="4925" y="11459"/>
                  </a:cubicBezTo>
                  <a:cubicBezTo>
                    <a:pt x="4917" y="11455"/>
                    <a:pt x="4909" y="11454"/>
                    <a:pt x="4900" y="11457"/>
                  </a:cubicBezTo>
                  <a:close/>
                  <a:moveTo>
                    <a:pt x="4958" y="11340"/>
                  </a:moveTo>
                  <a:cubicBezTo>
                    <a:pt x="4950" y="11342"/>
                    <a:pt x="4943" y="11348"/>
                    <a:pt x="4939" y="11356"/>
                  </a:cubicBezTo>
                  <a:cubicBezTo>
                    <a:pt x="4935" y="11364"/>
                    <a:pt x="4935" y="11373"/>
                    <a:pt x="4938" y="11381"/>
                  </a:cubicBezTo>
                  <a:cubicBezTo>
                    <a:pt x="4940" y="11390"/>
                    <a:pt x="4946" y="11396"/>
                    <a:pt x="4954" y="11400"/>
                  </a:cubicBezTo>
                  <a:cubicBezTo>
                    <a:pt x="4962" y="11404"/>
                    <a:pt x="4971" y="11405"/>
                    <a:pt x="4979" y="11402"/>
                  </a:cubicBezTo>
                  <a:cubicBezTo>
                    <a:pt x="4988" y="11399"/>
                    <a:pt x="4995" y="11393"/>
                    <a:pt x="4999" y="11385"/>
                  </a:cubicBezTo>
                  <a:cubicBezTo>
                    <a:pt x="5003" y="11377"/>
                    <a:pt x="5003" y="11368"/>
                    <a:pt x="5000" y="11360"/>
                  </a:cubicBezTo>
                  <a:cubicBezTo>
                    <a:pt x="4997" y="11352"/>
                    <a:pt x="4991" y="11345"/>
                    <a:pt x="4983" y="11341"/>
                  </a:cubicBezTo>
                  <a:cubicBezTo>
                    <a:pt x="4975" y="11337"/>
                    <a:pt x="4967" y="11337"/>
                    <a:pt x="4958" y="11340"/>
                  </a:cubicBezTo>
                  <a:close/>
                  <a:moveTo>
                    <a:pt x="5559" y="11195"/>
                  </a:moveTo>
                  <a:lnTo>
                    <a:pt x="5483" y="11349"/>
                  </a:lnTo>
                  <a:lnTo>
                    <a:pt x="5131" y="11176"/>
                  </a:lnTo>
                  <a:lnTo>
                    <a:pt x="5108" y="11223"/>
                  </a:lnTo>
                  <a:lnTo>
                    <a:pt x="5499" y="11415"/>
                  </a:lnTo>
                  <a:lnTo>
                    <a:pt x="5595" y="11220"/>
                  </a:lnTo>
                  <a:lnTo>
                    <a:pt x="5559" y="11195"/>
                  </a:lnTo>
                  <a:close/>
                  <a:moveTo>
                    <a:pt x="5658" y="11093"/>
                  </a:moveTo>
                  <a:lnTo>
                    <a:pt x="5267" y="10901"/>
                  </a:lnTo>
                  <a:lnTo>
                    <a:pt x="5244" y="10946"/>
                  </a:lnTo>
                  <a:lnTo>
                    <a:pt x="5635" y="11139"/>
                  </a:lnTo>
                  <a:lnTo>
                    <a:pt x="5658" y="11093"/>
                  </a:lnTo>
                  <a:close/>
                  <a:moveTo>
                    <a:pt x="5682" y="10672"/>
                  </a:moveTo>
                  <a:cubicBezTo>
                    <a:pt x="5667" y="10671"/>
                    <a:pt x="5653" y="10672"/>
                    <a:pt x="5640" y="10675"/>
                  </a:cubicBezTo>
                  <a:cubicBezTo>
                    <a:pt x="5627" y="10679"/>
                    <a:pt x="5615" y="10684"/>
                    <a:pt x="5604" y="10691"/>
                  </a:cubicBezTo>
                  <a:cubicBezTo>
                    <a:pt x="5593" y="10699"/>
                    <a:pt x="5581" y="10710"/>
                    <a:pt x="5567" y="10725"/>
                  </a:cubicBezTo>
                  <a:lnTo>
                    <a:pt x="5531" y="10763"/>
                  </a:lnTo>
                  <a:cubicBezTo>
                    <a:pt x="5512" y="10782"/>
                    <a:pt x="5495" y="10795"/>
                    <a:pt x="5480" y="10800"/>
                  </a:cubicBezTo>
                  <a:cubicBezTo>
                    <a:pt x="5466" y="10805"/>
                    <a:pt x="5451" y="10804"/>
                    <a:pt x="5435" y="10796"/>
                  </a:cubicBezTo>
                  <a:cubicBezTo>
                    <a:pt x="5415" y="10786"/>
                    <a:pt x="5402" y="10772"/>
                    <a:pt x="5398" y="10753"/>
                  </a:cubicBezTo>
                  <a:cubicBezTo>
                    <a:pt x="5393" y="10733"/>
                    <a:pt x="5397" y="10711"/>
                    <a:pt x="5409" y="10687"/>
                  </a:cubicBezTo>
                  <a:cubicBezTo>
                    <a:pt x="5413" y="10678"/>
                    <a:pt x="5417" y="10671"/>
                    <a:pt x="5422" y="10664"/>
                  </a:cubicBezTo>
                  <a:cubicBezTo>
                    <a:pt x="5427" y="10657"/>
                    <a:pt x="5433" y="10650"/>
                    <a:pt x="5439" y="10644"/>
                  </a:cubicBezTo>
                  <a:cubicBezTo>
                    <a:pt x="5445" y="10638"/>
                    <a:pt x="5452" y="10632"/>
                    <a:pt x="5461" y="10626"/>
                  </a:cubicBezTo>
                  <a:cubicBezTo>
                    <a:pt x="5469" y="10620"/>
                    <a:pt x="5478" y="10614"/>
                    <a:pt x="5489" y="10608"/>
                  </a:cubicBezTo>
                  <a:lnTo>
                    <a:pt x="5465" y="10571"/>
                  </a:lnTo>
                  <a:cubicBezTo>
                    <a:pt x="5422" y="10595"/>
                    <a:pt x="5390" y="10629"/>
                    <a:pt x="5370" y="10670"/>
                  </a:cubicBezTo>
                  <a:cubicBezTo>
                    <a:pt x="5360" y="10689"/>
                    <a:pt x="5355" y="10708"/>
                    <a:pt x="5352" y="10726"/>
                  </a:cubicBezTo>
                  <a:cubicBezTo>
                    <a:pt x="5350" y="10744"/>
                    <a:pt x="5351" y="10761"/>
                    <a:pt x="5356" y="10777"/>
                  </a:cubicBezTo>
                  <a:cubicBezTo>
                    <a:pt x="5360" y="10793"/>
                    <a:pt x="5368" y="10807"/>
                    <a:pt x="5379" y="10820"/>
                  </a:cubicBezTo>
                  <a:cubicBezTo>
                    <a:pt x="5389" y="10833"/>
                    <a:pt x="5403" y="10844"/>
                    <a:pt x="5420" y="10852"/>
                  </a:cubicBezTo>
                  <a:cubicBezTo>
                    <a:pt x="5445" y="10864"/>
                    <a:pt x="5470" y="10866"/>
                    <a:pt x="5496" y="10859"/>
                  </a:cubicBezTo>
                  <a:cubicBezTo>
                    <a:pt x="5507" y="10855"/>
                    <a:pt x="5518" y="10849"/>
                    <a:pt x="5528" y="10841"/>
                  </a:cubicBezTo>
                  <a:cubicBezTo>
                    <a:pt x="5538" y="10833"/>
                    <a:pt x="5550" y="10821"/>
                    <a:pt x="5564" y="10806"/>
                  </a:cubicBezTo>
                  <a:lnTo>
                    <a:pt x="5596" y="10773"/>
                  </a:lnTo>
                  <a:cubicBezTo>
                    <a:pt x="5633" y="10733"/>
                    <a:pt x="5669" y="10722"/>
                    <a:pt x="5703" y="10739"/>
                  </a:cubicBezTo>
                  <a:cubicBezTo>
                    <a:pt x="5726" y="10750"/>
                    <a:pt x="5740" y="10768"/>
                    <a:pt x="5745" y="10794"/>
                  </a:cubicBezTo>
                  <a:cubicBezTo>
                    <a:pt x="5748" y="10806"/>
                    <a:pt x="5748" y="10816"/>
                    <a:pt x="5746" y="10827"/>
                  </a:cubicBezTo>
                  <a:cubicBezTo>
                    <a:pt x="5744" y="10837"/>
                    <a:pt x="5739" y="10850"/>
                    <a:pt x="5732" y="10865"/>
                  </a:cubicBezTo>
                  <a:cubicBezTo>
                    <a:pt x="5722" y="10884"/>
                    <a:pt x="5710" y="10901"/>
                    <a:pt x="5697" y="10916"/>
                  </a:cubicBezTo>
                  <a:cubicBezTo>
                    <a:pt x="5683" y="10930"/>
                    <a:pt x="5666" y="10942"/>
                    <a:pt x="5647" y="10953"/>
                  </a:cubicBezTo>
                  <a:lnTo>
                    <a:pt x="5673" y="10991"/>
                  </a:lnTo>
                  <a:cubicBezTo>
                    <a:pt x="5695" y="10978"/>
                    <a:pt x="5713" y="10962"/>
                    <a:pt x="5729" y="10945"/>
                  </a:cubicBezTo>
                  <a:cubicBezTo>
                    <a:pt x="5745" y="10927"/>
                    <a:pt x="5758" y="10907"/>
                    <a:pt x="5770" y="10883"/>
                  </a:cubicBezTo>
                  <a:cubicBezTo>
                    <a:pt x="5779" y="10865"/>
                    <a:pt x="5785" y="10848"/>
                    <a:pt x="5788" y="10833"/>
                  </a:cubicBezTo>
                  <a:cubicBezTo>
                    <a:pt x="5791" y="10817"/>
                    <a:pt x="5791" y="10801"/>
                    <a:pt x="5789" y="10784"/>
                  </a:cubicBezTo>
                  <a:cubicBezTo>
                    <a:pt x="5787" y="10761"/>
                    <a:pt x="5780" y="10741"/>
                    <a:pt x="5767" y="10723"/>
                  </a:cubicBezTo>
                  <a:cubicBezTo>
                    <a:pt x="5755" y="10706"/>
                    <a:pt x="5740" y="10692"/>
                    <a:pt x="5722" y="10683"/>
                  </a:cubicBezTo>
                  <a:cubicBezTo>
                    <a:pt x="5710" y="10677"/>
                    <a:pt x="5696" y="10674"/>
                    <a:pt x="5682" y="10672"/>
                  </a:cubicBezTo>
                  <a:close/>
                  <a:moveTo>
                    <a:pt x="5933" y="10390"/>
                  </a:moveTo>
                  <a:cubicBezTo>
                    <a:pt x="5935" y="10407"/>
                    <a:pt x="5936" y="10422"/>
                    <a:pt x="5934" y="10436"/>
                  </a:cubicBezTo>
                  <a:cubicBezTo>
                    <a:pt x="5932" y="10450"/>
                    <a:pt x="5927" y="10464"/>
                    <a:pt x="5920" y="10478"/>
                  </a:cubicBezTo>
                  <a:cubicBezTo>
                    <a:pt x="5909" y="10501"/>
                    <a:pt x="5893" y="10519"/>
                    <a:pt x="5872" y="10531"/>
                  </a:cubicBezTo>
                  <a:cubicBezTo>
                    <a:pt x="5851" y="10544"/>
                    <a:pt x="5825" y="10550"/>
                    <a:pt x="5796" y="10547"/>
                  </a:cubicBezTo>
                  <a:cubicBezTo>
                    <a:pt x="5782" y="10546"/>
                    <a:pt x="5769" y="10544"/>
                    <a:pt x="5755" y="10540"/>
                  </a:cubicBezTo>
                  <a:cubicBezTo>
                    <a:pt x="5742" y="10535"/>
                    <a:pt x="5726" y="10529"/>
                    <a:pt x="5707" y="10519"/>
                  </a:cubicBezTo>
                  <a:cubicBezTo>
                    <a:pt x="5684" y="10508"/>
                    <a:pt x="5665" y="10497"/>
                    <a:pt x="5650" y="10486"/>
                  </a:cubicBezTo>
                  <a:cubicBezTo>
                    <a:pt x="5635" y="10475"/>
                    <a:pt x="5622" y="10464"/>
                    <a:pt x="5612" y="10452"/>
                  </a:cubicBezTo>
                  <a:cubicBezTo>
                    <a:pt x="5594" y="10431"/>
                    <a:pt x="5584" y="10410"/>
                    <a:pt x="5580" y="10389"/>
                  </a:cubicBezTo>
                  <a:cubicBezTo>
                    <a:pt x="5577" y="10367"/>
                    <a:pt x="5580" y="10345"/>
                    <a:pt x="5592" y="10322"/>
                  </a:cubicBezTo>
                  <a:cubicBezTo>
                    <a:pt x="5599" y="10308"/>
                    <a:pt x="5607" y="10296"/>
                    <a:pt x="5617" y="10286"/>
                  </a:cubicBezTo>
                  <a:cubicBezTo>
                    <a:pt x="5626" y="10276"/>
                    <a:pt x="5638" y="10268"/>
                    <a:pt x="5653" y="10260"/>
                  </a:cubicBezTo>
                  <a:lnTo>
                    <a:pt x="5635" y="10220"/>
                  </a:lnTo>
                  <a:cubicBezTo>
                    <a:pt x="5618" y="10229"/>
                    <a:pt x="5603" y="10240"/>
                    <a:pt x="5589" y="10254"/>
                  </a:cubicBezTo>
                  <a:cubicBezTo>
                    <a:pt x="5575" y="10268"/>
                    <a:pt x="5564" y="10284"/>
                    <a:pt x="5554" y="10303"/>
                  </a:cubicBezTo>
                  <a:cubicBezTo>
                    <a:pt x="5543" y="10327"/>
                    <a:pt x="5537" y="10351"/>
                    <a:pt x="5537" y="10376"/>
                  </a:cubicBezTo>
                  <a:cubicBezTo>
                    <a:pt x="5537" y="10401"/>
                    <a:pt x="5543" y="10426"/>
                    <a:pt x="5554" y="10449"/>
                  </a:cubicBezTo>
                  <a:cubicBezTo>
                    <a:pt x="5565" y="10473"/>
                    <a:pt x="5580" y="10495"/>
                    <a:pt x="5601" y="10515"/>
                  </a:cubicBezTo>
                  <a:cubicBezTo>
                    <a:pt x="5622" y="10535"/>
                    <a:pt x="5646" y="10552"/>
                    <a:pt x="5675" y="10567"/>
                  </a:cubicBezTo>
                  <a:cubicBezTo>
                    <a:pt x="5705" y="10581"/>
                    <a:pt x="5734" y="10591"/>
                    <a:pt x="5763" y="10596"/>
                  </a:cubicBezTo>
                  <a:cubicBezTo>
                    <a:pt x="5792" y="10602"/>
                    <a:pt x="5820" y="10600"/>
                    <a:pt x="5847" y="10593"/>
                  </a:cubicBezTo>
                  <a:cubicBezTo>
                    <a:pt x="5872" y="10586"/>
                    <a:pt x="5893" y="10575"/>
                    <a:pt x="5912" y="10560"/>
                  </a:cubicBezTo>
                  <a:cubicBezTo>
                    <a:pt x="5930" y="10544"/>
                    <a:pt x="5944" y="10526"/>
                    <a:pt x="5955" y="10505"/>
                  </a:cubicBezTo>
                  <a:cubicBezTo>
                    <a:pt x="5964" y="10485"/>
                    <a:pt x="5971" y="10465"/>
                    <a:pt x="5975" y="10444"/>
                  </a:cubicBezTo>
                  <a:cubicBezTo>
                    <a:pt x="5978" y="10422"/>
                    <a:pt x="5979" y="10401"/>
                    <a:pt x="5977" y="10380"/>
                  </a:cubicBezTo>
                  <a:lnTo>
                    <a:pt x="5933" y="10390"/>
                  </a:lnTo>
                  <a:close/>
                  <a:moveTo>
                    <a:pt x="6169" y="10055"/>
                  </a:moveTo>
                  <a:lnTo>
                    <a:pt x="5778" y="9862"/>
                  </a:lnTo>
                  <a:lnTo>
                    <a:pt x="5755" y="9909"/>
                  </a:lnTo>
                  <a:lnTo>
                    <a:pt x="5918" y="9989"/>
                  </a:lnTo>
                  <a:lnTo>
                    <a:pt x="5837" y="10154"/>
                  </a:lnTo>
                  <a:lnTo>
                    <a:pt x="5674" y="10074"/>
                  </a:lnTo>
                  <a:lnTo>
                    <a:pt x="5651" y="10119"/>
                  </a:lnTo>
                  <a:lnTo>
                    <a:pt x="6042" y="10311"/>
                  </a:lnTo>
                  <a:lnTo>
                    <a:pt x="6065" y="10266"/>
                  </a:lnTo>
                  <a:lnTo>
                    <a:pt x="5875" y="10173"/>
                  </a:lnTo>
                  <a:lnTo>
                    <a:pt x="5956" y="10008"/>
                  </a:lnTo>
                  <a:lnTo>
                    <a:pt x="6146" y="10101"/>
                  </a:lnTo>
                  <a:lnTo>
                    <a:pt x="6169" y="10055"/>
                  </a:lnTo>
                  <a:close/>
                  <a:moveTo>
                    <a:pt x="6333" y="9721"/>
                  </a:moveTo>
                  <a:lnTo>
                    <a:pt x="6292" y="9701"/>
                  </a:lnTo>
                  <a:lnTo>
                    <a:pt x="6208" y="9873"/>
                  </a:lnTo>
                  <a:lnTo>
                    <a:pt x="6065" y="9803"/>
                  </a:lnTo>
                  <a:lnTo>
                    <a:pt x="6131" y="9669"/>
                  </a:lnTo>
                  <a:lnTo>
                    <a:pt x="6090" y="9649"/>
                  </a:lnTo>
                  <a:lnTo>
                    <a:pt x="6024" y="9783"/>
                  </a:lnTo>
                  <a:lnTo>
                    <a:pt x="5896" y="9720"/>
                  </a:lnTo>
                  <a:lnTo>
                    <a:pt x="5975" y="9559"/>
                  </a:lnTo>
                  <a:lnTo>
                    <a:pt x="5939" y="9534"/>
                  </a:lnTo>
                  <a:lnTo>
                    <a:pt x="5834" y="9748"/>
                  </a:lnTo>
                  <a:lnTo>
                    <a:pt x="6225" y="9940"/>
                  </a:lnTo>
                  <a:lnTo>
                    <a:pt x="6333" y="9721"/>
                  </a:lnTo>
                  <a:close/>
                  <a:moveTo>
                    <a:pt x="6250" y="8903"/>
                  </a:moveTo>
                  <a:lnTo>
                    <a:pt x="6227" y="8950"/>
                  </a:lnTo>
                  <a:lnTo>
                    <a:pt x="6429" y="9110"/>
                  </a:lnTo>
                  <a:cubicBezTo>
                    <a:pt x="6442" y="9120"/>
                    <a:pt x="6455" y="9130"/>
                    <a:pt x="6468" y="9140"/>
                  </a:cubicBezTo>
                  <a:cubicBezTo>
                    <a:pt x="6481" y="9150"/>
                    <a:pt x="6492" y="9158"/>
                    <a:pt x="6502" y="9166"/>
                  </a:cubicBezTo>
                  <a:cubicBezTo>
                    <a:pt x="6513" y="9173"/>
                    <a:pt x="6521" y="9179"/>
                    <a:pt x="6527" y="9184"/>
                  </a:cubicBezTo>
                  <a:cubicBezTo>
                    <a:pt x="6533" y="9188"/>
                    <a:pt x="6536" y="9190"/>
                    <a:pt x="6537" y="9191"/>
                  </a:cubicBezTo>
                  <a:cubicBezTo>
                    <a:pt x="6536" y="9191"/>
                    <a:pt x="6533" y="9190"/>
                    <a:pt x="6528" y="9189"/>
                  </a:cubicBezTo>
                  <a:cubicBezTo>
                    <a:pt x="6522" y="9187"/>
                    <a:pt x="6514" y="9185"/>
                    <a:pt x="6504" y="9182"/>
                  </a:cubicBezTo>
                  <a:cubicBezTo>
                    <a:pt x="6493" y="9179"/>
                    <a:pt x="6482" y="9176"/>
                    <a:pt x="6468" y="9172"/>
                  </a:cubicBezTo>
                  <a:cubicBezTo>
                    <a:pt x="6455" y="9169"/>
                    <a:pt x="6440" y="9165"/>
                    <a:pt x="6424" y="9161"/>
                  </a:cubicBezTo>
                  <a:lnTo>
                    <a:pt x="6155" y="9095"/>
                  </a:lnTo>
                  <a:lnTo>
                    <a:pt x="6129" y="9148"/>
                  </a:lnTo>
                  <a:lnTo>
                    <a:pt x="6338" y="9315"/>
                  </a:lnTo>
                  <a:cubicBezTo>
                    <a:pt x="6348" y="9323"/>
                    <a:pt x="6358" y="9332"/>
                    <a:pt x="6370" y="9341"/>
                  </a:cubicBezTo>
                  <a:cubicBezTo>
                    <a:pt x="6382" y="9350"/>
                    <a:pt x="6392" y="9358"/>
                    <a:pt x="6402" y="9365"/>
                  </a:cubicBezTo>
                  <a:cubicBezTo>
                    <a:pt x="6412" y="9373"/>
                    <a:pt x="6421" y="9379"/>
                    <a:pt x="6428" y="9385"/>
                  </a:cubicBezTo>
                  <a:cubicBezTo>
                    <a:pt x="6435" y="9390"/>
                    <a:pt x="6439" y="9393"/>
                    <a:pt x="6440" y="9393"/>
                  </a:cubicBezTo>
                  <a:cubicBezTo>
                    <a:pt x="6438" y="9393"/>
                    <a:pt x="6433" y="9391"/>
                    <a:pt x="6424" y="9388"/>
                  </a:cubicBezTo>
                  <a:cubicBezTo>
                    <a:pt x="6416" y="9386"/>
                    <a:pt x="6405" y="9382"/>
                    <a:pt x="6393" y="9379"/>
                  </a:cubicBezTo>
                  <a:cubicBezTo>
                    <a:pt x="6381" y="9375"/>
                    <a:pt x="6367" y="9371"/>
                    <a:pt x="6353" y="9367"/>
                  </a:cubicBezTo>
                  <a:cubicBezTo>
                    <a:pt x="6338" y="9363"/>
                    <a:pt x="6324" y="9359"/>
                    <a:pt x="6311" y="9356"/>
                  </a:cubicBezTo>
                  <a:lnTo>
                    <a:pt x="6058" y="9293"/>
                  </a:lnTo>
                  <a:lnTo>
                    <a:pt x="6033" y="9343"/>
                  </a:lnTo>
                  <a:lnTo>
                    <a:pt x="6469" y="9443"/>
                  </a:lnTo>
                  <a:lnTo>
                    <a:pt x="6499" y="9383"/>
                  </a:lnTo>
                  <a:lnTo>
                    <a:pt x="6302" y="9226"/>
                  </a:lnTo>
                  <a:cubicBezTo>
                    <a:pt x="6291" y="9217"/>
                    <a:pt x="6279" y="9209"/>
                    <a:pt x="6268" y="9200"/>
                  </a:cubicBezTo>
                  <a:cubicBezTo>
                    <a:pt x="6257" y="9192"/>
                    <a:pt x="6247" y="9184"/>
                    <a:pt x="6238" y="9177"/>
                  </a:cubicBezTo>
                  <a:cubicBezTo>
                    <a:pt x="6229" y="9171"/>
                    <a:pt x="6221" y="9166"/>
                    <a:pt x="6216" y="9162"/>
                  </a:cubicBezTo>
                  <a:cubicBezTo>
                    <a:pt x="6210" y="9158"/>
                    <a:pt x="6206" y="9155"/>
                    <a:pt x="6205" y="9154"/>
                  </a:cubicBezTo>
                  <a:cubicBezTo>
                    <a:pt x="6207" y="9155"/>
                    <a:pt x="6211" y="9156"/>
                    <a:pt x="6218" y="9158"/>
                  </a:cubicBezTo>
                  <a:cubicBezTo>
                    <a:pt x="6225" y="9160"/>
                    <a:pt x="6233" y="9163"/>
                    <a:pt x="6244" y="9166"/>
                  </a:cubicBezTo>
                  <a:cubicBezTo>
                    <a:pt x="6255" y="9169"/>
                    <a:pt x="6267" y="9172"/>
                    <a:pt x="6281" y="9176"/>
                  </a:cubicBezTo>
                  <a:cubicBezTo>
                    <a:pt x="6295" y="9180"/>
                    <a:pt x="6310" y="9184"/>
                    <a:pt x="6325" y="9188"/>
                  </a:cubicBezTo>
                  <a:lnTo>
                    <a:pt x="6566" y="9246"/>
                  </a:lnTo>
                  <a:lnTo>
                    <a:pt x="6596" y="9185"/>
                  </a:lnTo>
                  <a:lnTo>
                    <a:pt x="6250" y="8903"/>
                  </a:lnTo>
                  <a:close/>
                  <a:moveTo>
                    <a:pt x="6701" y="8972"/>
                  </a:moveTo>
                  <a:lnTo>
                    <a:pt x="6311" y="8779"/>
                  </a:lnTo>
                  <a:lnTo>
                    <a:pt x="6288" y="8825"/>
                  </a:lnTo>
                  <a:lnTo>
                    <a:pt x="6679" y="9017"/>
                  </a:lnTo>
                  <a:lnTo>
                    <a:pt x="6701" y="8972"/>
                  </a:lnTo>
                  <a:close/>
                  <a:moveTo>
                    <a:pt x="6818" y="8637"/>
                  </a:moveTo>
                  <a:lnTo>
                    <a:pt x="6742" y="8791"/>
                  </a:lnTo>
                  <a:lnTo>
                    <a:pt x="6390" y="8618"/>
                  </a:lnTo>
                  <a:lnTo>
                    <a:pt x="6367" y="8665"/>
                  </a:lnTo>
                  <a:lnTo>
                    <a:pt x="6758" y="8857"/>
                  </a:lnTo>
                  <a:lnTo>
                    <a:pt x="6854" y="8662"/>
                  </a:lnTo>
                  <a:lnTo>
                    <a:pt x="6818" y="8637"/>
                  </a:lnTo>
                  <a:close/>
                  <a:moveTo>
                    <a:pt x="7020" y="8324"/>
                  </a:moveTo>
                  <a:lnTo>
                    <a:pt x="6629" y="8131"/>
                  </a:lnTo>
                  <a:lnTo>
                    <a:pt x="6606" y="8178"/>
                  </a:lnTo>
                  <a:lnTo>
                    <a:pt x="6770" y="8258"/>
                  </a:lnTo>
                  <a:lnTo>
                    <a:pt x="6689" y="8423"/>
                  </a:lnTo>
                  <a:lnTo>
                    <a:pt x="6525" y="8343"/>
                  </a:lnTo>
                  <a:lnTo>
                    <a:pt x="6503" y="8388"/>
                  </a:lnTo>
                  <a:lnTo>
                    <a:pt x="6894" y="8581"/>
                  </a:lnTo>
                  <a:lnTo>
                    <a:pt x="6916" y="8535"/>
                  </a:lnTo>
                  <a:lnTo>
                    <a:pt x="6727" y="8442"/>
                  </a:lnTo>
                  <a:lnTo>
                    <a:pt x="6808" y="8277"/>
                  </a:lnTo>
                  <a:lnTo>
                    <a:pt x="6997" y="8370"/>
                  </a:lnTo>
                  <a:lnTo>
                    <a:pt x="7020" y="8324"/>
                  </a:lnTo>
                  <a:close/>
                  <a:moveTo>
                    <a:pt x="7185" y="7990"/>
                  </a:moveTo>
                  <a:lnTo>
                    <a:pt x="7144" y="7970"/>
                  </a:lnTo>
                  <a:lnTo>
                    <a:pt x="7059" y="8142"/>
                  </a:lnTo>
                  <a:lnTo>
                    <a:pt x="6916" y="8072"/>
                  </a:lnTo>
                  <a:lnTo>
                    <a:pt x="6982" y="7938"/>
                  </a:lnTo>
                  <a:lnTo>
                    <a:pt x="6942" y="7918"/>
                  </a:lnTo>
                  <a:lnTo>
                    <a:pt x="6876" y="8052"/>
                  </a:lnTo>
                  <a:lnTo>
                    <a:pt x="6748" y="7989"/>
                  </a:lnTo>
                  <a:lnTo>
                    <a:pt x="6827" y="7828"/>
                  </a:lnTo>
                  <a:lnTo>
                    <a:pt x="6791" y="7803"/>
                  </a:lnTo>
                  <a:lnTo>
                    <a:pt x="6686" y="8017"/>
                  </a:lnTo>
                  <a:lnTo>
                    <a:pt x="7077" y="8209"/>
                  </a:lnTo>
                  <a:lnTo>
                    <a:pt x="7185" y="7990"/>
                  </a:lnTo>
                  <a:close/>
                  <a:moveTo>
                    <a:pt x="7285" y="7687"/>
                  </a:moveTo>
                  <a:lnTo>
                    <a:pt x="7209" y="7841"/>
                  </a:lnTo>
                  <a:lnTo>
                    <a:pt x="6857" y="7668"/>
                  </a:lnTo>
                  <a:lnTo>
                    <a:pt x="6834" y="7715"/>
                  </a:lnTo>
                  <a:lnTo>
                    <a:pt x="7225" y="7907"/>
                  </a:lnTo>
                  <a:lnTo>
                    <a:pt x="7321" y="7712"/>
                  </a:lnTo>
                  <a:lnTo>
                    <a:pt x="7285" y="7687"/>
                  </a:lnTo>
                  <a:close/>
                  <a:moveTo>
                    <a:pt x="7544" y="7259"/>
                  </a:moveTo>
                  <a:lnTo>
                    <a:pt x="7137" y="7101"/>
                  </a:lnTo>
                  <a:lnTo>
                    <a:pt x="7103" y="7170"/>
                  </a:lnTo>
                  <a:lnTo>
                    <a:pt x="7326" y="7371"/>
                  </a:lnTo>
                  <a:cubicBezTo>
                    <a:pt x="7340" y="7383"/>
                    <a:pt x="7352" y="7393"/>
                    <a:pt x="7364" y="7402"/>
                  </a:cubicBezTo>
                  <a:cubicBezTo>
                    <a:pt x="7375" y="7410"/>
                    <a:pt x="7381" y="7415"/>
                    <a:pt x="7383" y="7416"/>
                  </a:cubicBezTo>
                  <a:cubicBezTo>
                    <a:pt x="7380" y="7416"/>
                    <a:pt x="7373" y="7414"/>
                    <a:pt x="7359" y="7410"/>
                  </a:cubicBezTo>
                  <a:cubicBezTo>
                    <a:pt x="7345" y="7406"/>
                    <a:pt x="7328" y="7402"/>
                    <a:pt x="7307" y="7398"/>
                  </a:cubicBezTo>
                  <a:lnTo>
                    <a:pt x="7017" y="7344"/>
                  </a:lnTo>
                  <a:lnTo>
                    <a:pt x="6983" y="7412"/>
                  </a:lnTo>
                  <a:lnTo>
                    <a:pt x="7357" y="7639"/>
                  </a:lnTo>
                  <a:lnTo>
                    <a:pt x="7379" y="7594"/>
                  </a:lnTo>
                  <a:lnTo>
                    <a:pt x="7112" y="7435"/>
                  </a:lnTo>
                  <a:cubicBezTo>
                    <a:pt x="7107" y="7432"/>
                    <a:pt x="7100" y="7428"/>
                    <a:pt x="7093" y="7424"/>
                  </a:cubicBezTo>
                  <a:cubicBezTo>
                    <a:pt x="7085" y="7420"/>
                    <a:pt x="7078" y="7415"/>
                    <a:pt x="7070" y="7411"/>
                  </a:cubicBezTo>
                  <a:cubicBezTo>
                    <a:pt x="7063" y="7407"/>
                    <a:pt x="7056" y="7403"/>
                    <a:pt x="7051" y="7400"/>
                  </a:cubicBezTo>
                  <a:cubicBezTo>
                    <a:pt x="7046" y="7397"/>
                    <a:pt x="7043" y="7396"/>
                    <a:pt x="7041" y="7395"/>
                  </a:cubicBezTo>
                  <a:cubicBezTo>
                    <a:pt x="7046" y="7396"/>
                    <a:pt x="7055" y="7398"/>
                    <a:pt x="7069" y="7401"/>
                  </a:cubicBezTo>
                  <a:cubicBezTo>
                    <a:pt x="7084" y="7404"/>
                    <a:pt x="7102" y="7408"/>
                    <a:pt x="7124" y="7412"/>
                  </a:cubicBezTo>
                  <a:lnTo>
                    <a:pt x="7440" y="7471"/>
                  </a:lnTo>
                  <a:lnTo>
                    <a:pt x="7460" y="7431"/>
                  </a:lnTo>
                  <a:lnTo>
                    <a:pt x="7209" y="7204"/>
                  </a:lnTo>
                  <a:cubicBezTo>
                    <a:pt x="7204" y="7199"/>
                    <a:pt x="7198" y="7194"/>
                    <a:pt x="7192" y="7189"/>
                  </a:cubicBezTo>
                  <a:cubicBezTo>
                    <a:pt x="7187" y="7184"/>
                    <a:pt x="7181" y="7180"/>
                    <a:pt x="7176" y="7175"/>
                  </a:cubicBezTo>
                  <a:cubicBezTo>
                    <a:pt x="7170" y="7171"/>
                    <a:pt x="7166" y="7167"/>
                    <a:pt x="7162" y="7164"/>
                  </a:cubicBezTo>
                  <a:cubicBezTo>
                    <a:pt x="7158" y="7161"/>
                    <a:pt x="7156" y="7159"/>
                    <a:pt x="7156" y="7158"/>
                  </a:cubicBezTo>
                  <a:cubicBezTo>
                    <a:pt x="7156" y="7159"/>
                    <a:pt x="7159" y="7160"/>
                    <a:pt x="7164" y="7162"/>
                  </a:cubicBezTo>
                  <a:cubicBezTo>
                    <a:pt x="7168" y="7164"/>
                    <a:pt x="7174" y="7166"/>
                    <a:pt x="7181" y="7170"/>
                  </a:cubicBezTo>
                  <a:cubicBezTo>
                    <a:pt x="7188" y="7173"/>
                    <a:pt x="7195" y="7176"/>
                    <a:pt x="7202" y="7179"/>
                  </a:cubicBezTo>
                  <a:cubicBezTo>
                    <a:pt x="7210" y="7182"/>
                    <a:pt x="7217" y="7185"/>
                    <a:pt x="7223" y="7188"/>
                  </a:cubicBezTo>
                  <a:lnTo>
                    <a:pt x="7521" y="7306"/>
                  </a:lnTo>
                  <a:lnTo>
                    <a:pt x="7544" y="7259"/>
                  </a:lnTo>
                  <a:close/>
                  <a:moveTo>
                    <a:pt x="7564" y="6848"/>
                  </a:moveTo>
                  <a:cubicBezTo>
                    <a:pt x="7549" y="6846"/>
                    <a:pt x="7535" y="6847"/>
                    <a:pt x="7522" y="6851"/>
                  </a:cubicBezTo>
                  <a:cubicBezTo>
                    <a:pt x="7509" y="6854"/>
                    <a:pt x="7497" y="6859"/>
                    <a:pt x="7486" y="6867"/>
                  </a:cubicBezTo>
                  <a:cubicBezTo>
                    <a:pt x="7475" y="6874"/>
                    <a:pt x="7463" y="6885"/>
                    <a:pt x="7449" y="6900"/>
                  </a:cubicBezTo>
                  <a:lnTo>
                    <a:pt x="7413" y="6938"/>
                  </a:lnTo>
                  <a:cubicBezTo>
                    <a:pt x="7394" y="6958"/>
                    <a:pt x="7377" y="6970"/>
                    <a:pt x="7362" y="6975"/>
                  </a:cubicBezTo>
                  <a:cubicBezTo>
                    <a:pt x="7348" y="6981"/>
                    <a:pt x="7333" y="6980"/>
                    <a:pt x="7317" y="6972"/>
                  </a:cubicBezTo>
                  <a:cubicBezTo>
                    <a:pt x="7297" y="6962"/>
                    <a:pt x="7284" y="6947"/>
                    <a:pt x="7280" y="6928"/>
                  </a:cubicBezTo>
                  <a:cubicBezTo>
                    <a:pt x="7275" y="6909"/>
                    <a:pt x="7279" y="6887"/>
                    <a:pt x="7291" y="6862"/>
                  </a:cubicBezTo>
                  <a:cubicBezTo>
                    <a:pt x="7295" y="6854"/>
                    <a:pt x="7299" y="6846"/>
                    <a:pt x="7304" y="6839"/>
                  </a:cubicBezTo>
                  <a:cubicBezTo>
                    <a:pt x="7309" y="6832"/>
                    <a:pt x="7315" y="6826"/>
                    <a:pt x="7321" y="6820"/>
                  </a:cubicBezTo>
                  <a:cubicBezTo>
                    <a:pt x="7327" y="6814"/>
                    <a:pt x="7334" y="6808"/>
                    <a:pt x="7342" y="6802"/>
                  </a:cubicBezTo>
                  <a:cubicBezTo>
                    <a:pt x="7351" y="6796"/>
                    <a:pt x="7360" y="6790"/>
                    <a:pt x="7371" y="6783"/>
                  </a:cubicBezTo>
                  <a:lnTo>
                    <a:pt x="7347" y="6746"/>
                  </a:lnTo>
                  <a:cubicBezTo>
                    <a:pt x="7304" y="6771"/>
                    <a:pt x="7272" y="6804"/>
                    <a:pt x="7252" y="6845"/>
                  </a:cubicBezTo>
                  <a:cubicBezTo>
                    <a:pt x="7242" y="6864"/>
                    <a:pt x="7236" y="6883"/>
                    <a:pt x="7234" y="6901"/>
                  </a:cubicBezTo>
                  <a:cubicBezTo>
                    <a:pt x="7232" y="6920"/>
                    <a:pt x="7233" y="6937"/>
                    <a:pt x="7238" y="6953"/>
                  </a:cubicBezTo>
                  <a:cubicBezTo>
                    <a:pt x="7242" y="6968"/>
                    <a:pt x="7250" y="6983"/>
                    <a:pt x="7260" y="6996"/>
                  </a:cubicBezTo>
                  <a:cubicBezTo>
                    <a:pt x="7271" y="7008"/>
                    <a:pt x="7285" y="7019"/>
                    <a:pt x="7302" y="7027"/>
                  </a:cubicBezTo>
                  <a:cubicBezTo>
                    <a:pt x="7327" y="7040"/>
                    <a:pt x="7352" y="7042"/>
                    <a:pt x="7377" y="7034"/>
                  </a:cubicBezTo>
                  <a:cubicBezTo>
                    <a:pt x="7389" y="7030"/>
                    <a:pt x="7400" y="7025"/>
                    <a:pt x="7410" y="7017"/>
                  </a:cubicBezTo>
                  <a:cubicBezTo>
                    <a:pt x="7420" y="7009"/>
                    <a:pt x="7432" y="6997"/>
                    <a:pt x="7446" y="6982"/>
                  </a:cubicBezTo>
                  <a:lnTo>
                    <a:pt x="7478" y="6948"/>
                  </a:lnTo>
                  <a:cubicBezTo>
                    <a:pt x="7515" y="6908"/>
                    <a:pt x="7551" y="6897"/>
                    <a:pt x="7585" y="6914"/>
                  </a:cubicBezTo>
                  <a:cubicBezTo>
                    <a:pt x="7608" y="6925"/>
                    <a:pt x="7622" y="6944"/>
                    <a:pt x="7627" y="6969"/>
                  </a:cubicBezTo>
                  <a:cubicBezTo>
                    <a:pt x="7630" y="6981"/>
                    <a:pt x="7630" y="6992"/>
                    <a:pt x="7628" y="7002"/>
                  </a:cubicBezTo>
                  <a:cubicBezTo>
                    <a:pt x="7626" y="7013"/>
                    <a:pt x="7621" y="7025"/>
                    <a:pt x="7614" y="7040"/>
                  </a:cubicBezTo>
                  <a:cubicBezTo>
                    <a:pt x="7604" y="7060"/>
                    <a:pt x="7592" y="7077"/>
                    <a:pt x="7579" y="7091"/>
                  </a:cubicBezTo>
                  <a:cubicBezTo>
                    <a:pt x="7565" y="7105"/>
                    <a:pt x="7548" y="7118"/>
                    <a:pt x="7529" y="7128"/>
                  </a:cubicBezTo>
                  <a:lnTo>
                    <a:pt x="7555" y="7167"/>
                  </a:lnTo>
                  <a:cubicBezTo>
                    <a:pt x="7577" y="7153"/>
                    <a:pt x="7595" y="7138"/>
                    <a:pt x="7611" y="7120"/>
                  </a:cubicBezTo>
                  <a:cubicBezTo>
                    <a:pt x="7627" y="7103"/>
                    <a:pt x="7640" y="7082"/>
                    <a:pt x="7652" y="7059"/>
                  </a:cubicBezTo>
                  <a:cubicBezTo>
                    <a:pt x="7661" y="7041"/>
                    <a:pt x="7667" y="7024"/>
                    <a:pt x="7670" y="7008"/>
                  </a:cubicBezTo>
                  <a:cubicBezTo>
                    <a:pt x="7673" y="6993"/>
                    <a:pt x="7673" y="6976"/>
                    <a:pt x="7671" y="6959"/>
                  </a:cubicBezTo>
                  <a:cubicBezTo>
                    <a:pt x="7669" y="6936"/>
                    <a:pt x="7661" y="6916"/>
                    <a:pt x="7649" y="6899"/>
                  </a:cubicBezTo>
                  <a:cubicBezTo>
                    <a:pt x="7637" y="6881"/>
                    <a:pt x="7622" y="6868"/>
                    <a:pt x="7604" y="6859"/>
                  </a:cubicBezTo>
                  <a:cubicBezTo>
                    <a:pt x="7592" y="6853"/>
                    <a:pt x="7578" y="6849"/>
                    <a:pt x="7564" y="6848"/>
                  </a:cubicBezTo>
                  <a:close/>
                  <a:moveTo>
                    <a:pt x="7678" y="6658"/>
                  </a:moveTo>
                  <a:lnTo>
                    <a:pt x="7635" y="6636"/>
                  </a:lnTo>
                  <a:lnTo>
                    <a:pt x="7581" y="6745"/>
                  </a:lnTo>
                  <a:lnTo>
                    <a:pt x="7624" y="6766"/>
                  </a:lnTo>
                  <a:lnTo>
                    <a:pt x="7678" y="6658"/>
                  </a:lnTo>
                  <a:close/>
                  <a:moveTo>
                    <a:pt x="7594" y="6170"/>
                  </a:moveTo>
                  <a:lnTo>
                    <a:pt x="7572" y="6216"/>
                  </a:lnTo>
                  <a:lnTo>
                    <a:pt x="7844" y="6350"/>
                  </a:lnTo>
                  <a:cubicBezTo>
                    <a:pt x="7857" y="6357"/>
                    <a:pt x="7868" y="6363"/>
                    <a:pt x="7877" y="6370"/>
                  </a:cubicBezTo>
                  <a:cubicBezTo>
                    <a:pt x="7885" y="6376"/>
                    <a:pt x="7892" y="6384"/>
                    <a:pt x="7898" y="6395"/>
                  </a:cubicBezTo>
                  <a:cubicBezTo>
                    <a:pt x="7903" y="6405"/>
                    <a:pt x="7904" y="6417"/>
                    <a:pt x="7903" y="6431"/>
                  </a:cubicBezTo>
                  <a:cubicBezTo>
                    <a:pt x="7901" y="6445"/>
                    <a:pt x="7896" y="6460"/>
                    <a:pt x="7888" y="6476"/>
                  </a:cubicBezTo>
                  <a:cubicBezTo>
                    <a:pt x="7882" y="6488"/>
                    <a:pt x="7876" y="6498"/>
                    <a:pt x="7869" y="6506"/>
                  </a:cubicBezTo>
                  <a:cubicBezTo>
                    <a:pt x="7863" y="6513"/>
                    <a:pt x="7856" y="6519"/>
                    <a:pt x="7849" y="6524"/>
                  </a:cubicBezTo>
                  <a:cubicBezTo>
                    <a:pt x="7843" y="6528"/>
                    <a:pt x="7836" y="6531"/>
                    <a:pt x="7830" y="6532"/>
                  </a:cubicBezTo>
                  <a:cubicBezTo>
                    <a:pt x="7823" y="6533"/>
                    <a:pt x="7818" y="6534"/>
                    <a:pt x="7813" y="6534"/>
                  </a:cubicBezTo>
                  <a:cubicBezTo>
                    <a:pt x="7805" y="6533"/>
                    <a:pt x="7796" y="6531"/>
                    <a:pt x="7785" y="6527"/>
                  </a:cubicBezTo>
                  <a:cubicBezTo>
                    <a:pt x="7773" y="6522"/>
                    <a:pt x="7763" y="6518"/>
                    <a:pt x="7753" y="6513"/>
                  </a:cubicBezTo>
                  <a:lnTo>
                    <a:pt x="7490" y="6383"/>
                  </a:lnTo>
                  <a:lnTo>
                    <a:pt x="7467" y="6429"/>
                  </a:lnTo>
                  <a:lnTo>
                    <a:pt x="7747" y="6567"/>
                  </a:lnTo>
                  <a:cubicBezTo>
                    <a:pt x="7756" y="6572"/>
                    <a:pt x="7766" y="6576"/>
                    <a:pt x="7778" y="6580"/>
                  </a:cubicBezTo>
                  <a:cubicBezTo>
                    <a:pt x="7790" y="6585"/>
                    <a:pt x="7802" y="6587"/>
                    <a:pt x="7814" y="6586"/>
                  </a:cubicBezTo>
                  <a:cubicBezTo>
                    <a:pt x="7838" y="6585"/>
                    <a:pt x="7860" y="6578"/>
                    <a:pt x="7878" y="6564"/>
                  </a:cubicBezTo>
                  <a:cubicBezTo>
                    <a:pt x="7896" y="6550"/>
                    <a:pt x="7912" y="6528"/>
                    <a:pt x="7927" y="6498"/>
                  </a:cubicBezTo>
                  <a:cubicBezTo>
                    <a:pt x="7939" y="6474"/>
                    <a:pt x="7946" y="6453"/>
                    <a:pt x="7949" y="6434"/>
                  </a:cubicBezTo>
                  <a:cubicBezTo>
                    <a:pt x="7952" y="6416"/>
                    <a:pt x="7952" y="6398"/>
                    <a:pt x="7947" y="6381"/>
                  </a:cubicBezTo>
                  <a:cubicBezTo>
                    <a:pt x="7943" y="6364"/>
                    <a:pt x="7936" y="6351"/>
                    <a:pt x="7924" y="6340"/>
                  </a:cubicBezTo>
                  <a:cubicBezTo>
                    <a:pt x="7913" y="6330"/>
                    <a:pt x="7896" y="6319"/>
                    <a:pt x="7872" y="6307"/>
                  </a:cubicBezTo>
                  <a:lnTo>
                    <a:pt x="7594" y="6170"/>
                  </a:lnTo>
                  <a:close/>
                  <a:moveTo>
                    <a:pt x="8169" y="5990"/>
                  </a:moveTo>
                  <a:lnTo>
                    <a:pt x="7778" y="5798"/>
                  </a:lnTo>
                  <a:lnTo>
                    <a:pt x="7755" y="5844"/>
                  </a:lnTo>
                  <a:lnTo>
                    <a:pt x="7968" y="5947"/>
                  </a:lnTo>
                  <a:cubicBezTo>
                    <a:pt x="7982" y="5954"/>
                    <a:pt x="7997" y="5960"/>
                    <a:pt x="8011" y="5967"/>
                  </a:cubicBezTo>
                  <a:cubicBezTo>
                    <a:pt x="8025" y="5973"/>
                    <a:pt x="8038" y="5979"/>
                    <a:pt x="8050" y="5984"/>
                  </a:cubicBezTo>
                  <a:cubicBezTo>
                    <a:pt x="8061" y="5988"/>
                    <a:pt x="8071" y="5992"/>
                    <a:pt x="8078" y="5995"/>
                  </a:cubicBezTo>
                  <a:cubicBezTo>
                    <a:pt x="8086" y="5998"/>
                    <a:pt x="8090" y="6000"/>
                    <a:pt x="8090" y="6000"/>
                  </a:cubicBezTo>
                  <a:cubicBezTo>
                    <a:pt x="8089" y="6000"/>
                    <a:pt x="8085" y="6000"/>
                    <a:pt x="8079" y="5999"/>
                  </a:cubicBezTo>
                  <a:cubicBezTo>
                    <a:pt x="8073" y="5999"/>
                    <a:pt x="8065" y="5998"/>
                    <a:pt x="8056" y="5998"/>
                  </a:cubicBezTo>
                  <a:cubicBezTo>
                    <a:pt x="8047" y="5997"/>
                    <a:pt x="8036" y="5997"/>
                    <a:pt x="8025" y="5996"/>
                  </a:cubicBezTo>
                  <a:cubicBezTo>
                    <a:pt x="8013" y="5996"/>
                    <a:pt x="8002" y="5996"/>
                    <a:pt x="7990" y="5996"/>
                  </a:cubicBezTo>
                  <a:lnTo>
                    <a:pt x="7677" y="6003"/>
                  </a:lnTo>
                  <a:lnTo>
                    <a:pt x="7650" y="6057"/>
                  </a:lnTo>
                  <a:lnTo>
                    <a:pt x="8041" y="6250"/>
                  </a:lnTo>
                  <a:lnTo>
                    <a:pt x="8065" y="6201"/>
                  </a:lnTo>
                  <a:lnTo>
                    <a:pt x="7837" y="6092"/>
                  </a:lnTo>
                  <a:cubicBezTo>
                    <a:pt x="7825" y="6086"/>
                    <a:pt x="7814" y="6081"/>
                    <a:pt x="7802" y="6076"/>
                  </a:cubicBezTo>
                  <a:cubicBezTo>
                    <a:pt x="7790" y="6071"/>
                    <a:pt x="7780" y="6066"/>
                    <a:pt x="7770" y="6062"/>
                  </a:cubicBezTo>
                  <a:cubicBezTo>
                    <a:pt x="7760" y="6058"/>
                    <a:pt x="7751" y="6054"/>
                    <a:pt x="7744" y="6051"/>
                  </a:cubicBezTo>
                  <a:cubicBezTo>
                    <a:pt x="7737" y="6048"/>
                    <a:pt x="7731" y="6046"/>
                    <a:pt x="7728" y="6045"/>
                  </a:cubicBezTo>
                  <a:cubicBezTo>
                    <a:pt x="7732" y="6046"/>
                    <a:pt x="7738" y="6046"/>
                    <a:pt x="7745" y="6046"/>
                  </a:cubicBezTo>
                  <a:cubicBezTo>
                    <a:pt x="7753" y="6047"/>
                    <a:pt x="7761" y="6047"/>
                    <a:pt x="7772" y="6047"/>
                  </a:cubicBezTo>
                  <a:cubicBezTo>
                    <a:pt x="7782" y="6047"/>
                    <a:pt x="7793" y="6047"/>
                    <a:pt x="7805" y="6047"/>
                  </a:cubicBezTo>
                  <a:cubicBezTo>
                    <a:pt x="7817" y="6047"/>
                    <a:pt x="7830" y="6047"/>
                    <a:pt x="7844" y="6047"/>
                  </a:cubicBezTo>
                  <a:lnTo>
                    <a:pt x="8144" y="6039"/>
                  </a:lnTo>
                  <a:lnTo>
                    <a:pt x="8169" y="5990"/>
                  </a:lnTo>
                  <a:close/>
                  <a:moveTo>
                    <a:pt x="8247" y="5830"/>
                  </a:moveTo>
                  <a:lnTo>
                    <a:pt x="7856" y="5638"/>
                  </a:lnTo>
                  <a:lnTo>
                    <a:pt x="7834" y="5683"/>
                  </a:lnTo>
                  <a:lnTo>
                    <a:pt x="8225" y="5876"/>
                  </a:lnTo>
                  <a:lnTo>
                    <a:pt x="8247" y="5830"/>
                  </a:lnTo>
                  <a:close/>
                  <a:moveTo>
                    <a:pt x="8047" y="5250"/>
                  </a:moveTo>
                  <a:lnTo>
                    <a:pt x="8023" y="5298"/>
                  </a:lnTo>
                  <a:lnTo>
                    <a:pt x="8240" y="5509"/>
                  </a:lnTo>
                  <a:cubicBezTo>
                    <a:pt x="8258" y="5526"/>
                    <a:pt x="8273" y="5540"/>
                    <a:pt x="8285" y="5551"/>
                  </a:cubicBezTo>
                  <a:cubicBezTo>
                    <a:pt x="8297" y="5562"/>
                    <a:pt x="8305" y="5569"/>
                    <a:pt x="8309" y="5573"/>
                  </a:cubicBezTo>
                  <a:cubicBezTo>
                    <a:pt x="8307" y="5572"/>
                    <a:pt x="8302" y="5571"/>
                    <a:pt x="8295" y="5569"/>
                  </a:cubicBezTo>
                  <a:cubicBezTo>
                    <a:pt x="8288" y="5567"/>
                    <a:pt x="8280" y="5565"/>
                    <a:pt x="8271" y="5563"/>
                  </a:cubicBezTo>
                  <a:cubicBezTo>
                    <a:pt x="8261" y="5561"/>
                    <a:pt x="8252" y="5559"/>
                    <a:pt x="8242" y="5558"/>
                  </a:cubicBezTo>
                  <a:cubicBezTo>
                    <a:pt x="8231" y="5556"/>
                    <a:pt x="8221" y="5554"/>
                    <a:pt x="8211" y="5553"/>
                  </a:cubicBezTo>
                  <a:lnTo>
                    <a:pt x="7919" y="5511"/>
                  </a:lnTo>
                  <a:lnTo>
                    <a:pt x="7894" y="5562"/>
                  </a:lnTo>
                  <a:lnTo>
                    <a:pt x="8349" y="5623"/>
                  </a:lnTo>
                  <a:lnTo>
                    <a:pt x="8372" y="5577"/>
                  </a:lnTo>
                  <a:lnTo>
                    <a:pt x="8047" y="5250"/>
                  </a:lnTo>
                  <a:close/>
                  <a:moveTo>
                    <a:pt x="8583" y="5148"/>
                  </a:moveTo>
                  <a:lnTo>
                    <a:pt x="8543" y="5128"/>
                  </a:lnTo>
                  <a:lnTo>
                    <a:pt x="8458" y="5300"/>
                  </a:lnTo>
                  <a:lnTo>
                    <a:pt x="8315" y="5230"/>
                  </a:lnTo>
                  <a:lnTo>
                    <a:pt x="8381" y="5096"/>
                  </a:lnTo>
                  <a:lnTo>
                    <a:pt x="8340" y="5076"/>
                  </a:lnTo>
                  <a:lnTo>
                    <a:pt x="8274" y="5210"/>
                  </a:lnTo>
                  <a:lnTo>
                    <a:pt x="8146" y="5147"/>
                  </a:lnTo>
                  <a:lnTo>
                    <a:pt x="8225" y="4986"/>
                  </a:lnTo>
                  <a:lnTo>
                    <a:pt x="8189" y="4961"/>
                  </a:lnTo>
                  <a:lnTo>
                    <a:pt x="8084" y="5175"/>
                  </a:lnTo>
                  <a:lnTo>
                    <a:pt x="8475" y="5367"/>
                  </a:lnTo>
                  <a:lnTo>
                    <a:pt x="8583" y="5148"/>
                  </a:lnTo>
                  <a:close/>
                  <a:moveTo>
                    <a:pt x="8746" y="4817"/>
                  </a:moveTo>
                  <a:lnTo>
                    <a:pt x="8710" y="4821"/>
                  </a:lnTo>
                  <a:cubicBezTo>
                    <a:pt x="8693" y="4824"/>
                    <a:pt x="8675" y="4826"/>
                    <a:pt x="8657" y="4829"/>
                  </a:cubicBezTo>
                  <a:cubicBezTo>
                    <a:pt x="8638" y="4831"/>
                    <a:pt x="8620" y="4834"/>
                    <a:pt x="8604" y="4836"/>
                  </a:cubicBezTo>
                  <a:cubicBezTo>
                    <a:pt x="8587" y="4838"/>
                    <a:pt x="8576" y="4840"/>
                    <a:pt x="8569" y="4841"/>
                  </a:cubicBezTo>
                  <a:cubicBezTo>
                    <a:pt x="8559" y="4843"/>
                    <a:pt x="8548" y="4846"/>
                    <a:pt x="8536" y="4849"/>
                  </a:cubicBezTo>
                  <a:cubicBezTo>
                    <a:pt x="8524" y="4852"/>
                    <a:pt x="8514" y="4855"/>
                    <a:pt x="8506" y="4859"/>
                  </a:cubicBezTo>
                  <a:lnTo>
                    <a:pt x="8508" y="4853"/>
                  </a:lnTo>
                  <a:cubicBezTo>
                    <a:pt x="8516" y="4838"/>
                    <a:pt x="8521" y="4822"/>
                    <a:pt x="8522" y="4807"/>
                  </a:cubicBezTo>
                  <a:cubicBezTo>
                    <a:pt x="8523" y="4792"/>
                    <a:pt x="8521" y="4777"/>
                    <a:pt x="8516" y="4764"/>
                  </a:cubicBezTo>
                  <a:cubicBezTo>
                    <a:pt x="8511" y="4750"/>
                    <a:pt x="8503" y="4738"/>
                    <a:pt x="8493" y="4726"/>
                  </a:cubicBezTo>
                  <a:cubicBezTo>
                    <a:pt x="8482" y="4715"/>
                    <a:pt x="8468" y="4705"/>
                    <a:pt x="8452" y="4697"/>
                  </a:cubicBezTo>
                  <a:cubicBezTo>
                    <a:pt x="8442" y="4692"/>
                    <a:pt x="8432" y="4689"/>
                    <a:pt x="8422" y="4687"/>
                  </a:cubicBezTo>
                  <a:cubicBezTo>
                    <a:pt x="8413" y="4685"/>
                    <a:pt x="8403" y="4684"/>
                    <a:pt x="8395" y="4685"/>
                  </a:cubicBezTo>
                  <a:cubicBezTo>
                    <a:pt x="8386" y="4685"/>
                    <a:pt x="8378" y="4686"/>
                    <a:pt x="8371" y="4688"/>
                  </a:cubicBezTo>
                  <a:cubicBezTo>
                    <a:pt x="8363" y="4690"/>
                    <a:pt x="8357" y="4693"/>
                    <a:pt x="8351" y="4695"/>
                  </a:cubicBezTo>
                  <a:cubicBezTo>
                    <a:pt x="8345" y="4698"/>
                    <a:pt x="8339" y="4702"/>
                    <a:pt x="8333" y="4706"/>
                  </a:cubicBezTo>
                  <a:cubicBezTo>
                    <a:pt x="8327" y="4710"/>
                    <a:pt x="8321" y="4716"/>
                    <a:pt x="8315" y="4723"/>
                  </a:cubicBezTo>
                  <a:cubicBezTo>
                    <a:pt x="8309" y="4729"/>
                    <a:pt x="8303" y="4737"/>
                    <a:pt x="8297" y="4747"/>
                  </a:cubicBezTo>
                  <a:cubicBezTo>
                    <a:pt x="8291" y="4757"/>
                    <a:pt x="8284" y="4768"/>
                    <a:pt x="8278" y="4782"/>
                  </a:cubicBezTo>
                  <a:lnTo>
                    <a:pt x="8233" y="4873"/>
                  </a:lnTo>
                  <a:lnTo>
                    <a:pt x="8624" y="5065"/>
                  </a:lnTo>
                  <a:lnTo>
                    <a:pt x="8646" y="5020"/>
                  </a:lnTo>
                  <a:lnTo>
                    <a:pt x="8469" y="4933"/>
                  </a:lnTo>
                  <a:cubicBezTo>
                    <a:pt x="8475" y="4923"/>
                    <a:pt x="8480" y="4916"/>
                    <a:pt x="8487" y="4911"/>
                  </a:cubicBezTo>
                  <a:cubicBezTo>
                    <a:pt x="8493" y="4907"/>
                    <a:pt x="8503" y="4903"/>
                    <a:pt x="8516" y="4901"/>
                  </a:cubicBezTo>
                  <a:cubicBezTo>
                    <a:pt x="8539" y="4896"/>
                    <a:pt x="8561" y="4892"/>
                    <a:pt x="8582" y="4888"/>
                  </a:cubicBezTo>
                  <a:cubicBezTo>
                    <a:pt x="8603" y="4885"/>
                    <a:pt x="8622" y="4882"/>
                    <a:pt x="8639" y="4880"/>
                  </a:cubicBezTo>
                  <a:cubicBezTo>
                    <a:pt x="8657" y="4878"/>
                    <a:pt x="8672" y="4877"/>
                    <a:pt x="8685" y="4876"/>
                  </a:cubicBezTo>
                  <a:cubicBezTo>
                    <a:pt x="8699" y="4875"/>
                    <a:pt x="8709" y="4875"/>
                    <a:pt x="8717" y="4875"/>
                  </a:cubicBezTo>
                  <a:lnTo>
                    <a:pt x="8746" y="4817"/>
                  </a:lnTo>
                  <a:close/>
                  <a:moveTo>
                    <a:pt x="8460" y="4768"/>
                  </a:moveTo>
                  <a:cubicBezTo>
                    <a:pt x="8468" y="4776"/>
                    <a:pt x="8474" y="4785"/>
                    <a:pt x="8477" y="4795"/>
                  </a:cubicBezTo>
                  <a:cubicBezTo>
                    <a:pt x="8480" y="4806"/>
                    <a:pt x="8480" y="4817"/>
                    <a:pt x="8478" y="4830"/>
                  </a:cubicBezTo>
                  <a:cubicBezTo>
                    <a:pt x="8476" y="4843"/>
                    <a:pt x="8470" y="4858"/>
                    <a:pt x="8462" y="4875"/>
                  </a:cubicBezTo>
                  <a:lnTo>
                    <a:pt x="8440" y="4918"/>
                  </a:lnTo>
                  <a:lnTo>
                    <a:pt x="8295" y="4847"/>
                  </a:lnTo>
                  <a:lnTo>
                    <a:pt x="8318" y="4800"/>
                  </a:lnTo>
                  <a:cubicBezTo>
                    <a:pt x="8323" y="4789"/>
                    <a:pt x="8328" y="4780"/>
                    <a:pt x="8333" y="4773"/>
                  </a:cubicBezTo>
                  <a:cubicBezTo>
                    <a:pt x="8338" y="4766"/>
                    <a:pt x="8344" y="4760"/>
                    <a:pt x="8350" y="4755"/>
                  </a:cubicBezTo>
                  <a:cubicBezTo>
                    <a:pt x="8360" y="4746"/>
                    <a:pt x="8372" y="4741"/>
                    <a:pt x="8386" y="4739"/>
                  </a:cubicBezTo>
                  <a:cubicBezTo>
                    <a:pt x="8401" y="4737"/>
                    <a:pt x="8415" y="4739"/>
                    <a:pt x="8428" y="4746"/>
                  </a:cubicBezTo>
                  <a:cubicBezTo>
                    <a:pt x="8441" y="4752"/>
                    <a:pt x="8451" y="4759"/>
                    <a:pt x="8460" y="4768"/>
                  </a:cubicBezTo>
                  <a:close/>
                  <a:moveTo>
                    <a:pt x="8757" y="4423"/>
                  </a:moveTo>
                  <a:cubicBezTo>
                    <a:pt x="8742" y="4421"/>
                    <a:pt x="8728" y="4422"/>
                    <a:pt x="8715" y="4426"/>
                  </a:cubicBezTo>
                  <a:cubicBezTo>
                    <a:pt x="8702" y="4429"/>
                    <a:pt x="8690" y="4435"/>
                    <a:pt x="8679" y="4442"/>
                  </a:cubicBezTo>
                  <a:cubicBezTo>
                    <a:pt x="8668" y="4449"/>
                    <a:pt x="8656" y="4460"/>
                    <a:pt x="8642" y="4475"/>
                  </a:cubicBezTo>
                  <a:lnTo>
                    <a:pt x="8606" y="4513"/>
                  </a:lnTo>
                  <a:cubicBezTo>
                    <a:pt x="8587" y="4533"/>
                    <a:pt x="8570" y="4545"/>
                    <a:pt x="8556" y="4550"/>
                  </a:cubicBezTo>
                  <a:cubicBezTo>
                    <a:pt x="8541" y="4556"/>
                    <a:pt x="8526" y="4555"/>
                    <a:pt x="8510" y="4547"/>
                  </a:cubicBezTo>
                  <a:cubicBezTo>
                    <a:pt x="8490" y="4537"/>
                    <a:pt x="8477" y="4522"/>
                    <a:pt x="8473" y="4503"/>
                  </a:cubicBezTo>
                  <a:cubicBezTo>
                    <a:pt x="8468" y="4484"/>
                    <a:pt x="8472" y="4462"/>
                    <a:pt x="8484" y="4437"/>
                  </a:cubicBezTo>
                  <a:cubicBezTo>
                    <a:pt x="8488" y="4429"/>
                    <a:pt x="8493" y="4421"/>
                    <a:pt x="8497" y="4414"/>
                  </a:cubicBezTo>
                  <a:cubicBezTo>
                    <a:pt x="8502" y="4407"/>
                    <a:pt x="8508" y="4401"/>
                    <a:pt x="8514" y="4395"/>
                  </a:cubicBezTo>
                  <a:cubicBezTo>
                    <a:pt x="8520" y="4389"/>
                    <a:pt x="8528" y="4383"/>
                    <a:pt x="8536" y="4377"/>
                  </a:cubicBezTo>
                  <a:cubicBezTo>
                    <a:pt x="8544" y="4371"/>
                    <a:pt x="8553" y="4365"/>
                    <a:pt x="8564" y="4358"/>
                  </a:cubicBezTo>
                  <a:lnTo>
                    <a:pt x="8540" y="4321"/>
                  </a:lnTo>
                  <a:cubicBezTo>
                    <a:pt x="8497" y="4346"/>
                    <a:pt x="8465" y="4379"/>
                    <a:pt x="8445" y="4421"/>
                  </a:cubicBezTo>
                  <a:cubicBezTo>
                    <a:pt x="8435" y="4440"/>
                    <a:pt x="8430" y="4458"/>
                    <a:pt x="8427" y="4476"/>
                  </a:cubicBezTo>
                  <a:cubicBezTo>
                    <a:pt x="8425" y="4495"/>
                    <a:pt x="8426" y="4512"/>
                    <a:pt x="8431" y="4528"/>
                  </a:cubicBezTo>
                  <a:cubicBezTo>
                    <a:pt x="8435" y="4544"/>
                    <a:pt x="8443" y="4558"/>
                    <a:pt x="8454" y="4571"/>
                  </a:cubicBezTo>
                  <a:cubicBezTo>
                    <a:pt x="8464" y="4584"/>
                    <a:pt x="8478" y="4594"/>
                    <a:pt x="8495" y="4602"/>
                  </a:cubicBezTo>
                  <a:cubicBezTo>
                    <a:pt x="8520" y="4615"/>
                    <a:pt x="8545" y="4617"/>
                    <a:pt x="8571" y="4609"/>
                  </a:cubicBezTo>
                  <a:cubicBezTo>
                    <a:pt x="8582" y="4606"/>
                    <a:pt x="8593" y="4600"/>
                    <a:pt x="8603" y="4592"/>
                  </a:cubicBezTo>
                  <a:cubicBezTo>
                    <a:pt x="8613" y="4584"/>
                    <a:pt x="8625" y="4572"/>
                    <a:pt x="8640" y="4557"/>
                  </a:cubicBezTo>
                  <a:lnTo>
                    <a:pt x="8671" y="4523"/>
                  </a:lnTo>
                  <a:cubicBezTo>
                    <a:pt x="8708" y="4484"/>
                    <a:pt x="8744" y="4472"/>
                    <a:pt x="8778" y="4489"/>
                  </a:cubicBezTo>
                  <a:cubicBezTo>
                    <a:pt x="8801" y="4501"/>
                    <a:pt x="8816" y="4519"/>
                    <a:pt x="8820" y="4545"/>
                  </a:cubicBezTo>
                  <a:cubicBezTo>
                    <a:pt x="8823" y="4556"/>
                    <a:pt x="8823" y="4567"/>
                    <a:pt x="8821" y="4577"/>
                  </a:cubicBezTo>
                  <a:cubicBezTo>
                    <a:pt x="8819" y="4588"/>
                    <a:pt x="8814" y="4600"/>
                    <a:pt x="8807" y="4615"/>
                  </a:cubicBezTo>
                  <a:cubicBezTo>
                    <a:pt x="8797" y="4635"/>
                    <a:pt x="8786" y="4652"/>
                    <a:pt x="8772" y="4666"/>
                  </a:cubicBezTo>
                  <a:cubicBezTo>
                    <a:pt x="8758" y="4680"/>
                    <a:pt x="8742" y="4693"/>
                    <a:pt x="8722" y="4703"/>
                  </a:cubicBezTo>
                  <a:lnTo>
                    <a:pt x="8748" y="4742"/>
                  </a:lnTo>
                  <a:cubicBezTo>
                    <a:pt x="8770" y="4728"/>
                    <a:pt x="8788" y="4713"/>
                    <a:pt x="8804" y="4695"/>
                  </a:cubicBezTo>
                  <a:cubicBezTo>
                    <a:pt x="8820" y="4678"/>
                    <a:pt x="8833" y="4657"/>
                    <a:pt x="8845" y="4634"/>
                  </a:cubicBezTo>
                  <a:cubicBezTo>
                    <a:pt x="8854" y="4616"/>
                    <a:pt x="8860" y="4599"/>
                    <a:pt x="8863" y="4583"/>
                  </a:cubicBezTo>
                  <a:cubicBezTo>
                    <a:pt x="8866" y="4568"/>
                    <a:pt x="8866" y="4551"/>
                    <a:pt x="8864" y="4534"/>
                  </a:cubicBezTo>
                  <a:cubicBezTo>
                    <a:pt x="8862" y="4511"/>
                    <a:pt x="8855" y="4491"/>
                    <a:pt x="8843" y="4474"/>
                  </a:cubicBezTo>
                  <a:cubicBezTo>
                    <a:pt x="8830" y="4456"/>
                    <a:pt x="8815" y="4443"/>
                    <a:pt x="8797" y="4434"/>
                  </a:cubicBezTo>
                  <a:cubicBezTo>
                    <a:pt x="8785" y="4428"/>
                    <a:pt x="8771" y="4424"/>
                    <a:pt x="8757" y="4423"/>
                  </a:cubicBezTo>
                  <a:close/>
                  <a:moveTo>
                    <a:pt x="8974" y="4352"/>
                  </a:moveTo>
                  <a:lnTo>
                    <a:pt x="8584" y="4160"/>
                  </a:lnTo>
                  <a:lnTo>
                    <a:pt x="8561" y="4206"/>
                  </a:lnTo>
                  <a:lnTo>
                    <a:pt x="8952" y="4398"/>
                  </a:lnTo>
                  <a:lnTo>
                    <a:pt x="8974" y="4352"/>
                  </a:lnTo>
                  <a:close/>
                  <a:moveTo>
                    <a:pt x="8730" y="3674"/>
                  </a:moveTo>
                  <a:cubicBezTo>
                    <a:pt x="8721" y="3677"/>
                    <a:pt x="8715" y="3683"/>
                    <a:pt x="8711" y="3691"/>
                  </a:cubicBezTo>
                  <a:cubicBezTo>
                    <a:pt x="8707" y="3699"/>
                    <a:pt x="8706" y="3707"/>
                    <a:pt x="8709" y="3716"/>
                  </a:cubicBezTo>
                  <a:cubicBezTo>
                    <a:pt x="8712" y="3724"/>
                    <a:pt x="8718" y="3731"/>
                    <a:pt x="8726" y="3735"/>
                  </a:cubicBezTo>
                  <a:cubicBezTo>
                    <a:pt x="8734" y="3739"/>
                    <a:pt x="8743" y="3739"/>
                    <a:pt x="8751" y="3736"/>
                  </a:cubicBezTo>
                  <a:cubicBezTo>
                    <a:pt x="8760" y="3734"/>
                    <a:pt x="8766" y="3728"/>
                    <a:pt x="8770" y="3720"/>
                  </a:cubicBezTo>
                  <a:cubicBezTo>
                    <a:pt x="8775" y="3711"/>
                    <a:pt x="8775" y="3703"/>
                    <a:pt x="8772" y="3695"/>
                  </a:cubicBezTo>
                  <a:cubicBezTo>
                    <a:pt x="8769" y="3686"/>
                    <a:pt x="8763" y="3680"/>
                    <a:pt x="8755" y="3676"/>
                  </a:cubicBezTo>
                  <a:cubicBezTo>
                    <a:pt x="8747" y="3672"/>
                    <a:pt x="8738" y="3671"/>
                    <a:pt x="8730" y="3674"/>
                  </a:cubicBezTo>
                  <a:close/>
                  <a:moveTo>
                    <a:pt x="8788" y="3557"/>
                  </a:moveTo>
                  <a:cubicBezTo>
                    <a:pt x="8779" y="3560"/>
                    <a:pt x="8773" y="3565"/>
                    <a:pt x="8769" y="3574"/>
                  </a:cubicBezTo>
                  <a:cubicBezTo>
                    <a:pt x="8765" y="3582"/>
                    <a:pt x="8764" y="3590"/>
                    <a:pt x="8767" y="3598"/>
                  </a:cubicBezTo>
                  <a:cubicBezTo>
                    <a:pt x="8770" y="3607"/>
                    <a:pt x="8775" y="3613"/>
                    <a:pt x="8783" y="3617"/>
                  </a:cubicBezTo>
                  <a:cubicBezTo>
                    <a:pt x="8792" y="3621"/>
                    <a:pt x="8800" y="3622"/>
                    <a:pt x="8809" y="3619"/>
                  </a:cubicBezTo>
                  <a:cubicBezTo>
                    <a:pt x="8818" y="3616"/>
                    <a:pt x="8824" y="3611"/>
                    <a:pt x="8828" y="3602"/>
                  </a:cubicBezTo>
                  <a:cubicBezTo>
                    <a:pt x="8832" y="3594"/>
                    <a:pt x="8833" y="3586"/>
                    <a:pt x="8830" y="3577"/>
                  </a:cubicBezTo>
                  <a:cubicBezTo>
                    <a:pt x="8826" y="3569"/>
                    <a:pt x="8821" y="3563"/>
                    <a:pt x="8812" y="3558"/>
                  </a:cubicBezTo>
                  <a:cubicBezTo>
                    <a:pt x="8804" y="3555"/>
                    <a:pt x="8796" y="3554"/>
                    <a:pt x="8788" y="3557"/>
                  </a:cubicBezTo>
                  <a:close/>
                  <a:moveTo>
                    <a:pt x="3128" y="17960"/>
                  </a:moveTo>
                  <a:lnTo>
                    <a:pt x="2720" y="17801"/>
                  </a:lnTo>
                  <a:lnTo>
                    <a:pt x="2687" y="17870"/>
                  </a:lnTo>
                  <a:lnTo>
                    <a:pt x="2910" y="18072"/>
                  </a:lnTo>
                  <a:cubicBezTo>
                    <a:pt x="2924" y="18084"/>
                    <a:pt x="2936" y="18094"/>
                    <a:pt x="2947" y="18102"/>
                  </a:cubicBezTo>
                  <a:cubicBezTo>
                    <a:pt x="2959" y="18111"/>
                    <a:pt x="2965" y="18116"/>
                    <a:pt x="2966" y="18117"/>
                  </a:cubicBezTo>
                  <a:cubicBezTo>
                    <a:pt x="2964" y="18116"/>
                    <a:pt x="2956" y="18114"/>
                    <a:pt x="2943" y="18111"/>
                  </a:cubicBezTo>
                  <a:cubicBezTo>
                    <a:pt x="2929" y="18107"/>
                    <a:pt x="2912" y="18103"/>
                    <a:pt x="2891" y="18099"/>
                  </a:cubicBezTo>
                  <a:lnTo>
                    <a:pt x="2601" y="18045"/>
                  </a:lnTo>
                  <a:lnTo>
                    <a:pt x="2567" y="18113"/>
                  </a:lnTo>
                  <a:lnTo>
                    <a:pt x="2800" y="18254"/>
                  </a:lnTo>
                  <a:lnTo>
                    <a:pt x="2895" y="18254"/>
                  </a:lnTo>
                  <a:lnTo>
                    <a:pt x="2696" y="18136"/>
                  </a:lnTo>
                  <a:cubicBezTo>
                    <a:pt x="2690" y="18133"/>
                    <a:pt x="2684" y="18129"/>
                    <a:pt x="2676" y="18125"/>
                  </a:cubicBezTo>
                  <a:cubicBezTo>
                    <a:pt x="2669" y="18120"/>
                    <a:pt x="2661" y="18116"/>
                    <a:pt x="2654" y="18112"/>
                  </a:cubicBezTo>
                  <a:cubicBezTo>
                    <a:pt x="2647" y="18108"/>
                    <a:pt x="2640" y="18104"/>
                    <a:pt x="2635" y="18101"/>
                  </a:cubicBezTo>
                  <a:cubicBezTo>
                    <a:pt x="2630" y="18098"/>
                    <a:pt x="2627" y="18096"/>
                    <a:pt x="2625" y="18096"/>
                  </a:cubicBezTo>
                  <a:cubicBezTo>
                    <a:pt x="2630" y="18097"/>
                    <a:pt x="2639" y="18099"/>
                    <a:pt x="2653" y="18101"/>
                  </a:cubicBezTo>
                  <a:cubicBezTo>
                    <a:pt x="2668" y="18105"/>
                    <a:pt x="2686" y="18108"/>
                    <a:pt x="2708" y="18112"/>
                  </a:cubicBezTo>
                  <a:lnTo>
                    <a:pt x="3024" y="18171"/>
                  </a:lnTo>
                  <a:lnTo>
                    <a:pt x="3043" y="18132"/>
                  </a:lnTo>
                  <a:lnTo>
                    <a:pt x="2793" y="17904"/>
                  </a:lnTo>
                  <a:cubicBezTo>
                    <a:pt x="2788" y="17900"/>
                    <a:pt x="2782" y="17895"/>
                    <a:pt x="2776" y="17890"/>
                  </a:cubicBezTo>
                  <a:cubicBezTo>
                    <a:pt x="2770" y="17885"/>
                    <a:pt x="2765" y="17880"/>
                    <a:pt x="2760" y="17876"/>
                  </a:cubicBezTo>
                  <a:cubicBezTo>
                    <a:pt x="2754" y="17871"/>
                    <a:pt x="2750" y="17868"/>
                    <a:pt x="2746" y="17865"/>
                  </a:cubicBezTo>
                  <a:cubicBezTo>
                    <a:pt x="2742" y="17862"/>
                    <a:pt x="2740" y="17860"/>
                    <a:pt x="2740" y="17859"/>
                  </a:cubicBezTo>
                  <a:cubicBezTo>
                    <a:pt x="2740" y="17859"/>
                    <a:pt x="2743" y="17860"/>
                    <a:pt x="2748" y="17863"/>
                  </a:cubicBezTo>
                  <a:cubicBezTo>
                    <a:pt x="2752" y="17865"/>
                    <a:pt x="2758" y="17867"/>
                    <a:pt x="2765" y="17870"/>
                  </a:cubicBezTo>
                  <a:cubicBezTo>
                    <a:pt x="2772" y="17873"/>
                    <a:pt x="2779" y="17876"/>
                    <a:pt x="2786" y="17880"/>
                  </a:cubicBezTo>
                  <a:cubicBezTo>
                    <a:pt x="2794" y="17883"/>
                    <a:pt x="2801" y="17886"/>
                    <a:pt x="2807" y="17889"/>
                  </a:cubicBezTo>
                  <a:lnTo>
                    <a:pt x="3105" y="18007"/>
                  </a:lnTo>
                  <a:lnTo>
                    <a:pt x="3128" y="17960"/>
                  </a:lnTo>
                  <a:close/>
                  <a:moveTo>
                    <a:pt x="9002" y="6041"/>
                  </a:moveTo>
                  <a:lnTo>
                    <a:pt x="9002" y="5883"/>
                  </a:lnTo>
                  <a:lnTo>
                    <a:pt x="9000" y="5880"/>
                  </a:lnTo>
                  <a:cubicBezTo>
                    <a:pt x="8988" y="5863"/>
                    <a:pt x="8972" y="5849"/>
                    <a:pt x="8954" y="5840"/>
                  </a:cubicBezTo>
                  <a:cubicBezTo>
                    <a:pt x="8942" y="5834"/>
                    <a:pt x="8929" y="5831"/>
                    <a:pt x="8914" y="5829"/>
                  </a:cubicBezTo>
                  <a:cubicBezTo>
                    <a:pt x="8899" y="5828"/>
                    <a:pt x="8886" y="5829"/>
                    <a:pt x="8873" y="5832"/>
                  </a:cubicBezTo>
                  <a:cubicBezTo>
                    <a:pt x="8860" y="5836"/>
                    <a:pt x="8848" y="5841"/>
                    <a:pt x="8837" y="5848"/>
                  </a:cubicBezTo>
                  <a:cubicBezTo>
                    <a:pt x="8826" y="5856"/>
                    <a:pt x="8813" y="5867"/>
                    <a:pt x="8799" y="5882"/>
                  </a:cubicBezTo>
                  <a:lnTo>
                    <a:pt x="8763" y="5920"/>
                  </a:lnTo>
                  <a:cubicBezTo>
                    <a:pt x="8744" y="5939"/>
                    <a:pt x="8727" y="5951"/>
                    <a:pt x="8713" y="5957"/>
                  </a:cubicBezTo>
                  <a:cubicBezTo>
                    <a:pt x="8698" y="5962"/>
                    <a:pt x="8683" y="5961"/>
                    <a:pt x="8667" y="5953"/>
                  </a:cubicBezTo>
                  <a:cubicBezTo>
                    <a:pt x="8647" y="5943"/>
                    <a:pt x="8635" y="5929"/>
                    <a:pt x="8630" y="5909"/>
                  </a:cubicBezTo>
                  <a:cubicBezTo>
                    <a:pt x="8625" y="5890"/>
                    <a:pt x="8629" y="5868"/>
                    <a:pt x="8641" y="5843"/>
                  </a:cubicBezTo>
                  <a:cubicBezTo>
                    <a:pt x="8645" y="5835"/>
                    <a:pt x="8650" y="5827"/>
                    <a:pt x="8655" y="5821"/>
                  </a:cubicBezTo>
                  <a:cubicBezTo>
                    <a:pt x="8659" y="5814"/>
                    <a:pt x="8665" y="5807"/>
                    <a:pt x="8671" y="5801"/>
                  </a:cubicBezTo>
                  <a:cubicBezTo>
                    <a:pt x="8678" y="5795"/>
                    <a:pt x="8685" y="5789"/>
                    <a:pt x="8693" y="5783"/>
                  </a:cubicBezTo>
                  <a:cubicBezTo>
                    <a:pt x="8701" y="5777"/>
                    <a:pt x="8710" y="5771"/>
                    <a:pt x="8721" y="5765"/>
                  </a:cubicBezTo>
                  <a:lnTo>
                    <a:pt x="8698" y="5728"/>
                  </a:lnTo>
                  <a:cubicBezTo>
                    <a:pt x="8654" y="5752"/>
                    <a:pt x="8622" y="5786"/>
                    <a:pt x="8602" y="5827"/>
                  </a:cubicBezTo>
                  <a:cubicBezTo>
                    <a:pt x="8593" y="5846"/>
                    <a:pt x="8587" y="5865"/>
                    <a:pt x="8585" y="5883"/>
                  </a:cubicBezTo>
                  <a:cubicBezTo>
                    <a:pt x="8583" y="5901"/>
                    <a:pt x="8584" y="5918"/>
                    <a:pt x="8588" y="5934"/>
                  </a:cubicBezTo>
                  <a:cubicBezTo>
                    <a:pt x="8593" y="5950"/>
                    <a:pt x="8600" y="5964"/>
                    <a:pt x="8611" y="5977"/>
                  </a:cubicBezTo>
                  <a:cubicBezTo>
                    <a:pt x="8622" y="5990"/>
                    <a:pt x="8635" y="6000"/>
                    <a:pt x="8652" y="6009"/>
                  </a:cubicBezTo>
                  <a:cubicBezTo>
                    <a:pt x="8677" y="6021"/>
                    <a:pt x="8702" y="6023"/>
                    <a:pt x="8728" y="6016"/>
                  </a:cubicBezTo>
                  <a:cubicBezTo>
                    <a:pt x="8740" y="6012"/>
                    <a:pt x="8750" y="6006"/>
                    <a:pt x="8761" y="5998"/>
                  </a:cubicBezTo>
                  <a:cubicBezTo>
                    <a:pt x="8771" y="5990"/>
                    <a:pt x="8783" y="5978"/>
                    <a:pt x="8797" y="5963"/>
                  </a:cubicBezTo>
                  <a:lnTo>
                    <a:pt x="8828" y="5930"/>
                  </a:lnTo>
                  <a:cubicBezTo>
                    <a:pt x="8865" y="5890"/>
                    <a:pt x="8901" y="5879"/>
                    <a:pt x="8936" y="5896"/>
                  </a:cubicBezTo>
                  <a:cubicBezTo>
                    <a:pt x="8959" y="5907"/>
                    <a:pt x="8973" y="5925"/>
                    <a:pt x="8978" y="5951"/>
                  </a:cubicBezTo>
                  <a:cubicBezTo>
                    <a:pt x="8980" y="5962"/>
                    <a:pt x="8980" y="5973"/>
                    <a:pt x="8978" y="5984"/>
                  </a:cubicBezTo>
                  <a:cubicBezTo>
                    <a:pt x="8976" y="5994"/>
                    <a:pt x="8971" y="6007"/>
                    <a:pt x="8964" y="6021"/>
                  </a:cubicBezTo>
                  <a:cubicBezTo>
                    <a:pt x="8954" y="6041"/>
                    <a:pt x="8943" y="6058"/>
                    <a:pt x="8929" y="6072"/>
                  </a:cubicBezTo>
                  <a:cubicBezTo>
                    <a:pt x="8915" y="6087"/>
                    <a:pt x="8899" y="6099"/>
                    <a:pt x="8879" y="6110"/>
                  </a:cubicBezTo>
                  <a:lnTo>
                    <a:pt x="8905" y="6148"/>
                  </a:lnTo>
                  <a:cubicBezTo>
                    <a:pt x="8927" y="6135"/>
                    <a:pt x="8946" y="6119"/>
                    <a:pt x="8961" y="6102"/>
                  </a:cubicBezTo>
                  <a:cubicBezTo>
                    <a:pt x="8977" y="6084"/>
                    <a:pt x="8990" y="6064"/>
                    <a:pt x="9002" y="6041"/>
                  </a:cubicBezTo>
                  <a:close/>
                  <a:moveTo>
                    <a:pt x="9002" y="5754"/>
                  </a:moveTo>
                  <a:lnTo>
                    <a:pt x="9002" y="5700"/>
                  </a:lnTo>
                  <a:cubicBezTo>
                    <a:pt x="8997" y="5699"/>
                    <a:pt x="8993" y="5698"/>
                    <a:pt x="8988" y="5696"/>
                  </a:cubicBezTo>
                  <a:cubicBezTo>
                    <a:pt x="8975" y="5692"/>
                    <a:pt x="8958" y="5686"/>
                    <a:pt x="8939" y="5676"/>
                  </a:cubicBezTo>
                  <a:cubicBezTo>
                    <a:pt x="8916" y="5665"/>
                    <a:pt x="8897" y="5654"/>
                    <a:pt x="8882" y="5643"/>
                  </a:cubicBezTo>
                  <a:cubicBezTo>
                    <a:pt x="8867" y="5632"/>
                    <a:pt x="8854" y="5621"/>
                    <a:pt x="8844" y="5609"/>
                  </a:cubicBezTo>
                  <a:cubicBezTo>
                    <a:pt x="8826" y="5588"/>
                    <a:pt x="8816" y="5567"/>
                    <a:pt x="8813" y="5546"/>
                  </a:cubicBezTo>
                  <a:cubicBezTo>
                    <a:pt x="8809" y="5524"/>
                    <a:pt x="8813" y="5502"/>
                    <a:pt x="8824" y="5479"/>
                  </a:cubicBezTo>
                  <a:cubicBezTo>
                    <a:pt x="8831" y="5465"/>
                    <a:pt x="8839" y="5453"/>
                    <a:pt x="8849" y="5443"/>
                  </a:cubicBezTo>
                  <a:cubicBezTo>
                    <a:pt x="8858" y="5433"/>
                    <a:pt x="8870" y="5425"/>
                    <a:pt x="8885" y="5417"/>
                  </a:cubicBezTo>
                  <a:lnTo>
                    <a:pt x="8867" y="5377"/>
                  </a:lnTo>
                  <a:cubicBezTo>
                    <a:pt x="8850" y="5386"/>
                    <a:pt x="8835" y="5397"/>
                    <a:pt x="8821" y="5411"/>
                  </a:cubicBezTo>
                  <a:cubicBezTo>
                    <a:pt x="8808" y="5425"/>
                    <a:pt x="8796" y="5441"/>
                    <a:pt x="8787" y="5460"/>
                  </a:cubicBezTo>
                  <a:cubicBezTo>
                    <a:pt x="8775" y="5484"/>
                    <a:pt x="8769" y="5508"/>
                    <a:pt x="8770" y="5533"/>
                  </a:cubicBezTo>
                  <a:cubicBezTo>
                    <a:pt x="8770" y="5558"/>
                    <a:pt x="8775" y="5583"/>
                    <a:pt x="8786" y="5606"/>
                  </a:cubicBezTo>
                  <a:cubicBezTo>
                    <a:pt x="8797" y="5630"/>
                    <a:pt x="8813" y="5651"/>
                    <a:pt x="8833" y="5672"/>
                  </a:cubicBezTo>
                  <a:cubicBezTo>
                    <a:pt x="8854" y="5692"/>
                    <a:pt x="8879" y="5709"/>
                    <a:pt x="8908" y="5724"/>
                  </a:cubicBezTo>
                  <a:cubicBezTo>
                    <a:pt x="8937" y="5738"/>
                    <a:pt x="8966" y="5748"/>
                    <a:pt x="8995" y="5753"/>
                  </a:cubicBezTo>
                  <a:cubicBezTo>
                    <a:pt x="8997" y="5754"/>
                    <a:pt x="9000" y="5754"/>
                    <a:pt x="9002" y="5754"/>
                  </a:cubicBezTo>
                  <a:close/>
                  <a:moveTo>
                    <a:pt x="2912" y="17412"/>
                  </a:moveTo>
                  <a:lnTo>
                    <a:pt x="2890" y="17458"/>
                  </a:lnTo>
                  <a:lnTo>
                    <a:pt x="3162" y="17592"/>
                  </a:lnTo>
                  <a:cubicBezTo>
                    <a:pt x="3175" y="17598"/>
                    <a:pt x="3186" y="17605"/>
                    <a:pt x="3195" y="17611"/>
                  </a:cubicBezTo>
                  <a:cubicBezTo>
                    <a:pt x="3203" y="17617"/>
                    <a:pt x="3210" y="17626"/>
                    <a:pt x="3216" y="17637"/>
                  </a:cubicBezTo>
                  <a:cubicBezTo>
                    <a:pt x="3221" y="17647"/>
                    <a:pt x="3222" y="17658"/>
                    <a:pt x="3221" y="17672"/>
                  </a:cubicBezTo>
                  <a:cubicBezTo>
                    <a:pt x="3219" y="17686"/>
                    <a:pt x="3214" y="17701"/>
                    <a:pt x="3206" y="17718"/>
                  </a:cubicBezTo>
                  <a:cubicBezTo>
                    <a:pt x="3200" y="17730"/>
                    <a:pt x="3194" y="17740"/>
                    <a:pt x="3187" y="17747"/>
                  </a:cubicBezTo>
                  <a:cubicBezTo>
                    <a:pt x="3181" y="17755"/>
                    <a:pt x="3174" y="17761"/>
                    <a:pt x="3167" y="17765"/>
                  </a:cubicBezTo>
                  <a:cubicBezTo>
                    <a:pt x="3160" y="17769"/>
                    <a:pt x="3154" y="17772"/>
                    <a:pt x="3148" y="17773"/>
                  </a:cubicBezTo>
                  <a:cubicBezTo>
                    <a:pt x="3141" y="17775"/>
                    <a:pt x="3136" y="17775"/>
                    <a:pt x="3130" y="17775"/>
                  </a:cubicBezTo>
                  <a:cubicBezTo>
                    <a:pt x="3123" y="17775"/>
                    <a:pt x="3114" y="17772"/>
                    <a:pt x="3102" y="17768"/>
                  </a:cubicBezTo>
                  <a:cubicBezTo>
                    <a:pt x="3091" y="17764"/>
                    <a:pt x="3081" y="17759"/>
                    <a:pt x="3071" y="17754"/>
                  </a:cubicBezTo>
                  <a:lnTo>
                    <a:pt x="2807" y="17625"/>
                  </a:lnTo>
                  <a:lnTo>
                    <a:pt x="2785" y="17671"/>
                  </a:lnTo>
                  <a:lnTo>
                    <a:pt x="3065" y="17809"/>
                  </a:lnTo>
                  <a:cubicBezTo>
                    <a:pt x="3074" y="17813"/>
                    <a:pt x="3084" y="17817"/>
                    <a:pt x="3096" y="17822"/>
                  </a:cubicBezTo>
                  <a:cubicBezTo>
                    <a:pt x="3108" y="17826"/>
                    <a:pt x="3119" y="17828"/>
                    <a:pt x="3132" y="17827"/>
                  </a:cubicBezTo>
                  <a:cubicBezTo>
                    <a:pt x="3156" y="17826"/>
                    <a:pt x="3177" y="17819"/>
                    <a:pt x="3196" y="17805"/>
                  </a:cubicBezTo>
                  <a:cubicBezTo>
                    <a:pt x="3213" y="17792"/>
                    <a:pt x="3230" y="17770"/>
                    <a:pt x="3245" y="17739"/>
                  </a:cubicBezTo>
                  <a:cubicBezTo>
                    <a:pt x="3257" y="17715"/>
                    <a:pt x="3264" y="17694"/>
                    <a:pt x="3267" y="17676"/>
                  </a:cubicBezTo>
                  <a:cubicBezTo>
                    <a:pt x="3270" y="17657"/>
                    <a:pt x="3269" y="17639"/>
                    <a:pt x="3265" y="17622"/>
                  </a:cubicBezTo>
                  <a:cubicBezTo>
                    <a:pt x="3261" y="17605"/>
                    <a:pt x="3254" y="17592"/>
                    <a:pt x="3242" y="17581"/>
                  </a:cubicBezTo>
                  <a:cubicBezTo>
                    <a:pt x="3231" y="17571"/>
                    <a:pt x="3214" y="17560"/>
                    <a:pt x="3190" y="17548"/>
                  </a:cubicBezTo>
                  <a:lnTo>
                    <a:pt x="2912" y="17412"/>
                  </a:lnTo>
                  <a:close/>
                  <a:moveTo>
                    <a:pt x="2755" y="17542"/>
                  </a:moveTo>
                  <a:cubicBezTo>
                    <a:pt x="2747" y="17545"/>
                    <a:pt x="2740" y="17551"/>
                    <a:pt x="2736" y="17559"/>
                  </a:cubicBezTo>
                  <a:cubicBezTo>
                    <a:pt x="2732" y="17567"/>
                    <a:pt x="2732" y="17575"/>
                    <a:pt x="2735" y="17584"/>
                  </a:cubicBezTo>
                  <a:cubicBezTo>
                    <a:pt x="2738" y="17592"/>
                    <a:pt x="2743" y="17599"/>
                    <a:pt x="2751" y="17603"/>
                  </a:cubicBezTo>
                  <a:cubicBezTo>
                    <a:pt x="2759" y="17607"/>
                    <a:pt x="2768" y="17607"/>
                    <a:pt x="2777" y="17605"/>
                  </a:cubicBezTo>
                  <a:cubicBezTo>
                    <a:pt x="2785" y="17602"/>
                    <a:pt x="2792" y="17596"/>
                    <a:pt x="2796" y="17588"/>
                  </a:cubicBezTo>
                  <a:cubicBezTo>
                    <a:pt x="2800" y="17579"/>
                    <a:pt x="2800" y="17571"/>
                    <a:pt x="2797" y="17563"/>
                  </a:cubicBezTo>
                  <a:cubicBezTo>
                    <a:pt x="2794" y="17554"/>
                    <a:pt x="2788" y="17548"/>
                    <a:pt x="2780" y="17544"/>
                  </a:cubicBezTo>
                  <a:cubicBezTo>
                    <a:pt x="2772" y="17540"/>
                    <a:pt x="2764" y="17539"/>
                    <a:pt x="2755" y="17542"/>
                  </a:cubicBezTo>
                  <a:close/>
                  <a:moveTo>
                    <a:pt x="2813" y="17426"/>
                  </a:moveTo>
                  <a:cubicBezTo>
                    <a:pt x="2804" y="17428"/>
                    <a:pt x="2798" y="17434"/>
                    <a:pt x="2794" y="17442"/>
                  </a:cubicBezTo>
                  <a:cubicBezTo>
                    <a:pt x="2790" y="17450"/>
                    <a:pt x="2789" y="17459"/>
                    <a:pt x="2792" y="17467"/>
                  </a:cubicBezTo>
                  <a:cubicBezTo>
                    <a:pt x="2795" y="17476"/>
                    <a:pt x="2801" y="17482"/>
                    <a:pt x="2809" y="17486"/>
                  </a:cubicBezTo>
                  <a:cubicBezTo>
                    <a:pt x="2817" y="17490"/>
                    <a:pt x="2825" y="17491"/>
                    <a:pt x="2834" y="17488"/>
                  </a:cubicBezTo>
                  <a:cubicBezTo>
                    <a:pt x="2843" y="17485"/>
                    <a:pt x="2849" y="17479"/>
                    <a:pt x="2853" y="17471"/>
                  </a:cubicBezTo>
                  <a:cubicBezTo>
                    <a:pt x="2857" y="17463"/>
                    <a:pt x="2858" y="17454"/>
                    <a:pt x="2855" y="17446"/>
                  </a:cubicBezTo>
                  <a:cubicBezTo>
                    <a:pt x="2852" y="17437"/>
                    <a:pt x="2846" y="17431"/>
                    <a:pt x="2837" y="17427"/>
                  </a:cubicBezTo>
                  <a:cubicBezTo>
                    <a:pt x="2829" y="17423"/>
                    <a:pt x="2821" y="17423"/>
                    <a:pt x="2813" y="17426"/>
                  </a:cubicBezTo>
                  <a:close/>
                  <a:moveTo>
                    <a:pt x="3486" y="17231"/>
                  </a:moveTo>
                  <a:lnTo>
                    <a:pt x="3096" y="17039"/>
                  </a:lnTo>
                  <a:lnTo>
                    <a:pt x="3073" y="17085"/>
                  </a:lnTo>
                  <a:lnTo>
                    <a:pt x="3286" y="17188"/>
                  </a:lnTo>
                  <a:cubicBezTo>
                    <a:pt x="3300" y="17195"/>
                    <a:pt x="3314" y="17202"/>
                    <a:pt x="3329" y="17208"/>
                  </a:cubicBezTo>
                  <a:cubicBezTo>
                    <a:pt x="3343" y="17214"/>
                    <a:pt x="3356" y="17220"/>
                    <a:pt x="3368" y="17225"/>
                  </a:cubicBezTo>
                  <a:cubicBezTo>
                    <a:pt x="3379" y="17230"/>
                    <a:pt x="3389" y="17234"/>
                    <a:pt x="3396" y="17237"/>
                  </a:cubicBezTo>
                  <a:cubicBezTo>
                    <a:pt x="3404" y="17240"/>
                    <a:pt x="3407" y="17241"/>
                    <a:pt x="3408" y="17241"/>
                  </a:cubicBezTo>
                  <a:cubicBezTo>
                    <a:pt x="3407" y="17241"/>
                    <a:pt x="3403" y="17241"/>
                    <a:pt x="3397" y="17241"/>
                  </a:cubicBezTo>
                  <a:cubicBezTo>
                    <a:pt x="3390" y="17240"/>
                    <a:pt x="3383" y="17240"/>
                    <a:pt x="3374" y="17239"/>
                  </a:cubicBezTo>
                  <a:cubicBezTo>
                    <a:pt x="3364" y="17239"/>
                    <a:pt x="3354" y="17238"/>
                    <a:pt x="3343" y="17238"/>
                  </a:cubicBezTo>
                  <a:cubicBezTo>
                    <a:pt x="3331" y="17237"/>
                    <a:pt x="3319" y="17237"/>
                    <a:pt x="3308" y="17238"/>
                  </a:cubicBezTo>
                  <a:lnTo>
                    <a:pt x="2994" y="17245"/>
                  </a:lnTo>
                  <a:lnTo>
                    <a:pt x="2968" y="17299"/>
                  </a:lnTo>
                  <a:lnTo>
                    <a:pt x="3359" y="17491"/>
                  </a:lnTo>
                  <a:lnTo>
                    <a:pt x="3382" y="17443"/>
                  </a:lnTo>
                  <a:lnTo>
                    <a:pt x="3155" y="17333"/>
                  </a:lnTo>
                  <a:cubicBezTo>
                    <a:pt x="3143" y="17328"/>
                    <a:pt x="3132" y="17322"/>
                    <a:pt x="3120" y="17317"/>
                  </a:cubicBezTo>
                  <a:cubicBezTo>
                    <a:pt x="3108" y="17312"/>
                    <a:pt x="3097" y="17308"/>
                    <a:pt x="3087" y="17304"/>
                  </a:cubicBezTo>
                  <a:cubicBezTo>
                    <a:pt x="3078" y="17299"/>
                    <a:pt x="3069" y="17296"/>
                    <a:pt x="3061" y="17293"/>
                  </a:cubicBezTo>
                  <a:cubicBezTo>
                    <a:pt x="3054" y="17290"/>
                    <a:pt x="3049" y="17288"/>
                    <a:pt x="3046" y="17286"/>
                  </a:cubicBezTo>
                  <a:cubicBezTo>
                    <a:pt x="3050" y="17287"/>
                    <a:pt x="3056" y="17287"/>
                    <a:pt x="3063" y="17288"/>
                  </a:cubicBezTo>
                  <a:cubicBezTo>
                    <a:pt x="3070" y="17288"/>
                    <a:pt x="3079" y="17288"/>
                    <a:pt x="3089" y="17288"/>
                  </a:cubicBezTo>
                  <a:cubicBezTo>
                    <a:pt x="3100" y="17288"/>
                    <a:pt x="3111" y="17288"/>
                    <a:pt x="3123" y="17288"/>
                  </a:cubicBezTo>
                  <a:cubicBezTo>
                    <a:pt x="3135" y="17289"/>
                    <a:pt x="3148" y="17288"/>
                    <a:pt x="3161" y="17288"/>
                  </a:cubicBezTo>
                  <a:lnTo>
                    <a:pt x="3462" y="17280"/>
                  </a:lnTo>
                  <a:lnTo>
                    <a:pt x="3486" y="17231"/>
                  </a:lnTo>
                  <a:close/>
                  <a:moveTo>
                    <a:pt x="3511" y="16810"/>
                  </a:moveTo>
                  <a:cubicBezTo>
                    <a:pt x="3496" y="16809"/>
                    <a:pt x="3482" y="16810"/>
                    <a:pt x="3469" y="16813"/>
                  </a:cubicBezTo>
                  <a:cubicBezTo>
                    <a:pt x="3456" y="16817"/>
                    <a:pt x="3444" y="16822"/>
                    <a:pt x="3433" y="16830"/>
                  </a:cubicBezTo>
                  <a:cubicBezTo>
                    <a:pt x="3422" y="16837"/>
                    <a:pt x="3410" y="16848"/>
                    <a:pt x="3396" y="16863"/>
                  </a:cubicBezTo>
                  <a:lnTo>
                    <a:pt x="3360" y="16901"/>
                  </a:lnTo>
                  <a:cubicBezTo>
                    <a:pt x="3340" y="16920"/>
                    <a:pt x="3324" y="16933"/>
                    <a:pt x="3309" y="16938"/>
                  </a:cubicBezTo>
                  <a:cubicBezTo>
                    <a:pt x="3295" y="16944"/>
                    <a:pt x="3280" y="16942"/>
                    <a:pt x="3264" y="16935"/>
                  </a:cubicBezTo>
                  <a:cubicBezTo>
                    <a:pt x="3244" y="16925"/>
                    <a:pt x="3231" y="16910"/>
                    <a:pt x="3227" y="16891"/>
                  </a:cubicBezTo>
                  <a:cubicBezTo>
                    <a:pt x="3222" y="16872"/>
                    <a:pt x="3226" y="16850"/>
                    <a:pt x="3238" y="16825"/>
                  </a:cubicBezTo>
                  <a:cubicBezTo>
                    <a:pt x="3242" y="16817"/>
                    <a:pt x="3246" y="16809"/>
                    <a:pt x="3251" y="16802"/>
                  </a:cubicBezTo>
                  <a:cubicBezTo>
                    <a:pt x="3256" y="16795"/>
                    <a:pt x="3261" y="16789"/>
                    <a:pt x="3268" y="16783"/>
                  </a:cubicBezTo>
                  <a:cubicBezTo>
                    <a:pt x="3274" y="16777"/>
                    <a:pt x="3281" y="16771"/>
                    <a:pt x="3289" y="16765"/>
                  </a:cubicBezTo>
                  <a:cubicBezTo>
                    <a:pt x="3297" y="16759"/>
                    <a:pt x="3307" y="16752"/>
                    <a:pt x="3318" y="16746"/>
                  </a:cubicBezTo>
                  <a:lnTo>
                    <a:pt x="3294" y="16709"/>
                  </a:lnTo>
                  <a:cubicBezTo>
                    <a:pt x="3251" y="16734"/>
                    <a:pt x="3219" y="16767"/>
                    <a:pt x="3198" y="16808"/>
                  </a:cubicBezTo>
                  <a:cubicBezTo>
                    <a:pt x="3189" y="16827"/>
                    <a:pt x="3183" y="16846"/>
                    <a:pt x="3181" y="16864"/>
                  </a:cubicBezTo>
                  <a:cubicBezTo>
                    <a:pt x="3179" y="16883"/>
                    <a:pt x="3180" y="16900"/>
                    <a:pt x="3185" y="16915"/>
                  </a:cubicBezTo>
                  <a:cubicBezTo>
                    <a:pt x="3189" y="16931"/>
                    <a:pt x="3197" y="16946"/>
                    <a:pt x="3207" y="16959"/>
                  </a:cubicBezTo>
                  <a:cubicBezTo>
                    <a:pt x="3218" y="16971"/>
                    <a:pt x="3232" y="16982"/>
                    <a:pt x="3248" y="16990"/>
                  </a:cubicBezTo>
                  <a:cubicBezTo>
                    <a:pt x="3274" y="17002"/>
                    <a:pt x="3299" y="17005"/>
                    <a:pt x="3324" y="16997"/>
                  </a:cubicBezTo>
                  <a:cubicBezTo>
                    <a:pt x="3336" y="16993"/>
                    <a:pt x="3347" y="16987"/>
                    <a:pt x="3357" y="16979"/>
                  </a:cubicBezTo>
                  <a:cubicBezTo>
                    <a:pt x="3367" y="16971"/>
                    <a:pt x="3379" y="16960"/>
                    <a:pt x="3393" y="16945"/>
                  </a:cubicBezTo>
                  <a:lnTo>
                    <a:pt x="3425" y="16911"/>
                  </a:lnTo>
                  <a:cubicBezTo>
                    <a:pt x="3462" y="16871"/>
                    <a:pt x="3497" y="16860"/>
                    <a:pt x="3532" y="16877"/>
                  </a:cubicBezTo>
                  <a:cubicBezTo>
                    <a:pt x="3555" y="16888"/>
                    <a:pt x="3569" y="16907"/>
                    <a:pt x="3574" y="16932"/>
                  </a:cubicBezTo>
                  <a:cubicBezTo>
                    <a:pt x="3576" y="16944"/>
                    <a:pt x="3577" y="16955"/>
                    <a:pt x="3575" y="16965"/>
                  </a:cubicBezTo>
                  <a:cubicBezTo>
                    <a:pt x="3573" y="16975"/>
                    <a:pt x="3568" y="16988"/>
                    <a:pt x="3561" y="17003"/>
                  </a:cubicBezTo>
                  <a:cubicBezTo>
                    <a:pt x="3551" y="17023"/>
                    <a:pt x="3539" y="17040"/>
                    <a:pt x="3526" y="17054"/>
                  </a:cubicBezTo>
                  <a:cubicBezTo>
                    <a:pt x="3512" y="17068"/>
                    <a:pt x="3495" y="17081"/>
                    <a:pt x="3475" y="17091"/>
                  </a:cubicBezTo>
                  <a:lnTo>
                    <a:pt x="3502" y="17130"/>
                  </a:lnTo>
                  <a:cubicBezTo>
                    <a:pt x="3524" y="17116"/>
                    <a:pt x="3542" y="17101"/>
                    <a:pt x="3558" y="17083"/>
                  </a:cubicBezTo>
                  <a:cubicBezTo>
                    <a:pt x="3574" y="17066"/>
                    <a:pt x="3587" y="17045"/>
                    <a:pt x="3599" y="17022"/>
                  </a:cubicBezTo>
                  <a:cubicBezTo>
                    <a:pt x="3608" y="17003"/>
                    <a:pt x="3614" y="16987"/>
                    <a:pt x="3617" y="16971"/>
                  </a:cubicBezTo>
                  <a:cubicBezTo>
                    <a:pt x="3620" y="16955"/>
                    <a:pt x="3620" y="16939"/>
                    <a:pt x="3618" y="16922"/>
                  </a:cubicBezTo>
                  <a:cubicBezTo>
                    <a:pt x="3616" y="16899"/>
                    <a:pt x="3608" y="16879"/>
                    <a:pt x="3596" y="16861"/>
                  </a:cubicBezTo>
                  <a:cubicBezTo>
                    <a:pt x="3584" y="16844"/>
                    <a:pt x="3569" y="16831"/>
                    <a:pt x="3551" y="16822"/>
                  </a:cubicBezTo>
                  <a:cubicBezTo>
                    <a:pt x="3539" y="16816"/>
                    <a:pt x="3525" y="16812"/>
                    <a:pt x="3511" y="16810"/>
                  </a:cubicBezTo>
                  <a:close/>
                  <a:moveTo>
                    <a:pt x="3428" y="16364"/>
                  </a:moveTo>
                  <a:lnTo>
                    <a:pt x="3301" y="16622"/>
                  </a:lnTo>
                  <a:lnTo>
                    <a:pt x="3340" y="16642"/>
                  </a:lnTo>
                  <a:lnTo>
                    <a:pt x="3391" y="16537"/>
                  </a:lnTo>
                  <a:lnTo>
                    <a:pt x="3743" y="16710"/>
                  </a:lnTo>
                  <a:lnTo>
                    <a:pt x="3765" y="16665"/>
                  </a:lnTo>
                  <a:lnTo>
                    <a:pt x="3414" y="16492"/>
                  </a:lnTo>
                  <a:lnTo>
                    <a:pt x="3466" y="16386"/>
                  </a:lnTo>
                  <a:lnTo>
                    <a:pt x="3428" y="16364"/>
                  </a:lnTo>
                  <a:close/>
                  <a:moveTo>
                    <a:pt x="3960" y="16269"/>
                  </a:moveTo>
                  <a:lnTo>
                    <a:pt x="3919" y="16250"/>
                  </a:lnTo>
                  <a:lnTo>
                    <a:pt x="3835" y="16422"/>
                  </a:lnTo>
                  <a:lnTo>
                    <a:pt x="3692" y="16351"/>
                  </a:lnTo>
                  <a:lnTo>
                    <a:pt x="3757" y="16217"/>
                  </a:lnTo>
                  <a:lnTo>
                    <a:pt x="3717" y="16197"/>
                  </a:lnTo>
                  <a:lnTo>
                    <a:pt x="3651" y="16331"/>
                  </a:lnTo>
                  <a:lnTo>
                    <a:pt x="3523" y="16268"/>
                  </a:lnTo>
                  <a:lnTo>
                    <a:pt x="3602" y="16108"/>
                  </a:lnTo>
                  <a:lnTo>
                    <a:pt x="3566" y="16083"/>
                  </a:lnTo>
                  <a:lnTo>
                    <a:pt x="3461" y="16297"/>
                  </a:lnTo>
                  <a:lnTo>
                    <a:pt x="3852" y="16489"/>
                  </a:lnTo>
                  <a:lnTo>
                    <a:pt x="3960" y="16269"/>
                  </a:lnTo>
                  <a:close/>
                  <a:moveTo>
                    <a:pt x="4123" y="15938"/>
                  </a:moveTo>
                  <a:lnTo>
                    <a:pt x="4086" y="15943"/>
                  </a:lnTo>
                  <a:cubicBezTo>
                    <a:pt x="4070" y="15945"/>
                    <a:pt x="4052" y="15948"/>
                    <a:pt x="4033" y="15950"/>
                  </a:cubicBezTo>
                  <a:cubicBezTo>
                    <a:pt x="4015" y="15953"/>
                    <a:pt x="3997" y="15955"/>
                    <a:pt x="3980" y="15958"/>
                  </a:cubicBezTo>
                  <a:cubicBezTo>
                    <a:pt x="3964" y="15960"/>
                    <a:pt x="3952" y="15962"/>
                    <a:pt x="3946" y="15963"/>
                  </a:cubicBezTo>
                  <a:cubicBezTo>
                    <a:pt x="3936" y="15965"/>
                    <a:pt x="3925" y="15967"/>
                    <a:pt x="3913" y="15970"/>
                  </a:cubicBezTo>
                  <a:cubicBezTo>
                    <a:pt x="3901" y="15974"/>
                    <a:pt x="3891" y="15977"/>
                    <a:pt x="3882" y="15981"/>
                  </a:cubicBezTo>
                  <a:lnTo>
                    <a:pt x="3885" y="15975"/>
                  </a:lnTo>
                  <a:cubicBezTo>
                    <a:pt x="3893" y="15960"/>
                    <a:pt x="3897" y="15944"/>
                    <a:pt x="3898" y="15929"/>
                  </a:cubicBezTo>
                  <a:cubicBezTo>
                    <a:pt x="3899" y="15914"/>
                    <a:pt x="3898" y="15899"/>
                    <a:pt x="3893" y="15885"/>
                  </a:cubicBezTo>
                  <a:cubicBezTo>
                    <a:pt x="3888" y="15872"/>
                    <a:pt x="3880" y="15859"/>
                    <a:pt x="3869" y="15848"/>
                  </a:cubicBezTo>
                  <a:cubicBezTo>
                    <a:pt x="3858" y="15836"/>
                    <a:pt x="3845" y="15827"/>
                    <a:pt x="3829" y="15819"/>
                  </a:cubicBezTo>
                  <a:cubicBezTo>
                    <a:pt x="3819" y="15814"/>
                    <a:pt x="3809" y="15810"/>
                    <a:pt x="3799" y="15809"/>
                  </a:cubicBezTo>
                  <a:cubicBezTo>
                    <a:pt x="3789" y="15807"/>
                    <a:pt x="3780" y="15806"/>
                    <a:pt x="3771" y="15806"/>
                  </a:cubicBezTo>
                  <a:cubicBezTo>
                    <a:pt x="3763" y="15807"/>
                    <a:pt x="3755" y="15808"/>
                    <a:pt x="3747" y="15810"/>
                  </a:cubicBezTo>
                  <a:cubicBezTo>
                    <a:pt x="3740" y="15812"/>
                    <a:pt x="3734" y="15814"/>
                    <a:pt x="3728" y="15817"/>
                  </a:cubicBezTo>
                  <a:cubicBezTo>
                    <a:pt x="3722" y="15820"/>
                    <a:pt x="3716" y="15823"/>
                    <a:pt x="3710" y="15828"/>
                  </a:cubicBezTo>
                  <a:cubicBezTo>
                    <a:pt x="3704" y="15832"/>
                    <a:pt x="3698" y="15838"/>
                    <a:pt x="3692" y="15844"/>
                  </a:cubicBezTo>
                  <a:cubicBezTo>
                    <a:pt x="3686" y="15851"/>
                    <a:pt x="3680" y="15859"/>
                    <a:pt x="3673" y="15869"/>
                  </a:cubicBezTo>
                  <a:cubicBezTo>
                    <a:pt x="3667" y="15879"/>
                    <a:pt x="3661" y="15890"/>
                    <a:pt x="3654" y="15903"/>
                  </a:cubicBezTo>
                  <a:lnTo>
                    <a:pt x="3610" y="15995"/>
                  </a:lnTo>
                  <a:lnTo>
                    <a:pt x="4000" y="16187"/>
                  </a:lnTo>
                  <a:lnTo>
                    <a:pt x="4023" y="16141"/>
                  </a:lnTo>
                  <a:lnTo>
                    <a:pt x="3846" y="16054"/>
                  </a:lnTo>
                  <a:cubicBezTo>
                    <a:pt x="3851" y="16045"/>
                    <a:pt x="3857" y="16038"/>
                    <a:pt x="3863" y="16033"/>
                  </a:cubicBezTo>
                  <a:cubicBezTo>
                    <a:pt x="3870" y="16029"/>
                    <a:pt x="3880" y="16025"/>
                    <a:pt x="3893" y="16022"/>
                  </a:cubicBezTo>
                  <a:cubicBezTo>
                    <a:pt x="3916" y="16018"/>
                    <a:pt x="3938" y="16013"/>
                    <a:pt x="3959" y="16010"/>
                  </a:cubicBezTo>
                  <a:cubicBezTo>
                    <a:pt x="3980" y="16007"/>
                    <a:pt x="3999" y="16004"/>
                    <a:pt x="4016" y="16002"/>
                  </a:cubicBezTo>
                  <a:cubicBezTo>
                    <a:pt x="4033" y="16000"/>
                    <a:pt x="4049" y="15998"/>
                    <a:pt x="4062" y="15998"/>
                  </a:cubicBezTo>
                  <a:cubicBezTo>
                    <a:pt x="4075" y="15997"/>
                    <a:pt x="4086" y="15997"/>
                    <a:pt x="4094" y="15997"/>
                  </a:cubicBezTo>
                  <a:lnTo>
                    <a:pt x="4123" y="15938"/>
                  </a:lnTo>
                  <a:close/>
                  <a:moveTo>
                    <a:pt x="3836" y="15890"/>
                  </a:moveTo>
                  <a:cubicBezTo>
                    <a:pt x="3845" y="15898"/>
                    <a:pt x="3850" y="15907"/>
                    <a:pt x="3853" y="15916"/>
                  </a:cubicBezTo>
                  <a:cubicBezTo>
                    <a:pt x="3856" y="15927"/>
                    <a:pt x="3857" y="15939"/>
                    <a:pt x="3855" y="15952"/>
                  </a:cubicBezTo>
                  <a:cubicBezTo>
                    <a:pt x="3852" y="15964"/>
                    <a:pt x="3847" y="15979"/>
                    <a:pt x="3838" y="15997"/>
                  </a:cubicBezTo>
                  <a:lnTo>
                    <a:pt x="3817" y="16040"/>
                  </a:lnTo>
                  <a:lnTo>
                    <a:pt x="3671" y="15968"/>
                  </a:lnTo>
                  <a:lnTo>
                    <a:pt x="3694" y="15922"/>
                  </a:lnTo>
                  <a:cubicBezTo>
                    <a:pt x="3699" y="15911"/>
                    <a:pt x="3705" y="15902"/>
                    <a:pt x="3710" y="15895"/>
                  </a:cubicBezTo>
                  <a:cubicBezTo>
                    <a:pt x="3715" y="15888"/>
                    <a:pt x="3721" y="15882"/>
                    <a:pt x="3726" y="15876"/>
                  </a:cubicBezTo>
                  <a:cubicBezTo>
                    <a:pt x="3736" y="15868"/>
                    <a:pt x="3749" y="15862"/>
                    <a:pt x="3763" y="15861"/>
                  </a:cubicBezTo>
                  <a:cubicBezTo>
                    <a:pt x="3778" y="15859"/>
                    <a:pt x="3791" y="15861"/>
                    <a:pt x="3804" y="15867"/>
                  </a:cubicBezTo>
                  <a:cubicBezTo>
                    <a:pt x="3817" y="15874"/>
                    <a:pt x="3828" y="15881"/>
                    <a:pt x="3836" y="15890"/>
                  </a:cubicBezTo>
                  <a:close/>
                  <a:moveTo>
                    <a:pt x="4335" y="15727"/>
                  </a:moveTo>
                  <a:lnTo>
                    <a:pt x="3785" y="15457"/>
                  </a:lnTo>
                  <a:lnTo>
                    <a:pt x="3767" y="15494"/>
                  </a:lnTo>
                  <a:lnTo>
                    <a:pt x="4316" y="15765"/>
                  </a:lnTo>
                  <a:lnTo>
                    <a:pt x="4335" y="15727"/>
                  </a:lnTo>
                  <a:close/>
                  <a:moveTo>
                    <a:pt x="4109" y="14979"/>
                  </a:moveTo>
                  <a:lnTo>
                    <a:pt x="4086" y="15025"/>
                  </a:lnTo>
                  <a:lnTo>
                    <a:pt x="4359" y="15159"/>
                  </a:lnTo>
                  <a:cubicBezTo>
                    <a:pt x="4372" y="15166"/>
                    <a:pt x="4383" y="15172"/>
                    <a:pt x="4391" y="15179"/>
                  </a:cubicBezTo>
                  <a:cubicBezTo>
                    <a:pt x="4400" y="15185"/>
                    <a:pt x="4407" y="15193"/>
                    <a:pt x="4412" y="15204"/>
                  </a:cubicBezTo>
                  <a:cubicBezTo>
                    <a:pt x="4417" y="15214"/>
                    <a:pt x="4419" y="15226"/>
                    <a:pt x="4417" y="15240"/>
                  </a:cubicBezTo>
                  <a:cubicBezTo>
                    <a:pt x="4416" y="15254"/>
                    <a:pt x="4411" y="15269"/>
                    <a:pt x="4403" y="15285"/>
                  </a:cubicBezTo>
                  <a:cubicBezTo>
                    <a:pt x="4397" y="15297"/>
                    <a:pt x="4391" y="15307"/>
                    <a:pt x="4384" y="15315"/>
                  </a:cubicBezTo>
                  <a:cubicBezTo>
                    <a:pt x="4378" y="15322"/>
                    <a:pt x="4371" y="15328"/>
                    <a:pt x="4364" y="15333"/>
                  </a:cubicBezTo>
                  <a:cubicBezTo>
                    <a:pt x="4357" y="15337"/>
                    <a:pt x="4351" y="15340"/>
                    <a:pt x="4344" y="15341"/>
                  </a:cubicBezTo>
                  <a:cubicBezTo>
                    <a:pt x="4338" y="15342"/>
                    <a:pt x="4332" y="15343"/>
                    <a:pt x="4327" y="15343"/>
                  </a:cubicBezTo>
                  <a:cubicBezTo>
                    <a:pt x="4320" y="15342"/>
                    <a:pt x="4311" y="15340"/>
                    <a:pt x="4299" y="15336"/>
                  </a:cubicBezTo>
                  <a:cubicBezTo>
                    <a:pt x="4288" y="15331"/>
                    <a:pt x="4277" y="15327"/>
                    <a:pt x="4267" y="15322"/>
                  </a:cubicBezTo>
                  <a:lnTo>
                    <a:pt x="4004" y="15192"/>
                  </a:lnTo>
                  <a:lnTo>
                    <a:pt x="3982" y="15238"/>
                  </a:lnTo>
                  <a:lnTo>
                    <a:pt x="4262" y="15376"/>
                  </a:lnTo>
                  <a:cubicBezTo>
                    <a:pt x="4271" y="15381"/>
                    <a:pt x="4281" y="15385"/>
                    <a:pt x="4293" y="15389"/>
                  </a:cubicBezTo>
                  <a:cubicBezTo>
                    <a:pt x="4304" y="15394"/>
                    <a:pt x="4316" y="15396"/>
                    <a:pt x="4328" y="15395"/>
                  </a:cubicBezTo>
                  <a:cubicBezTo>
                    <a:pt x="4353" y="15394"/>
                    <a:pt x="4374" y="15387"/>
                    <a:pt x="4392" y="15373"/>
                  </a:cubicBezTo>
                  <a:cubicBezTo>
                    <a:pt x="4410" y="15359"/>
                    <a:pt x="4427" y="15337"/>
                    <a:pt x="4442" y="15307"/>
                  </a:cubicBezTo>
                  <a:cubicBezTo>
                    <a:pt x="4454" y="15283"/>
                    <a:pt x="4461" y="15262"/>
                    <a:pt x="4464" y="15243"/>
                  </a:cubicBezTo>
                  <a:cubicBezTo>
                    <a:pt x="4467" y="15225"/>
                    <a:pt x="4466" y="15207"/>
                    <a:pt x="4462" y="15190"/>
                  </a:cubicBezTo>
                  <a:cubicBezTo>
                    <a:pt x="4458" y="15173"/>
                    <a:pt x="4450" y="15160"/>
                    <a:pt x="4439" y="15149"/>
                  </a:cubicBezTo>
                  <a:cubicBezTo>
                    <a:pt x="4428" y="15139"/>
                    <a:pt x="4411" y="15128"/>
                    <a:pt x="4387" y="15116"/>
                  </a:cubicBezTo>
                  <a:lnTo>
                    <a:pt x="4109" y="14979"/>
                  </a:lnTo>
                  <a:close/>
                  <a:moveTo>
                    <a:pt x="4683" y="14799"/>
                  </a:moveTo>
                  <a:lnTo>
                    <a:pt x="4292" y="14607"/>
                  </a:lnTo>
                  <a:lnTo>
                    <a:pt x="4270" y="14653"/>
                  </a:lnTo>
                  <a:lnTo>
                    <a:pt x="4483" y="14756"/>
                  </a:lnTo>
                  <a:cubicBezTo>
                    <a:pt x="4497" y="14763"/>
                    <a:pt x="4511" y="14769"/>
                    <a:pt x="4526" y="14776"/>
                  </a:cubicBezTo>
                  <a:cubicBezTo>
                    <a:pt x="4540" y="14782"/>
                    <a:pt x="4553" y="14788"/>
                    <a:pt x="4564" y="14792"/>
                  </a:cubicBezTo>
                  <a:cubicBezTo>
                    <a:pt x="4576" y="14797"/>
                    <a:pt x="4585" y="14801"/>
                    <a:pt x="4593" y="14804"/>
                  </a:cubicBezTo>
                  <a:cubicBezTo>
                    <a:pt x="4600" y="14807"/>
                    <a:pt x="4604" y="14809"/>
                    <a:pt x="4605" y="14809"/>
                  </a:cubicBezTo>
                  <a:cubicBezTo>
                    <a:pt x="4603" y="14809"/>
                    <a:pt x="4600" y="14809"/>
                    <a:pt x="4593" y="14808"/>
                  </a:cubicBezTo>
                  <a:cubicBezTo>
                    <a:pt x="4587" y="14808"/>
                    <a:pt x="4580" y="14807"/>
                    <a:pt x="4570" y="14807"/>
                  </a:cubicBezTo>
                  <a:cubicBezTo>
                    <a:pt x="4561" y="14806"/>
                    <a:pt x="4551" y="14806"/>
                    <a:pt x="4539" y="14805"/>
                  </a:cubicBezTo>
                  <a:cubicBezTo>
                    <a:pt x="4528" y="14805"/>
                    <a:pt x="4516" y="14805"/>
                    <a:pt x="4505" y="14805"/>
                  </a:cubicBezTo>
                  <a:lnTo>
                    <a:pt x="4191" y="14812"/>
                  </a:lnTo>
                  <a:lnTo>
                    <a:pt x="4165" y="14866"/>
                  </a:lnTo>
                  <a:lnTo>
                    <a:pt x="4555" y="15059"/>
                  </a:lnTo>
                  <a:lnTo>
                    <a:pt x="4579" y="15010"/>
                  </a:lnTo>
                  <a:lnTo>
                    <a:pt x="4351" y="14901"/>
                  </a:lnTo>
                  <a:cubicBezTo>
                    <a:pt x="4340" y="14895"/>
                    <a:pt x="4328" y="14890"/>
                    <a:pt x="4317" y="14885"/>
                  </a:cubicBezTo>
                  <a:cubicBezTo>
                    <a:pt x="4305" y="14880"/>
                    <a:pt x="4294" y="14875"/>
                    <a:pt x="4284" y="14871"/>
                  </a:cubicBezTo>
                  <a:cubicBezTo>
                    <a:pt x="4274" y="14867"/>
                    <a:pt x="4266" y="14863"/>
                    <a:pt x="4258" y="14860"/>
                  </a:cubicBezTo>
                  <a:cubicBezTo>
                    <a:pt x="4251" y="14857"/>
                    <a:pt x="4246" y="14855"/>
                    <a:pt x="4243" y="14854"/>
                  </a:cubicBezTo>
                  <a:cubicBezTo>
                    <a:pt x="4247" y="14855"/>
                    <a:pt x="4253" y="14855"/>
                    <a:pt x="4260" y="14855"/>
                  </a:cubicBezTo>
                  <a:cubicBezTo>
                    <a:pt x="4267" y="14856"/>
                    <a:pt x="4276" y="14856"/>
                    <a:pt x="4286" y="14856"/>
                  </a:cubicBezTo>
                  <a:cubicBezTo>
                    <a:pt x="4296" y="14856"/>
                    <a:pt x="4308" y="14856"/>
                    <a:pt x="4320" y="14856"/>
                  </a:cubicBezTo>
                  <a:cubicBezTo>
                    <a:pt x="4332" y="14856"/>
                    <a:pt x="4345" y="14856"/>
                    <a:pt x="4358" y="14856"/>
                  </a:cubicBezTo>
                  <a:lnTo>
                    <a:pt x="4659" y="14848"/>
                  </a:lnTo>
                  <a:lnTo>
                    <a:pt x="4683" y="14799"/>
                  </a:lnTo>
                  <a:close/>
                  <a:moveTo>
                    <a:pt x="4762" y="14639"/>
                  </a:moveTo>
                  <a:lnTo>
                    <a:pt x="4371" y="14447"/>
                  </a:lnTo>
                  <a:lnTo>
                    <a:pt x="4349" y="14492"/>
                  </a:lnTo>
                  <a:lnTo>
                    <a:pt x="4740" y="14685"/>
                  </a:lnTo>
                  <a:lnTo>
                    <a:pt x="4762" y="14639"/>
                  </a:lnTo>
                  <a:close/>
                  <a:moveTo>
                    <a:pt x="4562" y="14059"/>
                  </a:moveTo>
                  <a:lnTo>
                    <a:pt x="4538" y="14107"/>
                  </a:lnTo>
                  <a:lnTo>
                    <a:pt x="4755" y="14318"/>
                  </a:lnTo>
                  <a:cubicBezTo>
                    <a:pt x="4772" y="14335"/>
                    <a:pt x="4787" y="14349"/>
                    <a:pt x="4799" y="14360"/>
                  </a:cubicBezTo>
                  <a:cubicBezTo>
                    <a:pt x="4812" y="14371"/>
                    <a:pt x="4820" y="14378"/>
                    <a:pt x="4824" y="14382"/>
                  </a:cubicBezTo>
                  <a:cubicBezTo>
                    <a:pt x="4821" y="14381"/>
                    <a:pt x="4816" y="14379"/>
                    <a:pt x="4810" y="14378"/>
                  </a:cubicBezTo>
                  <a:cubicBezTo>
                    <a:pt x="4803" y="14376"/>
                    <a:pt x="4795" y="14374"/>
                    <a:pt x="4785" y="14372"/>
                  </a:cubicBezTo>
                  <a:cubicBezTo>
                    <a:pt x="4776" y="14370"/>
                    <a:pt x="4766" y="14368"/>
                    <a:pt x="4756" y="14367"/>
                  </a:cubicBezTo>
                  <a:cubicBezTo>
                    <a:pt x="4746" y="14365"/>
                    <a:pt x="4736" y="14363"/>
                    <a:pt x="4726" y="14362"/>
                  </a:cubicBezTo>
                  <a:lnTo>
                    <a:pt x="4433" y="14320"/>
                  </a:lnTo>
                  <a:lnTo>
                    <a:pt x="4408" y="14371"/>
                  </a:lnTo>
                  <a:lnTo>
                    <a:pt x="4864" y="14432"/>
                  </a:lnTo>
                  <a:lnTo>
                    <a:pt x="4887" y="14386"/>
                  </a:lnTo>
                  <a:lnTo>
                    <a:pt x="4562" y="14059"/>
                  </a:lnTo>
                  <a:close/>
                  <a:moveTo>
                    <a:pt x="5098" y="13957"/>
                  </a:moveTo>
                  <a:lnTo>
                    <a:pt x="5057" y="13937"/>
                  </a:lnTo>
                  <a:lnTo>
                    <a:pt x="4973" y="14109"/>
                  </a:lnTo>
                  <a:lnTo>
                    <a:pt x="4830" y="14039"/>
                  </a:lnTo>
                  <a:lnTo>
                    <a:pt x="4895" y="13905"/>
                  </a:lnTo>
                  <a:lnTo>
                    <a:pt x="4855" y="13885"/>
                  </a:lnTo>
                  <a:lnTo>
                    <a:pt x="4789" y="14019"/>
                  </a:lnTo>
                  <a:lnTo>
                    <a:pt x="4661" y="13956"/>
                  </a:lnTo>
                  <a:lnTo>
                    <a:pt x="4740" y="13795"/>
                  </a:lnTo>
                  <a:lnTo>
                    <a:pt x="4704" y="13770"/>
                  </a:lnTo>
                  <a:lnTo>
                    <a:pt x="4599" y="13984"/>
                  </a:lnTo>
                  <a:lnTo>
                    <a:pt x="4990" y="14176"/>
                  </a:lnTo>
                  <a:lnTo>
                    <a:pt x="5098" y="13957"/>
                  </a:lnTo>
                  <a:close/>
                  <a:moveTo>
                    <a:pt x="5261" y="13626"/>
                  </a:moveTo>
                  <a:lnTo>
                    <a:pt x="5224" y="13630"/>
                  </a:lnTo>
                  <a:cubicBezTo>
                    <a:pt x="5208" y="13633"/>
                    <a:pt x="5190" y="13635"/>
                    <a:pt x="5171" y="13638"/>
                  </a:cubicBezTo>
                  <a:cubicBezTo>
                    <a:pt x="5153" y="13640"/>
                    <a:pt x="5135" y="13643"/>
                    <a:pt x="5118" y="13645"/>
                  </a:cubicBezTo>
                  <a:cubicBezTo>
                    <a:pt x="5102" y="13647"/>
                    <a:pt x="5090" y="13649"/>
                    <a:pt x="5084" y="13650"/>
                  </a:cubicBezTo>
                  <a:cubicBezTo>
                    <a:pt x="5074" y="13652"/>
                    <a:pt x="5063" y="13655"/>
                    <a:pt x="5051" y="13658"/>
                  </a:cubicBezTo>
                  <a:cubicBezTo>
                    <a:pt x="5039" y="13661"/>
                    <a:pt x="5029" y="13664"/>
                    <a:pt x="5020" y="13668"/>
                  </a:cubicBezTo>
                  <a:lnTo>
                    <a:pt x="5023" y="13662"/>
                  </a:lnTo>
                  <a:cubicBezTo>
                    <a:pt x="5031" y="13647"/>
                    <a:pt x="5035" y="13631"/>
                    <a:pt x="5036" y="13616"/>
                  </a:cubicBezTo>
                  <a:cubicBezTo>
                    <a:pt x="5037" y="13601"/>
                    <a:pt x="5036" y="13586"/>
                    <a:pt x="5031" y="13573"/>
                  </a:cubicBezTo>
                  <a:cubicBezTo>
                    <a:pt x="5026" y="13559"/>
                    <a:pt x="5018" y="13546"/>
                    <a:pt x="5007" y="13535"/>
                  </a:cubicBezTo>
                  <a:cubicBezTo>
                    <a:pt x="4996" y="13524"/>
                    <a:pt x="4983" y="13514"/>
                    <a:pt x="4967" y="13506"/>
                  </a:cubicBezTo>
                  <a:cubicBezTo>
                    <a:pt x="4957" y="13501"/>
                    <a:pt x="4947" y="13498"/>
                    <a:pt x="4937" y="13496"/>
                  </a:cubicBezTo>
                  <a:cubicBezTo>
                    <a:pt x="4927" y="13494"/>
                    <a:pt x="4918" y="13493"/>
                    <a:pt x="4909" y="13494"/>
                  </a:cubicBezTo>
                  <a:cubicBezTo>
                    <a:pt x="4901" y="13494"/>
                    <a:pt x="4893" y="13495"/>
                    <a:pt x="4886" y="13497"/>
                  </a:cubicBezTo>
                  <a:cubicBezTo>
                    <a:pt x="4878" y="13499"/>
                    <a:pt x="4872" y="13501"/>
                    <a:pt x="4866" y="13504"/>
                  </a:cubicBezTo>
                  <a:cubicBezTo>
                    <a:pt x="4860" y="13507"/>
                    <a:pt x="4854" y="13511"/>
                    <a:pt x="4848" y="13515"/>
                  </a:cubicBezTo>
                  <a:cubicBezTo>
                    <a:pt x="4842" y="13519"/>
                    <a:pt x="4836" y="13525"/>
                    <a:pt x="4830" y="13532"/>
                  </a:cubicBezTo>
                  <a:cubicBezTo>
                    <a:pt x="4824" y="13538"/>
                    <a:pt x="4818" y="13546"/>
                    <a:pt x="4811" y="13556"/>
                  </a:cubicBezTo>
                  <a:cubicBezTo>
                    <a:pt x="4805" y="13566"/>
                    <a:pt x="4799" y="13577"/>
                    <a:pt x="4792" y="13591"/>
                  </a:cubicBezTo>
                  <a:lnTo>
                    <a:pt x="4748" y="13682"/>
                  </a:lnTo>
                  <a:lnTo>
                    <a:pt x="5138" y="13874"/>
                  </a:lnTo>
                  <a:lnTo>
                    <a:pt x="5161" y="13829"/>
                  </a:lnTo>
                  <a:lnTo>
                    <a:pt x="4984" y="13742"/>
                  </a:lnTo>
                  <a:cubicBezTo>
                    <a:pt x="4989" y="13732"/>
                    <a:pt x="4995" y="13725"/>
                    <a:pt x="5001" y="13720"/>
                  </a:cubicBezTo>
                  <a:cubicBezTo>
                    <a:pt x="5008" y="13716"/>
                    <a:pt x="5018" y="13712"/>
                    <a:pt x="5031" y="13709"/>
                  </a:cubicBezTo>
                  <a:cubicBezTo>
                    <a:pt x="5054" y="13705"/>
                    <a:pt x="5076" y="13701"/>
                    <a:pt x="5097" y="13697"/>
                  </a:cubicBezTo>
                  <a:cubicBezTo>
                    <a:pt x="5118" y="13694"/>
                    <a:pt x="5137" y="13691"/>
                    <a:pt x="5154" y="13689"/>
                  </a:cubicBezTo>
                  <a:cubicBezTo>
                    <a:pt x="5171" y="13687"/>
                    <a:pt x="5187" y="13686"/>
                    <a:pt x="5200" y="13685"/>
                  </a:cubicBezTo>
                  <a:cubicBezTo>
                    <a:pt x="5213" y="13684"/>
                    <a:pt x="5224" y="13684"/>
                    <a:pt x="5232" y="13684"/>
                  </a:cubicBezTo>
                  <a:lnTo>
                    <a:pt x="5261" y="13626"/>
                  </a:lnTo>
                  <a:close/>
                  <a:moveTo>
                    <a:pt x="4974" y="13577"/>
                  </a:moveTo>
                  <a:cubicBezTo>
                    <a:pt x="4983" y="13585"/>
                    <a:pt x="4988" y="13594"/>
                    <a:pt x="4991" y="13604"/>
                  </a:cubicBezTo>
                  <a:cubicBezTo>
                    <a:pt x="4994" y="13615"/>
                    <a:pt x="4995" y="13626"/>
                    <a:pt x="4993" y="13639"/>
                  </a:cubicBezTo>
                  <a:cubicBezTo>
                    <a:pt x="4990" y="13651"/>
                    <a:pt x="4985" y="13667"/>
                    <a:pt x="4976" y="13684"/>
                  </a:cubicBezTo>
                  <a:lnTo>
                    <a:pt x="4955" y="13727"/>
                  </a:lnTo>
                  <a:lnTo>
                    <a:pt x="4809" y="13656"/>
                  </a:lnTo>
                  <a:lnTo>
                    <a:pt x="4832" y="13609"/>
                  </a:lnTo>
                  <a:cubicBezTo>
                    <a:pt x="4838" y="13598"/>
                    <a:pt x="4843" y="13589"/>
                    <a:pt x="4848" y="13582"/>
                  </a:cubicBezTo>
                  <a:cubicBezTo>
                    <a:pt x="4853" y="13575"/>
                    <a:pt x="4859" y="13569"/>
                    <a:pt x="4864" y="13564"/>
                  </a:cubicBezTo>
                  <a:cubicBezTo>
                    <a:pt x="4874" y="13555"/>
                    <a:pt x="4887" y="13550"/>
                    <a:pt x="4901" y="13548"/>
                  </a:cubicBezTo>
                  <a:cubicBezTo>
                    <a:pt x="4916" y="13546"/>
                    <a:pt x="4929" y="13548"/>
                    <a:pt x="4942" y="13555"/>
                  </a:cubicBezTo>
                  <a:cubicBezTo>
                    <a:pt x="4955" y="13561"/>
                    <a:pt x="4966" y="13568"/>
                    <a:pt x="4974" y="13577"/>
                  </a:cubicBezTo>
                  <a:close/>
                  <a:moveTo>
                    <a:pt x="5272" y="13232"/>
                  </a:moveTo>
                  <a:cubicBezTo>
                    <a:pt x="5257" y="13230"/>
                    <a:pt x="5243" y="13231"/>
                    <a:pt x="5230" y="13235"/>
                  </a:cubicBezTo>
                  <a:cubicBezTo>
                    <a:pt x="5217" y="13238"/>
                    <a:pt x="5205" y="13244"/>
                    <a:pt x="5194" y="13251"/>
                  </a:cubicBezTo>
                  <a:cubicBezTo>
                    <a:pt x="5183" y="13258"/>
                    <a:pt x="5171" y="13269"/>
                    <a:pt x="5157" y="13284"/>
                  </a:cubicBezTo>
                  <a:lnTo>
                    <a:pt x="5120" y="13322"/>
                  </a:lnTo>
                  <a:cubicBezTo>
                    <a:pt x="5101" y="13342"/>
                    <a:pt x="5085" y="13354"/>
                    <a:pt x="5070" y="13359"/>
                  </a:cubicBezTo>
                  <a:cubicBezTo>
                    <a:pt x="5056" y="13365"/>
                    <a:pt x="5041" y="13364"/>
                    <a:pt x="5025" y="13356"/>
                  </a:cubicBezTo>
                  <a:cubicBezTo>
                    <a:pt x="5005" y="13346"/>
                    <a:pt x="4992" y="13331"/>
                    <a:pt x="4988" y="13312"/>
                  </a:cubicBezTo>
                  <a:cubicBezTo>
                    <a:pt x="4983" y="13293"/>
                    <a:pt x="4987" y="13271"/>
                    <a:pt x="4999" y="13246"/>
                  </a:cubicBezTo>
                  <a:cubicBezTo>
                    <a:pt x="5003" y="13238"/>
                    <a:pt x="5007" y="13230"/>
                    <a:pt x="5012" y="13223"/>
                  </a:cubicBezTo>
                  <a:cubicBezTo>
                    <a:pt x="5017" y="13216"/>
                    <a:pt x="5022" y="13210"/>
                    <a:pt x="5029" y="13204"/>
                  </a:cubicBezTo>
                  <a:cubicBezTo>
                    <a:pt x="5035" y="13198"/>
                    <a:pt x="5042" y="13192"/>
                    <a:pt x="5050" y="13186"/>
                  </a:cubicBezTo>
                  <a:cubicBezTo>
                    <a:pt x="5058" y="13180"/>
                    <a:pt x="5068" y="13174"/>
                    <a:pt x="5079" y="13167"/>
                  </a:cubicBezTo>
                  <a:lnTo>
                    <a:pt x="5055" y="13130"/>
                  </a:lnTo>
                  <a:cubicBezTo>
                    <a:pt x="5012" y="13155"/>
                    <a:pt x="4980" y="13188"/>
                    <a:pt x="4959" y="13230"/>
                  </a:cubicBezTo>
                  <a:cubicBezTo>
                    <a:pt x="4950" y="13249"/>
                    <a:pt x="4944" y="13267"/>
                    <a:pt x="4942" y="13285"/>
                  </a:cubicBezTo>
                  <a:cubicBezTo>
                    <a:pt x="4940" y="13304"/>
                    <a:pt x="4941" y="13321"/>
                    <a:pt x="4946" y="13337"/>
                  </a:cubicBezTo>
                  <a:cubicBezTo>
                    <a:pt x="4950" y="13353"/>
                    <a:pt x="4958" y="13367"/>
                    <a:pt x="4968" y="13380"/>
                  </a:cubicBezTo>
                  <a:cubicBezTo>
                    <a:pt x="4979" y="13393"/>
                    <a:pt x="4993" y="13403"/>
                    <a:pt x="5009" y="13411"/>
                  </a:cubicBezTo>
                  <a:cubicBezTo>
                    <a:pt x="5035" y="13424"/>
                    <a:pt x="5060" y="13426"/>
                    <a:pt x="5085" y="13418"/>
                  </a:cubicBezTo>
                  <a:cubicBezTo>
                    <a:pt x="5097" y="13415"/>
                    <a:pt x="5108" y="13409"/>
                    <a:pt x="5118" y="13401"/>
                  </a:cubicBezTo>
                  <a:cubicBezTo>
                    <a:pt x="5128" y="13393"/>
                    <a:pt x="5140" y="13381"/>
                    <a:pt x="5154" y="13366"/>
                  </a:cubicBezTo>
                  <a:lnTo>
                    <a:pt x="5186" y="13332"/>
                  </a:lnTo>
                  <a:cubicBezTo>
                    <a:pt x="5223" y="13293"/>
                    <a:pt x="5258" y="13281"/>
                    <a:pt x="5293" y="13298"/>
                  </a:cubicBezTo>
                  <a:cubicBezTo>
                    <a:pt x="5316" y="13310"/>
                    <a:pt x="5330" y="13328"/>
                    <a:pt x="5335" y="13354"/>
                  </a:cubicBezTo>
                  <a:cubicBezTo>
                    <a:pt x="5337" y="13365"/>
                    <a:pt x="5338" y="13376"/>
                    <a:pt x="5336" y="13386"/>
                  </a:cubicBezTo>
                  <a:cubicBezTo>
                    <a:pt x="5334" y="13397"/>
                    <a:pt x="5329" y="13409"/>
                    <a:pt x="5322" y="13424"/>
                  </a:cubicBezTo>
                  <a:cubicBezTo>
                    <a:pt x="5312" y="13444"/>
                    <a:pt x="5300" y="13461"/>
                    <a:pt x="5287" y="13475"/>
                  </a:cubicBezTo>
                  <a:cubicBezTo>
                    <a:pt x="5273" y="13489"/>
                    <a:pt x="5256" y="13502"/>
                    <a:pt x="5236" y="13512"/>
                  </a:cubicBezTo>
                  <a:lnTo>
                    <a:pt x="5263" y="13551"/>
                  </a:lnTo>
                  <a:cubicBezTo>
                    <a:pt x="5284" y="13537"/>
                    <a:pt x="5303" y="13522"/>
                    <a:pt x="5319" y="13504"/>
                  </a:cubicBezTo>
                  <a:cubicBezTo>
                    <a:pt x="5335" y="13487"/>
                    <a:pt x="5348" y="13466"/>
                    <a:pt x="5360" y="13443"/>
                  </a:cubicBezTo>
                  <a:cubicBezTo>
                    <a:pt x="5369" y="13425"/>
                    <a:pt x="5375" y="13408"/>
                    <a:pt x="5378" y="13392"/>
                  </a:cubicBezTo>
                  <a:cubicBezTo>
                    <a:pt x="5381" y="13377"/>
                    <a:pt x="5381" y="13360"/>
                    <a:pt x="5379" y="13343"/>
                  </a:cubicBezTo>
                  <a:cubicBezTo>
                    <a:pt x="5377" y="13320"/>
                    <a:pt x="5369" y="13300"/>
                    <a:pt x="5357" y="13283"/>
                  </a:cubicBezTo>
                  <a:cubicBezTo>
                    <a:pt x="5345" y="13265"/>
                    <a:pt x="5330" y="13252"/>
                    <a:pt x="5312" y="13243"/>
                  </a:cubicBezTo>
                  <a:cubicBezTo>
                    <a:pt x="5300" y="13237"/>
                    <a:pt x="5286" y="13233"/>
                    <a:pt x="5272" y="13232"/>
                  </a:cubicBezTo>
                  <a:close/>
                  <a:moveTo>
                    <a:pt x="5489" y="13161"/>
                  </a:moveTo>
                  <a:lnTo>
                    <a:pt x="5098" y="12969"/>
                  </a:lnTo>
                  <a:lnTo>
                    <a:pt x="5076" y="13015"/>
                  </a:lnTo>
                  <a:lnTo>
                    <a:pt x="5467" y="13207"/>
                  </a:lnTo>
                  <a:lnTo>
                    <a:pt x="5489" y="13161"/>
                  </a:lnTo>
                  <a:close/>
                  <a:moveTo>
                    <a:pt x="5264" y="12632"/>
                  </a:moveTo>
                  <a:lnTo>
                    <a:pt x="5137" y="12891"/>
                  </a:lnTo>
                  <a:lnTo>
                    <a:pt x="5176" y="12910"/>
                  </a:lnTo>
                  <a:lnTo>
                    <a:pt x="5228" y="12805"/>
                  </a:lnTo>
                  <a:lnTo>
                    <a:pt x="5579" y="12978"/>
                  </a:lnTo>
                  <a:lnTo>
                    <a:pt x="5601" y="12933"/>
                  </a:lnTo>
                  <a:lnTo>
                    <a:pt x="5250" y="12760"/>
                  </a:lnTo>
                  <a:lnTo>
                    <a:pt x="5302" y="12654"/>
                  </a:lnTo>
                  <a:lnTo>
                    <a:pt x="5264" y="12632"/>
                  </a:lnTo>
                  <a:close/>
                  <a:moveTo>
                    <a:pt x="5432" y="12291"/>
                  </a:moveTo>
                  <a:lnTo>
                    <a:pt x="5405" y="12345"/>
                  </a:lnTo>
                  <a:lnTo>
                    <a:pt x="5518" y="12494"/>
                  </a:lnTo>
                  <a:cubicBezTo>
                    <a:pt x="5525" y="12504"/>
                    <a:pt x="5532" y="12513"/>
                    <a:pt x="5538" y="12521"/>
                  </a:cubicBezTo>
                  <a:cubicBezTo>
                    <a:pt x="5545" y="12529"/>
                    <a:pt x="5549" y="12534"/>
                    <a:pt x="5551" y="12536"/>
                  </a:cubicBezTo>
                  <a:cubicBezTo>
                    <a:pt x="5542" y="12536"/>
                    <a:pt x="5533" y="12536"/>
                    <a:pt x="5524" y="12535"/>
                  </a:cubicBezTo>
                  <a:cubicBezTo>
                    <a:pt x="5516" y="12535"/>
                    <a:pt x="5507" y="12535"/>
                    <a:pt x="5497" y="12535"/>
                  </a:cubicBezTo>
                  <a:lnTo>
                    <a:pt x="5312" y="12535"/>
                  </a:lnTo>
                  <a:lnTo>
                    <a:pt x="5283" y="12593"/>
                  </a:lnTo>
                  <a:lnTo>
                    <a:pt x="5581" y="12583"/>
                  </a:lnTo>
                  <a:lnTo>
                    <a:pt x="5736" y="12659"/>
                  </a:lnTo>
                  <a:lnTo>
                    <a:pt x="5760" y="12611"/>
                  </a:lnTo>
                  <a:lnTo>
                    <a:pt x="5608" y="12536"/>
                  </a:lnTo>
                  <a:lnTo>
                    <a:pt x="5432" y="12291"/>
                  </a:lnTo>
                  <a:close/>
                  <a:moveTo>
                    <a:pt x="5791" y="11862"/>
                  </a:moveTo>
                  <a:cubicBezTo>
                    <a:pt x="5765" y="11857"/>
                    <a:pt x="5740" y="11855"/>
                    <a:pt x="5715" y="11859"/>
                  </a:cubicBezTo>
                  <a:cubicBezTo>
                    <a:pt x="5706" y="11860"/>
                    <a:pt x="5696" y="11862"/>
                    <a:pt x="5685" y="11866"/>
                  </a:cubicBezTo>
                  <a:cubicBezTo>
                    <a:pt x="5674" y="11869"/>
                    <a:pt x="5663" y="11874"/>
                    <a:pt x="5652" y="11881"/>
                  </a:cubicBezTo>
                  <a:cubicBezTo>
                    <a:pt x="5641" y="11888"/>
                    <a:pt x="5630" y="11897"/>
                    <a:pt x="5619" y="11908"/>
                  </a:cubicBezTo>
                  <a:cubicBezTo>
                    <a:pt x="5609" y="11919"/>
                    <a:pt x="5599" y="11933"/>
                    <a:pt x="5591" y="11950"/>
                  </a:cubicBezTo>
                  <a:cubicBezTo>
                    <a:pt x="5579" y="11974"/>
                    <a:pt x="5573" y="11998"/>
                    <a:pt x="5573" y="12022"/>
                  </a:cubicBezTo>
                  <a:cubicBezTo>
                    <a:pt x="5573" y="12046"/>
                    <a:pt x="5578" y="12069"/>
                    <a:pt x="5589" y="12091"/>
                  </a:cubicBezTo>
                  <a:cubicBezTo>
                    <a:pt x="5600" y="12112"/>
                    <a:pt x="5616" y="12133"/>
                    <a:pt x="5637" y="12152"/>
                  </a:cubicBezTo>
                  <a:cubicBezTo>
                    <a:pt x="5658" y="12172"/>
                    <a:pt x="5684" y="12189"/>
                    <a:pt x="5715" y="12204"/>
                  </a:cubicBezTo>
                  <a:cubicBezTo>
                    <a:pt x="5783" y="12238"/>
                    <a:pt x="5842" y="12248"/>
                    <a:pt x="5893" y="12234"/>
                  </a:cubicBezTo>
                  <a:cubicBezTo>
                    <a:pt x="5915" y="12228"/>
                    <a:pt x="5935" y="12218"/>
                    <a:pt x="5953" y="12204"/>
                  </a:cubicBezTo>
                  <a:cubicBezTo>
                    <a:pt x="5971" y="12190"/>
                    <a:pt x="5986" y="12171"/>
                    <a:pt x="5997" y="12147"/>
                  </a:cubicBezTo>
                  <a:cubicBezTo>
                    <a:pt x="6007" y="12127"/>
                    <a:pt x="6013" y="12107"/>
                    <a:pt x="6015" y="12089"/>
                  </a:cubicBezTo>
                  <a:cubicBezTo>
                    <a:pt x="6017" y="12070"/>
                    <a:pt x="6015" y="12051"/>
                    <a:pt x="6008" y="12030"/>
                  </a:cubicBezTo>
                  <a:cubicBezTo>
                    <a:pt x="6000" y="12001"/>
                    <a:pt x="5985" y="11976"/>
                    <a:pt x="5965" y="11954"/>
                  </a:cubicBezTo>
                  <a:cubicBezTo>
                    <a:pt x="5944" y="11933"/>
                    <a:pt x="5915" y="11913"/>
                    <a:pt x="5878" y="11894"/>
                  </a:cubicBezTo>
                  <a:cubicBezTo>
                    <a:pt x="5846" y="11879"/>
                    <a:pt x="5817" y="11868"/>
                    <a:pt x="5791" y="11862"/>
                  </a:cubicBezTo>
                  <a:close/>
                  <a:moveTo>
                    <a:pt x="5900" y="11973"/>
                  </a:moveTo>
                  <a:cubicBezTo>
                    <a:pt x="5912" y="11980"/>
                    <a:pt x="5922" y="11987"/>
                    <a:pt x="5930" y="11994"/>
                  </a:cubicBezTo>
                  <a:cubicBezTo>
                    <a:pt x="5939" y="12001"/>
                    <a:pt x="5946" y="12008"/>
                    <a:pt x="5951" y="12015"/>
                  </a:cubicBezTo>
                  <a:cubicBezTo>
                    <a:pt x="5957" y="12022"/>
                    <a:pt x="5961" y="12030"/>
                    <a:pt x="5965" y="12038"/>
                  </a:cubicBezTo>
                  <a:cubicBezTo>
                    <a:pt x="5972" y="12052"/>
                    <a:pt x="5975" y="12066"/>
                    <a:pt x="5975" y="12081"/>
                  </a:cubicBezTo>
                  <a:cubicBezTo>
                    <a:pt x="5974" y="12096"/>
                    <a:pt x="5970" y="12111"/>
                    <a:pt x="5963" y="12127"/>
                  </a:cubicBezTo>
                  <a:cubicBezTo>
                    <a:pt x="5959" y="12135"/>
                    <a:pt x="5954" y="12143"/>
                    <a:pt x="5947" y="12150"/>
                  </a:cubicBezTo>
                  <a:cubicBezTo>
                    <a:pt x="5941" y="12158"/>
                    <a:pt x="5934" y="12164"/>
                    <a:pt x="5927" y="12170"/>
                  </a:cubicBezTo>
                  <a:cubicBezTo>
                    <a:pt x="5920" y="12175"/>
                    <a:pt x="5912" y="12180"/>
                    <a:pt x="5904" y="12184"/>
                  </a:cubicBezTo>
                  <a:cubicBezTo>
                    <a:pt x="5896" y="12187"/>
                    <a:pt x="5888" y="12189"/>
                    <a:pt x="5879" y="12190"/>
                  </a:cubicBezTo>
                  <a:cubicBezTo>
                    <a:pt x="5862" y="12191"/>
                    <a:pt x="5841" y="12188"/>
                    <a:pt x="5815" y="12181"/>
                  </a:cubicBezTo>
                  <a:cubicBezTo>
                    <a:pt x="5788" y="12173"/>
                    <a:pt x="5761" y="12162"/>
                    <a:pt x="5731" y="12148"/>
                  </a:cubicBezTo>
                  <a:cubicBezTo>
                    <a:pt x="5707" y="12136"/>
                    <a:pt x="5687" y="12124"/>
                    <a:pt x="5671" y="12112"/>
                  </a:cubicBezTo>
                  <a:cubicBezTo>
                    <a:pt x="5655" y="12101"/>
                    <a:pt x="5643" y="12088"/>
                    <a:pt x="5633" y="12075"/>
                  </a:cubicBezTo>
                  <a:cubicBezTo>
                    <a:pt x="5623" y="12060"/>
                    <a:pt x="5617" y="12044"/>
                    <a:pt x="5616" y="12025"/>
                  </a:cubicBezTo>
                  <a:cubicBezTo>
                    <a:pt x="5616" y="12006"/>
                    <a:pt x="5620" y="11987"/>
                    <a:pt x="5629" y="11969"/>
                  </a:cubicBezTo>
                  <a:cubicBezTo>
                    <a:pt x="5640" y="11946"/>
                    <a:pt x="5654" y="11930"/>
                    <a:pt x="5672" y="11921"/>
                  </a:cubicBezTo>
                  <a:cubicBezTo>
                    <a:pt x="5690" y="11912"/>
                    <a:pt x="5707" y="11908"/>
                    <a:pt x="5725" y="11908"/>
                  </a:cubicBezTo>
                  <a:cubicBezTo>
                    <a:pt x="5742" y="11908"/>
                    <a:pt x="5761" y="11912"/>
                    <a:pt x="5783" y="11919"/>
                  </a:cubicBezTo>
                  <a:cubicBezTo>
                    <a:pt x="5804" y="11925"/>
                    <a:pt x="5830" y="11936"/>
                    <a:pt x="5859" y="11950"/>
                  </a:cubicBezTo>
                  <a:cubicBezTo>
                    <a:pt x="5875" y="11958"/>
                    <a:pt x="5888" y="11966"/>
                    <a:pt x="5900" y="11973"/>
                  </a:cubicBezTo>
                  <a:close/>
                  <a:moveTo>
                    <a:pt x="5825" y="11492"/>
                  </a:moveTo>
                  <a:lnTo>
                    <a:pt x="5724" y="11697"/>
                  </a:lnTo>
                  <a:lnTo>
                    <a:pt x="6115" y="11890"/>
                  </a:lnTo>
                  <a:lnTo>
                    <a:pt x="6138" y="11842"/>
                  </a:lnTo>
                  <a:lnTo>
                    <a:pt x="5952" y="11751"/>
                  </a:lnTo>
                  <a:lnTo>
                    <a:pt x="6014" y="11625"/>
                  </a:lnTo>
                  <a:lnTo>
                    <a:pt x="5976" y="11607"/>
                  </a:lnTo>
                  <a:lnTo>
                    <a:pt x="5914" y="11732"/>
                  </a:lnTo>
                  <a:lnTo>
                    <a:pt x="5786" y="11669"/>
                  </a:lnTo>
                  <a:lnTo>
                    <a:pt x="5860" y="11518"/>
                  </a:lnTo>
                  <a:lnTo>
                    <a:pt x="5825" y="11492"/>
                  </a:lnTo>
                  <a:close/>
                  <a:moveTo>
                    <a:pt x="6491" y="11125"/>
                  </a:moveTo>
                  <a:lnTo>
                    <a:pt x="6084" y="10966"/>
                  </a:lnTo>
                  <a:lnTo>
                    <a:pt x="6050" y="11035"/>
                  </a:lnTo>
                  <a:lnTo>
                    <a:pt x="6273" y="11236"/>
                  </a:lnTo>
                  <a:cubicBezTo>
                    <a:pt x="6287" y="11248"/>
                    <a:pt x="6299" y="11259"/>
                    <a:pt x="6311" y="11267"/>
                  </a:cubicBezTo>
                  <a:cubicBezTo>
                    <a:pt x="6322" y="11276"/>
                    <a:pt x="6328" y="11281"/>
                    <a:pt x="6330" y="11282"/>
                  </a:cubicBezTo>
                  <a:cubicBezTo>
                    <a:pt x="6328" y="11281"/>
                    <a:pt x="6320" y="11279"/>
                    <a:pt x="6306" y="11275"/>
                  </a:cubicBezTo>
                  <a:cubicBezTo>
                    <a:pt x="6292" y="11272"/>
                    <a:pt x="6275" y="11268"/>
                    <a:pt x="6254" y="11264"/>
                  </a:cubicBezTo>
                  <a:lnTo>
                    <a:pt x="5964" y="11209"/>
                  </a:lnTo>
                  <a:lnTo>
                    <a:pt x="5930" y="11278"/>
                  </a:lnTo>
                  <a:lnTo>
                    <a:pt x="6304" y="11504"/>
                  </a:lnTo>
                  <a:lnTo>
                    <a:pt x="6327" y="11459"/>
                  </a:lnTo>
                  <a:lnTo>
                    <a:pt x="6059" y="11301"/>
                  </a:lnTo>
                  <a:cubicBezTo>
                    <a:pt x="6054" y="11298"/>
                    <a:pt x="6047" y="11294"/>
                    <a:pt x="6040" y="11290"/>
                  </a:cubicBezTo>
                  <a:cubicBezTo>
                    <a:pt x="6032" y="11285"/>
                    <a:pt x="6025" y="11281"/>
                    <a:pt x="6017" y="11277"/>
                  </a:cubicBezTo>
                  <a:cubicBezTo>
                    <a:pt x="6010" y="11273"/>
                    <a:pt x="6003" y="11269"/>
                    <a:pt x="5998" y="11266"/>
                  </a:cubicBezTo>
                  <a:cubicBezTo>
                    <a:pt x="5993" y="11263"/>
                    <a:pt x="5990" y="11261"/>
                    <a:pt x="5989" y="11260"/>
                  </a:cubicBezTo>
                  <a:cubicBezTo>
                    <a:pt x="5993" y="11262"/>
                    <a:pt x="6002" y="11264"/>
                    <a:pt x="6016" y="11266"/>
                  </a:cubicBezTo>
                  <a:cubicBezTo>
                    <a:pt x="6031" y="11269"/>
                    <a:pt x="6050" y="11273"/>
                    <a:pt x="6072" y="11277"/>
                  </a:cubicBezTo>
                  <a:lnTo>
                    <a:pt x="6387" y="11336"/>
                  </a:lnTo>
                  <a:lnTo>
                    <a:pt x="6407" y="11296"/>
                  </a:lnTo>
                  <a:lnTo>
                    <a:pt x="6156" y="11069"/>
                  </a:lnTo>
                  <a:cubicBezTo>
                    <a:pt x="6151" y="11065"/>
                    <a:pt x="6145" y="11060"/>
                    <a:pt x="6140" y="11055"/>
                  </a:cubicBezTo>
                  <a:cubicBezTo>
                    <a:pt x="6134" y="11050"/>
                    <a:pt x="6128" y="11045"/>
                    <a:pt x="6123" y="11041"/>
                  </a:cubicBezTo>
                  <a:cubicBezTo>
                    <a:pt x="6118" y="11036"/>
                    <a:pt x="6113" y="11032"/>
                    <a:pt x="6109" y="11029"/>
                  </a:cubicBezTo>
                  <a:cubicBezTo>
                    <a:pt x="6106" y="11026"/>
                    <a:pt x="6103" y="11024"/>
                    <a:pt x="6103" y="11024"/>
                  </a:cubicBezTo>
                  <a:cubicBezTo>
                    <a:pt x="6104" y="11024"/>
                    <a:pt x="6106" y="11025"/>
                    <a:pt x="6111" y="11027"/>
                  </a:cubicBezTo>
                  <a:cubicBezTo>
                    <a:pt x="6116" y="11029"/>
                    <a:pt x="6121" y="11032"/>
                    <a:pt x="6128" y="11035"/>
                  </a:cubicBezTo>
                  <a:cubicBezTo>
                    <a:pt x="6135" y="11038"/>
                    <a:pt x="6142" y="11041"/>
                    <a:pt x="6150" y="11045"/>
                  </a:cubicBezTo>
                  <a:cubicBezTo>
                    <a:pt x="6157" y="11048"/>
                    <a:pt x="6164" y="11051"/>
                    <a:pt x="6170" y="11053"/>
                  </a:cubicBezTo>
                  <a:lnTo>
                    <a:pt x="6468" y="11172"/>
                  </a:lnTo>
                  <a:lnTo>
                    <a:pt x="6491" y="11125"/>
                  </a:lnTo>
                  <a:close/>
                  <a:moveTo>
                    <a:pt x="6276" y="10576"/>
                  </a:moveTo>
                  <a:lnTo>
                    <a:pt x="6253" y="10623"/>
                  </a:lnTo>
                  <a:lnTo>
                    <a:pt x="6525" y="10757"/>
                  </a:lnTo>
                  <a:cubicBezTo>
                    <a:pt x="6538" y="10763"/>
                    <a:pt x="6549" y="10770"/>
                    <a:pt x="6558" y="10776"/>
                  </a:cubicBezTo>
                  <a:cubicBezTo>
                    <a:pt x="6566" y="10782"/>
                    <a:pt x="6573" y="10791"/>
                    <a:pt x="6579" y="10801"/>
                  </a:cubicBezTo>
                  <a:cubicBezTo>
                    <a:pt x="6584" y="10811"/>
                    <a:pt x="6586" y="10823"/>
                    <a:pt x="6584" y="10837"/>
                  </a:cubicBezTo>
                  <a:cubicBezTo>
                    <a:pt x="6582" y="10851"/>
                    <a:pt x="6577" y="10866"/>
                    <a:pt x="6569" y="10882"/>
                  </a:cubicBezTo>
                  <a:cubicBezTo>
                    <a:pt x="6563" y="10894"/>
                    <a:pt x="6557" y="10904"/>
                    <a:pt x="6551" y="10912"/>
                  </a:cubicBezTo>
                  <a:cubicBezTo>
                    <a:pt x="6544" y="10920"/>
                    <a:pt x="6537" y="10926"/>
                    <a:pt x="6531" y="10930"/>
                  </a:cubicBezTo>
                  <a:cubicBezTo>
                    <a:pt x="6524" y="10934"/>
                    <a:pt x="6517" y="10937"/>
                    <a:pt x="6511" y="10938"/>
                  </a:cubicBezTo>
                  <a:cubicBezTo>
                    <a:pt x="6505" y="10939"/>
                    <a:pt x="6499" y="10940"/>
                    <a:pt x="6494" y="10940"/>
                  </a:cubicBezTo>
                  <a:cubicBezTo>
                    <a:pt x="6486" y="10940"/>
                    <a:pt x="6477" y="10937"/>
                    <a:pt x="6466" y="10933"/>
                  </a:cubicBezTo>
                  <a:cubicBezTo>
                    <a:pt x="6454" y="10928"/>
                    <a:pt x="6444" y="10924"/>
                    <a:pt x="6434" y="10919"/>
                  </a:cubicBezTo>
                  <a:lnTo>
                    <a:pt x="6171" y="10789"/>
                  </a:lnTo>
                  <a:lnTo>
                    <a:pt x="6148" y="10836"/>
                  </a:lnTo>
                  <a:lnTo>
                    <a:pt x="6428" y="10974"/>
                  </a:lnTo>
                  <a:cubicBezTo>
                    <a:pt x="6437" y="10978"/>
                    <a:pt x="6447" y="10982"/>
                    <a:pt x="6459" y="10987"/>
                  </a:cubicBezTo>
                  <a:cubicBezTo>
                    <a:pt x="6471" y="10991"/>
                    <a:pt x="6483" y="10993"/>
                    <a:pt x="6495" y="10992"/>
                  </a:cubicBezTo>
                  <a:cubicBezTo>
                    <a:pt x="6520" y="10991"/>
                    <a:pt x="6541" y="10984"/>
                    <a:pt x="6559" y="10970"/>
                  </a:cubicBezTo>
                  <a:cubicBezTo>
                    <a:pt x="6577" y="10957"/>
                    <a:pt x="6593" y="10935"/>
                    <a:pt x="6608" y="10904"/>
                  </a:cubicBezTo>
                  <a:cubicBezTo>
                    <a:pt x="6620" y="10880"/>
                    <a:pt x="6627" y="10859"/>
                    <a:pt x="6630" y="10840"/>
                  </a:cubicBezTo>
                  <a:cubicBezTo>
                    <a:pt x="6633" y="10822"/>
                    <a:pt x="6633" y="10804"/>
                    <a:pt x="6628" y="10787"/>
                  </a:cubicBezTo>
                  <a:cubicBezTo>
                    <a:pt x="6624" y="10770"/>
                    <a:pt x="6617" y="10757"/>
                    <a:pt x="6606" y="10746"/>
                  </a:cubicBezTo>
                  <a:cubicBezTo>
                    <a:pt x="6595" y="10736"/>
                    <a:pt x="6577" y="10725"/>
                    <a:pt x="6554" y="10713"/>
                  </a:cubicBezTo>
                  <a:lnTo>
                    <a:pt x="6276" y="10576"/>
                  </a:lnTo>
                  <a:close/>
                  <a:moveTo>
                    <a:pt x="6119" y="10707"/>
                  </a:moveTo>
                  <a:cubicBezTo>
                    <a:pt x="6110" y="10710"/>
                    <a:pt x="6104" y="10716"/>
                    <a:pt x="6100" y="10724"/>
                  </a:cubicBezTo>
                  <a:cubicBezTo>
                    <a:pt x="6096" y="10732"/>
                    <a:pt x="6095" y="10740"/>
                    <a:pt x="6098" y="10749"/>
                  </a:cubicBezTo>
                  <a:cubicBezTo>
                    <a:pt x="6101" y="10757"/>
                    <a:pt x="6106" y="10763"/>
                    <a:pt x="6114" y="10767"/>
                  </a:cubicBezTo>
                  <a:cubicBezTo>
                    <a:pt x="6123" y="10772"/>
                    <a:pt x="6131" y="10772"/>
                    <a:pt x="6140" y="10769"/>
                  </a:cubicBezTo>
                  <a:cubicBezTo>
                    <a:pt x="6149" y="10767"/>
                    <a:pt x="6155" y="10761"/>
                    <a:pt x="6159" y="10753"/>
                  </a:cubicBezTo>
                  <a:cubicBezTo>
                    <a:pt x="6163" y="10744"/>
                    <a:pt x="6164" y="10736"/>
                    <a:pt x="6161" y="10727"/>
                  </a:cubicBezTo>
                  <a:cubicBezTo>
                    <a:pt x="6157" y="10719"/>
                    <a:pt x="6152" y="10713"/>
                    <a:pt x="6143" y="10709"/>
                  </a:cubicBezTo>
                  <a:cubicBezTo>
                    <a:pt x="6135" y="10705"/>
                    <a:pt x="6127" y="10704"/>
                    <a:pt x="6119" y="10707"/>
                  </a:cubicBezTo>
                  <a:close/>
                  <a:moveTo>
                    <a:pt x="6176" y="10590"/>
                  </a:moveTo>
                  <a:cubicBezTo>
                    <a:pt x="6167" y="10593"/>
                    <a:pt x="6161" y="10599"/>
                    <a:pt x="6157" y="10607"/>
                  </a:cubicBezTo>
                  <a:cubicBezTo>
                    <a:pt x="6153" y="10615"/>
                    <a:pt x="6153" y="10623"/>
                    <a:pt x="6156" y="10632"/>
                  </a:cubicBezTo>
                  <a:cubicBezTo>
                    <a:pt x="6158" y="10640"/>
                    <a:pt x="6164" y="10647"/>
                    <a:pt x="6172" y="10651"/>
                  </a:cubicBezTo>
                  <a:cubicBezTo>
                    <a:pt x="6180" y="10655"/>
                    <a:pt x="6189" y="10655"/>
                    <a:pt x="6197" y="10653"/>
                  </a:cubicBezTo>
                  <a:cubicBezTo>
                    <a:pt x="6206" y="10650"/>
                    <a:pt x="6212" y="10644"/>
                    <a:pt x="6217" y="10636"/>
                  </a:cubicBezTo>
                  <a:cubicBezTo>
                    <a:pt x="6221" y="10627"/>
                    <a:pt x="6221" y="10619"/>
                    <a:pt x="6218" y="10611"/>
                  </a:cubicBezTo>
                  <a:cubicBezTo>
                    <a:pt x="6215" y="10602"/>
                    <a:pt x="6209" y="10596"/>
                    <a:pt x="6201" y="10592"/>
                  </a:cubicBezTo>
                  <a:cubicBezTo>
                    <a:pt x="6193" y="10588"/>
                    <a:pt x="6184" y="10587"/>
                    <a:pt x="6176" y="10590"/>
                  </a:cubicBezTo>
                  <a:close/>
                  <a:moveTo>
                    <a:pt x="6850" y="10396"/>
                  </a:moveTo>
                  <a:lnTo>
                    <a:pt x="6459" y="10204"/>
                  </a:lnTo>
                  <a:lnTo>
                    <a:pt x="6436" y="10250"/>
                  </a:lnTo>
                  <a:lnTo>
                    <a:pt x="6650" y="10353"/>
                  </a:lnTo>
                  <a:cubicBezTo>
                    <a:pt x="6664" y="10360"/>
                    <a:pt x="6678" y="10366"/>
                    <a:pt x="6692" y="10373"/>
                  </a:cubicBezTo>
                  <a:cubicBezTo>
                    <a:pt x="6706" y="10379"/>
                    <a:pt x="6719" y="10385"/>
                    <a:pt x="6731" y="10390"/>
                  </a:cubicBezTo>
                  <a:cubicBezTo>
                    <a:pt x="6742" y="10395"/>
                    <a:pt x="6752" y="10399"/>
                    <a:pt x="6759" y="10402"/>
                  </a:cubicBezTo>
                  <a:cubicBezTo>
                    <a:pt x="6767" y="10405"/>
                    <a:pt x="6771" y="10406"/>
                    <a:pt x="6771" y="10406"/>
                  </a:cubicBezTo>
                  <a:cubicBezTo>
                    <a:pt x="6770" y="10406"/>
                    <a:pt x="6766" y="10406"/>
                    <a:pt x="6760" y="10405"/>
                  </a:cubicBezTo>
                  <a:cubicBezTo>
                    <a:pt x="6754" y="10405"/>
                    <a:pt x="6746" y="10404"/>
                    <a:pt x="6737" y="10404"/>
                  </a:cubicBezTo>
                  <a:cubicBezTo>
                    <a:pt x="6728" y="10403"/>
                    <a:pt x="6717" y="10403"/>
                    <a:pt x="6706" y="10402"/>
                  </a:cubicBezTo>
                  <a:cubicBezTo>
                    <a:pt x="6694" y="10402"/>
                    <a:pt x="6683" y="10402"/>
                    <a:pt x="6671" y="10402"/>
                  </a:cubicBezTo>
                  <a:lnTo>
                    <a:pt x="6358" y="10409"/>
                  </a:lnTo>
                  <a:lnTo>
                    <a:pt x="6331" y="10464"/>
                  </a:lnTo>
                  <a:lnTo>
                    <a:pt x="6722" y="10656"/>
                  </a:lnTo>
                  <a:lnTo>
                    <a:pt x="6746" y="10608"/>
                  </a:lnTo>
                  <a:lnTo>
                    <a:pt x="6518" y="10498"/>
                  </a:lnTo>
                  <a:cubicBezTo>
                    <a:pt x="6506" y="10493"/>
                    <a:pt x="6495" y="10487"/>
                    <a:pt x="6483" y="10482"/>
                  </a:cubicBezTo>
                  <a:cubicBezTo>
                    <a:pt x="6472" y="10477"/>
                    <a:pt x="6461" y="10473"/>
                    <a:pt x="6451" y="10468"/>
                  </a:cubicBezTo>
                  <a:cubicBezTo>
                    <a:pt x="6441" y="10464"/>
                    <a:pt x="6432" y="10461"/>
                    <a:pt x="6425" y="10457"/>
                  </a:cubicBezTo>
                  <a:cubicBezTo>
                    <a:pt x="6418" y="10454"/>
                    <a:pt x="6413" y="10452"/>
                    <a:pt x="6409" y="10451"/>
                  </a:cubicBezTo>
                  <a:cubicBezTo>
                    <a:pt x="6413" y="10452"/>
                    <a:pt x="6419" y="10452"/>
                    <a:pt x="6426" y="10453"/>
                  </a:cubicBezTo>
                  <a:cubicBezTo>
                    <a:pt x="6434" y="10453"/>
                    <a:pt x="6443" y="10453"/>
                    <a:pt x="6453" y="10453"/>
                  </a:cubicBezTo>
                  <a:cubicBezTo>
                    <a:pt x="6463" y="10453"/>
                    <a:pt x="6474" y="10453"/>
                    <a:pt x="6486" y="10453"/>
                  </a:cubicBezTo>
                  <a:cubicBezTo>
                    <a:pt x="6498" y="10453"/>
                    <a:pt x="6511" y="10453"/>
                    <a:pt x="6525" y="10453"/>
                  </a:cubicBezTo>
                  <a:lnTo>
                    <a:pt x="6826" y="10445"/>
                  </a:lnTo>
                  <a:lnTo>
                    <a:pt x="6850" y="10396"/>
                  </a:lnTo>
                  <a:close/>
                  <a:moveTo>
                    <a:pt x="6874" y="9975"/>
                  </a:moveTo>
                  <a:cubicBezTo>
                    <a:pt x="6859" y="9974"/>
                    <a:pt x="6845" y="9975"/>
                    <a:pt x="6832" y="9978"/>
                  </a:cubicBezTo>
                  <a:cubicBezTo>
                    <a:pt x="6819" y="9982"/>
                    <a:pt x="6807" y="9987"/>
                    <a:pt x="6796" y="9995"/>
                  </a:cubicBezTo>
                  <a:cubicBezTo>
                    <a:pt x="6786" y="10002"/>
                    <a:pt x="6773" y="10013"/>
                    <a:pt x="6759" y="10028"/>
                  </a:cubicBezTo>
                  <a:lnTo>
                    <a:pt x="6723" y="10066"/>
                  </a:lnTo>
                  <a:cubicBezTo>
                    <a:pt x="6704" y="10085"/>
                    <a:pt x="6687" y="10098"/>
                    <a:pt x="6673" y="10103"/>
                  </a:cubicBezTo>
                  <a:cubicBezTo>
                    <a:pt x="6658" y="10109"/>
                    <a:pt x="6643" y="10107"/>
                    <a:pt x="6627" y="10099"/>
                  </a:cubicBezTo>
                  <a:cubicBezTo>
                    <a:pt x="6607" y="10090"/>
                    <a:pt x="6595" y="10075"/>
                    <a:pt x="6590" y="10056"/>
                  </a:cubicBezTo>
                  <a:cubicBezTo>
                    <a:pt x="6585" y="10036"/>
                    <a:pt x="6589" y="10014"/>
                    <a:pt x="6601" y="9990"/>
                  </a:cubicBezTo>
                  <a:cubicBezTo>
                    <a:pt x="6605" y="9981"/>
                    <a:pt x="6610" y="9974"/>
                    <a:pt x="6614" y="9967"/>
                  </a:cubicBezTo>
                  <a:cubicBezTo>
                    <a:pt x="6619" y="9960"/>
                    <a:pt x="6625" y="9954"/>
                    <a:pt x="6631" y="9947"/>
                  </a:cubicBezTo>
                  <a:cubicBezTo>
                    <a:pt x="6637" y="9941"/>
                    <a:pt x="6645" y="9935"/>
                    <a:pt x="6653" y="9929"/>
                  </a:cubicBezTo>
                  <a:cubicBezTo>
                    <a:pt x="6661" y="9924"/>
                    <a:pt x="6670" y="9917"/>
                    <a:pt x="6681" y="9911"/>
                  </a:cubicBezTo>
                  <a:lnTo>
                    <a:pt x="6657" y="9874"/>
                  </a:lnTo>
                  <a:cubicBezTo>
                    <a:pt x="6614" y="9899"/>
                    <a:pt x="6582" y="9932"/>
                    <a:pt x="6562" y="9973"/>
                  </a:cubicBezTo>
                  <a:cubicBezTo>
                    <a:pt x="6552" y="9992"/>
                    <a:pt x="6547" y="10011"/>
                    <a:pt x="6545" y="10029"/>
                  </a:cubicBezTo>
                  <a:cubicBezTo>
                    <a:pt x="6542" y="10047"/>
                    <a:pt x="6544" y="10064"/>
                    <a:pt x="6548" y="10080"/>
                  </a:cubicBezTo>
                  <a:cubicBezTo>
                    <a:pt x="6552" y="10096"/>
                    <a:pt x="6560" y="10111"/>
                    <a:pt x="6571" y="10123"/>
                  </a:cubicBezTo>
                  <a:cubicBezTo>
                    <a:pt x="6581" y="10136"/>
                    <a:pt x="6595" y="10147"/>
                    <a:pt x="6612" y="10155"/>
                  </a:cubicBezTo>
                  <a:cubicBezTo>
                    <a:pt x="6637" y="10167"/>
                    <a:pt x="6662" y="10170"/>
                    <a:pt x="6688" y="10162"/>
                  </a:cubicBezTo>
                  <a:cubicBezTo>
                    <a:pt x="6699" y="10158"/>
                    <a:pt x="6710" y="10152"/>
                    <a:pt x="6720" y="10144"/>
                  </a:cubicBezTo>
                  <a:cubicBezTo>
                    <a:pt x="6730" y="10136"/>
                    <a:pt x="6743" y="10125"/>
                    <a:pt x="6757" y="10109"/>
                  </a:cubicBezTo>
                  <a:lnTo>
                    <a:pt x="6788" y="10076"/>
                  </a:lnTo>
                  <a:cubicBezTo>
                    <a:pt x="6825" y="10036"/>
                    <a:pt x="6861" y="10025"/>
                    <a:pt x="6895" y="10042"/>
                  </a:cubicBezTo>
                  <a:cubicBezTo>
                    <a:pt x="6918" y="10053"/>
                    <a:pt x="6933" y="10072"/>
                    <a:pt x="6937" y="10097"/>
                  </a:cubicBezTo>
                  <a:cubicBezTo>
                    <a:pt x="6940" y="10109"/>
                    <a:pt x="6940" y="10120"/>
                    <a:pt x="6938" y="10130"/>
                  </a:cubicBezTo>
                  <a:cubicBezTo>
                    <a:pt x="6936" y="10140"/>
                    <a:pt x="6931" y="10153"/>
                    <a:pt x="6924" y="10168"/>
                  </a:cubicBezTo>
                  <a:cubicBezTo>
                    <a:pt x="6914" y="10187"/>
                    <a:pt x="6903" y="10204"/>
                    <a:pt x="6889" y="10219"/>
                  </a:cubicBezTo>
                  <a:cubicBezTo>
                    <a:pt x="6875" y="10233"/>
                    <a:pt x="6859" y="10245"/>
                    <a:pt x="6839" y="10256"/>
                  </a:cubicBezTo>
                  <a:lnTo>
                    <a:pt x="6865" y="10294"/>
                  </a:lnTo>
                  <a:cubicBezTo>
                    <a:pt x="6887" y="10281"/>
                    <a:pt x="6905" y="10266"/>
                    <a:pt x="6921" y="10248"/>
                  </a:cubicBezTo>
                  <a:cubicBezTo>
                    <a:pt x="6937" y="10231"/>
                    <a:pt x="6951" y="10210"/>
                    <a:pt x="6962" y="10186"/>
                  </a:cubicBezTo>
                  <a:cubicBezTo>
                    <a:pt x="6971" y="10168"/>
                    <a:pt x="6977" y="10151"/>
                    <a:pt x="6980" y="10136"/>
                  </a:cubicBezTo>
                  <a:cubicBezTo>
                    <a:pt x="6983" y="10120"/>
                    <a:pt x="6983" y="10104"/>
                    <a:pt x="6981" y="10087"/>
                  </a:cubicBezTo>
                  <a:cubicBezTo>
                    <a:pt x="6979" y="10064"/>
                    <a:pt x="6972" y="10044"/>
                    <a:pt x="6960" y="10026"/>
                  </a:cubicBezTo>
                  <a:cubicBezTo>
                    <a:pt x="6947" y="10009"/>
                    <a:pt x="6932" y="9996"/>
                    <a:pt x="6914" y="9987"/>
                  </a:cubicBezTo>
                  <a:cubicBezTo>
                    <a:pt x="6902" y="9981"/>
                    <a:pt x="6888" y="9977"/>
                    <a:pt x="6874" y="9975"/>
                  </a:cubicBezTo>
                  <a:close/>
                  <a:moveTo>
                    <a:pt x="6791" y="9529"/>
                  </a:moveTo>
                  <a:lnTo>
                    <a:pt x="6664" y="9787"/>
                  </a:lnTo>
                  <a:lnTo>
                    <a:pt x="6703" y="9807"/>
                  </a:lnTo>
                  <a:lnTo>
                    <a:pt x="6755" y="9702"/>
                  </a:lnTo>
                  <a:lnTo>
                    <a:pt x="7106" y="9875"/>
                  </a:lnTo>
                  <a:lnTo>
                    <a:pt x="7128" y="9830"/>
                  </a:lnTo>
                  <a:lnTo>
                    <a:pt x="6777" y="9657"/>
                  </a:lnTo>
                  <a:lnTo>
                    <a:pt x="6829" y="9551"/>
                  </a:lnTo>
                  <a:lnTo>
                    <a:pt x="6791" y="9529"/>
                  </a:lnTo>
                  <a:close/>
                  <a:moveTo>
                    <a:pt x="7323" y="9434"/>
                  </a:moveTo>
                  <a:lnTo>
                    <a:pt x="7283" y="9414"/>
                  </a:lnTo>
                  <a:lnTo>
                    <a:pt x="7198" y="9587"/>
                  </a:lnTo>
                  <a:lnTo>
                    <a:pt x="7055" y="9516"/>
                  </a:lnTo>
                  <a:lnTo>
                    <a:pt x="7121" y="9382"/>
                  </a:lnTo>
                  <a:lnTo>
                    <a:pt x="7080" y="9362"/>
                  </a:lnTo>
                  <a:lnTo>
                    <a:pt x="7014" y="9496"/>
                  </a:lnTo>
                  <a:lnTo>
                    <a:pt x="6886" y="9433"/>
                  </a:lnTo>
                  <a:lnTo>
                    <a:pt x="6965" y="9273"/>
                  </a:lnTo>
                  <a:lnTo>
                    <a:pt x="6929" y="9248"/>
                  </a:lnTo>
                  <a:lnTo>
                    <a:pt x="6824" y="9461"/>
                  </a:lnTo>
                  <a:lnTo>
                    <a:pt x="7215" y="9654"/>
                  </a:lnTo>
                  <a:lnTo>
                    <a:pt x="7323" y="9434"/>
                  </a:lnTo>
                  <a:close/>
                  <a:moveTo>
                    <a:pt x="7486" y="9103"/>
                  </a:moveTo>
                  <a:lnTo>
                    <a:pt x="7450" y="9108"/>
                  </a:lnTo>
                  <a:cubicBezTo>
                    <a:pt x="7433" y="9110"/>
                    <a:pt x="7415" y="9113"/>
                    <a:pt x="7397" y="9115"/>
                  </a:cubicBezTo>
                  <a:cubicBezTo>
                    <a:pt x="7378" y="9118"/>
                    <a:pt x="7360" y="9120"/>
                    <a:pt x="7344" y="9122"/>
                  </a:cubicBezTo>
                  <a:cubicBezTo>
                    <a:pt x="7327" y="9125"/>
                    <a:pt x="7316" y="9127"/>
                    <a:pt x="7309" y="9128"/>
                  </a:cubicBezTo>
                  <a:cubicBezTo>
                    <a:pt x="7299" y="9130"/>
                    <a:pt x="7288" y="9132"/>
                    <a:pt x="7276" y="9135"/>
                  </a:cubicBezTo>
                  <a:cubicBezTo>
                    <a:pt x="7264" y="9138"/>
                    <a:pt x="7254" y="9142"/>
                    <a:pt x="7246" y="9146"/>
                  </a:cubicBezTo>
                  <a:lnTo>
                    <a:pt x="7248" y="9140"/>
                  </a:lnTo>
                  <a:cubicBezTo>
                    <a:pt x="7256" y="9124"/>
                    <a:pt x="7261" y="9109"/>
                    <a:pt x="7262" y="9094"/>
                  </a:cubicBezTo>
                  <a:cubicBezTo>
                    <a:pt x="7263" y="9079"/>
                    <a:pt x="7261" y="9064"/>
                    <a:pt x="7256" y="9050"/>
                  </a:cubicBezTo>
                  <a:cubicBezTo>
                    <a:pt x="7251" y="9037"/>
                    <a:pt x="7243" y="9024"/>
                    <a:pt x="7233" y="9013"/>
                  </a:cubicBezTo>
                  <a:cubicBezTo>
                    <a:pt x="7222" y="9001"/>
                    <a:pt x="7208" y="8991"/>
                    <a:pt x="7192" y="8984"/>
                  </a:cubicBezTo>
                  <a:cubicBezTo>
                    <a:pt x="7182" y="8979"/>
                    <a:pt x="7172" y="8975"/>
                    <a:pt x="7162" y="8973"/>
                  </a:cubicBezTo>
                  <a:cubicBezTo>
                    <a:pt x="7153" y="8972"/>
                    <a:pt x="7143" y="8971"/>
                    <a:pt x="7135" y="8971"/>
                  </a:cubicBezTo>
                  <a:cubicBezTo>
                    <a:pt x="7126" y="8971"/>
                    <a:pt x="7118" y="8973"/>
                    <a:pt x="7111" y="8975"/>
                  </a:cubicBezTo>
                  <a:cubicBezTo>
                    <a:pt x="7103" y="8977"/>
                    <a:pt x="7097" y="8979"/>
                    <a:pt x="7091" y="8982"/>
                  </a:cubicBezTo>
                  <a:cubicBezTo>
                    <a:pt x="7085" y="8985"/>
                    <a:pt x="7079" y="8988"/>
                    <a:pt x="7073" y="8993"/>
                  </a:cubicBezTo>
                  <a:cubicBezTo>
                    <a:pt x="7067" y="8997"/>
                    <a:pt x="7061" y="9003"/>
                    <a:pt x="7055" y="9009"/>
                  </a:cubicBezTo>
                  <a:cubicBezTo>
                    <a:pt x="7049" y="9016"/>
                    <a:pt x="7043" y="9024"/>
                    <a:pt x="7037" y="9034"/>
                  </a:cubicBezTo>
                  <a:cubicBezTo>
                    <a:pt x="7031" y="9043"/>
                    <a:pt x="7024" y="9055"/>
                    <a:pt x="7018" y="9068"/>
                  </a:cubicBezTo>
                  <a:lnTo>
                    <a:pt x="6973" y="9159"/>
                  </a:lnTo>
                  <a:lnTo>
                    <a:pt x="7364" y="9352"/>
                  </a:lnTo>
                  <a:lnTo>
                    <a:pt x="7386" y="9306"/>
                  </a:lnTo>
                  <a:lnTo>
                    <a:pt x="7209" y="9219"/>
                  </a:lnTo>
                  <a:cubicBezTo>
                    <a:pt x="7215" y="9209"/>
                    <a:pt x="7220" y="9202"/>
                    <a:pt x="7227" y="9198"/>
                  </a:cubicBezTo>
                  <a:cubicBezTo>
                    <a:pt x="7233" y="9193"/>
                    <a:pt x="7243" y="9190"/>
                    <a:pt x="7256" y="9187"/>
                  </a:cubicBezTo>
                  <a:cubicBezTo>
                    <a:pt x="7280" y="9182"/>
                    <a:pt x="7301" y="9178"/>
                    <a:pt x="7322" y="9175"/>
                  </a:cubicBezTo>
                  <a:cubicBezTo>
                    <a:pt x="7343" y="9171"/>
                    <a:pt x="7362" y="9169"/>
                    <a:pt x="7379" y="9167"/>
                  </a:cubicBezTo>
                  <a:cubicBezTo>
                    <a:pt x="7397" y="9164"/>
                    <a:pt x="7412" y="9163"/>
                    <a:pt x="7425" y="9163"/>
                  </a:cubicBezTo>
                  <a:cubicBezTo>
                    <a:pt x="7439" y="9162"/>
                    <a:pt x="7449" y="9162"/>
                    <a:pt x="7457" y="9162"/>
                  </a:cubicBezTo>
                  <a:lnTo>
                    <a:pt x="7486" y="9103"/>
                  </a:lnTo>
                  <a:close/>
                  <a:moveTo>
                    <a:pt x="7200" y="9054"/>
                  </a:moveTo>
                  <a:cubicBezTo>
                    <a:pt x="7208" y="9063"/>
                    <a:pt x="7214" y="9072"/>
                    <a:pt x="7217" y="9081"/>
                  </a:cubicBezTo>
                  <a:cubicBezTo>
                    <a:pt x="7220" y="9092"/>
                    <a:pt x="7220" y="9104"/>
                    <a:pt x="7218" y="9116"/>
                  </a:cubicBezTo>
                  <a:cubicBezTo>
                    <a:pt x="7216" y="9129"/>
                    <a:pt x="7210" y="9144"/>
                    <a:pt x="7202" y="9162"/>
                  </a:cubicBezTo>
                  <a:lnTo>
                    <a:pt x="7180" y="9205"/>
                  </a:lnTo>
                  <a:lnTo>
                    <a:pt x="7035" y="9133"/>
                  </a:lnTo>
                  <a:lnTo>
                    <a:pt x="7058" y="9086"/>
                  </a:lnTo>
                  <a:cubicBezTo>
                    <a:pt x="7063" y="9076"/>
                    <a:pt x="7068" y="9067"/>
                    <a:pt x="7073" y="9060"/>
                  </a:cubicBezTo>
                  <a:cubicBezTo>
                    <a:pt x="7078" y="9053"/>
                    <a:pt x="7084" y="9046"/>
                    <a:pt x="7090" y="9041"/>
                  </a:cubicBezTo>
                  <a:cubicBezTo>
                    <a:pt x="7100" y="9033"/>
                    <a:pt x="7112" y="9027"/>
                    <a:pt x="7126" y="9025"/>
                  </a:cubicBezTo>
                  <a:cubicBezTo>
                    <a:pt x="7141" y="9024"/>
                    <a:pt x="7155" y="9026"/>
                    <a:pt x="7168" y="9032"/>
                  </a:cubicBezTo>
                  <a:cubicBezTo>
                    <a:pt x="7181" y="9039"/>
                    <a:pt x="7191" y="9046"/>
                    <a:pt x="7200" y="9054"/>
                  </a:cubicBezTo>
                  <a:close/>
                  <a:moveTo>
                    <a:pt x="7698" y="8892"/>
                  </a:moveTo>
                  <a:lnTo>
                    <a:pt x="7149" y="8622"/>
                  </a:lnTo>
                  <a:lnTo>
                    <a:pt x="7130" y="8659"/>
                  </a:lnTo>
                  <a:lnTo>
                    <a:pt x="7679" y="8929"/>
                  </a:lnTo>
                  <a:lnTo>
                    <a:pt x="7698" y="8892"/>
                  </a:lnTo>
                  <a:close/>
                  <a:moveTo>
                    <a:pt x="7543" y="8000"/>
                  </a:moveTo>
                  <a:lnTo>
                    <a:pt x="7520" y="8047"/>
                  </a:lnTo>
                  <a:lnTo>
                    <a:pt x="7723" y="8207"/>
                  </a:lnTo>
                  <a:cubicBezTo>
                    <a:pt x="7736" y="8217"/>
                    <a:pt x="7749" y="8227"/>
                    <a:pt x="7761" y="8237"/>
                  </a:cubicBezTo>
                  <a:cubicBezTo>
                    <a:pt x="7774" y="8247"/>
                    <a:pt x="7786" y="8255"/>
                    <a:pt x="7796" y="8263"/>
                  </a:cubicBezTo>
                  <a:cubicBezTo>
                    <a:pt x="7806" y="8270"/>
                    <a:pt x="7814" y="8276"/>
                    <a:pt x="7821" y="8282"/>
                  </a:cubicBezTo>
                  <a:cubicBezTo>
                    <a:pt x="7826" y="8285"/>
                    <a:pt x="7830" y="8287"/>
                    <a:pt x="7831" y="8289"/>
                  </a:cubicBezTo>
                  <a:cubicBezTo>
                    <a:pt x="7829" y="8288"/>
                    <a:pt x="7826" y="8287"/>
                    <a:pt x="7822" y="8286"/>
                  </a:cubicBezTo>
                  <a:cubicBezTo>
                    <a:pt x="7815" y="8284"/>
                    <a:pt x="7807" y="8282"/>
                    <a:pt x="7797" y="8279"/>
                  </a:cubicBezTo>
                  <a:cubicBezTo>
                    <a:pt x="7787" y="8276"/>
                    <a:pt x="7775" y="8273"/>
                    <a:pt x="7762" y="8269"/>
                  </a:cubicBezTo>
                  <a:cubicBezTo>
                    <a:pt x="7749" y="8266"/>
                    <a:pt x="7734" y="8262"/>
                    <a:pt x="7718" y="8258"/>
                  </a:cubicBezTo>
                  <a:lnTo>
                    <a:pt x="7449" y="8192"/>
                  </a:lnTo>
                  <a:lnTo>
                    <a:pt x="7423" y="8245"/>
                  </a:lnTo>
                  <a:lnTo>
                    <a:pt x="7631" y="8413"/>
                  </a:lnTo>
                  <a:cubicBezTo>
                    <a:pt x="7641" y="8420"/>
                    <a:pt x="7652" y="8429"/>
                    <a:pt x="7663" y="8438"/>
                  </a:cubicBezTo>
                  <a:cubicBezTo>
                    <a:pt x="7675" y="8447"/>
                    <a:pt x="7686" y="8455"/>
                    <a:pt x="7696" y="8462"/>
                  </a:cubicBezTo>
                  <a:cubicBezTo>
                    <a:pt x="7706" y="8470"/>
                    <a:pt x="7714" y="8476"/>
                    <a:pt x="7721" y="8482"/>
                  </a:cubicBezTo>
                  <a:cubicBezTo>
                    <a:pt x="7728" y="8487"/>
                    <a:pt x="7732" y="8490"/>
                    <a:pt x="7733" y="8490"/>
                  </a:cubicBezTo>
                  <a:cubicBezTo>
                    <a:pt x="7731" y="8490"/>
                    <a:pt x="7726" y="8488"/>
                    <a:pt x="7718" y="8486"/>
                  </a:cubicBezTo>
                  <a:cubicBezTo>
                    <a:pt x="7709" y="8483"/>
                    <a:pt x="7699" y="8480"/>
                    <a:pt x="7686" y="8476"/>
                  </a:cubicBezTo>
                  <a:cubicBezTo>
                    <a:pt x="7674" y="8472"/>
                    <a:pt x="7661" y="8468"/>
                    <a:pt x="7646" y="8464"/>
                  </a:cubicBezTo>
                  <a:cubicBezTo>
                    <a:pt x="7632" y="8460"/>
                    <a:pt x="7618" y="8456"/>
                    <a:pt x="7604" y="8453"/>
                  </a:cubicBezTo>
                  <a:lnTo>
                    <a:pt x="7351" y="8390"/>
                  </a:lnTo>
                  <a:lnTo>
                    <a:pt x="7327" y="8440"/>
                  </a:lnTo>
                  <a:lnTo>
                    <a:pt x="7763" y="8540"/>
                  </a:lnTo>
                  <a:lnTo>
                    <a:pt x="7793" y="8480"/>
                  </a:lnTo>
                  <a:lnTo>
                    <a:pt x="7596" y="8324"/>
                  </a:lnTo>
                  <a:cubicBezTo>
                    <a:pt x="7584" y="8315"/>
                    <a:pt x="7573" y="8306"/>
                    <a:pt x="7562" y="8297"/>
                  </a:cubicBezTo>
                  <a:cubicBezTo>
                    <a:pt x="7550" y="8289"/>
                    <a:pt x="7540" y="8281"/>
                    <a:pt x="7531" y="8275"/>
                  </a:cubicBezTo>
                  <a:cubicBezTo>
                    <a:pt x="7522" y="8268"/>
                    <a:pt x="7515" y="8263"/>
                    <a:pt x="7509" y="8259"/>
                  </a:cubicBezTo>
                  <a:cubicBezTo>
                    <a:pt x="7503" y="8255"/>
                    <a:pt x="7500" y="8252"/>
                    <a:pt x="7499" y="8251"/>
                  </a:cubicBezTo>
                  <a:cubicBezTo>
                    <a:pt x="7500" y="8252"/>
                    <a:pt x="7505" y="8253"/>
                    <a:pt x="7511" y="8255"/>
                  </a:cubicBezTo>
                  <a:cubicBezTo>
                    <a:pt x="7518" y="8257"/>
                    <a:pt x="7527" y="8260"/>
                    <a:pt x="7537" y="8263"/>
                  </a:cubicBezTo>
                  <a:cubicBezTo>
                    <a:pt x="7548" y="8266"/>
                    <a:pt x="7560" y="8269"/>
                    <a:pt x="7574" y="8273"/>
                  </a:cubicBezTo>
                  <a:cubicBezTo>
                    <a:pt x="7588" y="8277"/>
                    <a:pt x="7603" y="8281"/>
                    <a:pt x="7619" y="8285"/>
                  </a:cubicBezTo>
                  <a:lnTo>
                    <a:pt x="7860" y="8343"/>
                  </a:lnTo>
                  <a:lnTo>
                    <a:pt x="7890" y="8282"/>
                  </a:lnTo>
                  <a:lnTo>
                    <a:pt x="7543" y="8000"/>
                  </a:lnTo>
                  <a:close/>
                  <a:moveTo>
                    <a:pt x="8080" y="7895"/>
                  </a:moveTo>
                  <a:lnTo>
                    <a:pt x="8040" y="7875"/>
                  </a:lnTo>
                  <a:lnTo>
                    <a:pt x="7955" y="8047"/>
                  </a:lnTo>
                  <a:lnTo>
                    <a:pt x="7812" y="7977"/>
                  </a:lnTo>
                  <a:lnTo>
                    <a:pt x="7878" y="7843"/>
                  </a:lnTo>
                  <a:lnTo>
                    <a:pt x="7838" y="7823"/>
                  </a:lnTo>
                  <a:lnTo>
                    <a:pt x="7772" y="7957"/>
                  </a:lnTo>
                  <a:lnTo>
                    <a:pt x="7644" y="7894"/>
                  </a:lnTo>
                  <a:lnTo>
                    <a:pt x="7722" y="7734"/>
                  </a:lnTo>
                  <a:lnTo>
                    <a:pt x="7687" y="7708"/>
                  </a:lnTo>
                  <a:lnTo>
                    <a:pt x="7582" y="7922"/>
                  </a:lnTo>
                  <a:lnTo>
                    <a:pt x="7973" y="8114"/>
                  </a:lnTo>
                  <a:lnTo>
                    <a:pt x="8080" y="7895"/>
                  </a:lnTo>
                  <a:close/>
                  <a:moveTo>
                    <a:pt x="8096" y="7491"/>
                  </a:moveTo>
                  <a:cubicBezTo>
                    <a:pt x="8082" y="7489"/>
                    <a:pt x="8068" y="7490"/>
                    <a:pt x="8055" y="7494"/>
                  </a:cubicBezTo>
                  <a:cubicBezTo>
                    <a:pt x="8042" y="7497"/>
                    <a:pt x="8030" y="7503"/>
                    <a:pt x="8019" y="7510"/>
                  </a:cubicBezTo>
                  <a:cubicBezTo>
                    <a:pt x="8008" y="7517"/>
                    <a:pt x="7996" y="7528"/>
                    <a:pt x="7982" y="7543"/>
                  </a:cubicBezTo>
                  <a:lnTo>
                    <a:pt x="7945" y="7581"/>
                  </a:lnTo>
                  <a:cubicBezTo>
                    <a:pt x="7926" y="7601"/>
                    <a:pt x="7910" y="7613"/>
                    <a:pt x="7895" y="7619"/>
                  </a:cubicBezTo>
                  <a:cubicBezTo>
                    <a:pt x="7881" y="7624"/>
                    <a:pt x="7866" y="7623"/>
                    <a:pt x="7850" y="7615"/>
                  </a:cubicBezTo>
                  <a:cubicBezTo>
                    <a:pt x="7829" y="7605"/>
                    <a:pt x="7817" y="7590"/>
                    <a:pt x="7812" y="7571"/>
                  </a:cubicBezTo>
                  <a:cubicBezTo>
                    <a:pt x="7808" y="7552"/>
                    <a:pt x="7811" y="7530"/>
                    <a:pt x="7824" y="7505"/>
                  </a:cubicBezTo>
                  <a:cubicBezTo>
                    <a:pt x="7828" y="7497"/>
                    <a:pt x="7832" y="7489"/>
                    <a:pt x="7837" y="7482"/>
                  </a:cubicBezTo>
                  <a:cubicBezTo>
                    <a:pt x="7842" y="7475"/>
                    <a:pt x="7847" y="7469"/>
                    <a:pt x="7854" y="7463"/>
                  </a:cubicBezTo>
                  <a:cubicBezTo>
                    <a:pt x="7860" y="7457"/>
                    <a:pt x="7867" y="7451"/>
                    <a:pt x="7875" y="7445"/>
                  </a:cubicBezTo>
                  <a:cubicBezTo>
                    <a:pt x="7883" y="7439"/>
                    <a:pt x="7893" y="7433"/>
                    <a:pt x="7904" y="7426"/>
                  </a:cubicBezTo>
                  <a:lnTo>
                    <a:pt x="7880" y="7389"/>
                  </a:lnTo>
                  <a:cubicBezTo>
                    <a:pt x="7837" y="7414"/>
                    <a:pt x="7805" y="7447"/>
                    <a:pt x="7784" y="7489"/>
                  </a:cubicBezTo>
                  <a:cubicBezTo>
                    <a:pt x="7775" y="7508"/>
                    <a:pt x="7769" y="7526"/>
                    <a:pt x="7767" y="7545"/>
                  </a:cubicBezTo>
                  <a:cubicBezTo>
                    <a:pt x="7765" y="7563"/>
                    <a:pt x="7766" y="7580"/>
                    <a:pt x="7771" y="7596"/>
                  </a:cubicBezTo>
                  <a:cubicBezTo>
                    <a:pt x="7775" y="7612"/>
                    <a:pt x="7783" y="7626"/>
                    <a:pt x="7793" y="7639"/>
                  </a:cubicBezTo>
                  <a:cubicBezTo>
                    <a:pt x="7804" y="7652"/>
                    <a:pt x="7818" y="7662"/>
                    <a:pt x="7834" y="7670"/>
                  </a:cubicBezTo>
                  <a:cubicBezTo>
                    <a:pt x="7859" y="7683"/>
                    <a:pt x="7885" y="7685"/>
                    <a:pt x="7910" y="7677"/>
                  </a:cubicBezTo>
                  <a:cubicBezTo>
                    <a:pt x="7922" y="7674"/>
                    <a:pt x="7933" y="7668"/>
                    <a:pt x="7943" y="7660"/>
                  </a:cubicBezTo>
                  <a:cubicBezTo>
                    <a:pt x="7953" y="7652"/>
                    <a:pt x="7965" y="7640"/>
                    <a:pt x="7979" y="7625"/>
                  </a:cubicBezTo>
                  <a:lnTo>
                    <a:pt x="8010" y="7591"/>
                  </a:lnTo>
                  <a:cubicBezTo>
                    <a:pt x="8048" y="7552"/>
                    <a:pt x="8083" y="7540"/>
                    <a:pt x="8118" y="7557"/>
                  </a:cubicBezTo>
                  <a:cubicBezTo>
                    <a:pt x="8141" y="7569"/>
                    <a:pt x="8155" y="7587"/>
                    <a:pt x="8160" y="7613"/>
                  </a:cubicBezTo>
                  <a:cubicBezTo>
                    <a:pt x="8162" y="7624"/>
                    <a:pt x="8162" y="7635"/>
                    <a:pt x="8160" y="7645"/>
                  </a:cubicBezTo>
                  <a:cubicBezTo>
                    <a:pt x="8158" y="7656"/>
                    <a:pt x="8154" y="7668"/>
                    <a:pt x="8146" y="7683"/>
                  </a:cubicBezTo>
                  <a:cubicBezTo>
                    <a:pt x="8137" y="7703"/>
                    <a:pt x="8125" y="7720"/>
                    <a:pt x="8111" y="7734"/>
                  </a:cubicBezTo>
                  <a:cubicBezTo>
                    <a:pt x="8098" y="7748"/>
                    <a:pt x="8081" y="7761"/>
                    <a:pt x="8061" y="7771"/>
                  </a:cubicBezTo>
                  <a:lnTo>
                    <a:pt x="8088" y="7810"/>
                  </a:lnTo>
                  <a:cubicBezTo>
                    <a:pt x="8109" y="7796"/>
                    <a:pt x="8128" y="7781"/>
                    <a:pt x="8144" y="7763"/>
                  </a:cubicBezTo>
                  <a:cubicBezTo>
                    <a:pt x="8159" y="7746"/>
                    <a:pt x="8173" y="7725"/>
                    <a:pt x="8185" y="7702"/>
                  </a:cubicBezTo>
                  <a:cubicBezTo>
                    <a:pt x="8194" y="7684"/>
                    <a:pt x="8200" y="7667"/>
                    <a:pt x="8203" y="7651"/>
                  </a:cubicBezTo>
                  <a:cubicBezTo>
                    <a:pt x="8205" y="7636"/>
                    <a:pt x="8206" y="7619"/>
                    <a:pt x="8204" y="7602"/>
                  </a:cubicBezTo>
                  <a:cubicBezTo>
                    <a:pt x="8202" y="7580"/>
                    <a:pt x="8194" y="7559"/>
                    <a:pt x="8182" y="7542"/>
                  </a:cubicBezTo>
                  <a:cubicBezTo>
                    <a:pt x="8170" y="7524"/>
                    <a:pt x="8155" y="7511"/>
                    <a:pt x="8137" y="7502"/>
                  </a:cubicBezTo>
                  <a:cubicBezTo>
                    <a:pt x="8124" y="7496"/>
                    <a:pt x="8111" y="7492"/>
                    <a:pt x="8096" y="7491"/>
                  </a:cubicBezTo>
                  <a:close/>
                  <a:moveTo>
                    <a:pt x="8014" y="7044"/>
                  </a:moveTo>
                  <a:lnTo>
                    <a:pt x="7886" y="7303"/>
                  </a:lnTo>
                  <a:lnTo>
                    <a:pt x="7926" y="7322"/>
                  </a:lnTo>
                  <a:lnTo>
                    <a:pt x="7977" y="7217"/>
                  </a:lnTo>
                  <a:lnTo>
                    <a:pt x="8329" y="7390"/>
                  </a:lnTo>
                  <a:lnTo>
                    <a:pt x="8351" y="7345"/>
                  </a:lnTo>
                  <a:lnTo>
                    <a:pt x="7999" y="7172"/>
                  </a:lnTo>
                  <a:lnTo>
                    <a:pt x="8052" y="7066"/>
                  </a:lnTo>
                  <a:lnTo>
                    <a:pt x="8014" y="7044"/>
                  </a:lnTo>
                  <a:close/>
                  <a:moveTo>
                    <a:pt x="8148" y="6771"/>
                  </a:moveTo>
                  <a:lnTo>
                    <a:pt x="8047" y="6977"/>
                  </a:lnTo>
                  <a:lnTo>
                    <a:pt x="8438" y="7169"/>
                  </a:lnTo>
                  <a:lnTo>
                    <a:pt x="8461" y="7122"/>
                  </a:lnTo>
                  <a:lnTo>
                    <a:pt x="8275" y="7030"/>
                  </a:lnTo>
                  <a:lnTo>
                    <a:pt x="8337" y="6905"/>
                  </a:lnTo>
                  <a:lnTo>
                    <a:pt x="8299" y="6886"/>
                  </a:lnTo>
                  <a:lnTo>
                    <a:pt x="8237" y="7012"/>
                  </a:lnTo>
                  <a:lnTo>
                    <a:pt x="8109" y="6949"/>
                  </a:lnTo>
                  <a:lnTo>
                    <a:pt x="8183" y="6798"/>
                  </a:lnTo>
                  <a:lnTo>
                    <a:pt x="8148" y="6771"/>
                  </a:lnTo>
                  <a:close/>
                  <a:moveTo>
                    <a:pt x="8695" y="6646"/>
                  </a:moveTo>
                  <a:lnTo>
                    <a:pt x="8241" y="6583"/>
                  </a:lnTo>
                  <a:lnTo>
                    <a:pt x="8211" y="6644"/>
                  </a:lnTo>
                  <a:lnTo>
                    <a:pt x="8537" y="6967"/>
                  </a:lnTo>
                  <a:lnTo>
                    <a:pt x="8561" y="6919"/>
                  </a:lnTo>
                  <a:lnTo>
                    <a:pt x="8459" y="6823"/>
                  </a:lnTo>
                  <a:lnTo>
                    <a:pt x="8531" y="6677"/>
                  </a:lnTo>
                  <a:lnTo>
                    <a:pt x="8669" y="6699"/>
                  </a:lnTo>
                  <a:lnTo>
                    <a:pt x="8695" y="6646"/>
                  </a:lnTo>
                  <a:close/>
                  <a:moveTo>
                    <a:pt x="8487" y="6670"/>
                  </a:moveTo>
                  <a:lnTo>
                    <a:pt x="8427" y="6791"/>
                  </a:lnTo>
                  <a:lnTo>
                    <a:pt x="8266" y="6635"/>
                  </a:lnTo>
                  <a:lnTo>
                    <a:pt x="8487" y="6670"/>
                  </a:lnTo>
                  <a:close/>
                  <a:moveTo>
                    <a:pt x="8133" y="6614"/>
                  </a:moveTo>
                  <a:cubicBezTo>
                    <a:pt x="8124" y="6617"/>
                    <a:pt x="8118" y="6622"/>
                    <a:pt x="8114" y="6631"/>
                  </a:cubicBezTo>
                  <a:cubicBezTo>
                    <a:pt x="8110" y="6639"/>
                    <a:pt x="8109" y="6647"/>
                    <a:pt x="8112" y="6655"/>
                  </a:cubicBezTo>
                  <a:cubicBezTo>
                    <a:pt x="8115" y="6664"/>
                    <a:pt x="8121" y="6670"/>
                    <a:pt x="8129" y="6674"/>
                  </a:cubicBezTo>
                  <a:cubicBezTo>
                    <a:pt x="8137" y="6678"/>
                    <a:pt x="8145" y="6679"/>
                    <a:pt x="8154" y="6676"/>
                  </a:cubicBezTo>
                  <a:cubicBezTo>
                    <a:pt x="8163" y="6673"/>
                    <a:pt x="8169" y="6668"/>
                    <a:pt x="8173" y="6659"/>
                  </a:cubicBezTo>
                  <a:cubicBezTo>
                    <a:pt x="8177" y="6651"/>
                    <a:pt x="8178" y="6643"/>
                    <a:pt x="8175" y="6634"/>
                  </a:cubicBezTo>
                  <a:cubicBezTo>
                    <a:pt x="8172" y="6626"/>
                    <a:pt x="8166" y="6620"/>
                    <a:pt x="8157" y="6615"/>
                  </a:cubicBezTo>
                  <a:cubicBezTo>
                    <a:pt x="8149" y="6612"/>
                    <a:pt x="8141" y="6611"/>
                    <a:pt x="8133" y="6614"/>
                  </a:cubicBezTo>
                  <a:close/>
                  <a:moveTo>
                    <a:pt x="8190" y="6497"/>
                  </a:moveTo>
                  <a:cubicBezTo>
                    <a:pt x="8182" y="6499"/>
                    <a:pt x="8176" y="6505"/>
                    <a:pt x="8171" y="6513"/>
                  </a:cubicBezTo>
                  <a:cubicBezTo>
                    <a:pt x="8168" y="6521"/>
                    <a:pt x="8167" y="6530"/>
                    <a:pt x="8170" y="6538"/>
                  </a:cubicBezTo>
                  <a:cubicBezTo>
                    <a:pt x="8173" y="6547"/>
                    <a:pt x="8178" y="6553"/>
                    <a:pt x="8186" y="6557"/>
                  </a:cubicBezTo>
                  <a:cubicBezTo>
                    <a:pt x="8195" y="6561"/>
                    <a:pt x="8203" y="6562"/>
                    <a:pt x="8212" y="6559"/>
                  </a:cubicBezTo>
                  <a:cubicBezTo>
                    <a:pt x="8221" y="6556"/>
                    <a:pt x="8227" y="6550"/>
                    <a:pt x="8231" y="6542"/>
                  </a:cubicBezTo>
                  <a:cubicBezTo>
                    <a:pt x="8235" y="6534"/>
                    <a:pt x="8236" y="6525"/>
                    <a:pt x="8232" y="6517"/>
                  </a:cubicBezTo>
                  <a:cubicBezTo>
                    <a:pt x="8229" y="6508"/>
                    <a:pt x="8223" y="6502"/>
                    <a:pt x="8215" y="6498"/>
                  </a:cubicBezTo>
                  <a:cubicBezTo>
                    <a:pt x="8207" y="6494"/>
                    <a:pt x="8199" y="6494"/>
                    <a:pt x="8190" y="6497"/>
                  </a:cubicBezTo>
                  <a:close/>
                  <a:moveTo>
                    <a:pt x="8791" y="6351"/>
                  </a:moveTo>
                  <a:lnTo>
                    <a:pt x="8715" y="6506"/>
                  </a:lnTo>
                  <a:lnTo>
                    <a:pt x="8364" y="6333"/>
                  </a:lnTo>
                  <a:lnTo>
                    <a:pt x="8341" y="6380"/>
                  </a:lnTo>
                  <a:lnTo>
                    <a:pt x="8732" y="6572"/>
                  </a:lnTo>
                  <a:lnTo>
                    <a:pt x="8827" y="6377"/>
                  </a:lnTo>
                  <a:lnTo>
                    <a:pt x="8791" y="6351"/>
                  </a:lnTo>
                  <a:close/>
                  <a:moveTo>
                    <a:pt x="8890" y="6250"/>
                  </a:moveTo>
                  <a:lnTo>
                    <a:pt x="8499" y="6058"/>
                  </a:lnTo>
                  <a:lnTo>
                    <a:pt x="8477" y="6103"/>
                  </a:lnTo>
                  <a:lnTo>
                    <a:pt x="8868" y="6295"/>
                  </a:lnTo>
                  <a:lnTo>
                    <a:pt x="8890" y="6250"/>
                  </a:lnTo>
                  <a:close/>
                  <a:moveTo>
                    <a:pt x="3914" y="18089"/>
                  </a:moveTo>
                  <a:lnTo>
                    <a:pt x="3523" y="17896"/>
                  </a:lnTo>
                  <a:lnTo>
                    <a:pt x="3500" y="17943"/>
                  </a:lnTo>
                  <a:lnTo>
                    <a:pt x="3664" y="18023"/>
                  </a:lnTo>
                  <a:lnTo>
                    <a:pt x="3583" y="18188"/>
                  </a:lnTo>
                  <a:lnTo>
                    <a:pt x="3419" y="18108"/>
                  </a:lnTo>
                  <a:lnTo>
                    <a:pt x="3397" y="18153"/>
                  </a:lnTo>
                  <a:lnTo>
                    <a:pt x="3601" y="18254"/>
                  </a:lnTo>
                  <a:lnTo>
                    <a:pt x="3717" y="18254"/>
                  </a:lnTo>
                  <a:lnTo>
                    <a:pt x="3621" y="18207"/>
                  </a:lnTo>
                  <a:lnTo>
                    <a:pt x="3702" y="18042"/>
                  </a:lnTo>
                  <a:lnTo>
                    <a:pt x="3891" y="18135"/>
                  </a:lnTo>
                  <a:lnTo>
                    <a:pt x="3914" y="18089"/>
                  </a:lnTo>
                  <a:close/>
                  <a:moveTo>
                    <a:pt x="9002" y="7621"/>
                  </a:moveTo>
                  <a:lnTo>
                    <a:pt x="9002" y="7564"/>
                  </a:lnTo>
                  <a:lnTo>
                    <a:pt x="8684" y="7408"/>
                  </a:lnTo>
                  <a:lnTo>
                    <a:pt x="8661" y="7454"/>
                  </a:lnTo>
                  <a:lnTo>
                    <a:pt x="9002" y="7621"/>
                  </a:lnTo>
                  <a:close/>
                  <a:moveTo>
                    <a:pt x="9002" y="7370"/>
                  </a:moveTo>
                  <a:lnTo>
                    <a:pt x="9002" y="7318"/>
                  </a:lnTo>
                  <a:lnTo>
                    <a:pt x="8746" y="7282"/>
                  </a:lnTo>
                  <a:lnTo>
                    <a:pt x="8721" y="7332"/>
                  </a:lnTo>
                  <a:lnTo>
                    <a:pt x="9002" y="7370"/>
                  </a:lnTo>
                  <a:close/>
                  <a:moveTo>
                    <a:pt x="9002" y="7216"/>
                  </a:moveTo>
                  <a:lnTo>
                    <a:pt x="9002" y="7149"/>
                  </a:lnTo>
                  <a:lnTo>
                    <a:pt x="8874" y="7021"/>
                  </a:lnTo>
                  <a:lnTo>
                    <a:pt x="8851" y="7069"/>
                  </a:lnTo>
                  <a:lnTo>
                    <a:pt x="9002" y="7216"/>
                  </a:lnTo>
                  <a:close/>
                  <a:moveTo>
                    <a:pt x="9002" y="6990"/>
                  </a:moveTo>
                  <a:lnTo>
                    <a:pt x="9002" y="6931"/>
                  </a:lnTo>
                  <a:lnTo>
                    <a:pt x="8974" y="6917"/>
                  </a:lnTo>
                  <a:lnTo>
                    <a:pt x="9002" y="6859"/>
                  </a:lnTo>
                  <a:lnTo>
                    <a:pt x="9002" y="6761"/>
                  </a:lnTo>
                  <a:lnTo>
                    <a:pt x="8912" y="6945"/>
                  </a:lnTo>
                  <a:lnTo>
                    <a:pt x="9002" y="6990"/>
                  </a:lnTo>
                  <a:close/>
                  <a:moveTo>
                    <a:pt x="4078" y="17755"/>
                  </a:moveTo>
                  <a:lnTo>
                    <a:pt x="4038" y="17735"/>
                  </a:lnTo>
                  <a:lnTo>
                    <a:pt x="3953" y="17907"/>
                  </a:lnTo>
                  <a:lnTo>
                    <a:pt x="3810" y="17837"/>
                  </a:lnTo>
                  <a:lnTo>
                    <a:pt x="3876" y="17703"/>
                  </a:lnTo>
                  <a:lnTo>
                    <a:pt x="3835" y="17683"/>
                  </a:lnTo>
                  <a:lnTo>
                    <a:pt x="3770" y="17817"/>
                  </a:lnTo>
                  <a:lnTo>
                    <a:pt x="3641" y="17754"/>
                  </a:lnTo>
                  <a:lnTo>
                    <a:pt x="3720" y="17593"/>
                  </a:lnTo>
                  <a:lnTo>
                    <a:pt x="3684" y="17568"/>
                  </a:lnTo>
                  <a:lnTo>
                    <a:pt x="3579" y="17782"/>
                  </a:lnTo>
                  <a:lnTo>
                    <a:pt x="3970" y="17974"/>
                  </a:lnTo>
                  <a:lnTo>
                    <a:pt x="4078" y="17755"/>
                  </a:lnTo>
                  <a:close/>
                  <a:moveTo>
                    <a:pt x="3995" y="16937"/>
                  </a:moveTo>
                  <a:lnTo>
                    <a:pt x="3972" y="16984"/>
                  </a:lnTo>
                  <a:lnTo>
                    <a:pt x="4175" y="17144"/>
                  </a:lnTo>
                  <a:cubicBezTo>
                    <a:pt x="4188" y="17154"/>
                    <a:pt x="4200" y="17164"/>
                    <a:pt x="4213" y="17174"/>
                  </a:cubicBezTo>
                  <a:cubicBezTo>
                    <a:pt x="4226" y="17184"/>
                    <a:pt x="4237" y="17192"/>
                    <a:pt x="4248" y="17200"/>
                  </a:cubicBezTo>
                  <a:cubicBezTo>
                    <a:pt x="4258" y="17207"/>
                    <a:pt x="4266" y="17213"/>
                    <a:pt x="4273" y="17218"/>
                  </a:cubicBezTo>
                  <a:cubicBezTo>
                    <a:pt x="4278" y="17222"/>
                    <a:pt x="4281" y="17224"/>
                    <a:pt x="4283" y="17226"/>
                  </a:cubicBezTo>
                  <a:cubicBezTo>
                    <a:pt x="4281" y="17225"/>
                    <a:pt x="4278" y="17224"/>
                    <a:pt x="4273" y="17223"/>
                  </a:cubicBezTo>
                  <a:cubicBezTo>
                    <a:pt x="4267" y="17221"/>
                    <a:pt x="4259" y="17218"/>
                    <a:pt x="4249" y="17216"/>
                  </a:cubicBezTo>
                  <a:cubicBezTo>
                    <a:pt x="4239" y="17213"/>
                    <a:pt x="4227" y="17210"/>
                    <a:pt x="4214" y="17206"/>
                  </a:cubicBezTo>
                  <a:cubicBezTo>
                    <a:pt x="4200" y="17203"/>
                    <a:pt x="4186" y="17199"/>
                    <a:pt x="4170" y="17195"/>
                  </a:cubicBezTo>
                  <a:lnTo>
                    <a:pt x="3900" y="17129"/>
                  </a:lnTo>
                  <a:lnTo>
                    <a:pt x="3874" y="17182"/>
                  </a:lnTo>
                  <a:lnTo>
                    <a:pt x="4083" y="17349"/>
                  </a:lnTo>
                  <a:cubicBezTo>
                    <a:pt x="4093" y="17357"/>
                    <a:pt x="4104" y="17366"/>
                    <a:pt x="4115" y="17375"/>
                  </a:cubicBezTo>
                  <a:cubicBezTo>
                    <a:pt x="4127" y="17384"/>
                    <a:pt x="4138" y="17392"/>
                    <a:pt x="4148" y="17399"/>
                  </a:cubicBezTo>
                  <a:cubicBezTo>
                    <a:pt x="4158" y="17407"/>
                    <a:pt x="4166" y="17413"/>
                    <a:pt x="4173" y="17419"/>
                  </a:cubicBezTo>
                  <a:cubicBezTo>
                    <a:pt x="4180" y="17424"/>
                    <a:pt x="4184" y="17427"/>
                    <a:pt x="4185" y="17427"/>
                  </a:cubicBezTo>
                  <a:cubicBezTo>
                    <a:pt x="4183" y="17427"/>
                    <a:pt x="4178" y="17425"/>
                    <a:pt x="4169" y="17422"/>
                  </a:cubicBezTo>
                  <a:cubicBezTo>
                    <a:pt x="4161" y="17420"/>
                    <a:pt x="4150" y="17416"/>
                    <a:pt x="4138" y="17413"/>
                  </a:cubicBezTo>
                  <a:cubicBezTo>
                    <a:pt x="4126" y="17409"/>
                    <a:pt x="4112" y="17405"/>
                    <a:pt x="4098" y="17401"/>
                  </a:cubicBezTo>
                  <a:cubicBezTo>
                    <a:pt x="4083" y="17397"/>
                    <a:pt x="4069" y="17393"/>
                    <a:pt x="4056" y="17390"/>
                  </a:cubicBezTo>
                  <a:lnTo>
                    <a:pt x="3803" y="17327"/>
                  </a:lnTo>
                  <a:lnTo>
                    <a:pt x="3778" y="17377"/>
                  </a:lnTo>
                  <a:lnTo>
                    <a:pt x="4215" y="17477"/>
                  </a:lnTo>
                  <a:lnTo>
                    <a:pt x="4244" y="17417"/>
                  </a:lnTo>
                  <a:lnTo>
                    <a:pt x="4047" y="17261"/>
                  </a:lnTo>
                  <a:cubicBezTo>
                    <a:pt x="4036" y="17252"/>
                    <a:pt x="4024" y="17243"/>
                    <a:pt x="4013" y="17234"/>
                  </a:cubicBezTo>
                  <a:cubicBezTo>
                    <a:pt x="4002" y="17226"/>
                    <a:pt x="3992" y="17218"/>
                    <a:pt x="3983" y="17212"/>
                  </a:cubicBezTo>
                  <a:cubicBezTo>
                    <a:pt x="3974" y="17205"/>
                    <a:pt x="3967" y="17200"/>
                    <a:pt x="3961" y="17196"/>
                  </a:cubicBezTo>
                  <a:cubicBezTo>
                    <a:pt x="3955" y="17192"/>
                    <a:pt x="3952" y="17189"/>
                    <a:pt x="3951" y="17188"/>
                  </a:cubicBezTo>
                  <a:cubicBezTo>
                    <a:pt x="3952" y="17189"/>
                    <a:pt x="3956" y="17190"/>
                    <a:pt x="3963" y="17192"/>
                  </a:cubicBezTo>
                  <a:cubicBezTo>
                    <a:pt x="3970" y="17194"/>
                    <a:pt x="3979" y="17197"/>
                    <a:pt x="3989" y="17200"/>
                  </a:cubicBezTo>
                  <a:cubicBezTo>
                    <a:pt x="4000" y="17203"/>
                    <a:pt x="4012" y="17206"/>
                    <a:pt x="4026" y="17210"/>
                  </a:cubicBezTo>
                  <a:cubicBezTo>
                    <a:pt x="4040" y="17214"/>
                    <a:pt x="4055" y="17218"/>
                    <a:pt x="4071" y="17222"/>
                  </a:cubicBezTo>
                  <a:lnTo>
                    <a:pt x="4312" y="17280"/>
                  </a:lnTo>
                  <a:lnTo>
                    <a:pt x="4342" y="17219"/>
                  </a:lnTo>
                  <a:lnTo>
                    <a:pt x="3995" y="16937"/>
                  </a:lnTo>
                  <a:close/>
                  <a:moveTo>
                    <a:pt x="4447" y="17006"/>
                  </a:moveTo>
                  <a:lnTo>
                    <a:pt x="4056" y="16813"/>
                  </a:lnTo>
                  <a:lnTo>
                    <a:pt x="4033" y="16859"/>
                  </a:lnTo>
                  <a:lnTo>
                    <a:pt x="4424" y="17051"/>
                  </a:lnTo>
                  <a:lnTo>
                    <a:pt x="4447" y="17006"/>
                  </a:lnTo>
                  <a:close/>
                  <a:moveTo>
                    <a:pt x="4563" y="16671"/>
                  </a:moveTo>
                  <a:lnTo>
                    <a:pt x="4487" y="16825"/>
                  </a:lnTo>
                  <a:lnTo>
                    <a:pt x="4135" y="16652"/>
                  </a:lnTo>
                  <a:lnTo>
                    <a:pt x="4112" y="16699"/>
                  </a:lnTo>
                  <a:lnTo>
                    <a:pt x="4503" y="16891"/>
                  </a:lnTo>
                  <a:lnTo>
                    <a:pt x="4599" y="16696"/>
                  </a:lnTo>
                  <a:lnTo>
                    <a:pt x="4563" y="16671"/>
                  </a:lnTo>
                  <a:close/>
                  <a:moveTo>
                    <a:pt x="4766" y="16358"/>
                  </a:moveTo>
                  <a:lnTo>
                    <a:pt x="4375" y="16165"/>
                  </a:lnTo>
                  <a:lnTo>
                    <a:pt x="4352" y="16212"/>
                  </a:lnTo>
                  <a:lnTo>
                    <a:pt x="4515" y="16292"/>
                  </a:lnTo>
                  <a:lnTo>
                    <a:pt x="4434" y="16457"/>
                  </a:lnTo>
                  <a:lnTo>
                    <a:pt x="4271" y="16377"/>
                  </a:lnTo>
                  <a:lnTo>
                    <a:pt x="4248" y="16422"/>
                  </a:lnTo>
                  <a:lnTo>
                    <a:pt x="4639" y="16615"/>
                  </a:lnTo>
                  <a:lnTo>
                    <a:pt x="4662" y="16569"/>
                  </a:lnTo>
                  <a:lnTo>
                    <a:pt x="4472" y="16476"/>
                  </a:lnTo>
                  <a:lnTo>
                    <a:pt x="4553" y="16311"/>
                  </a:lnTo>
                  <a:lnTo>
                    <a:pt x="4743" y="16404"/>
                  </a:lnTo>
                  <a:lnTo>
                    <a:pt x="4766" y="16358"/>
                  </a:lnTo>
                  <a:close/>
                  <a:moveTo>
                    <a:pt x="4930" y="16024"/>
                  </a:moveTo>
                  <a:lnTo>
                    <a:pt x="4889" y="16004"/>
                  </a:lnTo>
                  <a:lnTo>
                    <a:pt x="4805" y="16176"/>
                  </a:lnTo>
                  <a:lnTo>
                    <a:pt x="4662" y="16106"/>
                  </a:lnTo>
                  <a:lnTo>
                    <a:pt x="4728" y="15972"/>
                  </a:lnTo>
                  <a:lnTo>
                    <a:pt x="4687" y="15952"/>
                  </a:lnTo>
                  <a:lnTo>
                    <a:pt x="4621" y="16086"/>
                  </a:lnTo>
                  <a:lnTo>
                    <a:pt x="4493" y="16023"/>
                  </a:lnTo>
                  <a:lnTo>
                    <a:pt x="4572" y="15862"/>
                  </a:lnTo>
                  <a:lnTo>
                    <a:pt x="4536" y="15837"/>
                  </a:lnTo>
                  <a:lnTo>
                    <a:pt x="4431" y="16051"/>
                  </a:lnTo>
                  <a:lnTo>
                    <a:pt x="4822" y="16243"/>
                  </a:lnTo>
                  <a:lnTo>
                    <a:pt x="4930" y="16024"/>
                  </a:lnTo>
                  <a:close/>
                  <a:moveTo>
                    <a:pt x="5030" y="15721"/>
                  </a:moveTo>
                  <a:lnTo>
                    <a:pt x="4954" y="15875"/>
                  </a:lnTo>
                  <a:lnTo>
                    <a:pt x="4603" y="15702"/>
                  </a:lnTo>
                  <a:lnTo>
                    <a:pt x="4580" y="15749"/>
                  </a:lnTo>
                  <a:lnTo>
                    <a:pt x="4971" y="15941"/>
                  </a:lnTo>
                  <a:lnTo>
                    <a:pt x="5066" y="15746"/>
                  </a:lnTo>
                  <a:lnTo>
                    <a:pt x="5030" y="15721"/>
                  </a:lnTo>
                  <a:close/>
                  <a:moveTo>
                    <a:pt x="5289" y="15293"/>
                  </a:moveTo>
                  <a:lnTo>
                    <a:pt x="4882" y="15135"/>
                  </a:lnTo>
                  <a:lnTo>
                    <a:pt x="4848" y="15204"/>
                  </a:lnTo>
                  <a:lnTo>
                    <a:pt x="5072" y="15405"/>
                  </a:lnTo>
                  <a:cubicBezTo>
                    <a:pt x="5085" y="15417"/>
                    <a:pt x="5098" y="15427"/>
                    <a:pt x="5109" y="15436"/>
                  </a:cubicBezTo>
                  <a:cubicBezTo>
                    <a:pt x="5120" y="15444"/>
                    <a:pt x="5127" y="15449"/>
                    <a:pt x="5128" y="15450"/>
                  </a:cubicBezTo>
                  <a:cubicBezTo>
                    <a:pt x="5126" y="15450"/>
                    <a:pt x="5118" y="15448"/>
                    <a:pt x="5104" y="15444"/>
                  </a:cubicBezTo>
                  <a:cubicBezTo>
                    <a:pt x="5090" y="15440"/>
                    <a:pt x="5073" y="15436"/>
                    <a:pt x="5052" y="15432"/>
                  </a:cubicBezTo>
                  <a:lnTo>
                    <a:pt x="4762" y="15378"/>
                  </a:lnTo>
                  <a:lnTo>
                    <a:pt x="4729" y="15446"/>
                  </a:lnTo>
                  <a:lnTo>
                    <a:pt x="5103" y="15673"/>
                  </a:lnTo>
                  <a:lnTo>
                    <a:pt x="5125" y="15628"/>
                  </a:lnTo>
                  <a:lnTo>
                    <a:pt x="4857" y="15469"/>
                  </a:lnTo>
                  <a:cubicBezTo>
                    <a:pt x="4852" y="15466"/>
                    <a:pt x="4845" y="15462"/>
                    <a:pt x="4838" y="15458"/>
                  </a:cubicBezTo>
                  <a:cubicBezTo>
                    <a:pt x="4830" y="15454"/>
                    <a:pt x="4823" y="15449"/>
                    <a:pt x="4815" y="15445"/>
                  </a:cubicBezTo>
                  <a:cubicBezTo>
                    <a:pt x="4808" y="15441"/>
                    <a:pt x="4802" y="15437"/>
                    <a:pt x="4796" y="15434"/>
                  </a:cubicBezTo>
                  <a:cubicBezTo>
                    <a:pt x="4791" y="15431"/>
                    <a:pt x="4788" y="15430"/>
                    <a:pt x="4787" y="15429"/>
                  </a:cubicBezTo>
                  <a:cubicBezTo>
                    <a:pt x="4791" y="15430"/>
                    <a:pt x="4800" y="15432"/>
                    <a:pt x="4814" y="15435"/>
                  </a:cubicBezTo>
                  <a:cubicBezTo>
                    <a:pt x="4829" y="15438"/>
                    <a:pt x="4848" y="15442"/>
                    <a:pt x="4870" y="15446"/>
                  </a:cubicBezTo>
                  <a:lnTo>
                    <a:pt x="5185" y="15505"/>
                  </a:lnTo>
                  <a:lnTo>
                    <a:pt x="5205" y="15465"/>
                  </a:lnTo>
                  <a:lnTo>
                    <a:pt x="4954" y="15238"/>
                  </a:lnTo>
                  <a:cubicBezTo>
                    <a:pt x="4949" y="15233"/>
                    <a:pt x="4943" y="15228"/>
                    <a:pt x="4938" y="15223"/>
                  </a:cubicBezTo>
                  <a:cubicBezTo>
                    <a:pt x="4932" y="15218"/>
                    <a:pt x="4926" y="15214"/>
                    <a:pt x="4921" y="15209"/>
                  </a:cubicBezTo>
                  <a:cubicBezTo>
                    <a:pt x="4916" y="15205"/>
                    <a:pt x="4911" y="15201"/>
                    <a:pt x="4907" y="15198"/>
                  </a:cubicBezTo>
                  <a:cubicBezTo>
                    <a:pt x="4904" y="15195"/>
                    <a:pt x="4902" y="15193"/>
                    <a:pt x="4901" y="15192"/>
                  </a:cubicBezTo>
                  <a:cubicBezTo>
                    <a:pt x="4902" y="15193"/>
                    <a:pt x="4904" y="15194"/>
                    <a:pt x="4909" y="15196"/>
                  </a:cubicBezTo>
                  <a:cubicBezTo>
                    <a:pt x="4914" y="15198"/>
                    <a:pt x="4919" y="15201"/>
                    <a:pt x="4926" y="15204"/>
                  </a:cubicBezTo>
                  <a:cubicBezTo>
                    <a:pt x="4933" y="15207"/>
                    <a:pt x="4940" y="15210"/>
                    <a:pt x="4948" y="15213"/>
                  </a:cubicBezTo>
                  <a:cubicBezTo>
                    <a:pt x="4955" y="15216"/>
                    <a:pt x="4962" y="15219"/>
                    <a:pt x="4968" y="15222"/>
                  </a:cubicBezTo>
                  <a:lnTo>
                    <a:pt x="5266" y="15340"/>
                  </a:lnTo>
                  <a:lnTo>
                    <a:pt x="5289" y="15293"/>
                  </a:lnTo>
                  <a:close/>
                  <a:moveTo>
                    <a:pt x="5309" y="14882"/>
                  </a:moveTo>
                  <a:cubicBezTo>
                    <a:pt x="5294" y="14880"/>
                    <a:pt x="5281" y="14881"/>
                    <a:pt x="5268" y="14885"/>
                  </a:cubicBezTo>
                  <a:cubicBezTo>
                    <a:pt x="5254" y="14888"/>
                    <a:pt x="5242" y="14893"/>
                    <a:pt x="5232" y="14901"/>
                  </a:cubicBezTo>
                  <a:cubicBezTo>
                    <a:pt x="5221" y="14908"/>
                    <a:pt x="5208" y="14919"/>
                    <a:pt x="5194" y="14934"/>
                  </a:cubicBezTo>
                  <a:lnTo>
                    <a:pt x="5158" y="14972"/>
                  </a:lnTo>
                  <a:cubicBezTo>
                    <a:pt x="5139" y="14992"/>
                    <a:pt x="5122" y="15004"/>
                    <a:pt x="5108" y="15009"/>
                  </a:cubicBezTo>
                  <a:cubicBezTo>
                    <a:pt x="5093" y="15015"/>
                    <a:pt x="5078" y="15014"/>
                    <a:pt x="5062" y="15006"/>
                  </a:cubicBezTo>
                  <a:cubicBezTo>
                    <a:pt x="5042" y="14996"/>
                    <a:pt x="5030" y="14981"/>
                    <a:pt x="5025" y="14962"/>
                  </a:cubicBezTo>
                  <a:cubicBezTo>
                    <a:pt x="5020" y="14943"/>
                    <a:pt x="5024" y="14921"/>
                    <a:pt x="5036" y="14896"/>
                  </a:cubicBezTo>
                  <a:cubicBezTo>
                    <a:pt x="5040" y="14888"/>
                    <a:pt x="5045" y="14880"/>
                    <a:pt x="5049" y="14873"/>
                  </a:cubicBezTo>
                  <a:cubicBezTo>
                    <a:pt x="5054" y="14866"/>
                    <a:pt x="5060" y="14860"/>
                    <a:pt x="5066" y="14854"/>
                  </a:cubicBezTo>
                  <a:cubicBezTo>
                    <a:pt x="5072" y="14848"/>
                    <a:pt x="5080" y="14842"/>
                    <a:pt x="5088" y="14836"/>
                  </a:cubicBezTo>
                  <a:cubicBezTo>
                    <a:pt x="5096" y="14830"/>
                    <a:pt x="5105" y="14824"/>
                    <a:pt x="5116" y="14817"/>
                  </a:cubicBezTo>
                  <a:lnTo>
                    <a:pt x="5092" y="14780"/>
                  </a:lnTo>
                  <a:cubicBezTo>
                    <a:pt x="5049" y="14805"/>
                    <a:pt x="5017" y="14838"/>
                    <a:pt x="4997" y="14879"/>
                  </a:cubicBezTo>
                  <a:cubicBezTo>
                    <a:pt x="4987" y="14898"/>
                    <a:pt x="4982" y="14917"/>
                    <a:pt x="4980" y="14935"/>
                  </a:cubicBezTo>
                  <a:cubicBezTo>
                    <a:pt x="4977" y="14954"/>
                    <a:pt x="4979" y="14971"/>
                    <a:pt x="4983" y="14987"/>
                  </a:cubicBezTo>
                  <a:cubicBezTo>
                    <a:pt x="4988" y="15002"/>
                    <a:pt x="4995" y="15017"/>
                    <a:pt x="5006" y="15030"/>
                  </a:cubicBezTo>
                  <a:cubicBezTo>
                    <a:pt x="5016" y="15042"/>
                    <a:pt x="5030" y="15053"/>
                    <a:pt x="5047" y="15061"/>
                  </a:cubicBezTo>
                  <a:cubicBezTo>
                    <a:pt x="5072" y="15074"/>
                    <a:pt x="5097" y="15076"/>
                    <a:pt x="5123" y="15068"/>
                  </a:cubicBezTo>
                  <a:cubicBezTo>
                    <a:pt x="5134" y="15064"/>
                    <a:pt x="5145" y="15059"/>
                    <a:pt x="5155" y="15051"/>
                  </a:cubicBezTo>
                  <a:cubicBezTo>
                    <a:pt x="5165" y="15043"/>
                    <a:pt x="5178" y="15031"/>
                    <a:pt x="5192" y="15016"/>
                  </a:cubicBezTo>
                  <a:lnTo>
                    <a:pt x="5223" y="14982"/>
                  </a:lnTo>
                  <a:cubicBezTo>
                    <a:pt x="5260" y="14942"/>
                    <a:pt x="5296" y="14931"/>
                    <a:pt x="5330" y="14948"/>
                  </a:cubicBezTo>
                  <a:cubicBezTo>
                    <a:pt x="5354" y="14959"/>
                    <a:pt x="5368" y="14978"/>
                    <a:pt x="5372" y="15003"/>
                  </a:cubicBezTo>
                  <a:cubicBezTo>
                    <a:pt x="5375" y="15015"/>
                    <a:pt x="5375" y="15026"/>
                    <a:pt x="5373" y="15036"/>
                  </a:cubicBezTo>
                  <a:cubicBezTo>
                    <a:pt x="5371" y="15047"/>
                    <a:pt x="5366" y="15059"/>
                    <a:pt x="5359" y="15074"/>
                  </a:cubicBezTo>
                  <a:cubicBezTo>
                    <a:pt x="5349" y="15094"/>
                    <a:pt x="5338" y="15111"/>
                    <a:pt x="5324" y="15125"/>
                  </a:cubicBezTo>
                  <a:cubicBezTo>
                    <a:pt x="5310" y="15139"/>
                    <a:pt x="5294" y="15152"/>
                    <a:pt x="5274" y="15162"/>
                  </a:cubicBezTo>
                  <a:lnTo>
                    <a:pt x="5300" y="15201"/>
                  </a:lnTo>
                  <a:cubicBezTo>
                    <a:pt x="5322" y="15187"/>
                    <a:pt x="5341" y="15172"/>
                    <a:pt x="5356" y="15154"/>
                  </a:cubicBezTo>
                  <a:cubicBezTo>
                    <a:pt x="5372" y="15137"/>
                    <a:pt x="5386" y="15116"/>
                    <a:pt x="5397" y="15093"/>
                  </a:cubicBezTo>
                  <a:cubicBezTo>
                    <a:pt x="5406" y="15074"/>
                    <a:pt x="5412" y="15058"/>
                    <a:pt x="5415" y="15042"/>
                  </a:cubicBezTo>
                  <a:cubicBezTo>
                    <a:pt x="5418" y="15027"/>
                    <a:pt x="5418" y="15010"/>
                    <a:pt x="5416" y="14993"/>
                  </a:cubicBezTo>
                  <a:cubicBezTo>
                    <a:pt x="5414" y="14970"/>
                    <a:pt x="5407" y="14950"/>
                    <a:pt x="5395" y="14933"/>
                  </a:cubicBezTo>
                  <a:cubicBezTo>
                    <a:pt x="5382" y="14915"/>
                    <a:pt x="5367" y="14902"/>
                    <a:pt x="5349" y="14893"/>
                  </a:cubicBezTo>
                  <a:cubicBezTo>
                    <a:pt x="5337" y="14887"/>
                    <a:pt x="5324" y="14883"/>
                    <a:pt x="5309" y="14882"/>
                  </a:cubicBezTo>
                  <a:close/>
                  <a:moveTo>
                    <a:pt x="5423" y="14692"/>
                  </a:moveTo>
                  <a:lnTo>
                    <a:pt x="5380" y="14670"/>
                  </a:lnTo>
                  <a:lnTo>
                    <a:pt x="5326" y="14779"/>
                  </a:lnTo>
                  <a:lnTo>
                    <a:pt x="5370" y="14800"/>
                  </a:lnTo>
                  <a:lnTo>
                    <a:pt x="5423" y="14692"/>
                  </a:lnTo>
                  <a:close/>
                  <a:moveTo>
                    <a:pt x="5340" y="14204"/>
                  </a:moveTo>
                  <a:lnTo>
                    <a:pt x="5317" y="14250"/>
                  </a:lnTo>
                  <a:lnTo>
                    <a:pt x="5589" y="14384"/>
                  </a:lnTo>
                  <a:cubicBezTo>
                    <a:pt x="5603" y="14391"/>
                    <a:pt x="5614" y="14397"/>
                    <a:pt x="5622" y="14404"/>
                  </a:cubicBezTo>
                  <a:cubicBezTo>
                    <a:pt x="5630" y="14410"/>
                    <a:pt x="5637" y="14418"/>
                    <a:pt x="5643" y="14429"/>
                  </a:cubicBezTo>
                  <a:cubicBezTo>
                    <a:pt x="5648" y="14439"/>
                    <a:pt x="5650" y="14451"/>
                    <a:pt x="5648" y="14465"/>
                  </a:cubicBezTo>
                  <a:cubicBezTo>
                    <a:pt x="5646" y="14479"/>
                    <a:pt x="5642" y="14494"/>
                    <a:pt x="5634" y="14510"/>
                  </a:cubicBezTo>
                  <a:cubicBezTo>
                    <a:pt x="5628" y="14522"/>
                    <a:pt x="5621" y="14532"/>
                    <a:pt x="5615" y="14540"/>
                  </a:cubicBezTo>
                  <a:cubicBezTo>
                    <a:pt x="5608" y="14547"/>
                    <a:pt x="5601" y="14553"/>
                    <a:pt x="5595" y="14558"/>
                  </a:cubicBezTo>
                  <a:cubicBezTo>
                    <a:pt x="5588" y="14562"/>
                    <a:pt x="5581" y="14565"/>
                    <a:pt x="5575" y="14566"/>
                  </a:cubicBezTo>
                  <a:cubicBezTo>
                    <a:pt x="5569" y="14567"/>
                    <a:pt x="5563" y="14568"/>
                    <a:pt x="5558" y="14568"/>
                  </a:cubicBezTo>
                  <a:cubicBezTo>
                    <a:pt x="5550" y="14567"/>
                    <a:pt x="5541" y="14565"/>
                    <a:pt x="5530" y="14561"/>
                  </a:cubicBezTo>
                  <a:cubicBezTo>
                    <a:pt x="5519" y="14556"/>
                    <a:pt x="5508" y="14552"/>
                    <a:pt x="5498" y="14547"/>
                  </a:cubicBezTo>
                  <a:lnTo>
                    <a:pt x="5235" y="14417"/>
                  </a:lnTo>
                  <a:lnTo>
                    <a:pt x="5212" y="14463"/>
                  </a:lnTo>
                  <a:lnTo>
                    <a:pt x="5492" y="14601"/>
                  </a:lnTo>
                  <a:cubicBezTo>
                    <a:pt x="5501" y="14606"/>
                    <a:pt x="5511" y="14610"/>
                    <a:pt x="5523" y="14614"/>
                  </a:cubicBezTo>
                  <a:cubicBezTo>
                    <a:pt x="5535" y="14619"/>
                    <a:pt x="5547" y="14621"/>
                    <a:pt x="5559" y="14620"/>
                  </a:cubicBezTo>
                  <a:cubicBezTo>
                    <a:pt x="5584" y="14619"/>
                    <a:pt x="5605" y="14612"/>
                    <a:pt x="5623" y="14598"/>
                  </a:cubicBezTo>
                  <a:cubicBezTo>
                    <a:pt x="5641" y="14584"/>
                    <a:pt x="5657" y="14563"/>
                    <a:pt x="5672" y="14532"/>
                  </a:cubicBezTo>
                  <a:cubicBezTo>
                    <a:pt x="5684" y="14508"/>
                    <a:pt x="5692" y="14487"/>
                    <a:pt x="5695" y="14468"/>
                  </a:cubicBezTo>
                  <a:cubicBezTo>
                    <a:pt x="5698" y="14450"/>
                    <a:pt x="5697" y="14432"/>
                    <a:pt x="5693" y="14415"/>
                  </a:cubicBezTo>
                  <a:cubicBezTo>
                    <a:pt x="5689" y="14398"/>
                    <a:pt x="5681" y="14385"/>
                    <a:pt x="5670" y="14374"/>
                  </a:cubicBezTo>
                  <a:cubicBezTo>
                    <a:pt x="5659" y="14364"/>
                    <a:pt x="5641" y="14353"/>
                    <a:pt x="5618" y="14341"/>
                  </a:cubicBezTo>
                  <a:lnTo>
                    <a:pt x="5340" y="14204"/>
                  </a:lnTo>
                  <a:close/>
                  <a:moveTo>
                    <a:pt x="5914" y="14024"/>
                  </a:moveTo>
                  <a:lnTo>
                    <a:pt x="5523" y="13832"/>
                  </a:lnTo>
                  <a:lnTo>
                    <a:pt x="5500" y="13878"/>
                  </a:lnTo>
                  <a:lnTo>
                    <a:pt x="5714" y="13981"/>
                  </a:lnTo>
                  <a:cubicBezTo>
                    <a:pt x="5728" y="13988"/>
                    <a:pt x="5742" y="13994"/>
                    <a:pt x="5756" y="14001"/>
                  </a:cubicBezTo>
                  <a:cubicBezTo>
                    <a:pt x="5771" y="14007"/>
                    <a:pt x="5784" y="14013"/>
                    <a:pt x="5795" y="14017"/>
                  </a:cubicBezTo>
                  <a:cubicBezTo>
                    <a:pt x="5806" y="14022"/>
                    <a:pt x="5816" y="14026"/>
                    <a:pt x="5823" y="14029"/>
                  </a:cubicBezTo>
                  <a:cubicBezTo>
                    <a:pt x="5831" y="14032"/>
                    <a:pt x="5835" y="14034"/>
                    <a:pt x="5835" y="14034"/>
                  </a:cubicBezTo>
                  <a:cubicBezTo>
                    <a:pt x="5834" y="14034"/>
                    <a:pt x="5830" y="14034"/>
                    <a:pt x="5824" y="14033"/>
                  </a:cubicBezTo>
                  <a:cubicBezTo>
                    <a:pt x="5818" y="14033"/>
                    <a:pt x="5810" y="14032"/>
                    <a:pt x="5801" y="14032"/>
                  </a:cubicBezTo>
                  <a:cubicBezTo>
                    <a:pt x="5792" y="14031"/>
                    <a:pt x="5782" y="14031"/>
                    <a:pt x="5770" y="14030"/>
                  </a:cubicBezTo>
                  <a:cubicBezTo>
                    <a:pt x="5758" y="14030"/>
                    <a:pt x="5747" y="14030"/>
                    <a:pt x="5735" y="14030"/>
                  </a:cubicBezTo>
                  <a:lnTo>
                    <a:pt x="5422" y="14037"/>
                  </a:lnTo>
                  <a:lnTo>
                    <a:pt x="5395" y="14091"/>
                  </a:lnTo>
                  <a:lnTo>
                    <a:pt x="5786" y="14284"/>
                  </a:lnTo>
                  <a:lnTo>
                    <a:pt x="5810" y="14235"/>
                  </a:lnTo>
                  <a:lnTo>
                    <a:pt x="5582" y="14126"/>
                  </a:lnTo>
                  <a:cubicBezTo>
                    <a:pt x="5571" y="14120"/>
                    <a:pt x="5559" y="14115"/>
                    <a:pt x="5547" y="14110"/>
                  </a:cubicBezTo>
                  <a:cubicBezTo>
                    <a:pt x="5536" y="14105"/>
                    <a:pt x="5525" y="14100"/>
                    <a:pt x="5515" y="14096"/>
                  </a:cubicBezTo>
                  <a:cubicBezTo>
                    <a:pt x="5505" y="14092"/>
                    <a:pt x="5496" y="14088"/>
                    <a:pt x="5489" y="14085"/>
                  </a:cubicBezTo>
                  <a:cubicBezTo>
                    <a:pt x="5482" y="14082"/>
                    <a:pt x="5477" y="14080"/>
                    <a:pt x="5473" y="14079"/>
                  </a:cubicBezTo>
                  <a:cubicBezTo>
                    <a:pt x="5477" y="14080"/>
                    <a:pt x="5483" y="14080"/>
                    <a:pt x="5491" y="14080"/>
                  </a:cubicBezTo>
                  <a:cubicBezTo>
                    <a:pt x="5498" y="14081"/>
                    <a:pt x="5507" y="14081"/>
                    <a:pt x="5517" y="14081"/>
                  </a:cubicBezTo>
                  <a:cubicBezTo>
                    <a:pt x="5527" y="14081"/>
                    <a:pt x="5538" y="14081"/>
                    <a:pt x="5550" y="14081"/>
                  </a:cubicBezTo>
                  <a:cubicBezTo>
                    <a:pt x="5563" y="14081"/>
                    <a:pt x="5575" y="14081"/>
                    <a:pt x="5589" y="14081"/>
                  </a:cubicBezTo>
                  <a:lnTo>
                    <a:pt x="5890" y="14073"/>
                  </a:lnTo>
                  <a:lnTo>
                    <a:pt x="5914" y="14024"/>
                  </a:lnTo>
                  <a:close/>
                  <a:moveTo>
                    <a:pt x="5993" y="13864"/>
                  </a:moveTo>
                  <a:lnTo>
                    <a:pt x="5602" y="13672"/>
                  </a:lnTo>
                  <a:lnTo>
                    <a:pt x="5579" y="13717"/>
                  </a:lnTo>
                  <a:lnTo>
                    <a:pt x="5970" y="13910"/>
                  </a:lnTo>
                  <a:lnTo>
                    <a:pt x="5993" y="13864"/>
                  </a:lnTo>
                  <a:close/>
                  <a:moveTo>
                    <a:pt x="5792" y="13284"/>
                  </a:moveTo>
                  <a:lnTo>
                    <a:pt x="5769" y="13332"/>
                  </a:lnTo>
                  <a:lnTo>
                    <a:pt x="5985" y="13543"/>
                  </a:lnTo>
                  <a:cubicBezTo>
                    <a:pt x="6003" y="13560"/>
                    <a:pt x="6018" y="13574"/>
                    <a:pt x="6030" y="13585"/>
                  </a:cubicBezTo>
                  <a:cubicBezTo>
                    <a:pt x="6042" y="13596"/>
                    <a:pt x="6050" y="13603"/>
                    <a:pt x="6055" y="13607"/>
                  </a:cubicBezTo>
                  <a:cubicBezTo>
                    <a:pt x="6052" y="13606"/>
                    <a:pt x="6047" y="13605"/>
                    <a:pt x="6040" y="13603"/>
                  </a:cubicBezTo>
                  <a:cubicBezTo>
                    <a:pt x="6033" y="13601"/>
                    <a:pt x="6025" y="13599"/>
                    <a:pt x="6016" y="13597"/>
                  </a:cubicBezTo>
                  <a:cubicBezTo>
                    <a:pt x="6007" y="13595"/>
                    <a:pt x="5997" y="13593"/>
                    <a:pt x="5987" y="13592"/>
                  </a:cubicBezTo>
                  <a:cubicBezTo>
                    <a:pt x="5977" y="13590"/>
                    <a:pt x="5966" y="13588"/>
                    <a:pt x="5956" y="13587"/>
                  </a:cubicBezTo>
                  <a:lnTo>
                    <a:pt x="5664" y="13545"/>
                  </a:lnTo>
                  <a:lnTo>
                    <a:pt x="5639" y="13596"/>
                  </a:lnTo>
                  <a:lnTo>
                    <a:pt x="6095" y="13657"/>
                  </a:lnTo>
                  <a:lnTo>
                    <a:pt x="6117" y="13611"/>
                  </a:lnTo>
                  <a:lnTo>
                    <a:pt x="5792" y="13284"/>
                  </a:lnTo>
                  <a:close/>
                  <a:moveTo>
                    <a:pt x="6328" y="13182"/>
                  </a:moveTo>
                  <a:lnTo>
                    <a:pt x="6288" y="13162"/>
                  </a:lnTo>
                  <a:lnTo>
                    <a:pt x="6203" y="13334"/>
                  </a:lnTo>
                  <a:lnTo>
                    <a:pt x="6060" y="13264"/>
                  </a:lnTo>
                  <a:lnTo>
                    <a:pt x="6126" y="13130"/>
                  </a:lnTo>
                  <a:lnTo>
                    <a:pt x="6086" y="13110"/>
                  </a:lnTo>
                  <a:lnTo>
                    <a:pt x="6020" y="13244"/>
                  </a:lnTo>
                  <a:lnTo>
                    <a:pt x="5892" y="13181"/>
                  </a:lnTo>
                  <a:lnTo>
                    <a:pt x="5970" y="13020"/>
                  </a:lnTo>
                  <a:lnTo>
                    <a:pt x="5935" y="12995"/>
                  </a:lnTo>
                  <a:lnTo>
                    <a:pt x="5830" y="13209"/>
                  </a:lnTo>
                  <a:lnTo>
                    <a:pt x="6220" y="13401"/>
                  </a:lnTo>
                  <a:lnTo>
                    <a:pt x="6328" y="13182"/>
                  </a:lnTo>
                  <a:close/>
                  <a:moveTo>
                    <a:pt x="6491" y="12851"/>
                  </a:moveTo>
                  <a:lnTo>
                    <a:pt x="6455" y="12855"/>
                  </a:lnTo>
                  <a:cubicBezTo>
                    <a:pt x="6438" y="12858"/>
                    <a:pt x="6421" y="12860"/>
                    <a:pt x="6402" y="12863"/>
                  </a:cubicBezTo>
                  <a:cubicBezTo>
                    <a:pt x="6383" y="12865"/>
                    <a:pt x="6366" y="12868"/>
                    <a:pt x="6349" y="12870"/>
                  </a:cubicBezTo>
                  <a:cubicBezTo>
                    <a:pt x="6333" y="12872"/>
                    <a:pt x="6321" y="12874"/>
                    <a:pt x="6314" y="12875"/>
                  </a:cubicBezTo>
                  <a:cubicBezTo>
                    <a:pt x="6304" y="12877"/>
                    <a:pt x="6293" y="12880"/>
                    <a:pt x="6282" y="12883"/>
                  </a:cubicBezTo>
                  <a:cubicBezTo>
                    <a:pt x="6270" y="12886"/>
                    <a:pt x="6259" y="12889"/>
                    <a:pt x="6251" y="12893"/>
                  </a:cubicBezTo>
                  <a:lnTo>
                    <a:pt x="6254" y="12887"/>
                  </a:lnTo>
                  <a:cubicBezTo>
                    <a:pt x="6261" y="12872"/>
                    <a:pt x="6266" y="12856"/>
                    <a:pt x="6267" y="12841"/>
                  </a:cubicBezTo>
                  <a:cubicBezTo>
                    <a:pt x="6268" y="12826"/>
                    <a:pt x="6266" y="12811"/>
                    <a:pt x="6261" y="12798"/>
                  </a:cubicBezTo>
                  <a:cubicBezTo>
                    <a:pt x="6257" y="12784"/>
                    <a:pt x="6249" y="12772"/>
                    <a:pt x="6238" y="12760"/>
                  </a:cubicBezTo>
                  <a:cubicBezTo>
                    <a:pt x="6227" y="12749"/>
                    <a:pt x="6214" y="12739"/>
                    <a:pt x="6198" y="12731"/>
                  </a:cubicBezTo>
                  <a:cubicBezTo>
                    <a:pt x="6187" y="12726"/>
                    <a:pt x="6177" y="12723"/>
                    <a:pt x="6168" y="12721"/>
                  </a:cubicBezTo>
                  <a:cubicBezTo>
                    <a:pt x="6158" y="12719"/>
                    <a:pt x="6149" y="12718"/>
                    <a:pt x="6140" y="12719"/>
                  </a:cubicBezTo>
                  <a:cubicBezTo>
                    <a:pt x="6131" y="12719"/>
                    <a:pt x="6123" y="12720"/>
                    <a:pt x="6116" y="12722"/>
                  </a:cubicBezTo>
                  <a:cubicBezTo>
                    <a:pt x="6109" y="12724"/>
                    <a:pt x="6102" y="12727"/>
                    <a:pt x="6097" y="12729"/>
                  </a:cubicBezTo>
                  <a:cubicBezTo>
                    <a:pt x="6091" y="12732"/>
                    <a:pt x="6085" y="12736"/>
                    <a:pt x="6079" y="12740"/>
                  </a:cubicBezTo>
                  <a:cubicBezTo>
                    <a:pt x="6073" y="12744"/>
                    <a:pt x="6067" y="12750"/>
                    <a:pt x="6061" y="12757"/>
                  </a:cubicBezTo>
                  <a:cubicBezTo>
                    <a:pt x="6054" y="12763"/>
                    <a:pt x="6048" y="12771"/>
                    <a:pt x="6042" y="12781"/>
                  </a:cubicBezTo>
                  <a:cubicBezTo>
                    <a:pt x="6036" y="12791"/>
                    <a:pt x="6030" y="12802"/>
                    <a:pt x="6023" y="12816"/>
                  </a:cubicBezTo>
                  <a:lnTo>
                    <a:pt x="5978" y="12907"/>
                  </a:lnTo>
                  <a:lnTo>
                    <a:pt x="6369" y="13099"/>
                  </a:lnTo>
                  <a:lnTo>
                    <a:pt x="6391" y="13054"/>
                  </a:lnTo>
                  <a:lnTo>
                    <a:pt x="6215" y="12967"/>
                  </a:lnTo>
                  <a:cubicBezTo>
                    <a:pt x="6220" y="12957"/>
                    <a:pt x="6226" y="12950"/>
                    <a:pt x="6232" y="12945"/>
                  </a:cubicBezTo>
                  <a:cubicBezTo>
                    <a:pt x="6238" y="12941"/>
                    <a:pt x="6248" y="12937"/>
                    <a:pt x="6262" y="12935"/>
                  </a:cubicBezTo>
                  <a:cubicBezTo>
                    <a:pt x="6285" y="12930"/>
                    <a:pt x="6307" y="12926"/>
                    <a:pt x="6328" y="12922"/>
                  </a:cubicBezTo>
                  <a:cubicBezTo>
                    <a:pt x="6348" y="12919"/>
                    <a:pt x="6367" y="12916"/>
                    <a:pt x="6385" y="12914"/>
                  </a:cubicBezTo>
                  <a:cubicBezTo>
                    <a:pt x="6402" y="12912"/>
                    <a:pt x="6417" y="12911"/>
                    <a:pt x="6431" y="12910"/>
                  </a:cubicBezTo>
                  <a:cubicBezTo>
                    <a:pt x="6444" y="12909"/>
                    <a:pt x="6454" y="12909"/>
                    <a:pt x="6462" y="12909"/>
                  </a:cubicBezTo>
                  <a:lnTo>
                    <a:pt x="6491" y="12851"/>
                  </a:lnTo>
                  <a:close/>
                  <a:moveTo>
                    <a:pt x="6205" y="12802"/>
                  </a:moveTo>
                  <a:cubicBezTo>
                    <a:pt x="6213" y="12810"/>
                    <a:pt x="6219" y="12819"/>
                    <a:pt x="6222" y="12829"/>
                  </a:cubicBezTo>
                  <a:cubicBezTo>
                    <a:pt x="6225" y="12840"/>
                    <a:pt x="6225" y="12851"/>
                    <a:pt x="6223" y="12864"/>
                  </a:cubicBezTo>
                  <a:cubicBezTo>
                    <a:pt x="6221" y="12877"/>
                    <a:pt x="6216" y="12892"/>
                    <a:pt x="6207" y="12909"/>
                  </a:cubicBezTo>
                  <a:lnTo>
                    <a:pt x="6186" y="12952"/>
                  </a:lnTo>
                  <a:lnTo>
                    <a:pt x="6040" y="12881"/>
                  </a:lnTo>
                  <a:lnTo>
                    <a:pt x="6063" y="12834"/>
                  </a:lnTo>
                  <a:cubicBezTo>
                    <a:pt x="6068" y="12823"/>
                    <a:pt x="6073" y="12814"/>
                    <a:pt x="6078" y="12807"/>
                  </a:cubicBezTo>
                  <a:cubicBezTo>
                    <a:pt x="6084" y="12800"/>
                    <a:pt x="6089" y="12794"/>
                    <a:pt x="6095" y="12789"/>
                  </a:cubicBezTo>
                  <a:cubicBezTo>
                    <a:pt x="6105" y="12780"/>
                    <a:pt x="6117" y="12775"/>
                    <a:pt x="6132" y="12773"/>
                  </a:cubicBezTo>
                  <a:cubicBezTo>
                    <a:pt x="6146" y="12771"/>
                    <a:pt x="6160" y="12773"/>
                    <a:pt x="6173" y="12780"/>
                  </a:cubicBezTo>
                  <a:cubicBezTo>
                    <a:pt x="6186" y="12786"/>
                    <a:pt x="6197" y="12793"/>
                    <a:pt x="6205" y="12802"/>
                  </a:cubicBezTo>
                  <a:close/>
                  <a:moveTo>
                    <a:pt x="6502" y="12457"/>
                  </a:moveTo>
                  <a:cubicBezTo>
                    <a:pt x="6488" y="12455"/>
                    <a:pt x="6474" y="12456"/>
                    <a:pt x="6461" y="12460"/>
                  </a:cubicBezTo>
                  <a:cubicBezTo>
                    <a:pt x="6448" y="12463"/>
                    <a:pt x="6436" y="12469"/>
                    <a:pt x="6425" y="12476"/>
                  </a:cubicBezTo>
                  <a:cubicBezTo>
                    <a:pt x="6414" y="12483"/>
                    <a:pt x="6401" y="12494"/>
                    <a:pt x="6387" y="12509"/>
                  </a:cubicBezTo>
                  <a:lnTo>
                    <a:pt x="6351" y="12547"/>
                  </a:lnTo>
                  <a:cubicBezTo>
                    <a:pt x="6332" y="12567"/>
                    <a:pt x="6315" y="12579"/>
                    <a:pt x="6301" y="12585"/>
                  </a:cubicBezTo>
                  <a:cubicBezTo>
                    <a:pt x="6286" y="12590"/>
                    <a:pt x="6271" y="12589"/>
                    <a:pt x="6255" y="12581"/>
                  </a:cubicBezTo>
                  <a:cubicBezTo>
                    <a:pt x="6235" y="12571"/>
                    <a:pt x="6223" y="12556"/>
                    <a:pt x="6218" y="12537"/>
                  </a:cubicBezTo>
                  <a:cubicBezTo>
                    <a:pt x="6213" y="12518"/>
                    <a:pt x="6217" y="12496"/>
                    <a:pt x="6229" y="12471"/>
                  </a:cubicBezTo>
                  <a:cubicBezTo>
                    <a:pt x="6233" y="12463"/>
                    <a:pt x="6238" y="12455"/>
                    <a:pt x="6243" y="12448"/>
                  </a:cubicBezTo>
                  <a:cubicBezTo>
                    <a:pt x="6247" y="12441"/>
                    <a:pt x="6253" y="12435"/>
                    <a:pt x="6259" y="12429"/>
                  </a:cubicBezTo>
                  <a:cubicBezTo>
                    <a:pt x="6266" y="12423"/>
                    <a:pt x="6273" y="12417"/>
                    <a:pt x="6281" y="12411"/>
                  </a:cubicBezTo>
                  <a:cubicBezTo>
                    <a:pt x="6289" y="12405"/>
                    <a:pt x="6298" y="12399"/>
                    <a:pt x="6309" y="12392"/>
                  </a:cubicBezTo>
                  <a:lnTo>
                    <a:pt x="6286" y="12355"/>
                  </a:lnTo>
                  <a:cubicBezTo>
                    <a:pt x="6242" y="12380"/>
                    <a:pt x="6210" y="12413"/>
                    <a:pt x="6190" y="12455"/>
                  </a:cubicBezTo>
                  <a:cubicBezTo>
                    <a:pt x="6181" y="12474"/>
                    <a:pt x="6175" y="12492"/>
                    <a:pt x="6173" y="12511"/>
                  </a:cubicBezTo>
                  <a:cubicBezTo>
                    <a:pt x="6171" y="12529"/>
                    <a:pt x="6172" y="12546"/>
                    <a:pt x="6176" y="12562"/>
                  </a:cubicBezTo>
                  <a:cubicBezTo>
                    <a:pt x="6181" y="12578"/>
                    <a:pt x="6188" y="12592"/>
                    <a:pt x="6199" y="12605"/>
                  </a:cubicBezTo>
                  <a:cubicBezTo>
                    <a:pt x="6210" y="12618"/>
                    <a:pt x="6223" y="12628"/>
                    <a:pt x="6240" y="12636"/>
                  </a:cubicBezTo>
                  <a:cubicBezTo>
                    <a:pt x="6265" y="12649"/>
                    <a:pt x="6290" y="12651"/>
                    <a:pt x="6316" y="12643"/>
                  </a:cubicBezTo>
                  <a:cubicBezTo>
                    <a:pt x="6328" y="12640"/>
                    <a:pt x="6339" y="12634"/>
                    <a:pt x="6349" y="12626"/>
                  </a:cubicBezTo>
                  <a:cubicBezTo>
                    <a:pt x="6359" y="12618"/>
                    <a:pt x="6371" y="12606"/>
                    <a:pt x="6385" y="12591"/>
                  </a:cubicBezTo>
                  <a:lnTo>
                    <a:pt x="6416" y="12557"/>
                  </a:lnTo>
                  <a:cubicBezTo>
                    <a:pt x="6453" y="12518"/>
                    <a:pt x="6489" y="12506"/>
                    <a:pt x="6524" y="12523"/>
                  </a:cubicBezTo>
                  <a:cubicBezTo>
                    <a:pt x="6547" y="12535"/>
                    <a:pt x="6561" y="12553"/>
                    <a:pt x="6566" y="12579"/>
                  </a:cubicBezTo>
                  <a:cubicBezTo>
                    <a:pt x="6568" y="12590"/>
                    <a:pt x="6568" y="12601"/>
                    <a:pt x="6566" y="12611"/>
                  </a:cubicBezTo>
                  <a:cubicBezTo>
                    <a:pt x="6564" y="12622"/>
                    <a:pt x="6559" y="12634"/>
                    <a:pt x="6552" y="12649"/>
                  </a:cubicBezTo>
                  <a:cubicBezTo>
                    <a:pt x="6542" y="12669"/>
                    <a:pt x="6531" y="12686"/>
                    <a:pt x="6517" y="12700"/>
                  </a:cubicBezTo>
                  <a:cubicBezTo>
                    <a:pt x="6504" y="12714"/>
                    <a:pt x="6487" y="12727"/>
                    <a:pt x="6467" y="12737"/>
                  </a:cubicBezTo>
                  <a:lnTo>
                    <a:pt x="6493" y="12776"/>
                  </a:lnTo>
                  <a:cubicBezTo>
                    <a:pt x="6515" y="12762"/>
                    <a:pt x="6534" y="12747"/>
                    <a:pt x="6549" y="12729"/>
                  </a:cubicBezTo>
                  <a:cubicBezTo>
                    <a:pt x="6565" y="12712"/>
                    <a:pt x="6579" y="12691"/>
                    <a:pt x="6590" y="12668"/>
                  </a:cubicBezTo>
                  <a:cubicBezTo>
                    <a:pt x="6599" y="12650"/>
                    <a:pt x="6605" y="12633"/>
                    <a:pt x="6608" y="12617"/>
                  </a:cubicBezTo>
                  <a:cubicBezTo>
                    <a:pt x="6611" y="12602"/>
                    <a:pt x="6612" y="12585"/>
                    <a:pt x="6610" y="12568"/>
                  </a:cubicBezTo>
                  <a:cubicBezTo>
                    <a:pt x="6607" y="12545"/>
                    <a:pt x="6600" y="12525"/>
                    <a:pt x="6588" y="12508"/>
                  </a:cubicBezTo>
                  <a:cubicBezTo>
                    <a:pt x="6576" y="12490"/>
                    <a:pt x="6560" y="12477"/>
                    <a:pt x="6542" y="12468"/>
                  </a:cubicBezTo>
                  <a:cubicBezTo>
                    <a:pt x="6530" y="12462"/>
                    <a:pt x="6517" y="12458"/>
                    <a:pt x="6502" y="12457"/>
                  </a:cubicBezTo>
                  <a:close/>
                  <a:moveTo>
                    <a:pt x="6720" y="12386"/>
                  </a:moveTo>
                  <a:lnTo>
                    <a:pt x="6329" y="12194"/>
                  </a:lnTo>
                  <a:lnTo>
                    <a:pt x="6306" y="12240"/>
                  </a:lnTo>
                  <a:lnTo>
                    <a:pt x="6697" y="12432"/>
                  </a:lnTo>
                  <a:lnTo>
                    <a:pt x="6720" y="12386"/>
                  </a:lnTo>
                  <a:close/>
                  <a:moveTo>
                    <a:pt x="6495" y="11857"/>
                  </a:moveTo>
                  <a:lnTo>
                    <a:pt x="6367" y="12116"/>
                  </a:lnTo>
                  <a:lnTo>
                    <a:pt x="6407" y="12135"/>
                  </a:lnTo>
                  <a:lnTo>
                    <a:pt x="6458" y="12030"/>
                  </a:lnTo>
                  <a:lnTo>
                    <a:pt x="6810" y="12203"/>
                  </a:lnTo>
                  <a:lnTo>
                    <a:pt x="6832" y="12158"/>
                  </a:lnTo>
                  <a:lnTo>
                    <a:pt x="6481" y="11985"/>
                  </a:lnTo>
                  <a:lnTo>
                    <a:pt x="6533" y="11879"/>
                  </a:lnTo>
                  <a:lnTo>
                    <a:pt x="6495" y="11857"/>
                  </a:lnTo>
                  <a:close/>
                  <a:moveTo>
                    <a:pt x="7038" y="11740"/>
                  </a:moveTo>
                  <a:lnTo>
                    <a:pt x="6583" y="11677"/>
                  </a:lnTo>
                  <a:lnTo>
                    <a:pt x="6553" y="11738"/>
                  </a:lnTo>
                  <a:lnTo>
                    <a:pt x="6880" y="12061"/>
                  </a:lnTo>
                  <a:lnTo>
                    <a:pt x="6903" y="12014"/>
                  </a:lnTo>
                  <a:lnTo>
                    <a:pt x="6801" y="11917"/>
                  </a:lnTo>
                  <a:lnTo>
                    <a:pt x="6873" y="11771"/>
                  </a:lnTo>
                  <a:lnTo>
                    <a:pt x="7012" y="11793"/>
                  </a:lnTo>
                  <a:lnTo>
                    <a:pt x="7038" y="11740"/>
                  </a:lnTo>
                  <a:close/>
                  <a:moveTo>
                    <a:pt x="6829" y="11764"/>
                  </a:moveTo>
                  <a:lnTo>
                    <a:pt x="6769" y="11886"/>
                  </a:lnTo>
                  <a:lnTo>
                    <a:pt x="6608" y="11730"/>
                  </a:lnTo>
                  <a:lnTo>
                    <a:pt x="6829" y="11764"/>
                  </a:lnTo>
                  <a:close/>
                  <a:moveTo>
                    <a:pt x="6475" y="11708"/>
                  </a:moveTo>
                  <a:cubicBezTo>
                    <a:pt x="6467" y="11711"/>
                    <a:pt x="6460" y="11717"/>
                    <a:pt x="6456" y="11725"/>
                  </a:cubicBezTo>
                  <a:cubicBezTo>
                    <a:pt x="6452" y="11733"/>
                    <a:pt x="6452" y="11741"/>
                    <a:pt x="6455" y="11750"/>
                  </a:cubicBezTo>
                  <a:cubicBezTo>
                    <a:pt x="6458" y="11758"/>
                    <a:pt x="6463" y="11765"/>
                    <a:pt x="6471" y="11769"/>
                  </a:cubicBezTo>
                  <a:cubicBezTo>
                    <a:pt x="6479" y="11773"/>
                    <a:pt x="6488" y="11773"/>
                    <a:pt x="6497" y="11770"/>
                  </a:cubicBezTo>
                  <a:cubicBezTo>
                    <a:pt x="6505" y="11768"/>
                    <a:pt x="6512" y="11762"/>
                    <a:pt x="6516" y="11754"/>
                  </a:cubicBezTo>
                  <a:cubicBezTo>
                    <a:pt x="6520" y="11745"/>
                    <a:pt x="6520" y="11737"/>
                    <a:pt x="6517" y="11729"/>
                  </a:cubicBezTo>
                  <a:cubicBezTo>
                    <a:pt x="6514" y="11720"/>
                    <a:pt x="6508" y="11714"/>
                    <a:pt x="6500" y="11710"/>
                  </a:cubicBezTo>
                  <a:cubicBezTo>
                    <a:pt x="6492" y="11706"/>
                    <a:pt x="6484" y="11705"/>
                    <a:pt x="6475" y="11708"/>
                  </a:cubicBezTo>
                  <a:close/>
                  <a:moveTo>
                    <a:pt x="6533" y="11591"/>
                  </a:moveTo>
                  <a:cubicBezTo>
                    <a:pt x="6524" y="11594"/>
                    <a:pt x="6518" y="11599"/>
                    <a:pt x="6514" y="11608"/>
                  </a:cubicBezTo>
                  <a:cubicBezTo>
                    <a:pt x="6510" y="11616"/>
                    <a:pt x="6510" y="11624"/>
                    <a:pt x="6512" y="11633"/>
                  </a:cubicBezTo>
                  <a:cubicBezTo>
                    <a:pt x="6515" y="11641"/>
                    <a:pt x="6521" y="11647"/>
                    <a:pt x="6529" y="11651"/>
                  </a:cubicBezTo>
                  <a:cubicBezTo>
                    <a:pt x="6537" y="11655"/>
                    <a:pt x="6546" y="11656"/>
                    <a:pt x="6554" y="11653"/>
                  </a:cubicBezTo>
                  <a:cubicBezTo>
                    <a:pt x="6563" y="11650"/>
                    <a:pt x="6569" y="11645"/>
                    <a:pt x="6574" y="11636"/>
                  </a:cubicBezTo>
                  <a:cubicBezTo>
                    <a:pt x="6578" y="11628"/>
                    <a:pt x="6578" y="11620"/>
                    <a:pt x="6575" y="11611"/>
                  </a:cubicBezTo>
                  <a:cubicBezTo>
                    <a:pt x="6572" y="11603"/>
                    <a:pt x="6566" y="11597"/>
                    <a:pt x="6558" y="11592"/>
                  </a:cubicBezTo>
                  <a:cubicBezTo>
                    <a:pt x="6550" y="11589"/>
                    <a:pt x="6541" y="11588"/>
                    <a:pt x="6533" y="11591"/>
                  </a:cubicBezTo>
                  <a:close/>
                  <a:moveTo>
                    <a:pt x="6775" y="11288"/>
                  </a:moveTo>
                  <a:lnTo>
                    <a:pt x="6647" y="11547"/>
                  </a:lnTo>
                  <a:lnTo>
                    <a:pt x="6687" y="11566"/>
                  </a:lnTo>
                  <a:lnTo>
                    <a:pt x="6738" y="11461"/>
                  </a:lnTo>
                  <a:lnTo>
                    <a:pt x="7090" y="11634"/>
                  </a:lnTo>
                  <a:lnTo>
                    <a:pt x="7112" y="11589"/>
                  </a:lnTo>
                  <a:lnTo>
                    <a:pt x="6760" y="11416"/>
                  </a:lnTo>
                  <a:lnTo>
                    <a:pt x="6813" y="11310"/>
                  </a:lnTo>
                  <a:lnTo>
                    <a:pt x="6775" y="11288"/>
                  </a:lnTo>
                  <a:close/>
                  <a:moveTo>
                    <a:pt x="7441" y="10921"/>
                  </a:moveTo>
                  <a:lnTo>
                    <a:pt x="7033" y="10763"/>
                  </a:lnTo>
                  <a:lnTo>
                    <a:pt x="6999" y="10832"/>
                  </a:lnTo>
                  <a:lnTo>
                    <a:pt x="7223" y="11033"/>
                  </a:lnTo>
                  <a:cubicBezTo>
                    <a:pt x="7236" y="11045"/>
                    <a:pt x="7249" y="11055"/>
                    <a:pt x="7260" y="11064"/>
                  </a:cubicBezTo>
                  <a:cubicBezTo>
                    <a:pt x="7271" y="11072"/>
                    <a:pt x="7278" y="11077"/>
                    <a:pt x="7279" y="11078"/>
                  </a:cubicBezTo>
                  <a:cubicBezTo>
                    <a:pt x="7277" y="11078"/>
                    <a:pt x="7269" y="11076"/>
                    <a:pt x="7255" y="11072"/>
                  </a:cubicBezTo>
                  <a:cubicBezTo>
                    <a:pt x="7242" y="11068"/>
                    <a:pt x="7224" y="11064"/>
                    <a:pt x="7204" y="11060"/>
                  </a:cubicBezTo>
                  <a:lnTo>
                    <a:pt x="6913" y="11006"/>
                  </a:lnTo>
                  <a:lnTo>
                    <a:pt x="6880" y="11074"/>
                  </a:lnTo>
                  <a:lnTo>
                    <a:pt x="7254" y="11301"/>
                  </a:lnTo>
                  <a:lnTo>
                    <a:pt x="7276" y="11256"/>
                  </a:lnTo>
                  <a:lnTo>
                    <a:pt x="7009" y="11097"/>
                  </a:lnTo>
                  <a:cubicBezTo>
                    <a:pt x="7003" y="11094"/>
                    <a:pt x="6997" y="11090"/>
                    <a:pt x="6989" y="11086"/>
                  </a:cubicBezTo>
                  <a:cubicBezTo>
                    <a:pt x="6982" y="11082"/>
                    <a:pt x="6974" y="11077"/>
                    <a:pt x="6967" y="11073"/>
                  </a:cubicBezTo>
                  <a:cubicBezTo>
                    <a:pt x="6959" y="11069"/>
                    <a:pt x="6953" y="11065"/>
                    <a:pt x="6947" y="11062"/>
                  </a:cubicBezTo>
                  <a:cubicBezTo>
                    <a:pt x="6943" y="11059"/>
                    <a:pt x="6939" y="11058"/>
                    <a:pt x="6938" y="11057"/>
                  </a:cubicBezTo>
                  <a:cubicBezTo>
                    <a:pt x="6942" y="11058"/>
                    <a:pt x="6952" y="11060"/>
                    <a:pt x="6966" y="11063"/>
                  </a:cubicBezTo>
                  <a:cubicBezTo>
                    <a:pt x="6980" y="11066"/>
                    <a:pt x="6999" y="11069"/>
                    <a:pt x="7021" y="11074"/>
                  </a:cubicBezTo>
                  <a:lnTo>
                    <a:pt x="7337" y="11133"/>
                  </a:lnTo>
                  <a:lnTo>
                    <a:pt x="7356" y="11093"/>
                  </a:lnTo>
                  <a:lnTo>
                    <a:pt x="7106" y="10866"/>
                  </a:lnTo>
                  <a:cubicBezTo>
                    <a:pt x="7100" y="10861"/>
                    <a:pt x="7095" y="10856"/>
                    <a:pt x="7089" y="10851"/>
                  </a:cubicBezTo>
                  <a:cubicBezTo>
                    <a:pt x="7083" y="10846"/>
                    <a:pt x="7078" y="10842"/>
                    <a:pt x="7072" y="10837"/>
                  </a:cubicBezTo>
                  <a:cubicBezTo>
                    <a:pt x="7067" y="10833"/>
                    <a:pt x="7062" y="10829"/>
                    <a:pt x="7059" y="10826"/>
                  </a:cubicBezTo>
                  <a:cubicBezTo>
                    <a:pt x="7055" y="10823"/>
                    <a:pt x="7053" y="10821"/>
                    <a:pt x="7052" y="10820"/>
                  </a:cubicBezTo>
                  <a:cubicBezTo>
                    <a:pt x="7053" y="10821"/>
                    <a:pt x="7056" y="10822"/>
                    <a:pt x="7060" y="10824"/>
                  </a:cubicBezTo>
                  <a:cubicBezTo>
                    <a:pt x="7065" y="10826"/>
                    <a:pt x="7071" y="10828"/>
                    <a:pt x="7078" y="10832"/>
                  </a:cubicBezTo>
                  <a:cubicBezTo>
                    <a:pt x="7084" y="10835"/>
                    <a:pt x="7091" y="10838"/>
                    <a:pt x="7099" y="10841"/>
                  </a:cubicBezTo>
                  <a:cubicBezTo>
                    <a:pt x="7107" y="10844"/>
                    <a:pt x="7114" y="10847"/>
                    <a:pt x="7120" y="10850"/>
                  </a:cubicBezTo>
                  <a:lnTo>
                    <a:pt x="7418" y="10968"/>
                  </a:lnTo>
                  <a:lnTo>
                    <a:pt x="7441" y="10921"/>
                  </a:lnTo>
                  <a:close/>
                  <a:moveTo>
                    <a:pt x="7225" y="10373"/>
                  </a:moveTo>
                  <a:lnTo>
                    <a:pt x="7202" y="10419"/>
                  </a:lnTo>
                  <a:lnTo>
                    <a:pt x="7475" y="10553"/>
                  </a:lnTo>
                  <a:cubicBezTo>
                    <a:pt x="7488" y="10560"/>
                    <a:pt x="7499" y="10566"/>
                    <a:pt x="7507" y="10572"/>
                  </a:cubicBezTo>
                  <a:cubicBezTo>
                    <a:pt x="7516" y="10579"/>
                    <a:pt x="7523" y="10587"/>
                    <a:pt x="7528" y="10598"/>
                  </a:cubicBezTo>
                  <a:cubicBezTo>
                    <a:pt x="7533" y="10608"/>
                    <a:pt x="7535" y="10620"/>
                    <a:pt x="7533" y="10634"/>
                  </a:cubicBezTo>
                  <a:cubicBezTo>
                    <a:pt x="7532" y="10647"/>
                    <a:pt x="7527" y="10662"/>
                    <a:pt x="7519" y="10679"/>
                  </a:cubicBezTo>
                  <a:cubicBezTo>
                    <a:pt x="7513" y="10691"/>
                    <a:pt x="7507" y="10701"/>
                    <a:pt x="7500" y="10708"/>
                  </a:cubicBezTo>
                  <a:cubicBezTo>
                    <a:pt x="7493" y="10716"/>
                    <a:pt x="7487" y="10722"/>
                    <a:pt x="7480" y="10726"/>
                  </a:cubicBezTo>
                  <a:cubicBezTo>
                    <a:pt x="7473" y="10730"/>
                    <a:pt x="7467" y="10733"/>
                    <a:pt x="7460" y="10735"/>
                  </a:cubicBezTo>
                  <a:cubicBezTo>
                    <a:pt x="7454" y="10736"/>
                    <a:pt x="7448" y="10737"/>
                    <a:pt x="7443" y="10736"/>
                  </a:cubicBezTo>
                  <a:cubicBezTo>
                    <a:pt x="7436" y="10736"/>
                    <a:pt x="7426" y="10734"/>
                    <a:pt x="7415" y="10729"/>
                  </a:cubicBezTo>
                  <a:cubicBezTo>
                    <a:pt x="7404" y="10725"/>
                    <a:pt x="7393" y="10720"/>
                    <a:pt x="7383" y="10715"/>
                  </a:cubicBezTo>
                  <a:lnTo>
                    <a:pt x="7120" y="10586"/>
                  </a:lnTo>
                  <a:lnTo>
                    <a:pt x="7097" y="10632"/>
                  </a:lnTo>
                  <a:lnTo>
                    <a:pt x="7378" y="10770"/>
                  </a:lnTo>
                  <a:cubicBezTo>
                    <a:pt x="7387" y="10774"/>
                    <a:pt x="7397" y="10779"/>
                    <a:pt x="7409" y="10783"/>
                  </a:cubicBezTo>
                  <a:cubicBezTo>
                    <a:pt x="7420" y="10787"/>
                    <a:pt x="7432" y="10789"/>
                    <a:pt x="7444" y="10789"/>
                  </a:cubicBezTo>
                  <a:cubicBezTo>
                    <a:pt x="7469" y="10788"/>
                    <a:pt x="7490" y="10780"/>
                    <a:pt x="7508" y="10767"/>
                  </a:cubicBezTo>
                  <a:cubicBezTo>
                    <a:pt x="7526" y="10753"/>
                    <a:pt x="7543" y="10731"/>
                    <a:pt x="7558" y="10701"/>
                  </a:cubicBezTo>
                  <a:cubicBezTo>
                    <a:pt x="7569" y="10677"/>
                    <a:pt x="7577" y="10656"/>
                    <a:pt x="7580" y="10637"/>
                  </a:cubicBezTo>
                  <a:cubicBezTo>
                    <a:pt x="7583" y="10618"/>
                    <a:pt x="7582" y="10600"/>
                    <a:pt x="7578" y="10583"/>
                  </a:cubicBezTo>
                  <a:cubicBezTo>
                    <a:pt x="7574" y="10567"/>
                    <a:pt x="7566" y="10553"/>
                    <a:pt x="7555" y="10543"/>
                  </a:cubicBezTo>
                  <a:cubicBezTo>
                    <a:pt x="7544" y="10532"/>
                    <a:pt x="7527" y="10521"/>
                    <a:pt x="7503" y="10510"/>
                  </a:cubicBezTo>
                  <a:lnTo>
                    <a:pt x="7225" y="10373"/>
                  </a:lnTo>
                  <a:close/>
                  <a:moveTo>
                    <a:pt x="7068" y="10504"/>
                  </a:moveTo>
                  <a:cubicBezTo>
                    <a:pt x="7059" y="10507"/>
                    <a:pt x="7053" y="10512"/>
                    <a:pt x="7049" y="10520"/>
                  </a:cubicBezTo>
                  <a:cubicBezTo>
                    <a:pt x="7045" y="10528"/>
                    <a:pt x="7045" y="10537"/>
                    <a:pt x="7047" y="10545"/>
                  </a:cubicBezTo>
                  <a:cubicBezTo>
                    <a:pt x="7050" y="10554"/>
                    <a:pt x="7056" y="10560"/>
                    <a:pt x="7064" y="10564"/>
                  </a:cubicBezTo>
                  <a:cubicBezTo>
                    <a:pt x="7072" y="10568"/>
                    <a:pt x="7081" y="10569"/>
                    <a:pt x="7089" y="10566"/>
                  </a:cubicBezTo>
                  <a:cubicBezTo>
                    <a:pt x="7098" y="10563"/>
                    <a:pt x="7104" y="10557"/>
                    <a:pt x="7109" y="10549"/>
                  </a:cubicBezTo>
                  <a:cubicBezTo>
                    <a:pt x="7113" y="10541"/>
                    <a:pt x="7113" y="10532"/>
                    <a:pt x="7110" y="10524"/>
                  </a:cubicBezTo>
                  <a:cubicBezTo>
                    <a:pt x="7107" y="10516"/>
                    <a:pt x="7101" y="10509"/>
                    <a:pt x="7093" y="10505"/>
                  </a:cubicBezTo>
                  <a:cubicBezTo>
                    <a:pt x="7085" y="10501"/>
                    <a:pt x="7076" y="10501"/>
                    <a:pt x="7068" y="10504"/>
                  </a:cubicBezTo>
                  <a:close/>
                  <a:moveTo>
                    <a:pt x="7125" y="10387"/>
                  </a:moveTo>
                  <a:cubicBezTo>
                    <a:pt x="7117" y="10390"/>
                    <a:pt x="7111" y="10395"/>
                    <a:pt x="7106" y="10404"/>
                  </a:cubicBezTo>
                  <a:cubicBezTo>
                    <a:pt x="7103" y="10412"/>
                    <a:pt x="7102" y="10420"/>
                    <a:pt x="7105" y="10428"/>
                  </a:cubicBezTo>
                  <a:cubicBezTo>
                    <a:pt x="7108" y="10437"/>
                    <a:pt x="7113" y="10443"/>
                    <a:pt x="7121" y="10447"/>
                  </a:cubicBezTo>
                  <a:cubicBezTo>
                    <a:pt x="7130" y="10451"/>
                    <a:pt x="7138" y="10452"/>
                    <a:pt x="7147" y="10449"/>
                  </a:cubicBezTo>
                  <a:cubicBezTo>
                    <a:pt x="7156" y="10446"/>
                    <a:pt x="7162" y="10441"/>
                    <a:pt x="7166" y="10432"/>
                  </a:cubicBezTo>
                  <a:cubicBezTo>
                    <a:pt x="7170" y="10424"/>
                    <a:pt x="7171" y="10416"/>
                    <a:pt x="7167" y="10407"/>
                  </a:cubicBezTo>
                  <a:cubicBezTo>
                    <a:pt x="7164" y="10399"/>
                    <a:pt x="7158" y="10392"/>
                    <a:pt x="7150" y="10388"/>
                  </a:cubicBezTo>
                  <a:cubicBezTo>
                    <a:pt x="7142" y="10384"/>
                    <a:pt x="7134" y="10384"/>
                    <a:pt x="7125" y="10387"/>
                  </a:cubicBezTo>
                  <a:close/>
                  <a:moveTo>
                    <a:pt x="7799" y="10193"/>
                  </a:moveTo>
                  <a:lnTo>
                    <a:pt x="7408" y="10000"/>
                  </a:lnTo>
                  <a:lnTo>
                    <a:pt x="7386" y="10046"/>
                  </a:lnTo>
                  <a:lnTo>
                    <a:pt x="7599" y="10149"/>
                  </a:lnTo>
                  <a:cubicBezTo>
                    <a:pt x="7613" y="10156"/>
                    <a:pt x="7627" y="10163"/>
                    <a:pt x="7642" y="10169"/>
                  </a:cubicBezTo>
                  <a:cubicBezTo>
                    <a:pt x="7656" y="10176"/>
                    <a:pt x="7669" y="10181"/>
                    <a:pt x="7680" y="10186"/>
                  </a:cubicBezTo>
                  <a:cubicBezTo>
                    <a:pt x="7692" y="10191"/>
                    <a:pt x="7701" y="10195"/>
                    <a:pt x="7709" y="10198"/>
                  </a:cubicBezTo>
                  <a:cubicBezTo>
                    <a:pt x="7716" y="10201"/>
                    <a:pt x="7720" y="10203"/>
                    <a:pt x="7721" y="10203"/>
                  </a:cubicBezTo>
                  <a:cubicBezTo>
                    <a:pt x="7719" y="10203"/>
                    <a:pt x="7716" y="10202"/>
                    <a:pt x="7709" y="10202"/>
                  </a:cubicBezTo>
                  <a:cubicBezTo>
                    <a:pt x="7703" y="10201"/>
                    <a:pt x="7696" y="10201"/>
                    <a:pt x="7686" y="10200"/>
                  </a:cubicBezTo>
                  <a:cubicBezTo>
                    <a:pt x="7677" y="10200"/>
                    <a:pt x="7667" y="10199"/>
                    <a:pt x="7655" y="10199"/>
                  </a:cubicBezTo>
                  <a:cubicBezTo>
                    <a:pt x="7644" y="10198"/>
                    <a:pt x="7632" y="10198"/>
                    <a:pt x="7621" y="10199"/>
                  </a:cubicBezTo>
                  <a:lnTo>
                    <a:pt x="7307" y="10206"/>
                  </a:lnTo>
                  <a:lnTo>
                    <a:pt x="7280" y="10260"/>
                  </a:lnTo>
                  <a:lnTo>
                    <a:pt x="7671" y="10452"/>
                  </a:lnTo>
                  <a:lnTo>
                    <a:pt x="7695" y="10404"/>
                  </a:lnTo>
                  <a:lnTo>
                    <a:pt x="7467" y="10295"/>
                  </a:lnTo>
                  <a:cubicBezTo>
                    <a:pt x="7456" y="10289"/>
                    <a:pt x="7444" y="10284"/>
                    <a:pt x="7433" y="10279"/>
                  </a:cubicBezTo>
                  <a:cubicBezTo>
                    <a:pt x="7421" y="10274"/>
                    <a:pt x="7410" y="10269"/>
                    <a:pt x="7400" y="10265"/>
                  </a:cubicBezTo>
                  <a:cubicBezTo>
                    <a:pt x="7390" y="10261"/>
                    <a:pt x="7382" y="10257"/>
                    <a:pt x="7374" y="10254"/>
                  </a:cubicBezTo>
                  <a:cubicBezTo>
                    <a:pt x="7367" y="10251"/>
                    <a:pt x="7362" y="10249"/>
                    <a:pt x="7359" y="10248"/>
                  </a:cubicBezTo>
                  <a:cubicBezTo>
                    <a:pt x="7363" y="10248"/>
                    <a:pt x="7368" y="10249"/>
                    <a:pt x="7376" y="10249"/>
                  </a:cubicBezTo>
                  <a:cubicBezTo>
                    <a:pt x="7383" y="10249"/>
                    <a:pt x="7392" y="10249"/>
                    <a:pt x="7402" y="10249"/>
                  </a:cubicBezTo>
                  <a:cubicBezTo>
                    <a:pt x="7412" y="10250"/>
                    <a:pt x="7423" y="10250"/>
                    <a:pt x="7436" y="10250"/>
                  </a:cubicBezTo>
                  <a:cubicBezTo>
                    <a:pt x="7448" y="10250"/>
                    <a:pt x="7461" y="10250"/>
                    <a:pt x="7474" y="10249"/>
                  </a:cubicBezTo>
                  <a:lnTo>
                    <a:pt x="7775" y="10242"/>
                  </a:lnTo>
                  <a:lnTo>
                    <a:pt x="7799" y="10193"/>
                  </a:lnTo>
                  <a:close/>
                  <a:moveTo>
                    <a:pt x="7823" y="9772"/>
                  </a:moveTo>
                  <a:cubicBezTo>
                    <a:pt x="7809" y="9770"/>
                    <a:pt x="7795" y="9771"/>
                    <a:pt x="7782" y="9775"/>
                  </a:cubicBezTo>
                  <a:cubicBezTo>
                    <a:pt x="7769" y="9778"/>
                    <a:pt x="7757" y="9784"/>
                    <a:pt x="7746" y="9791"/>
                  </a:cubicBezTo>
                  <a:cubicBezTo>
                    <a:pt x="7735" y="9798"/>
                    <a:pt x="7723" y="9809"/>
                    <a:pt x="7709" y="9824"/>
                  </a:cubicBezTo>
                  <a:lnTo>
                    <a:pt x="7672" y="9862"/>
                  </a:lnTo>
                  <a:cubicBezTo>
                    <a:pt x="7653" y="9882"/>
                    <a:pt x="7637" y="9894"/>
                    <a:pt x="7622" y="9900"/>
                  </a:cubicBezTo>
                  <a:cubicBezTo>
                    <a:pt x="7608" y="9905"/>
                    <a:pt x="7592" y="9904"/>
                    <a:pt x="7576" y="9896"/>
                  </a:cubicBezTo>
                  <a:cubicBezTo>
                    <a:pt x="7556" y="9886"/>
                    <a:pt x="7544" y="9871"/>
                    <a:pt x="7539" y="9852"/>
                  </a:cubicBezTo>
                  <a:cubicBezTo>
                    <a:pt x="7535" y="9833"/>
                    <a:pt x="7538" y="9811"/>
                    <a:pt x="7550" y="9786"/>
                  </a:cubicBezTo>
                  <a:cubicBezTo>
                    <a:pt x="7555" y="9778"/>
                    <a:pt x="7559" y="9770"/>
                    <a:pt x="7564" y="9763"/>
                  </a:cubicBezTo>
                  <a:cubicBezTo>
                    <a:pt x="7569" y="9756"/>
                    <a:pt x="7574" y="9750"/>
                    <a:pt x="7580" y="9744"/>
                  </a:cubicBezTo>
                  <a:cubicBezTo>
                    <a:pt x="7587" y="9738"/>
                    <a:pt x="7594" y="9732"/>
                    <a:pt x="7602" y="9726"/>
                  </a:cubicBezTo>
                  <a:cubicBezTo>
                    <a:pt x="7610" y="9720"/>
                    <a:pt x="7620" y="9714"/>
                    <a:pt x="7630" y="9707"/>
                  </a:cubicBezTo>
                  <a:lnTo>
                    <a:pt x="7607" y="9670"/>
                  </a:lnTo>
                  <a:cubicBezTo>
                    <a:pt x="7563" y="9695"/>
                    <a:pt x="7532" y="9728"/>
                    <a:pt x="7511" y="9770"/>
                  </a:cubicBezTo>
                  <a:cubicBezTo>
                    <a:pt x="7502" y="9789"/>
                    <a:pt x="7496" y="9807"/>
                    <a:pt x="7494" y="9826"/>
                  </a:cubicBezTo>
                  <a:cubicBezTo>
                    <a:pt x="7492" y="9844"/>
                    <a:pt x="7493" y="9861"/>
                    <a:pt x="7497" y="9877"/>
                  </a:cubicBezTo>
                  <a:cubicBezTo>
                    <a:pt x="7502" y="9893"/>
                    <a:pt x="7509" y="9907"/>
                    <a:pt x="7520" y="9920"/>
                  </a:cubicBezTo>
                  <a:cubicBezTo>
                    <a:pt x="7531" y="9933"/>
                    <a:pt x="7544" y="9943"/>
                    <a:pt x="7561" y="9951"/>
                  </a:cubicBezTo>
                  <a:cubicBezTo>
                    <a:pt x="7586" y="9964"/>
                    <a:pt x="7612" y="9966"/>
                    <a:pt x="7637" y="9958"/>
                  </a:cubicBezTo>
                  <a:cubicBezTo>
                    <a:pt x="7649" y="9955"/>
                    <a:pt x="7660" y="9949"/>
                    <a:pt x="7670" y="9941"/>
                  </a:cubicBezTo>
                  <a:cubicBezTo>
                    <a:pt x="7680" y="9933"/>
                    <a:pt x="7692" y="9921"/>
                    <a:pt x="7706" y="9906"/>
                  </a:cubicBezTo>
                  <a:lnTo>
                    <a:pt x="7737" y="9872"/>
                  </a:lnTo>
                  <a:cubicBezTo>
                    <a:pt x="7774" y="9833"/>
                    <a:pt x="7810" y="9821"/>
                    <a:pt x="7845" y="9838"/>
                  </a:cubicBezTo>
                  <a:cubicBezTo>
                    <a:pt x="7868" y="9850"/>
                    <a:pt x="7882" y="9868"/>
                    <a:pt x="7887" y="9894"/>
                  </a:cubicBezTo>
                  <a:cubicBezTo>
                    <a:pt x="7889" y="9905"/>
                    <a:pt x="7889" y="9916"/>
                    <a:pt x="7887" y="9926"/>
                  </a:cubicBezTo>
                  <a:cubicBezTo>
                    <a:pt x="7885" y="9937"/>
                    <a:pt x="7881" y="9949"/>
                    <a:pt x="7873" y="9964"/>
                  </a:cubicBezTo>
                  <a:cubicBezTo>
                    <a:pt x="7864" y="9984"/>
                    <a:pt x="7852" y="10001"/>
                    <a:pt x="7838" y="10015"/>
                  </a:cubicBezTo>
                  <a:cubicBezTo>
                    <a:pt x="7825" y="10029"/>
                    <a:pt x="7808" y="10042"/>
                    <a:pt x="7788" y="10052"/>
                  </a:cubicBezTo>
                  <a:lnTo>
                    <a:pt x="7815" y="10091"/>
                  </a:lnTo>
                  <a:cubicBezTo>
                    <a:pt x="7836" y="10077"/>
                    <a:pt x="7855" y="10062"/>
                    <a:pt x="7871" y="10045"/>
                  </a:cubicBezTo>
                  <a:cubicBezTo>
                    <a:pt x="7886" y="10027"/>
                    <a:pt x="7900" y="10006"/>
                    <a:pt x="7912" y="9983"/>
                  </a:cubicBezTo>
                  <a:cubicBezTo>
                    <a:pt x="7921" y="9965"/>
                    <a:pt x="7926" y="9948"/>
                    <a:pt x="7929" y="9932"/>
                  </a:cubicBezTo>
                  <a:cubicBezTo>
                    <a:pt x="7932" y="9917"/>
                    <a:pt x="7933" y="9900"/>
                    <a:pt x="7931" y="9883"/>
                  </a:cubicBezTo>
                  <a:cubicBezTo>
                    <a:pt x="7928" y="9861"/>
                    <a:pt x="7921" y="9840"/>
                    <a:pt x="7909" y="9823"/>
                  </a:cubicBezTo>
                  <a:cubicBezTo>
                    <a:pt x="7897" y="9805"/>
                    <a:pt x="7882" y="9792"/>
                    <a:pt x="7863" y="9783"/>
                  </a:cubicBezTo>
                  <a:cubicBezTo>
                    <a:pt x="7851" y="9777"/>
                    <a:pt x="7838" y="9773"/>
                    <a:pt x="7823" y="9772"/>
                  </a:cubicBezTo>
                  <a:close/>
                  <a:moveTo>
                    <a:pt x="7741" y="9325"/>
                  </a:moveTo>
                  <a:lnTo>
                    <a:pt x="7613" y="9584"/>
                  </a:lnTo>
                  <a:lnTo>
                    <a:pt x="7653" y="9603"/>
                  </a:lnTo>
                  <a:lnTo>
                    <a:pt x="7704" y="9498"/>
                  </a:lnTo>
                  <a:lnTo>
                    <a:pt x="8056" y="9671"/>
                  </a:lnTo>
                  <a:lnTo>
                    <a:pt x="8078" y="9626"/>
                  </a:lnTo>
                  <a:lnTo>
                    <a:pt x="7726" y="9453"/>
                  </a:lnTo>
                  <a:lnTo>
                    <a:pt x="7779" y="9347"/>
                  </a:lnTo>
                  <a:lnTo>
                    <a:pt x="7741" y="9325"/>
                  </a:lnTo>
                  <a:close/>
                  <a:moveTo>
                    <a:pt x="8272" y="9231"/>
                  </a:moveTo>
                  <a:lnTo>
                    <a:pt x="8232" y="9211"/>
                  </a:lnTo>
                  <a:lnTo>
                    <a:pt x="8147" y="9383"/>
                  </a:lnTo>
                  <a:lnTo>
                    <a:pt x="8004" y="9313"/>
                  </a:lnTo>
                  <a:lnTo>
                    <a:pt x="8070" y="9179"/>
                  </a:lnTo>
                  <a:lnTo>
                    <a:pt x="8030" y="9159"/>
                  </a:lnTo>
                  <a:lnTo>
                    <a:pt x="7964" y="9293"/>
                  </a:lnTo>
                  <a:lnTo>
                    <a:pt x="7836" y="9230"/>
                  </a:lnTo>
                  <a:lnTo>
                    <a:pt x="7914" y="9069"/>
                  </a:lnTo>
                  <a:lnTo>
                    <a:pt x="7879" y="9044"/>
                  </a:lnTo>
                  <a:lnTo>
                    <a:pt x="7774" y="9258"/>
                  </a:lnTo>
                  <a:lnTo>
                    <a:pt x="8164" y="9450"/>
                  </a:lnTo>
                  <a:lnTo>
                    <a:pt x="8272" y="9231"/>
                  </a:lnTo>
                  <a:close/>
                  <a:moveTo>
                    <a:pt x="8435" y="8900"/>
                  </a:moveTo>
                  <a:lnTo>
                    <a:pt x="8399" y="8904"/>
                  </a:lnTo>
                  <a:cubicBezTo>
                    <a:pt x="8382" y="8907"/>
                    <a:pt x="8365" y="8909"/>
                    <a:pt x="8346" y="8912"/>
                  </a:cubicBezTo>
                  <a:cubicBezTo>
                    <a:pt x="8327" y="8914"/>
                    <a:pt x="8310" y="8917"/>
                    <a:pt x="8293" y="8919"/>
                  </a:cubicBezTo>
                  <a:cubicBezTo>
                    <a:pt x="8277" y="8921"/>
                    <a:pt x="8265" y="8923"/>
                    <a:pt x="8258" y="8924"/>
                  </a:cubicBezTo>
                  <a:cubicBezTo>
                    <a:pt x="8248" y="8926"/>
                    <a:pt x="8238" y="8929"/>
                    <a:pt x="8226" y="8932"/>
                  </a:cubicBezTo>
                  <a:cubicBezTo>
                    <a:pt x="8214" y="8935"/>
                    <a:pt x="8204" y="8938"/>
                    <a:pt x="8195" y="8942"/>
                  </a:cubicBezTo>
                  <a:lnTo>
                    <a:pt x="8198" y="8936"/>
                  </a:lnTo>
                  <a:cubicBezTo>
                    <a:pt x="8206" y="8921"/>
                    <a:pt x="8210" y="8905"/>
                    <a:pt x="8211" y="8890"/>
                  </a:cubicBezTo>
                  <a:cubicBezTo>
                    <a:pt x="8212" y="8875"/>
                    <a:pt x="8210" y="8860"/>
                    <a:pt x="8206" y="8847"/>
                  </a:cubicBezTo>
                  <a:cubicBezTo>
                    <a:pt x="8201" y="8833"/>
                    <a:pt x="8193" y="8821"/>
                    <a:pt x="8182" y="8809"/>
                  </a:cubicBezTo>
                  <a:cubicBezTo>
                    <a:pt x="8171" y="8798"/>
                    <a:pt x="8158" y="8788"/>
                    <a:pt x="8142" y="8780"/>
                  </a:cubicBezTo>
                  <a:cubicBezTo>
                    <a:pt x="8132" y="8775"/>
                    <a:pt x="8122" y="8772"/>
                    <a:pt x="8112" y="8770"/>
                  </a:cubicBezTo>
                  <a:cubicBezTo>
                    <a:pt x="8102" y="8768"/>
                    <a:pt x="8093" y="8767"/>
                    <a:pt x="8084" y="8768"/>
                  </a:cubicBezTo>
                  <a:cubicBezTo>
                    <a:pt x="8076" y="8768"/>
                    <a:pt x="8068" y="8769"/>
                    <a:pt x="8060" y="8771"/>
                  </a:cubicBezTo>
                  <a:cubicBezTo>
                    <a:pt x="8053" y="8773"/>
                    <a:pt x="8046" y="8776"/>
                    <a:pt x="8041" y="8778"/>
                  </a:cubicBezTo>
                  <a:cubicBezTo>
                    <a:pt x="8035" y="8781"/>
                    <a:pt x="8029" y="8785"/>
                    <a:pt x="8023" y="8789"/>
                  </a:cubicBezTo>
                  <a:cubicBezTo>
                    <a:pt x="8017" y="8793"/>
                    <a:pt x="8011" y="8799"/>
                    <a:pt x="8005" y="8806"/>
                  </a:cubicBezTo>
                  <a:cubicBezTo>
                    <a:pt x="7999" y="8812"/>
                    <a:pt x="7992" y="8820"/>
                    <a:pt x="7986" y="8830"/>
                  </a:cubicBezTo>
                  <a:cubicBezTo>
                    <a:pt x="7980" y="8840"/>
                    <a:pt x="7974" y="8851"/>
                    <a:pt x="7967" y="8865"/>
                  </a:cubicBezTo>
                  <a:lnTo>
                    <a:pt x="7922" y="8956"/>
                  </a:lnTo>
                  <a:lnTo>
                    <a:pt x="8313" y="9148"/>
                  </a:lnTo>
                  <a:lnTo>
                    <a:pt x="8336" y="9103"/>
                  </a:lnTo>
                  <a:lnTo>
                    <a:pt x="8159" y="9016"/>
                  </a:lnTo>
                  <a:cubicBezTo>
                    <a:pt x="8164" y="9006"/>
                    <a:pt x="8170" y="8999"/>
                    <a:pt x="8176" y="8994"/>
                  </a:cubicBezTo>
                  <a:cubicBezTo>
                    <a:pt x="8182" y="8990"/>
                    <a:pt x="8192" y="8986"/>
                    <a:pt x="8206" y="8984"/>
                  </a:cubicBezTo>
                  <a:cubicBezTo>
                    <a:pt x="8229" y="8979"/>
                    <a:pt x="8251" y="8975"/>
                    <a:pt x="8272" y="8971"/>
                  </a:cubicBezTo>
                  <a:cubicBezTo>
                    <a:pt x="8292" y="8968"/>
                    <a:pt x="8312" y="8965"/>
                    <a:pt x="8329" y="8963"/>
                  </a:cubicBezTo>
                  <a:cubicBezTo>
                    <a:pt x="8346" y="8961"/>
                    <a:pt x="8361" y="8960"/>
                    <a:pt x="8375" y="8959"/>
                  </a:cubicBezTo>
                  <a:cubicBezTo>
                    <a:pt x="8388" y="8958"/>
                    <a:pt x="8399" y="8958"/>
                    <a:pt x="8406" y="8958"/>
                  </a:cubicBezTo>
                  <a:lnTo>
                    <a:pt x="8435" y="8900"/>
                  </a:lnTo>
                  <a:close/>
                  <a:moveTo>
                    <a:pt x="8149" y="8851"/>
                  </a:moveTo>
                  <a:cubicBezTo>
                    <a:pt x="8157" y="8859"/>
                    <a:pt x="8163" y="8868"/>
                    <a:pt x="8166" y="8878"/>
                  </a:cubicBezTo>
                  <a:cubicBezTo>
                    <a:pt x="8169" y="8889"/>
                    <a:pt x="8170" y="8900"/>
                    <a:pt x="8167" y="8913"/>
                  </a:cubicBezTo>
                  <a:cubicBezTo>
                    <a:pt x="8165" y="8926"/>
                    <a:pt x="8160" y="8941"/>
                    <a:pt x="8151" y="8958"/>
                  </a:cubicBezTo>
                  <a:lnTo>
                    <a:pt x="8130" y="9001"/>
                  </a:lnTo>
                  <a:lnTo>
                    <a:pt x="7984" y="8930"/>
                  </a:lnTo>
                  <a:lnTo>
                    <a:pt x="8007" y="8883"/>
                  </a:lnTo>
                  <a:cubicBezTo>
                    <a:pt x="8012" y="8872"/>
                    <a:pt x="8017" y="8863"/>
                    <a:pt x="8023" y="8856"/>
                  </a:cubicBezTo>
                  <a:cubicBezTo>
                    <a:pt x="8028" y="8849"/>
                    <a:pt x="8033" y="8843"/>
                    <a:pt x="8039" y="8838"/>
                  </a:cubicBezTo>
                  <a:cubicBezTo>
                    <a:pt x="8049" y="8829"/>
                    <a:pt x="8061" y="8824"/>
                    <a:pt x="8076" y="8822"/>
                  </a:cubicBezTo>
                  <a:cubicBezTo>
                    <a:pt x="8090" y="8820"/>
                    <a:pt x="8104" y="8822"/>
                    <a:pt x="8117" y="8829"/>
                  </a:cubicBezTo>
                  <a:cubicBezTo>
                    <a:pt x="8130" y="8835"/>
                    <a:pt x="8141" y="8842"/>
                    <a:pt x="8149" y="8851"/>
                  </a:cubicBezTo>
                  <a:close/>
                  <a:moveTo>
                    <a:pt x="8647" y="8688"/>
                  </a:moveTo>
                  <a:lnTo>
                    <a:pt x="8098" y="8418"/>
                  </a:lnTo>
                  <a:lnTo>
                    <a:pt x="8080" y="8456"/>
                  </a:lnTo>
                  <a:lnTo>
                    <a:pt x="8629" y="8726"/>
                  </a:lnTo>
                  <a:lnTo>
                    <a:pt x="8647" y="8688"/>
                  </a:lnTo>
                  <a:close/>
                  <a:moveTo>
                    <a:pt x="8422" y="7940"/>
                  </a:moveTo>
                  <a:lnTo>
                    <a:pt x="8399" y="7987"/>
                  </a:lnTo>
                  <a:lnTo>
                    <a:pt x="8671" y="8121"/>
                  </a:lnTo>
                  <a:cubicBezTo>
                    <a:pt x="8685" y="8127"/>
                    <a:pt x="8696" y="8134"/>
                    <a:pt x="8704" y="8140"/>
                  </a:cubicBezTo>
                  <a:cubicBezTo>
                    <a:pt x="8713" y="8146"/>
                    <a:pt x="8720" y="8155"/>
                    <a:pt x="8725" y="8165"/>
                  </a:cubicBezTo>
                  <a:cubicBezTo>
                    <a:pt x="8730" y="8175"/>
                    <a:pt x="8732" y="8187"/>
                    <a:pt x="8730" y="8201"/>
                  </a:cubicBezTo>
                  <a:cubicBezTo>
                    <a:pt x="8729" y="8215"/>
                    <a:pt x="8724" y="8230"/>
                    <a:pt x="8716" y="8246"/>
                  </a:cubicBezTo>
                  <a:cubicBezTo>
                    <a:pt x="8710" y="8259"/>
                    <a:pt x="8703" y="8268"/>
                    <a:pt x="8697" y="8276"/>
                  </a:cubicBezTo>
                  <a:cubicBezTo>
                    <a:pt x="8690" y="8284"/>
                    <a:pt x="8684" y="8290"/>
                    <a:pt x="8677" y="8294"/>
                  </a:cubicBezTo>
                  <a:cubicBezTo>
                    <a:pt x="8670" y="8298"/>
                    <a:pt x="8663" y="8301"/>
                    <a:pt x="8657" y="8302"/>
                  </a:cubicBezTo>
                  <a:cubicBezTo>
                    <a:pt x="8651" y="8304"/>
                    <a:pt x="8645" y="8304"/>
                    <a:pt x="8640" y="8304"/>
                  </a:cubicBezTo>
                  <a:cubicBezTo>
                    <a:pt x="8633" y="8304"/>
                    <a:pt x="8623" y="8301"/>
                    <a:pt x="8612" y="8297"/>
                  </a:cubicBezTo>
                  <a:cubicBezTo>
                    <a:pt x="8601" y="8293"/>
                    <a:pt x="8590" y="8288"/>
                    <a:pt x="8580" y="8283"/>
                  </a:cubicBezTo>
                  <a:lnTo>
                    <a:pt x="8317" y="8154"/>
                  </a:lnTo>
                  <a:lnTo>
                    <a:pt x="8294" y="8200"/>
                  </a:lnTo>
                  <a:lnTo>
                    <a:pt x="8575" y="8338"/>
                  </a:lnTo>
                  <a:cubicBezTo>
                    <a:pt x="8583" y="8342"/>
                    <a:pt x="8594" y="8346"/>
                    <a:pt x="8605" y="8351"/>
                  </a:cubicBezTo>
                  <a:cubicBezTo>
                    <a:pt x="8617" y="8355"/>
                    <a:pt x="8629" y="8357"/>
                    <a:pt x="8641" y="8356"/>
                  </a:cubicBezTo>
                  <a:cubicBezTo>
                    <a:pt x="8666" y="8355"/>
                    <a:pt x="8687" y="8348"/>
                    <a:pt x="8705" y="8334"/>
                  </a:cubicBezTo>
                  <a:cubicBezTo>
                    <a:pt x="8723" y="8321"/>
                    <a:pt x="8740" y="8299"/>
                    <a:pt x="8755" y="8268"/>
                  </a:cubicBezTo>
                  <a:cubicBezTo>
                    <a:pt x="8766" y="8244"/>
                    <a:pt x="8774" y="8223"/>
                    <a:pt x="8777" y="8205"/>
                  </a:cubicBezTo>
                  <a:cubicBezTo>
                    <a:pt x="8780" y="8186"/>
                    <a:pt x="8779" y="8168"/>
                    <a:pt x="8775" y="8151"/>
                  </a:cubicBezTo>
                  <a:cubicBezTo>
                    <a:pt x="8771" y="8134"/>
                    <a:pt x="8763" y="8121"/>
                    <a:pt x="8752" y="8110"/>
                  </a:cubicBezTo>
                  <a:cubicBezTo>
                    <a:pt x="8741" y="8100"/>
                    <a:pt x="8723" y="8089"/>
                    <a:pt x="8700" y="8077"/>
                  </a:cubicBezTo>
                  <a:lnTo>
                    <a:pt x="8422" y="7940"/>
                  </a:lnTo>
                  <a:close/>
                  <a:moveTo>
                    <a:pt x="8996" y="7760"/>
                  </a:moveTo>
                  <a:lnTo>
                    <a:pt x="8605" y="7568"/>
                  </a:lnTo>
                  <a:lnTo>
                    <a:pt x="8582" y="7614"/>
                  </a:lnTo>
                  <a:lnTo>
                    <a:pt x="8796" y="7717"/>
                  </a:lnTo>
                  <a:cubicBezTo>
                    <a:pt x="8810" y="7724"/>
                    <a:pt x="8824" y="7731"/>
                    <a:pt x="8838" y="7737"/>
                  </a:cubicBezTo>
                  <a:cubicBezTo>
                    <a:pt x="8853" y="7743"/>
                    <a:pt x="8866" y="7749"/>
                    <a:pt x="8877" y="7754"/>
                  </a:cubicBezTo>
                  <a:cubicBezTo>
                    <a:pt x="8889" y="7759"/>
                    <a:pt x="8898" y="7763"/>
                    <a:pt x="8906" y="7766"/>
                  </a:cubicBezTo>
                  <a:cubicBezTo>
                    <a:pt x="8913" y="7769"/>
                    <a:pt x="8917" y="7770"/>
                    <a:pt x="8917" y="7770"/>
                  </a:cubicBezTo>
                  <a:cubicBezTo>
                    <a:pt x="8916" y="7770"/>
                    <a:pt x="8912" y="7770"/>
                    <a:pt x="8906" y="7769"/>
                  </a:cubicBezTo>
                  <a:cubicBezTo>
                    <a:pt x="8900" y="7769"/>
                    <a:pt x="8892" y="7769"/>
                    <a:pt x="8883" y="7768"/>
                  </a:cubicBezTo>
                  <a:cubicBezTo>
                    <a:pt x="8874" y="7768"/>
                    <a:pt x="8864" y="7767"/>
                    <a:pt x="8852" y="7767"/>
                  </a:cubicBezTo>
                  <a:cubicBezTo>
                    <a:pt x="8841" y="7766"/>
                    <a:pt x="8829" y="7766"/>
                    <a:pt x="8817" y="7766"/>
                  </a:cubicBezTo>
                  <a:lnTo>
                    <a:pt x="8504" y="7774"/>
                  </a:lnTo>
                  <a:lnTo>
                    <a:pt x="8477" y="7828"/>
                  </a:lnTo>
                  <a:lnTo>
                    <a:pt x="8868" y="8020"/>
                  </a:lnTo>
                  <a:lnTo>
                    <a:pt x="8892" y="7972"/>
                  </a:lnTo>
                  <a:lnTo>
                    <a:pt x="8664" y="7862"/>
                  </a:lnTo>
                  <a:cubicBezTo>
                    <a:pt x="8653" y="7857"/>
                    <a:pt x="8641" y="7851"/>
                    <a:pt x="8630" y="7846"/>
                  </a:cubicBezTo>
                  <a:cubicBezTo>
                    <a:pt x="8618" y="7841"/>
                    <a:pt x="8607" y="7837"/>
                    <a:pt x="8597" y="7833"/>
                  </a:cubicBezTo>
                  <a:cubicBezTo>
                    <a:pt x="8587" y="7828"/>
                    <a:pt x="8578" y="7825"/>
                    <a:pt x="8571" y="7821"/>
                  </a:cubicBezTo>
                  <a:cubicBezTo>
                    <a:pt x="8564" y="7818"/>
                    <a:pt x="8559" y="7816"/>
                    <a:pt x="8556" y="7815"/>
                  </a:cubicBezTo>
                  <a:cubicBezTo>
                    <a:pt x="8560" y="7816"/>
                    <a:pt x="8565" y="7816"/>
                    <a:pt x="8573" y="7817"/>
                  </a:cubicBezTo>
                  <a:cubicBezTo>
                    <a:pt x="8580" y="7817"/>
                    <a:pt x="8589" y="7817"/>
                    <a:pt x="8599" y="7817"/>
                  </a:cubicBezTo>
                  <a:cubicBezTo>
                    <a:pt x="8609" y="7817"/>
                    <a:pt x="8620" y="7817"/>
                    <a:pt x="8632" y="7817"/>
                  </a:cubicBezTo>
                  <a:cubicBezTo>
                    <a:pt x="8645" y="7817"/>
                    <a:pt x="8657" y="7817"/>
                    <a:pt x="8671" y="7817"/>
                  </a:cubicBezTo>
                  <a:lnTo>
                    <a:pt x="8972" y="7809"/>
                  </a:lnTo>
                  <a:lnTo>
                    <a:pt x="8996" y="7760"/>
                  </a:lnTo>
                  <a:close/>
                  <a:moveTo>
                    <a:pt x="4776" y="18063"/>
                  </a:moveTo>
                  <a:lnTo>
                    <a:pt x="4739" y="18068"/>
                  </a:lnTo>
                  <a:cubicBezTo>
                    <a:pt x="4723" y="18070"/>
                    <a:pt x="4705" y="18073"/>
                    <a:pt x="4686" y="18075"/>
                  </a:cubicBezTo>
                  <a:cubicBezTo>
                    <a:pt x="4668" y="18078"/>
                    <a:pt x="4650" y="18080"/>
                    <a:pt x="4633" y="18082"/>
                  </a:cubicBezTo>
                  <a:cubicBezTo>
                    <a:pt x="4617" y="18085"/>
                    <a:pt x="4605" y="18087"/>
                    <a:pt x="4599" y="18088"/>
                  </a:cubicBezTo>
                  <a:cubicBezTo>
                    <a:pt x="4589" y="18090"/>
                    <a:pt x="4578" y="18092"/>
                    <a:pt x="4566" y="18095"/>
                  </a:cubicBezTo>
                  <a:cubicBezTo>
                    <a:pt x="4554" y="18098"/>
                    <a:pt x="4544" y="18102"/>
                    <a:pt x="4535" y="18106"/>
                  </a:cubicBezTo>
                  <a:lnTo>
                    <a:pt x="4538" y="18100"/>
                  </a:lnTo>
                  <a:cubicBezTo>
                    <a:pt x="4546" y="18084"/>
                    <a:pt x="4550" y="18069"/>
                    <a:pt x="4551" y="18054"/>
                  </a:cubicBezTo>
                  <a:cubicBezTo>
                    <a:pt x="4552" y="18038"/>
                    <a:pt x="4551" y="18024"/>
                    <a:pt x="4546" y="18010"/>
                  </a:cubicBezTo>
                  <a:cubicBezTo>
                    <a:pt x="4541" y="17997"/>
                    <a:pt x="4533" y="17984"/>
                    <a:pt x="4522" y="17972"/>
                  </a:cubicBezTo>
                  <a:cubicBezTo>
                    <a:pt x="4511" y="17961"/>
                    <a:pt x="4498" y="17951"/>
                    <a:pt x="4482" y="17943"/>
                  </a:cubicBezTo>
                  <a:cubicBezTo>
                    <a:pt x="4472" y="17938"/>
                    <a:pt x="4462" y="17935"/>
                    <a:pt x="4452" y="17933"/>
                  </a:cubicBezTo>
                  <a:cubicBezTo>
                    <a:pt x="4442" y="17932"/>
                    <a:pt x="4433" y="17931"/>
                    <a:pt x="4424" y="17931"/>
                  </a:cubicBezTo>
                  <a:cubicBezTo>
                    <a:pt x="4416" y="17931"/>
                    <a:pt x="4408" y="17932"/>
                    <a:pt x="4400" y="17935"/>
                  </a:cubicBezTo>
                  <a:cubicBezTo>
                    <a:pt x="4393" y="17937"/>
                    <a:pt x="4387" y="17939"/>
                    <a:pt x="4381" y="17942"/>
                  </a:cubicBezTo>
                  <a:cubicBezTo>
                    <a:pt x="4375" y="17945"/>
                    <a:pt x="4369" y="17948"/>
                    <a:pt x="4363" y="17952"/>
                  </a:cubicBezTo>
                  <a:cubicBezTo>
                    <a:pt x="4357" y="17957"/>
                    <a:pt x="4351" y="17962"/>
                    <a:pt x="4345" y="17969"/>
                  </a:cubicBezTo>
                  <a:cubicBezTo>
                    <a:pt x="4339" y="17976"/>
                    <a:pt x="4333" y="17984"/>
                    <a:pt x="4326" y="17994"/>
                  </a:cubicBezTo>
                  <a:cubicBezTo>
                    <a:pt x="4320" y="18003"/>
                    <a:pt x="4314" y="18015"/>
                    <a:pt x="4307" y="18028"/>
                  </a:cubicBezTo>
                  <a:lnTo>
                    <a:pt x="4263" y="18119"/>
                  </a:lnTo>
                  <a:lnTo>
                    <a:pt x="4536" y="18254"/>
                  </a:lnTo>
                  <a:lnTo>
                    <a:pt x="4651" y="18254"/>
                  </a:lnTo>
                  <a:lnTo>
                    <a:pt x="4499" y="18179"/>
                  </a:lnTo>
                  <a:cubicBezTo>
                    <a:pt x="4504" y="18169"/>
                    <a:pt x="4510" y="18162"/>
                    <a:pt x="4516" y="18158"/>
                  </a:cubicBezTo>
                  <a:cubicBezTo>
                    <a:pt x="4523" y="18153"/>
                    <a:pt x="4532" y="18150"/>
                    <a:pt x="4546" y="18147"/>
                  </a:cubicBezTo>
                  <a:cubicBezTo>
                    <a:pt x="4569" y="18142"/>
                    <a:pt x="4591" y="18138"/>
                    <a:pt x="4612" y="18135"/>
                  </a:cubicBezTo>
                  <a:cubicBezTo>
                    <a:pt x="4633" y="18131"/>
                    <a:pt x="4652" y="18129"/>
                    <a:pt x="4669" y="18126"/>
                  </a:cubicBezTo>
                  <a:cubicBezTo>
                    <a:pt x="4686" y="18124"/>
                    <a:pt x="4702" y="18123"/>
                    <a:pt x="4715" y="18122"/>
                  </a:cubicBezTo>
                  <a:cubicBezTo>
                    <a:pt x="4728" y="18122"/>
                    <a:pt x="4739" y="18122"/>
                    <a:pt x="4747" y="18122"/>
                  </a:cubicBezTo>
                  <a:lnTo>
                    <a:pt x="4776" y="18063"/>
                  </a:lnTo>
                  <a:close/>
                  <a:moveTo>
                    <a:pt x="9002" y="9474"/>
                  </a:moveTo>
                  <a:lnTo>
                    <a:pt x="9002" y="9372"/>
                  </a:lnTo>
                  <a:lnTo>
                    <a:pt x="8955" y="9467"/>
                  </a:lnTo>
                  <a:lnTo>
                    <a:pt x="8812" y="9397"/>
                  </a:lnTo>
                  <a:lnTo>
                    <a:pt x="8878" y="9263"/>
                  </a:lnTo>
                  <a:lnTo>
                    <a:pt x="8837" y="9243"/>
                  </a:lnTo>
                  <a:lnTo>
                    <a:pt x="8772" y="9377"/>
                  </a:lnTo>
                  <a:lnTo>
                    <a:pt x="8643" y="9314"/>
                  </a:lnTo>
                  <a:lnTo>
                    <a:pt x="8722" y="9154"/>
                  </a:lnTo>
                  <a:lnTo>
                    <a:pt x="8687" y="9129"/>
                  </a:lnTo>
                  <a:lnTo>
                    <a:pt x="8581" y="9342"/>
                  </a:lnTo>
                  <a:lnTo>
                    <a:pt x="8972" y="9535"/>
                  </a:lnTo>
                  <a:lnTo>
                    <a:pt x="9002" y="9474"/>
                  </a:lnTo>
                  <a:close/>
                  <a:moveTo>
                    <a:pt x="9002" y="8988"/>
                  </a:moveTo>
                  <a:lnTo>
                    <a:pt x="9002" y="8936"/>
                  </a:lnTo>
                  <a:lnTo>
                    <a:pt x="8805" y="8888"/>
                  </a:lnTo>
                  <a:lnTo>
                    <a:pt x="8780" y="8938"/>
                  </a:lnTo>
                  <a:lnTo>
                    <a:pt x="9002" y="8988"/>
                  </a:lnTo>
                  <a:close/>
                  <a:moveTo>
                    <a:pt x="9002" y="8843"/>
                  </a:moveTo>
                  <a:lnTo>
                    <a:pt x="9002" y="8784"/>
                  </a:lnTo>
                  <a:cubicBezTo>
                    <a:pt x="8996" y="8780"/>
                    <a:pt x="8990" y="8776"/>
                    <a:pt x="8985" y="8772"/>
                  </a:cubicBezTo>
                  <a:cubicBezTo>
                    <a:pt x="8976" y="8765"/>
                    <a:pt x="8969" y="8760"/>
                    <a:pt x="8963" y="8756"/>
                  </a:cubicBezTo>
                  <a:cubicBezTo>
                    <a:pt x="8957" y="8752"/>
                    <a:pt x="8954" y="8750"/>
                    <a:pt x="8953" y="8749"/>
                  </a:cubicBezTo>
                  <a:cubicBezTo>
                    <a:pt x="8954" y="8749"/>
                    <a:pt x="8958" y="8751"/>
                    <a:pt x="8965" y="8753"/>
                  </a:cubicBezTo>
                  <a:cubicBezTo>
                    <a:pt x="8972" y="8755"/>
                    <a:pt x="8981" y="8757"/>
                    <a:pt x="8991" y="8760"/>
                  </a:cubicBezTo>
                  <a:lnTo>
                    <a:pt x="9002" y="8763"/>
                  </a:lnTo>
                  <a:lnTo>
                    <a:pt x="9002" y="8714"/>
                  </a:lnTo>
                  <a:lnTo>
                    <a:pt x="8902" y="8690"/>
                  </a:lnTo>
                  <a:lnTo>
                    <a:pt x="8876" y="8743"/>
                  </a:lnTo>
                  <a:lnTo>
                    <a:pt x="9002" y="8843"/>
                  </a:lnTo>
                  <a:close/>
                  <a:moveTo>
                    <a:pt x="9002" y="8567"/>
                  </a:moveTo>
                  <a:lnTo>
                    <a:pt x="9002" y="8502"/>
                  </a:lnTo>
                  <a:lnTo>
                    <a:pt x="8997" y="8498"/>
                  </a:lnTo>
                  <a:lnTo>
                    <a:pt x="8974" y="8545"/>
                  </a:lnTo>
                  <a:lnTo>
                    <a:pt x="9002" y="8567"/>
                  </a:lnTo>
                  <a:close/>
                  <a:moveTo>
                    <a:pt x="4489" y="18014"/>
                  </a:moveTo>
                  <a:cubicBezTo>
                    <a:pt x="4498" y="18023"/>
                    <a:pt x="4503" y="18032"/>
                    <a:pt x="4506" y="18041"/>
                  </a:cubicBezTo>
                  <a:cubicBezTo>
                    <a:pt x="4509" y="18052"/>
                    <a:pt x="4510" y="18064"/>
                    <a:pt x="4508" y="18076"/>
                  </a:cubicBezTo>
                  <a:cubicBezTo>
                    <a:pt x="4505" y="18089"/>
                    <a:pt x="4500" y="18104"/>
                    <a:pt x="4491" y="18122"/>
                  </a:cubicBezTo>
                  <a:lnTo>
                    <a:pt x="4470" y="18165"/>
                  </a:lnTo>
                  <a:lnTo>
                    <a:pt x="4324" y="18093"/>
                  </a:lnTo>
                  <a:lnTo>
                    <a:pt x="4347" y="18046"/>
                  </a:lnTo>
                  <a:cubicBezTo>
                    <a:pt x="4352" y="18036"/>
                    <a:pt x="4358" y="18027"/>
                    <a:pt x="4363" y="18020"/>
                  </a:cubicBezTo>
                  <a:cubicBezTo>
                    <a:pt x="4368" y="18013"/>
                    <a:pt x="4374" y="18006"/>
                    <a:pt x="4379" y="18001"/>
                  </a:cubicBezTo>
                  <a:cubicBezTo>
                    <a:pt x="4389" y="17992"/>
                    <a:pt x="4402" y="17987"/>
                    <a:pt x="4416" y="17985"/>
                  </a:cubicBezTo>
                  <a:cubicBezTo>
                    <a:pt x="4431" y="17984"/>
                    <a:pt x="4444" y="17986"/>
                    <a:pt x="4457" y="17992"/>
                  </a:cubicBezTo>
                  <a:cubicBezTo>
                    <a:pt x="4470" y="17999"/>
                    <a:pt x="4481" y="18006"/>
                    <a:pt x="4489" y="18014"/>
                  </a:cubicBezTo>
                  <a:close/>
                  <a:moveTo>
                    <a:pt x="4787" y="17669"/>
                  </a:moveTo>
                  <a:cubicBezTo>
                    <a:pt x="4772" y="17668"/>
                    <a:pt x="4758" y="17669"/>
                    <a:pt x="4745" y="17672"/>
                  </a:cubicBezTo>
                  <a:cubicBezTo>
                    <a:pt x="4732" y="17676"/>
                    <a:pt x="4720" y="17681"/>
                    <a:pt x="4709" y="17688"/>
                  </a:cubicBezTo>
                  <a:cubicBezTo>
                    <a:pt x="4698" y="17696"/>
                    <a:pt x="4686" y="17707"/>
                    <a:pt x="4672" y="17722"/>
                  </a:cubicBezTo>
                  <a:lnTo>
                    <a:pt x="4635" y="17760"/>
                  </a:lnTo>
                  <a:cubicBezTo>
                    <a:pt x="4616" y="17779"/>
                    <a:pt x="4600" y="17792"/>
                    <a:pt x="4585" y="17797"/>
                  </a:cubicBezTo>
                  <a:cubicBezTo>
                    <a:pt x="4571" y="17802"/>
                    <a:pt x="4556" y="17801"/>
                    <a:pt x="4540" y="17793"/>
                  </a:cubicBezTo>
                  <a:cubicBezTo>
                    <a:pt x="4520" y="17783"/>
                    <a:pt x="4507" y="17769"/>
                    <a:pt x="4502" y="17750"/>
                  </a:cubicBezTo>
                  <a:cubicBezTo>
                    <a:pt x="4498" y="17730"/>
                    <a:pt x="4502" y="17708"/>
                    <a:pt x="4514" y="17684"/>
                  </a:cubicBezTo>
                  <a:cubicBezTo>
                    <a:pt x="4518" y="17675"/>
                    <a:pt x="4522" y="17668"/>
                    <a:pt x="4527" y="17661"/>
                  </a:cubicBezTo>
                  <a:cubicBezTo>
                    <a:pt x="4532" y="17654"/>
                    <a:pt x="4537" y="17647"/>
                    <a:pt x="4544" y="17641"/>
                  </a:cubicBezTo>
                  <a:cubicBezTo>
                    <a:pt x="4550" y="17635"/>
                    <a:pt x="4557" y="17629"/>
                    <a:pt x="4565" y="17623"/>
                  </a:cubicBezTo>
                  <a:cubicBezTo>
                    <a:pt x="4573" y="17617"/>
                    <a:pt x="4583" y="17611"/>
                    <a:pt x="4594" y="17605"/>
                  </a:cubicBezTo>
                  <a:lnTo>
                    <a:pt x="4570" y="17568"/>
                  </a:lnTo>
                  <a:cubicBezTo>
                    <a:pt x="4527" y="17593"/>
                    <a:pt x="4495" y="17626"/>
                    <a:pt x="4474" y="17667"/>
                  </a:cubicBezTo>
                  <a:cubicBezTo>
                    <a:pt x="4465" y="17686"/>
                    <a:pt x="4459" y="17705"/>
                    <a:pt x="4457" y="17723"/>
                  </a:cubicBezTo>
                  <a:cubicBezTo>
                    <a:pt x="4455" y="17741"/>
                    <a:pt x="4456" y="17758"/>
                    <a:pt x="4461" y="17774"/>
                  </a:cubicBezTo>
                  <a:cubicBezTo>
                    <a:pt x="4465" y="17790"/>
                    <a:pt x="4473" y="17804"/>
                    <a:pt x="4483" y="17817"/>
                  </a:cubicBezTo>
                  <a:cubicBezTo>
                    <a:pt x="4494" y="17830"/>
                    <a:pt x="4508" y="17841"/>
                    <a:pt x="4524" y="17849"/>
                  </a:cubicBezTo>
                  <a:cubicBezTo>
                    <a:pt x="4550" y="17861"/>
                    <a:pt x="4575" y="17863"/>
                    <a:pt x="4600" y="17856"/>
                  </a:cubicBezTo>
                  <a:cubicBezTo>
                    <a:pt x="4612" y="17852"/>
                    <a:pt x="4623" y="17846"/>
                    <a:pt x="4633" y="17838"/>
                  </a:cubicBezTo>
                  <a:cubicBezTo>
                    <a:pt x="4643" y="17830"/>
                    <a:pt x="4655" y="17819"/>
                    <a:pt x="4669" y="17803"/>
                  </a:cubicBezTo>
                  <a:lnTo>
                    <a:pt x="4701" y="17770"/>
                  </a:lnTo>
                  <a:cubicBezTo>
                    <a:pt x="4738" y="17730"/>
                    <a:pt x="4773" y="17719"/>
                    <a:pt x="4808" y="17736"/>
                  </a:cubicBezTo>
                  <a:cubicBezTo>
                    <a:pt x="4831" y="17747"/>
                    <a:pt x="4845" y="17766"/>
                    <a:pt x="4850" y="17791"/>
                  </a:cubicBezTo>
                  <a:cubicBezTo>
                    <a:pt x="4852" y="17803"/>
                    <a:pt x="4853" y="17814"/>
                    <a:pt x="4851" y="17824"/>
                  </a:cubicBezTo>
                  <a:cubicBezTo>
                    <a:pt x="4849" y="17834"/>
                    <a:pt x="4844" y="17847"/>
                    <a:pt x="4837" y="17862"/>
                  </a:cubicBezTo>
                  <a:cubicBezTo>
                    <a:pt x="4827" y="17881"/>
                    <a:pt x="4815" y="17898"/>
                    <a:pt x="4802" y="17913"/>
                  </a:cubicBezTo>
                  <a:cubicBezTo>
                    <a:pt x="4788" y="17927"/>
                    <a:pt x="4771" y="17939"/>
                    <a:pt x="4751" y="17950"/>
                  </a:cubicBezTo>
                  <a:lnTo>
                    <a:pt x="4778" y="17988"/>
                  </a:lnTo>
                  <a:cubicBezTo>
                    <a:pt x="4799" y="17975"/>
                    <a:pt x="4818" y="17959"/>
                    <a:pt x="4834" y="17942"/>
                  </a:cubicBezTo>
                  <a:cubicBezTo>
                    <a:pt x="4850" y="17924"/>
                    <a:pt x="4863" y="17904"/>
                    <a:pt x="4875" y="17880"/>
                  </a:cubicBezTo>
                  <a:cubicBezTo>
                    <a:pt x="4884" y="17862"/>
                    <a:pt x="4890" y="17845"/>
                    <a:pt x="4893" y="17830"/>
                  </a:cubicBezTo>
                  <a:cubicBezTo>
                    <a:pt x="4896" y="17814"/>
                    <a:pt x="4896" y="17798"/>
                    <a:pt x="4894" y="17781"/>
                  </a:cubicBezTo>
                  <a:cubicBezTo>
                    <a:pt x="4892" y="17758"/>
                    <a:pt x="4884" y="17738"/>
                    <a:pt x="4872" y="17720"/>
                  </a:cubicBezTo>
                  <a:cubicBezTo>
                    <a:pt x="4860" y="17703"/>
                    <a:pt x="4845" y="17689"/>
                    <a:pt x="4827" y="17680"/>
                  </a:cubicBezTo>
                  <a:cubicBezTo>
                    <a:pt x="4815" y="17674"/>
                    <a:pt x="4801" y="17671"/>
                    <a:pt x="4787" y="17669"/>
                  </a:cubicBezTo>
                  <a:close/>
                  <a:moveTo>
                    <a:pt x="5004" y="17599"/>
                  </a:moveTo>
                  <a:lnTo>
                    <a:pt x="4613" y="17406"/>
                  </a:lnTo>
                  <a:lnTo>
                    <a:pt x="4591" y="17452"/>
                  </a:lnTo>
                  <a:lnTo>
                    <a:pt x="4982" y="17644"/>
                  </a:lnTo>
                  <a:lnTo>
                    <a:pt x="5004" y="17599"/>
                  </a:lnTo>
                  <a:close/>
                  <a:moveTo>
                    <a:pt x="4779" y="17069"/>
                  </a:moveTo>
                  <a:lnTo>
                    <a:pt x="4652" y="17328"/>
                  </a:lnTo>
                  <a:lnTo>
                    <a:pt x="4691" y="17347"/>
                  </a:lnTo>
                  <a:lnTo>
                    <a:pt x="4743" y="17243"/>
                  </a:lnTo>
                  <a:lnTo>
                    <a:pt x="5094" y="17415"/>
                  </a:lnTo>
                  <a:lnTo>
                    <a:pt x="5116" y="17370"/>
                  </a:lnTo>
                  <a:lnTo>
                    <a:pt x="4765" y="17198"/>
                  </a:lnTo>
                  <a:lnTo>
                    <a:pt x="4817" y="17092"/>
                  </a:lnTo>
                  <a:lnTo>
                    <a:pt x="4779" y="17069"/>
                  </a:lnTo>
                  <a:close/>
                  <a:moveTo>
                    <a:pt x="4947" y="16729"/>
                  </a:moveTo>
                  <a:lnTo>
                    <a:pt x="4920" y="16783"/>
                  </a:lnTo>
                  <a:lnTo>
                    <a:pt x="5033" y="16931"/>
                  </a:lnTo>
                  <a:cubicBezTo>
                    <a:pt x="5040" y="16941"/>
                    <a:pt x="5047" y="16951"/>
                    <a:pt x="5053" y="16959"/>
                  </a:cubicBezTo>
                  <a:cubicBezTo>
                    <a:pt x="5060" y="16967"/>
                    <a:pt x="5064" y="16972"/>
                    <a:pt x="5066" y="16974"/>
                  </a:cubicBezTo>
                  <a:cubicBezTo>
                    <a:pt x="5057" y="16974"/>
                    <a:pt x="5048" y="16973"/>
                    <a:pt x="5039" y="16973"/>
                  </a:cubicBezTo>
                  <a:cubicBezTo>
                    <a:pt x="5031" y="16972"/>
                    <a:pt x="5022" y="16972"/>
                    <a:pt x="5012" y="16972"/>
                  </a:cubicBezTo>
                  <a:lnTo>
                    <a:pt x="4827" y="16973"/>
                  </a:lnTo>
                  <a:lnTo>
                    <a:pt x="4798" y="17030"/>
                  </a:lnTo>
                  <a:lnTo>
                    <a:pt x="5096" y="17021"/>
                  </a:lnTo>
                  <a:lnTo>
                    <a:pt x="5251" y="17097"/>
                  </a:lnTo>
                  <a:lnTo>
                    <a:pt x="5275" y="17048"/>
                  </a:lnTo>
                  <a:lnTo>
                    <a:pt x="5123" y="16973"/>
                  </a:lnTo>
                  <a:lnTo>
                    <a:pt x="4947" y="16729"/>
                  </a:lnTo>
                  <a:close/>
                  <a:moveTo>
                    <a:pt x="5306" y="16300"/>
                  </a:moveTo>
                  <a:cubicBezTo>
                    <a:pt x="5280" y="16294"/>
                    <a:pt x="5255" y="16293"/>
                    <a:pt x="5230" y="16296"/>
                  </a:cubicBezTo>
                  <a:cubicBezTo>
                    <a:pt x="5221" y="16297"/>
                    <a:pt x="5211" y="16300"/>
                    <a:pt x="5200" y="16303"/>
                  </a:cubicBezTo>
                  <a:cubicBezTo>
                    <a:pt x="5189" y="16307"/>
                    <a:pt x="5178" y="16312"/>
                    <a:pt x="5167" y="16318"/>
                  </a:cubicBezTo>
                  <a:cubicBezTo>
                    <a:pt x="5156" y="16325"/>
                    <a:pt x="5145" y="16334"/>
                    <a:pt x="5134" y="16345"/>
                  </a:cubicBezTo>
                  <a:cubicBezTo>
                    <a:pt x="5124" y="16357"/>
                    <a:pt x="5114" y="16371"/>
                    <a:pt x="5106" y="16388"/>
                  </a:cubicBezTo>
                  <a:cubicBezTo>
                    <a:pt x="5094" y="16412"/>
                    <a:pt x="5088" y="16436"/>
                    <a:pt x="5088" y="16460"/>
                  </a:cubicBezTo>
                  <a:cubicBezTo>
                    <a:pt x="5088" y="16484"/>
                    <a:pt x="5093" y="16506"/>
                    <a:pt x="5104" y="16528"/>
                  </a:cubicBezTo>
                  <a:cubicBezTo>
                    <a:pt x="5115" y="16550"/>
                    <a:pt x="5130" y="16571"/>
                    <a:pt x="5152" y="16590"/>
                  </a:cubicBezTo>
                  <a:cubicBezTo>
                    <a:pt x="5173" y="16609"/>
                    <a:pt x="5199" y="16627"/>
                    <a:pt x="5230" y="16642"/>
                  </a:cubicBezTo>
                  <a:cubicBezTo>
                    <a:pt x="5298" y="16675"/>
                    <a:pt x="5357" y="16685"/>
                    <a:pt x="5408" y="16672"/>
                  </a:cubicBezTo>
                  <a:cubicBezTo>
                    <a:pt x="5430" y="16666"/>
                    <a:pt x="5450" y="16656"/>
                    <a:pt x="5468" y="16642"/>
                  </a:cubicBezTo>
                  <a:cubicBezTo>
                    <a:pt x="5486" y="16628"/>
                    <a:pt x="5500" y="16609"/>
                    <a:pt x="5512" y="16585"/>
                  </a:cubicBezTo>
                  <a:cubicBezTo>
                    <a:pt x="5522" y="16564"/>
                    <a:pt x="5528" y="16545"/>
                    <a:pt x="5530" y="16526"/>
                  </a:cubicBezTo>
                  <a:cubicBezTo>
                    <a:pt x="5532" y="16508"/>
                    <a:pt x="5530" y="16488"/>
                    <a:pt x="5523" y="16467"/>
                  </a:cubicBezTo>
                  <a:cubicBezTo>
                    <a:pt x="5515" y="16438"/>
                    <a:pt x="5500" y="16413"/>
                    <a:pt x="5480" y="16392"/>
                  </a:cubicBezTo>
                  <a:cubicBezTo>
                    <a:pt x="5459" y="16370"/>
                    <a:pt x="5430" y="16350"/>
                    <a:pt x="5393" y="16332"/>
                  </a:cubicBezTo>
                  <a:cubicBezTo>
                    <a:pt x="5361" y="16316"/>
                    <a:pt x="5332" y="16306"/>
                    <a:pt x="5306" y="16300"/>
                  </a:cubicBezTo>
                  <a:close/>
                  <a:moveTo>
                    <a:pt x="5415" y="16410"/>
                  </a:moveTo>
                  <a:cubicBezTo>
                    <a:pt x="5427" y="16418"/>
                    <a:pt x="5437" y="16425"/>
                    <a:pt x="5445" y="16432"/>
                  </a:cubicBezTo>
                  <a:cubicBezTo>
                    <a:pt x="5454" y="16439"/>
                    <a:pt x="5461" y="16446"/>
                    <a:pt x="5466" y="16453"/>
                  </a:cubicBezTo>
                  <a:cubicBezTo>
                    <a:pt x="5472" y="16460"/>
                    <a:pt x="5476" y="16467"/>
                    <a:pt x="5480" y="16475"/>
                  </a:cubicBezTo>
                  <a:cubicBezTo>
                    <a:pt x="5486" y="16490"/>
                    <a:pt x="5490" y="16504"/>
                    <a:pt x="5490" y="16519"/>
                  </a:cubicBezTo>
                  <a:cubicBezTo>
                    <a:pt x="5489" y="16534"/>
                    <a:pt x="5485" y="16549"/>
                    <a:pt x="5477" y="16565"/>
                  </a:cubicBezTo>
                  <a:cubicBezTo>
                    <a:pt x="5474" y="16573"/>
                    <a:pt x="5469" y="16580"/>
                    <a:pt x="5462" y="16588"/>
                  </a:cubicBezTo>
                  <a:cubicBezTo>
                    <a:pt x="5456" y="16595"/>
                    <a:pt x="5449" y="16602"/>
                    <a:pt x="5442" y="16607"/>
                  </a:cubicBezTo>
                  <a:cubicBezTo>
                    <a:pt x="5435" y="16613"/>
                    <a:pt x="5427" y="16617"/>
                    <a:pt x="5419" y="16621"/>
                  </a:cubicBezTo>
                  <a:cubicBezTo>
                    <a:pt x="5411" y="16625"/>
                    <a:pt x="5403" y="16627"/>
                    <a:pt x="5394" y="16627"/>
                  </a:cubicBezTo>
                  <a:cubicBezTo>
                    <a:pt x="5377" y="16628"/>
                    <a:pt x="5356" y="16625"/>
                    <a:pt x="5330" y="16618"/>
                  </a:cubicBezTo>
                  <a:cubicBezTo>
                    <a:pt x="5303" y="16611"/>
                    <a:pt x="5276" y="16600"/>
                    <a:pt x="5246" y="16585"/>
                  </a:cubicBezTo>
                  <a:cubicBezTo>
                    <a:pt x="5222" y="16573"/>
                    <a:pt x="5202" y="16562"/>
                    <a:pt x="5186" y="16550"/>
                  </a:cubicBezTo>
                  <a:cubicBezTo>
                    <a:pt x="5170" y="16538"/>
                    <a:pt x="5158" y="16526"/>
                    <a:pt x="5148" y="16512"/>
                  </a:cubicBezTo>
                  <a:cubicBezTo>
                    <a:pt x="5138" y="16498"/>
                    <a:pt x="5132" y="16481"/>
                    <a:pt x="5131" y="16462"/>
                  </a:cubicBezTo>
                  <a:cubicBezTo>
                    <a:pt x="5131" y="16443"/>
                    <a:pt x="5135" y="16424"/>
                    <a:pt x="5144" y="16406"/>
                  </a:cubicBezTo>
                  <a:cubicBezTo>
                    <a:pt x="5155" y="16383"/>
                    <a:pt x="5169" y="16368"/>
                    <a:pt x="5187" y="16359"/>
                  </a:cubicBezTo>
                  <a:cubicBezTo>
                    <a:pt x="5205" y="16350"/>
                    <a:pt x="5222" y="16345"/>
                    <a:pt x="5240" y="16345"/>
                  </a:cubicBezTo>
                  <a:cubicBezTo>
                    <a:pt x="5257" y="16346"/>
                    <a:pt x="5276" y="16349"/>
                    <a:pt x="5298" y="16356"/>
                  </a:cubicBezTo>
                  <a:cubicBezTo>
                    <a:pt x="5319" y="16363"/>
                    <a:pt x="5345" y="16374"/>
                    <a:pt x="5374" y="16388"/>
                  </a:cubicBezTo>
                  <a:cubicBezTo>
                    <a:pt x="5390" y="16396"/>
                    <a:pt x="5403" y="16403"/>
                    <a:pt x="5415" y="16410"/>
                  </a:cubicBezTo>
                  <a:close/>
                  <a:moveTo>
                    <a:pt x="5340" y="15929"/>
                  </a:moveTo>
                  <a:lnTo>
                    <a:pt x="5239" y="16135"/>
                  </a:lnTo>
                  <a:lnTo>
                    <a:pt x="5630" y="16327"/>
                  </a:lnTo>
                  <a:lnTo>
                    <a:pt x="5653" y="16280"/>
                  </a:lnTo>
                  <a:lnTo>
                    <a:pt x="5467" y="16188"/>
                  </a:lnTo>
                  <a:lnTo>
                    <a:pt x="5529" y="16063"/>
                  </a:lnTo>
                  <a:lnTo>
                    <a:pt x="5491" y="16044"/>
                  </a:lnTo>
                  <a:lnTo>
                    <a:pt x="5429" y="16170"/>
                  </a:lnTo>
                  <a:lnTo>
                    <a:pt x="5301" y="16106"/>
                  </a:lnTo>
                  <a:lnTo>
                    <a:pt x="5375" y="15955"/>
                  </a:lnTo>
                  <a:lnTo>
                    <a:pt x="5340" y="15929"/>
                  </a:lnTo>
                  <a:close/>
                  <a:moveTo>
                    <a:pt x="6006" y="15562"/>
                  </a:moveTo>
                  <a:lnTo>
                    <a:pt x="5599" y="15404"/>
                  </a:lnTo>
                  <a:lnTo>
                    <a:pt x="5565" y="15473"/>
                  </a:lnTo>
                  <a:lnTo>
                    <a:pt x="5788" y="15674"/>
                  </a:lnTo>
                  <a:cubicBezTo>
                    <a:pt x="5802" y="15686"/>
                    <a:pt x="5814" y="15696"/>
                    <a:pt x="5826" y="15705"/>
                  </a:cubicBezTo>
                  <a:cubicBezTo>
                    <a:pt x="5837" y="15713"/>
                    <a:pt x="5843" y="15718"/>
                    <a:pt x="5845" y="15719"/>
                  </a:cubicBezTo>
                  <a:cubicBezTo>
                    <a:pt x="5843" y="15719"/>
                    <a:pt x="5835" y="15717"/>
                    <a:pt x="5821" y="15713"/>
                  </a:cubicBezTo>
                  <a:cubicBezTo>
                    <a:pt x="5807" y="15709"/>
                    <a:pt x="5790" y="15705"/>
                    <a:pt x="5769" y="15701"/>
                  </a:cubicBezTo>
                  <a:lnTo>
                    <a:pt x="5479" y="15647"/>
                  </a:lnTo>
                  <a:lnTo>
                    <a:pt x="5445" y="15715"/>
                  </a:lnTo>
                  <a:lnTo>
                    <a:pt x="5819" y="15942"/>
                  </a:lnTo>
                  <a:lnTo>
                    <a:pt x="5842" y="15897"/>
                  </a:lnTo>
                  <a:lnTo>
                    <a:pt x="5574" y="15738"/>
                  </a:lnTo>
                  <a:cubicBezTo>
                    <a:pt x="5569" y="15735"/>
                    <a:pt x="5562" y="15731"/>
                    <a:pt x="5555" y="15727"/>
                  </a:cubicBezTo>
                  <a:cubicBezTo>
                    <a:pt x="5547" y="15723"/>
                    <a:pt x="5540" y="15718"/>
                    <a:pt x="5532" y="15714"/>
                  </a:cubicBezTo>
                  <a:cubicBezTo>
                    <a:pt x="5525" y="15710"/>
                    <a:pt x="5518" y="15706"/>
                    <a:pt x="5513" y="15703"/>
                  </a:cubicBezTo>
                  <a:cubicBezTo>
                    <a:pt x="5508" y="15700"/>
                    <a:pt x="5505" y="15699"/>
                    <a:pt x="5503" y="15698"/>
                  </a:cubicBezTo>
                  <a:cubicBezTo>
                    <a:pt x="5508" y="15699"/>
                    <a:pt x="5517" y="15701"/>
                    <a:pt x="5531" y="15704"/>
                  </a:cubicBezTo>
                  <a:cubicBezTo>
                    <a:pt x="5546" y="15707"/>
                    <a:pt x="5565" y="15711"/>
                    <a:pt x="5587" y="15715"/>
                  </a:cubicBezTo>
                  <a:lnTo>
                    <a:pt x="5902" y="15774"/>
                  </a:lnTo>
                  <a:lnTo>
                    <a:pt x="5922" y="15734"/>
                  </a:lnTo>
                  <a:lnTo>
                    <a:pt x="5671" y="15507"/>
                  </a:lnTo>
                  <a:cubicBezTo>
                    <a:pt x="5666" y="15502"/>
                    <a:pt x="5660" y="15497"/>
                    <a:pt x="5655" y="15492"/>
                  </a:cubicBezTo>
                  <a:cubicBezTo>
                    <a:pt x="5649" y="15487"/>
                    <a:pt x="5643" y="15483"/>
                    <a:pt x="5638" y="15478"/>
                  </a:cubicBezTo>
                  <a:cubicBezTo>
                    <a:pt x="5632" y="15474"/>
                    <a:pt x="5628" y="15470"/>
                    <a:pt x="5624" y="15467"/>
                  </a:cubicBezTo>
                  <a:cubicBezTo>
                    <a:pt x="5621" y="15464"/>
                    <a:pt x="5618" y="15462"/>
                    <a:pt x="5618" y="15461"/>
                  </a:cubicBezTo>
                  <a:cubicBezTo>
                    <a:pt x="5619" y="15462"/>
                    <a:pt x="5621" y="15463"/>
                    <a:pt x="5626" y="15465"/>
                  </a:cubicBezTo>
                  <a:cubicBezTo>
                    <a:pt x="5631" y="15467"/>
                    <a:pt x="5636" y="15469"/>
                    <a:pt x="5643" y="15473"/>
                  </a:cubicBezTo>
                  <a:cubicBezTo>
                    <a:pt x="5650" y="15476"/>
                    <a:pt x="5657" y="15479"/>
                    <a:pt x="5665" y="15482"/>
                  </a:cubicBezTo>
                  <a:cubicBezTo>
                    <a:pt x="5672" y="15485"/>
                    <a:pt x="5679" y="15488"/>
                    <a:pt x="5685" y="15491"/>
                  </a:cubicBezTo>
                  <a:lnTo>
                    <a:pt x="5983" y="15609"/>
                  </a:lnTo>
                  <a:lnTo>
                    <a:pt x="6006" y="15562"/>
                  </a:lnTo>
                  <a:close/>
                  <a:moveTo>
                    <a:pt x="5791" y="15014"/>
                  </a:moveTo>
                  <a:lnTo>
                    <a:pt x="5768" y="15060"/>
                  </a:lnTo>
                  <a:lnTo>
                    <a:pt x="6040" y="15194"/>
                  </a:lnTo>
                  <a:cubicBezTo>
                    <a:pt x="6053" y="15201"/>
                    <a:pt x="6064" y="15207"/>
                    <a:pt x="6073" y="15213"/>
                  </a:cubicBezTo>
                  <a:cubicBezTo>
                    <a:pt x="6081" y="15220"/>
                    <a:pt x="6088" y="15228"/>
                    <a:pt x="6094" y="15239"/>
                  </a:cubicBezTo>
                  <a:cubicBezTo>
                    <a:pt x="6099" y="15249"/>
                    <a:pt x="6101" y="15261"/>
                    <a:pt x="6099" y="15275"/>
                  </a:cubicBezTo>
                  <a:cubicBezTo>
                    <a:pt x="6097" y="15288"/>
                    <a:pt x="6092" y="15304"/>
                    <a:pt x="6084" y="15320"/>
                  </a:cubicBezTo>
                  <a:cubicBezTo>
                    <a:pt x="6078" y="15332"/>
                    <a:pt x="6072" y="15342"/>
                    <a:pt x="6066" y="15350"/>
                  </a:cubicBezTo>
                  <a:cubicBezTo>
                    <a:pt x="6059" y="15357"/>
                    <a:pt x="6052" y="15363"/>
                    <a:pt x="6046" y="15367"/>
                  </a:cubicBezTo>
                  <a:cubicBezTo>
                    <a:pt x="6039" y="15371"/>
                    <a:pt x="6032" y="15374"/>
                    <a:pt x="6026" y="15376"/>
                  </a:cubicBezTo>
                  <a:cubicBezTo>
                    <a:pt x="6020" y="15377"/>
                    <a:pt x="6014" y="15378"/>
                    <a:pt x="6009" y="15377"/>
                  </a:cubicBezTo>
                  <a:cubicBezTo>
                    <a:pt x="6001" y="15377"/>
                    <a:pt x="5992" y="15375"/>
                    <a:pt x="5981" y="15370"/>
                  </a:cubicBezTo>
                  <a:cubicBezTo>
                    <a:pt x="5969" y="15366"/>
                    <a:pt x="5959" y="15361"/>
                    <a:pt x="5949" y="15357"/>
                  </a:cubicBezTo>
                  <a:lnTo>
                    <a:pt x="5686" y="15227"/>
                  </a:lnTo>
                  <a:lnTo>
                    <a:pt x="5663" y="15273"/>
                  </a:lnTo>
                  <a:lnTo>
                    <a:pt x="5943" y="15411"/>
                  </a:lnTo>
                  <a:cubicBezTo>
                    <a:pt x="5952" y="15415"/>
                    <a:pt x="5962" y="15420"/>
                    <a:pt x="5974" y="15424"/>
                  </a:cubicBezTo>
                  <a:cubicBezTo>
                    <a:pt x="5986" y="15428"/>
                    <a:pt x="5998" y="15430"/>
                    <a:pt x="6010" y="15430"/>
                  </a:cubicBezTo>
                  <a:cubicBezTo>
                    <a:pt x="6034" y="15429"/>
                    <a:pt x="6056" y="15421"/>
                    <a:pt x="6074" y="15408"/>
                  </a:cubicBezTo>
                  <a:cubicBezTo>
                    <a:pt x="6092" y="15394"/>
                    <a:pt x="6108" y="15372"/>
                    <a:pt x="6123" y="15342"/>
                  </a:cubicBezTo>
                  <a:cubicBezTo>
                    <a:pt x="6135" y="15318"/>
                    <a:pt x="6142" y="15297"/>
                    <a:pt x="6145" y="15278"/>
                  </a:cubicBezTo>
                  <a:cubicBezTo>
                    <a:pt x="6148" y="15259"/>
                    <a:pt x="6148" y="15242"/>
                    <a:pt x="6143" y="15224"/>
                  </a:cubicBezTo>
                  <a:cubicBezTo>
                    <a:pt x="6139" y="15208"/>
                    <a:pt x="6132" y="15194"/>
                    <a:pt x="6121" y="15184"/>
                  </a:cubicBezTo>
                  <a:cubicBezTo>
                    <a:pt x="6109" y="15173"/>
                    <a:pt x="6092" y="15162"/>
                    <a:pt x="6069" y="15151"/>
                  </a:cubicBezTo>
                  <a:lnTo>
                    <a:pt x="5791" y="15014"/>
                  </a:lnTo>
                  <a:close/>
                  <a:moveTo>
                    <a:pt x="5633" y="15145"/>
                  </a:moveTo>
                  <a:cubicBezTo>
                    <a:pt x="5625" y="15148"/>
                    <a:pt x="5619" y="15153"/>
                    <a:pt x="5615" y="15162"/>
                  </a:cubicBezTo>
                  <a:cubicBezTo>
                    <a:pt x="5611" y="15170"/>
                    <a:pt x="5610" y="15178"/>
                    <a:pt x="5613" y="15186"/>
                  </a:cubicBezTo>
                  <a:cubicBezTo>
                    <a:pt x="5616" y="15195"/>
                    <a:pt x="5621" y="15201"/>
                    <a:pt x="5629" y="15205"/>
                  </a:cubicBezTo>
                  <a:cubicBezTo>
                    <a:pt x="5638" y="15209"/>
                    <a:pt x="5646" y="15210"/>
                    <a:pt x="5655" y="15207"/>
                  </a:cubicBezTo>
                  <a:cubicBezTo>
                    <a:pt x="5664" y="15204"/>
                    <a:pt x="5670" y="15198"/>
                    <a:pt x="5674" y="15190"/>
                  </a:cubicBezTo>
                  <a:cubicBezTo>
                    <a:pt x="5678" y="15182"/>
                    <a:pt x="5679" y="15173"/>
                    <a:pt x="5675" y="15165"/>
                  </a:cubicBezTo>
                  <a:cubicBezTo>
                    <a:pt x="5672" y="15157"/>
                    <a:pt x="5667" y="15150"/>
                    <a:pt x="5658" y="15146"/>
                  </a:cubicBezTo>
                  <a:cubicBezTo>
                    <a:pt x="5650" y="15142"/>
                    <a:pt x="5642" y="15142"/>
                    <a:pt x="5633" y="15145"/>
                  </a:cubicBezTo>
                  <a:close/>
                  <a:moveTo>
                    <a:pt x="5691" y="15028"/>
                  </a:moveTo>
                  <a:cubicBezTo>
                    <a:pt x="5682" y="15031"/>
                    <a:pt x="5676" y="15036"/>
                    <a:pt x="5672" y="15045"/>
                  </a:cubicBezTo>
                  <a:cubicBezTo>
                    <a:pt x="5668" y="15053"/>
                    <a:pt x="5668" y="15061"/>
                    <a:pt x="5670" y="15069"/>
                  </a:cubicBezTo>
                  <a:cubicBezTo>
                    <a:pt x="5673" y="15078"/>
                    <a:pt x="5679" y="15084"/>
                    <a:pt x="5687" y="15088"/>
                  </a:cubicBezTo>
                  <a:cubicBezTo>
                    <a:pt x="5695" y="15092"/>
                    <a:pt x="5704" y="15093"/>
                    <a:pt x="5712" y="15090"/>
                  </a:cubicBezTo>
                  <a:cubicBezTo>
                    <a:pt x="5721" y="15087"/>
                    <a:pt x="5727" y="15082"/>
                    <a:pt x="5732" y="15073"/>
                  </a:cubicBezTo>
                  <a:cubicBezTo>
                    <a:pt x="5736" y="15065"/>
                    <a:pt x="5736" y="15057"/>
                    <a:pt x="5733" y="15048"/>
                  </a:cubicBezTo>
                  <a:cubicBezTo>
                    <a:pt x="5730" y="15040"/>
                    <a:pt x="5724" y="15034"/>
                    <a:pt x="5716" y="15029"/>
                  </a:cubicBezTo>
                  <a:cubicBezTo>
                    <a:pt x="5708" y="15025"/>
                    <a:pt x="5699" y="15025"/>
                    <a:pt x="5691" y="15028"/>
                  </a:cubicBezTo>
                  <a:close/>
                  <a:moveTo>
                    <a:pt x="6365" y="14834"/>
                  </a:moveTo>
                  <a:lnTo>
                    <a:pt x="5974" y="14641"/>
                  </a:lnTo>
                  <a:lnTo>
                    <a:pt x="5951" y="14687"/>
                  </a:lnTo>
                  <a:lnTo>
                    <a:pt x="6165" y="14790"/>
                  </a:lnTo>
                  <a:cubicBezTo>
                    <a:pt x="6179" y="14797"/>
                    <a:pt x="6193" y="14804"/>
                    <a:pt x="6207" y="14810"/>
                  </a:cubicBezTo>
                  <a:cubicBezTo>
                    <a:pt x="6221" y="14817"/>
                    <a:pt x="6234" y="14822"/>
                    <a:pt x="6246" y="14827"/>
                  </a:cubicBezTo>
                  <a:cubicBezTo>
                    <a:pt x="6257" y="14832"/>
                    <a:pt x="6267" y="14836"/>
                    <a:pt x="6274" y="14839"/>
                  </a:cubicBezTo>
                  <a:cubicBezTo>
                    <a:pt x="6282" y="14842"/>
                    <a:pt x="6286" y="14844"/>
                    <a:pt x="6286" y="14844"/>
                  </a:cubicBezTo>
                  <a:cubicBezTo>
                    <a:pt x="6285" y="14844"/>
                    <a:pt x="6281" y="14843"/>
                    <a:pt x="6275" y="14843"/>
                  </a:cubicBezTo>
                  <a:cubicBezTo>
                    <a:pt x="6269" y="14842"/>
                    <a:pt x="6261" y="14842"/>
                    <a:pt x="6252" y="14841"/>
                  </a:cubicBezTo>
                  <a:cubicBezTo>
                    <a:pt x="6243" y="14841"/>
                    <a:pt x="6232" y="14840"/>
                    <a:pt x="6221" y="14840"/>
                  </a:cubicBezTo>
                  <a:cubicBezTo>
                    <a:pt x="6209" y="14839"/>
                    <a:pt x="6198" y="14839"/>
                    <a:pt x="6186" y="14840"/>
                  </a:cubicBezTo>
                  <a:lnTo>
                    <a:pt x="5873" y="14847"/>
                  </a:lnTo>
                  <a:lnTo>
                    <a:pt x="5846" y="14901"/>
                  </a:lnTo>
                  <a:lnTo>
                    <a:pt x="6237" y="15093"/>
                  </a:lnTo>
                  <a:lnTo>
                    <a:pt x="6261" y="15045"/>
                  </a:lnTo>
                  <a:lnTo>
                    <a:pt x="6033" y="14936"/>
                  </a:lnTo>
                  <a:cubicBezTo>
                    <a:pt x="6021" y="14930"/>
                    <a:pt x="6010" y="14925"/>
                    <a:pt x="5998" y="14920"/>
                  </a:cubicBezTo>
                  <a:cubicBezTo>
                    <a:pt x="5987" y="14915"/>
                    <a:pt x="5976" y="14910"/>
                    <a:pt x="5966" y="14906"/>
                  </a:cubicBezTo>
                  <a:cubicBezTo>
                    <a:pt x="5956" y="14902"/>
                    <a:pt x="5947" y="14898"/>
                    <a:pt x="5940" y="14895"/>
                  </a:cubicBezTo>
                  <a:cubicBezTo>
                    <a:pt x="5933" y="14892"/>
                    <a:pt x="5928" y="14890"/>
                    <a:pt x="5924" y="14889"/>
                  </a:cubicBezTo>
                  <a:cubicBezTo>
                    <a:pt x="5928" y="14889"/>
                    <a:pt x="5934" y="14890"/>
                    <a:pt x="5941" y="14890"/>
                  </a:cubicBezTo>
                  <a:cubicBezTo>
                    <a:pt x="5949" y="14890"/>
                    <a:pt x="5958" y="14891"/>
                    <a:pt x="5968" y="14891"/>
                  </a:cubicBezTo>
                  <a:cubicBezTo>
                    <a:pt x="5978" y="14891"/>
                    <a:pt x="5989" y="14891"/>
                    <a:pt x="6001" y="14891"/>
                  </a:cubicBezTo>
                  <a:cubicBezTo>
                    <a:pt x="6013" y="14891"/>
                    <a:pt x="6026" y="14891"/>
                    <a:pt x="6040" y="14890"/>
                  </a:cubicBezTo>
                  <a:lnTo>
                    <a:pt x="6341" y="14883"/>
                  </a:lnTo>
                  <a:lnTo>
                    <a:pt x="6365" y="14834"/>
                  </a:lnTo>
                  <a:close/>
                  <a:moveTo>
                    <a:pt x="6389" y="14413"/>
                  </a:moveTo>
                  <a:cubicBezTo>
                    <a:pt x="6374" y="14411"/>
                    <a:pt x="6360" y="14412"/>
                    <a:pt x="6347" y="14416"/>
                  </a:cubicBezTo>
                  <a:cubicBezTo>
                    <a:pt x="6334" y="14419"/>
                    <a:pt x="6322" y="14425"/>
                    <a:pt x="6311" y="14432"/>
                  </a:cubicBezTo>
                  <a:cubicBezTo>
                    <a:pt x="6301" y="14439"/>
                    <a:pt x="6288" y="14451"/>
                    <a:pt x="6274" y="14465"/>
                  </a:cubicBezTo>
                  <a:lnTo>
                    <a:pt x="6238" y="14503"/>
                  </a:lnTo>
                  <a:cubicBezTo>
                    <a:pt x="6219" y="14523"/>
                    <a:pt x="6202" y="14535"/>
                    <a:pt x="6188" y="14541"/>
                  </a:cubicBezTo>
                  <a:cubicBezTo>
                    <a:pt x="6173" y="14546"/>
                    <a:pt x="6158" y="14545"/>
                    <a:pt x="6142" y="14537"/>
                  </a:cubicBezTo>
                  <a:cubicBezTo>
                    <a:pt x="6122" y="14527"/>
                    <a:pt x="6109" y="14512"/>
                    <a:pt x="6105" y="14493"/>
                  </a:cubicBezTo>
                  <a:cubicBezTo>
                    <a:pt x="6100" y="14474"/>
                    <a:pt x="6104" y="14452"/>
                    <a:pt x="6116" y="14427"/>
                  </a:cubicBezTo>
                  <a:cubicBezTo>
                    <a:pt x="6120" y="14419"/>
                    <a:pt x="6125" y="14411"/>
                    <a:pt x="6129" y="14404"/>
                  </a:cubicBezTo>
                  <a:cubicBezTo>
                    <a:pt x="6134" y="14398"/>
                    <a:pt x="6140" y="14391"/>
                    <a:pt x="6146" y="14385"/>
                  </a:cubicBezTo>
                  <a:cubicBezTo>
                    <a:pt x="6152" y="14379"/>
                    <a:pt x="6160" y="14373"/>
                    <a:pt x="6168" y="14367"/>
                  </a:cubicBezTo>
                  <a:cubicBezTo>
                    <a:pt x="6176" y="14361"/>
                    <a:pt x="6185" y="14355"/>
                    <a:pt x="6196" y="14348"/>
                  </a:cubicBezTo>
                  <a:lnTo>
                    <a:pt x="6172" y="14311"/>
                  </a:lnTo>
                  <a:cubicBezTo>
                    <a:pt x="6129" y="14336"/>
                    <a:pt x="6097" y="14369"/>
                    <a:pt x="6077" y="14411"/>
                  </a:cubicBezTo>
                  <a:cubicBezTo>
                    <a:pt x="6067" y="14430"/>
                    <a:pt x="6062" y="14448"/>
                    <a:pt x="6059" y="14467"/>
                  </a:cubicBezTo>
                  <a:cubicBezTo>
                    <a:pt x="6057" y="14485"/>
                    <a:pt x="6059" y="14502"/>
                    <a:pt x="6063" y="14518"/>
                  </a:cubicBezTo>
                  <a:cubicBezTo>
                    <a:pt x="6067" y="14534"/>
                    <a:pt x="6075" y="14548"/>
                    <a:pt x="6086" y="14561"/>
                  </a:cubicBezTo>
                  <a:cubicBezTo>
                    <a:pt x="6096" y="14574"/>
                    <a:pt x="6110" y="14584"/>
                    <a:pt x="6127" y="14592"/>
                  </a:cubicBezTo>
                  <a:cubicBezTo>
                    <a:pt x="6152" y="14605"/>
                    <a:pt x="6177" y="14607"/>
                    <a:pt x="6203" y="14599"/>
                  </a:cubicBezTo>
                  <a:cubicBezTo>
                    <a:pt x="6214" y="14596"/>
                    <a:pt x="6225" y="14590"/>
                    <a:pt x="6235" y="14582"/>
                  </a:cubicBezTo>
                  <a:cubicBezTo>
                    <a:pt x="6245" y="14574"/>
                    <a:pt x="6257" y="14562"/>
                    <a:pt x="6272" y="14547"/>
                  </a:cubicBezTo>
                  <a:lnTo>
                    <a:pt x="6303" y="14513"/>
                  </a:lnTo>
                  <a:cubicBezTo>
                    <a:pt x="6340" y="14474"/>
                    <a:pt x="6376" y="14462"/>
                    <a:pt x="6410" y="14479"/>
                  </a:cubicBezTo>
                  <a:cubicBezTo>
                    <a:pt x="6433" y="14491"/>
                    <a:pt x="6448" y="14509"/>
                    <a:pt x="6452" y="14535"/>
                  </a:cubicBezTo>
                  <a:cubicBezTo>
                    <a:pt x="6455" y="14546"/>
                    <a:pt x="6455" y="14557"/>
                    <a:pt x="6453" y="14567"/>
                  </a:cubicBezTo>
                  <a:cubicBezTo>
                    <a:pt x="6451" y="14578"/>
                    <a:pt x="6446" y="14590"/>
                    <a:pt x="6439" y="14605"/>
                  </a:cubicBezTo>
                  <a:cubicBezTo>
                    <a:pt x="6429" y="14625"/>
                    <a:pt x="6418" y="14642"/>
                    <a:pt x="6404" y="14656"/>
                  </a:cubicBezTo>
                  <a:cubicBezTo>
                    <a:pt x="6390" y="14671"/>
                    <a:pt x="6374" y="14683"/>
                    <a:pt x="6354" y="14693"/>
                  </a:cubicBezTo>
                  <a:lnTo>
                    <a:pt x="6380" y="14732"/>
                  </a:lnTo>
                  <a:cubicBezTo>
                    <a:pt x="6402" y="14719"/>
                    <a:pt x="6420" y="14703"/>
                    <a:pt x="6436" y="14686"/>
                  </a:cubicBezTo>
                  <a:cubicBezTo>
                    <a:pt x="6452" y="14668"/>
                    <a:pt x="6466" y="14648"/>
                    <a:pt x="6477" y="14624"/>
                  </a:cubicBezTo>
                  <a:cubicBezTo>
                    <a:pt x="6486" y="14606"/>
                    <a:pt x="6492" y="14589"/>
                    <a:pt x="6495" y="14573"/>
                  </a:cubicBezTo>
                  <a:cubicBezTo>
                    <a:pt x="6498" y="14558"/>
                    <a:pt x="6498" y="14541"/>
                    <a:pt x="6496" y="14524"/>
                  </a:cubicBezTo>
                  <a:cubicBezTo>
                    <a:pt x="6494" y="14502"/>
                    <a:pt x="6487" y="14481"/>
                    <a:pt x="6475" y="14464"/>
                  </a:cubicBezTo>
                  <a:cubicBezTo>
                    <a:pt x="6462" y="14446"/>
                    <a:pt x="6447" y="14433"/>
                    <a:pt x="6429" y="14424"/>
                  </a:cubicBezTo>
                  <a:cubicBezTo>
                    <a:pt x="6417" y="14418"/>
                    <a:pt x="6403" y="14414"/>
                    <a:pt x="6389" y="14413"/>
                  </a:cubicBezTo>
                  <a:close/>
                  <a:moveTo>
                    <a:pt x="6306" y="13966"/>
                  </a:moveTo>
                  <a:lnTo>
                    <a:pt x="6179" y="14225"/>
                  </a:lnTo>
                  <a:lnTo>
                    <a:pt x="6218" y="14244"/>
                  </a:lnTo>
                  <a:lnTo>
                    <a:pt x="6270" y="14139"/>
                  </a:lnTo>
                  <a:lnTo>
                    <a:pt x="6621" y="14312"/>
                  </a:lnTo>
                  <a:lnTo>
                    <a:pt x="6643" y="14267"/>
                  </a:lnTo>
                  <a:lnTo>
                    <a:pt x="6292" y="14094"/>
                  </a:lnTo>
                  <a:lnTo>
                    <a:pt x="6344" y="13988"/>
                  </a:lnTo>
                  <a:lnTo>
                    <a:pt x="6306" y="13966"/>
                  </a:lnTo>
                  <a:close/>
                  <a:moveTo>
                    <a:pt x="6838" y="13872"/>
                  </a:moveTo>
                  <a:lnTo>
                    <a:pt x="6798" y="13852"/>
                  </a:lnTo>
                  <a:lnTo>
                    <a:pt x="6713" y="14024"/>
                  </a:lnTo>
                  <a:lnTo>
                    <a:pt x="6570" y="13954"/>
                  </a:lnTo>
                  <a:lnTo>
                    <a:pt x="6636" y="13820"/>
                  </a:lnTo>
                  <a:lnTo>
                    <a:pt x="6595" y="13800"/>
                  </a:lnTo>
                  <a:lnTo>
                    <a:pt x="6529" y="13934"/>
                  </a:lnTo>
                  <a:lnTo>
                    <a:pt x="6401" y="13871"/>
                  </a:lnTo>
                  <a:lnTo>
                    <a:pt x="6480" y="13711"/>
                  </a:lnTo>
                  <a:lnTo>
                    <a:pt x="6444" y="13685"/>
                  </a:lnTo>
                  <a:lnTo>
                    <a:pt x="6339" y="13899"/>
                  </a:lnTo>
                  <a:lnTo>
                    <a:pt x="6730" y="14091"/>
                  </a:lnTo>
                  <a:lnTo>
                    <a:pt x="6838" y="13872"/>
                  </a:lnTo>
                  <a:close/>
                  <a:moveTo>
                    <a:pt x="7001" y="13541"/>
                  </a:moveTo>
                  <a:lnTo>
                    <a:pt x="6965" y="13546"/>
                  </a:lnTo>
                  <a:cubicBezTo>
                    <a:pt x="6948" y="13548"/>
                    <a:pt x="6930" y="13550"/>
                    <a:pt x="6912" y="13553"/>
                  </a:cubicBezTo>
                  <a:cubicBezTo>
                    <a:pt x="6893" y="13555"/>
                    <a:pt x="6875" y="13558"/>
                    <a:pt x="6859" y="13560"/>
                  </a:cubicBezTo>
                  <a:cubicBezTo>
                    <a:pt x="6842" y="13562"/>
                    <a:pt x="6831" y="13564"/>
                    <a:pt x="6824" y="13565"/>
                  </a:cubicBezTo>
                  <a:cubicBezTo>
                    <a:pt x="6814" y="13567"/>
                    <a:pt x="6803" y="13570"/>
                    <a:pt x="6791" y="13573"/>
                  </a:cubicBezTo>
                  <a:cubicBezTo>
                    <a:pt x="6779" y="13576"/>
                    <a:pt x="6769" y="13579"/>
                    <a:pt x="6761" y="13583"/>
                  </a:cubicBezTo>
                  <a:lnTo>
                    <a:pt x="6763" y="13578"/>
                  </a:lnTo>
                  <a:cubicBezTo>
                    <a:pt x="6771" y="13562"/>
                    <a:pt x="6775" y="13547"/>
                    <a:pt x="6777" y="13531"/>
                  </a:cubicBezTo>
                  <a:cubicBezTo>
                    <a:pt x="6778" y="13516"/>
                    <a:pt x="6776" y="13502"/>
                    <a:pt x="6771" y="13488"/>
                  </a:cubicBezTo>
                  <a:cubicBezTo>
                    <a:pt x="6766" y="13474"/>
                    <a:pt x="6758" y="13462"/>
                    <a:pt x="6748" y="13450"/>
                  </a:cubicBezTo>
                  <a:cubicBezTo>
                    <a:pt x="6737" y="13439"/>
                    <a:pt x="6723" y="13429"/>
                    <a:pt x="6707" y="13421"/>
                  </a:cubicBezTo>
                  <a:cubicBezTo>
                    <a:pt x="6697" y="13416"/>
                    <a:pt x="6687" y="13413"/>
                    <a:pt x="6677" y="13411"/>
                  </a:cubicBezTo>
                  <a:cubicBezTo>
                    <a:pt x="6668" y="13409"/>
                    <a:pt x="6658" y="13408"/>
                    <a:pt x="6650" y="13409"/>
                  </a:cubicBezTo>
                  <a:cubicBezTo>
                    <a:pt x="6641" y="13409"/>
                    <a:pt x="6633" y="13410"/>
                    <a:pt x="6626" y="13412"/>
                  </a:cubicBezTo>
                  <a:cubicBezTo>
                    <a:pt x="6618" y="13414"/>
                    <a:pt x="6612" y="13417"/>
                    <a:pt x="6606" y="13419"/>
                  </a:cubicBezTo>
                  <a:cubicBezTo>
                    <a:pt x="6600" y="13422"/>
                    <a:pt x="6594" y="13426"/>
                    <a:pt x="6588" y="13430"/>
                  </a:cubicBezTo>
                  <a:cubicBezTo>
                    <a:pt x="6582" y="13434"/>
                    <a:pt x="6576" y="13440"/>
                    <a:pt x="6570" y="13447"/>
                  </a:cubicBezTo>
                  <a:cubicBezTo>
                    <a:pt x="6564" y="13453"/>
                    <a:pt x="6558" y="13462"/>
                    <a:pt x="6552" y="13471"/>
                  </a:cubicBezTo>
                  <a:cubicBezTo>
                    <a:pt x="6546" y="13481"/>
                    <a:pt x="6539" y="13492"/>
                    <a:pt x="6533" y="13506"/>
                  </a:cubicBezTo>
                  <a:lnTo>
                    <a:pt x="6488" y="13597"/>
                  </a:lnTo>
                  <a:lnTo>
                    <a:pt x="6879" y="13789"/>
                  </a:lnTo>
                  <a:lnTo>
                    <a:pt x="6901" y="13744"/>
                  </a:lnTo>
                  <a:lnTo>
                    <a:pt x="6724" y="13657"/>
                  </a:lnTo>
                  <a:cubicBezTo>
                    <a:pt x="6730" y="13647"/>
                    <a:pt x="6735" y="13640"/>
                    <a:pt x="6742" y="13635"/>
                  </a:cubicBezTo>
                  <a:cubicBezTo>
                    <a:pt x="6748" y="13631"/>
                    <a:pt x="6758" y="13627"/>
                    <a:pt x="6771" y="13625"/>
                  </a:cubicBezTo>
                  <a:cubicBezTo>
                    <a:pt x="6794" y="13620"/>
                    <a:pt x="6816" y="13616"/>
                    <a:pt x="6837" y="13612"/>
                  </a:cubicBezTo>
                  <a:cubicBezTo>
                    <a:pt x="6858" y="13609"/>
                    <a:pt x="6877" y="13606"/>
                    <a:pt x="6894" y="13604"/>
                  </a:cubicBezTo>
                  <a:cubicBezTo>
                    <a:pt x="6912" y="13602"/>
                    <a:pt x="6927" y="13601"/>
                    <a:pt x="6940" y="13600"/>
                  </a:cubicBezTo>
                  <a:cubicBezTo>
                    <a:pt x="6954" y="13600"/>
                    <a:pt x="6964" y="13599"/>
                    <a:pt x="6972" y="13599"/>
                  </a:cubicBezTo>
                  <a:lnTo>
                    <a:pt x="7001" y="13541"/>
                  </a:lnTo>
                  <a:close/>
                  <a:moveTo>
                    <a:pt x="6715" y="13492"/>
                  </a:moveTo>
                  <a:cubicBezTo>
                    <a:pt x="6723" y="13500"/>
                    <a:pt x="6729" y="13509"/>
                    <a:pt x="6732" y="13519"/>
                  </a:cubicBezTo>
                  <a:cubicBezTo>
                    <a:pt x="6735" y="13530"/>
                    <a:pt x="6735" y="13541"/>
                    <a:pt x="6733" y="13554"/>
                  </a:cubicBezTo>
                  <a:cubicBezTo>
                    <a:pt x="6731" y="13567"/>
                    <a:pt x="6725" y="13582"/>
                    <a:pt x="6717" y="13599"/>
                  </a:cubicBezTo>
                  <a:lnTo>
                    <a:pt x="6695" y="13642"/>
                  </a:lnTo>
                  <a:lnTo>
                    <a:pt x="6550" y="13571"/>
                  </a:lnTo>
                  <a:lnTo>
                    <a:pt x="6573" y="13524"/>
                  </a:lnTo>
                  <a:cubicBezTo>
                    <a:pt x="6578" y="13513"/>
                    <a:pt x="6583" y="13504"/>
                    <a:pt x="6588" y="13497"/>
                  </a:cubicBezTo>
                  <a:cubicBezTo>
                    <a:pt x="6593" y="13490"/>
                    <a:pt x="6599" y="13484"/>
                    <a:pt x="6605" y="13479"/>
                  </a:cubicBezTo>
                  <a:cubicBezTo>
                    <a:pt x="6615" y="13470"/>
                    <a:pt x="6627" y="13465"/>
                    <a:pt x="6641" y="13463"/>
                  </a:cubicBezTo>
                  <a:cubicBezTo>
                    <a:pt x="6656" y="13461"/>
                    <a:pt x="6670" y="13463"/>
                    <a:pt x="6683" y="13470"/>
                  </a:cubicBezTo>
                  <a:cubicBezTo>
                    <a:pt x="6696" y="13476"/>
                    <a:pt x="6706" y="13484"/>
                    <a:pt x="6715" y="13492"/>
                  </a:cubicBezTo>
                  <a:close/>
                  <a:moveTo>
                    <a:pt x="7213" y="13329"/>
                  </a:moveTo>
                  <a:lnTo>
                    <a:pt x="6664" y="13059"/>
                  </a:lnTo>
                  <a:lnTo>
                    <a:pt x="6645" y="13097"/>
                  </a:lnTo>
                  <a:lnTo>
                    <a:pt x="7194" y="13367"/>
                  </a:lnTo>
                  <a:lnTo>
                    <a:pt x="7213" y="13329"/>
                  </a:lnTo>
                  <a:close/>
                  <a:moveTo>
                    <a:pt x="7058" y="12438"/>
                  </a:moveTo>
                  <a:lnTo>
                    <a:pt x="7035" y="12485"/>
                  </a:lnTo>
                  <a:lnTo>
                    <a:pt x="7238" y="12645"/>
                  </a:lnTo>
                  <a:cubicBezTo>
                    <a:pt x="7251" y="12655"/>
                    <a:pt x="7264" y="12665"/>
                    <a:pt x="7276" y="12675"/>
                  </a:cubicBezTo>
                  <a:cubicBezTo>
                    <a:pt x="7289" y="12684"/>
                    <a:pt x="7300" y="12693"/>
                    <a:pt x="7311" y="12700"/>
                  </a:cubicBezTo>
                  <a:cubicBezTo>
                    <a:pt x="7321" y="12708"/>
                    <a:pt x="7329" y="12714"/>
                    <a:pt x="7336" y="12719"/>
                  </a:cubicBezTo>
                  <a:cubicBezTo>
                    <a:pt x="7341" y="12723"/>
                    <a:pt x="7345" y="12725"/>
                    <a:pt x="7346" y="12726"/>
                  </a:cubicBezTo>
                  <a:cubicBezTo>
                    <a:pt x="7344" y="12726"/>
                    <a:pt x="7341" y="12725"/>
                    <a:pt x="7336" y="12724"/>
                  </a:cubicBezTo>
                  <a:cubicBezTo>
                    <a:pt x="7330" y="12722"/>
                    <a:pt x="7322" y="12719"/>
                    <a:pt x="7312" y="12716"/>
                  </a:cubicBezTo>
                  <a:cubicBezTo>
                    <a:pt x="7302" y="12713"/>
                    <a:pt x="7290" y="12710"/>
                    <a:pt x="7277" y="12707"/>
                  </a:cubicBezTo>
                  <a:cubicBezTo>
                    <a:pt x="7264" y="12703"/>
                    <a:pt x="7249" y="12699"/>
                    <a:pt x="7233" y="12695"/>
                  </a:cubicBezTo>
                  <a:lnTo>
                    <a:pt x="6964" y="12630"/>
                  </a:lnTo>
                  <a:lnTo>
                    <a:pt x="6938" y="12683"/>
                  </a:lnTo>
                  <a:lnTo>
                    <a:pt x="7146" y="12850"/>
                  </a:lnTo>
                  <a:cubicBezTo>
                    <a:pt x="7156" y="12858"/>
                    <a:pt x="7167" y="12866"/>
                    <a:pt x="7178" y="12875"/>
                  </a:cubicBezTo>
                  <a:cubicBezTo>
                    <a:pt x="7190" y="12884"/>
                    <a:pt x="7201" y="12892"/>
                    <a:pt x="7211" y="12900"/>
                  </a:cubicBezTo>
                  <a:cubicBezTo>
                    <a:pt x="7221" y="12907"/>
                    <a:pt x="7229" y="12914"/>
                    <a:pt x="7236" y="12919"/>
                  </a:cubicBezTo>
                  <a:cubicBezTo>
                    <a:pt x="7243" y="12925"/>
                    <a:pt x="7247" y="12927"/>
                    <a:pt x="7248" y="12928"/>
                  </a:cubicBezTo>
                  <a:cubicBezTo>
                    <a:pt x="7246" y="12927"/>
                    <a:pt x="7241" y="12926"/>
                    <a:pt x="7233" y="12923"/>
                  </a:cubicBezTo>
                  <a:cubicBezTo>
                    <a:pt x="7224" y="12920"/>
                    <a:pt x="7214" y="12917"/>
                    <a:pt x="7201" y="12913"/>
                  </a:cubicBezTo>
                  <a:cubicBezTo>
                    <a:pt x="7189" y="12910"/>
                    <a:pt x="7176" y="12906"/>
                    <a:pt x="7161" y="12902"/>
                  </a:cubicBezTo>
                  <a:cubicBezTo>
                    <a:pt x="7147" y="12898"/>
                    <a:pt x="7133" y="12894"/>
                    <a:pt x="7119" y="12891"/>
                  </a:cubicBezTo>
                  <a:lnTo>
                    <a:pt x="6866" y="12828"/>
                  </a:lnTo>
                  <a:lnTo>
                    <a:pt x="6842" y="12878"/>
                  </a:lnTo>
                  <a:lnTo>
                    <a:pt x="7278" y="12978"/>
                  </a:lnTo>
                  <a:lnTo>
                    <a:pt x="7308" y="12917"/>
                  </a:lnTo>
                  <a:lnTo>
                    <a:pt x="7111" y="12761"/>
                  </a:lnTo>
                  <a:cubicBezTo>
                    <a:pt x="7099" y="12752"/>
                    <a:pt x="7088" y="12743"/>
                    <a:pt x="7077" y="12735"/>
                  </a:cubicBezTo>
                  <a:cubicBezTo>
                    <a:pt x="7065" y="12726"/>
                    <a:pt x="7055" y="12719"/>
                    <a:pt x="7046" y="12712"/>
                  </a:cubicBezTo>
                  <a:cubicBezTo>
                    <a:pt x="7037" y="12706"/>
                    <a:pt x="7030" y="12700"/>
                    <a:pt x="7024" y="12696"/>
                  </a:cubicBezTo>
                  <a:cubicBezTo>
                    <a:pt x="7018" y="12692"/>
                    <a:pt x="7015" y="12690"/>
                    <a:pt x="7014" y="12689"/>
                  </a:cubicBezTo>
                  <a:cubicBezTo>
                    <a:pt x="7015" y="12689"/>
                    <a:pt x="7020" y="12691"/>
                    <a:pt x="7026" y="12693"/>
                  </a:cubicBezTo>
                  <a:cubicBezTo>
                    <a:pt x="7033" y="12695"/>
                    <a:pt x="7042" y="12697"/>
                    <a:pt x="7052" y="12700"/>
                  </a:cubicBezTo>
                  <a:cubicBezTo>
                    <a:pt x="7063" y="12703"/>
                    <a:pt x="7075" y="12707"/>
                    <a:pt x="7089" y="12711"/>
                  </a:cubicBezTo>
                  <a:cubicBezTo>
                    <a:pt x="7103" y="12714"/>
                    <a:pt x="7118" y="12718"/>
                    <a:pt x="7134" y="12722"/>
                  </a:cubicBezTo>
                  <a:lnTo>
                    <a:pt x="7375" y="12781"/>
                  </a:lnTo>
                  <a:lnTo>
                    <a:pt x="7405" y="12720"/>
                  </a:lnTo>
                  <a:lnTo>
                    <a:pt x="7058" y="12438"/>
                  </a:lnTo>
                  <a:close/>
                  <a:moveTo>
                    <a:pt x="7595" y="12332"/>
                  </a:moveTo>
                  <a:lnTo>
                    <a:pt x="7555" y="12313"/>
                  </a:lnTo>
                  <a:lnTo>
                    <a:pt x="7470" y="12485"/>
                  </a:lnTo>
                  <a:lnTo>
                    <a:pt x="7327" y="12414"/>
                  </a:lnTo>
                  <a:lnTo>
                    <a:pt x="7393" y="12280"/>
                  </a:lnTo>
                  <a:lnTo>
                    <a:pt x="7353" y="12260"/>
                  </a:lnTo>
                  <a:lnTo>
                    <a:pt x="7287" y="12394"/>
                  </a:lnTo>
                  <a:lnTo>
                    <a:pt x="7159" y="12331"/>
                  </a:lnTo>
                  <a:lnTo>
                    <a:pt x="7237" y="12171"/>
                  </a:lnTo>
                  <a:lnTo>
                    <a:pt x="7202" y="12146"/>
                  </a:lnTo>
                  <a:lnTo>
                    <a:pt x="7097" y="12360"/>
                  </a:lnTo>
                  <a:lnTo>
                    <a:pt x="7488" y="12552"/>
                  </a:lnTo>
                  <a:lnTo>
                    <a:pt x="7595" y="12332"/>
                  </a:lnTo>
                  <a:close/>
                  <a:moveTo>
                    <a:pt x="7611" y="11928"/>
                  </a:moveTo>
                  <a:cubicBezTo>
                    <a:pt x="7597" y="11927"/>
                    <a:pt x="7583" y="11928"/>
                    <a:pt x="7570" y="11931"/>
                  </a:cubicBezTo>
                  <a:cubicBezTo>
                    <a:pt x="7557" y="11935"/>
                    <a:pt x="7545" y="11940"/>
                    <a:pt x="7534" y="11948"/>
                  </a:cubicBezTo>
                  <a:cubicBezTo>
                    <a:pt x="7523" y="11955"/>
                    <a:pt x="7511" y="11966"/>
                    <a:pt x="7497" y="11981"/>
                  </a:cubicBezTo>
                  <a:lnTo>
                    <a:pt x="7460" y="12019"/>
                  </a:lnTo>
                  <a:cubicBezTo>
                    <a:pt x="7441" y="12038"/>
                    <a:pt x="7425" y="12051"/>
                    <a:pt x="7410" y="12056"/>
                  </a:cubicBezTo>
                  <a:cubicBezTo>
                    <a:pt x="7396" y="12061"/>
                    <a:pt x="7381" y="12060"/>
                    <a:pt x="7365" y="12052"/>
                  </a:cubicBezTo>
                  <a:cubicBezTo>
                    <a:pt x="7344" y="12042"/>
                    <a:pt x="7332" y="12028"/>
                    <a:pt x="7327" y="12009"/>
                  </a:cubicBezTo>
                  <a:cubicBezTo>
                    <a:pt x="7323" y="11989"/>
                    <a:pt x="7326" y="11967"/>
                    <a:pt x="7339" y="11943"/>
                  </a:cubicBezTo>
                  <a:cubicBezTo>
                    <a:pt x="7343" y="11934"/>
                    <a:pt x="7347" y="11927"/>
                    <a:pt x="7352" y="11920"/>
                  </a:cubicBezTo>
                  <a:cubicBezTo>
                    <a:pt x="7357" y="11913"/>
                    <a:pt x="7362" y="11907"/>
                    <a:pt x="7369" y="11900"/>
                  </a:cubicBezTo>
                  <a:cubicBezTo>
                    <a:pt x="7375" y="11894"/>
                    <a:pt x="7382" y="11888"/>
                    <a:pt x="7390" y="11882"/>
                  </a:cubicBezTo>
                  <a:cubicBezTo>
                    <a:pt x="7398" y="11876"/>
                    <a:pt x="7408" y="11870"/>
                    <a:pt x="7418" y="11864"/>
                  </a:cubicBezTo>
                  <a:lnTo>
                    <a:pt x="7395" y="11827"/>
                  </a:lnTo>
                  <a:cubicBezTo>
                    <a:pt x="7352" y="11852"/>
                    <a:pt x="7320" y="11885"/>
                    <a:pt x="7299" y="11926"/>
                  </a:cubicBezTo>
                  <a:cubicBezTo>
                    <a:pt x="7290" y="11945"/>
                    <a:pt x="7284" y="11964"/>
                    <a:pt x="7282" y="11982"/>
                  </a:cubicBezTo>
                  <a:cubicBezTo>
                    <a:pt x="7280" y="12000"/>
                    <a:pt x="7281" y="12017"/>
                    <a:pt x="7286" y="12033"/>
                  </a:cubicBezTo>
                  <a:cubicBezTo>
                    <a:pt x="7290" y="12049"/>
                    <a:pt x="7298" y="12063"/>
                    <a:pt x="7308" y="12076"/>
                  </a:cubicBezTo>
                  <a:cubicBezTo>
                    <a:pt x="7319" y="12089"/>
                    <a:pt x="7333" y="12100"/>
                    <a:pt x="7349" y="12108"/>
                  </a:cubicBezTo>
                  <a:cubicBezTo>
                    <a:pt x="7374" y="12120"/>
                    <a:pt x="7400" y="12122"/>
                    <a:pt x="7425" y="12115"/>
                  </a:cubicBezTo>
                  <a:cubicBezTo>
                    <a:pt x="7437" y="12111"/>
                    <a:pt x="7448" y="12105"/>
                    <a:pt x="7458" y="12097"/>
                  </a:cubicBezTo>
                  <a:cubicBezTo>
                    <a:pt x="7468" y="12089"/>
                    <a:pt x="7480" y="12078"/>
                    <a:pt x="7494" y="12062"/>
                  </a:cubicBezTo>
                  <a:lnTo>
                    <a:pt x="7525" y="12029"/>
                  </a:lnTo>
                  <a:cubicBezTo>
                    <a:pt x="7563" y="11989"/>
                    <a:pt x="7598" y="11978"/>
                    <a:pt x="7633" y="11995"/>
                  </a:cubicBezTo>
                  <a:cubicBezTo>
                    <a:pt x="7656" y="12006"/>
                    <a:pt x="7670" y="12025"/>
                    <a:pt x="7675" y="12050"/>
                  </a:cubicBezTo>
                  <a:cubicBezTo>
                    <a:pt x="7677" y="12062"/>
                    <a:pt x="7677" y="12073"/>
                    <a:pt x="7675" y="12083"/>
                  </a:cubicBezTo>
                  <a:cubicBezTo>
                    <a:pt x="7673" y="12093"/>
                    <a:pt x="7669" y="12106"/>
                    <a:pt x="7661" y="12121"/>
                  </a:cubicBezTo>
                  <a:cubicBezTo>
                    <a:pt x="7652" y="12140"/>
                    <a:pt x="7640" y="12157"/>
                    <a:pt x="7626" y="12172"/>
                  </a:cubicBezTo>
                  <a:cubicBezTo>
                    <a:pt x="7613" y="12186"/>
                    <a:pt x="7596" y="12198"/>
                    <a:pt x="7576" y="12209"/>
                  </a:cubicBezTo>
                  <a:lnTo>
                    <a:pt x="7603" y="12247"/>
                  </a:lnTo>
                  <a:cubicBezTo>
                    <a:pt x="7624" y="12234"/>
                    <a:pt x="7643" y="12219"/>
                    <a:pt x="7659" y="12201"/>
                  </a:cubicBezTo>
                  <a:cubicBezTo>
                    <a:pt x="7674" y="12184"/>
                    <a:pt x="7688" y="12163"/>
                    <a:pt x="7700" y="12139"/>
                  </a:cubicBezTo>
                  <a:cubicBezTo>
                    <a:pt x="7709" y="12121"/>
                    <a:pt x="7715" y="12104"/>
                    <a:pt x="7718" y="12089"/>
                  </a:cubicBezTo>
                  <a:cubicBezTo>
                    <a:pt x="7720" y="12073"/>
                    <a:pt x="7721" y="12057"/>
                    <a:pt x="7719" y="12040"/>
                  </a:cubicBezTo>
                  <a:cubicBezTo>
                    <a:pt x="7716" y="12017"/>
                    <a:pt x="7709" y="11997"/>
                    <a:pt x="7697" y="11979"/>
                  </a:cubicBezTo>
                  <a:cubicBezTo>
                    <a:pt x="7685" y="11962"/>
                    <a:pt x="7670" y="11948"/>
                    <a:pt x="7652" y="11939"/>
                  </a:cubicBezTo>
                  <a:cubicBezTo>
                    <a:pt x="7639" y="11934"/>
                    <a:pt x="7626" y="11930"/>
                    <a:pt x="7611" y="11928"/>
                  </a:cubicBezTo>
                  <a:close/>
                  <a:moveTo>
                    <a:pt x="7529" y="11481"/>
                  </a:moveTo>
                  <a:lnTo>
                    <a:pt x="7401" y="11740"/>
                  </a:lnTo>
                  <a:lnTo>
                    <a:pt x="7441" y="11760"/>
                  </a:lnTo>
                  <a:lnTo>
                    <a:pt x="7492" y="11655"/>
                  </a:lnTo>
                  <a:lnTo>
                    <a:pt x="7844" y="11828"/>
                  </a:lnTo>
                  <a:lnTo>
                    <a:pt x="7866" y="11783"/>
                  </a:lnTo>
                  <a:lnTo>
                    <a:pt x="7514" y="11610"/>
                  </a:lnTo>
                  <a:lnTo>
                    <a:pt x="7567" y="11504"/>
                  </a:lnTo>
                  <a:lnTo>
                    <a:pt x="7529" y="11481"/>
                  </a:lnTo>
                  <a:close/>
                  <a:moveTo>
                    <a:pt x="7663" y="11209"/>
                  </a:moveTo>
                  <a:lnTo>
                    <a:pt x="7562" y="11414"/>
                  </a:lnTo>
                  <a:lnTo>
                    <a:pt x="7953" y="11607"/>
                  </a:lnTo>
                  <a:lnTo>
                    <a:pt x="7976" y="11559"/>
                  </a:lnTo>
                  <a:lnTo>
                    <a:pt x="7790" y="11468"/>
                  </a:lnTo>
                  <a:lnTo>
                    <a:pt x="7852" y="11343"/>
                  </a:lnTo>
                  <a:lnTo>
                    <a:pt x="7814" y="11324"/>
                  </a:lnTo>
                  <a:lnTo>
                    <a:pt x="7752" y="11449"/>
                  </a:lnTo>
                  <a:lnTo>
                    <a:pt x="7624" y="11386"/>
                  </a:lnTo>
                  <a:lnTo>
                    <a:pt x="7698" y="11235"/>
                  </a:lnTo>
                  <a:lnTo>
                    <a:pt x="7663" y="11209"/>
                  </a:lnTo>
                  <a:close/>
                  <a:moveTo>
                    <a:pt x="8210" y="11083"/>
                  </a:moveTo>
                  <a:lnTo>
                    <a:pt x="7756" y="11020"/>
                  </a:lnTo>
                  <a:lnTo>
                    <a:pt x="7726" y="11081"/>
                  </a:lnTo>
                  <a:lnTo>
                    <a:pt x="8052" y="11404"/>
                  </a:lnTo>
                  <a:lnTo>
                    <a:pt x="8076" y="11357"/>
                  </a:lnTo>
                  <a:lnTo>
                    <a:pt x="7974" y="11260"/>
                  </a:lnTo>
                  <a:lnTo>
                    <a:pt x="8046" y="11114"/>
                  </a:lnTo>
                  <a:lnTo>
                    <a:pt x="8184" y="11136"/>
                  </a:lnTo>
                  <a:lnTo>
                    <a:pt x="8210" y="11083"/>
                  </a:lnTo>
                  <a:close/>
                  <a:moveTo>
                    <a:pt x="8002" y="11107"/>
                  </a:moveTo>
                  <a:lnTo>
                    <a:pt x="7942" y="11229"/>
                  </a:lnTo>
                  <a:lnTo>
                    <a:pt x="7781" y="11073"/>
                  </a:lnTo>
                  <a:lnTo>
                    <a:pt x="8002" y="11107"/>
                  </a:lnTo>
                  <a:close/>
                  <a:moveTo>
                    <a:pt x="7648" y="11051"/>
                  </a:moveTo>
                  <a:cubicBezTo>
                    <a:pt x="7639" y="11054"/>
                    <a:pt x="7633" y="11060"/>
                    <a:pt x="7629" y="11068"/>
                  </a:cubicBezTo>
                  <a:cubicBezTo>
                    <a:pt x="7625" y="11076"/>
                    <a:pt x="7624" y="11085"/>
                    <a:pt x="7627" y="11093"/>
                  </a:cubicBezTo>
                  <a:cubicBezTo>
                    <a:pt x="7630" y="11102"/>
                    <a:pt x="7635" y="11108"/>
                    <a:pt x="7643" y="11112"/>
                  </a:cubicBezTo>
                  <a:cubicBezTo>
                    <a:pt x="7652" y="11116"/>
                    <a:pt x="7660" y="11116"/>
                    <a:pt x="7669" y="11114"/>
                  </a:cubicBezTo>
                  <a:cubicBezTo>
                    <a:pt x="7678" y="11111"/>
                    <a:pt x="7684" y="11105"/>
                    <a:pt x="7688" y="11097"/>
                  </a:cubicBezTo>
                  <a:cubicBezTo>
                    <a:pt x="7692" y="11089"/>
                    <a:pt x="7693" y="11080"/>
                    <a:pt x="7690" y="11072"/>
                  </a:cubicBezTo>
                  <a:cubicBezTo>
                    <a:pt x="7686" y="11063"/>
                    <a:pt x="7681" y="11057"/>
                    <a:pt x="7672" y="11053"/>
                  </a:cubicBezTo>
                  <a:cubicBezTo>
                    <a:pt x="7664" y="11049"/>
                    <a:pt x="7656" y="11049"/>
                    <a:pt x="7648" y="11051"/>
                  </a:cubicBezTo>
                  <a:close/>
                  <a:moveTo>
                    <a:pt x="7705" y="10934"/>
                  </a:moveTo>
                  <a:cubicBezTo>
                    <a:pt x="7697" y="10937"/>
                    <a:pt x="7691" y="10943"/>
                    <a:pt x="7686" y="10951"/>
                  </a:cubicBezTo>
                  <a:cubicBezTo>
                    <a:pt x="7683" y="10959"/>
                    <a:pt x="7682" y="10967"/>
                    <a:pt x="7685" y="10976"/>
                  </a:cubicBezTo>
                  <a:cubicBezTo>
                    <a:pt x="7688" y="10984"/>
                    <a:pt x="7693" y="10990"/>
                    <a:pt x="7701" y="10994"/>
                  </a:cubicBezTo>
                  <a:cubicBezTo>
                    <a:pt x="7710" y="10998"/>
                    <a:pt x="7718" y="10999"/>
                    <a:pt x="7727" y="10996"/>
                  </a:cubicBezTo>
                  <a:cubicBezTo>
                    <a:pt x="7736" y="10993"/>
                    <a:pt x="7742" y="10988"/>
                    <a:pt x="7746" y="10979"/>
                  </a:cubicBezTo>
                  <a:cubicBezTo>
                    <a:pt x="7750" y="10971"/>
                    <a:pt x="7751" y="10963"/>
                    <a:pt x="7747" y="10954"/>
                  </a:cubicBezTo>
                  <a:cubicBezTo>
                    <a:pt x="7744" y="10946"/>
                    <a:pt x="7738" y="10940"/>
                    <a:pt x="7730" y="10936"/>
                  </a:cubicBezTo>
                  <a:cubicBezTo>
                    <a:pt x="7722" y="10932"/>
                    <a:pt x="7714" y="10931"/>
                    <a:pt x="7705" y="10934"/>
                  </a:cubicBezTo>
                  <a:close/>
                  <a:moveTo>
                    <a:pt x="8306" y="10789"/>
                  </a:moveTo>
                  <a:lnTo>
                    <a:pt x="8230" y="10943"/>
                  </a:lnTo>
                  <a:lnTo>
                    <a:pt x="7879" y="10770"/>
                  </a:lnTo>
                  <a:lnTo>
                    <a:pt x="7856" y="10817"/>
                  </a:lnTo>
                  <a:lnTo>
                    <a:pt x="8247" y="11009"/>
                  </a:lnTo>
                  <a:lnTo>
                    <a:pt x="8342" y="10815"/>
                  </a:lnTo>
                  <a:lnTo>
                    <a:pt x="8306" y="10789"/>
                  </a:lnTo>
                  <a:close/>
                  <a:moveTo>
                    <a:pt x="8405" y="10687"/>
                  </a:moveTo>
                  <a:lnTo>
                    <a:pt x="8014" y="10495"/>
                  </a:lnTo>
                  <a:lnTo>
                    <a:pt x="7992" y="10541"/>
                  </a:lnTo>
                  <a:lnTo>
                    <a:pt x="8383" y="10733"/>
                  </a:lnTo>
                  <a:lnTo>
                    <a:pt x="8405" y="10687"/>
                  </a:lnTo>
                  <a:close/>
                  <a:moveTo>
                    <a:pt x="8429" y="10267"/>
                  </a:moveTo>
                  <a:cubicBezTo>
                    <a:pt x="8414" y="10265"/>
                    <a:pt x="8401" y="10266"/>
                    <a:pt x="8388" y="10270"/>
                  </a:cubicBezTo>
                  <a:cubicBezTo>
                    <a:pt x="8375" y="10273"/>
                    <a:pt x="8363" y="10278"/>
                    <a:pt x="8352" y="10286"/>
                  </a:cubicBezTo>
                  <a:cubicBezTo>
                    <a:pt x="8341" y="10293"/>
                    <a:pt x="8328" y="10304"/>
                    <a:pt x="8314" y="10319"/>
                  </a:cubicBezTo>
                  <a:lnTo>
                    <a:pt x="8278" y="10357"/>
                  </a:lnTo>
                  <a:cubicBezTo>
                    <a:pt x="8259" y="10377"/>
                    <a:pt x="8242" y="10389"/>
                    <a:pt x="8228" y="10394"/>
                  </a:cubicBezTo>
                  <a:cubicBezTo>
                    <a:pt x="8213" y="10400"/>
                    <a:pt x="8198" y="10399"/>
                    <a:pt x="8182" y="10391"/>
                  </a:cubicBezTo>
                  <a:cubicBezTo>
                    <a:pt x="8162" y="10381"/>
                    <a:pt x="8150" y="10366"/>
                    <a:pt x="8145" y="10347"/>
                  </a:cubicBezTo>
                  <a:cubicBezTo>
                    <a:pt x="8140" y="10328"/>
                    <a:pt x="8144" y="10306"/>
                    <a:pt x="8156" y="10281"/>
                  </a:cubicBezTo>
                  <a:cubicBezTo>
                    <a:pt x="8160" y="10273"/>
                    <a:pt x="8165" y="10265"/>
                    <a:pt x="8170" y="10258"/>
                  </a:cubicBezTo>
                  <a:cubicBezTo>
                    <a:pt x="8174" y="10251"/>
                    <a:pt x="8180" y="10245"/>
                    <a:pt x="8186" y="10239"/>
                  </a:cubicBezTo>
                  <a:cubicBezTo>
                    <a:pt x="8193" y="10233"/>
                    <a:pt x="8200" y="10227"/>
                    <a:pt x="8208" y="10221"/>
                  </a:cubicBezTo>
                  <a:cubicBezTo>
                    <a:pt x="8216" y="10215"/>
                    <a:pt x="8225" y="10209"/>
                    <a:pt x="8236" y="10202"/>
                  </a:cubicBezTo>
                  <a:lnTo>
                    <a:pt x="8213" y="10165"/>
                  </a:lnTo>
                  <a:cubicBezTo>
                    <a:pt x="8169" y="10190"/>
                    <a:pt x="8137" y="10223"/>
                    <a:pt x="8117" y="10264"/>
                  </a:cubicBezTo>
                  <a:cubicBezTo>
                    <a:pt x="8108" y="10283"/>
                    <a:pt x="8102" y="10302"/>
                    <a:pt x="8100" y="10320"/>
                  </a:cubicBezTo>
                  <a:cubicBezTo>
                    <a:pt x="8098" y="10339"/>
                    <a:pt x="8099" y="10356"/>
                    <a:pt x="8103" y="10372"/>
                  </a:cubicBezTo>
                  <a:cubicBezTo>
                    <a:pt x="8108" y="10387"/>
                    <a:pt x="8115" y="10402"/>
                    <a:pt x="8126" y="10415"/>
                  </a:cubicBezTo>
                  <a:cubicBezTo>
                    <a:pt x="8137" y="10427"/>
                    <a:pt x="8150" y="10438"/>
                    <a:pt x="8167" y="10446"/>
                  </a:cubicBezTo>
                  <a:cubicBezTo>
                    <a:pt x="8192" y="10458"/>
                    <a:pt x="8217" y="10461"/>
                    <a:pt x="8243" y="10453"/>
                  </a:cubicBezTo>
                  <a:cubicBezTo>
                    <a:pt x="8255" y="10449"/>
                    <a:pt x="8265" y="10444"/>
                    <a:pt x="8276" y="10436"/>
                  </a:cubicBezTo>
                  <a:cubicBezTo>
                    <a:pt x="8286" y="10428"/>
                    <a:pt x="8298" y="10416"/>
                    <a:pt x="8312" y="10401"/>
                  </a:cubicBezTo>
                  <a:lnTo>
                    <a:pt x="8343" y="10367"/>
                  </a:lnTo>
                  <a:cubicBezTo>
                    <a:pt x="8380" y="10327"/>
                    <a:pt x="8416" y="10316"/>
                    <a:pt x="8451" y="10333"/>
                  </a:cubicBezTo>
                  <a:cubicBezTo>
                    <a:pt x="8474" y="10344"/>
                    <a:pt x="8488" y="10363"/>
                    <a:pt x="8493" y="10388"/>
                  </a:cubicBezTo>
                  <a:cubicBezTo>
                    <a:pt x="8495" y="10400"/>
                    <a:pt x="8495" y="10411"/>
                    <a:pt x="8493" y="10421"/>
                  </a:cubicBezTo>
                  <a:cubicBezTo>
                    <a:pt x="8491" y="10432"/>
                    <a:pt x="8486" y="10444"/>
                    <a:pt x="8479" y="10459"/>
                  </a:cubicBezTo>
                  <a:cubicBezTo>
                    <a:pt x="8469" y="10479"/>
                    <a:pt x="8458" y="10496"/>
                    <a:pt x="8444" y="10510"/>
                  </a:cubicBezTo>
                  <a:cubicBezTo>
                    <a:pt x="8430" y="10524"/>
                    <a:pt x="8414" y="10537"/>
                    <a:pt x="8394" y="10547"/>
                  </a:cubicBezTo>
                  <a:lnTo>
                    <a:pt x="8420" y="10586"/>
                  </a:lnTo>
                  <a:cubicBezTo>
                    <a:pt x="8442" y="10572"/>
                    <a:pt x="8461" y="10557"/>
                    <a:pt x="8476" y="10539"/>
                  </a:cubicBezTo>
                  <a:cubicBezTo>
                    <a:pt x="8492" y="10522"/>
                    <a:pt x="8506" y="10501"/>
                    <a:pt x="8517" y="10478"/>
                  </a:cubicBezTo>
                  <a:cubicBezTo>
                    <a:pt x="8526" y="10459"/>
                    <a:pt x="8532" y="10443"/>
                    <a:pt x="8535" y="10427"/>
                  </a:cubicBezTo>
                  <a:cubicBezTo>
                    <a:pt x="8538" y="10412"/>
                    <a:pt x="8539" y="10395"/>
                    <a:pt x="8537" y="10378"/>
                  </a:cubicBezTo>
                  <a:cubicBezTo>
                    <a:pt x="8534" y="10355"/>
                    <a:pt x="8527" y="10335"/>
                    <a:pt x="8515" y="10318"/>
                  </a:cubicBezTo>
                  <a:cubicBezTo>
                    <a:pt x="8503" y="10300"/>
                    <a:pt x="8487" y="10287"/>
                    <a:pt x="8469" y="10278"/>
                  </a:cubicBezTo>
                  <a:cubicBezTo>
                    <a:pt x="8457" y="10272"/>
                    <a:pt x="8444" y="10268"/>
                    <a:pt x="8429" y="10267"/>
                  </a:cubicBezTo>
                  <a:close/>
                  <a:moveTo>
                    <a:pt x="8680" y="9984"/>
                  </a:moveTo>
                  <a:cubicBezTo>
                    <a:pt x="8683" y="10001"/>
                    <a:pt x="8683" y="10016"/>
                    <a:pt x="8681" y="10030"/>
                  </a:cubicBezTo>
                  <a:cubicBezTo>
                    <a:pt x="8679" y="10044"/>
                    <a:pt x="8675" y="10058"/>
                    <a:pt x="8668" y="10073"/>
                  </a:cubicBezTo>
                  <a:cubicBezTo>
                    <a:pt x="8657" y="10095"/>
                    <a:pt x="8641" y="10113"/>
                    <a:pt x="8619" y="10126"/>
                  </a:cubicBezTo>
                  <a:cubicBezTo>
                    <a:pt x="8598" y="10139"/>
                    <a:pt x="8573" y="10144"/>
                    <a:pt x="8543" y="10142"/>
                  </a:cubicBezTo>
                  <a:cubicBezTo>
                    <a:pt x="8530" y="10141"/>
                    <a:pt x="8516" y="10138"/>
                    <a:pt x="8503" y="10134"/>
                  </a:cubicBezTo>
                  <a:cubicBezTo>
                    <a:pt x="8490" y="10130"/>
                    <a:pt x="8473" y="10123"/>
                    <a:pt x="8454" y="10114"/>
                  </a:cubicBezTo>
                  <a:cubicBezTo>
                    <a:pt x="8431" y="10102"/>
                    <a:pt x="8412" y="10091"/>
                    <a:pt x="8397" y="10081"/>
                  </a:cubicBezTo>
                  <a:cubicBezTo>
                    <a:pt x="8382" y="10070"/>
                    <a:pt x="8369" y="10058"/>
                    <a:pt x="8359" y="10046"/>
                  </a:cubicBezTo>
                  <a:cubicBezTo>
                    <a:pt x="8341" y="10026"/>
                    <a:pt x="8331" y="10005"/>
                    <a:pt x="8327" y="9983"/>
                  </a:cubicBezTo>
                  <a:cubicBezTo>
                    <a:pt x="8324" y="9962"/>
                    <a:pt x="8328" y="9940"/>
                    <a:pt x="8339" y="9917"/>
                  </a:cubicBezTo>
                  <a:cubicBezTo>
                    <a:pt x="8346" y="9902"/>
                    <a:pt x="8354" y="9890"/>
                    <a:pt x="8364" y="9881"/>
                  </a:cubicBezTo>
                  <a:cubicBezTo>
                    <a:pt x="8373" y="9871"/>
                    <a:pt x="8385" y="9862"/>
                    <a:pt x="8400" y="9855"/>
                  </a:cubicBezTo>
                  <a:lnTo>
                    <a:pt x="8382" y="9815"/>
                  </a:lnTo>
                  <a:cubicBezTo>
                    <a:pt x="8365" y="9823"/>
                    <a:pt x="8350" y="9834"/>
                    <a:pt x="8336" y="9848"/>
                  </a:cubicBezTo>
                  <a:cubicBezTo>
                    <a:pt x="8323" y="9862"/>
                    <a:pt x="8311" y="9879"/>
                    <a:pt x="8302" y="9898"/>
                  </a:cubicBezTo>
                  <a:cubicBezTo>
                    <a:pt x="8290" y="9921"/>
                    <a:pt x="8284" y="9946"/>
                    <a:pt x="8285" y="9971"/>
                  </a:cubicBezTo>
                  <a:cubicBezTo>
                    <a:pt x="8285" y="9996"/>
                    <a:pt x="8290" y="10020"/>
                    <a:pt x="8301" y="10044"/>
                  </a:cubicBezTo>
                  <a:cubicBezTo>
                    <a:pt x="8312" y="10067"/>
                    <a:pt x="8328" y="10089"/>
                    <a:pt x="8348" y="10109"/>
                  </a:cubicBezTo>
                  <a:cubicBezTo>
                    <a:pt x="8369" y="10130"/>
                    <a:pt x="8394" y="10147"/>
                    <a:pt x="8423" y="10161"/>
                  </a:cubicBezTo>
                  <a:cubicBezTo>
                    <a:pt x="8452" y="10175"/>
                    <a:pt x="8481" y="10185"/>
                    <a:pt x="8510" y="10191"/>
                  </a:cubicBezTo>
                  <a:cubicBezTo>
                    <a:pt x="8539" y="10196"/>
                    <a:pt x="8567" y="10195"/>
                    <a:pt x="8594" y="10188"/>
                  </a:cubicBezTo>
                  <a:cubicBezTo>
                    <a:pt x="8619" y="10181"/>
                    <a:pt x="8640" y="10170"/>
                    <a:pt x="8659" y="10154"/>
                  </a:cubicBezTo>
                  <a:cubicBezTo>
                    <a:pt x="8677" y="10139"/>
                    <a:pt x="8692" y="10120"/>
                    <a:pt x="8702" y="10099"/>
                  </a:cubicBezTo>
                  <a:cubicBezTo>
                    <a:pt x="8712" y="10080"/>
                    <a:pt x="8718" y="10059"/>
                    <a:pt x="8722" y="10038"/>
                  </a:cubicBezTo>
                  <a:cubicBezTo>
                    <a:pt x="8726" y="10017"/>
                    <a:pt x="8726" y="9996"/>
                    <a:pt x="8724" y="9975"/>
                  </a:cubicBezTo>
                  <a:lnTo>
                    <a:pt x="8680" y="9984"/>
                  </a:lnTo>
                  <a:close/>
                  <a:moveTo>
                    <a:pt x="8916" y="9649"/>
                  </a:moveTo>
                  <a:lnTo>
                    <a:pt x="8525" y="9457"/>
                  </a:lnTo>
                  <a:lnTo>
                    <a:pt x="8502" y="9503"/>
                  </a:lnTo>
                  <a:lnTo>
                    <a:pt x="8666" y="9584"/>
                  </a:lnTo>
                  <a:lnTo>
                    <a:pt x="8585" y="9748"/>
                  </a:lnTo>
                  <a:lnTo>
                    <a:pt x="8421" y="9668"/>
                  </a:lnTo>
                  <a:lnTo>
                    <a:pt x="8399" y="9714"/>
                  </a:lnTo>
                  <a:lnTo>
                    <a:pt x="8789" y="9906"/>
                  </a:lnTo>
                  <a:lnTo>
                    <a:pt x="8812" y="9860"/>
                  </a:lnTo>
                  <a:lnTo>
                    <a:pt x="8623" y="9767"/>
                  </a:lnTo>
                  <a:lnTo>
                    <a:pt x="8704" y="9603"/>
                  </a:lnTo>
                  <a:lnTo>
                    <a:pt x="8893" y="9696"/>
                  </a:lnTo>
                  <a:lnTo>
                    <a:pt x="8916" y="9649"/>
                  </a:lnTo>
                  <a:close/>
                  <a:moveTo>
                    <a:pt x="5421" y="18254"/>
                  </a:moveTo>
                  <a:lnTo>
                    <a:pt x="5119" y="18105"/>
                  </a:lnTo>
                  <a:lnTo>
                    <a:pt x="5096" y="18151"/>
                  </a:lnTo>
                  <a:lnTo>
                    <a:pt x="5306" y="18254"/>
                  </a:lnTo>
                  <a:lnTo>
                    <a:pt x="5421" y="18254"/>
                  </a:lnTo>
                  <a:close/>
                  <a:moveTo>
                    <a:pt x="9002" y="10906"/>
                  </a:moveTo>
                  <a:lnTo>
                    <a:pt x="9002" y="10850"/>
                  </a:lnTo>
                  <a:lnTo>
                    <a:pt x="8789" y="10745"/>
                  </a:lnTo>
                  <a:lnTo>
                    <a:pt x="8841" y="10639"/>
                  </a:lnTo>
                  <a:lnTo>
                    <a:pt x="8803" y="10617"/>
                  </a:lnTo>
                  <a:lnTo>
                    <a:pt x="8676" y="10876"/>
                  </a:lnTo>
                  <a:lnTo>
                    <a:pt x="8715" y="10895"/>
                  </a:lnTo>
                  <a:lnTo>
                    <a:pt x="8767" y="10790"/>
                  </a:lnTo>
                  <a:lnTo>
                    <a:pt x="9002" y="10906"/>
                  </a:lnTo>
                  <a:close/>
                  <a:moveTo>
                    <a:pt x="9002" y="10631"/>
                  </a:moveTo>
                  <a:lnTo>
                    <a:pt x="9002" y="10573"/>
                  </a:lnTo>
                  <a:lnTo>
                    <a:pt x="8898" y="10522"/>
                  </a:lnTo>
                  <a:lnTo>
                    <a:pt x="8977" y="10361"/>
                  </a:lnTo>
                  <a:lnTo>
                    <a:pt x="8942" y="10336"/>
                  </a:lnTo>
                  <a:lnTo>
                    <a:pt x="8836" y="10550"/>
                  </a:lnTo>
                  <a:lnTo>
                    <a:pt x="9002" y="10631"/>
                  </a:lnTo>
                  <a:close/>
                  <a:moveTo>
                    <a:pt x="5626" y="17962"/>
                  </a:moveTo>
                  <a:lnTo>
                    <a:pt x="5550" y="18117"/>
                  </a:lnTo>
                  <a:lnTo>
                    <a:pt x="5198" y="17944"/>
                  </a:lnTo>
                  <a:lnTo>
                    <a:pt x="5175" y="17991"/>
                  </a:lnTo>
                  <a:lnTo>
                    <a:pt x="5566" y="18183"/>
                  </a:lnTo>
                  <a:lnTo>
                    <a:pt x="5662" y="17988"/>
                  </a:lnTo>
                  <a:lnTo>
                    <a:pt x="5626" y="17962"/>
                  </a:lnTo>
                  <a:close/>
                  <a:moveTo>
                    <a:pt x="5828" y="17650"/>
                  </a:moveTo>
                  <a:lnTo>
                    <a:pt x="5438" y="17457"/>
                  </a:lnTo>
                  <a:lnTo>
                    <a:pt x="5415" y="17504"/>
                  </a:lnTo>
                  <a:lnTo>
                    <a:pt x="5578" y="17584"/>
                  </a:lnTo>
                  <a:lnTo>
                    <a:pt x="5497" y="17749"/>
                  </a:lnTo>
                  <a:lnTo>
                    <a:pt x="5334" y="17669"/>
                  </a:lnTo>
                  <a:lnTo>
                    <a:pt x="5311" y="17714"/>
                  </a:lnTo>
                  <a:lnTo>
                    <a:pt x="5702" y="17906"/>
                  </a:lnTo>
                  <a:lnTo>
                    <a:pt x="5724" y="17861"/>
                  </a:lnTo>
                  <a:lnTo>
                    <a:pt x="5535" y="17768"/>
                  </a:lnTo>
                  <a:lnTo>
                    <a:pt x="5616" y="17603"/>
                  </a:lnTo>
                  <a:lnTo>
                    <a:pt x="5805" y="17696"/>
                  </a:lnTo>
                  <a:lnTo>
                    <a:pt x="5828" y="17650"/>
                  </a:lnTo>
                  <a:close/>
                  <a:moveTo>
                    <a:pt x="5993" y="17316"/>
                  </a:moveTo>
                  <a:lnTo>
                    <a:pt x="5952" y="17296"/>
                  </a:lnTo>
                  <a:lnTo>
                    <a:pt x="5868" y="17468"/>
                  </a:lnTo>
                  <a:lnTo>
                    <a:pt x="5725" y="17398"/>
                  </a:lnTo>
                  <a:lnTo>
                    <a:pt x="5790" y="17264"/>
                  </a:lnTo>
                  <a:lnTo>
                    <a:pt x="5750" y="17244"/>
                  </a:lnTo>
                  <a:lnTo>
                    <a:pt x="5684" y="17378"/>
                  </a:lnTo>
                  <a:lnTo>
                    <a:pt x="5556" y="17315"/>
                  </a:lnTo>
                  <a:lnTo>
                    <a:pt x="5635" y="17154"/>
                  </a:lnTo>
                  <a:lnTo>
                    <a:pt x="5599" y="17129"/>
                  </a:lnTo>
                  <a:lnTo>
                    <a:pt x="5494" y="17343"/>
                  </a:lnTo>
                  <a:lnTo>
                    <a:pt x="5885" y="17535"/>
                  </a:lnTo>
                  <a:lnTo>
                    <a:pt x="5993" y="17316"/>
                  </a:lnTo>
                  <a:close/>
                  <a:moveTo>
                    <a:pt x="6093" y="17013"/>
                  </a:moveTo>
                  <a:lnTo>
                    <a:pt x="6017" y="17167"/>
                  </a:lnTo>
                  <a:lnTo>
                    <a:pt x="5665" y="16994"/>
                  </a:lnTo>
                  <a:lnTo>
                    <a:pt x="5642" y="17041"/>
                  </a:lnTo>
                  <a:lnTo>
                    <a:pt x="6033" y="17233"/>
                  </a:lnTo>
                  <a:lnTo>
                    <a:pt x="6129" y="17038"/>
                  </a:lnTo>
                  <a:lnTo>
                    <a:pt x="6093" y="17013"/>
                  </a:lnTo>
                  <a:close/>
                  <a:moveTo>
                    <a:pt x="6352" y="16585"/>
                  </a:moveTo>
                  <a:lnTo>
                    <a:pt x="5945" y="16427"/>
                  </a:lnTo>
                  <a:lnTo>
                    <a:pt x="5911" y="16496"/>
                  </a:lnTo>
                  <a:lnTo>
                    <a:pt x="6134" y="16697"/>
                  </a:lnTo>
                  <a:cubicBezTo>
                    <a:pt x="6148" y="16709"/>
                    <a:pt x="6160" y="16719"/>
                    <a:pt x="6172" y="16728"/>
                  </a:cubicBezTo>
                  <a:cubicBezTo>
                    <a:pt x="6183" y="16736"/>
                    <a:pt x="6189" y="16741"/>
                    <a:pt x="6191" y="16742"/>
                  </a:cubicBezTo>
                  <a:cubicBezTo>
                    <a:pt x="6189" y="16742"/>
                    <a:pt x="6181" y="16740"/>
                    <a:pt x="6167" y="16736"/>
                  </a:cubicBezTo>
                  <a:cubicBezTo>
                    <a:pt x="6153" y="16732"/>
                    <a:pt x="6136" y="16728"/>
                    <a:pt x="6115" y="16724"/>
                  </a:cubicBezTo>
                  <a:lnTo>
                    <a:pt x="5825" y="16670"/>
                  </a:lnTo>
                  <a:lnTo>
                    <a:pt x="5791" y="16738"/>
                  </a:lnTo>
                  <a:lnTo>
                    <a:pt x="6165" y="16965"/>
                  </a:lnTo>
                  <a:lnTo>
                    <a:pt x="6187" y="16920"/>
                  </a:lnTo>
                  <a:lnTo>
                    <a:pt x="5920" y="16761"/>
                  </a:lnTo>
                  <a:cubicBezTo>
                    <a:pt x="5915" y="16758"/>
                    <a:pt x="5908" y="16754"/>
                    <a:pt x="5901" y="16750"/>
                  </a:cubicBezTo>
                  <a:cubicBezTo>
                    <a:pt x="5893" y="16746"/>
                    <a:pt x="5886" y="16741"/>
                    <a:pt x="5878" y="16737"/>
                  </a:cubicBezTo>
                  <a:cubicBezTo>
                    <a:pt x="5871" y="16733"/>
                    <a:pt x="5864" y="16729"/>
                    <a:pt x="5859" y="16726"/>
                  </a:cubicBezTo>
                  <a:cubicBezTo>
                    <a:pt x="5854" y="16723"/>
                    <a:pt x="5851" y="16722"/>
                    <a:pt x="5849" y="16721"/>
                  </a:cubicBezTo>
                  <a:cubicBezTo>
                    <a:pt x="5854" y="16722"/>
                    <a:pt x="5863" y="16724"/>
                    <a:pt x="5877" y="16727"/>
                  </a:cubicBezTo>
                  <a:cubicBezTo>
                    <a:pt x="5892" y="16730"/>
                    <a:pt x="5910" y="16733"/>
                    <a:pt x="5932" y="16738"/>
                  </a:cubicBezTo>
                  <a:lnTo>
                    <a:pt x="6248" y="16797"/>
                  </a:lnTo>
                  <a:lnTo>
                    <a:pt x="6268" y="16757"/>
                  </a:lnTo>
                  <a:lnTo>
                    <a:pt x="6017" y="16530"/>
                  </a:lnTo>
                  <a:cubicBezTo>
                    <a:pt x="6012" y="16525"/>
                    <a:pt x="6006" y="16520"/>
                    <a:pt x="6000" y="16515"/>
                  </a:cubicBezTo>
                  <a:cubicBezTo>
                    <a:pt x="5995" y="16510"/>
                    <a:pt x="5989" y="16506"/>
                    <a:pt x="5984" y="16501"/>
                  </a:cubicBezTo>
                  <a:cubicBezTo>
                    <a:pt x="5978" y="16497"/>
                    <a:pt x="5974" y="16493"/>
                    <a:pt x="5970" y="16490"/>
                  </a:cubicBezTo>
                  <a:cubicBezTo>
                    <a:pt x="5966" y="16487"/>
                    <a:pt x="5964" y="16485"/>
                    <a:pt x="5964" y="16484"/>
                  </a:cubicBezTo>
                  <a:cubicBezTo>
                    <a:pt x="5965" y="16485"/>
                    <a:pt x="5967" y="16486"/>
                    <a:pt x="5972" y="16488"/>
                  </a:cubicBezTo>
                  <a:cubicBezTo>
                    <a:pt x="5977" y="16490"/>
                    <a:pt x="5982" y="16492"/>
                    <a:pt x="5989" y="16496"/>
                  </a:cubicBezTo>
                  <a:cubicBezTo>
                    <a:pt x="5996" y="16499"/>
                    <a:pt x="6003" y="16502"/>
                    <a:pt x="6010" y="16505"/>
                  </a:cubicBezTo>
                  <a:cubicBezTo>
                    <a:pt x="6018" y="16508"/>
                    <a:pt x="6025" y="16511"/>
                    <a:pt x="6031" y="16514"/>
                  </a:cubicBezTo>
                  <a:lnTo>
                    <a:pt x="6329" y="16632"/>
                  </a:lnTo>
                  <a:lnTo>
                    <a:pt x="6352" y="16585"/>
                  </a:lnTo>
                  <a:close/>
                  <a:moveTo>
                    <a:pt x="6372" y="16174"/>
                  </a:moveTo>
                  <a:cubicBezTo>
                    <a:pt x="6357" y="16172"/>
                    <a:pt x="6343" y="16173"/>
                    <a:pt x="6330" y="16176"/>
                  </a:cubicBezTo>
                  <a:cubicBezTo>
                    <a:pt x="6317" y="16180"/>
                    <a:pt x="6305" y="16185"/>
                    <a:pt x="6294" y="16193"/>
                  </a:cubicBezTo>
                  <a:cubicBezTo>
                    <a:pt x="6283" y="16200"/>
                    <a:pt x="6271" y="16211"/>
                    <a:pt x="6257" y="16226"/>
                  </a:cubicBezTo>
                  <a:lnTo>
                    <a:pt x="6221" y="16264"/>
                  </a:lnTo>
                  <a:cubicBezTo>
                    <a:pt x="6202" y="16284"/>
                    <a:pt x="6185" y="16296"/>
                    <a:pt x="6171" y="16301"/>
                  </a:cubicBezTo>
                  <a:cubicBezTo>
                    <a:pt x="6156" y="16307"/>
                    <a:pt x="6141" y="16306"/>
                    <a:pt x="6125" y="16298"/>
                  </a:cubicBezTo>
                  <a:cubicBezTo>
                    <a:pt x="6105" y="16288"/>
                    <a:pt x="6092" y="16273"/>
                    <a:pt x="6088" y="16254"/>
                  </a:cubicBezTo>
                  <a:cubicBezTo>
                    <a:pt x="6083" y="16235"/>
                    <a:pt x="6087" y="16213"/>
                    <a:pt x="6099" y="16188"/>
                  </a:cubicBezTo>
                  <a:cubicBezTo>
                    <a:pt x="6103" y="16180"/>
                    <a:pt x="6107" y="16172"/>
                    <a:pt x="6112" y="16165"/>
                  </a:cubicBezTo>
                  <a:cubicBezTo>
                    <a:pt x="6117" y="16158"/>
                    <a:pt x="6123" y="16152"/>
                    <a:pt x="6129" y="16146"/>
                  </a:cubicBezTo>
                  <a:cubicBezTo>
                    <a:pt x="6135" y="16140"/>
                    <a:pt x="6142" y="16134"/>
                    <a:pt x="6151" y="16128"/>
                  </a:cubicBezTo>
                  <a:cubicBezTo>
                    <a:pt x="6159" y="16122"/>
                    <a:pt x="6168" y="16116"/>
                    <a:pt x="6179" y="16109"/>
                  </a:cubicBezTo>
                  <a:lnTo>
                    <a:pt x="6155" y="16072"/>
                  </a:lnTo>
                  <a:cubicBezTo>
                    <a:pt x="6112" y="16097"/>
                    <a:pt x="6080" y="16130"/>
                    <a:pt x="6060" y="16171"/>
                  </a:cubicBezTo>
                  <a:cubicBezTo>
                    <a:pt x="6050" y="16190"/>
                    <a:pt x="6045" y="16209"/>
                    <a:pt x="6042" y="16227"/>
                  </a:cubicBezTo>
                  <a:cubicBezTo>
                    <a:pt x="6040" y="16246"/>
                    <a:pt x="6041" y="16263"/>
                    <a:pt x="6046" y="16279"/>
                  </a:cubicBezTo>
                  <a:cubicBezTo>
                    <a:pt x="6050" y="16294"/>
                    <a:pt x="6058" y="16309"/>
                    <a:pt x="6069" y="16322"/>
                  </a:cubicBezTo>
                  <a:cubicBezTo>
                    <a:pt x="6079" y="16334"/>
                    <a:pt x="6093" y="16345"/>
                    <a:pt x="6110" y="16353"/>
                  </a:cubicBezTo>
                  <a:cubicBezTo>
                    <a:pt x="6135" y="16365"/>
                    <a:pt x="6160" y="16368"/>
                    <a:pt x="6186" y="16360"/>
                  </a:cubicBezTo>
                  <a:cubicBezTo>
                    <a:pt x="6197" y="16356"/>
                    <a:pt x="6208" y="16351"/>
                    <a:pt x="6218" y="16342"/>
                  </a:cubicBezTo>
                  <a:cubicBezTo>
                    <a:pt x="6228" y="16334"/>
                    <a:pt x="6240" y="16323"/>
                    <a:pt x="6254" y="16308"/>
                  </a:cubicBezTo>
                  <a:lnTo>
                    <a:pt x="6286" y="16274"/>
                  </a:lnTo>
                  <a:cubicBezTo>
                    <a:pt x="6323" y="16234"/>
                    <a:pt x="6359" y="16223"/>
                    <a:pt x="6393" y="16240"/>
                  </a:cubicBezTo>
                  <a:cubicBezTo>
                    <a:pt x="6416" y="16251"/>
                    <a:pt x="6430" y="16270"/>
                    <a:pt x="6435" y="16295"/>
                  </a:cubicBezTo>
                  <a:cubicBezTo>
                    <a:pt x="6438" y="16307"/>
                    <a:pt x="6438" y="16318"/>
                    <a:pt x="6436" y="16328"/>
                  </a:cubicBezTo>
                  <a:cubicBezTo>
                    <a:pt x="6434" y="16339"/>
                    <a:pt x="6429" y="16351"/>
                    <a:pt x="6422" y="16366"/>
                  </a:cubicBezTo>
                  <a:cubicBezTo>
                    <a:pt x="6412" y="16386"/>
                    <a:pt x="6400" y="16403"/>
                    <a:pt x="6387" y="16417"/>
                  </a:cubicBezTo>
                  <a:cubicBezTo>
                    <a:pt x="6373" y="16431"/>
                    <a:pt x="6356" y="16444"/>
                    <a:pt x="6337" y="16454"/>
                  </a:cubicBezTo>
                  <a:lnTo>
                    <a:pt x="6363" y="16493"/>
                  </a:lnTo>
                  <a:cubicBezTo>
                    <a:pt x="6385" y="16479"/>
                    <a:pt x="6403" y="16464"/>
                    <a:pt x="6419" y="16446"/>
                  </a:cubicBezTo>
                  <a:cubicBezTo>
                    <a:pt x="6435" y="16429"/>
                    <a:pt x="6448" y="16408"/>
                    <a:pt x="6460" y="16385"/>
                  </a:cubicBezTo>
                  <a:cubicBezTo>
                    <a:pt x="6469" y="16366"/>
                    <a:pt x="6475" y="16350"/>
                    <a:pt x="6478" y="16334"/>
                  </a:cubicBezTo>
                  <a:cubicBezTo>
                    <a:pt x="6481" y="16318"/>
                    <a:pt x="6481" y="16302"/>
                    <a:pt x="6479" y="16285"/>
                  </a:cubicBezTo>
                  <a:cubicBezTo>
                    <a:pt x="6477" y="16262"/>
                    <a:pt x="6470" y="16242"/>
                    <a:pt x="6457" y="16225"/>
                  </a:cubicBezTo>
                  <a:cubicBezTo>
                    <a:pt x="6445" y="16207"/>
                    <a:pt x="6430" y="16194"/>
                    <a:pt x="6412" y="16185"/>
                  </a:cubicBezTo>
                  <a:cubicBezTo>
                    <a:pt x="6400" y="16179"/>
                    <a:pt x="6386" y="16175"/>
                    <a:pt x="6372" y="16174"/>
                  </a:cubicBezTo>
                  <a:close/>
                  <a:moveTo>
                    <a:pt x="6486" y="15984"/>
                  </a:moveTo>
                  <a:lnTo>
                    <a:pt x="6443" y="15962"/>
                  </a:lnTo>
                  <a:lnTo>
                    <a:pt x="6389" y="16071"/>
                  </a:lnTo>
                  <a:lnTo>
                    <a:pt x="6433" y="16092"/>
                  </a:lnTo>
                  <a:lnTo>
                    <a:pt x="6486" y="15984"/>
                  </a:lnTo>
                  <a:close/>
                  <a:moveTo>
                    <a:pt x="6403" y="15496"/>
                  </a:moveTo>
                  <a:lnTo>
                    <a:pt x="6380" y="15542"/>
                  </a:lnTo>
                  <a:lnTo>
                    <a:pt x="6652" y="15676"/>
                  </a:lnTo>
                  <a:cubicBezTo>
                    <a:pt x="6665" y="15683"/>
                    <a:pt x="6676" y="15689"/>
                    <a:pt x="6685" y="15696"/>
                  </a:cubicBezTo>
                  <a:cubicBezTo>
                    <a:pt x="6693" y="15702"/>
                    <a:pt x="6700" y="15710"/>
                    <a:pt x="6706" y="15721"/>
                  </a:cubicBezTo>
                  <a:cubicBezTo>
                    <a:pt x="6711" y="15731"/>
                    <a:pt x="6712" y="15743"/>
                    <a:pt x="6711" y="15757"/>
                  </a:cubicBezTo>
                  <a:cubicBezTo>
                    <a:pt x="6709" y="15771"/>
                    <a:pt x="6704" y="15786"/>
                    <a:pt x="6696" y="15802"/>
                  </a:cubicBezTo>
                  <a:cubicBezTo>
                    <a:pt x="6690" y="15814"/>
                    <a:pt x="6684" y="15824"/>
                    <a:pt x="6678" y="15832"/>
                  </a:cubicBezTo>
                  <a:cubicBezTo>
                    <a:pt x="6671" y="15839"/>
                    <a:pt x="6664" y="15845"/>
                    <a:pt x="6657" y="15850"/>
                  </a:cubicBezTo>
                  <a:cubicBezTo>
                    <a:pt x="6651" y="15854"/>
                    <a:pt x="6644" y="15857"/>
                    <a:pt x="6638" y="15858"/>
                  </a:cubicBezTo>
                  <a:cubicBezTo>
                    <a:pt x="6631" y="15859"/>
                    <a:pt x="6626" y="15860"/>
                    <a:pt x="6621" y="15860"/>
                  </a:cubicBezTo>
                  <a:cubicBezTo>
                    <a:pt x="6613" y="15859"/>
                    <a:pt x="6604" y="15857"/>
                    <a:pt x="6593" y="15853"/>
                  </a:cubicBezTo>
                  <a:cubicBezTo>
                    <a:pt x="6581" y="15848"/>
                    <a:pt x="6571" y="15844"/>
                    <a:pt x="6561" y="15839"/>
                  </a:cubicBezTo>
                  <a:lnTo>
                    <a:pt x="6298" y="15709"/>
                  </a:lnTo>
                  <a:lnTo>
                    <a:pt x="6275" y="15755"/>
                  </a:lnTo>
                  <a:lnTo>
                    <a:pt x="6555" y="15893"/>
                  </a:lnTo>
                  <a:cubicBezTo>
                    <a:pt x="6564" y="15898"/>
                    <a:pt x="6574" y="15902"/>
                    <a:pt x="6586" y="15906"/>
                  </a:cubicBezTo>
                  <a:cubicBezTo>
                    <a:pt x="6598" y="15911"/>
                    <a:pt x="6610" y="15913"/>
                    <a:pt x="6622" y="15912"/>
                  </a:cubicBezTo>
                  <a:cubicBezTo>
                    <a:pt x="6646" y="15911"/>
                    <a:pt x="6668" y="15904"/>
                    <a:pt x="6686" y="15890"/>
                  </a:cubicBezTo>
                  <a:cubicBezTo>
                    <a:pt x="6704" y="15876"/>
                    <a:pt x="6720" y="15854"/>
                    <a:pt x="6735" y="15824"/>
                  </a:cubicBezTo>
                  <a:cubicBezTo>
                    <a:pt x="6747" y="15800"/>
                    <a:pt x="6754" y="15779"/>
                    <a:pt x="6757" y="15760"/>
                  </a:cubicBezTo>
                  <a:cubicBezTo>
                    <a:pt x="6760" y="15742"/>
                    <a:pt x="6760" y="15724"/>
                    <a:pt x="6755" y="15707"/>
                  </a:cubicBezTo>
                  <a:cubicBezTo>
                    <a:pt x="6751" y="15690"/>
                    <a:pt x="6744" y="15676"/>
                    <a:pt x="6733" y="15666"/>
                  </a:cubicBezTo>
                  <a:cubicBezTo>
                    <a:pt x="6721" y="15656"/>
                    <a:pt x="6704" y="15645"/>
                    <a:pt x="6681" y="15633"/>
                  </a:cubicBezTo>
                  <a:lnTo>
                    <a:pt x="6403" y="15496"/>
                  </a:lnTo>
                  <a:close/>
                  <a:moveTo>
                    <a:pt x="6977" y="15316"/>
                  </a:moveTo>
                  <a:lnTo>
                    <a:pt x="6586" y="15124"/>
                  </a:lnTo>
                  <a:lnTo>
                    <a:pt x="6563" y="15170"/>
                  </a:lnTo>
                  <a:lnTo>
                    <a:pt x="6776" y="15273"/>
                  </a:lnTo>
                  <a:cubicBezTo>
                    <a:pt x="6791" y="15280"/>
                    <a:pt x="6805" y="15286"/>
                    <a:pt x="6819" y="15293"/>
                  </a:cubicBezTo>
                  <a:cubicBezTo>
                    <a:pt x="6833" y="15299"/>
                    <a:pt x="6846" y="15305"/>
                    <a:pt x="6858" y="15309"/>
                  </a:cubicBezTo>
                  <a:cubicBezTo>
                    <a:pt x="6869" y="15314"/>
                    <a:pt x="6879" y="15318"/>
                    <a:pt x="6886" y="15321"/>
                  </a:cubicBezTo>
                  <a:cubicBezTo>
                    <a:pt x="6894" y="15324"/>
                    <a:pt x="6898" y="15326"/>
                    <a:pt x="6898" y="15326"/>
                  </a:cubicBezTo>
                  <a:cubicBezTo>
                    <a:pt x="6897" y="15326"/>
                    <a:pt x="6893" y="15326"/>
                    <a:pt x="6887" y="15325"/>
                  </a:cubicBezTo>
                  <a:cubicBezTo>
                    <a:pt x="6881" y="15325"/>
                    <a:pt x="6873" y="15324"/>
                    <a:pt x="6864" y="15324"/>
                  </a:cubicBezTo>
                  <a:cubicBezTo>
                    <a:pt x="6855" y="15323"/>
                    <a:pt x="6844" y="15323"/>
                    <a:pt x="6833" y="15322"/>
                  </a:cubicBezTo>
                  <a:cubicBezTo>
                    <a:pt x="6821" y="15322"/>
                    <a:pt x="6810" y="15322"/>
                    <a:pt x="6798" y="15322"/>
                  </a:cubicBezTo>
                  <a:lnTo>
                    <a:pt x="6485" y="15329"/>
                  </a:lnTo>
                  <a:lnTo>
                    <a:pt x="6458" y="15383"/>
                  </a:lnTo>
                  <a:lnTo>
                    <a:pt x="6849" y="15576"/>
                  </a:lnTo>
                  <a:lnTo>
                    <a:pt x="6873" y="15527"/>
                  </a:lnTo>
                  <a:lnTo>
                    <a:pt x="6645" y="15418"/>
                  </a:lnTo>
                  <a:cubicBezTo>
                    <a:pt x="6633" y="15412"/>
                    <a:pt x="6622" y="15407"/>
                    <a:pt x="6610" y="15402"/>
                  </a:cubicBezTo>
                  <a:cubicBezTo>
                    <a:pt x="6599" y="15397"/>
                    <a:pt x="6588" y="15392"/>
                    <a:pt x="6578" y="15388"/>
                  </a:cubicBezTo>
                  <a:cubicBezTo>
                    <a:pt x="6568" y="15384"/>
                    <a:pt x="6559" y="15380"/>
                    <a:pt x="6552" y="15377"/>
                  </a:cubicBezTo>
                  <a:cubicBezTo>
                    <a:pt x="6545" y="15374"/>
                    <a:pt x="6540" y="15372"/>
                    <a:pt x="6536" y="15371"/>
                  </a:cubicBezTo>
                  <a:cubicBezTo>
                    <a:pt x="6540" y="15372"/>
                    <a:pt x="6546" y="15372"/>
                    <a:pt x="6553" y="15372"/>
                  </a:cubicBezTo>
                  <a:cubicBezTo>
                    <a:pt x="6561" y="15373"/>
                    <a:pt x="6569" y="15373"/>
                    <a:pt x="6580" y="15373"/>
                  </a:cubicBezTo>
                  <a:cubicBezTo>
                    <a:pt x="6590" y="15373"/>
                    <a:pt x="6601" y="15373"/>
                    <a:pt x="6613" y="15373"/>
                  </a:cubicBezTo>
                  <a:cubicBezTo>
                    <a:pt x="6625" y="15373"/>
                    <a:pt x="6638" y="15373"/>
                    <a:pt x="6652" y="15373"/>
                  </a:cubicBezTo>
                  <a:lnTo>
                    <a:pt x="6953" y="15365"/>
                  </a:lnTo>
                  <a:lnTo>
                    <a:pt x="6977" y="15316"/>
                  </a:lnTo>
                  <a:close/>
                  <a:moveTo>
                    <a:pt x="7055" y="15156"/>
                  </a:moveTo>
                  <a:lnTo>
                    <a:pt x="6665" y="14964"/>
                  </a:lnTo>
                  <a:lnTo>
                    <a:pt x="6642" y="15009"/>
                  </a:lnTo>
                  <a:lnTo>
                    <a:pt x="7033" y="15202"/>
                  </a:lnTo>
                  <a:lnTo>
                    <a:pt x="7055" y="15156"/>
                  </a:lnTo>
                  <a:close/>
                  <a:moveTo>
                    <a:pt x="6855" y="14576"/>
                  </a:moveTo>
                  <a:lnTo>
                    <a:pt x="6832" y="14624"/>
                  </a:lnTo>
                  <a:lnTo>
                    <a:pt x="7048" y="14835"/>
                  </a:lnTo>
                  <a:cubicBezTo>
                    <a:pt x="7066" y="14852"/>
                    <a:pt x="7081" y="14866"/>
                    <a:pt x="7093" y="14877"/>
                  </a:cubicBezTo>
                  <a:cubicBezTo>
                    <a:pt x="7105" y="14888"/>
                    <a:pt x="7113" y="14895"/>
                    <a:pt x="7118" y="14899"/>
                  </a:cubicBezTo>
                  <a:cubicBezTo>
                    <a:pt x="7115" y="14898"/>
                    <a:pt x="7110" y="14896"/>
                    <a:pt x="7103" y="14895"/>
                  </a:cubicBezTo>
                  <a:cubicBezTo>
                    <a:pt x="7096" y="14893"/>
                    <a:pt x="7088" y="14891"/>
                    <a:pt x="7079" y="14889"/>
                  </a:cubicBezTo>
                  <a:cubicBezTo>
                    <a:pt x="7070" y="14887"/>
                    <a:pt x="7060" y="14885"/>
                    <a:pt x="7050" y="14884"/>
                  </a:cubicBezTo>
                  <a:cubicBezTo>
                    <a:pt x="7039" y="14882"/>
                    <a:pt x="7029" y="14880"/>
                    <a:pt x="7019" y="14879"/>
                  </a:cubicBezTo>
                  <a:lnTo>
                    <a:pt x="6727" y="14837"/>
                  </a:lnTo>
                  <a:lnTo>
                    <a:pt x="6702" y="14888"/>
                  </a:lnTo>
                  <a:lnTo>
                    <a:pt x="7157" y="14949"/>
                  </a:lnTo>
                  <a:lnTo>
                    <a:pt x="7180" y="14903"/>
                  </a:lnTo>
                  <a:lnTo>
                    <a:pt x="6855" y="14576"/>
                  </a:lnTo>
                  <a:close/>
                  <a:moveTo>
                    <a:pt x="7391" y="14474"/>
                  </a:moveTo>
                  <a:lnTo>
                    <a:pt x="7351" y="14454"/>
                  </a:lnTo>
                  <a:lnTo>
                    <a:pt x="7266" y="14626"/>
                  </a:lnTo>
                  <a:lnTo>
                    <a:pt x="7123" y="14556"/>
                  </a:lnTo>
                  <a:lnTo>
                    <a:pt x="7189" y="14422"/>
                  </a:lnTo>
                  <a:lnTo>
                    <a:pt x="7148" y="14402"/>
                  </a:lnTo>
                  <a:lnTo>
                    <a:pt x="7083" y="14536"/>
                  </a:lnTo>
                  <a:lnTo>
                    <a:pt x="6954" y="14473"/>
                  </a:lnTo>
                  <a:lnTo>
                    <a:pt x="7033" y="14312"/>
                  </a:lnTo>
                  <a:lnTo>
                    <a:pt x="6997" y="14287"/>
                  </a:lnTo>
                  <a:lnTo>
                    <a:pt x="6892" y="14501"/>
                  </a:lnTo>
                  <a:lnTo>
                    <a:pt x="7283" y="14693"/>
                  </a:lnTo>
                  <a:lnTo>
                    <a:pt x="7391" y="14474"/>
                  </a:lnTo>
                  <a:close/>
                  <a:moveTo>
                    <a:pt x="7554" y="14143"/>
                  </a:moveTo>
                  <a:lnTo>
                    <a:pt x="7518" y="14147"/>
                  </a:lnTo>
                  <a:cubicBezTo>
                    <a:pt x="7501" y="14150"/>
                    <a:pt x="7483" y="14152"/>
                    <a:pt x="7465" y="14155"/>
                  </a:cubicBezTo>
                  <a:cubicBezTo>
                    <a:pt x="7446" y="14157"/>
                    <a:pt x="7428" y="14160"/>
                    <a:pt x="7412" y="14162"/>
                  </a:cubicBezTo>
                  <a:cubicBezTo>
                    <a:pt x="7395" y="14164"/>
                    <a:pt x="7384" y="14166"/>
                    <a:pt x="7377" y="14167"/>
                  </a:cubicBezTo>
                  <a:cubicBezTo>
                    <a:pt x="7367" y="14169"/>
                    <a:pt x="7356" y="14172"/>
                    <a:pt x="7344" y="14175"/>
                  </a:cubicBezTo>
                  <a:cubicBezTo>
                    <a:pt x="7332" y="14178"/>
                    <a:pt x="7322" y="14181"/>
                    <a:pt x="7314" y="14185"/>
                  </a:cubicBezTo>
                  <a:lnTo>
                    <a:pt x="7317" y="14179"/>
                  </a:lnTo>
                  <a:cubicBezTo>
                    <a:pt x="7324" y="14164"/>
                    <a:pt x="7329" y="14148"/>
                    <a:pt x="7330" y="14133"/>
                  </a:cubicBezTo>
                  <a:cubicBezTo>
                    <a:pt x="7331" y="14118"/>
                    <a:pt x="7329" y="14103"/>
                    <a:pt x="7324" y="14090"/>
                  </a:cubicBezTo>
                  <a:cubicBezTo>
                    <a:pt x="7319" y="14076"/>
                    <a:pt x="7312" y="14063"/>
                    <a:pt x="7301" y="14052"/>
                  </a:cubicBezTo>
                  <a:cubicBezTo>
                    <a:pt x="7290" y="14040"/>
                    <a:pt x="7276" y="14031"/>
                    <a:pt x="7260" y="14023"/>
                  </a:cubicBezTo>
                  <a:cubicBezTo>
                    <a:pt x="7250" y="14018"/>
                    <a:pt x="7240" y="14015"/>
                    <a:pt x="7230" y="14013"/>
                  </a:cubicBezTo>
                  <a:cubicBezTo>
                    <a:pt x="7221" y="14011"/>
                    <a:pt x="7211" y="14010"/>
                    <a:pt x="7203" y="14011"/>
                  </a:cubicBezTo>
                  <a:cubicBezTo>
                    <a:pt x="7194" y="14011"/>
                    <a:pt x="7186" y="14012"/>
                    <a:pt x="7179" y="14014"/>
                  </a:cubicBezTo>
                  <a:cubicBezTo>
                    <a:pt x="7172" y="14016"/>
                    <a:pt x="7165" y="14018"/>
                    <a:pt x="7159" y="14021"/>
                  </a:cubicBezTo>
                  <a:cubicBezTo>
                    <a:pt x="7153" y="14024"/>
                    <a:pt x="7147" y="14028"/>
                    <a:pt x="7141" y="14032"/>
                  </a:cubicBezTo>
                  <a:cubicBezTo>
                    <a:pt x="7135" y="14036"/>
                    <a:pt x="7129" y="14042"/>
                    <a:pt x="7123" y="14049"/>
                  </a:cubicBezTo>
                  <a:cubicBezTo>
                    <a:pt x="7117" y="14055"/>
                    <a:pt x="7111" y="14063"/>
                    <a:pt x="7105" y="14073"/>
                  </a:cubicBezTo>
                  <a:cubicBezTo>
                    <a:pt x="7099" y="14083"/>
                    <a:pt x="7092" y="14094"/>
                    <a:pt x="7086" y="14108"/>
                  </a:cubicBezTo>
                  <a:lnTo>
                    <a:pt x="7041" y="14199"/>
                  </a:lnTo>
                  <a:lnTo>
                    <a:pt x="7432" y="14391"/>
                  </a:lnTo>
                  <a:lnTo>
                    <a:pt x="7454" y="14345"/>
                  </a:lnTo>
                  <a:lnTo>
                    <a:pt x="7278" y="14259"/>
                  </a:lnTo>
                  <a:cubicBezTo>
                    <a:pt x="7283" y="14249"/>
                    <a:pt x="7289" y="14242"/>
                    <a:pt x="7295" y="14237"/>
                  </a:cubicBezTo>
                  <a:cubicBezTo>
                    <a:pt x="7301" y="14233"/>
                    <a:pt x="7311" y="14229"/>
                    <a:pt x="7325" y="14226"/>
                  </a:cubicBezTo>
                  <a:cubicBezTo>
                    <a:pt x="7348" y="14222"/>
                    <a:pt x="7370" y="14218"/>
                    <a:pt x="7390" y="14214"/>
                  </a:cubicBezTo>
                  <a:cubicBezTo>
                    <a:pt x="7411" y="14211"/>
                    <a:pt x="7430" y="14208"/>
                    <a:pt x="7448" y="14206"/>
                  </a:cubicBezTo>
                  <a:cubicBezTo>
                    <a:pt x="7465" y="14204"/>
                    <a:pt x="7480" y="14203"/>
                    <a:pt x="7493" y="14202"/>
                  </a:cubicBezTo>
                  <a:cubicBezTo>
                    <a:pt x="7507" y="14201"/>
                    <a:pt x="7517" y="14201"/>
                    <a:pt x="7525" y="14201"/>
                  </a:cubicBezTo>
                  <a:lnTo>
                    <a:pt x="7554" y="14143"/>
                  </a:lnTo>
                  <a:close/>
                  <a:moveTo>
                    <a:pt x="7268" y="14094"/>
                  </a:moveTo>
                  <a:cubicBezTo>
                    <a:pt x="7276" y="14102"/>
                    <a:pt x="7282" y="14111"/>
                    <a:pt x="7285" y="14121"/>
                  </a:cubicBezTo>
                  <a:cubicBezTo>
                    <a:pt x="7288" y="14131"/>
                    <a:pt x="7288" y="14143"/>
                    <a:pt x="7286" y="14156"/>
                  </a:cubicBezTo>
                  <a:cubicBezTo>
                    <a:pt x="7284" y="14168"/>
                    <a:pt x="7278" y="14184"/>
                    <a:pt x="7270" y="14201"/>
                  </a:cubicBezTo>
                  <a:lnTo>
                    <a:pt x="7248" y="14244"/>
                  </a:lnTo>
                  <a:lnTo>
                    <a:pt x="7103" y="14173"/>
                  </a:lnTo>
                  <a:lnTo>
                    <a:pt x="7126" y="14126"/>
                  </a:lnTo>
                  <a:cubicBezTo>
                    <a:pt x="7131" y="14115"/>
                    <a:pt x="7136" y="14106"/>
                    <a:pt x="7141" y="14099"/>
                  </a:cubicBezTo>
                  <a:cubicBezTo>
                    <a:pt x="7146" y="14092"/>
                    <a:pt x="7152" y="14086"/>
                    <a:pt x="7158" y="14081"/>
                  </a:cubicBezTo>
                  <a:cubicBezTo>
                    <a:pt x="7168" y="14072"/>
                    <a:pt x="7180" y="14067"/>
                    <a:pt x="7195" y="14065"/>
                  </a:cubicBezTo>
                  <a:cubicBezTo>
                    <a:pt x="7209" y="14063"/>
                    <a:pt x="7223" y="14065"/>
                    <a:pt x="7236" y="14072"/>
                  </a:cubicBezTo>
                  <a:cubicBezTo>
                    <a:pt x="7249" y="14078"/>
                    <a:pt x="7259" y="14085"/>
                    <a:pt x="7268" y="14094"/>
                  </a:cubicBezTo>
                  <a:close/>
                  <a:moveTo>
                    <a:pt x="7565" y="13749"/>
                  </a:moveTo>
                  <a:cubicBezTo>
                    <a:pt x="7550" y="13747"/>
                    <a:pt x="7537" y="13748"/>
                    <a:pt x="7523" y="13752"/>
                  </a:cubicBezTo>
                  <a:cubicBezTo>
                    <a:pt x="7510" y="13755"/>
                    <a:pt x="7498" y="13761"/>
                    <a:pt x="7488" y="13768"/>
                  </a:cubicBezTo>
                  <a:cubicBezTo>
                    <a:pt x="7477" y="13775"/>
                    <a:pt x="7464" y="13786"/>
                    <a:pt x="7450" y="13801"/>
                  </a:cubicBezTo>
                  <a:lnTo>
                    <a:pt x="7414" y="13839"/>
                  </a:lnTo>
                  <a:cubicBezTo>
                    <a:pt x="7395" y="13859"/>
                    <a:pt x="7378" y="13871"/>
                    <a:pt x="7364" y="13876"/>
                  </a:cubicBezTo>
                  <a:cubicBezTo>
                    <a:pt x="7349" y="13882"/>
                    <a:pt x="7334" y="13881"/>
                    <a:pt x="7318" y="13873"/>
                  </a:cubicBezTo>
                  <a:cubicBezTo>
                    <a:pt x="7298" y="13863"/>
                    <a:pt x="7286" y="13848"/>
                    <a:pt x="7281" y="13829"/>
                  </a:cubicBezTo>
                  <a:cubicBezTo>
                    <a:pt x="7276" y="13810"/>
                    <a:pt x="7280" y="13788"/>
                    <a:pt x="7292" y="13763"/>
                  </a:cubicBezTo>
                  <a:cubicBezTo>
                    <a:pt x="7296" y="13755"/>
                    <a:pt x="7301" y="13747"/>
                    <a:pt x="7305" y="13740"/>
                  </a:cubicBezTo>
                  <a:cubicBezTo>
                    <a:pt x="7310" y="13733"/>
                    <a:pt x="7316" y="13727"/>
                    <a:pt x="7322" y="13721"/>
                  </a:cubicBezTo>
                  <a:cubicBezTo>
                    <a:pt x="7328" y="13715"/>
                    <a:pt x="7336" y="13709"/>
                    <a:pt x="7344" y="13703"/>
                  </a:cubicBezTo>
                  <a:cubicBezTo>
                    <a:pt x="7352" y="13697"/>
                    <a:pt x="7361" y="13691"/>
                    <a:pt x="7372" y="13684"/>
                  </a:cubicBezTo>
                  <a:lnTo>
                    <a:pt x="7348" y="13647"/>
                  </a:lnTo>
                  <a:cubicBezTo>
                    <a:pt x="7305" y="13672"/>
                    <a:pt x="7273" y="13705"/>
                    <a:pt x="7253" y="13747"/>
                  </a:cubicBezTo>
                  <a:cubicBezTo>
                    <a:pt x="7243" y="13766"/>
                    <a:pt x="7238" y="13784"/>
                    <a:pt x="7236" y="13802"/>
                  </a:cubicBezTo>
                  <a:cubicBezTo>
                    <a:pt x="7233" y="13821"/>
                    <a:pt x="7235" y="13838"/>
                    <a:pt x="7239" y="13854"/>
                  </a:cubicBezTo>
                  <a:cubicBezTo>
                    <a:pt x="7243" y="13870"/>
                    <a:pt x="7251" y="13884"/>
                    <a:pt x="7262" y="13897"/>
                  </a:cubicBezTo>
                  <a:cubicBezTo>
                    <a:pt x="7272" y="13910"/>
                    <a:pt x="7286" y="13920"/>
                    <a:pt x="7303" y="13928"/>
                  </a:cubicBezTo>
                  <a:cubicBezTo>
                    <a:pt x="7328" y="13941"/>
                    <a:pt x="7353" y="13943"/>
                    <a:pt x="7379" y="13935"/>
                  </a:cubicBezTo>
                  <a:cubicBezTo>
                    <a:pt x="7390" y="13931"/>
                    <a:pt x="7401" y="13926"/>
                    <a:pt x="7411" y="13918"/>
                  </a:cubicBezTo>
                  <a:cubicBezTo>
                    <a:pt x="7421" y="13910"/>
                    <a:pt x="7434" y="13898"/>
                    <a:pt x="7448" y="13883"/>
                  </a:cubicBezTo>
                  <a:lnTo>
                    <a:pt x="7479" y="13849"/>
                  </a:lnTo>
                  <a:cubicBezTo>
                    <a:pt x="7516" y="13810"/>
                    <a:pt x="7552" y="13798"/>
                    <a:pt x="7586" y="13815"/>
                  </a:cubicBezTo>
                  <a:cubicBezTo>
                    <a:pt x="7610" y="13827"/>
                    <a:pt x="7624" y="13845"/>
                    <a:pt x="7628" y="13871"/>
                  </a:cubicBezTo>
                  <a:cubicBezTo>
                    <a:pt x="7631" y="13882"/>
                    <a:pt x="7631" y="13893"/>
                    <a:pt x="7629" y="13903"/>
                  </a:cubicBezTo>
                  <a:cubicBezTo>
                    <a:pt x="7627" y="13914"/>
                    <a:pt x="7622" y="13926"/>
                    <a:pt x="7615" y="13941"/>
                  </a:cubicBezTo>
                  <a:cubicBezTo>
                    <a:pt x="7605" y="13961"/>
                    <a:pt x="7594" y="13978"/>
                    <a:pt x="7580" y="13992"/>
                  </a:cubicBezTo>
                  <a:cubicBezTo>
                    <a:pt x="7566" y="14006"/>
                    <a:pt x="7550" y="14019"/>
                    <a:pt x="7530" y="14029"/>
                  </a:cubicBezTo>
                  <a:lnTo>
                    <a:pt x="7556" y="14068"/>
                  </a:lnTo>
                  <a:cubicBezTo>
                    <a:pt x="7578" y="14054"/>
                    <a:pt x="7597" y="14039"/>
                    <a:pt x="7612" y="14021"/>
                  </a:cubicBezTo>
                  <a:cubicBezTo>
                    <a:pt x="7628" y="14004"/>
                    <a:pt x="7642" y="13983"/>
                    <a:pt x="7653" y="13960"/>
                  </a:cubicBezTo>
                  <a:cubicBezTo>
                    <a:pt x="7662" y="13942"/>
                    <a:pt x="7668" y="13925"/>
                    <a:pt x="7671" y="13909"/>
                  </a:cubicBezTo>
                  <a:cubicBezTo>
                    <a:pt x="7674" y="13894"/>
                    <a:pt x="7674" y="13877"/>
                    <a:pt x="7672" y="13860"/>
                  </a:cubicBezTo>
                  <a:cubicBezTo>
                    <a:pt x="7670" y="13837"/>
                    <a:pt x="7663" y="13817"/>
                    <a:pt x="7651" y="13800"/>
                  </a:cubicBezTo>
                  <a:cubicBezTo>
                    <a:pt x="7638" y="13782"/>
                    <a:pt x="7623" y="13769"/>
                    <a:pt x="7605" y="13760"/>
                  </a:cubicBezTo>
                  <a:cubicBezTo>
                    <a:pt x="7593" y="13754"/>
                    <a:pt x="7580" y="13750"/>
                    <a:pt x="7565" y="13749"/>
                  </a:cubicBezTo>
                  <a:close/>
                  <a:moveTo>
                    <a:pt x="7783" y="13678"/>
                  </a:moveTo>
                  <a:lnTo>
                    <a:pt x="7392" y="13486"/>
                  </a:lnTo>
                  <a:lnTo>
                    <a:pt x="7369" y="13532"/>
                  </a:lnTo>
                  <a:lnTo>
                    <a:pt x="7760" y="13724"/>
                  </a:lnTo>
                  <a:lnTo>
                    <a:pt x="7783" y="13678"/>
                  </a:lnTo>
                  <a:close/>
                  <a:moveTo>
                    <a:pt x="7558" y="13149"/>
                  </a:moveTo>
                  <a:lnTo>
                    <a:pt x="7430" y="13407"/>
                  </a:lnTo>
                  <a:lnTo>
                    <a:pt x="7470" y="13427"/>
                  </a:lnTo>
                  <a:lnTo>
                    <a:pt x="7521" y="13322"/>
                  </a:lnTo>
                  <a:lnTo>
                    <a:pt x="7873" y="13495"/>
                  </a:lnTo>
                  <a:lnTo>
                    <a:pt x="7895" y="13450"/>
                  </a:lnTo>
                  <a:lnTo>
                    <a:pt x="7543" y="13277"/>
                  </a:lnTo>
                  <a:lnTo>
                    <a:pt x="7595" y="13171"/>
                  </a:lnTo>
                  <a:lnTo>
                    <a:pt x="7558" y="13149"/>
                  </a:lnTo>
                  <a:close/>
                  <a:moveTo>
                    <a:pt x="8100" y="13032"/>
                  </a:moveTo>
                  <a:lnTo>
                    <a:pt x="7646" y="12969"/>
                  </a:lnTo>
                  <a:lnTo>
                    <a:pt x="7616" y="13030"/>
                  </a:lnTo>
                  <a:lnTo>
                    <a:pt x="7943" y="13353"/>
                  </a:lnTo>
                  <a:lnTo>
                    <a:pt x="7966" y="13306"/>
                  </a:lnTo>
                  <a:lnTo>
                    <a:pt x="7864" y="13209"/>
                  </a:lnTo>
                  <a:lnTo>
                    <a:pt x="7936" y="13063"/>
                  </a:lnTo>
                  <a:lnTo>
                    <a:pt x="8074" y="13085"/>
                  </a:lnTo>
                  <a:lnTo>
                    <a:pt x="8100" y="13032"/>
                  </a:lnTo>
                  <a:close/>
                  <a:moveTo>
                    <a:pt x="7892" y="13056"/>
                  </a:moveTo>
                  <a:lnTo>
                    <a:pt x="7832" y="13178"/>
                  </a:lnTo>
                  <a:lnTo>
                    <a:pt x="7671" y="13022"/>
                  </a:lnTo>
                  <a:lnTo>
                    <a:pt x="7892" y="13056"/>
                  </a:lnTo>
                  <a:close/>
                  <a:moveTo>
                    <a:pt x="7538" y="13000"/>
                  </a:moveTo>
                  <a:cubicBezTo>
                    <a:pt x="7529" y="13003"/>
                    <a:pt x="7523" y="13009"/>
                    <a:pt x="7519" y="13017"/>
                  </a:cubicBezTo>
                  <a:cubicBezTo>
                    <a:pt x="7515" y="13025"/>
                    <a:pt x="7515" y="13033"/>
                    <a:pt x="7517" y="13042"/>
                  </a:cubicBezTo>
                  <a:cubicBezTo>
                    <a:pt x="7520" y="13050"/>
                    <a:pt x="7526" y="13057"/>
                    <a:pt x="7534" y="13060"/>
                  </a:cubicBezTo>
                  <a:cubicBezTo>
                    <a:pt x="7542" y="13065"/>
                    <a:pt x="7551" y="13065"/>
                    <a:pt x="7559" y="13062"/>
                  </a:cubicBezTo>
                  <a:cubicBezTo>
                    <a:pt x="7568" y="13060"/>
                    <a:pt x="7574" y="13054"/>
                    <a:pt x="7579" y="13046"/>
                  </a:cubicBezTo>
                  <a:cubicBezTo>
                    <a:pt x="7583" y="13037"/>
                    <a:pt x="7583" y="13029"/>
                    <a:pt x="7580" y="13021"/>
                  </a:cubicBezTo>
                  <a:cubicBezTo>
                    <a:pt x="7577" y="13012"/>
                    <a:pt x="7571" y="13006"/>
                    <a:pt x="7563" y="13002"/>
                  </a:cubicBezTo>
                  <a:cubicBezTo>
                    <a:pt x="7555" y="12998"/>
                    <a:pt x="7546" y="12997"/>
                    <a:pt x="7538" y="13000"/>
                  </a:cubicBezTo>
                  <a:close/>
                  <a:moveTo>
                    <a:pt x="7596" y="12883"/>
                  </a:moveTo>
                  <a:cubicBezTo>
                    <a:pt x="7587" y="12886"/>
                    <a:pt x="7581" y="12891"/>
                    <a:pt x="7577" y="12900"/>
                  </a:cubicBezTo>
                  <a:cubicBezTo>
                    <a:pt x="7573" y="12908"/>
                    <a:pt x="7572" y="12916"/>
                    <a:pt x="7575" y="12924"/>
                  </a:cubicBezTo>
                  <a:cubicBezTo>
                    <a:pt x="7578" y="12933"/>
                    <a:pt x="7584" y="12939"/>
                    <a:pt x="7592" y="12943"/>
                  </a:cubicBezTo>
                  <a:cubicBezTo>
                    <a:pt x="7600" y="12947"/>
                    <a:pt x="7608" y="12948"/>
                    <a:pt x="7617" y="12945"/>
                  </a:cubicBezTo>
                  <a:cubicBezTo>
                    <a:pt x="7626" y="12942"/>
                    <a:pt x="7632" y="12937"/>
                    <a:pt x="7636" y="12928"/>
                  </a:cubicBezTo>
                  <a:cubicBezTo>
                    <a:pt x="7640" y="12920"/>
                    <a:pt x="7641" y="12912"/>
                    <a:pt x="7638" y="12903"/>
                  </a:cubicBezTo>
                  <a:cubicBezTo>
                    <a:pt x="7635" y="12895"/>
                    <a:pt x="7629" y="12889"/>
                    <a:pt x="7620" y="12884"/>
                  </a:cubicBezTo>
                  <a:cubicBezTo>
                    <a:pt x="7612" y="12880"/>
                    <a:pt x="7604" y="12880"/>
                    <a:pt x="7596" y="12883"/>
                  </a:cubicBezTo>
                  <a:close/>
                  <a:moveTo>
                    <a:pt x="7837" y="12580"/>
                  </a:moveTo>
                  <a:lnTo>
                    <a:pt x="7710" y="12839"/>
                  </a:lnTo>
                  <a:lnTo>
                    <a:pt x="7750" y="12858"/>
                  </a:lnTo>
                  <a:lnTo>
                    <a:pt x="7801" y="12753"/>
                  </a:lnTo>
                  <a:lnTo>
                    <a:pt x="8153" y="12926"/>
                  </a:lnTo>
                  <a:lnTo>
                    <a:pt x="8175" y="12881"/>
                  </a:lnTo>
                  <a:lnTo>
                    <a:pt x="7823" y="12708"/>
                  </a:lnTo>
                  <a:lnTo>
                    <a:pt x="7875" y="12602"/>
                  </a:lnTo>
                  <a:lnTo>
                    <a:pt x="7837" y="12580"/>
                  </a:lnTo>
                  <a:close/>
                  <a:moveTo>
                    <a:pt x="8503" y="12213"/>
                  </a:moveTo>
                  <a:lnTo>
                    <a:pt x="8096" y="12055"/>
                  </a:lnTo>
                  <a:lnTo>
                    <a:pt x="8062" y="12124"/>
                  </a:lnTo>
                  <a:lnTo>
                    <a:pt x="8286" y="12325"/>
                  </a:lnTo>
                  <a:cubicBezTo>
                    <a:pt x="8299" y="12337"/>
                    <a:pt x="8312" y="12347"/>
                    <a:pt x="8323" y="12356"/>
                  </a:cubicBezTo>
                  <a:cubicBezTo>
                    <a:pt x="8334" y="12364"/>
                    <a:pt x="8341" y="12369"/>
                    <a:pt x="8342" y="12370"/>
                  </a:cubicBezTo>
                  <a:cubicBezTo>
                    <a:pt x="8340" y="12370"/>
                    <a:pt x="8332" y="12368"/>
                    <a:pt x="8318" y="12364"/>
                  </a:cubicBezTo>
                  <a:cubicBezTo>
                    <a:pt x="8304" y="12360"/>
                    <a:pt x="8287" y="12356"/>
                    <a:pt x="8267" y="12352"/>
                  </a:cubicBezTo>
                  <a:lnTo>
                    <a:pt x="7976" y="12298"/>
                  </a:lnTo>
                  <a:lnTo>
                    <a:pt x="7943" y="12366"/>
                  </a:lnTo>
                  <a:lnTo>
                    <a:pt x="8317" y="12593"/>
                  </a:lnTo>
                  <a:lnTo>
                    <a:pt x="8339" y="12548"/>
                  </a:lnTo>
                  <a:lnTo>
                    <a:pt x="8071" y="12389"/>
                  </a:lnTo>
                  <a:cubicBezTo>
                    <a:pt x="8066" y="12386"/>
                    <a:pt x="8059" y="12382"/>
                    <a:pt x="8052" y="12378"/>
                  </a:cubicBezTo>
                  <a:cubicBezTo>
                    <a:pt x="8044" y="12374"/>
                    <a:pt x="8037" y="12369"/>
                    <a:pt x="8030" y="12365"/>
                  </a:cubicBezTo>
                  <a:cubicBezTo>
                    <a:pt x="8022" y="12361"/>
                    <a:pt x="8016" y="12357"/>
                    <a:pt x="8010" y="12354"/>
                  </a:cubicBezTo>
                  <a:cubicBezTo>
                    <a:pt x="8005" y="12351"/>
                    <a:pt x="8002" y="12350"/>
                    <a:pt x="8001" y="12349"/>
                  </a:cubicBezTo>
                  <a:cubicBezTo>
                    <a:pt x="8005" y="12350"/>
                    <a:pt x="8014" y="12352"/>
                    <a:pt x="8028" y="12355"/>
                  </a:cubicBezTo>
                  <a:cubicBezTo>
                    <a:pt x="8043" y="12358"/>
                    <a:pt x="8062" y="12361"/>
                    <a:pt x="8084" y="12366"/>
                  </a:cubicBezTo>
                  <a:lnTo>
                    <a:pt x="8399" y="12425"/>
                  </a:lnTo>
                  <a:lnTo>
                    <a:pt x="8419" y="12385"/>
                  </a:lnTo>
                  <a:lnTo>
                    <a:pt x="8168" y="12158"/>
                  </a:lnTo>
                  <a:cubicBezTo>
                    <a:pt x="8163" y="12153"/>
                    <a:pt x="8158" y="12148"/>
                    <a:pt x="8152" y="12143"/>
                  </a:cubicBezTo>
                  <a:cubicBezTo>
                    <a:pt x="8146" y="12138"/>
                    <a:pt x="8140" y="12134"/>
                    <a:pt x="8135" y="12129"/>
                  </a:cubicBezTo>
                  <a:cubicBezTo>
                    <a:pt x="8130" y="12125"/>
                    <a:pt x="8125" y="12121"/>
                    <a:pt x="8122" y="12118"/>
                  </a:cubicBezTo>
                  <a:cubicBezTo>
                    <a:pt x="8118" y="12115"/>
                    <a:pt x="8116" y="12113"/>
                    <a:pt x="8115" y="12112"/>
                  </a:cubicBezTo>
                  <a:cubicBezTo>
                    <a:pt x="8116" y="12112"/>
                    <a:pt x="8119" y="12114"/>
                    <a:pt x="8123" y="12116"/>
                  </a:cubicBezTo>
                  <a:cubicBezTo>
                    <a:pt x="8128" y="12118"/>
                    <a:pt x="8134" y="12120"/>
                    <a:pt x="8140" y="12123"/>
                  </a:cubicBezTo>
                  <a:cubicBezTo>
                    <a:pt x="8147" y="12127"/>
                    <a:pt x="8154" y="12130"/>
                    <a:pt x="8162" y="12133"/>
                  </a:cubicBezTo>
                  <a:cubicBezTo>
                    <a:pt x="8169" y="12136"/>
                    <a:pt x="8176" y="12139"/>
                    <a:pt x="8183" y="12142"/>
                  </a:cubicBezTo>
                  <a:lnTo>
                    <a:pt x="8480" y="12260"/>
                  </a:lnTo>
                  <a:lnTo>
                    <a:pt x="8503" y="12213"/>
                  </a:lnTo>
                  <a:close/>
                  <a:moveTo>
                    <a:pt x="8288" y="11665"/>
                  </a:moveTo>
                  <a:lnTo>
                    <a:pt x="8265" y="11711"/>
                  </a:lnTo>
                  <a:lnTo>
                    <a:pt x="8537" y="11845"/>
                  </a:lnTo>
                  <a:cubicBezTo>
                    <a:pt x="8551" y="11851"/>
                    <a:pt x="8562" y="11858"/>
                    <a:pt x="8570" y="11864"/>
                  </a:cubicBezTo>
                  <a:cubicBezTo>
                    <a:pt x="8579" y="11870"/>
                    <a:pt x="8586" y="11879"/>
                    <a:pt x="8591" y="11890"/>
                  </a:cubicBezTo>
                  <a:cubicBezTo>
                    <a:pt x="8596" y="11900"/>
                    <a:pt x="8598" y="11912"/>
                    <a:pt x="8596" y="11925"/>
                  </a:cubicBezTo>
                  <a:cubicBezTo>
                    <a:pt x="8595" y="11939"/>
                    <a:pt x="8590" y="11954"/>
                    <a:pt x="8582" y="11971"/>
                  </a:cubicBezTo>
                  <a:cubicBezTo>
                    <a:pt x="8576" y="11983"/>
                    <a:pt x="8569" y="11993"/>
                    <a:pt x="8563" y="12000"/>
                  </a:cubicBezTo>
                  <a:cubicBezTo>
                    <a:pt x="8556" y="12008"/>
                    <a:pt x="8550" y="12014"/>
                    <a:pt x="8543" y="12018"/>
                  </a:cubicBezTo>
                  <a:cubicBezTo>
                    <a:pt x="8536" y="12022"/>
                    <a:pt x="8529" y="12025"/>
                    <a:pt x="8523" y="12026"/>
                  </a:cubicBezTo>
                  <a:cubicBezTo>
                    <a:pt x="8517" y="12028"/>
                    <a:pt x="8511" y="12028"/>
                    <a:pt x="8506" y="12028"/>
                  </a:cubicBezTo>
                  <a:cubicBezTo>
                    <a:pt x="8499" y="12028"/>
                    <a:pt x="8489" y="12026"/>
                    <a:pt x="8478" y="12021"/>
                  </a:cubicBezTo>
                  <a:cubicBezTo>
                    <a:pt x="8467" y="12017"/>
                    <a:pt x="8456" y="12012"/>
                    <a:pt x="8446" y="12007"/>
                  </a:cubicBezTo>
                  <a:lnTo>
                    <a:pt x="8183" y="11878"/>
                  </a:lnTo>
                  <a:lnTo>
                    <a:pt x="8160" y="11924"/>
                  </a:lnTo>
                  <a:lnTo>
                    <a:pt x="8441" y="12062"/>
                  </a:lnTo>
                  <a:cubicBezTo>
                    <a:pt x="8449" y="12066"/>
                    <a:pt x="8460" y="12071"/>
                    <a:pt x="8471" y="12075"/>
                  </a:cubicBezTo>
                  <a:cubicBezTo>
                    <a:pt x="8483" y="12079"/>
                    <a:pt x="8495" y="12081"/>
                    <a:pt x="8507" y="12081"/>
                  </a:cubicBezTo>
                  <a:cubicBezTo>
                    <a:pt x="8532" y="12079"/>
                    <a:pt x="8553" y="12072"/>
                    <a:pt x="8571" y="12059"/>
                  </a:cubicBezTo>
                  <a:cubicBezTo>
                    <a:pt x="8589" y="12045"/>
                    <a:pt x="8605" y="12023"/>
                    <a:pt x="8620" y="11993"/>
                  </a:cubicBezTo>
                  <a:cubicBezTo>
                    <a:pt x="8632" y="11969"/>
                    <a:pt x="8640" y="11947"/>
                    <a:pt x="8643" y="11929"/>
                  </a:cubicBezTo>
                  <a:cubicBezTo>
                    <a:pt x="8646" y="11910"/>
                    <a:pt x="8645" y="11892"/>
                    <a:pt x="8641" y="11875"/>
                  </a:cubicBezTo>
                  <a:cubicBezTo>
                    <a:pt x="8637" y="11859"/>
                    <a:pt x="8629" y="11845"/>
                    <a:pt x="8618" y="11835"/>
                  </a:cubicBezTo>
                  <a:cubicBezTo>
                    <a:pt x="8607" y="11824"/>
                    <a:pt x="8589" y="11813"/>
                    <a:pt x="8566" y="11802"/>
                  </a:cubicBezTo>
                  <a:lnTo>
                    <a:pt x="8288" y="11665"/>
                  </a:lnTo>
                  <a:close/>
                  <a:moveTo>
                    <a:pt x="8131" y="11796"/>
                  </a:moveTo>
                  <a:cubicBezTo>
                    <a:pt x="8122" y="11798"/>
                    <a:pt x="8116" y="11804"/>
                    <a:pt x="8112" y="11812"/>
                  </a:cubicBezTo>
                  <a:cubicBezTo>
                    <a:pt x="8108" y="11820"/>
                    <a:pt x="8107" y="11829"/>
                    <a:pt x="8110" y="11837"/>
                  </a:cubicBezTo>
                  <a:cubicBezTo>
                    <a:pt x="8113" y="11846"/>
                    <a:pt x="8119" y="11852"/>
                    <a:pt x="8127" y="11856"/>
                  </a:cubicBezTo>
                  <a:cubicBezTo>
                    <a:pt x="8135" y="11860"/>
                    <a:pt x="8143" y="11861"/>
                    <a:pt x="8152" y="11858"/>
                  </a:cubicBezTo>
                  <a:cubicBezTo>
                    <a:pt x="8161" y="11855"/>
                    <a:pt x="8167" y="11849"/>
                    <a:pt x="8171" y="11841"/>
                  </a:cubicBezTo>
                  <a:cubicBezTo>
                    <a:pt x="8175" y="11833"/>
                    <a:pt x="8176" y="11824"/>
                    <a:pt x="8173" y="11816"/>
                  </a:cubicBezTo>
                  <a:cubicBezTo>
                    <a:pt x="8170" y="11807"/>
                    <a:pt x="8164" y="11801"/>
                    <a:pt x="8155" y="11797"/>
                  </a:cubicBezTo>
                  <a:cubicBezTo>
                    <a:pt x="8147" y="11793"/>
                    <a:pt x="8139" y="11793"/>
                    <a:pt x="8131" y="11796"/>
                  </a:cubicBezTo>
                  <a:close/>
                  <a:moveTo>
                    <a:pt x="8188" y="11679"/>
                  </a:moveTo>
                  <a:cubicBezTo>
                    <a:pt x="8180" y="11682"/>
                    <a:pt x="8173" y="11687"/>
                    <a:pt x="8169" y="11696"/>
                  </a:cubicBezTo>
                  <a:cubicBezTo>
                    <a:pt x="8165" y="11704"/>
                    <a:pt x="8165" y="11712"/>
                    <a:pt x="8168" y="11720"/>
                  </a:cubicBezTo>
                  <a:cubicBezTo>
                    <a:pt x="8171" y="11729"/>
                    <a:pt x="8176" y="11735"/>
                    <a:pt x="8184" y="11739"/>
                  </a:cubicBezTo>
                  <a:cubicBezTo>
                    <a:pt x="8192" y="11743"/>
                    <a:pt x="8201" y="11744"/>
                    <a:pt x="8210" y="11741"/>
                  </a:cubicBezTo>
                  <a:cubicBezTo>
                    <a:pt x="8218" y="11738"/>
                    <a:pt x="8225" y="11733"/>
                    <a:pt x="8229" y="11724"/>
                  </a:cubicBezTo>
                  <a:cubicBezTo>
                    <a:pt x="8233" y="11716"/>
                    <a:pt x="8233" y="11707"/>
                    <a:pt x="8230" y="11699"/>
                  </a:cubicBezTo>
                  <a:cubicBezTo>
                    <a:pt x="8227" y="11691"/>
                    <a:pt x="8221" y="11684"/>
                    <a:pt x="8213" y="11680"/>
                  </a:cubicBezTo>
                  <a:cubicBezTo>
                    <a:pt x="8205" y="11676"/>
                    <a:pt x="8197" y="11676"/>
                    <a:pt x="8188" y="11679"/>
                  </a:cubicBezTo>
                  <a:close/>
                  <a:moveTo>
                    <a:pt x="8862" y="11485"/>
                  </a:moveTo>
                  <a:lnTo>
                    <a:pt x="8471" y="11292"/>
                  </a:lnTo>
                  <a:lnTo>
                    <a:pt x="8448" y="11338"/>
                  </a:lnTo>
                  <a:lnTo>
                    <a:pt x="8662" y="11441"/>
                  </a:lnTo>
                  <a:cubicBezTo>
                    <a:pt x="8676" y="11448"/>
                    <a:pt x="8690" y="11455"/>
                    <a:pt x="8704" y="11461"/>
                  </a:cubicBezTo>
                  <a:cubicBezTo>
                    <a:pt x="8719" y="11467"/>
                    <a:pt x="8732" y="11473"/>
                    <a:pt x="8743" y="11478"/>
                  </a:cubicBezTo>
                  <a:cubicBezTo>
                    <a:pt x="8755" y="11483"/>
                    <a:pt x="8764" y="11487"/>
                    <a:pt x="8772" y="11490"/>
                  </a:cubicBezTo>
                  <a:cubicBezTo>
                    <a:pt x="8779" y="11493"/>
                    <a:pt x="8783" y="11495"/>
                    <a:pt x="8783" y="11495"/>
                  </a:cubicBezTo>
                  <a:cubicBezTo>
                    <a:pt x="8782" y="11495"/>
                    <a:pt x="8778" y="11494"/>
                    <a:pt x="8772" y="11494"/>
                  </a:cubicBezTo>
                  <a:cubicBezTo>
                    <a:pt x="8766" y="11493"/>
                    <a:pt x="8758" y="11493"/>
                    <a:pt x="8749" y="11492"/>
                  </a:cubicBezTo>
                  <a:cubicBezTo>
                    <a:pt x="8740" y="11492"/>
                    <a:pt x="8730" y="11491"/>
                    <a:pt x="8718" y="11491"/>
                  </a:cubicBezTo>
                  <a:cubicBezTo>
                    <a:pt x="8706" y="11490"/>
                    <a:pt x="8695" y="11490"/>
                    <a:pt x="8683" y="11491"/>
                  </a:cubicBezTo>
                  <a:lnTo>
                    <a:pt x="8370" y="11498"/>
                  </a:lnTo>
                  <a:lnTo>
                    <a:pt x="8343" y="11552"/>
                  </a:lnTo>
                  <a:lnTo>
                    <a:pt x="8734" y="11744"/>
                  </a:lnTo>
                  <a:lnTo>
                    <a:pt x="8758" y="11696"/>
                  </a:lnTo>
                  <a:lnTo>
                    <a:pt x="8530" y="11587"/>
                  </a:lnTo>
                  <a:cubicBezTo>
                    <a:pt x="8519" y="11581"/>
                    <a:pt x="8507" y="11576"/>
                    <a:pt x="8495" y="11571"/>
                  </a:cubicBezTo>
                  <a:cubicBezTo>
                    <a:pt x="8484" y="11566"/>
                    <a:pt x="8473" y="11561"/>
                    <a:pt x="8463" y="11557"/>
                  </a:cubicBezTo>
                  <a:cubicBezTo>
                    <a:pt x="8453" y="11553"/>
                    <a:pt x="8444" y="11549"/>
                    <a:pt x="8437" y="11546"/>
                  </a:cubicBezTo>
                  <a:cubicBezTo>
                    <a:pt x="8430" y="11543"/>
                    <a:pt x="8425" y="11541"/>
                    <a:pt x="8422" y="11540"/>
                  </a:cubicBezTo>
                  <a:cubicBezTo>
                    <a:pt x="8426" y="11540"/>
                    <a:pt x="8431" y="11541"/>
                    <a:pt x="8439" y="11541"/>
                  </a:cubicBezTo>
                  <a:cubicBezTo>
                    <a:pt x="8446" y="11541"/>
                    <a:pt x="8455" y="11541"/>
                    <a:pt x="8465" y="11541"/>
                  </a:cubicBezTo>
                  <a:cubicBezTo>
                    <a:pt x="8475" y="11541"/>
                    <a:pt x="8486" y="11542"/>
                    <a:pt x="8498" y="11542"/>
                  </a:cubicBezTo>
                  <a:cubicBezTo>
                    <a:pt x="8511" y="11542"/>
                    <a:pt x="8523" y="11542"/>
                    <a:pt x="8537" y="11541"/>
                  </a:cubicBezTo>
                  <a:lnTo>
                    <a:pt x="8838" y="11534"/>
                  </a:lnTo>
                  <a:lnTo>
                    <a:pt x="8862" y="11485"/>
                  </a:lnTo>
                  <a:close/>
                  <a:moveTo>
                    <a:pt x="8886" y="11064"/>
                  </a:moveTo>
                  <a:cubicBezTo>
                    <a:pt x="8872" y="11062"/>
                    <a:pt x="8858" y="11063"/>
                    <a:pt x="8845" y="11067"/>
                  </a:cubicBezTo>
                  <a:cubicBezTo>
                    <a:pt x="8832" y="11070"/>
                    <a:pt x="8820" y="11076"/>
                    <a:pt x="8809" y="11083"/>
                  </a:cubicBezTo>
                  <a:cubicBezTo>
                    <a:pt x="8798" y="11090"/>
                    <a:pt x="8785" y="11101"/>
                    <a:pt x="8771" y="11116"/>
                  </a:cubicBezTo>
                  <a:lnTo>
                    <a:pt x="8735" y="11154"/>
                  </a:lnTo>
                  <a:cubicBezTo>
                    <a:pt x="8716" y="11174"/>
                    <a:pt x="8699" y="11186"/>
                    <a:pt x="8685" y="11192"/>
                  </a:cubicBezTo>
                  <a:cubicBezTo>
                    <a:pt x="8670" y="11197"/>
                    <a:pt x="8655" y="11196"/>
                    <a:pt x="8639" y="11188"/>
                  </a:cubicBezTo>
                  <a:cubicBezTo>
                    <a:pt x="8619" y="11178"/>
                    <a:pt x="8607" y="11163"/>
                    <a:pt x="8602" y="11144"/>
                  </a:cubicBezTo>
                  <a:cubicBezTo>
                    <a:pt x="8597" y="11125"/>
                    <a:pt x="8601" y="11103"/>
                    <a:pt x="8613" y="11078"/>
                  </a:cubicBezTo>
                  <a:cubicBezTo>
                    <a:pt x="8617" y="11070"/>
                    <a:pt x="8622" y="11062"/>
                    <a:pt x="8627" y="11055"/>
                  </a:cubicBezTo>
                  <a:cubicBezTo>
                    <a:pt x="8631" y="11048"/>
                    <a:pt x="8637" y="11042"/>
                    <a:pt x="8643" y="11036"/>
                  </a:cubicBezTo>
                  <a:cubicBezTo>
                    <a:pt x="8650" y="11030"/>
                    <a:pt x="8657" y="11024"/>
                    <a:pt x="8665" y="11018"/>
                  </a:cubicBezTo>
                  <a:cubicBezTo>
                    <a:pt x="8673" y="11012"/>
                    <a:pt x="8682" y="11006"/>
                    <a:pt x="8693" y="10999"/>
                  </a:cubicBezTo>
                  <a:lnTo>
                    <a:pt x="8670" y="10962"/>
                  </a:lnTo>
                  <a:cubicBezTo>
                    <a:pt x="8626" y="10987"/>
                    <a:pt x="8594" y="11020"/>
                    <a:pt x="8574" y="11062"/>
                  </a:cubicBezTo>
                  <a:cubicBezTo>
                    <a:pt x="8565" y="11081"/>
                    <a:pt x="8559" y="11099"/>
                    <a:pt x="8557" y="11117"/>
                  </a:cubicBezTo>
                  <a:cubicBezTo>
                    <a:pt x="8555" y="11136"/>
                    <a:pt x="8556" y="11153"/>
                    <a:pt x="8560" y="11169"/>
                  </a:cubicBezTo>
                  <a:cubicBezTo>
                    <a:pt x="8565" y="11185"/>
                    <a:pt x="8572" y="11199"/>
                    <a:pt x="8583" y="11212"/>
                  </a:cubicBezTo>
                  <a:cubicBezTo>
                    <a:pt x="8594" y="11225"/>
                    <a:pt x="8607" y="11235"/>
                    <a:pt x="8624" y="11243"/>
                  </a:cubicBezTo>
                  <a:cubicBezTo>
                    <a:pt x="8649" y="11256"/>
                    <a:pt x="8674" y="11258"/>
                    <a:pt x="8700" y="11250"/>
                  </a:cubicBezTo>
                  <a:cubicBezTo>
                    <a:pt x="8712" y="11247"/>
                    <a:pt x="8722" y="11241"/>
                    <a:pt x="8733" y="11233"/>
                  </a:cubicBezTo>
                  <a:cubicBezTo>
                    <a:pt x="8743" y="11225"/>
                    <a:pt x="8755" y="11213"/>
                    <a:pt x="8769" y="11198"/>
                  </a:cubicBezTo>
                  <a:lnTo>
                    <a:pt x="8800" y="11164"/>
                  </a:lnTo>
                  <a:cubicBezTo>
                    <a:pt x="8837" y="11125"/>
                    <a:pt x="8873" y="11113"/>
                    <a:pt x="8908" y="11130"/>
                  </a:cubicBezTo>
                  <a:cubicBezTo>
                    <a:pt x="8931" y="11142"/>
                    <a:pt x="8945" y="11160"/>
                    <a:pt x="8950" y="11186"/>
                  </a:cubicBezTo>
                  <a:cubicBezTo>
                    <a:pt x="8952" y="11197"/>
                    <a:pt x="8952" y="11208"/>
                    <a:pt x="8950" y="11218"/>
                  </a:cubicBezTo>
                  <a:cubicBezTo>
                    <a:pt x="8948" y="11229"/>
                    <a:pt x="8943" y="11241"/>
                    <a:pt x="8936" y="11256"/>
                  </a:cubicBezTo>
                  <a:cubicBezTo>
                    <a:pt x="8926" y="11276"/>
                    <a:pt x="8915" y="11293"/>
                    <a:pt x="8901" y="11307"/>
                  </a:cubicBezTo>
                  <a:cubicBezTo>
                    <a:pt x="8888" y="11321"/>
                    <a:pt x="8871" y="11334"/>
                    <a:pt x="8851" y="11344"/>
                  </a:cubicBezTo>
                  <a:lnTo>
                    <a:pt x="8877" y="11383"/>
                  </a:lnTo>
                  <a:cubicBezTo>
                    <a:pt x="8899" y="11369"/>
                    <a:pt x="8918" y="11354"/>
                    <a:pt x="8933" y="11336"/>
                  </a:cubicBezTo>
                  <a:cubicBezTo>
                    <a:pt x="8949" y="11319"/>
                    <a:pt x="8963" y="11298"/>
                    <a:pt x="8974" y="11275"/>
                  </a:cubicBezTo>
                  <a:cubicBezTo>
                    <a:pt x="8983" y="11257"/>
                    <a:pt x="8989" y="11240"/>
                    <a:pt x="8992" y="11224"/>
                  </a:cubicBezTo>
                  <a:cubicBezTo>
                    <a:pt x="8995" y="11209"/>
                    <a:pt x="8996" y="11192"/>
                    <a:pt x="8994" y="11175"/>
                  </a:cubicBezTo>
                  <a:cubicBezTo>
                    <a:pt x="8991" y="11152"/>
                    <a:pt x="8984" y="11132"/>
                    <a:pt x="8972" y="11115"/>
                  </a:cubicBezTo>
                  <a:cubicBezTo>
                    <a:pt x="8960" y="11097"/>
                    <a:pt x="8944" y="11084"/>
                    <a:pt x="8926" y="11075"/>
                  </a:cubicBezTo>
                  <a:cubicBezTo>
                    <a:pt x="8914" y="11069"/>
                    <a:pt x="8901" y="11065"/>
                    <a:pt x="8886" y="11064"/>
                  </a:cubicBezTo>
                  <a:close/>
                  <a:moveTo>
                    <a:pt x="6440" y="18132"/>
                  </a:moveTo>
                  <a:lnTo>
                    <a:pt x="6404" y="18137"/>
                  </a:lnTo>
                  <a:cubicBezTo>
                    <a:pt x="6387" y="18139"/>
                    <a:pt x="6370" y="18141"/>
                    <a:pt x="6351" y="18144"/>
                  </a:cubicBezTo>
                  <a:cubicBezTo>
                    <a:pt x="6332" y="18147"/>
                    <a:pt x="6315" y="18149"/>
                    <a:pt x="6298" y="18151"/>
                  </a:cubicBezTo>
                  <a:cubicBezTo>
                    <a:pt x="6282" y="18154"/>
                    <a:pt x="6270" y="18155"/>
                    <a:pt x="6263" y="18157"/>
                  </a:cubicBezTo>
                  <a:cubicBezTo>
                    <a:pt x="6253" y="18159"/>
                    <a:pt x="6242" y="18161"/>
                    <a:pt x="6231" y="18164"/>
                  </a:cubicBezTo>
                  <a:cubicBezTo>
                    <a:pt x="6219" y="18167"/>
                    <a:pt x="6208" y="18171"/>
                    <a:pt x="6200" y="18175"/>
                  </a:cubicBezTo>
                  <a:lnTo>
                    <a:pt x="6203" y="18169"/>
                  </a:lnTo>
                  <a:cubicBezTo>
                    <a:pt x="6210" y="18153"/>
                    <a:pt x="6215" y="18138"/>
                    <a:pt x="6216" y="18123"/>
                  </a:cubicBezTo>
                  <a:cubicBezTo>
                    <a:pt x="6217" y="18107"/>
                    <a:pt x="6215" y="18093"/>
                    <a:pt x="6210" y="18079"/>
                  </a:cubicBezTo>
                  <a:cubicBezTo>
                    <a:pt x="6206" y="18065"/>
                    <a:pt x="6198" y="18053"/>
                    <a:pt x="6187" y="18041"/>
                  </a:cubicBezTo>
                  <a:cubicBezTo>
                    <a:pt x="6176" y="18030"/>
                    <a:pt x="6163" y="18020"/>
                    <a:pt x="6147" y="18012"/>
                  </a:cubicBezTo>
                  <a:cubicBezTo>
                    <a:pt x="6136" y="18007"/>
                    <a:pt x="6126" y="18004"/>
                    <a:pt x="6117" y="18002"/>
                  </a:cubicBezTo>
                  <a:cubicBezTo>
                    <a:pt x="6107" y="18001"/>
                    <a:pt x="6098" y="18000"/>
                    <a:pt x="6089" y="18000"/>
                  </a:cubicBezTo>
                  <a:cubicBezTo>
                    <a:pt x="6080" y="18000"/>
                    <a:pt x="6072" y="18001"/>
                    <a:pt x="6065" y="18003"/>
                  </a:cubicBezTo>
                  <a:cubicBezTo>
                    <a:pt x="6058" y="18005"/>
                    <a:pt x="6051" y="18008"/>
                    <a:pt x="6046" y="18011"/>
                  </a:cubicBezTo>
                  <a:cubicBezTo>
                    <a:pt x="6039" y="18013"/>
                    <a:pt x="6034" y="18017"/>
                    <a:pt x="6028" y="18021"/>
                  </a:cubicBezTo>
                  <a:cubicBezTo>
                    <a:pt x="6022" y="18026"/>
                    <a:pt x="6016" y="18031"/>
                    <a:pt x="6010" y="18038"/>
                  </a:cubicBezTo>
                  <a:cubicBezTo>
                    <a:pt x="6003" y="18045"/>
                    <a:pt x="5997" y="18053"/>
                    <a:pt x="5991" y="18063"/>
                  </a:cubicBezTo>
                  <a:cubicBezTo>
                    <a:pt x="5985" y="18072"/>
                    <a:pt x="5978" y="18084"/>
                    <a:pt x="5972" y="18097"/>
                  </a:cubicBezTo>
                  <a:lnTo>
                    <a:pt x="5927" y="18188"/>
                  </a:lnTo>
                  <a:lnTo>
                    <a:pt x="6061" y="18254"/>
                  </a:lnTo>
                  <a:lnTo>
                    <a:pt x="6176" y="18254"/>
                  </a:lnTo>
                  <a:lnTo>
                    <a:pt x="6164" y="18248"/>
                  </a:lnTo>
                  <a:cubicBezTo>
                    <a:pt x="6169" y="18238"/>
                    <a:pt x="6175" y="18231"/>
                    <a:pt x="6181" y="18227"/>
                  </a:cubicBezTo>
                  <a:cubicBezTo>
                    <a:pt x="6187" y="18222"/>
                    <a:pt x="6197" y="18219"/>
                    <a:pt x="6211" y="18216"/>
                  </a:cubicBezTo>
                  <a:cubicBezTo>
                    <a:pt x="6234" y="18211"/>
                    <a:pt x="6256" y="18207"/>
                    <a:pt x="6277" y="18204"/>
                  </a:cubicBezTo>
                  <a:cubicBezTo>
                    <a:pt x="6297" y="18200"/>
                    <a:pt x="6316" y="18197"/>
                    <a:pt x="6334" y="18195"/>
                  </a:cubicBezTo>
                  <a:cubicBezTo>
                    <a:pt x="6351" y="18193"/>
                    <a:pt x="6366" y="18192"/>
                    <a:pt x="6380" y="18191"/>
                  </a:cubicBezTo>
                  <a:cubicBezTo>
                    <a:pt x="6393" y="18191"/>
                    <a:pt x="6403" y="18191"/>
                    <a:pt x="6411" y="18191"/>
                  </a:cubicBezTo>
                  <a:lnTo>
                    <a:pt x="6440" y="18132"/>
                  </a:lnTo>
                  <a:close/>
                  <a:moveTo>
                    <a:pt x="9002" y="12831"/>
                  </a:moveTo>
                  <a:lnTo>
                    <a:pt x="9002" y="12772"/>
                  </a:lnTo>
                  <a:lnTo>
                    <a:pt x="8835" y="12692"/>
                  </a:lnTo>
                  <a:cubicBezTo>
                    <a:pt x="8824" y="12686"/>
                    <a:pt x="8813" y="12681"/>
                    <a:pt x="8801" y="12676"/>
                  </a:cubicBezTo>
                  <a:cubicBezTo>
                    <a:pt x="8789" y="12671"/>
                    <a:pt x="8778" y="12666"/>
                    <a:pt x="8768" y="12662"/>
                  </a:cubicBezTo>
                  <a:cubicBezTo>
                    <a:pt x="8758" y="12658"/>
                    <a:pt x="8750" y="12654"/>
                    <a:pt x="8742" y="12651"/>
                  </a:cubicBezTo>
                  <a:cubicBezTo>
                    <a:pt x="8735" y="12648"/>
                    <a:pt x="8730" y="12646"/>
                    <a:pt x="8727" y="12645"/>
                  </a:cubicBezTo>
                  <a:cubicBezTo>
                    <a:pt x="8731" y="12645"/>
                    <a:pt x="8737" y="12646"/>
                    <a:pt x="8744" y="12646"/>
                  </a:cubicBezTo>
                  <a:cubicBezTo>
                    <a:pt x="8751" y="12647"/>
                    <a:pt x="8760" y="12647"/>
                    <a:pt x="8770" y="12647"/>
                  </a:cubicBezTo>
                  <a:cubicBezTo>
                    <a:pt x="8780" y="12647"/>
                    <a:pt x="8792" y="12647"/>
                    <a:pt x="8804" y="12647"/>
                  </a:cubicBezTo>
                  <a:cubicBezTo>
                    <a:pt x="8816" y="12647"/>
                    <a:pt x="8829" y="12647"/>
                    <a:pt x="8842" y="12646"/>
                  </a:cubicBezTo>
                  <a:lnTo>
                    <a:pt x="9002" y="12642"/>
                  </a:lnTo>
                  <a:lnTo>
                    <a:pt x="9002" y="12596"/>
                  </a:lnTo>
                  <a:cubicBezTo>
                    <a:pt x="8998" y="12596"/>
                    <a:pt x="8993" y="12596"/>
                    <a:pt x="8989" y="12596"/>
                  </a:cubicBezTo>
                  <a:lnTo>
                    <a:pt x="8675" y="12603"/>
                  </a:lnTo>
                  <a:lnTo>
                    <a:pt x="8649" y="12657"/>
                  </a:lnTo>
                  <a:lnTo>
                    <a:pt x="9002" y="12831"/>
                  </a:lnTo>
                  <a:close/>
                  <a:moveTo>
                    <a:pt x="9002" y="12563"/>
                  </a:moveTo>
                  <a:lnTo>
                    <a:pt x="9002" y="12508"/>
                  </a:lnTo>
                  <a:lnTo>
                    <a:pt x="8776" y="12398"/>
                  </a:lnTo>
                  <a:lnTo>
                    <a:pt x="8754" y="12444"/>
                  </a:lnTo>
                  <a:lnTo>
                    <a:pt x="8967" y="12547"/>
                  </a:lnTo>
                  <a:cubicBezTo>
                    <a:pt x="8979" y="12552"/>
                    <a:pt x="8990" y="12558"/>
                    <a:pt x="9002" y="12563"/>
                  </a:cubicBezTo>
                  <a:close/>
                  <a:moveTo>
                    <a:pt x="9002" y="12356"/>
                  </a:moveTo>
                  <a:lnTo>
                    <a:pt x="9002" y="12291"/>
                  </a:lnTo>
                  <a:cubicBezTo>
                    <a:pt x="8998" y="12294"/>
                    <a:pt x="8994" y="12295"/>
                    <a:pt x="8990" y="12297"/>
                  </a:cubicBezTo>
                  <a:cubicBezTo>
                    <a:pt x="8976" y="12302"/>
                    <a:pt x="8961" y="12301"/>
                    <a:pt x="8945" y="12293"/>
                  </a:cubicBezTo>
                  <a:cubicBezTo>
                    <a:pt x="8925" y="12283"/>
                    <a:pt x="8912" y="12269"/>
                    <a:pt x="8907" y="12249"/>
                  </a:cubicBezTo>
                  <a:cubicBezTo>
                    <a:pt x="8903" y="12230"/>
                    <a:pt x="8906" y="12208"/>
                    <a:pt x="8919" y="12183"/>
                  </a:cubicBezTo>
                  <a:cubicBezTo>
                    <a:pt x="8923" y="12175"/>
                    <a:pt x="8927" y="12167"/>
                    <a:pt x="8932" y="12161"/>
                  </a:cubicBezTo>
                  <a:cubicBezTo>
                    <a:pt x="8937" y="12154"/>
                    <a:pt x="8942" y="12147"/>
                    <a:pt x="8949" y="12141"/>
                  </a:cubicBezTo>
                  <a:cubicBezTo>
                    <a:pt x="8955" y="12135"/>
                    <a:pt x="8962" y="12129"/>
                    <a:pt x="8970" y="12123"/>
                  </a:cubicBezTo>
                  <a:cubicBezTo>
                    <a:pt x="8978" y="12117"/>
                    <a:pt x="8988" y="12111"/>
                    <a:pt x="8999" y="12104"/>
                  </a:cubicBezTo>
                  <a:lnTo>
                    <a:pt x="8975" y="12067"/>
                  </a:lnTo>
                  <a:cubicBezTo>
                    <a:pt x="8932" y="12092"/>
                    <a:pt x="8900" y="12125"/>
                    <a:pt x="8879" y="12167"/>
                  </a:cubicBezTo>
                  <a:cubicBezTo>
                    <a:pt x="8870" y="12186"/>
                    <a:pt x="8864" y="12205"/>
                    <a:pt x="8862" y="12223"/>
                  </a:cubicBezTo>
                  <a:cubicBezTo>
                    <a:pt x="8860" y="12241"/>
                    <a:pt x="8861" y="12258"/>
                    <a:pt x="8866" y="12274"/>
                  </a:cubicBezTo>
                  <a:cubicBezTo>
                    <a:pt x="8870" y="12290"/>
                    <a:pt x="8878" y="12304"/>
                    <a:pt x="8888" y="12317"/>
                  </a:cubicBezTo>
                  <a:cubicBezTo>
                    <a:pt x="8899" y="12330"/>
                    <a:pt x="8913" y="12340"/>
                    <a:pt x="8929" y="12349"/>
                  </a:cubicBezTo>
                  <a:cubicBezTo>
                    <a:pt x="8953" y="12360"/>
                    <a:pt x="8978" y="12363"/>
                    <a:pt x="9002" y="12356"/>
                  </a:cubicBezTo>
                  <a:close/>
                  <a:moveTo>
                    <a:pt x="6154" y="18083"/>
                  </a:moveTo>
                  <a:cubicBezTo>
                    <a:pt x="6162" y="18092"/>
                    <a:pt x="6168" y="18101"/>
                    <a:pt x="6171" y="18110"/>
                  </a:cubicBezTo>
                  <a:cubicBezTo>
                    <a:pt x="6174" y="18121"/>
                    <a:pt x="6174" y="18133"/>
                    <a:pt x="6172" y="18145"/>
                  </a:cubicBezTo>
                  <a:cubicBezTo>
                    <a:pt x="6170" y="18158"/>
                    <a:pt x="6165" y="18173"/>
                    <a:pt x="6156" y="18190"/>
                  </a:cubicBezTo>
                  <a:lnTo>
                    <a:pt x="6135" y="18234"/>
                  </a:lnTo>
                  <a:lnTo>
                    <a:pt x="5989" y="18162"/>
                  </a:lnTo>
                  <a:lnTo>
                    <a:pt x="6012" y="18115"/>
                  </a:lnTo>
                  <a:cubicBezTo>
                    <a:pt x="6017" y="18105"/>
                    <a:pt x="6022" y="18096"/>
                    <a:pt x="6027" y="18089"/>
                  </a:cubicBezTo>
                  <a:cubicBezTo>
                    <a:pt x="6033" y="18081"/>
                    <a:pt x="6038" y="18075"/>
                    <a:pt x="6044" y="18070"/>
                  </a:cubicBezTo>
                  <a:cubicBezTo>
                    <a:pt x="6054" y="18061"/>
                    <a:pt x="6066" y="18056"/>
                    <a:pt x="6081" y="18054"/>
                  </a:cubicBezTo>
                  <a:cubicBezTo>
                    <a:pt x="6095" y="18053"/>
                    <a:pt x="6109" y="18055"/>
                    <a:pt x="6122" y="18061"/>
                  </a:cubicBezTo>
                  <a:cubicBezTo>
                    <a:pt x="6135" y="18067"/>
                    <a:pt x="6146" y="18075"/>
                    <a:pt x="6154" y="18083"/>
                  </a:cubicBezTo>
                  <a:close/>
                  <a:moveTo>
                    <a:pt x="6652" y="17921"/>
                  </a:moveTo>
                  <a:lnTo>
                    <a:pt x="6103" y="17650"/>
                  </a:lnTo>
                  <a:lnTo>
                    <a:pt x="6084" y="17688"/>
                  </a:lnTo>
                  <a:lnTo>
                    <a:pt x="6634" y="17958"/>
                  </a:lnTo>
                  <a:lnTo>
                    <a:pt x="6652" y="17921"/>
                  </a:lnTo>
                  <a:close/>
                  <a:moveTo>
                    <a:pt x="6427" y="17173"/>
                  </a:moveTo>
                  <a:lnTo>
                    <a:pt x="6404" y="17219"/>
                  </a:lnTo>
                  <a:lnTo>
                    <a:pt x="6676" y="17353"/>
                  </a:lnTo>
                  <a:cubicBezTo>
                    <a:pt x="6690" y="17360"/>
                    <a:pt x="6701" y="17366"/>
                    <a:pt x="6709" y="17372"/>
                  </a:cubicBezTo>
                  <a:cubicBezTo>
                    <a:pt x="6717" y="17379"/>
                    <a:pt x="6724" y="17387"/>
                    <a:pt x="6730" y="17398"/>
                  </a:cubicBezTo>
                  <a:cubicBezTo>
                    <a:pt x="6735" y="17408"/>
                    <a:pt x="6737" y="17420"/>
                    <a:pt x="6735" y="17434"/>
                  </a:cubicBezTo>
                  <a:cubicBezTo>
                    <a:pt x="6733" y="17447"/>
                    <a:pt x="6729" y="17463"/>
                    <a:pt x="6721" y="17479"/>
                  </a:cubicBezTo>
                  <a:cubicBezTo>
                    <a:pt x="6715" y="17491"/>
                    <a:pt x="6708" y="17501"/>
                    <a:pt x="6702" y="17509"/>
                  </a:cubicBezTo>
                  <a:cubicBezTo>
                    <a:pt x="6695" y="17516"/>
                    <a:pt x="6688" y="17522"/>
                    <a:pt x="6682" y="17526"/>
                  </a:cubicBezTo>
                  <a:cubicBezTo>
                    <a:pt x="6675" y="17530"/>
                    <a:pt x="6668" y="17533"/>
                    <a:pt x="6662" y="17535"/>
                  </a:cubicBezTo>
                  <a:cubicBezTo>
                    <a:pt x="6656" y="17536"/>
                    <a:pt x="6650" y="17537"/>
                    <a:pt x="6645" y="17536"/>
                  </a:cubicBezTo>
                  <a:cubicBezTo>
                    <a:pt x="6637" y="17536"/>
                    <a:pt x="6628" y="17534"/>
                    <a:pt x="6617" y="17529"/>
                  </a:cubicBezTo>
                  <a:cubicBezTo>
                    <a:pt x="6606" y="17525"/>
                    <a:pt x="6595" y="17520"/>
                    <a:pt x="6585" y="17516"/>
                  </a:cubicBezTo>
                  <a:lnTo>
                    <a:pt x="6322" y="17386"/>
                  </a:lnTo>
                  <a:lnTo>
                    <a:pt x="6299" y="17432"/>
                  </a:lnTo>
                  <a:lnTo>
                    <a:pt x="6579" y="17570"/>
                  </a:lnTo>
                  <a:cubicBezTo>
                    <a:pt x="6588" y="17574"/>
                    <a:pt x="6598" y="17579"/>
                    <a:pt x="6610" y="17583"/>
                  </a:cubicBezTo>
                  <a:cubicBezTo>
                    <a:pt x="6622" y="17587"/>
                    <a:pt x="6634" y="17589"/>
                    <a:pt x="6646" y="17589"/>
                  </a:cubicBezTo>
                  <a:cubicBezTo>
                    <a:pt x="6671" y="17588"/>
                    <a:pt x="6692" y="17580"/>
                    <a:pt x="6710" y="17567"/>
                  </a:cubicBezTo>
                  <a:cubicBezTo>
                    <a:pt x="6728" y="17553"/>
                    <a:pt x="6744" y="17531"/>
                    <a:pt x="6759" y="17501"/>
                  </a:cubicBezTo>
                  <a:cubicBezTo>
                    <a:pt x="6771" y="17477"/>
                    <a:pt x="6779" y="17456"/>
                    <a:pt x="6782" y="17437"/>
                  </a:cubicBezTo>
                  <a:cubicBezTo>
                    <a:pt x="6785" y="17418"/>
                    <a:pt x="6784" y="17401"/>
                    <a:pt x="6780" y="17383"/>
                  </a:cubicBezTo>
                  <a:cubicBezTo>
                    <a:pt x="6776" y="17367"/>
                    <a:pt x="6768" y="17353"/>
                    <a:pt x="6757" y="17343"/>
                  </a:cubicBezTo>
                  <a:cubicBezTo>
                    <a:pt x="6746" y="17332"/>
                    <a:pt x="6728" y="17321"/>
                    <a:pt x="6705" y="17310"/>
                  </a:cubicBezTo>
                  <a:lnTo>
                    <a:pt x="6427" y="17173"/>
                  </a:lnTo>
                  <a:close/>
                  <a:moveTo>
                    <a:pt x="7001" y="16993"/>
                  </a:moveTo>
                  <a:lnTo>
                    <a:pt x="6610" y="16800"/>
                  </a:lnTo>
                  <a:lnTo>
                    <a:pt x="6587" y="16846"/>
                  </a:lnTo>
                  <a:lnTo>
                    <a:pt x="6801" y="16949"/>
                  </a:lnTo>
                  <a:cubicBezTo>
                    <a:pt x="6815" y="16956"/>
                    <a:pt x="6829" y="16963"/>
                    <a:pt x="6843" y="16969"/>
                  </a:cubicBezTo>
                  <a:cubicBezTo>
                    <a:pt x="6858" y="16976"/>
                    <a:pt x="6871" y="16981"/>
                    <a:pt x="6882" y="16986"/>
                  </a:cubicBezTo>
                  <a:cubicBezTo>
                    <a:pt x="6893" y="16991"/>
                    <a:pt x="6903" y="16995"/>
                    <a:pt x="6910" y="16998"/>
                  </a:cubicBezTo>
                  <a:cubicBezTo>
                    <a:pt x="6918" y="17001"/>
                    <a:pt x="6922" y="17003"/>
                    <a:pt x="6922" y="17003"/>
                  </a:cubicBezTo>
                  <a:cubicBezTo>
                    <a:pt x="6921" y="17003"/>
                    <a:pt x="6917" y="17002"/>
                    <a:pt x="6911" y="17002"/>
                  </a:cubicBezTo>
                  <a:cubicBezTo>
                    <a:pt x="6905" y="17001"/>
                    <a:pt x="6897" y="17001"/>
                    <a:pt x="6888" y="17000"/>
                  </a:cubicBezTo>
                  <a:cubicBezTo>
                    <a:pt x="6879" y="17000"/>
                    <a:pt x="6868" y="16999"/>
                    <a:pt x="6857" y="16999"/>
                  </a:cubicBezTo>
                  <a:cubicBezTo>
                    <a:pt x="6845" y="16998"/>
                    <a:pt x="6834" y="16998"/>
                    <a:pt x="6822" y="16999"/>
                  </a:cubicBezTo>
                  <a:lnTo>
                    <a:pt x="6509" y="17006"/>
                  </a:lnTo>
                  <a:lnTo>
                    <a:pt x="6482" y="17060"/>
                  </a:lnTo>
                  <a:lnTo>
                    <a:pt x="6873" y="17252"/>
                  </a:lnTo>
                  <a:lnTo>
                    <a:pt x="6897" y="17204"/>
                  </a:lnTo>
                  <a:lnTo>
                    <a:pt x="6669" y="17095"/>
                  </a:lnTo>
                  <a:cubicBezTo>
                    <a:pt x="6658" y="17089"/>
                    <a:pt x="6646" y="17084"/>
                    <a:pt x="6634" y="17079"/>
                  </a:cubicBezTo>
                  <a:cubicBezTo>
                    <a:pt x="6623" y="17074"/>
                    <a:pt x="6612" y="17069"/>
                    <a:pt x="6602" y="17065"/>
                  </a:cubicBezTo>
                  <a:cubicBezTo>
                    <a:pt x="6592" y="17061"/>
                    <a:pt x="6583" y="17057"/>
                    <a:pt x="6576" y="17054"/>
                  </a:cubicBezTo>
                  <a:cubicBezTo>
                    <a:pt x="6569" y="17051"/>
                    <a:pt x="6564" y="17049"/>
                    <a:pt x="6560" y="17048"/>
                  </a:cubicBezTo>
                  <a:cubicBezTo>
                    <a:pt x="6564" y="17048"/>
                    <a:pt x="6570" y="17049"/>
                    <a:pt x="6578" y="17049"/>
                  </a:cubicBezTo>
                  <a:cubicBezTo>
                    <a:pt x="6585" y="17049"/>
                    <a:pt x="6594" y="17050"/>
                    <a:pt x="6604" y="17050"/>
                  </a:cubicBezTo>
                  <a:cubicBezTo>
                    <a:pt x="6614" y="17050"/>
                    <a:pt x="6625" y="17050"/>
                    <a:pt x="6637" y="17050"/>
                  </a:cubicBezTo>
                  <a:cubicBezTo>
                    <a:pt x="6650" y="17050"/>
                    <a:pt x="6662" y="17050"/>
                    <a:pt x="6676" y="17049"/>
                  </a:cubicBezTo>
                  <a:lnTo>
                    <a:pt x="6977" y="17042"/>
                  </a:lnTo>
                  <a:lnTo>
                    <a:pt x="7001" y="16993"/>
                  </a:lnTo>
                  <a:close/>
                  <a:moveTo>
                    <a:pt x="7080" y="16833"/>
                  </a:moveTo>
                  <a:lnTo>
                    <a:pt x="6689" y="16640"/>
                  </a:lnTo>
                  <a:lnTo>
                    <a:pt x="6666" y="16686"/>
                  </a:lnTo>
                  <a:lnTo>
                    <a:pt x="7057" y="16878"/>
                  </a:lnTo>
                  <a:lnTo>
                    <a:pt x="7080" y="16833"/>
                  </a:lnTo>
                  <a:close/>
                  <a:moveTo>
                    <a:pt x="6879" y="16253"/>
                  </a:moveTo>
                  <a:lnTo>
                    <a:pt x="6856" y="16301"/>
                  </a:lnTo>
                  <a:lnTo>
                    <a:pt x="7072" y="16511"/>
                  </a:lnTo>
                  <a:cubicBezTo>
                    <a:pt x="7090" y="16529"/>
                    <a:pt x="7105" y="16543"/>
                    <a:pt x="7117" y="16554"/>
                  </a:cubicBezTo>
                  <a:cubicBezTo>
                    <a:pt x="7129" y="16565"/>
                    <a:pt x="7137" y="16572"/>
                    <a:pt x="7142" y="16575"/>
                  </a:cubicBezTo>
                  <a:cubicBezTo>
                    <a:pt x="7139" y="16575"/>
                    <a:pt x="7134" y="16573"/>
                    <a:pt x="7127" y="16571"/>
                  </a:cubicBezTo>
                  <a:cubicBezTo>
                    <a:pt x="7120" y="16570"/>
                    <a:pt x="7112" y="16568"/>
                    <a:pt x="7103" y="16566"/>
                  </a:cubicBezTo>
                  <a:cubicBezTo>
                    <a:pt x="7094" y="16564"/>
                    <a:pt x="7084" y="16562"/>
                    <a:pt x="7074" y="16560"/>
                  </a:cubicBezTo>
                  <a:cubicBezTo>
                    <a:pt x="7064" y="16559"/>
                    <a:pt x="7053" y="16557"/>
                    <a:pt x="7043" y="16555"/>
                  </a:cubicBezTo>
                  <a:lnTo>
                    <a:pt x="6751" y="16514"/>
                  </a:lnTo>
                  <a:lnTo>
                    <a:pt x="6726" y="16565"/>
                  </a:lnTo>
                  <a:lnTo>
                    <a:pt x="7182" y="16625"/>
                  </a:lnTo>
                  <a:lnTo>
                    <a:pt x="7204" y="16579"/>
                  </a:lnTo>
                  <a:lnTo>
                    <a:pt x="6879" y="16253"/>
                  </a:lnTo>
                  <a:close/>
                  <a:moveTo>
                    <a:pt x="7415" y="16150"/>
                  </a:moveTo>
                  <a:lnTo>
                    <a:pt x="7375" y="16131"/>
                  </a:lnTo>
                  <a:lnTo>
                    <a:pt x="7290" y="16303"/>
                  </a:lnTo>
                  <a:lnTo>
                    <a:pt x="7147" y="16232"/>
                  </a:lnTo>
                  <a:lnTo>
                    <a:pt x="7213" y="16098"/>
                  </a:lnTo>
                  <a:lnTo>
                    <a:pt x="7173" y="16078"/>
                  </a:lnTo>
                  <a:lnTo>
                    <a:pt x="7107" y="16212"/>
                  </a:lnTo>
                  <a:lnTo>
                    <a:pt x="6979" y="16149"/>
                  </a:lnTo>
                  <a:lnTo>
                    <a:pt x="7057" y="15989"/>
                  </a:lnTo>
                  <a:lnTo>
                    <a:pt x="7022" y="15964"/>
                  </a:lnTo>
                  <a:lnTo>
                    <a:pt x="6916" y="16177"/>
                  </a:lnTo>
                  <a:lnTo>
                    <a:pt x="7307" y="16370"/>
                  </a:lnTo>
                  <a:lnTo>
                    <a:pt x="7415" y="16150"/>
                  </a:lnTo>
                  <a:close/>
                  <a:moveTo>
                    <a:pt x="7578" y="15819"/>
                  </a:moveTo>
                  <a:lnTo>
                    <a:pt x="7542" y="15824"/>
                  </a:lnTo>
                  <a:cubicBezTo>
                    <a:pt x="7525" y="15826"/>
                    <a:pt x="7508" y="15829"/>
                    <a:pt x="7489" y="15831"/>
                  </a:cubicBezTo>
                  <a:cubicBezTo>
                    <a:pt x="7470" y="15834"/>
                    <a:pt x="7453" y="15836"/>
                    <a:pt x="7436" y="15839"/>
                  </a:cubicBezTo>
                  <a:cubicBezTo>
                    <a:pt x="7420" y="15841"/>
                    <a:pt x="7408" y="15843"/>
                    <a:pt x="7401" y="15844"/>
                  </a:cubicBezTo>
                  <a:cubicBezTo>
                    <a:pt x="7391" y="15846"/>
                    <a:pt x="7380" y="15848"/>
                    <a:pt x="7369" y="15851"/>
                  </a:cubicBezTo>
                  <a:cubicBezTo>
                    <a:pt x="7357" y="15854"/>
                    <a:pt x="7346" y="15858"/>
                    <a:pt x="7338" y="15862"/>
                  </a:cubicBezTo>
                  <a:lnTo>
                    <a:pt x="7341" y="15856"/>
                  </a:lnTo>
                  <a:cubicBezTo>
                    <a:pt x="7348" y="15841"/>
                    <a:pt x="7353" y="15825"/>
                    <a:pt x="7354" y="15810"/>
                  </a:cubicBezTo>
                  <a:cubicBezTo>
                    <a:pt x="7355" y="15795"/>
                    <a:pt x="7353" y="15780"/>
                    <a:pt x="7348" y="15766"/>
                  </a:cubicBezTo>
                  <a:cubicBezTo>
                    <a:pt x="7344" y="15753"/>
                    <a:pt x="7336" y="15740"/>
                    <a:pt x="7325" y="15729"/>
                  </a:cubicBezTo>
                  <a:cubicBezTo>
                    <a:pt x="7314" y="15717"/>
                    <a:pt x="7301" y="15708"/>
                    <a:pt x="7285" y="15700"/>
                  </a:cubicBezTo>
                  <a:cubicBezTo>
                    <a:pt x="7274" y="15695"/>
                    <a:pt x="7264" y="15691"/>
                    <a:pt x="7255" y="15690"/>
                  </a:cubicBezTo>
                  <a:cubicBezTo>
                    <a:pt x="7245" y="15688"/>
                    <a:pt x="7236" y="15687"/>
                    <a:pt x="7227" y="15687"/>
                  </a:cubicBezTo>
                  <a:cubicBezTo>
                    <a:pt x="7218" y="15688"/>
                    <a:pt x="7210" y="15689"/>
                    <a:pt x="7203" y="15691"/>
                  </a:cubicBezTo>
                  <a:cubicBezTo>
                    <a:pt x="7196" y="15693"/>
                    <a:pt x="7189" y="15695"/>
                    <a:pt x="7184" y="15698"/>
                  </a:cubicBezTo>
                  <a:cubicBezTo>
                    <a:pt x="7178" y="15701"/>
                    <a:pt x="7172" y="15704"/>
                    <a:pt x="7166" y="15709"/>
                  </a:cubicBezTo>
                  <a:cubicBezTo>
                    <a:pt x="7160" y="15713"/>
                    <a:pt x="7154" y="15719"/>
                    <a:pt x="7148" y="15725"/>
                  </a:cubicBezTo>
                  <a:cubicBezTo>
                    <a:pt x="7141" y="15732"/>
                    <a:pt x="7135" y="15740"/>
                    <a:pt x="7129" y="15750"/>
                  </a:cubicBezTo>
                  <a:cubicBezTo>
                    <a:pt x="7123" y="15760"/>
                    <a:pt x="7117" y="15771"/>
                    <a:pt x="7110" y="15784"/>
                  </a:cubicBezTo>
                  <a:lnTo>
                    <a:pt x="7065" y="15875"/>
                  </a:lnTo>
                  <a:lnTo>
                    <a:pt x="7456" y="16068"/>
                  </a:lnTo>
                  <a:lnTo>
                    <a:pt x="7478" y="16022"/>
                  </a:lnTo>
                  <a:lnTo>
                    <a:pt x="7302" y="15935"/>
                  </a:lnTo>
                  <a:cubicBezTo>
                    <a:pt x="7307" y="15926"/>
                    <a:pt x="7313" y="15919"/>
                    <a:pt x="7319" y="15914"/>
                  </a:cubicBezTo>
                  <a:cubicBezTo>
                    <a:pt x="7325" y="15910"/>
                    <a:pt x="7335" y="15906"/>
                    <a:pt x="7349" y="15903"/>
                  </a:cubicBezTo>
                  <a:cubicBezTo>
                    <a:pt x="7372" y="15899"/>
                    <a:pt x="7394" y="15894"/>
                    <a:pt x="7415" y="15891"/>
                  </a:cubicBezTo>
                  <a:cubicBezTo>
                    <a:pt x="7435" y="15888"/>
                    <a:pt x="7454" y="15885"/>
                    <a:pt x="7472" y="15883"/>
                  </a:cubicBezTo>
                  <a:cubicBezTo>
                    <a:pt x="7489" y="15881"/>
                    <a:pt x="7504" y="15879"/>
                    <a:pt x="7518" y="15879"/>
                  </a:cubicBezTo>
                  <a:cubicBezTo>
                    <a:pt x="7531" y="15878"/>
                    <a:pt x="7541" y="15878"/>
                    <a:pt x="7549" y="15878"/>
                  </a:cubicBezTo>
                  <a:lnTo>
                    <a:pt x="7578" y="15819"/>
                  </a:lnTo>
                  <a:close/>
                  <a:moveTo>
                    <a:pt x="7292" y="15770"/>
                  </a:moveTo>
                  <a:cubicBezTo>
                    <a:pt x="7300" y="15779"/>
                    <a:pt x="7306" y="15788"/>
                    <a:pt x="7309" y="15797"/>
                  </a:cubicBezTo>
                  <a:cubicBezTo>
                    <a:pt x="7312" y="15808"/>
                    <a:pt x="7312" y="15820"/>
                    <a:pt x="7310" y="15833"/>
                  </a:cubicBezTo>
                  <a:cubicBezTo>
                    <a:pt x="7308" y="15845"/>
                    <a:pt x="7303" y="15860"/>
                    <a:pt x="7294" y="15878"/>
                  </a:cubicBezTo>
                  <a:lnTo>
                    <a:pt x="7273" y="15921"/>
                  </a:lnTo>
                  <a:lnTo>
                    <a:pt x="7127" y="15849"/>
                  </a:lnTo>
                  <a:lnTo>
                    <a:pt x="7150" y="15802"/>
                  </a:lnTo>
                  <a:cubicBezTo>
                    <a:pt x="7155" y="15792"/>
                    <a:pt x="7160" y="15783"/>
                    <a:pt x="7165" y="15776"/>
                  </a:cubicBezTo>
                  <a:cubicBezTo>
                    <a:pt x="7171" y="15769"/>
                    <a:pt x="7176" y="15763"/>
                    <a:pt x="7182" y="15757"/>
                  </a:cubicBezTo>
                  <a:cubicBezTo>
                    <a:pt x="7192" y="15749"/>
                    <a:pt x="7204" y="15743"/>
                    <a:pt x="7219" y="15742"/>
                  </a:cubicBezTo>
                  <a:cubicBezTo>
                    <a:pt x="7233" y="15740"/>
                    <a:pt x="7247" y="15742"/>
                    <a:pt x="7260" y="15748"/>
                  </a:cubicBezTo>
                  <a:cubicBezTo>
                    <a:pt x="7273" y="15755"/>
                    <a:pt x="7284" y="15762"/>
                    <a:pt x="7292" y="15770"/>
                  </a:cubicBezTo>
                  <a:close/>
                  <a:moveTo>
                    <a:pt x="7589" y="15425"/>
                  </a:moveTo>
                  <a:cubicBezTo>
                    <a:pt x="7575" y="15424"/>
                    <a:pt x="7561" y="15425"/>
                    <a:pt x="7548" y="15428"/>
                  </a:cubicBezTo>
                  <a:cubicBezTo>
                    <a:pt x="7535" y="15432"/>
                    <a:pt x="7523" y="15437"/>
                    <a:pt x="7512" y="15445"/>
                  </a:cubicBezTo>
                  <a:cubicBezTo>
                    <a:pt x="7501" y="15452"/>
                    <a:pt x="7488" y="15463"/>
                    <a:pt x="7474" y="15478"/>
                  </a:cubicBezTo>
                  <a:lnTo>
                    <a:pt x="7438" y="15516"/>
                  </a:lnTo>
                  <a:cubicBezTo>
                    <a:pt x="7419" y="15535"/>
                    <a:pt x="7402" y="15548"/>
                    <a:pt x="7388" y="15553"/>
                  </a:cubicBezTo>
                  <a:cubicBezTo>
                    <a:pt x="7373" y="15559"/>
                    <a:pt x="7358" y="15557"/>
                    <a:pt x="7342" y="15550"/>
                  </a:cubicBezTo>
                  <a:cubicBezTo>
                    <a:pt x="7322" y="15540"/>
                    <a:pt x="7310" y="15525"/>
                    <a:pt x="7305" y="15506"/>
                  </a:cubicBezTo>
                  <a:cubicBezTo>
                    <a:pt x="7300" y="15486"/>
                    <a:pt x="7304" y="15464"/>
                    <a:pt x="7316" y="15440"/>
                  </a:cubicBezTo>
                  <a:cubicBezTo>
                    <a:pt x="7320" y="15431"/>
                    <a:pt x="7325" y="15424"/>
                    <a:pt x="7330" y="15417"/>
                  </a:cubicBezTo>
                  <a:cubicBezTo>
                    <a:pt x="7334" y="15410"/>
                    <a:pt x="7340" y="15404"/>
                    <a:pt x="7346" y="15398"/>
                  </a:cubicBezTo>
                  <a:cubicBezTo>
                    <a:pt x="7353" y="15391"/>
                    <a:pt x="7360" y="15385"/>
                    <a:pt x="7368" y="15380"/>
                  </a:cubicBezTo>
                  <a:cubicBezTo>
                    <a:pt x="7376" y="15374"/>
                    <a:pt x="7385" y="15367"/>
                    <a:pt x="7396" y="15361"/>
                  </a:cubicBezTo>
                  <a:lnTo>
                    <a:pt x="7373" y="15324"/>
                  </a:lnTo>
                  <a:cubicBezTo>
                    <a:pt x="7329" y="15349"/>
                    <a:pt x="7297" y="15382"/>
                    <a:pt x="7277" y="15423"/>
                  </a:cubicBezTo>
                  <a:cubicBezTo>
                    <a:pt x="7268" y="15442"/>
                    <a:pt x="7262" y="15461"/>
                    <a:pt x="7260" y="15479"/>
                  </a:cubicBezTo>
                  <a:cubicBezTo>
                    <a:pt x="7258" y="15497"/>
                    <a:pt x="7259" y="15515"/>
                    <a:pt x="7263" y="15530"/>
                  </a:cubicBezTo>
                  <a:cubicBezTo>
                    <a:pt x="7268" y="15546"/>
                    <a:pt x="7275" y="15561"/>
                    <a:pt x="7286" y="15573"/>
                  </a:cubicBezTo>
                  <a:cubicBezTo>
                    <a:pt x="7297" y="15586"/>
                    <a:pt x="7310" y="15597"/>
                    <a:pt x="7327" y="15605"/>
                  </a:cubicBezTo>
                  <a:cubicBezTo>
                    <a:pt x="7352" y="15617"/>
                    <a:pt x="7377" y="15620"/>
                    <a:pt x="7403" y="15612"/>
                  </a:cubicBezTo>
                  <a:cubicBezTo>
                    <a:pt x="7415" y="15608"/>
                    <a:pt x="7426" y="15602"/>
                    <a:pt x="7436" y="15594"/>
                  </a:cubicBezTo>
                  <a:cubicBezTo>
                    <a:pt x="7446" y="15586"/>
                    <a:pt x="7458" y="15575"/>
                    <a:pt x="7472" y="15559"/>
                  </a:cubicBezTo>
                  <a:lnTo>
                    <a:pt x="7503" y="15526"/>
                  </a:lnTo>
                  <a:cubicBezTo>
                    <a:pt x="7540" y="15486"/>
                    <a:pt x="7576" y="15475"/>
                    <a:pt x="7611" y="15492"/>
                  </a:cubicBezTo>
                  <a:cubicBezTo>
                    <a:pt x="7634" y="15503"/>
                    <a:pt x="7648" y="15522"/>
                    <a:pt x="7653" y="15547"/>
                  </a:cubicBezTo>
                  <a:cubicBezTo>
                    <a:pt x="7655" y="15559"/>
                    <a:pt x="7655" y="15570"/>
                    <a:pt x="7653" y="15580"/>
                  </a:cubicBezTo>
                  <a:cubicBezTo>
                    <a:pt x="7651" y="15590"/>
                    <a:pt x="7647" y="15603"/>
                    <a:pt x="7639" y="15618"/>
                  </a:cubicBezTo>
                  <a:cubicBezTo>
                    <a:pt x="7629" y="15637"/>
                    <a:pt x="7618" y="15655"/>
                    <a:pt x="7604" y="15669"/>
                  </a:cubicBezTo>
                  <a:cubicBezTo>
                    <a:pt x="7591" y="15683"/>
                    <a:pt x="7574" y="15696"/>
                    <a:pt x="7554" y="15706"/>
                  </a:cubicBezTo>
                  <a:lnTo>
                    <a:pt x="7580" y="15744"/>
                  </a:lnTo>
                  <a:cubicBezTo>
                    <a:pt x="7602" y="15731"/>
                    <a:pt x="7621" y="15716"/>
                    <a:pt x="7636" y="15698"/>
                  </a:cubicBezTo>
                  <a:cubicBezTo>
                    <a:pt x="7652" y="15681"/>
                    <a:pt x="7666" y="15660"/>
                    <a:pt x="7677" y="15637"/>
                  </a:cubicBezTo>
                  <a:cubicBezTo>
                    <a:pt x="7686" y="15618"/>
                    <a:pt x="7692" y="15601"/>
                    <a:pt x="7695" y="15586"/>
                  </a:cubicBezTo>
                  <a:cubicBezTo>
                    <a:pt x="7698" y="15570"/>
                    <a:pt x="7699" y="15554"/>
                    <a:pt x="7697" y="15537"/>
                  </a:cubicBezTo>
                  <a:cubicBezTo>
                    <a:pt x="7694" y="15514"/>
                    <a:pt x="7687" y="15494"/>
                    <a:pt x="7675" y="15476"/>
                  </a:cubicBezTo>
                  <a:cubicBezTo>
                    <a:pt x="7663" y="15459"/>
                    <a:pt x="7647" y="15446"/>
                    <a:pt x="7629" y="15437"/>
                  </a:cubicBezTo>
                  <a:cubicBezTo>
                    <a:pt x="7617" y="15431"/>
                    <a:pt x="7604" y="15427"/>
                    <a:pt x="7589" y="15425"/>
                  </a:cubicBezTo>
                  <a:close/>
                  <a:moveTo>
                    <a:pt x="7807" y="15355"/>
                  </a:moveTo>
                  <a:lnTo>
                    <a:pt x="7416" y="15163"/>
                  </a:lnTo>
                  <a:lnTo>
                    <a:pt x="7393" y="15208"/>
                  </a:lnTo>
                  <a:lnTo>
                    <a:pt x="7784" y="15401"/>
                  </a:lnTo>
                  <a:lnTo>
                    <a:pt x="7807" y="15355"/>
                  </a:lnTo>
                  <a:close/>
                  <a:moveTo>
                    <a:pt x="7582" y="14826"/>
                  </a:moveTo>
                  <a:lnTo>
                    <a:pt x="7454" y="15084"/>
                  </a:lnTo>
                  <a:lnTo>
                    <a:pt x="7494" y="15104"/>
                  </a:lnTo>
                  <a:lnTo>
                    <a:pt x="7545" y="14999"/>
                  </a:lnTo>
                  <a:lnTo>
                    <a:pt x="7897" y="15172"/>
                  </a:lnTo>
                  <a:lnTo>
                    <a:pt x="7919" y="15127"/>
                  </a:lnTo>
                  <a:lnTo>
                    <a:pt x="7568" y="14954"/>
                  </a:lnTo>
                  <a:lnTo>
                    <a:pt x="7620" y="14848"/>
                  </a:lnTo>
                  <a:lnTo>
                    <a:pt x="7582" y="14826"/>
                  </a:lnTo>
                  <a:close/>
                  <a:moveTo>
                    <a:pt x="7749" y="14485"/>
                  </a:moveTo>
                  <a:lnTo>
                    <a:pt x="7723" y="14539"/>
                  </a:lnTo>
                  <a:lnTo>
                    <a:pt x="7835" y="14687"/>
                  </a:lnTo>
                  <a:cubicBezTo>
                    <a:pt x="7842" y="14698"/>
                    <a:pt x="7849" y="14707"/>
                    <a:pt x="7856" y="14715"/>
                  </a:cubicBezTo>
                  <a:cubicBezTo>
                    <a:pt x="7863" y="14723"/>
                    <a:pt x="7867" y="14728"/>
                    <a:pt x="7869" y="14730"/>
                  </a:cubicBezTo>
                  <a:cubicBezTo>
                    <a:pt x="7859" y="14730"/>
                    <a:pt x="7850" y="14729"/>
                    <a:pt x="7842" y="14729"/>
                  </a:cubicBezTo>
                  <a:cubicBezTo>
                    <a:pt x="7833" y="14729"/>
                    <a:pt x="7824" y="14728"/>
                    <a:pt x="7815" y="14728"/>
                  </a:cubicBezTo>
                  <a:lnTo>
                    <a:pt x="7629" y="14729"/>
                  </a:lnTo>
                  <a:lnTo>
                    <a:pt x="7601" y="14787"/>
                  </a:lnTo>
                  <a:lnTo>
                    <a:pt x="7899" y="14777"/>
                  </a:lnTo>
                  <a:lnTo>
                    <a:pt x="8054" y="14853"/>
                  </a:lnTo>
                  <a:lnTo>
                    <a:pt x="8078" y="14805"/>
                  </a:lnTo>
                  <a:lnTo>
                    <a:pt x="7925" y="14730"/>
                  </a:lnTo>
                  <a:lnTo>
                    <a:pt x="7749" y="14485"/>
                  </a:lnTo>
                  <a:close/>
                  <a:moveTo>
                    <a:pt x="8109" y="14056"/>
                  </a:moveTo>
                  <a:cubicBezTo>
                    <a:pt x="8082" y="14050"/>
                    <a:pt x="8057" y="14049"/>
                    <a:pt x="8033" y="14052"/>
                  </a:cubicBezTo>
                  <a:cubicBezTo>
                    <a:pt x="8024" y="14053"/>
                    <a:pt x="8014" y="14056"/>
                    <a:pt x="8003" y="14059"/>
                  </a:cubicBezTo>
                  <a:cubicBezTo>
                    <a:pt x="7992" y="14063"/>
                    <a:pt x="7980" y="14068"/>
                    <a:pt x="7969" y="14075"/>
                  </a:cubicBezTo>
                  <a:cubicBezTo>
                    <a:pt x="7958" y="14081"/>
                    <a:pt x="7947" y="14090"/>
                    <a:pt x="7937" y="14102"/>
                  </a:cubicBezTo>
                  <a:cubicBezTo>
                    <a:pt x="7927" y="14113"/>
                    <a:pt x="7917" y="14127"/>
                    <a:pt x="7909" y="14144"/>
                  </a:cubicBezTo>
                  <a:cubicBezTo>
                    <a:pt x="7897" y="14168"/>
                    <a:pt x="7891" y="14192"/>
                    <a:pt x="7891" y="14216"/>
                  </a:cubicBezTo>
                  <a:cubicBezTo>
                    <a:pt x="7890" y="14240"/>
                    <a:pt x="7896" y="14263"/>
                    <a:pt x="7906" y="14284"/>
                  </a:cubicBezTo>
                  <a:cubicBezTo>
                    <a:pt x="7917" y="14306"/>
                    <a:pt x="7933" y="14327"/>
                    <a:pt x="7954" y="14346"/>
                  </a:cubicBezTo>
                  <a:cubicBezTo>
                    <a:pt x="7975" y="14365"/>
                    <a:pt x="8002" y="14383"/>
                    <a:pt x="8033" y="14398"/>
                  </a:cubicBezTo>
                  <a:cubicBezTo>
                    <a:pt x="8100" y="14431"/>
                    <a:pt x="8160" y="14441"/>
                    <a:pt x="8211" y="14428"/>
                  </a:cubicBezTo>
                  <a:cubicBezTo>
                    <a:pt x="8232" y="14422"/>
                    <a:pt x="8252" y="14412"/>
                    <a:pt x="8270" y="14398"/>
                  </a:cubicBezTo>
                  <a:cubicBezTo>
                    <a:pt x="8288" y="14384"/>
                    <a:pt x="8303" y="14365"/>
                    <a:pt x="8315" y="14341"/>
                  </a:cubicBezTo>
                  <a:cubicBezTo>
                    <a:pt x="8325" y="14320"/>
                    <a:pt x="8331" y="14301"/>
                    <a:pt x="8333" y="14283"/>
                  </a:cubicBezTo>
                  <a:cubicBezTo>
                    <a:pt x="8334" y="14264"/>
                    <a:pt x="8332" y="14244"/>
                    <a:pt x="8326" y="14223"/>
                  </a:cubicBezTo>
                  <a:cubicBezTo>
                    <a:pt x="8318" y="14195"/>
                    <a:pt x="8303" y="14170"/>
                    <a:pt x="8282" y="14148"/>
                  </a:cubicBezTo>
                  <a:cubicBezTo>
                    <a:pt x="8262" y="14127"/>
                    <a:pt x="8233" y="14107"/>
                    <a:pt x="8195" y="14088"/>
                  </a:cubicBezTo>
                  <a:cubicBezTo>
                    <a:pt x="8164" y="14073"/>
                    <a:pt x="8135" y="14062"/>
                    <a:pt x="8109" y="14056"/>
                  </a:cubicBezTo>
                  <a:close/>
                  <a:moveTo>
                    <a:pt x="8218" y="14167"/>
                  </a:moveTo>
                  <a:cubicBezTo>
                    <a:pt x="8230" y="14174"/>
                    <a:pt x="8240" y="14181"/>
                    <a:pt x="8248" y="14188"/>
                  </a:cubicBezTo>
                  <a:cubicBezTo>
                    <a:pt x="8256" y="14195"/>
                    <a:pt x="8263" y="14202"/>
                    <a:pt x="8269" y="14209"/>
                  </a:cubicBezTo>
                  <a:cubicBezTo>
                    <a:pt x="8274" y="14216"/>
                    <a:pt x="8279" y="14224"/>
                    <a:pt x="8282" y="14232"/>
                  </a:cubicBezTo>
                  <a:cubicBezTo>
                    <a:pt x="8289" y="14246"/>
                    <a:pt x="8292" y="14260"/>
                    <a:pt x="8292" y="14275"/>
                  </a:cubicBezTo>
                  <a:cubicBezTo>
                    <a:pt x="8292" y="14290"/>
                    <a:pt x="8288" y="14305"/>
                    <a:pt x="8280" y="14321"/>
                  </a:cubicBezTo>
                  <a:cubicBezTo>
                    <a:pt x="8276" y="14329"/>
                    <a:pt x="8271" y="14337"/>
                    <a:pt x="8265" y="14344"/>
                  </a:cubicBezTo>
                  <a:cubicBezTo>
                    <a:pt x="8259" y="14351"/>
                    <a:pt x="8252" y="14358"/>
                    <a:pt x="8245" y="14363"/>
                  </a:cubicBezTo>
                  <a:cubicBezTo>
                    <a:pt x="8237" y="14369"/>
                    <a:pt x="8230" y="14374"/>
                    <a:pt x="8222" y="14377"/>
                  </a:cubicBezTo>
                  <a:cubicBezTo>
                    <a:pt x="8214" y="14381"/>
                    <a:pt x="8205" y="14383"/>
                    <a:pt x="8197" y="14383"/>
                  </a:cubicBezTo>
                  <a:cubicBezTo>
                    <a:pt x="8180" y="14385"/>
                    <a:pt x="8158" y="14381"/>
                    <a:pt x="8132" y="14374"/>
                  </a:cubicBezTo>
                  <a:cubicBezTo>
                    <a:pt x="8106" y="14367"/>
                    <a:pt x="8078" y="14356"/>
                    <a:pt x="8048" y="14342"/>
                  </a:cubicBezTo>
                  <a:cubicBezTo>
                    <a:pt x="8024" y="14330"/>
                    <a:pt x="8004" y="14318"/>
                    <a:pt x="7988" y="14306"/>
                  </a:cubicBezTo>
                  <a:cubicBezTo>
                    <a:pt x="7973" y="14294"/>
                    <a:pt x="7960" y="14282"/>
                    <a:pt x="7951" y="14269"/>
                  </a:cubicBezTo>
                  <a:cubicBezTo>
                    <a:pt x="7940" y="14254"/>
                    <a:pt x="7935" y="14237"/>
                    <a:pt x="7934" y="14218"/>
                  </a:cubicBezTo>
                  <a:cubicBezTo>
                    <a:pt x="7933" y="14199"/>
                    <a:pt x="7937" y="14181"/>
                    <a:pt x="7946" y="14162"/>
                  </a:cubicBezTo>
                  <a:cubicBezTo>
                    <a:pt x="7957" y="14140"/>
                    <a:pt x="7972" y="14124"/>
                    <a:pt x="7990" y="14115"/>
                  </a:cubicBezTo>
                  <a:cubicBezTo>
                    <a:pt x="8007" y="14106"/>
                    <a:pt x="8025" y="14101"/>
                    <a:pt x="8043" y="14102"/>
                  </a:cubicBezTo>
                  <a:cubicBezTo>
                    <a:pt x="8060" y="14102"/>
                    <a:pt x="8079" y="14105"/>
                    <a:pt x="8100" y="14112"/>
                  </a:cubicBezTo>
                  <a:cubicBezTo>
                    <a:pt x="8122" y="14119"/>
                    <a:pt x="8147" y="14130"/>
                    <a:pt x="8176" y="14144"/>
                  </a:cubicBezTo>
                  <a:cubicBezTo>
                    <a:pt x="8192" y="14152"/>
                    <a:pt x="8206" y="14159"/>
                    <a:pt x="8218" y="14167"/>
                  </a:cubicBezTo>
                  <a:close/>
                  <a:moveTo>
                    <a:pt x="8143" y="13685"/>
                  </a:moveTo>
                  <a:lnTo>
                    <a:pt x="8042" y="13891"/>
                  </a:lnTo>
                  <a:lnTo>
                    <a:pt x="8432" y="14083"/>
                  </a:lnTo>
                  <a:lnTo>
                    <a:pt x="8456" y="14036"/>
                  </a:lnTo>
                  <a:lnTo>
                    <a:pt x="8270" y="13945"/>
                  </a:lnTo>
                  <a:lnTo>
                    <a:pt x="8332" y="13819"/>
                  </a:lnTo>
                  <a:lnTo>
                    <a:pt x="8294" y="13800"/>
                  </a:lnTo>
                  <a:lnTo>
                    <a:pt x="8232" y="13926"/>
                  </a:lnTo>
                  <a:lnTo>
                    <a:pt x="8104" y="13863"/>
                  </a:lnTo>
                  <a:lnTo>
                    <a:pt x="8178" y="13712"/>
                  </a:lnTo>
                  <a:lnTo>
                    <a:pt x="8143" y="13685"/>
                  </a:lnTo>
                  <a:close/>
                  <a:moveTo>
                    <a:pt x="8809" y="13319"/>
                  </a:moveTo>
                  <a:lnTo>
                    <a:pt x="8401" y="13160"/>
                  </a:lnTo>
                  <a:lnTo>
                    <a:pt x="8367" y="13229"/>
                  </a:lnTo>
                  <a:lnTo>
                    <a:pt x="8591" y="13430"/>
                  </a:lnTo>
                  <a:cubicBezTo>
                    <a:pt x="8605" y="13442"/>
                    <a:pt x="8617" y="13452"/>
                    <a:pt x="8628" y="13461"/>
                  </a:cubicBezTo>
                  <a:cubicBezTo>
                    <a:pt x="8640" y="13470"/>
                    <a:pt x="8646" y="13474"/>
                    <a:pt x="8647" y="13476"/>
                  </a:cubicBezTo>
                  <a:cubicBezTo>
                    <a:pt x="8645" y="13475"/>
                    <a:pt x="8637" y="13473"/>
                    <a:pt x="8624" y="13469"/>
                  </a:cubicBezTo>
                  <a:cubicBezTo>
                    <a:pt x="8610" y="13465"/>
                    <a:pt x="8593" y="13462"/>
                    <a:pt x="8572" y="13458"/>
                  </a:cubicBezTo>
                  <a:lnTo>
                    <a:pt x="8282" y="13403"/>
                  </a:lnTo>
                  <a:lnTo>
                    <a:pt x="8248" y="13472"/>
                  </a:lnTo>
                  <a:lnTo>
                    <a:pt x="8622" y="13698"/>
                  </a:lnTo>
                  <a:lnTo>
                    <a:pt x="8644" y="13653"/>
                  </a:lnTo>
                  <a:lnTo>
                    <a:pt x="8377" y="13495"/>
                  </a:lnTo>
                  <a:cubicBezTo>
                    <a:pt x="8371" y="13491"/>
                    <a:pt x="8365" y="13488"/>
                    <a:pt x="8357" y="13483"/>
                  </a:cubicBezTo>
                  <a:cubicBezTo>
                    <a:pt x="8350" y="13479"/>
                    <a:pt x="8342" y="13475"/>
                    <a:pt x="8335" y="13470"/>
                  </a:cubicBezTo>
                  <a:cubicBezTo>
                    <a:pt x="8327" y="13466"/>
                    <a:pt x="8321" y="13463"/>
                    <a:pt x="8316" y="13459"/>
                  </a:cubicBezTo>
                  <a:cubicBezTo>
                    <a:pt x="8311" y="13457"/>
                    <a:pt x="8308" y="13455"/>
                    <a:pt x="8306" y="13454"/>
                  </a:cubicBezTo>
                  <a:cubicBezTo>
                    <a:pt x="8311" y="13455"/>
                    <a:pt x="8320" y="13457"/>
                    <a:pt x="8334" y="13460"/>
                  </a:cubicBezTo>
                  <a:cubicBezTo>
                    <a:pt x="8349" y="13463"/>
                    <a:pt x="8367" y="13467"/>
                    <a:pt x="8389" y="13471"/>
                  </a:cubicBezTo>
                  <a:lnTo>
                    <a:pt x="8705" y="13530"/>
                  </a:lnTo>
                  <a:lnTo>
                    <a:pt x="8724" y="13490"/>
                  </a:lnTo>
                  <a:lnTo>
                    <a:pt x="8474" y="13263"/>
                  </a:lnTo>
                  <a:cubicBezTo>
                    <a:pt x="8469" y="13258"/>
                    <a:pt x="8463" y="13254"/>
                    <a:pt x="8457" y="13249"/>
                  </a:cubicBezTo>
                  <a:cubicBezTo>
                    <a:pt x="8451" y="13244"/>
                    <a:pt x="8446" y="13239"/>
                    <a:pt x="8440" y="13234"/>
                  </a:cubicBezTo>
                  <a:cubicBezTo>
                    <a:pt x="8435" y="13230"/>
                    <a:pt x="8431" y="13226"/>
                    <a:pt x="8427" y="13223"/>
                  </a:cubicBezTo>
                  <a:cubicBezTo>
                    <a:pt x="8423" y="13220"/>
                    <a:pt x="8421" y="13218"/>
                    <a:pt x="8420" y="13217"/>
                  </a:cubicBezTo>
                  <a:cubicBezTo>
                    <a:pt x="8421" y="13218"/>
                    <a:pt x="8424" y="13219"/>
                    <a:pt x="8429" y="13221"/>
                  </a:cubicBezTo>
                  <a:cubicBezTo>
                    <a:pt x="8433" y="13223"/>
                    <a:pt x="8439" y="13226"/>
                    <a:pt x="8446" y="13229"/>
                  </a:cubicBezTo>
                  <a:cubicBezTo>
                    <a:pt x="8452" y="13232"/>
                    <a:pt x="8460" y="13235"/>
                    <a:pt x="8467" y="13238"/>
                  </a:cubicBezTo>
                  <a:cubicBezTo>
                    <a:pt x="8475" y="13242"/>
                    <a:pt x="8482" y="13244"/>
                    <a:pt x="8488" y="13247"/>
                  </a:cubicBezTo>
                  <a:lnTo>
                    <a:pt x="8786" y="13365"/>
                  </a:lnTo>
                  <a:lnTo>
                    <a:pt x="8809" y="13319"/>
                  </a:lnTo>
                  <a:close/>
                  <a:moveTo>
                    <a:pt x="8593" y="12770"/>
                  </a:moveTo>
                  <a:lnTo>
                    <a:pt x="8570" y="12816"/>
                  </a:lnTo>
                  <a:lnTo>
                    <a:pt x="8843" y="12950"/>
                  </a:lnTo>
                  <a:cubicBezTo>
                    <a:pt x="8856" y="12957"/>
                    <a:pt x="8867" y="12963"/>
                    <a:pt x="8875" y="12969"/>
                  </a:cubicBezTo>
                  <a:cubicBezTo>
                    <a:pt x="8884" y="12976"/>
                    <a:pt x="8891" y="12984"/>
                    <a:pt x="8896" y="12995"/>
                  </a:cubicBezTo>
                  <a:cubicBezTo>
                    <a:pt x="8901" y="13005"/>
                    <a:pt x="8903" y="13017"/>
                    <a:pt x="8902" y="13031"/>
                  </a:cubicBezTo>
                  <a:cubicBezTo>
                    <a:pt x="8900" y="13045"/>
                    <a:pt x="8895" y="13060"/>
                    <a:pt x="8887" y="13076"/>
                  </a:cubicBezTo>
                  <a:cubicBezTo>
                    <a:pt x="8881" y="13088"/>
                    <a:pt x="8875" y="13098"/>
                    <a:pt x="8868" y="13106"/>
                  </a:cubicBezTo>
                  <a:cubicBezTo>
                    <a:pt x="8862" y="13113"/>
                    <a:pt x="8855" y="13119"/>
                    <a:pt x="8848" y="13123"/>
                  </a:cubicBezTo>
                  <a:cubicBezTo>
                    <a:pt x="8841" y="13128"/>
                    <a:pt x="8835" y="13130"/>
                    <a:pt x="8828" y="13132"/>
                  </a:cubicBezTo>
                  <a:cubicBezTo>
                    <a:pt x="8822" y="13133"/>
                    <a:pt x="8816" y="13134"/>
                    <a:pt x="8811" y="13134"/>
                  </a:cubicBezTo>
                  <a:cubicBezTo>
                    <a:pt x="8804" y="13133"/>
                    <a:pt x="8795" y="13131"/>
                    <a:pt x="8783" y="13127"/>
                  </a:cubicBezTo>
                  <a:cubicBezTo>
                    <a:pt x="8772" y="13122"/>
                    <a:pt x="8761" y="13118"/>
                    <a:pt x="8752" y="13113"/>
                  </a:cubicBezTo>
                  <a:lnTo>
                    <a:pt x="8488" y="12983"/>
                  </a:lnTo>
                  <a:lnTo>
                    <a:pt x="8466" y="13029"/>
                  </a:lnTo>
                  <a:lnTo>
                    <a:pt x="8746" y="13167"/>
                  </a:lnTo>
                  <a:cubicBezTo>
                    <a:pt x="8755" y="13172"/>
                    <a:pt x="8765" y="13176"/>
                    <a:pt x="8777" y="13180"/>
                  </a:cubicBezTo>
                  <a:cubicBezTo>
                    <a:pt x="8788" y="13185"/>
                    <a:pt x="8800" y="13186"/>
                    <a:pt x="8813" y="13186"/>
                  </a:cubicBezTo>
                  <a:cubicBezTo>
                    <a:pt x="8837" y="13185"/>
                    <a:pt x="8858" y="13177"/>
                    <a:pt x="8876" y="13164"/>
                  </a:cubicBezTo>
                  <a:cubicBezTo>
                    <a:pt x="8894" y="13150"/>
                    <a:pt x="8911" y="13128"/>
                    <a:pt x="8926" y="13098"/>
                  </a:cubicBezTo>
                  <a:cubicBezTo>
                    <a:pt x="8938" y="13074"/>
                    <a:pt x="8945" y="13053"/>
                    <a:pt x="8948" y="13034"/>
                  </a:cubicBezTo>
                  <a:cubicBezTo>
                    <a:pt x="8951" y="13016"/>
                    <a:pt x="8950" y="12998"/>
                    <a:pt x="8946" y="12981"/>
                  </a:cubicBezTo>
                  <a:cubicBezTo>
                    <a:pt x="8942" y="12964"/>
                    <a:pt x="8934" y="12950"/>
                    <a:pt x="8923" y="12940"/>
                  </a:cubicBezTo>
                  <a:cubicBezTo>
                    <a:pt x="8912" y="12929"/>
                    <a:pt x="8895" y="12918"/>
                    <a:pt x="8871" y="12907"/>
                  </a:cubicBezTo>
                  <a:lnTo>
                    <a:pt x="8593" y="12770"/>
                  </a:lnTo>
                  <a:close/>
                  <a:moveTo>
                    <a:pt x="8436" y="12901"/>
                  </a:moveTo>
                  <a:cubicBezTo>
                    <a:pt x="8428" y="12904"/>
                    <a:pt x="8421" y="12909"/>
                    <a:pt x="8417" y="12918"/>
                  </a:cubicBezTo>
                  <a:cubicBezTo>
                    <a:pt x="8413" y="12926"/>
                    <a:pt x="8413" y="12934"/>
                    <a:pt x="8416" y="12942"/>
                  </a:cubicBezTo>
                  <a:cubicBezTo>
                    <a:pt x="8419" y="12951"/>
                    <a:pt x="8424" y="12957"/>
                    <a:pt x="8432" y="12961"/>
                  </a:cubicBezTo>
                  <a:cubicBezTo>
                    <a:pt x="8440" y="12965"/>
                    <a:pt x="8449" y="12966"/>
                    <a:pt x="8458" y="12963"/>
                  </a:cubicBezTo>
                  <a:cubicBezTo>
                    <a:pt x="8466" y="12960"/>
                    <a:pt x="8473" y="12955"/>
                    <a:pt x="8477" y="12946"/>
                  </a:cubicBezTo>
                  <a:cubicBezTo>
                    <a:pt x="8481" y="12938"/>
                    <a:pt x="8481" y="12930"/>
                    <a:pt x="8478" y="12921"/>
                  </a:cubicBezTo>
                  <a:cubicBezTo>
                    <a:pt x="8475" y="12913"/>
                    <a:pt x="8469" y="12906"/>
                    <a:pt x="8461" y="12902"/>
                  </a:cubicBezTo>
                  <a:cubicBezTo>
                    <a:pt x="8453" y="12898"/>
                    <a:pt x="8445" y="12898"/>
                    <a:pt x="8436" y="12901"/>
                  </a:cubicBezTo>
                  <a:close/>
                  <a:moveTo>
                    <a:pt x="8494" y="12784"/>
                  </a:moveTo>
                  <a:cubicBezTo>
                    <a:pt x="8485" y="12787"/>
                    <a:pt x="8479" y="12793"/>
                    <a:pt x="8475" y="12801"/>
                  </a:cubicBezTo>
                  <a:cubicBezTo>
                    <a:pt x="8471" y="12809"/>
                    <a:pt x="8470" y="12817"/>
                    <a:pt x="8473" y="12826"/>
                  </a:cubicBezTo>
                  <a:cubicBezTo>
                    <a:pt x="8476" y="12834"/>
                    <a:pt x="8481" y="12840"/>
                    <a:pt x="8489" y="12844"/>
                  </a:cubicBezTo>
                  <a:cubicBezTo>
                    <a:pt x="8498" y="12848"/>
                    <a:pt x="8506" y="12849"/>
                    <a:pt x="8515" y="12846"/>
                  </a:cubicBezTo>
                  <a:cubicBezTo>
                    <a:pt x="8524" y="12843"/>
                    <a:pt x="8530" y="12838"/>
                    <a:pt x="8534" y="12830"/>
                  </a:cubicBezTo>
                  <a:cubicBezTo>
                    <a:pt x="8538" y="12821"/>
                    <a:pt x="8539" y="12813"/>
                    <a:pt x="8536" y="12804"/>
                  </a:cubicBezTo>
                  <a:cubicBezTo>
                    <a:pt x="8532" y="12796"/>
                    <a:pt x="8527" y="12790"/>
                    <a:pt x="8518" y="12786"/>
                  </a:cubicBezTo>
                  <a:cubicBezTo>
                    <a:pt x="8510" y="12782"/>
                    <a:pt x="8502" y="12781"/>
                    <a:pt x="8494" y="12784"/>
                  </a:cubicBezTo>
                  <a:close/>
                  <a:moveTo>
                    <a:pt x="6885" y="17967"/>
                  </a:moveTo>
                  <a:lnTo>
                    <a:pt x="6758" y="18226"/>
                  </a:lnTo>
                  <a:lnTo>
                    <a:pt x="6797" y="18245"/>
                  </a:lnTo>
                  <a:lnTo>
                    <a:pt x="6849" y="18140"/>
                  </a:lnTo>
                  <a:lnTo>
                    <a:pt x="7081" y="18254"/>
                  </a:lnTo>
                  <a:lnTo>
                    <a:pt x="7194" y="18254"/>
                  </a:lnTo>
                  <a:lnTo>
                    <a:pt x="6871" y="18095"/>
                  </a:lnTo>
                  <a:lnTo>
                    <a:pt x="6923" y="17989"/>
                  </a:lnTo>
                  <a:lnTo>
                    <a:pt x="6885" y="17967"/>
                  </a:lnTo>
                  <a:close/>
                  <a:moveTo>
                    <a:pt x="9002" y="14585"/>
                  </a:moveTo>
                  <a:lnTo>
                    <a:pt x="9002" y="14530"/>
                  </a:lnTo>
                  <a:cubicBezTo>
                    <a:pt x="8993" y="14536"/>
                    <a:pt x="8984" y="14542"/>
                    <a:pt x="8973" y="14548"/>
                  </a:cubicBezTo>
                  <a:lnTo>
                    <a:pt x="8999" y="14586"/>
                  </a:lnTo>
                  <a:lnTo>
                    <a:pt x="9002" y="14585"/>
                  </a:lnTo>
                  <a:close/>
                  <a:moveTo>
                    <a:pt x="9002" y="14326"/>
                  </a:moveTo>
                  <a:lnTo>
                    <a:pt x="9002" y="14267"/>
                  </a:lnTo>
                  <a:cubicBezTo>
                    <a:pt x="8990" y="14266"/>
                    <a:pt x="8978" y="14267"/>
                    <a:pt x="8967" y="14270"/>
                  </a:cubicBezTo>
                  <a:cubicBezTo>
                    <a:pt x="8954" y="14274"/>
                    <a:pt x="8942" y="14279"/>
                    <a:pt x="8931" y="14287"/>
                  </a:cubicBezTo>
                  <a:cubicBezTo>
                    <a:pt x="8920" y="14294"/>
                    <a:pt x="8907" y="14305"/>
                    <a:pt x="8894" y="14320"/>
                  </a:cubicBezTo>
                  <a:lnTo>
                    <a:pt x="8857" y="14358"/>
                  </a:lnTo>
                  <a:cubicBezTo>
                    <a:pt x="8838" y="14377"/>
                    <a:pt x="8821" y="14390"/>
                    <a:pt x="8807" y="14395"/>
                  </a:cubicBezTo>
                  <a:cubicBezTo>
                    <a:pt x="8793" y="14401"/>
                    <a:pt x="8777" y="14399"/>
                    <a:pt x="8761" y="14391"/>
                  </a:cubicBezTo>
                  <a:cubicBezTo>
                    <a:pt x="8741" y="14382"/>
                    <a:pt x="8729" y="14367"/>
                    <a:pt x="8724" y="14348"/>
                  </a:cubicBezTo>
                  <a:cubicBezTo>
                    <a:pt x="8720" y="14328"/>
                    <a:pt x="8723" y="14306"/>
                    <a:pt x="8735" y="14282"/>
                  </a:cubicBezTo>
                  <a:cubicBezTo>
                    <a:pt x="8739" y="14273"/>
                    <a:pt x="8744" y="14266"/>
                    <a:pt x="8749" y="14259"/>
                  </a:cubicBezTo>
                  <a:cubicBezTo>
                    <a:pt x="8754" y="14252"/>
                    <a:pt x="8759" y="14246"/>
                    <a:pt x="8765" y="14240"/>
                  </a:cubicBezTo>
                  <a:cubicBezTo>
                    <a:pt x="8772" y="14233"/>
                    <a:pt x="8779" y="14227"/>
                    <a:pt x="8787" y="14221"/>
                  </a:cubicBezTo>
                  <a:cubicBezTo>
                    <a:pt x="8795" y="14216"/>
                    <a:pt x="8804" y="14209"/>
                    <a:pt x="8815" y="14203"/>
                  </a:cubicBezTo>
                  <a:lnTo>
                    <a:pt x="8792" y="14166"/>
                  </a:lnTo>
                  <a:cubicBezTo>
                    <a:pt x="8748" y="14191"/>
                    <a:pt x="8716" y="14224"/>
                    <a:pt x="8696" y="14265"/>
                  </a:cubicBezTo>
                  <a:cubicBezTo>
                    <a:pt x="8687" y="14284"/>
                    <a:pt x="8681" y="14303"/>
                    <a:pt x="8679" y="14321"/>
                  </a:cubicBezTo>
                  <a:cubicBezTo>
                    <a:pt x="8677" y="14339"/>
                    <a:pt x="8678" y="14357"/>
                    <a:pt x="8682" y="14372"/>
                  </a:cubicBezTo>
                  <a:cubicBezTo>
                    <a:pt x="8687" y="14388"/>
                    <a:pt x="8694" y="14403"/>
                    <a:pt x="8705" y="14415"/>
                  </a:cubicBezTo>
                  <a:cubicBezTo>
                    <a:pt x="8716" y="14428"/>
                    <a:pt x="8729" y="14439"/>
                    <a:pt x="8746" y="14447"/>
                  </a:cubicBezTo>
                  <a:cubicBezTo>
                    <a:pt x="8771" y="14459"/>
                    <a:pt x="8796" y="14462"/>
                    <a:pt x="8822" y="14454"/>
                  </a:cubicBezTo>
                  <a:cubicBezTo>
                    <a:pt x="8834" y="14450"/>
                    <a:pt x="8845" y="14444"/>
                    <a:pt x="8855" y="14436"/>
                  </a:cubicBezTo>
                  <a:cubicBezTo>
                    <a:pt x="8865" y="14428"/>
                    <a:pt x="8877" y="14417"/>
                    <a:pt x="8891" y="14401"/>
                  </a:cubicBezTo>
                  <a:lnTo>
                    <a:pt x="8922" y="14368"/>
                  </a:lnTo>
                  <a:cubicBezTo>
                    <a:pt x="8949" y="14339"/>
                    <a:pt x="8976" y="14325"/>
                    <a:pt x="9002" y="14326"/>
                  </a:cubicBezTo>
                  <a:close/>
                  <a:moveTo>
                    <a:pt x="9002" y="14162"/>
                  </a:moveTo>
                  <a:lnTo>
                    <a:pt x="9002" y="14098"/>
                  </a:lnTo>
                  <a:cubicBezTo>
                    <a:pt x="8992" y="14092"/>
                    <a:pt x="8984" y="14087"/>
                    <a:pt x="8976" y="14081"/>
                  </a:cubicBezTo>
                  <a:cubicBezTo>
                    <a:pt x="8961" y="14071"/>
                    <a:pt x="8948" y="14059"/>
                    <a:pt x="8938" y="14047"/>
                  </a:cubicBezTo>
                  <a:cubicBezTo>
                    <a:pt x="8921" y="14027"/>
                    <a:pt x="8910" y="14006"/>
                    <a:pt x="8907" y="13984"/>
                  </a:cubicBezTo>
                  <a:cubicBezTo>
                    <a:pt x="8903" y="13963"/>
                    <a:pt x="8907" y="13940"/>
                    <a:pt x="8918" y="13918"/>
                  </a:cubicBezTo>
                  <a:cubicBezTo>
                    <a:pt x="8925" y="13903"/>
                    <a:pt x="8934" y="13891"/>
                    <a:pt x="8943" y="13881"/>
                  </a:cubicBezTo>
                  <a:cubicBezTo>
                    <a:pt x="8953" y="13872"/>
                    <a:pt x="8965" y="13863"/>
                    <a:pt x="8979" y="13856"/>
                  </a:cubicBezTo>
                  <a:lnTo>
                    <a:pt x="8961" y="13816"/>
                  </a:lnTo>
                  <a:cubicBezTo>
                    <a:pt x="8944" y="13824"/>
                    <a:pt x="8929" y="13835"/>
                    <a:pt x="8915" y="13849"/>
                  </a:cubicBezTo>
                  <a:cubicBezTo>
                    <a:pt x="8902" y="13863"/>
                    <a:pt x="8890" y="13880"/>
                    <a:pt x="8881" y="13899"/>
                  </a:cubicBezTo>
                  <a:cubicBezTo>
                    <a:pt x="8869" y="13922"/>
                    <a:pt x="8863" y="13946"/>
                    <a:pt x="8864" y="13971"/>
                  </a:cubicBezTo>
                  <a:cubicBezTo>
                    <a:pt x="8864" y="13997"/>
                    <a:pt x="8869" y="14021"/>
                    <a:pt x="8880" y="14044"/>
                  </a:cubicBezTo>
                  <a:cubicBezTo>
                    <a:pt x="8891" y="14068"/>
                    <a:pt x="8907" y="14090"/>
                    <a:pt x="8927" y="14110"/>
                  </a:cubicBezTo>
                  <a:cubicBezTo>
                    <a:pt x="8948" y="14130"/>
                    <a:pt x="8973" y="14148"/>
                    <a:pt x="9002" y="14162"/>
                  </a:cubicBezTo>
                  <a:close/>
                  <a:moveTo>
                    <a:pt x="7417" y="17873"/>
                  </a:moveTo>
                  <a:lnTo>
                    <a:pt x="7377" y="17853"/>
                  </a:lnTo>
                  <a:lnTo>
                    <a:pt x="7292" y="18025"/>
                  </a:lnTo>
                  <a:lnTo>
                    <a:pt x="7149" y="17954"/>
                  </a:lnTo>
                  <a:lnTo>
                    <a:pt x="7215" y="17821"/>
                  </a:lnTo>
                  <a:lnTo>
                    <a:pt x="7174" y="17801"/>
                  </a:lnTo>
                  <a:lnTo>
                    <a:pt x="7109" y="17935"/>
                  </a:lnTo>
                  <a:lnTo>
                    <a:pt x="6980" y="17871"/>
                  </a:lnTo>
                  <a:lnTo>
                    <a:pt x="7059" y="17711"/>
                  </a:lnTo>
                  <a:lnTo>
                    <a:pt x="7023" y="17686"/>
                  </a:lnTo>
                  <a:lnTo>
                    <a:pt x="6918" y="17900"/>
                  </a:lnTo>
                  <a:lnTo>
                    <a:pt x="7309" y="18092"/>
                  </a:lnTo>
                  <a:lnTo>
                    <a:pt x="7417" y="17873"/>
                  </a:lnTo>
                  <a:close/>
                  <a:moveTo>
                    <a:pt x="7580" y="17542"/>
                  </a:moveTo>
                  <a:lnTo>
                    <a:pt x="7544" y="17546"/>
                  </a:lnTo>
                  <a:cubicBezTo>
                    <a:pt x="7527" y="17549"/>
                    <a:pt x="7509" y="17551"/>
                    <a:pt x="7491" y="17553"/>
                  </a:cubicBezTo>
                  <a:cubicBezTo>
                    <a:pt x="7472" y="17556"/>
                    <a:pt x="7454" y="17559"/>
                    <a:pt x="7438" y="17561"/>
                  </a:cubicBezTo>
                  <a:cubicBezTo>
                    <a:pt x="7421" y="17563"/>
                    <a:pt x="7410" y="17565"/>
                    <a:pt x="7403" y="17566"/>
                  </a:cubicBezTo>
                  <a:cubicBezTo>
                    <a:pt x="7393" y="17568"/>
                    <a:pt x="7382" y="17570"/>
                    <a:pt x="7370" y="17574"/>
                  </a:cubicBezTo>
                  <a:cubicBezTo>
                    <a:pt x="7358" y="17577"/>
                    <a:pt x="7348" y="17580"/>
                    <a:pt x="7340" y="17584"/>
                  </a:cubicBezTo>
                  <a:lnTo>
                    <a:pt x="7343" y="17578"/>
                  </a:lnTo>
                  <a:cubicBezTo>
                    <a:pt x="7350" y="17563"/>
                    <a:pt x="7355" y="17547"/>
                    <a:pt x="7356" y="17532"/>
                  </a:cubicBezTo>
                  <a:cubicBezTo>
                    <a:pt x="7357" y="17517"/>
                    <a:pt x="7355" y="17502"/>
                    <a:pt x="7350" y="17489"/>
                  </a:cubicBezTo>
                  <a:cubicBezTo>
                    <a:pt x="7345" y="17475"/>
                    <a:pt x="7338" y="17462"/>
                    <a:pt x="7327" y="17451"/>
                  </a:cubicBezTo>
                  <a:cubicBezTo>
                    <a:pt x="7316" y="17439"/>
                    <a:pt x="7302" y="17430"/>
                    <a:pt x="7286" y="17422"/>
                  </a:cubicBezTo>
                  <a:cubicBezTo>
                    <a:pt x="7276" y="17417"/>
                    <a:pt x="7266" y="17413"/>
                    <a:pt x="7256" y="17412"/>
                  </a:cubicBezTo>
                  <a:cubicBezTo>
                    <a:pt x="7247" y="17410"/>
                    <a:pt x="7238" y="17409"/>
                    <a:pt x="7229" y="17409"/>
                  </a:cubicBezTo>
                  <a:cubicBezTo>
                    <a:pt x="7220" y="17410"/>
                    <a:pt x="7212" y="17411"/>
                    <a:pt x="7205" y="17413"/>
                  </a:cubicBezTo>
                  <a:cubicBezTo>
                    <a:pt x="7198" y="17415"/>
                    <a:pt x="7191" y="17417"/>
                    <a:pt x="7185" y="17420"/>
                  </a:cubicBezTo>
                  <a:cubicBezTo>
                    <a:pt x="7179" y="17423"/>
                    <a:pt x="7173" y="17426"/>
                    <a:pt x="7167" y="17431"/>
                  </a:cubicBezTo>
                  <a:cubicBezTo>
                    <a:pt x="7161" y="17435"/>
                    <a:pt x="7155" y="17441"/>
                    <a:pt x="7149" y="17447"/>
                  </a:cubicBezTo>
                  <a:cubicBezTo>
                    <a:pt x="7143" y="17454"/>
                    <a:pt x="7137" y="17462"/>
                    <a:pt x="7131" y="17472"/>
                  </a:cubicBezTo>
                  <a:cubicBezTo>
                    <a:pt x="7125" y="17482"/>
                    <a:pt x="7118" y="17493"/>
                    <a:pt x="7112" y="17506"/>
                  </a:cubicBezTo>
                  <a:lnTo>
                    <a:pt x="7067" y="17598"/>
                  </a:lnTo>
                  <a:lnTo>
                    <a:pt x="7458" y="17790"/>
                  </a:lnTo>
                  <a:lnTo>
                    <a:pt x="7480" y="17744"/>
                  </a:lnTo>
                  <a:lnTo>
                    <a:pt x="7304" y="17657"/>
                  </a:lnTo>
                  <a:cubicBezTo>
                    <a:pt x="7309" y="17648"/>
                    <a:pt x="7315" y="17641"/>
                    <a:pt x="7321" y="17636"/>
                  </a:cubicBezTo>
                  <a:cubicBezTo>
                    <a:pt x="7327" y="17632"/>
                    <a:pt x="7337" y="17628"/>
                    <a:pt x="7351" y="17625"/>
                  </a:cubicBezTo>
                  <a:cubicBezTo>
                    <a:pt x="7374" y="17621"/>
                    <a:pt x="7396" y="17617"/>
                    <a:pt x="7416" y="17613"/>
                  </a:cubicBezTo>
                  <a:cubicBezTo>
                    <a:pt x="7437" y="17610"/>
                    <a:pt x="7456" y="17607"/>
                    <a:pt x="7474" y="17605"/>
                  </a:cubicBezTo>
                  <a:cubicBezTo>
                    <a:pt x="7491" y="17603"/>
                    <a:pt x="7506" y="17601"/>
                    <a:pt x="7519" y="17601"/>
                  </a:cubicBezTo>
                  <a:cubicBezTo>
                    <a:pt x="7533" y="17600"/>
                    <a:pt x="7543" y="17600"/>
                    <a:pt x="7551" y="17600"/>
                  </a:cubicBezTo>
                  <a:lnTo>
                    <a:pt x="7580" y="17542"/>
                  </a:lnTo>
                  <a:close/>
                  <a:moveTo>
                    <a:pt x="7294" y="17493"/>
                  </a:moveTo>
                  <a:cubicBezTo>
                    <a:pt x="7302" y="17501"/>
                    <a:pt x="7308" y="17510"/>
                    <a:pt x="7311" y="17519"/>
                  </a:cubicBezTo>
                  <a:cubicBezTo>
                    <a:pt x="7314" y="17530"/>
                    <a:pt x="7314" y="17542"/>
                    <a:pt x="7312" y="17555"/>
                  </a:cubicBezTo>
                  <a:cubicBezTo>
                    <a:pt x="7310" y="17567"/>
                    <a:pt x="7304" y="17582"/>
                    <a:pt x="7296" y="17600"/>
                  </a:cubicBezTo>
                  <a:lnTo>
                    <a:pt x="7275" y="17643"/>
                  </a:lnTo>
                  <a:lnTo>
                    <a:pt x="7129" y="17571"/>
                  </a:lnTo>
                  <a:lnTo>
                    <a:pt x="7152" y="17525"/>
                  </a:lnTo>
                  <a:cubicBezTo>
                    <a:pt x="7157" y="17514"/>
                    <a:pt x="7162" y="17505"/>
                    <a:pt x="7167" y="17498"/>
                  </a:cubicBezTo>
                  <a:cubicBezTo>
                    <a:pt x="7172" y="17491"/>
                    <a:pt x="7178" y="17485"/>
                    <a:pt x="7184" y="17480"/>
                  </a:cubicBezTo>
                  <a:cubicBezTo>
                    <a:pt x="7194" y="17471"/>
                    <a:pt x="7206" y="17466"/>
                    <a:pt x="7221" y="17464"/>
                  </a:cubicBezTo>
                  <a:cubicBezTo>
                    <a:pt x="7235" y="17462"/>
                    <a:pt x="7249" y="17464"/>
                    <a:pt x="7262" y="17471"/>
                  </a:cubicBezTo>
                  <a:cubicBezTo>
                    <a:pt x="7275" y="17477"/>
                    <a:pt x="7285" y="17484"/>
                    <a:pt x="7294" y="17493"/>
                  </a:cubicBezTo>
                  <a:close/>
                  <a:moveTo>
                    <a:pt x="7792" y="17330"/>
                  </a:moveTo>
                  <a:lnTo>
                    <a:pt x="7243" y="17060"/>
                  </a:lnTo>
                  <a:lnTo>
                    <a:pt x="7224" y="17098"/>
                  </a:lnTo>
                  <a:lnTo>
                    <a:pt x="7773" y="17368"/>
                  </a:lnTo>
                  <a:lnTo>
                    <a:pt x="7792" y="17330"/>
                  </a:lnTo>
                  <a:close/>
                  <a:moveTo>
                    <a:pt x="7637" y="16439"/>
                  </a:moveTo>
                  <a:lnTo>
                    <a:pt x="7614" y="16485"/>
                  </a:lnTo>
                  <a:lnTo>
                    <a:pt x="7817" y="16645"/>
                  </a:lnTo>
                  <a:cubicBezTo>
                    <a:pt x="7830" y="16656"/>
                    <a:pt x="7843" y="16666"/>
                    <a:pt x="7856" y="16675"/>
                  </a:cubicBezTo>
                  <a:cubicBezTo>
                    <a:pt x="7868" y="16685"/>
                    <a:pt x="7880" y="16694"/>
                    <a:pt x="7890" y="16701"/>
                  </a:cubicBezTo>
                  <a:cubicBezTo>
                    <a:pt x="7900" y="16709"/>
                    <a:pt x="7909" y="16715"/>
                    <a:pt x="7915" y="16720"/>
                  </a:cubicBezTo>
                  <a:cubicBezTo>
                    <a:pt x="7920" y="16723"/>
                    <a:pt x="7924" y="16726"/>
                    <a:pt x="7925" y="16727"/>
                  </a:cubicBezTo>
                  <a:cubicBezTo>
                    <a:pt x="7923" y="16727"/>
                    <a:pt x="7920" y="16726"/>
                    <a:pt x="7916" y="16724"/>
                  </a:cubicBezTo>
                  <a:cubicBezTo>
                    <a:pt x="7910" y="16722"/>
                    <a:pt x="7901" y="16720"/>
                    <a:pt x="7891" y="16717"/>
                  </a:cubicBezTo>
                  <a:cubicBezTo>
                    <a:pt x="7881" y="16714"/>
                    <a:pt x="7869" y="16711"/>
                    <a:pt x="7856" y="16707"/>
                  </a:cubicBezTo>
                  <a:cubicBezTo>
                    <a:pt x="7843" y="16704"/>
                    <a:pt x="7828" y="16700"/>
                    <a:pt x="7812" y="16696"/>
                  </a:cubicBezTo>
                  <a:lnTo>
                    <a:pt x="7543" y="16631"/>
                  </a:lnTo>
                  <a:lnTo>
                    <a:pt x="7517" y="16684"/>
                  </a:lnTo>
                  <a:lnTo>
                    <a:pt x="7725" y="16851"/>
                  </a:lnTo>
                  <a:cubicBezTo>
                    <a:pt x="7735" y="16859"/>
                    <a:pt x="7746" y="16867"/>
                    <a:pt x="7758" y="16876"/>
                  </a:cubicBezTo>
                  <a:cubicBezTo>
                    <a:pt x="7769" y="16885"/>
                    <a:pt x="7780" y="16893"/>
                    <a:pt x="7790" y="16901"/>
                  </a:cubicBezTo>
                  <a:cubicBezTo>
                    <a:pt x="7800" y="16908"/>
                    <a:pt x="7808" y="16915"/>
                    <a:pt x="7815" y="16920"/>
                  </a:cubicBezTo>
                  <a:cubicBezTo>
                    <a:pt x="7823" y="16925"/>
                    <a:pt x="7826" y="16928"/>
                    <a:pt x="7827" y="16929"/>
                  </a:cubicBezTo>
                  <a:cubicBezTo>
                    <a:pt x="7825" y="16928"/>
                    <a:pt x="7820" y="16927"/>
                    <a:pt x="7812" y="16924"/>
                  </a:cubicBezTo>
                  <a:cubicBezTo>
                    <a:pt x="7803" y="16921"/>
                    <a:pt x="7793" y="16918"/>
                    <a:pt x="7781" y="16914"/>
                  </a:cubicBezTo>
                  <a:cubicBezTo>
                    <a:pt x="7768" y="16910"/>
                    <a:pt x="7755" y="16907"/>
                    <a:pt x="7740" y="16902"/>
                  </a:cubicBezTo>
                  <a:cubicBezTo>
                    <a:pt x="7726" y="16898"/>
                    <a:pt x="7712" y="16895"/>
                    <a:pt x="7698" y="16891"/>
                  </a:cubicBezTo>
                  <a:lnTo>
                    <a:pt x="7445" y="16828"/>
                  </a:lnTo>
                  <a:lnTo>
                    <a:pt x="7421" y="16879"/>
                  </a:lnTo>
                  <a:lnTo>
                    <a:pt x="7857" y="16979"/>
                  </a:lnTo>
                  <a:lnTo>
                    <a:pt x="7887" y="16918"/>
                  </a:lnTo>
                  <a:lnTo>
                    <a:pt x="7690" y="16762"/>
                  </a:lnTo>
                  <a:cubicBezTo>
                    <a:pt x="7678" y="16753"/>
                    <a:pt x="7667" y="16744"/>
                    <a:pt x="7656" y="16736"/>
                  </a:cubicBezTo>
                  <a:cubicBezTo>
                    <a:pt x="7645" y="16727"/>
                    <a:pt x="7635" y="16719"/>
                    <a:pt x="7625" y="16713"/>
                  </a:cubicBezTo>
                  <a:cubicBezTo>
                    <a:pt x="7616" y="16706"/>
                    <a:pt x="7609" y="16701"/>
                    <a:pt x="7603" y="16697"/>
                  </a:cubicBezTo>
                  <a:cubicBezTo>
                    <a:pt x="7597" y="16693"/>
                    <a:pt x="7594" y="16690"/>
                    <a:pt x="7593" y="16690"/>
                  </a:cubicBezTo>
                  <a:cubicBezTo>
                    <a:pt x="7595" y="16690"/>
                    <a:pt x="7599" y="16692"/>
                    <a:pt x="7606" y="16694"/>
                  </a:cubicBezTo>
                  <a:cubicBezTo>
                    <a:pt x="7612" y="16696"/>
                    <a:pt x="7621" y="16698"/>
                    <a:pt x="7632" y="16701"/>
                  </a:cubicBezTo>
                  <a:cubicBezTo>
                    <a:pt x="7642" y="16704"/>
                    <a:pt x="7654" y="16708"/>
                    <a:pt x="7668" y="16711"/>
                  </a:cubicBezTo>
                  <a:cubicBezTo>
                    <a:pt x="7682" y="16715"/>
                    <a:pt x="7697" y="16719"/>
                    <a:pt x="7713" y="16723"/>
                  </a:cubicBezTo>
                  <a:lnTo>
                    <a:pt x="7954" y="16782"/>
                  </a:lnTo>
                  <a:lnTo>
                    <a:pt x="7984" y="16721"/>
                  </a:lnTo>
                  <a:lnTo>
                    <a:pt x="7637" y="16439"/>
                  </a:lnTo>
                  <a:close/>
                  <a:moveTo>
                    <a:pt x="8175" y="16333"/>
                  </a:moveTo>
                  <a:lnTo>
                    <a:pt x="8134" y="16313"/>
                  </a:lnTo>
                  <a:lnTo>
                    <a:pt x="8049" y="16485"/>
                  </a:lnTo>
                  <a:lnTo>
                    <a:pt x="7906" y="16415"/>
                  </a:lnTo>
                  <a:lnTo>
                    <a:pt x="7972" y="16281"/>
                  </a:lnTo>
                  <a:lnTo>
                    <a:pt x="7932" y="16261"/>
                  </a:lnTo>
                  <a:lnTo>
                    <a:pt x="7866" y="16395"/>
                  </a:lnTo>
                  <a:lnTo>
                    <a:pt x="7738" y="16332"/>
                  </a:lnTo>
                  <a:lnTo>
                    <a:pt x="7817" y="16172"/>
                  </a:lnTo>
                  <a:lnTo>
                    <a:pt x="7781" y="16147"/>
                  </a:lnTo>
                  <a:lnTo>
                    <a:pt x="7676" y="16360"/>
                  </a:lnTo>
                  <a:lnTo>
                    <a:pt x="8067" y="16553"/>
                  </a:lnTo>
                  <a:lnTo>
                    <a:pt x="8175" y="16333"/>
                  </a:lnTo>
                  <a:close/>
                  <a:moveTo>
                    <a:pt x="8191" y="15929"/>
                  </a:moveTo>
                  <a:cubicBezTo>
                    <a:pt x="8176" y="15928"/>
                    <a:pt x="8162" y="15929"/>
                    <a:pt x="8149" y="15932"/>
                  </a:cubicBezTo>
                  <a:cubicBezTo>
                    <a:pt x="8136" y="15935"/>
                    <a:pt x="8124" y="15941"/>
                    <a:pt x="8113" y="15948"/>
                  </a:cubicBezTo>
                  <a:cubicBezTo>
                    <a:pt x="8102" y="15956"/>
                    <a:pt x="8090" y="15967"/>
                    <a:pt x="8076" y="15982"/>
                  </a:cubicBezTo>
                  <a:lnTo>
                    <a:pt x="8039" y="16020"/>
                  </a:lnTo>
                  <a:cubicBezTo>
                    <a:pt x="8020" y="16039"/>
                    <a:pt x="8004" y="16051"/>
                    <a:pt x="7989" y="16057"/>
                  </a:cubicBezTo>
                  <a:cubicBezTo>
                    <a:pt x="7975" y="16062"/>
                    <a:pt x="7960" y="16061"/>
                    <a:pt x="7944" y="16053"/>
                  </a:cubicBezTo>
                  <a:cubicBezTo>
                    <a:pt x="7924" y="16043"/>
                    <a:pt x="7911" y="16029"/>
                    <a:pt x="7906" y="16009"/>
                  </a:cubicBezTo>
                  <a:cubicBezTo>
                    <a:pt x="7902" y="15990"/>
                    <a:pt x="7906" y="15968"/>
                    <a:pt x="7918" y="15943"/>
                  </a:cubicBezTo>
                  <a:cubicBezTo>
                    <a:pt x="7922" y="15935"/>
                    <a:pt x="7926" y="15927"/>
                    <a:pt x="7931" y="15921"/>
                  </a:cubicBezTo>
                  <a:cubicBezTo>
                    <a:pt x="7936" y="15914"/>
                    <a:pt x="7941" y="15907"/>
                    <a:pt x="7948" y="15901"/>
                  </a:cubicBezTo>
                  <a:cubicBezTo>
                    <a:pt x="7954" y="15895"/>
                    <a:pt x="7961" y="15889"/>
                    <a:pt x="7969" y="15883"/>
                  </a:cubicBezTo>
                  <a:cubicBezTo>
                    <a:pt x="7977" y="15877"/>
                    <a:pt x="7987" y="15871"/>
                    <a:pt x="7998" y="15865"/>
                  </a:cubicBezTo>
                  <a:lnTo>
                    <a:pt x="7974" y="15827"/>
                  </a:lnTo>
                  <a:cubicBezTo>
                    <a:pt x="7931" y="15852"/>
                    <a:pt x="7899" y="15886"/>
                    <a:pt x="7878" y="15927"/>
                  </a:cubicBezTo>
                  <a:cubicBezTo>
                    <a:pt x="7869" y="15946"/>
                    <a:pt x="7863" y="15965"/>
                    <a:pt x="7861" y="15983"/>
                  </a:cubicBezTo>
                  <a:cubicBezTo>
                    <a:pt x="7859" y="16001"/>
                    <a:pt x="7860" y="16018"/>
                    <a:pt x="7865" y="16034"/>
                  </a:cubicBezTo>
                  <a:cubicBezTo>
                    <a:pt x="7869" y="16050"/>
                    <a:pt x="7877" y="16064"/>
                    <a:pt x="7887" y="16077"/>
                  </a:cubicBezTo>
                  <a:cubicBezTo>
                    <a:pt x="7898" y="16090"/>
                    <a:pt x="7912" y="16100"/>
                    <a:pt x="7928" y="16109"/>
                  </a:cubicBezTo>
                  <a:cubicBezTo>
                    <a:pt x="7954" y="16121"/>
                    <a:pt x="7979" y="16123"/>
                    <a:pt x="8004" y="16116"/>
                  </a:cubicBezTo>
                  <a:cubicBezTo>
                    <a:pt x="8016" y="16112"/>
                    <a:pt x="8027" y="16106"/>
                    <a:pt x="8037" y="16098"/>
                  </a:cubicBezTo>
                  <a:cubicBezTo>
                    <a:pt x="8047" y="16090"/>
                    <a:pt x="8059" y="16078"/>
                    <a:pt x="8073" y="16063"/>
                  </a:cubicBezTo>
                  <a:lnTo>
                    <a:pt x="8105" y="16030"/>
                  </a:lnTo>
                  <a:cubicBezTo>
                    <a:pt x="8142" y="15990"/>
                    <a:pt x="8177" y="15978"/>
                    <a:pt x="8212" y="15995"/>
                  </a:cubicBezTo>
                  <a:cubicBezTo>
                    <a:pt x="8235" y="16007"/>
                    <a:pt x="8249" y="16025"/>
                    <a:pt x="8254" y="16051"/>
                  </a:cubicBezTo>
                  <a:cubicBezTo>
                    <a:pt x="8256" y="16062"/>
                    <a:pt x="8257" y="16073"/>
                    <a:pt x="8255" y="16084"/>
                  </a:cubicBezTo>
                  <a:cubicBezTo>
                    <a:pt x="8253" y="16094"/>
                    <a:pt x="8248" y="16107"/>
                    <a:pt x="8241" y="16121"/>
                  </a:cubicBezTo>
                  <a:cubicBezTo>
                    <a:pt x="8231" y="16141"/>
                    <a:pt x="8219" y="16158"/>
                    <a:pt x="8206" y="16172"/>
                  </a:cubicBezTo>
                  <a:cubicBezTo>
                    <a:pt x="8192" y="16187"/>
                    <a:pt x="8175" y="16199"/>
                    <a:pt x="8155" y="16210"/>
                  </a:cubicBezTo>
                  <a:lnTo>
                    <a:pt x="8182" y="16248"/>
                  </a:lnTo>
                  <a:cubicBezTo>
                    <a:pt x="8204" y="16235"/>
                    <a:pt x="8222" y="16219"/>
                    <a:pt x="8238" y="16202"/>
                  </a:cubicBezTo>
                  <a:cubicBezTo>
                    <a:pt x="8254" y="16184"/>
                    <a:pt x="8267" y="16164"/>
                    <a:pt x="8279" y="16140"/>
                  </a:cubicBezTo>
                  <a:cubicBezTo>
                    <a:pt x="8288" y="16122"/>
                    <a:pt x="8294" y="16105"/>
                    <a:pt x="8297" y="16090"/>
                  </a:cubicBezTo>
                  <a:cubicBezTo>
                    <a:pt x="8300" y="16074"/>
                    <a:pt x="8300" y="16058"/>
                    <a:pt x="8298" y="16041"/>
                  </a:cubicBezTo>
                  <a:cubicBezTo>
                    <a:pt x="8296" y="16018"/>
                    <a:pt x="8288" y="15998"/>
                    <a:pt x="8276" y="15980"/>
                  </a:cubicBezTo>
                  <a:cubicBezTo>
                    <a:pt x="8264" y="15963"/>
                    <a:pt x="8249" y="15949"/>
                    <a:pt x="8231" y="15940"/>
                  </a:cubicBezTo>
                  <a:cubicBezTo>
                    <a:pt x="8219" y="15934"/>
                    <a:pt x="8205" y="15931"/>
                    <a:pt x="8191" y="15929"/>
                  </a:cubicBezTo>
                  <a:close/>
                  <a:moveTo>
                    <a:pt x="8108" y="15482"/>
                  </a:moveTo>
                  <a:lnTo>
                    <a:pt x="7981" y="15741"/>
                  </a:lnTo>
                  <a:lnTo>
                    <a:pt x="8020" y="15760"/>
                  </a:lnTo>
                  <a:lnTo>
                    <a:pt x="8071" y="15655"/>
                  </a:lnTo>
                  <a:lnTo>
                    <a:pt x="8423" y="15828"/>
                  </a:lnTo>
                  <a:lnTo>
                    <a:pt x="8445" y="15783"/>
                  </a:lnTo>
                  <a:lnTo>
                    <a:pt x="8094" y="15610"/>
                  </a:lnTo>
                  <a:lnTo>
                    <a:pt x="8146" y="15504"/>
                  </a:lnTo>
                  <a:lnTo>
                    <a:pt x="8108" y="15482"/>
                  </a:lnTo>
                  <a:close/>
                  <a:moveTo>
                    <a:pt x="8242" y="15209"/>
                  </a:moveTo>
                  <a:lnTo>
                    <a:pt x="8141" y="15415"/>
                  </a:lnTo>
                  <a:lnTo>
                    <a:pt x="8532" y="15607"/>
                  </a:lnTo>
                  <a:lnTo>
                    <a:pt x="8555" y="15560"/>
                  </a:lnTo>
                  <a:lnTo>
                    <a:pt x="8369" y="15469"/>
                  </a:lnTo>
                  <a:lnTo>
                    <a:pt x="8431" y="15343"/>
                  </a:lnTo>
                  <a:lnTo>
                    <a:pt x="8393" y="15325"/>
                  </a:lnTo>
                  <a:lnTo>
                    <a:pt x="8331" y="15450"/>
                  </a:lnTo>
                  <a:lnTo>
                    <a:pt x="8203" y="15387"/>
                  </a:lnTo>
                  <a:lnTo>
                    <a:pt x="8277" y="15236"/>
                  </a:lnTo>
                  <a:lnTo>
                    <a:pt x="8242" y="15209"/>
                  </a:lnTo>
                  <a:close/>
                  <a:moveTo>
                    <a:pt x="8789" y="15084"/>
                  </a:moveTo>
                  <a:lnTo>
                    <a:pt x="8335" y="15021"/>
                  </a:lnTo>
                  <a:lnTo>
                    <a:pt x="8305" y="15082"/>
                  </a:lnTo>
                  <a:lnTo>
                    <a:pt x="8631" y="15405"/>
                  </a:lnTo>
                  <a:lnTo>
                    <a:pt x="8655" y="15358"/>
                  </a:lnTo>
                  <a:lnTo>
                    <a:pt x="8553" y="15261"/>
                  </a:lnTo>
                  <a:lnTo>
                    <a:pt x="8625" y="15115"/>
                  </a:lnTo>
                  <a:lnTo>
                    <a:pt x="8763" y="15137"/>
                  </a:lnTo>
                  <a:lnTo>
                    <a:pt x="8789" y="15084"/>
                  </a:lnTo>
                  <a:close/>
                  <a:moveTo>
                    <a:pt x="8581" y="15108"/>
                  </a:moveTo>
                  <a:lnTo>
                    <a:pt x="8521" y="15230"/>
                  </a:lnTo>
                  <a:lnTo>
                    <a:pt x="8360" y="15074"/>
                  </a:lnTo>
                  <a:lnTo>
                    <a:pt x="8581" y="15108"/>
                  </a:lnTo>
                  <a:close/>
                  <a:moveTo>
                    <a:pt x="8227" y="15052"/>
                  </a:moveTo>
                  <a:cubicBezTo>
                    <a:pt x="8218" y="15055"/>
                    <a:pt x="8212" y="15061"/>
                    <a:pt x="8208" y="15069"/>
                  </a:cubicBezTo>
                  <a:cubicBezTo>
                    <a:pt x="8204" y="15077"/>
                    <a:pt x="8203" y="15085"/>
                    <a:pt x="8206" y="15094"/>
                  </a:cubicBezTo>
                  <a:cubicBezTo>
                    <a:pt x="8209" y="15102"/>
                    <a:pt x="8215" y="15108"/>
                    <a:pt x="8223" y="15112"/>
                  </a:cubicBezTo>
                  <a:cubicBezTo>
                    <a:pt x="8231" y="15117"/>
                    <a:pt x="8239" y="15117"/>
                    <a:pt x="8248" y="15114"/>
                  </a:cubicBezTo>
                  <a:cubicBezTo>
                    <a:pt x="8257" y="15112"/>
                    <a:pt x="8263" y="15106"/>
                    <a:pt x="8267" y="15098"/>
                  </a:cubicBezTo>
                  <a:cubicBezTo>
                    <a:pt x="8271" y="15089"/>
                    <a:pt x="8272" y="15081"/>
                    <a:pt x="8269" y="15073"/>
                  </a:cubicBezTo>
                  <a:cubicBezTo>
                    <a:pt x="8266" y="15064"/>
                    <a:pt x="8260" y="15058"/>
                    <a:pt x="8251" y="15054"/>
                  </a:cubicBezTo>
                  <a:cubicBezTo>
                    <a:pt x="8244" y="15050"/>
                    <a:pt x="8235" y="15049"/>
                    <a:pt x="8227" y="15052"/>
                  </a:cubicBezTo>
                  <a:close/>
                  <a:moveTo>
                    <a:pt x="8285" y="14935"/>
                  </a:moveTo>
                  <a:cubicBezTo>
                    <a:pt x="8276" y="14938"/>
                    <a:pt x="8270" y="14943"/>
                    <a:pt x="8266" y="14952"/>
                  </a:cubicBezTo>
                  <a:cubicBezTo>
                    <a:pt x="8262" y="14960"/>
                    <a:pt x="8261" y="14968"/>
                    <a:pt x="8264" y="14976"/>
                  </a:cubicBezTo>
                  <a:cubicBezTo>
                    <a:pt x="8267" y="14985"/>
                    <a:pt x="8272" y="14991"/>
                    <a:pt x="8280" y="14995"/>
                  </a:cubicBezTo>
                  <a:cubicBezTo>
                    <a:pt x="8289" y="14999"/>
                    <a:pt x="8297" y="15000"/>
                    <a:pt x="8306" y="14997"/>
                  </a:cubicBezTo>
                  <a:cubicBezTo>
                    <a:pt x="8315" y="14994"/>
                    <a:pt x="8321" y="14989"/>
                    <a:pt x="8325" y="14980"/>
                  </a:cubicBezTo>
                  <a:cubicBezTo>
                    <a:pt x="8329" y="14972"/>
                    <a:pt x="8330" y="14964"/>
                    <a:pt x="8327" y="14955"/>
                  </a:cubicBezTo>
                  <a:cubicBezTo>
                    <a:pt x="8323" y="14947"/>
                    <a:pt x="8318" y="14940"/>
                    <a:pt x="8309" y="14936"/>
                  </a:cubicBezTo>
                  <a:cubicBezTo>
                    <a:pt x="8301" y="14932"/>
                    <a:pt x="8293" y="14932"/>
                    <a:pt x="8285" y="14935"/>
                  </a:cubicBezTo>
                  <a:close/>
                  <a:moveTo>
                    <a:pt x="8885" y="14790"/>
                  </a:moveTo>
                  <a:lnTo>
                    <a:pt x="8809" y="14944"/>
                  </a:lnTo>
                  <a:lnTo>
                    <a:pt x="8458" y="14771"/>
                  </a:lnTo>
                  <a:lnTo>
                    <a:pt x="8435" y="14818"/>
                  </a:lnTo>
                  <a:lnTo>
                    <a:pt x="8826" y="15010"/>
                  </a:lnTo>
                  <a:lnTo>
                    <a:pt x="8922" y="14815"/>
                  </a:lnTo>
                  <a:lnTo>
                    <a:pt x="8885" y="14790"/>
                  </a:lnTo>
                  <a:close/>
                  <a:moveTo>
                    <a:pt x="8984" y="14688"/>
                  </a:moveTo>
                  <a:lnTo>
                    <a:pt x="8593" y="14496"/>
                  </a:lnTo>
                  <a:lnTo>
                    <a:pt x="8571" y="14541"/>
                  </a:lnTo>
                  <a:lnTo>
                    <a:pt x="8962" y="14734"/>
                  </a:lnTo>
                  <a:lnTo>
                    <a:pt x="8984" y="14688"/>
                  </a:lnTo>
                  <a:close/>
                  <a:moveTo>
                    <a:pt x="8151" y="18107"/>
                  </a:moveTo>
                  <a:lnTo>
                    <a:pt x="7760" y="17915"/>
                  </a:lnTo>
                  <a:lnTo>
                    <a:pt x="7737" y="17961"/>
                  </a:lnTo>
                  <a:lnTo>
                    <a:pt x="7901" y="18042"/>
                  </a:lnTo>
                  <a:lnTo>
                    <a:pt x="7820" y="18207"/>
                  </a:lnTo>
                  <a:lnTo>
                    <a:pt x="7656" y="18126"/>
                  </a:lnTo>
                  <a:lnTo>
                    <a:pt x="7634" y="18172"/>
                  </a:lnTo>
                  <a:lnTo>
                    <a:pt x="7801" y="18254"/>
                  </a:lnTo>
                  <a:lnTo>
                    <a:pt x="7916" y="18254"/>
                  </a:lnTo>
                  <a:lnTo>
                    <a:pt x="7858" y="18225"/>
                  </a:lnTo>
                  <a:lnTo>
                    <a:pt x="7939" y="18061"/>
                  </a:lnTo>
                  <a:lnTo>
                    <a:pt x="8128" y="18154"/>
                  </a:lnTo>
                  <a:lnTo>
                    <a:pt x="8151" y="18107"/>
                  </a:lnTo>
                  <a:close/>
                  <a:moveTo>
                    <a:pt x="9002" y="16378"/>
                  </a:moveTo>
                  <a:lnTo>
                    <a:pt x="9002" y="16376"/>
                  </a:lnTo>
                  <a:lnTo>
                    <a:pt x="8612" y="16184"/>
                  </a:lnTo>
                  <a:lnTo>
                    <a:pt x="8589" y="16230"/>
                  </a:lnTo>
                  <a:lnTo>
                    <a:pt x="8752" y="16311"/>
                  </a:lnTo>
                  <a:lnTo>
                    <a:pt x="8671" y="16476"/>
                  </a:lnTo>
                  <a:lnTo>
                    <a:pt x="8508" y="16395"/>
                  </a:lnTo>
                  <a:lnTo>
                    <a:pt x="8486" y="16441"/>
                  </a:lnTo>
                  <a:lnTo>
                    <a:pt x="8876" y="16633"/>
                  </a:lnTo>
                  <a:lnTo>
                    <a:pt x="8899" y="16587"/>
                  </a:lnTo>
                  <a:lnTo>
                    <a:pt x="8710" y="16494"/>
                  </a:lnTo>
                  <a:lnTo>
                    <a:pt x="8791" y="16330"/>
                  </a:lnTo>
                  <a:lnTo>
                    <a:pt x="8980" y="16423"/>
                  </a:lnTo>
                  <a:lnTo>
                    <a:pt x="9002" y="16378"/>
                  </a:lnTo>
                  <a:close/>
                  <a:moveTo>
                    <a:pt x="9002" y="16233"/>
                  </a:moveTo>
                  <a:lnTo>
                    <a:pt x="9002" y="16175"/>
                  </a:lnTo>
                  <a:lnTo>
                    <a:pt x="8899" y="16124"/>
                  </a:lnTo>
                  <a:lnTo>
                    <a:pt x="8965" y="15990"/>
                  </a:lnTo>
                  <a:lnTo>
                    <a:pt x="8924" y="15970"/>
                  </a:lnTo>
                  <a:lnTo>
                    <a:pt x="8858" y="16104"/>
                  </a:lnTo>
                  <a:lnTo>
                    <a:pt x="8730" y="16041"/>
                  </a:lnTo>
                  <a:lnTo>
                    <a:pt x="8809" y="15881"/>
                  </a:lnTo>
                  <a:lnTo>
                    <a:pt x="8773" y="15856"/>
                  </a:lnTo>
                  <a:lnTo>
                    <a:pt x="8668" y="16069"/>
                  </a:lnTo>
                  <a:lnTo>
                    <a:pt x="9002" y="16233"/>
                  </a:lnTo>
                  <a:close/>
                  <a:moveTo>
                    <a:pt x="9002" y="15858"/>
                  </a:moveTo>
                  <a:lnTo>
                    <a:pt x="9002" y="15800"/>
                  </a:lnTo>
                  <a:lnTo>
                    <a:pt x="8840" y="15721"/>
                  </a:lnTo>
                  <a:lnTo>
                    <a:pt x="8817" y="15767"/>
                  </a:lnTo>
                  <a:lnTo>
                    <a:pt x="9002" y="15858"/>
                  </a:lnTo>
                  <a:close/>
                  <a:moveTo>
                    <a:pt x="8315" y="17773"/>
                  </a:moveTo>
                  <a:lnTo>
                    <a:pt x="8275" y="17753"/>
                  </a:lnTo>
                  <a:lnTo>
                    <a:pt x="8190" y="17925"/>
                  </a:lnTo>
                  <a:lnTo>
                    <a:pt x="8047" y="17855"/>
                  </a:lnTo>
                  <a:lnTo>
                    <a:pt x="8113" y="17721"/>
                  </a:lnTo>
                  <a:lnTo>
                    <a:pt x="8073" y="17701"/>
                  </a:lnTo>
                  <a:lnTo>
                    <a:pt x="8007" y="17835"/>
                  </a:lnTo>
                  <a:lnTo>
                    <a:pt x="7879" y="17772"/>
                  </a:lnTo>
                  <a:lnTo>
                    <a:pt x="7957" y="17612"/>
                  </a:lnTo>
                  <a:lnTo>
                    <a:pt x="7922" y="17587"/>
                  </a:lnTo>
                  <a:lnTo>
                    <a:pt x="7817" y="17800"/>
                  </a:lnTo>
                  <a:lnTo>
                    <a:pt x="8207" y="17993"/>
                  </a:lnTo>
                  <a:lnTo>
                    <a:pt x="8315" y="17773"/>
                  </a:lnTo>
                  <a:close/>
                  <a:moveTo>
                    <a:pt x="8232" y="16956"/>
                  </a:moveTo>
                  <a:lnTo>
                    <a:pt x="8209" y="17003"/>
                  </a:lnTo>
                  <a:lnTo>
                    <a:pt x="8412" y="17163"/>
                  </a:lnTo>
                  <a:cubicBezTo>
                    <a:pt x="8425" y="17173"/>
                    <a:pt x="8438" y="17183"/>
                    <a:pt x="8450" y="17192"/>
                  </a:cubicBezTo>
                  <a:cubicBezTo>
                    <a:pt x="8463" y="17202"/>
                    <a:pt x="8474" y="17211"/>
                    <a:pt x="8485" y="17218"/>
                  </a:cubicBezTo>
                  <a:cubicBezTo>
                    <a:pt x="8495" y="17226"/>
                    <a:pt x="8503" y="17232"/>
                    <a:pt x="8510" y="17237"/>
                  </a:cubicBezTo>
                  <a:cubicBezTo>
                    <a:pt x="8515" y="17241"/>
                    <a:pt x="8518" y="17243"/>
                    <a:pt x="8520" y="17244"/>
                  </a:cubicBezTo>
                  <a:cubicBezTo>
                    <a:pt x="8518" y="17244"/>
                    <a:pt x="8515" y="17243"/>
                    <a:pt x="8510" y="17241"/>
                  </a:cubicBezTo>
                  <a:cubicBezTo>
                    <a:pt x="8504" y="17239"/>
                    <a:pt x="8496" y="17237"/>
                    <a:pt x="8486" y="17234"/>
                  </a:cubicBezTo>
                  <a:cubicBezTo>
                    <a:pt x="8476" y="17231"/>
                    <a:pt x="8464" y="17228"/>
                    <a:pt x="8451" y="17225"/>
                  </a:cubicBezTo>
                  <a:cubicBezTo>
                    <a:pt x="8437" y="17221"/>
                    <a:pt x="8423" y="17217"/>
                    <a:pt x="8407" y="17213"/>
                  </a:cubicBezTo>
                  <a:lnTo>
                    <a:pt x="8138" y="17148"/>
                  </a:lnTo>
                  <a:lnTo>
                    <a:pt x="8111" y="17201"/>
                  </a:lnTo>
                  <a:lnTo>
                    <a:pt x="8320" y="17368"/>
                  </a:lnTo>
                  <a:cubicBezTo>
                    <a:pt x="8330" y="17376"/>
                    <a:pt x="8341" y="17384"/>
                    <a:pt x="8352" y="17393"/>
                  </a:cubicBezTo>
                  <a:cubicBezTo>
                    <a:pt x="8364" y="17402"/>
                    <a:pt x="8375" y="17410"/>
                    <a:pt x="8385" y="17418"/>
                  </a:cubicBezTo>
                  <a:cubicBezTo>
                    <a:pt x="8395" y="17425"/>
                    <a:pt x="8403" y="17432"/>
                    <a:pt x="8410" y="17437"/>
                  </a:cubicBezTo>
                  <a:cubicBezTo>
                    <a:pt x="8417" y="17442"/>
                    <a:pt x="8421" y="17445"/>
                    <a:pt x="8422" y="17446"/>
                  </a:cubicBezTo>
                  <a:cubicBezTo>
                    <a:pt x="8420" y="17445"/>
                    <a:pt x="8415" y="17444"/>
                    <a:pt x="8407" y="17441"/>
                  </a:cubicBezTo>
                  <a:cubicBezTo>
                    <a:pt x="8398" y="17438"/>
                    <a:pt x="8388" y="17435"/>
                    <a:pt x="8375" y="17431"/>
                  </a:cubicBezTo>
                  <a:cubicBezTo>
                    <a:pt x="8363" y="17427"/>
                    <a:pt x="8350" y="17424"/>
                    <a:pt x="8335" y="17420"/>
                  </a:cubicBezTo>
                  <a:cubicBezTo>
                    <a:pt x="8321" y="17415"/>
                    <a:pt x="8307" y="17412"/>
                    <a:pt x="8293" y="17408"/>
                  </a:cubicBezTo>
                  <a:lnTo>
                    <a:pt x="8040" y="17346"/>
                  </a:lnTo>
                  <a:lnTo>
                    <a:pt x="8016" y="17396"/>
                  </a:lnTo>
                  <a:lnTo>
                    <a:pt x="8452" y="17496"/>
                  </a:lnTo>
                  <a:lnTo>
                    <a:pt x="8482" y="17435"/>
                  </a:lnTo>
                  <a:lnTo>
                    <a:pt x="8285" y="17279"/>
                  </a:lnTo>
                  <a:cubicBezTo>
                    <a:pt x="8273" y="17270"/>
                    <a:pt x="8262" y="17261"/>
                    <a:pt x="8250" y="17253"/>
                  </a:cubicBezTo>
                  <a:cubicBezTo>
                    <a:pt x="8239" y="17244"/>
                    <a:pt x="8229" y="17237"/>
                    <a:pt x="8220" y="17230"/>
                  </a:cubicBezTo>
                  <a:cubicBezTo>
                    <a:pt x="8211" y="17223"/>
                    <a:pt x="8204" y="17218"/>
                    <a:pt x="8198" y="17214"/>
                  </a:cubicBezTo>
                  <a:cubicBezTo>
                    <a:pt x="8192" y="17210"/>
                    <a:pt x="8189" y="17208"/>
                    <a:pt x="8188" y="17207"/>
                  </a:cubicBezTo>
                  <a:cubicBezTo>
                    <a:pt x="8189" y="17207"/>
                    <a:pt x="8194" y="17209"/>
                    <a:pt x="8200" y="17211"/>
                  </a:cubicBezTo>
                  <a:cubicBezTo>
                    <a:pt x="8207" y="17213"/>
                    <a:pt x="8216" y="17215"/>
                    <a:pt x="8226" y="17218"/>
                  </a:cubicBezTo>
                  <a:cubicBezTo>
                    <a:pt x="8237" y="17221"/>
                    <a:pt x="8249" y="17225"/>
                    <a:pt x="8263" y="17228"/>
                  </a:cubicBezTo>
                  <a:cubicBezTo>
                    <a:pt x="8277" y="17232"/>
                    <a:pt x="8292" y="17236"/>
                    <a:pt x="8308" y="17240"/>
                  </a:cubicBezTo>
                  <a:lnTo>
                    <a:pt x="8549" y="17299"/>
                  </a:lnTo>
                  <a:lnTo>
                    <a:pt x="8579" y="17238"/>
                  </a:lnTo>
                  <a:lnTo>
                    <a:pt x="8232" y="16956"/>
                  </a:lnTo>
                  <a:close/>
                  <a:moveTo>
                    <a:pt x="8684" y="17024"/>
                  </a:moveTo>
                  <a:lnTo>
                    <a:pt x="8293" y="16832"/>
                  </a:lnTo>
                  <a:lnTo>
                    <a:pt x="8271" y="16877"/>
                  </a:lnTo>
                  <a:lnTo>
                    <a:pt x="8661" y="17070"/>
                  </a:lnTo>
                  <a:lnTo>
                    <a:pt x="8684" y="17024"/>
                  </a:lnTo>
                  <a:close/>
                  <a:moveTo>
                    <a:pt x="8800" y="16689"/>
                  </a:moveTo>
                  <a:lnTo>
                    <a:pt x="8724" y="16843"/>
                  </a:lnTo>
                  <a:lnTo>
                    <a:pt x="8372" y="16670"/>
                  </a:lnTo>
                  <a:lnTo>
                    <a:pt x="8349" y="16717"/>
                  </a:lnTo>
                  <a:lnTo>
                    <a:pt x="8740" y="16909"/>
                  </a:lnTo>
                  <a:lnTo>
                    <a:pt x="8836" y="16715"/>
                  </a:lnTo>
                  <a:lnTo>
                    <a:pt x="8800" y="16689"/>
                  </a:lnTo>
                  <a:close/>
                  <a:moveTo>
                    <a:pt x="9002" y="17661"/>
                  </a:moveTo>
                  <a:lnTo>
                    <a:pt x="9002" y="17587"/>
                  </a:lnTo>
                  <a:cubicBezTo>
                    <a:pt x="8992" y="17594"/>
                    <a:pt x="8982" y="17604"/>
                    <a:pt x="8970" y="17617"/>
                  </a:cubicBezTo>
                  <a:lnTo>
                    <a:pt x="8933" y="17655"/>
                  </a:lnTo>
                  <a:cubicBezTo>
                    <a:pt x="8914" y="17674"/>
                    <a:pt x="8898" y="17687"/>
                    <a:pt x="8883" y="17692"/>
                  </a:cubicBezTo>
                  <a:cubicBezTo>
                    <a:pt x="8869" y="17698"/>
                    <a:pt x="8853" y="17696"/>
                    <a:pt x="8838" y="17689"/>
                  </a:cubicBezTo>
                  <a:cubicBezTo>
                    <a:pt x="8817" y="17679"/>
                    <a:pt x="8805" y="17664"/>
                    <a:pt x="8800" y="17645"/>
                  </a:cubicBezTo>
                  <a:cubicBezTo>
                    <a:pt x="8796" y="17625"/>
                    <a:pt x="8799" y="17603"/>
                    <a:pt x="8812" y="17579"/>
                  </a:cubicBezTo>
                  <a:cubicBezTo>
                    <a:pt x="8816" y="17570"/>
                    <a:pt x="8820" y="17563"/>
                    <a:pt x="8825" y="17556"/>
                  </a:cubicBezTo>
                  <a:cubicBezTo>
                    <a:pt x="8830" y="17549"/>
                    <a:pt x="8835" y="17543"/>
                    <a:pt x="8842" y="17537"/>
                  </a:cubicBezTo>
                  <a:cubicBezTo>
                    <a:pt x="8848" y="17530"/>
                    <a:pt x="8855" y="17524"/>
                    <a:pt x="8863" y="17519"/>
                  </a:cubicBezTo>
                  <a:cubicBezTo>
                    <a:pt x="8871" y="17513"/>
                    <a:pt x="8881" y="17506"/>
                    <a:pt x="8891" y="17500"/>
                  </a:cubicBezTo>
                  <a:lnTo>
                    <a:pt x="8868" y="17463"/>
                  </a:lnTo>
                  <a:cubicBezTo>
                    <a:pt x="8824" y="17488"/>
                    <a:pt x="8793" y="17521"/>
                    <a:pt x="8772" y="17562"/>
                  </a:cubicBezTo>
                  <a:cubicBezTo>
                    <a:pt x="8763" y="17581"/>
                    <a:pt x="8757" y="17600"/>
                    <a:pt x="8755" y="17618"/>
                  </a:cubicBezTo>
                  <a:cubicBezTo>
                    <a:pt x="8753" y="17637"/>
                    <a:pt x="8754" y="17654"/>
                    <a:pt x="8758" y="17669"/>
                  </a:cubicBezTo>
                  <a:cubicBezTo>
                    <a:pt x="8763" y="17685"/>
                    <a:pt x="8770" y="17700"/>
                    <a:pt x="8781" y="17712"/>
                  </a:cubicBezTo>
                  <a:cubicBezTo>
                    <a:pt x="8792" y="17725"/>
                    <a:pt x="8806" y="17736"/>
                    <a:pt x="8822" y="17744"/>
                  </a:cubicBezTo>
                  <a:cubicBezTo>
                    <a:pt x="8847" y="17756"/>
                    <a:pt x="8873" y="17759"/>
                    <a:pt x="8898" y="17751"/>
                  </a:cubicBezTo>
                  <a:cubicBezTo>
                    <a:pt x="8910" y="17747"/>
                    <a:pt x="8921" y="17741"/>
                    <a:pt x="8931" y="17733"/>
                  </a:cubicBezTo>
                  <a:cubicBezTo>
                    <a:pt x="8941" y="17725"/>
                    <a:pt x="8953" y="17714"/>
                    <a:pt x="8967" y="17699"/>
                  </a:cubicBezTo>
                  <a:lnTo>
                    <a:pt x="8998" y="17665"/>
                  </a:lnTo>
                  <a:lnTo>
                    <a:pt x="9002" y="17661"/>
                  </a:lnTo>
                  <a:close/>
                </a:path>
              </a:pathLst>
            </a:custGeom>
            <a:solidFill>
              <a:schemeClr val="bg2"/>
            </a:solidFill>
            <a:ln w="9525">
              <a:noFill/>
              <a:round/>
              <a:headEnd/>
              <a:tailEnd/>
            </a:ln>
          </p:spPr>
          <p:txBody>
            <a:bodyPr vert="horz" wrap="square" lIns="91440" tIns="45720" rIns="91440" bIns="45720" numCol="1" anchor="t" anchorCtr="0" compatLnSpc="1">
              <a:prstTxWarp prst="textNoShape">
                <a:avLst/>
              </a:prstTxWarp>
            </a:bodyPr>
            <a:lst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3676047368"/>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5" orient="horz" pos="1236" userDrawn="1">
          <p15:clr>
            <a:srgbClr val="FBAE40"/>
          </p15:clr>
        </p15:guide>
        <p15:guide id="6" orient="horz" pos="2040" userDrawn="1">
          <p15:clr>
            <a:srgbClr val="FBAE40"/>
          </p15:clr>
        </p15:guide>
        <p15:guide id="7" pos="227" userDrawn="1">
          <p15:clr>
            <a:srgbClr val="FBAE40"/>
          </p15:clr>
        </p15:guide>
        <p15:guide id="8" pos="7461"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spTree>
      <p:nvGrpSpPr>
        <p:cNvPr id="1" name=""/>
        <p:cNvGrpSpPr/>
        <p:nvPr/>
      </p:nvGrpSpPr>
      <p:grpSpPr>
        <a:xfrm>
          <a:off x="0" y="0"/>
          <a:ext cx="0" cy="0"/>
          <a:chOff x="0" y="0"/>
          <a:chExt cx="0" cy="0"/>
        </a:xfrm>
      </p:grpSpPr>
      <p:pic>
        <p:nvPicPr>
          <p:cNvPr id="5" name="Hintergrundbild"/>
          <p:cNvPicPr>
            <a:picLocks noChangeAspect="1"/>
          </p:cNvPicPr>
          <p:nvPr/>
        </p:nvPicPr>
        <p:blipFill rotWithShape="1">
          <a:blip r:embed="rId2"/>
          <a:srcRect t="300" b="5222"/>
          <a:stretch/>
        </p:blipFill>
        <p:spPr>
          <a:xfrm>
            <a:off x="0" y="1"/>
            <a:ext cx="12204700" cy="5669999"/>
          </a:xfrm>
          <a:prstGeom prst="rect">
            <a:avLst/>
          </a:prstGeom>
        </p:spPr>
      </p:pic>
      <p:sp>
        <p:nvSpPr>
          <p:cNvPr id="2" name="Titel 1"/>
          <p:cNvSpPr>
            <a:spLocks noGrp="1"/>
          </p:cNvSpPr>
          <p:nvPr>
            <p:ph type="ctrTitle" hasCustomPrompt="1"/>
          </p:nvPr>
        </p:nvSpPr>
        <p:spPr>
          <a:xfrm>
            <a:off x="480500" y="1962075"/>
            <a:ext cx="5042063" cy="498598"/>
          </a:xfrm>
          <a:solidFill>
            <a:schemeClr val="bg2"/>
          </a:solidFill>
        </p:spPr>
        <p:txBody>
          <a:bodyPr wrap="none" lIns="90000" tIns="0" rIns="90000" anchor="t" anchorCtr="0">
            <a:spAutoFit/>
          </a:bodyPr>
          <a:lstStyle>
            <a:lvl1pPr marL="0" indent="0" algn="l">
              <a:lnSpc>
                <a:spcPct val="90000"/>
              </a:lnSpc>
              <a:spcBef>
                <a:spcPts val="0"/>
              </a:spcBef>
              <a:buFont typeface="Arial" panose="020B0604020202020204" pitchFamily="34" charset="0"/>
              <a:buNone/>
              <a:defRPr sz="3600" b="1" i="0">
                <a:solidFill>
                  <a:schemeClr val="bg1"/>
                </a:solidFill>
                <a:latin typeface="Calibri" panose="020F0502020204030204" pitchFamily="34" charset="0"/>
                <a:cs typeface="Calibri" panose="020F0502020204030204" pitchFamily="34" charset="0"/>
              </a:defRPr>
            </a:lvl1pPr>
          </a:lstStyle>
          <a:p>
            <a:r>
              <a:rPr lang="de-DE" dirty="0"/>
              <a:t>Titel der Präsentation auf</a:t>
            </a:r>
          </a:p>
        </p:txBody>
      </p:sp>
      <p:sp>
        <p:nvSpPr>
          <p:cNvPr id="3" name="Untertitel 2"/>
          <p:cNvSpPr>
            <a:spLocks noGrp="1"/>
          </p:cNvSpPr>
          <p:nvPr>
            <p:ph type="subTitle" idx="1" hasCustomPrompt="1"/>
          </p:nvPr>
        </p:nvSpPr>
        <p:spPr>
          <a:xfrm>
            <a:off x="480500" y="3590925"/>
            <a:ext cx="2690800" cy="1800000"/>
          </a:xfrm>
        </p:spPr>
        <p:txBody>
          <a:bodyPr/>
          <a:lstStyle>
            <a:lvl1pPr marL="0" indent="0" algn="l">
              <a:lnSpc>
                <a:spcPct val="100000"/>
              </a:lnSpc>
              <a:spcBef>
                <a:spcPts val="0"/>
              </a:spcBef>
              <a:buFont typeface="Arial" panose="020B0604020202020204" pitchFamily="34" charset="0"/>
              <a:buNone/>
              <a:defRPr sz="1800" b="0">
                <a:solidFill>
                  <a:schemeClr val="bg1"/>
                </a:solidFill>
              </a:defRPr>
            </a:lvl1pPr>
            <a:lvl2pPr marL="0" indent="0" algn="l">
              <a:lnSpc>
                <a:spcPct val="100000"/>
              </a:lnSpc>
              <a:spcBef>
                <a:spcPts val="0"/>
              </a:spcBef>
              <a:buFont typeface="Arial" panose="020B0604020202020204" pitchFamily="34" charset="0"/>
              <a:buNone/>
              <a:defRPr sz="1600" b="0">
                <a:solidFill>
                  <a:schemeClr val="bg1"/>
                </a:solidFill>
              </a:defRPr>
            </a:lvl2pPr>
            <a:lvl3pPr marL="0" indent="0" algn="l">
              <a:lnSpc>
                <a:spcPct val="100000"/>
              </a:lnSpc>
              <a:spcBef>
                <a:spcPts val="0"/>
              </a:spcBef>
              <a:buFont typeface="Arial" panose="020B0604020202020204" pitchFamily="34" charset="0"/>
              <a:buNone/>
              <a:defRPr sz="1600" b="0">
                <a:solidFill>
                  <a:schemeClr val="bg1"/>
                </a:solidFill>
              </a:defRPr>
            </a:lvl3pPr>
            <a:lvl4pPr marL="0" indent="0" algn="l">
              <a:lnSpc>
                <a:spcPct val="100000"/>
              </a:lnSpc>
              <a:spcBef>
                <a:spcPts val="0"/>
              </a:spcBef>
              <a:buFont typeface="Arial" panose="020B0604020202020204" pitchFamily="34" charset="0"/>
              <a:buNone/>
              <a:defRPr sz="1600" b="0">
                <a:solidFill>
                  <a:schemeClr val="bg1"/>
                </a:solidFill>
              </a:defRPr>
            </a:lvl4pPr>
            <a:lvl5pPr marL="0" indent="0" algn="l">
              <a:lnSpc>
                <a:spcPct val="100000"/>
              </a:lnSpc>
              <a:spcBef>
                <a:spcPts val="0"/>
              </a:spcBef>
              <a:buFont typeface="Arial" panose="020B0604020202020204" pitchFamily="34" charset="0"/>
              <a:buNone/>
              <a:defRPr sz="1600" b="0">
                <a:solidFill>
                  <a:schemeClr val="bg1"/>
                </a:solidFill>
              </a:defRPr>
            </a:lvl5pPr>
            <a:lvl6pPr marL="0" indent="0" algn="l">
              <a:lnSpc>
                <a:spcPct val="100000"/>
              </a:lnSpc>
              <a:spcBef>
                <a:spcPts val="0"/>
              </a:spcBef>
              <a:buFont typeface="Arial" panose="020B0604020202020204" pitchFamily="34" charset="0"/>
              <a:buNone/>
              <a:defRPr sz="1600" b="0">
                <a:solidFill>
                  <a:schemeClr val="bg1"/>
                </a:solidFill>
              </a:defRPr>
            </a:lvl6pPr>
            <a:lvl7pPr marL="0" indent="0" algn="l">
              <a:lnSpc>
                <a:spcPct val="100000"/>
              </a:lnSpc>
              <a:spcBef>
                <a:spcPts val="0"/>
              </a:spcBef>
              <a:buFont typeface="Arial" panose="020B0604020202020204" pitchFamily="34" charset="0"/>
              <a:buNone/>
              <a:defRPr sz="1600" b="0">
                <a:solidFill>
                  <a:schemeClr val="bg1"/>
                </a:solidFill>
              </a:defRPr>
            </a:lvl7pPr>
            <a:lvl8pPr marL="0" indent="0" algn="l">
              <a:lnSpc>
                <a:spcPct val="100000"/>
              </a:lnSpc>
              <a:spcBef>
                <a:spcPts val="0"/>
              </a:spcBef>
              <a:buFont typeface="Arial" panose="020B0604020202020204" pitchFamily="34" charset="0"/>
              <a:buNone/>
              <a:defRPr sz="1600" b="0">
                <a:solidFill>
                  <a:schemeClr val="bg1"/>
                </a:solidFill>
              </a:defRPr>
            </a:lvl8pPr>
            <a:lvl9pPr marL="0" indent="0" algn="l">
              <a:lnSpc>
                <a:spcPct val="100000"/>
              </a:lnSpc>
              <a:spcBef>
                <a:spcPts val="0"/>
              </a:spcBef>
              <a:buFont typeface="Arial" panose="020B0604020202020204" pitchFamily="34" charset="0"/>
              <a:buNone/>
              <a:defRPr sz="1600" b="0">
                <a:solidFill>
                  <a:schemeClr val="bg1"/>
                </a:solidFill>
              </a:defRPr>
            </a:lvl9pPr>
          </a:lstStyle>
          <a:p>
            <a:pPr lvl="0"/>
            <a:r>
              <a:rPr lang="de-DE" dirty="0"/>
              <a:t>Untertitel bzw. Kurzbeschreibung der Präsentation</a:t>
            </a:r>
          </a:p>
          <a:p>
            <a:pPr lvl="0"/>
            <a:r>
              <a:rPr lang="de-DE" dirty="0"/>
              <a:t>Name: der Referentin / des Referenten</a:t>
            </a:r>
          </a:p>
        </p:txBody>
      </p:sp>
      <p:sp>
        <p:nvSpPr>
          <p:cNvPr id="10" name="Logo"/>
          <p:cNvSpPr>
            <a:spLocks noChangeAspect="1" noEditPoints="1"/>
          </p:cNvSpPr>
          <p:nvPr/>
        </p:nvSpPr>
        <p:spPr bwMode="auto">
          <a:xfrm>
            <a:off x="480500" y="304199"/>
            <a:ext cx="360375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sz="1800" dirty="0"/>
          </a:p>
        </p:txBody>
      </p:sp>
      <p:sp>
        <p:nvSpPr>
          <p:cNvPr id="12" name="Linie"/>
          <p:cNvSpPr/>
          <p:nvPr/>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26" name="Vertikaler Textplatzhalter 2"/>
          <p:cNvSpPr>
            <a:spLocks noGrp="1"/>
          </p:cNvSpPr>
          <p:nvPr>
            <p:ph type="body" orient="vert" idx="17" hasCustomPrompt="1"/>
          </p:nvPr>
        </p:nvSpPr>
        <p:spPr>
          <a:xfrm>
            <a:off x="478866" y="2484439"/>
            <a:ext cx="4255565" cy="498598"/>
          </a:xfrm>
          <a:solidFill>
            <a:schemeClr val="bg2"/>
          </a:solidFill>
        </p:spPr>
        <p:txBody>
          <a:bodyPr vert="horz" wrap="none" lIns="90000" rIns="90000" anchor="t" anchorCtr="0">
            <a:spAutoFit/>
          </a:bodyPr>
          <a:lstStyle>
            <a:lvl1pPr marL="0" indent="0">
              <a:lnSpc>
                <a:spcPct val="90000"/>
              </a:lnSpc>
              <a:spcBef>
                <a:spcPts val="0"/>
              </a:spcBef>
              <a:defRPr sz="3600"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200" b="1" i="0">
                <a:solidFill>
                  <a:schemeClr val="bg1"/>
                </a:solidFill>
                <a:latin typeface="+mn-lt"/>
              </a:defRPr>
            </a:lvl2pPr>
            <a:lvl3pPr marL="0" indent="0">
              <a:lnSpc>
                <a:spcPct val="90000"/>
              </a:lnSpc>
              <a:spcBef>
                <a:spcPts val="0"/>
              </a:spcBef>
              <a:defRPr sz="3200" b="1" i="0">
                <a:solidFill>
                  <a:schemeClr val="bg1"/>
                </a:solidFill>
                <a:latin typeface="+mn-lt"/>
              </a:defRPr>
            </a:lvl3pPr>
            <a:lvl4pPr marL="0" indent="0">
              <a:lnSpc>
                <a:spcPct val="90000"/>
              </a:lnSpc>
              <a:spcBef>
                <a:spcPts val="0"/>
              </a:spcBef>
              <a:defRPr sz="3200" b="1" i="0">
                <a:solidFill>
                  <a:schemeClr val="bg1"/>
                </a:solidFill>
                <a:latin typeface="+mn-lt"/>
              </a:defRPr>
            </a:lvl4pPr>
            <a:lvl5pPr marL="0" indent="0">
              <a:lnSpc>
                <a:spcPct val="90000"/>
              </a:lnSpc>
              <a:spcBef>
                <a:spcPts val="0"/>
              </a:spcBef>
              <a:defRPr sz="3200" b="1" i="0">
                <a:solidFill>
                  <a:schemeClr val="bg1"/>
                </a:solidFill>
                <a:latin typeface="+mn-lt"/>
              </a:defRPr>
            </a:lvl5pPr>
            <a:lvl6pPr marL="0" indent="0">
              <a:lnSpc>
                <a:spcPct val="90000"/>
              </a:lnSpc>
              <a:spcBef>
                <a:spcPts val="0"/>
              </a:spcBef>
              <a:defRPr sz="3200" b="1" i="0">
                <a:solidFill>
                  <a:schemeClr val="bg1"/>
                </a:solidFill>
                <a:latin typeface="+mn-lt"/>
              </a:defRPr>
            </a:lvl6pPr>
            <a:lvl7pPr marL="0" indent="0">
              <a:lnSpc>
                <a:spcPct val="90000"/>
              </a:lnSpc>
              <a:spcBef>
                <a:spcPts val="0"/>
              </a:spcBef>
              <a:defRPr sz="3200" b="1" i="0">
                <a:solidFill>
                  <a:schemeClr val="bg1"/>
                </a:solidFill>
                <a:latin typeface="+mn-lt"/>
              </a:defRPr>
            </a:lvl7pPr>
            <a:lvl8pPr marL="0" indent="0">
              <a:lnSpc>
                <a:spcPct val="90000"/>
              </a:lnSpc>
              <a:spcBef>
                <a:spcPts val="0"/>
              </a:spcBef>
              <a:defRPr sz="3200" b="1" i="0">
                <a:solidFill>
                  <a:schemeClr val="bg1"/>
                </a:solidFill>
                <a:latin typeface="+mn-lt"/>
              </a:defRPr>
            </a:lvl8pPr>
            <a:lvl9pPr marL="0" indent="0">
              <a:lnSpc>
                <a:spcPct val="90000"/>
              </a:lnSpc>
              <a:spcBef>
                <a:spcPts val="0"/>
              </a:spcBef>
              <a:defRPr sz="3200" b="1" i="0">
                <a:solidFill>
                  <a:schemeClr val="bg1"/>
                </a:solidFill>
                <a:latin typeface="+mn-lt"/>
              </a:defRPr>
            </a:lvl9pPr>
          </a:lstStyle>
          <a:p>
            <a:pPr lvl="0"/>
            <a:r>
              <a:rPr lang="de-DE" dirty="0"/>
              <a:t>zwei Zeilen einfügen</a:t>
            </a:r>
          </a:p>
        </p:txBody>
      </p:sp>
      <p:sp>
        <p:nvSpPr>
          <p:cNvPr id="29" name="Vertikaler Textplatzhalter 2"/>
          <p:cNvSpPr>
            <a:spLocks noGrp="1"/>
          </p:cNvSpPr>
          <p:nvPr>
            <p:ph type="body" orient="vert" idx="13" hasCustomPrompt="1"/>
          </p:nvPr>
        </p:nvSpPr>
        <p:spPr>
          <a:xfrm>
            <a:off x="4774197" y="6028843"/>
            <a:ext cx="6920834" cy="468000"/>
          </a:xfrm>
        </p:spPr>
        <p:txBody>
          <a:bodyPr vert="horz" anchor="b" anchorCtr="0"/>
          <a:lstStyle>
            <a:lvl1pPr marL="0" indent="0" algn="r">
              <a:lnSpc>
                <a:spcPct val="100000"/>
              </a:lnSpc>
              <a:spcBef>
                <a:spcPts val="0"/>
              </a:spcBef>
              <a:buFont typeface="Arial" panose="020B0604020202020204" pitchFamily="34" charset="0"/>
              <a:buNone/>
              <a:defRPr sz="1400" b="0"/>
            </a:lvl1pPr>
            <a:lvl2pPr marL="0" indent="0" algn="r">
              <a:lnSpc>
                <a:spcPct val="100000"/>
              </a:lnSpc>
              <a:spcBef>
                <a:spcPts val="0"/>
              </a:spcBef>
              <a:buNone/>
              <a:defRPr sz="1400" b="0"/>
            </a:lvl2pPr>
            <a:lvl3pPr marL="0" indent="0" algn="r">
              <a:lnSpc>
                <a:spcPct val="100000"/>
              </a:lnSpc>
              <a:spcBef>
                <a:spcPts val="0"/>
              </a:spcBef>
              <a:buNone/>
              <a:defRPr sz="1400" b="0"/>
            </a:lvl3pPr>
            <a:lvl4pPr marL="0" indent="0" algn="r">
              <a:lnSpc>
                <a:spcPct val="100000"/>
              </a:lnSpc>
              <a:spcBef>
                <a:spcPts val="0"/>
              </a:spcBef>
              <a:buNone/>
              <a:defRPr sz="1400" b="0"/>
            </a:lvl4pPr>
            <a:lvl5pPr marL="0" indent="0" algn="r">
              <a:lnSpc>
                <a:spcPct val="100000"/>
              </a:lnSpc>
              <a:spcBef>
                <a:spcPts val="0"/>
              </a:spcBef>
              <a:buNone/>
              <a:defRPr sz="1400" b="0"/>
            </a:lvl5pPr>
            <a:lvl6pPr marL="0" indent="0" algn="r">
              <a:lnSpc>
                <a:spcPct val="100000"/>
              </a:lnSpc>
              <a:spcBef>
                <a:spcPts val="0"/>
              </a:spcBef>
              <a:buNone/>
              <a:defRPr sz="1400" b="0"/>
            </a:lvl6pPr>
            <a:lvl7pPr marL="0" indent="0" algn="r">
              <a:lnSpc>
                <a:spcPct val="100000"/>
              </a:lnSpc>
              <a:spcBef>
                <a:spcPts val="0"/>
              </a:spcBef>
              <a:buNone/>
              <a:defRPr sz="1400" b="0"/>
            </a:lvl7pPr>
            <a:lvl8pPr marL="0" indent="0" algn="r">
              <a:lnSpc>
                <a:spcPct val="100000"/>
              </a:lnSpc>
              <a:spcBef>
                <a:spcPts val="0"/>
              </a:spcBef>
              <a:buNone/>
              <a:defRPr sz="1400" b="0"/>
            </a:lvl8pPr>
            <a:lvl9pPr marL="0" indent="0" algn="r">
              <a:lnSpc>
                <a:spcPct val="100000"/>
              </a:lnSpc>
              <a:spcBef>
                <a:spcPts val="0"/>
              </a:spcBef>
              <a:buNone/>
              <a:defRPr sz="1400" b="0"/>
            </a:lvl9pPr>
          </a:lstStyle>
          <a:p>
            <a:pPr lvl="0"/>
            <a:r>
              <a:rPr lang="de-DE" dirty="0"/>
              <a:t>Freiraum für Sekundärlogo(s) / Name </a:t>
            </a:r>
            <a:br>
              <a:rPr lang="de-DE" dirty="0"/>
            </a:br>
            <a:r>
              <a:rPr lang="de-DE" dirty="0"/>
              <a:t>des Fachbereichs, Instituts oder SFBs</a:t>
            </a:r>
          </a:p>
        </p:txBody>
      </p:sp>
      <p:pic>
        <p:nvPicPr>
          <p:cNvPr id="24" name="Hintergrundbild">
            <a:extLst>
              <a:ext uri="{FF2B5EF4-FFF2-40B4-BE49-F238E27FC236}">
                <a16:creationId xmlns:a16="http://schemas.microsoft.com/office/drawing/2014/main" id="{BA571F12-9FBB-F444-8324-06D41A3658B2}"/>
              </a:ext>
            </a:extLst>
          </p:cNvPr>
          <p:cNvPicPr>
            <a:picLocks noChangeAspect="1"/>
          </p:cNvPicPr>
          <p:nvPr userDrawn="1"/>
        </p:nvPicPr>
        <p:blipFill>
          <a:blip r:embed="rId3"/>
          <a:stretch>
            <a:fillRect/>
          </a:stretch>
        </p:blipFill>
        <p:spPr>
          <a:xfrm>
            <a:off x="0" y="7981"/>
            <a:ext cx="12204700" cy="5654051"/>
          </a:xfrm>
          <a:prstGeom prst="rect">
            <a:avLst/>
          </a:prstGeom>
        </p:spPr>
      </p:pic>
      <p:sp>
        <p:nvSpPr>
          <p:cNvPr id="25" name="Linie">
            <a:extLst>
              <a:ext uri="{FF2B5EF4-FFF2-40B4-BE49-F238E27FC236}">
                <a16:creationId xmlns:a16="http://schemas.microsoft.com/office/drawing/2014/main" id="{77CF79E4-663F-5B48-89C0-26073481A6A8}"/>
              </a:ext>
            </a:extLst>
          </p:cNvPr>
          <p:cNvSpPr/>
          <p:nvPr userDrawn="1"/>
        </p:nvSpPr>
        <p:spPr>
          <a:xfrm>
            <a:off x="0" y="5642640"/>
            <a:ext cx="12204700" cy="273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grpSp>
        <p:nvGrpSpPr>
          <p:cNvPr id="28" name="Regieanweisungen">
            <a:extLst>
              <a:ext uri="{FF2B5EF4-FFF2-40B4-BE49-F238E27FC236}">
                <a16:creationId xmlns:a16="http://schemas.microsoft.com/office/drawing/2014/main" id="{712B8235-5A53-9945-8D5D-3510A4AA4400}"/>
              </a:ext>
            </a:extLst>
          </p:cNvPr>
          <p:cNvGrpSpPr/>
          <p:nvPr userDrawn="1"/>
        </p:nvGrpSpPr>
        <p:grpSpPr>
          <a:xfrm>
            <a:off x="-468000" y="-468000"/>
            <a:ext cx="13140000" cy="7776000"/>
            <a:chOff x="-468000" y="-468000"/>
            <a:chExt cx="13140000" cy="7776000"/>
          </a:xfrm>
        </p:grpSpPr>
        <p:cxnSp>
          <p:nvCxnSpPr>
            <p:cNvPr id="32" name="Linie">
              <a:extLst>
                <a:ext uri="{FF2B5EF4-FFF2-40B4-BE49-F238E27FC236}">
                  <a16:creationId xmlns:a16="http://schemas.microsoft.com/office/drawing/2014/main" id="{9F75CF44-58E0-CF49-9E1C-463536DD6D92}"/>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Linie">
              <a:extLst>
                <a:ext uri="{FF2B5EF4-FFF2-40B4-BE49-F238E27FC236}">
                  <a16:creationId xmlns:a16="http://schemas.microsoft.com/office/drawing/2014/main" id="{7A362EBF-CD5A-4142-8441-D4957096E564}"/>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Linie">
              <a:extLst>
                <a:ext uri="{FF2B5EF4-FFF2-40B4-BE49-F238E27FC236}">
                  <a16:creationId xmlns:a16="http://schemas.microsoft.com/office/drawing/2014/main" id="{218FBFDE-7BFD-DB4F-883E-BEF6AD66B75F}"/>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Linie">
              <a:extLst>
                <a:ext uri="{FF2B5EF4-FFF2-40B4-BE49-F238E27FC236}">
                  <a16:creationId xmlns:a16="http://schemas.microsoft.com/office/drawing/2014/main" id="{A6889172-AEB2-4B49-ABBB-14A5EC539A77}"/>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nie">
              <a:extLst>
                <a:ext uri="{FF2B5EF4-FFF2-40B4-BE49-F238E27FC236}">
                  <a16:creationId xmlns:a16="http://schemas.microsoft.com/office/drawing/2014/main" id="{E7812F82-53CA-9C4F-BE00-FB80E6A90998}"/>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nie">
              <a:extLst>
                <a:ext uri="{FF2B5EF4-FFF2-40B4-BE49-F238E27FC236}">
                  <a16:creationId xmlns:a16="http://schemas.microsoft.com/office/drawing/2014/main" id="{CE45FCEA-1E45-1343-8C1C-A3BEC099F383}"/>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nie">
              <a:extLst>
                <a:ext uri="{FF2B5EF4-FFF2-40B4-BE49-F238E27FC236}">
                  <a16:creationId xmlns:a16="http://schemas.microsoft.com/office/drawing/2014/main" id="{B6E18050-9C35-304A-9775-60B2821E1D4C}"/>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Linie">
              <a:extLst>
                <a:ext uri="{FF2B5EF4-FFF2-40B4-BE49-F238E27FC236}">
                  <a16:creationId xmlns:a16="http://schemas.microsoft.com/office/drawing/2014/main" id="{5221AB02-FC2F-414A-94B6-B8F74B382375}"/>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Linie">
              <a:extLst>
                <a:ext uri="{FF2B5EF4-FFF2-40B4-BE49-F238E27FC236}">
                  <a16:creationId xmlns:a16="http://schemas.microsoft.com/office/drawing/2014/main" id="{BE156E55-54A9-F549-AA7E-7C3CABBE8937}"/>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Linie">
              <a:extLst>
                <a:ext uri="{FF2B5EF4-FFF2-40B4-BE49-F238E27FC236}">
                  <a16:creationId xmlns:a16="http://schemas.microsoft.com/office/drawing/2014/main" id="{B8C93632-B41D-164C-8A56-30C5204E38F2}"/>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Logo">
            <a:extLst>
              <a:ext uri="{FF2B5EF4-FFF2-40B4-BE49-F238E27FC236}">
                <a16:creationId xmlns:a16="http://schemas.microsoft.com/office/drawing/2014/main" id="{5838021F-306A-1641-8435-E83EC810637D}"/>
              </a:ext>
            </a:extLst>
          </p:cNvPr>
          <p:cNvSpPr>
            <a:spLocks noChangeAspect="1" noEditPoints="1"/>
          </p:cNvSpPr>
          <p:nvPr userDrawn="1"/>
        </p:nvSpPr>
        <p:spPr bwMode="auto">
          <a:xfrm>
            <a:off x="360000" y="304199"/>
            <a:ext cx="2700000" cy="77976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2"/>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46" name="wissen.leben">
            <a:extLst>
              <a:ext uri="{FF2B5EF4-FFF2-40B4-BE49-F238E27FC236}">
                <a16:creationId xmlns:a16="http://schemas.microsoft.com/office/drawing/2014/main" id="{EFA1FCFF-ED22-EF47-B5EC-0ACF7025795C}"/>
              </a:ext>
            </a:extLst>
          </p:cNvPr>
          <p:cNvSpPr>
            <a:spLocks noEditPoints="1"/>
          </p:cNvSpPr>
          <p:nvPr userDrawn="1"/>
        </p:nvSpPr>
        <p:spPr bwMode="auto">
          <a:xfrm>
            <a:off x="358775" y="6323606"/>
            <a:ext cx="1350000" cy="180000"/>
          </a:xfrm>
          <a:custGeom>
            <a:avLst/>
            <a:gdLst>
              <a:gd name="T0" fmla="*/ 3663 w 3750"/>
              <a:gd name="T1" fmla="*/ 144 h 500"/>
              <a:gd name="T2" fmla="*/ 3483 w 3750"/>
              <a:gd name="T3" fmla="*/ 162 h 500"/>
              <a:gd name="T4" fmla="*/ 3567 w 3750"/>
              <a:gd name="T5" fmla="*/ 486 h 500"/>
              <a:gd name="T6" fmla="*/ 3678 w 3750"/>
              <a:gd name="T7" fmla="*/ 265 h 500"/>
              <a:gd name="T8" fmla="*/ 3339 w 3750"/>
              <a:gd name="T9" fmla="*/ 286 h 500"/>
              <a:gd name="T10" fmla="*/ 3339 w 3750"/>
              <a:gd name="T11" fmla="*/ 286 h 500"/>
              <a:gd name="T12" fmla="*/ 3371 w 3750"/>
              <a:gd name="T13" fmla="*/ 179 h 500"/>
              <a:gd name="T14" fmla="*/ 3136 w 3750"/>
              <a:gd name="T15" fmla="*/ 320 h 500"/>
              <a:gd name="T16" fmla="*/ 3381 w 3750"/>
              <a:gd name="T17" fmla="*/ 406 h 500"/>
              <a:gd name="T18" fmla="*/ 3215 w 3750"/>
              <a:gd name="T19" fmla="*/ 339 h 500"/>
              <a:gd name="T20" fmla="*/ 2921 w 3750"/>
              <a:gd name="T21" fmla="*/ 431 h 500"/>
              <a:gd name="T22" fmla="*/ 2922 w 3750"/>
              <a:gd name="T23" fmla="*/ 206 h 500"/>
              <a:gd name="T24" fmla="*/ 2938 w 3750"/>
              <a:gd name="T25" fmla="*/ 144 h 500"/>
              <a:gd name="T26" fmla="*/ 2858 w 3750"/>
              <a:gd name="T27" fmla="*/ 144 h 500"/>
              <a:gd name="T28" fmla="*/ 2777 w 3750"/>
              <a:gd name="T29" fmla="*/ 16 h 500"/>
              <a:gd name="T30" fmla="*/ 2777 w 3750"/>
              <a:gd name="T31" fmla="*/ 486 h 500"/>
              <a:gd name="T32" fmla="*/ 2934 w 3750"/>
              <a:gd name="T33" fmla="*/ 493 h 500"/>
              <a:gd name="T34" fmla="*/ 2506 w 3750"/>
              <a:gd name="T35" fmla="*/ 286 h 500"/>
              <a:gd name="T36" fmla="*/ 2705 w 3750"/>
              <a:gd name="T37" fmla="*/ 339 h 500"/>
              <a:gd name="T38" fmla="*/ 2569 w 3750"/>
              <a:gd name="T39" fmla="*/ 144 h 500"/>
              <a:gd name="T40" fmla="*/ 2579 w 3750"/>
              <a:gd name="T41" fmla="*/ 495 h 500"/>
              <a:gd name="T42" fmla="*/ 2588 w 3750"/>
              <a:gd name="T43" fmla="*/ 439 h 500"/>
              <a:gd name="T44" fmla="*/ 2705 w 3750"/>
              <a:gd name="T45" fmla="*/ 339 h 500"/>
              <a:gd name="T46" fmla="*/ 2348 w 3750"/>
              <a:gd name="T47" fmla="*/ 435 h 500"/>
              <a:gd name="T48" fmla="*/ 2334 w 3750"/>
              <a:gd name="T49" fmla="*/ 1 h 500"/>
              <a:gd name="T50" fmla="*/ 2266 w 3750"/>
              <a:gd name="T51" fmla="*/ 399 h 500"/>
              <a:gd name="T52" fmla="*/ 2168 w 3750"/>
              <a:gd name="T53" fmla="*/ 425 h 500"/>
              <a:gd name="T54" fmla="*/ 2098 w 3750"/>
              <a:gd name="T55" fmla="*/ 500 h 500"/>
              <a:gd name="T56" fmla="*/ 1909 w 3750"/>
              <a:gd name="T57" fmla="*/ 237 h 500"/>
              <a:gd name="T58" fmla="*/ 1708 w 3750"/>
              <a:gd name="T59" fmla="*/ 143 h 500"/>
              <a:gd name="T60" fmla="*/ 1654 w 3750"/>
              <a:gd name="T61" fmla="*/ 486 h 500"/>
              <a:gd name="T62" fmla="*/ 1799 w 3750"/>
              <a:gd name="T63" fmla="*/ 206 h 500"/>
              <a:gd name="T64" fmla="*/ 1909 w 3750"/>
              <a:gd name="T65" fmla="*/ 486 h 500"/>
              <a:gd name="T66" fmla="*/ 1438 w 3750"/>
              <a:gd name="T67" fmla="*/ 199 h 500"/>
              <a:gd name="T68" fmla="*/ 1574 w 3750"/>
              <a:gd name="T69" fmla="*/ 324 h 500"/>
              <a:gd name="T70" fmla="*/ 1336 w 3750"/>
              <a:gd name="T71" fmla="*/ 189 h 500"/>
              <a:gd name="T72" fmla="*/ 1568 w 3750"/>
              <a:gd name="T73" fmla="*/ 451 h 500"/>
              <a:gd name="T74" fmla="*/ 1374 w 3750"/>
              <a:gd name="T75" fmla="*/ 344 h 500"/>
              <a:gd name="T76" fmla="*/ 1233 w 3750"/>
              <a:gd name="T77" fmla="*/ 382 h 500"/>
              <a:gd name="T78" fmla="*/ 1062 w 3750"/>
              <a:gd name="T79" fmla="*/ 239 h 500"/>
              <a:gd name="T80" fmla="*/ 1218 w 3750"/>
              <a:gd name="T81" fmla="*/ 170 h 500"/>
              <a:gd name="T82" fmla="*/ 1063 w 3750"/>
              <a:gd name="T83" fmla="*/ 339 h 500"/>
              <a:gd name="T84" fmla="*/ 1104 w 3750"/>
              <a:gd name="T85" fmla="*/ 441 h 500"/>
              <a:gd name="T86" fmla="*/ 1098 w 3750"/>
              <a:gd name="T87" fmla="*/ 495 h 500"/>
              <a:gd name="T88" fmla="*/ 836 w 3750"/>
              <a:gd name="T89" fmla="*/ 289 h 500"/>
              <a:gd name="T90" fmla="*/ 800 w 3750"/>
              <a:gd name="T91" fmla="*/ 196 h 500"/>
              <a:gd name="T92" fmla="*/ 796 w 3750"/>
              <a:gd name="T93" fmla="*/ 141 h 500"/>
              <a:gd name="T94" fmla="*/ 792 w 3750"/>
              <a:gd name="T95" fmla="*/ 348 h 500"/>
              <a:gd name="T96" fmla="*/ 683 w 3750"/>
              <a:gd name="T97" fmla="*/ 406 h 500"/>
              <a:gd name="T98" fmla="*/ 921 w 3750"/>
              <a:gd name="T99" fmla="*/ 382 h 500"/>
              <a:gd name="T100" fmla="*/ 500 w 3750"/>
              <a:gd name="T101" fmla="*/ 55 h 500"/>
              <a:gd name="T102" fmla="*/ 584 w 3750"/>
              <a:gd name="T103" fmla="*/ 486 h 500"/>
              <a:gd name="T104" fmla="*/ 511 w 3750"/>
              <a:gd name="T105" fmla="*/ 486 h 500"/>
              <a:gd name="T106" fmla="*/ 372 w 3750"/>
              <a:gd name="T107" fmla="*/ 152 h 500"/>
              <a:gd name="T108" fmla="*/ 319 w 3750"/>
              <a:gd name="T109" fmla="*/ 398 h 500"/>
              <a:gd name="T110" fmla="*/ 189 w 3750"/>
              <a:gd name="T111" fmla="*/ 152 h 500"/>
              <a:gd name="T112" fmla="*/ 125 w 3750"/>
              <a:gd name="T113" fmla="*/ 396 h 500"/>
              <a:gd name="T114" fmla="*/ 0 w 3750"/>
              <a:gd name="T115" fmla="*/ 157 h 500"/>
              <a:gd name="T116" fmla="*/ 199 w 3750"/>
              <a:gd name="T117" fmla="*/ 337 h 500"/>
              <a:gd name="T118" fmla="*/ 244 w 3750"/>
              <a:gd name="T119" fmla="*/ 334 h 500"/>
              <a:gd name="T120" fmla="*/ 447 w 3750"/>
              <a:gd name="T121" fmla="*/ 152 h 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50" h="500">
                <a:moveTo>
                  <a:pt x="3750" y="486"/>
                </a:moveTo>
                <a:lnTo>
                  <a:pt x="3750" y="237"/>
                </a:lnTo>
                <a:cubicBezTo>
                  <a:pt x="3750" y="175"/>
                  <a:pt x="3714" y="144"/>
                  <a:pt x="3663" y="144"/>
                </a:cubicBezTo>
                <a:cubicBezTo>
                  <a:pt x="3627" y="144"/>
                  <a:pt x="3596" y="160"/>
                  <a:pt x="3561" y="191"/>
                </a:cubicBezTo>
                <a:cubicBezTo>
                  <a:pt x="3561" y="173"/>
                  <a:pt x="3557" y="158"/>
                  <a:pt x="3549" y="143"/>
                </a:cubicBezTo>
                <a:lnTo>
                  <a:pt x="3483" y="162"/>
                </a:lnTo>
                <a:cubicBezTo>
                  <a:pt x="3492" y="185"/>
                  <a:pt x="3495" y="206"/>
                  <a:pt x="3495" y="241"/>
                </a:cubicBezTo>
                <a:lnTo>
                  <a:pt x="3495" y="486"/>
                </a:lnTo>
                <a:lnTo>
                  <a:pt x="3567" y="486"/>
                </a:lnTo>
                <a:lnTo>
                  <a:pt x="3567" y="244"/>
                </a:lnTo>
                <a:cubicBezTo>
                  <a:pt x="3588" y="222"/>
                  <a:pt x="3619" y="206"/>
                  <a:pt x="3640" y="206"/>
                </a:cubicBezTo>
                <a:cubicBezTo>
                  <a:pt x="3668" y="206"/>
                  <a:pt x="3678" y="219"/>
                  <a:pt x="3678" y="265"/>
                </a:cubicBezTo>
                <a:lnTo>
                  <a:pt x="3678" y="486"/>
                </a:lnTo>
                <a:lnTo>
                  <a:pt x="3750" y="486"/>
                </a:lnTo>
                <a:close/>
                <a:moveTo>
                  <a:pt x="3339" y="286"/>
                </a:moveTo>
                <a:lnTo>
                  <a:pt x="3216" y="286"/>
                </a:lnTo>
                <a:cubicBezTo>
                  <a:pt x="3216" y="232"/>
                  <a:pt x="3238" y="199"/>
                  <a:pt x="3279" y="199"/>
                </a:cubicBezTo>
                <a:cubicBezTo>
                  <a:pt x="3316" y="199"/>
                  <a:pt x="3339" y="232"/>
                  <a:pt x="3339" y="286"/>
                </a:cubicBezTo>
                <a:close/>
                <a:moveTo>
                  <a:pt x="3415" y="339"/>
                </a:moveTo>
                <a:lnTo>
                  <a:pt x="3415" y="324"/>
                </a:lnTo>
                <a:cubicBezTo>
                  <a:pt x="3415" y="246"/>
                  <a:pt x="3400" y="205"/>
                  <a:pt x="3371" y="179"/>
                </a:cubicBezTo>
                <a:cubicBezTo>
                  <a:pt x="3343" y="153"/>
                  <a:pt x="3312" y="144"/>
                  <a:pt x="3279" y="144"/>
                </a:cubicBezTo>
                <a:cubicBezTo>
                  <a:pt x="3237" y="144"/>
                  <a:pt x="3204" y="158"/>
                  <a:pt x="3177" y="189"/>
                </a:cubicBezTo>
                <a:cubicBezTo>
                  <a:pt x="3148" y="222"/>
                  <a:pt x="3136" y="261"/>
                  <a:pt x="3136" y="320"/>
                </a:cubicBezTo>
                <a:cubicBezTo>
                  <a:pt x="3136" y="427"/>
                  <a:pt x="3195" y="495"/>
                  <a:pt x="3289" y="495"/>
                </a:cubicBezTo>
                <a:cubicBezTo>
                  <a:pt x="3334" y="495"/>
                  <a:pt x="3374" y="480"/>
                  <a:pt x="3409" y="451"/>
                </a:cubicBezTo>
                <a:lnTo>
                  <a:pt x="3381" y="406"/>
                </a:lnTo>
                <a:cubicBezTo>
                  <a:pt x="3356" y="428"/>
                  <a:pt x="3329" y="439"/>
                  <a:pt x="3298" y="439"/>
                </a:cubicBezTo>
                <a:cubicBezTo>
                  <a:pt x="3233" y="439"/>
                  <a:pt x="3215" y="391"/>
                  <a:pt x="3215" y="344"/>
                </a:cubicBezTo>
                <a:lnTo>
                  <a:pt x="3215" y="339"/>
                </a:lnTo>
                <a:lnTo>
                  <a:pt x="3415" y="339"/>
                </a:lnTo>
                <a:close/>
                <a:moveTo>
                  <a:pt x="2986" y="315"/>
                </a:moveTo>
                <a:cubicBezTo>
                  <a:pt x="2986" y="398"/>
                  <a:pt x="2966" y="431"/>
                  <a:pt x="2921" y="431"/>
                </a:cubicBezTo>
                <a:cubicBezTo>
                  <a:pt x="2894" y="431"/>
                  <a:pt x="2873" y="418"/>
                  <a:pt x="2859" y="402"/>
                </a:cubicBezTo>
                <a:lnTo>
                  <a:pt x="2859" y="239"/>
                </a:lnTo>
                <a:cubicBezTo>
                  <a:pt x="2872" y="223"/>
                  <a:pt x="2892" y="206"/>
                  <a:pt x="2922" y="206"/>
                </a:cubicBezTo>
                <a:cubicBezTo>
                  <a:pt x="2974" y="206"/>
                  <a:pt x="2986" y="255"/>
                  <a:pt x="2986" y="315"/>
                </a:cubicBezTo>
                <a:close/>
                <a:moveTo>
                  <a:pt x="3068" y="314"/>
                </a:moveTo>
                <a:cubicBezTo>
                  <a:pt x="3068" y="210"/>
                  <a:pt x="3018" y="144"/>
                  <a:pt x="2938" y="144"/>
                </a:cubicBezTo>
                <a:cubicBezTo>
                  <a:pt x="2906" y="144"/>
                  <a:pt x="2882" y="154"/>
                  <a:pt x="2859" y="177"/>
                </a:cubicBezTo>
                <a:lnTo>
                  <a:pt x="2856" y="176"/>
                </a:lnTo>
                <a:cubicBezTo>
                  <a:pt x="2856" y="176"/>
                  <a:pt x="2858" y="166"/>
                  <a:pt x="2858" y="144"/>
                </a:cubicBezTo>
                <a:lnTo>
                  <a:pt x="2858" y="67"/>
                </a:lnTo>
                <a:cubicBezTo>
                  <a:pt x="2858" y="40"/>
                  <a:pt x="2857" y="24"/>
                  <a:pt x="2853" y="0"/>
                </a:cubicBezTo>
                <a:lnTo>
                  <a:pt x="2777" y="16"/>
                </a:lnTo>
                <a:cubicBezTo>
                  <a:pt x="2783" y="35"/>
                  <a:pt x="2786" y="59"/>
                  <a:pt x="2786" y="97"/>
                </a:cubicBezTo>
                <a:lnTo>
                  <a:pt x="2786" y="412"/>
                </a:lnTo>
                <a:cubicBezTo>
                  <a:pt x="2786" y="457"/>
                  <a:pt x="2783" y="471"/>
                  <a:pt x="2777" y="486"/>
                </a:cubicBezTo>
                <a:lnTo>
                  <a:pt x="2844" y="486"/>
                </a:lnTo>
                <a:cubicBezTo>
                  <a:pt x="2849" y="477"/>
                  <a:pt x="2850" y="472"/>
                  <a:pt x="2853" y="455"/>
                </a:cubicBezTo>
                <a:cubicBezTo>
                  <a:pt x="2874" y="480"/>
                  <a:pt x="2901" y="493"/>
                  <a:pt x="2934" y="493"/>
                </a:cubicBezTo>
                <a:cubicBezTo>
                  <a:pt x="3012" y="493"/>
                  <a:pt x="3068" y="421"/>
                  <a:pt x="3068" y="314"/>
                </a:cubicBezTo>
                <a:close/>
                <a:moveTo>
                  <a:pt x="2629" y="286"/>
                </a:moveTo>
                <a:lnTo>
                  <a:pt x="2506" y="286"/>
                </a:lnTo>
                <a:cubicBezTo>
                  <a:pt x="2506" y="232"/>
                  <a:pt x="2528" y="199"/>
                  <a:pt x="2569" y="199"/>
                </a:cubicBezTo>
                <a:cubicBezTo>
                  <a:pt x="2606" y="199"/>
                  <a:pt x="2629" y="232"/>
                  <a:pt x="2629" y="286"/>
                </a:cubicBezTo>
                <a:close/>
                <a:moveTo>
                  <a:pt x="2705" y="339"/>
                </a:moveTo>
                <a:lnTo>
                  <a:pt x="2705" y="324"/>
                </a:lnTo>
                <a:cubicBezTo>
                  <a:pt x="2705" y="246"/>
                  <a:pt x="2690" y="205"/>
                  <a:pt x="2661" y="179"/>
                </a:cubicBezTo>
                <a:cubicBezTo>
                  <a:pt x="2633" y="153"/>
                  <a:pt x="2602" y="144"/>
                  <a:pt x="2569" y="144"/>
                </a:cubicBezTo>
                <a:cubicBezTo>
                  <a:pt x="2527" y="144"/>
                  <a:pt x="2494" y="158"/>
                  <a:pt x="2467" y="189"/>
                </a:cubicBezTo>
                <a:cubicBezTo>
                  <a:pt x="2438" y="222"/>
                  <a:pt x="2425" y="261"/>
                  <a:pt x="2425" y="320"/>
                </a:cubicBezTo>
                <a:cubicBezTo>
                  <a:pt x="2425" y="427"/>
                  <a:pt x="2485" y="495"/>
                  <a:pt x="2579" y="495"/>
                </a:cubicBezTo>
                <a:cubicBezTo>
                  <a:pt x="2624" y="495"/>
                  <a:pt x="2664" y="480"/>
                  <a:pt x="2699" y="451"/>
                </a:cubicBezTo>
                <a:lnTo>
                  <a:pt x="2671" y="406"/>
                </a:lnTo>
                <a:cubicBezTo>
                  <a:pt x="2646" y="428"/>
                  <a:pt x="2619" y="439"/>
                  <a:pt x="2588" y="439"/>
                </a:cubicBezTo>
                <a:cubicBezTo>
                  <a:pt x="2522" y="439"/>
                  <a:pt x="2505" y="391"/>
                  <a:pt x="2505" y="344"/>
                </a:cubicBezTo>
                <a:lnTo>
                  <a:pt x="2505" y="339"/>
                </a:lnTo>
                <a:lnTo>
                  <a:pt x="2705" y="339"/>
                </a:lnTo>
                <a:close/>
                <a:moveTo>
                  <a:pt x="2383" y="486"/>
                </a:moveTo>
                <a:lnTo>
                  <a:pt x="2371" y="441"/>
                </a:lnTo>
                <a:cubicBezTo>
                  <a:pt x="2363" y="445"/>
                  <a:pt x="2351" y="441"/>
                  <a:pt x="2348" y="435"/>
                </a:cubicBezTo>
                <a:cubicBezTo>
                  <a:pt x="2342" y="428"/>
                  <a:pt x="2340" y="420"/>
                  <a:pt x="2340" y="375"/>
                </a:cubicBezTo>
                <a:lnTo>
                  <a:pt x="2340" y="92"/>
                </a:lnTo>
                <a:cubicBezTo>
                  <a:pt x="2340" y="49"/>
                  <a:pt x="2340" y="21"/>
                  <a:pt x="2334" y="1"/>
                </a:cubicBezTo>
                <a:lnTo>
                  <a:pt x="2260" y="17"/>
                </a:lnTo>
                <a:cubicBezTo>
                  <a:pt x="2264" y="45"/>
                  <a:pt x="2266" y="69"/>
                  <a:pt x="2266" y="115"/>
                </a:cubicBezTo>
                <a:lnTo>
                  <a:pt x="2266" y="399"/>
                </a:lnTo>
                <a:cubicBezTo>
                  <a:pt x="2266" y="428"/>
                  <a:pt x="2266" y="493"/>
                  <a:pt x="2340" y="493"/>
                </a:cubicBezTo>
                <a:cubicBezTo>
                  <a:pt x="2356" y="493"/>
                  <a:pt x="2370" y="491"/>
                  <a:pt x="2383" y="486"/>
                </a:cubicBezTo>
                <a:close/>
                <a:moveTo>
                  <a:pt x="2168" y="425"/>
                </a:moveTo>
                <a:cubicBezTo>
                  <a:pt x="2168" y="386"/>
                  <a:pt x="2136" y="354"/>
                  <a:pt x="2096" y="354"/>
                </a:cubicBezTo>
                <a:cubicBezTo>
                  <a:pt x="2057" y="354"/>
                  <a:pt x="2026" y="386"/>
                  <a:pt x="2026" y="425"/>
                </a:cubicBezTo>
                <a:cubicBezTo>
                  <a:pt x="2026" y="466"/>
                  <a:pt x="2058" y="500"/>
                  <a:pt x="2098" y="500"/>
                </a:cubicBezTo>
                <a:cubicBezTo>
                  <a:pt x="2136" y="500"/>
                  <a:pt x="2168" y="466"/>
                  <a:pt x="2168" y="425"/>
                </a:cubicBezTo>
                <a:close/>
                <a:moveTo>
                  <a:pt x="1909" y="486"/>
                </a:moveTo>
                <a:lnTo>
                  <a:pt x="1909" y="237"/>
                </a:lnTo>
                <a:cubicBezTo>
                  <a:pt x="1909" y="175"/>
                  <a:pt x="1873" y="144"/>
                  <a:pt x="1822" y="144"/>
                </a:cubicBezTo>
                <a:cubicBezTo>
                  <a:pt x="1786" y="144"/>
                  <a:pt x="1755" y="160"/>
                  <a:pt x="1720" y="191"/>
                </a:cubicBezTo>
                <a:cubicBezTo>
                  <a:pt x="1720" y="173"/>
                  <a:pt x="1716" y="158"/>
                  <a:pt x="1708" y="143"/>
                </a:cubicBezTo>
                <a:lnTo>
                  <a:pt x="1642" y="162"/>
                </a:lnTo>
                <a:cubicBezTo>
                  <a:pt x="1651" y="185"/>
                  <a:pt x="1654" y="206"/>
                  <a:pt x="1654" y="241"/>
                </a:cubicBezTo>
                <a:lnTo>
                  <a:pt x="1654" y="486"/>
                </a:lnTo>
                <a:lnTo>
                  <a:pt x="1726" y="486"/>
                </a:lnTo>
                <a:lnTo>
                  <a:pt x="1726" y="244"/>
                </a:lnTo>
                <a:cubicBezTo>
                  <a:pt x="1747" y="222"/>
                  <a:pt x="1778" y="206"/>
                  <a:pt x="1799" y="206"/>
                </a:cubicBezTo>
                <a:cubicBezTo>
                  <a:pt x="1827" y="206"/>
                  <a:pt x="1837" y="219"/>
                  <a:pt x="1837" y="265"/>
                </a:cubicBezTo>
                <a:lnTo>
                  <a:pt x="1837" y="486"/>
                </a:lnTo>
                <a:lnTo>
                  <a:pt x="1909" y="486"/>
                </a:lnTo>
                <a:close/>
                <a:moveTo>
                  <a:pt x="1498" y="286"/>
                </a:moveTo>
                <a:lnTo>
                  <a:pt x="1375" y="286"/>
                </a:lnTo>
                <a:cubicBezTo>
                  <a:pt x="1375" y="232"/>
                  <a:pt x="1397" y="199"/>
                  <a:pt x="1438" y="199"/>
                </a:cubicBezTo>
                <a:cubicBezTo>
                  <a:pt x="1475" y="199"/>
                  <a:pt x="1498" y="232"/>
                  <a:pt x="1498" y="286"/>
                </a:cubicBezTo>
                <a:close/>
                <a:moveTo>
                  <a:pt x="1574" y="339"/>
                </a:moveTo>
                <a:lnTo>
                  <a:pt x="1574" y="324"/>
                </a:lnTo>
                <a:cubicBezTo>
                  <a:pt x="1574" y="246"/>
                  <a:pt x="1559" y="205"/>
                  <a:pt x="1530" y="179"/>
                </a:cubicBezTo>
                <a:cubicBezTo>
                  <a:pt x="1502" y="153"/>
                  <a:pt x="1471" y="144"/>
                  <a:pt x="1438" y="144"/>
                </a:cubicBezTo>
                <a:cubicBezTo>
                  <a:pt x="1396" y="144"/>
                  <a:pt x="1363" y="158"/>
                  <a:pt x="1336" y="189"/>
                </a:cubicBezTo>
                <a:cubicBezTo>
                  <a:pt x="1307" y="222"/>
                  <a:pt x="1295" y="261"/>
                  <a:pt x="1295" y="320"/>
                </a:cubicBezTo>
                <a:cubicBezTo>
                  <a:pt x="1295" y="427"/>
                  <a:pt x="1354" y="495"/>
                  <a:pt x="1448" y="495"/>
                </a:cubicBezTo>
                <a:cubicBezTo>
                  <a:pt x="1493" y="495"/>
                  <a:pt x="1533" y="480"/>
                  <a:pt x="1568" y="451"/>
                </a:cubicBezTo>
                <a:lnTo>
                  <a:pt x="1540" y="406"/>
                </a:lnTo>
                <a:cubicBezTo>
                  <a:pt x="1515" y="428"/>
                  <a:pt x="1488" y="439"/>
                  <a:pt x="1457" y="439"/>
                </a:cubicBezTo>
                <a:cubicBezTo>
                  <a:pt x="1392" y="439"/>
                  <a:pt x="1374" y="391"/>
                  <a:pt x="1374" y="344"/>
                </a:cubicBezTo>
                <a:lnTo>
                  <a:pt x="1374" y="339"/>
                </a:lnTo>
                <a:lnTo>
                  <a:pt x="1574" y="339"/>
                </a:lnTo>
                <a:close/>
                <a:moveTo>
                  <a:pt x="1233" y="382"/>
                </a:moveTo>
                <a:cubicBezTo>
                  <a:pt x="1233" y="343"/>
                  <a:pt x="1215" y="306"/>
                  <a:pt x="1148" y="289"/>
                </a:cubicBezTo>
                <a:lnTo>
                  <a:pt x="1106" y="278"/>
                </a:lnTo>
                <a:cubicBezTo>
                  <a:pt x="1073" y="270"/>
                  <a:pt x="1062" y="259"/>
                  <a:pt x="1062" y="239"/>
                </a:cubicBezTo>
                <a:cubicBezTo>
                  <a:pt x="1062" y="213"/>
                  <a:pt x="1081" y="196"/>
                  <a:pt x="1112" y="196"/>
                </a:cubicBezTo>
                <a:cubicBezTo>
                  <a:pt x="1139" y="196"/>
                  <a:pt x="1163" y="204"/>
                  <a:pt x="1194" y="220"/>
                </a:cubicBezTo>
                <a:lnTo>
                  <a:pt x="1218" y="170"/>
                </a:lnTo>
                <a:cubicBezTo>
                  <a:pt x="1190" y="155"/>
                  <a:pt x="1153" y="141"/>
                  <a:pt x="1108" y="141"/>
                </a:cubicBezTo>
                <a:cubicBezTo>
                  <a:pt x="1034" y="141"/>
                  <a:pt x="984" y="185"/>
                  <a:pt x="984" y="247"/>
                </a:cubicBezTo>
                <a:cubicBezTo>
                  <a:pt x="984" y="294"/>
                  <a:pt x="1013" y="329"/>
                  <a:pt x="1063" y="339"/>
                </a:cubicBezTo>
                <a:lnTo>
                  <a:pt x="1104" y="348"/>
                </a:lnTo>
                <a:cubicBezTo>
                  <a:pt x="1141" y="356"/>
                  <a:pt x="1158" y="369"/>
                  <a:pt x="1158" y="395"/>
                </a:cubicBezTo>
                <a:cubicBezTo>
                  <a:pt x="1158" y="422"/>
                  <a:pt x="1135" y="441"/>
                  <a:pt x="1104" y="441"/>
                </a:cubicBezTo>
                <a:cubicBezTo>
                  <a:pt x="1066" y="441"/>
                  <a:pt x="1025" y="424"/>
                  <a:pt x="996" y="406"/>
                </a:cubicBezTo>
                <a:lnTo>
                  <a:pt x="970" y="459"/>
                </a:lnTo>
                <a:cubicBezTo>
                  <a:pt x="1013" y="482"/>
                  <a:pt x="1057" y="495"/>
                  <a:pt x="1098" y="495"/>
                </a:cubicBezTo>
                <a:cubicBezTo>
                  <a:pt x="1178" y="495"/>
                  <a:pt x="1233" y="449"/>
                  <a:pt x="1233" y="382"/>
                </a:cubicBezTo>
                <a:close/>
                <a:moveTo>
                  <a:pt x="921" y="382"/>
                </a:moveTo>
                <a:cubicBezTo>
                  <a:pt x="921" y="343"/>
                  <a:pt x="903" y="306"/>
                  <a:pt x="836" y="289"/>
                </a:cubicBezTo>
                <a:lnTo>
                  <a:pt x="794" y="278"/>
                </a:lnTo>
                <a:cubicBezTo>
                  <a:pt x="761" y="270"/>
                  <a:pt x="749" y="259"/>
                  <a:pt x="749" y="239"/>
                </a:cubicBezTo>
                <a:cubicBezTo>
                  <a:pt x="749" y="213"/>
                  <a:pt x="769" y="196"/>
                  <a:pt x="800" y="196"/>
                </a:cubicBezTo>
                <a:cubicBezTo>
                  <a:pt x="827" y="196"/>
                  <a:pt x="851" y="204"/>
                  <a:pt x="882" y="220"/>
                </a:cubicBezTo>
                <a:lnTo>
                  <a:pt x="906" y="170"/>
                </a:lnTo>
                <a:cubicBezTo>
                  <a:pt x="877" y="155"/>
                  <a:pt x="841" y="141"/>
                  <a:pt x="796" y="141"/>
                </a:cubicBezTo>
                <a:cubicBezTo>
                  <a:pt x="722" y="141"/>
                  <a:pt x="671" y="185"/>
                  <a:pt x="671" y="247"/>
                </a:cubicBezTo>
                <a:cubicBezTo>
                  <a:pt x="671" y="294"/>
                  <a:pt x="701" y="329"/>
                  <a:pt x="751" y="339"/>
                </a:cubicBezTo>
                <a:lnTo>
                  <a:pt x="792" y="348"/>
                </a:lnTo>
                <a:cubicBezTo>
                  <a:pt x="829" y="356"/>
                  <a:pt x="846" y="369"/>
                  <a:pt x="846" y="395"/>
                </a:cubicBezTo>
                <a:cubicBezTo>
                  <a:pt x="846" y="422"/>
                  <a:pt x="823" y="441"/>
                  <a:pt x="792" y="441"/>
                </a:cubicBezTo>
                <a:cubicBezTo>
                  <a:pt x="754" y="441"/>
                  <a:pt x="713" y="424"/>
                  <a:pt x="683" y="406"/>
                </a:cubicBezTo>
                <a:lnTo>
                  <a:pt x="658" y="459"/>
                </a:lnTo>
                <a:cubicBezTo>
                  <a:pt x="701" y="482"/>
                  <a:pt x="745" y="495"/>
                  <a:pt x="786" y="495"/>
                </a:cubicBezTo>
                <a:cubicBezTo>
                  <a:pt x="866" y="495"/>
                  <a:pt x="921" y="449"/>
                  <a:pt x="921" y="382"/>
                </a:cubicBezTo>
                <a:close/>
                <a:moveTo>
                  <a:pt x="596" y="55"/>
                </a:moveTo>
                <a:cubicBezTo>
                  <a:pt x="596" y="27"/>
                  <a:pt x="574" y="6"/>
                  <a:pt x="548" y="6"/>
                </a:cubicBezTo>
                <a:cubicBezTo>
                  <a:pt x="521" y="6"/>
                  <a:pt x="500" y="28"/>
                  <a:pt x="500" y="55"/>
                </a:cubicBezTo>
                <a:cubicBezTo>
                  <a:pt x="500" y="81"/>
                  <a:pt x="521" y="103"/>
                  <a:pt x="547" y="103"/>
                </a:cubicBezTo>
                <a:cubicBezTo>
                  <a:pt x="574" y="103"/>
                  <a:pt x="596" y="81"/>
                  <a:pt x="596" y="55"/>
                </a:cubicBezTo>
                <a:close/>
                <a:moveTo>
                  <a:pt x="584" y="486"/>
                </a:moveTo>
                <a:lnTo>
                  <a:pt x="584" y="144"/>
                </a:lnTo>
                <a:lnTo>
                  <a:pt x="511" y="158"/>
                </a:lnTo>
                <a:lnTo>
                  <a:pt x="511" y="486"/>
                </a:lnTo>
                <a:lnTo>
                  <a:pt x="584" y="486"/>
                </a:lnTo>
                <a:close/>
                <a:moveTo>
                  <a:pt x="447" y="152"/>
                </a:moveTo>
                <a:lnTo>
                  <a:pt x="372" y="152"/>
                </a:lnTo>
                <a:lnTo>
                  <a:pt x="338" y="308"/>
                </a:lnTo>
                <a:cubicBezTo>
                  <a:pt x="329" y="347"/>
                  <a:pt x="321" y="398"/>
                  <a:pt x="321" y="398"/>
                </a:cubicBezTo>
                <a:lnTo>
                  <a:pt x="319" y="398"/>
                </a:lnTo>
                <a:cubicBezTo>
                  <a:pt x="319" y="398"/>
                  <a:pt x="312" y="357"/>
                  <a:pt x="298" y="303"/>
                </a:cubicBezTo>
                <a:lnTo>
                  <a:pt x="261" y="152"/>
                </a:lnTo>
                <a:lnTo>
                  <a:pt x="189" y="152"/>
                </a:lnTo>
                <a:lnTo>
                  <a:pt x="146" y="307"/>
                </a:lnTo>
                <a:cubicBezTo>
                  <a:pt x="134" y="353"/>
                  <a:pt x="127" y="396"/>
                  <a:pt x="127" y="396"/>
                </a:cubicBezTo>
                <a:lnTo>
                  <a:pt x="125" y="396"/>
                </a:lnTo>
                <a:cubicBezTo>
                  <a:pt x="125" y="396"/>
                  <a:pt x="117" y="350"/>
                  <a:pt x="108" y="309"/>
                </a:cubicBezTo>
                <a:lnTo>
                  <a:pt x="72" y="147"/>
                </a:lnTo>
                <a:lnTo>
                  <a:pt x="0" y="157"/>
                </a:lnTo>
                <a:lnTo>
                  <a:pt x="91" y="488"/>
                </a:lnTo>
                <a:lnTo>
                  <a:pt x="159" y="488"/>
                </a:lnTo>
                <a:lnTo>
                  <a:pt x="199" y="337"/>
                </a:lnTo>
                <a:cubicBezTo>
                  <a:pt x="216" y="276"/>
                  <a:pt x="221" y="243"/>
                  <a:pt x="221" y="243"/>
                </a:cubicBezTo>
                <a:lnTo>
                  <a:pt x="222" y="243"/>
                </a:lnTo>
                <a:cubicBezTo>
                  <a:pt x="222" y="243"/>
                  <a:pt x="234" y="294"/>
                  <a:pt x="244" y="334"/>
                </a:cubicBezTo>
                <a:lnTo>
                  <a:pt x="285" y="488"/>
                </a:lnTo>
                <a:lnTo>
                  <a:pt x="353" y="488"/>
                </a:lnTo>
                <a:lnTo>
                  <a:pt x="447" y="152"/>
                </a:ln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a:p>
        </p:txBody>
      </p:sp>
      <p:sp>
        <p:nvSpPr>
          <p:cNvPr id="58" name="Titel 1">
            <a:extLst>
              <a:ext uri="{FF2B5EF4-FFF2-40B4-BE49-F238E27FC236}">
                <a16:creationId xmlns:a16="http://schemas.microsoft.com/office/drawing/2014/main" id="{85805F51-5C97-E345-958F-2F1F3E4046D2}"/>
              </a:ext>
            </a:extLst>
          </p:cNvPr>
          <p:cNvSpPr txBox="1">
            <a:spLocks/>
          </p:cNvSpPr>
          <p:nvPr userDrawn="1"/>
        </p:nvSpPr>
        <p:spPr>
          <a:xfrm>
            <a:off x="360000" y="1962075"/>
            <a:ext cx="5042063" cy="498598"/>
          </a:xfrm>
          <a:prstGeom prst="rect">
            <a:avLst/>
          </a:prstGeom>
          <a:solidFill>
            <a:schemeClr val="bg2"/>
          </a:solidFill>
        </p:spPr>
        <p:txBody>
          <a:bodyPr vert="horz" wrap="none" lIns="90000" tIns="0" rIns="90000" bIns="0" rtlCol="0" anchor="t" anchorCtr="0">
            <a:spAutoFit/>
          </a:bodyPr>
          <a:lstStyle>
            <a:lvl1pPr marL="0" indent="0" algn="l" defTabSz="914377" rtl="0" eaLnBrk="1" latinLnBrk="0" hangingPunct="1">
              <a:lnSpc>
                <a:spcPct val="90000"/>
              </a:lnSpc>
              <a:spcBef>
                <a:spcPts val="0"/>
              </a:spcBef>
              <a:buFont typeface="Arial" panose="020B0604020202020204" pitchFamily="34" charset="0"/>
              <a:buNone/>
              <a:defRPr sz="3600" b="1" i="0" kern="1200" baseline="0">
                <a:solidFill>
                  <a:schemeClr val="bg1"/>
                </a:solidFill>
                <a:latin typeface="Calibri" panose="020F0502020204030204" pitchFamily="34" charset="0"/>
                <a:ea typeface="+mj-ea"/>
                <a:cs typeface="Calibri" panose="020F0502020204030204" pitchFamily="34" charset="0"/>
              </a:defRPr>
            </a:lvl1pPr>
          </a:lstStyle>
          <a:p>
            <a:r>
              <a:rPr lang="de-DE"/>
              <a:t>Titel der Präsentation auf</a:t>
            </a:r>
            <a:endParaRPr lang="de-DE" dirty="0"/>
          </a:p>
        </p:txBody>
      </p:sp>
      <p:sp>
        <p:nvSpPr>
          <p:cNvPr id="59" name="Untertitel 2">
            <a:extLst>
              <a:ext uri="{FF2B5EF4-FFF2-40B4-BE49-F238E27FC236}">
                <a16:creationId xmlns:a16="http://schemas.microsoft.com/office/drawing/2014/main" id="{21FA039B-FF8C-CC43-A7B1-3587AB2B0425}"/>
              </a:ext>
            </a:extLst>
          </p:cNvPr>
          <p:cNvSpPr txBox="1">
            <a:spLocks/>
          </p:cNvSpPr>
          <p:nvPr userDrawn="1"/>
        </p:nvSpPr>
        <p:spPr>
          <a:xfrm>
            <a:off x="360000" y="3590925"/>
            <a:ext cx="2016000" cy="1800000"/>
          </a:xfrm>
          <a:prstGeom prst="rect">
            <a:avLst/>
          </a:prstGeom>
        </p:spPr>
        <p:txBody>
          <a:bodyPr vert="horz" lIns="0" tIns="0" rIns="0" bIns="0" rtlCol="0" anchor="t" anchorCtr="0">
            <a:noAutofit/>
          </a:bodyPr>
          <a:lstStyle>
            <a:lvl1pPr marL="0" indent="0" algn="l" defTabSz="914377" rtl="0" eaLnBrk="1" latinLnBrk="0" hangingPunct="1">
              <a:lnSpc>
                <a:spcPct val="100000"/>
              </a:lnSpc>
              <a:spcBef>
                <a:spcPts val="0"/>
              </a:spcBef>
              <a:spcAft>
                <a:spcPts val="0"/>
              </a:spcAft>
              <a:buFont typeface="Arial" panose="020B0604020202020204" pitchFamily="34" charset="0"/>
              <a:buNone/>
              <a:tabLst/>
              <a:defRPr lang="de-DE" sz="1800" b="0" i="0" u="none" strike="noStrike" kern="1200" baseline="0">
                <a:solidFill>
                  <a:schemeClr val="bg1"/>
                </a:solidFill>
                <a:latin typeface="Calibri" panose="020F0502020204030204" pitchFamily="34" charset="0"/>
                <a:ea typeface="+mn-ea"/>
                <a:cs typeface="Calibri" panose="020F0502020204030204" pitchFamily="34" charset="0"/>
              </a:defRPr>
            </a:lvl1pPr>
            <a:lvl2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2pPr>
            <a:lvl3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3pPr>
            <a:lvl4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4pPr>
            <a:lvl5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5pPr>
            <a:lvl6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6pPr>
            <a:lvl7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7pPr>
            <a:lvl8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8pPr>
            <a:lvl9pPr marL="0" indent="0" algn="l" defTabSz="914377" rtl="0" eaLnBrk="1" latinLnBrk="0" hangingPunct="1">
              <a:lnSpc>
                <a:spcPct val="100000"/>
              </a:lnSpc>
              <a:spcBef>
                <a:spcPts val="0"/>
              </a:spcBef>
              <a:spcAft>
                <a:spcPts val="0"/>
              </a:spcAft>
              <a:buFont typeface="Arial" panose="020B0604020202020204" pitchFamily="34" charset="0"/>
              <a:buNone/>
              <a:tabLst/>
              <a:defRPr sz="1600" b="0" kern="1200" baseline="0">
                <a:solidFill>
                  <a:schemeClr val="bg1"/>
                </a:solidFill>
                <a:latin typeface="Calibri" panose="020F0502020204030204" pitchFamily="34" charset="0"/>
                <a:ea typeface="+mn-ea"/>
                <a:cs typeface="Calibri" panose="020F0502020204030204" pitchFamily="34" charset="0"/>
              </a:defRPr>
            </a:lvl9pPr>
          </a:lstStyle>
          <a:p>
            <a:r>
              <a:rPr lang="en-GB"/>
              <a:t>Untertitel bzw. Kurzbeschreibung der Präsentation</a:t>
            </a:r>
          </a:p>
          <a:p>
            <a:r>
              <a:rPr lang="en-GB"/>
              <a:t>Name: der Referentin / des Referenten</a:t>
            </a:r>
            <a:endParaRPr lang="en-GB" dirty="0"/>
          </a:p>
        </p:txBody>
      </p:sp>
      <p:sp>
        <p:nvSpPr>
          <p:cNvPr id="60" name="Vertikaler Textplatzhalter 2">
            <a:extLst>
              <a:ext uri="{FF2B5EF4-FFF2-40B4-BE49-F238E27FC236}">
                <a16:creationId xmlns:a16="http://schemas.microsoft.com/office/drawing/2014/main" id="{757A8D0F-1525-5440-90DB-24F909E2470A}"/>
              </a:ext>
            </a:extLst>
          </p:cNvPr>
          <p:cNvSpPr>
            <a:spLocks noGrp="1"/>
          </p:cNvSpPr>
          <p:nvPr>
            <p:ph type="body" orient="vert" idx="18" hasCustomPrompt="1"/>
          </p:nvPr>
        </p:nvSpPr>
        <p:spPr>
          <a:xfrm>
            <a:off x="358775" y="2484439"/>
            <a:ext cx="4093663" cy="498598"/>
          </a:xfrm>
          <a:solidFill>
            <a:schemeClr val="bg2"/>
          </a:solidFill>
        </p:spPr>
        <p:txBody>
          <a:bodyPr vert="horz" wrap="none" lIns="90000" rIns="90000" anchor="t" anchorCtr="0">
            <a:spAutoFit/>
          </a:bodyPr>
          <a:lstStyle>
            <a:lvl1pPr marL="0" indent="0">
              <a:lnSpc>
                <a:spcPct val="90000"/>
              </a:lnSpc>
              <a:spcBef>
                <a:spcPts val="0"/>
              </a:spcBef>
              <a:buNone/>
              <a:defRPr sz="3600" b="1" i="0">
                <a:solidFill>
                  <a:schemeClr val="bg1"/>
                </a:solidFill>
                <a:latin typeface="Calibri" panose="020F0502020204030204" pitchFamily="34" charset="0"/>
                <a:cs typeface="Calibri" panose="020F0502020204030204" pitchFamily="34" charset="0"/>
              </a:defRPr>
            </a:lvl1pPr>
            <a:lvl2pPr marL="0" indent="0">
              <a:lnSpc>
                <a:spcPct val="90000"/>
              </a:lnSpc>
              <a:spcBef>
                <a:spcPts val="0"/>
              </a:spcBef>
              <a:defRPr sz="3200" b="1" i="0">
                <a:solidFill>
                  <a:schemeClr val="bg1"/>
                </a:solidFill>
                <a:latin typeface="+mn-lt"/>
              </a:defRPr>
            </a:lvl2pPr>
            <a:lvl3pPr marL="0" indent="0">
              <a:lnSpc>
                <a:spcPct val="90000"/>
              </a:lnSpc>
              <a:spcBef>
                <a:spcPts val="0"/>
              </a:spcBef>
              <a:defRPr sz="3200" b="1" i="0">
                <a:solidFill>
                  <a:schemeClr val="bg1"/>
                </a:solidFill>
                <a:latin typeface="+mn-lt"/>
              </a:defRPr>
            </a:lvl3pPr>
            <a:lvl4pPr marL="0" indent="0">
              <a:lnSpc>
                <a:spcPct val="90000"/>
              </a:lnSpc>
              <a:spcBef>
                <a:spcPts val="0"/>
              </a:spcBef>
              <a:defRPr sz="3200" b="1" i="0">
                <a:solidFill>
                  <a:schemeClr val="bg1"/>
                </a:solidFill>
                <a:latin typeface="+mn-lt"/>
              </a:defRPr>
            </a:lvl4pPr>
            <a:lvl5pPr marL="0" indent="0">
              <a:lnSpc>
                <a:spcPct val="90000"/>
              </a:lnSpc>
              <a:spcBef>
                <a:spcPts val="0"/>
              </a:spcBef>
              <a:defRPr sz="3200" b="1" i="0">
                <a:solidFill>
                  <a:schemeClr val="bg1"/>
                </a:solidFill>
                <a:latin typeface="+mn-lt"/>
              </a:defRPr>
            </a:lvl5pPr>
            <a:lvl6pPr marL="0" indent="0">
              <a:lnSpc>
                <a:spcPct val="90000"/>
              </a:lnSpc>
              <a:spcBef>
                <a:spcPts val="0"/>
              </a:spcBef>
              <a:defRPr sz="3200" b="1" i="0">
                <a:solidFill>
                  <a:schemeClr val="bg1"/>
                </a:solidFill>
                <a:latin typeface="+mn-lt"/>
              </a:defRPr>
            </a:lvl6pPr>
            <a:lvl7pPr marL="0" indent="0">
              <a:lnSpc>
                <a:spcPct val="90000"/>
              </a:lnSpc>
              <a:spcBef>
                <a:spcPts val="0"/>
              </a:spcBef>
              <a:defRPr sz="3200" b="1" i="0">
                <a:solidFill>
                  <a:schemeClr val="bg1"/>
                </a:solidFill>
                <a:latin typeface="+mn-lt"/>
              </a:defRPr>
            </a:lvl7pPr>
            <a:lvl8pPr marL="0" indent="0">
              <a:lnSpc>
                <a:spcPct val="90000"/>
              </a:lnSpc>
              <a:spcBef>
                <a:spcPts val="0"/>
              </a:spcBef>
              <a:defRPr sz="3200" b="1" i="0">
                <a:solidFill>
                  <a:schemeClr val="bg1"/>
                </a:solidFill>
                <a:latin typeface="+mn-lt"/>
              </a:defRPr>
            </a:lvl8pPr>
            <a:lvl9pPr marL="0" indent="0">
              <a:lnSpc>
                <a:spcPct val="90000"/>
              </a:lnSpc>
              <a:spcBef>
                <a:spcPts val="0"/>
              </a:spcBef>
              <a:defRPr sz="3200" b="1" i="0">
                <a:solidFill>
                  <a:schemeClr val="bg1"/>
                </a:solidFill>
                <a:latin typeface="+mn-lt"/>
              </a:defRPr>
            </a:lvl9pPr>
          </a:lstStyle>
          <a:p>
            <a:pPr lvl="0"/>
            <a:r>
              <a:rPr lang="de-DE" dirty="0"/>
              <a:t>zwei Zeilen einfügen</a:t>
            </a:r>
          </a:p>
        </p:txBody>
      </p:sp>
    </p:spTree>
    <p:extLst>
      <p:ext uri="{BB962C8B-B14F-4D97-AF65-F5344CB8AC3E}">
        <p14:creationId xmlns:p14="http://schemas.microsoft.com/office/powerpoint/2010/main" val="2610980625"/>
      </p:ext>
    </p:extLst>
  </p:cSld>
  <p:clrMapOvr>
    <a:masterClrMapping/>
  </p:clrMapOvr>
  <p:extLst mod="1">
    <p:ext uri="{DCECCB84-F9BA-43D5-87BE-67443E8EF086}">
      <p15:sldGuideLst xmlns:p15="http://schemas.microsoft.com/office/powerpoint/2012/main">
        <p15:guide id="3" pos="226">
          <p15:clr>
            <a:srgbClr val="FBAE40"/>
          </p15:clr>
        </p15:guide>
        <p15:guide id="4" pos="5534">
          <p15:clr>
            <a:srgbClr val="FBAE40"/>
          </p15:clr>
        </p15:guide>
        <p15:guide id="6" orient="horz" pos="1236" userDrawn="1">
          <p15:clr>
            <a:srgbClr val="FBAE40"/>
          </p15:clr>
        </p15:guide>
        <p15:guide id="7" orient="horz" pos="2262" userDrawn="1">
          <p15:clr>
            <a:srgbClr val="FBAE40"/>
          </p15:clr>
        </p15:guide>
        <p15:guide id="8" pos="227" userDrawn="1">
          <p15:clr>
            <a:srgbClr val="FBAE40"/>
          </p15:clr>
        </p15:guide>
        <p15:guide id="9" pos="7461" userDrawn="1">
          <p15:clr>
            <a:srgbClr val="FBAE40"/>
          </p15:clr>
        </p15:guide>
        <p15:guide id="10" orient="horz" pos="1565"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line //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nchor="ctr"/>
          <a:lstStyle/>
          <a:p>
            <a:r>
              <a:rPr lang="de-DE" dirty="0"/>
              <a:t>Headline einfügen</a:t>
            </a:r>
          </a:p>
        </p:txBody>
      </p:sp>
      <p:sp>
        <p:nvSpPr>
          <p:cNvPr id="3" name="Inhaltsplatzhalter 2"/>
          <p:cNvSpPr>
            <a:spLocks noGrp="1"/>
          </p:cNvSpPr>
          <p:nvPr>
            <p:ph idx="1" hasCustomPrompt="1"/>
          </p:nvPr>
        </p:nvSpPr>
        <p:spPr>
          <a:xfrm>
            <a:off x="359999" y="1665066"/>
            <a:ext cx="11484001" cy="4240848"/>
          </a:xfrm>
        </p:spPr>
        <p:txBody>
          <a:bodyPr/>
          <a:lstStyle>
            <a:lvl1pPr marL="274638" marR="0" indent="-27463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lvl1pPr>
            <a:lvl2pPr marL="539750" marR="0" indent="-2809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2pPr>
            <a:lvl3pPr marL="803275" marR="0" indent="-269875"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3pPr>
            <a:lvl4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4pPr>
            <a:lvl5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5pPr>
            <a:lvl6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6pPr>
            <a:lvl7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7pPr>
            <a:lvl8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8pPr>
            <a:lvl9pPr marL="1068388" marR="0"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b="0"/>
            </a:lvl9pPr>
          </a:lstStyle>
          <a:p>
            <a:pPr marL="274638" marR="0" lvl="0" indent="-27463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Fließtext auf erster Ebene // für weitere Aufzählungen </a:t>
            </a:r>
            <a:br>
              <a:rPr kumimoji="0" lang="de-DE" sz="24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br>
            <a:r>
              <a:rPr kumimoji="0" lang="de-DE" sz="24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&gt;&gt; Menü &gt; Start &gt; Absatz &gt; Listenebne erhöhen </a:t>
            </a:r>
          </a:p>
          <a:p>
            <a:pPr marL="539750" marR="0" lvl="1" indent="-2809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2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Zweite Ebene</a:t>
            </a:r>
          </a:p>
          <a:p>
            <a:pPr marL="803275" marR="0" lvl="2" indent="-269875"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20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Dritte Ebene</a:t>
            </a:r>
          </a:p>
          <a:p>
            <a:pPr marL="1068388" marR="0" lvl="3"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Vierte Ebene</a:t>
            </a:r>
          </a:p>
          <a:p>
            <a:pPr marL="1068388" marR="0" lvl="4"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Fünfte Ebene</a:t>
            </a:r>
          </a:p>
          <a:p>
            <a:pPr marL="1068388" marR="0" lvl="5"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Sechste Ebene</a:t>
            </a:r>
          </a:p>
          <a:p>
            <a:pPr marL="1068388" marR="0" lvl="6"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Siebte Ebene</a:t>
            </a:r>
          </a:p>
          <a:p>
            <a:pPr marL="1068388" marR="0" lvl="7"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Achte Ebene</a:t>
            </a:r>
          </a:p>
          <a:p>
            <a:pPr marL="1068388" marR="0" lvl="8" indent="-268288"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de-DE" sz="1800" b="0" i="0" u="none" strike="noStrike" kern="1200" cap="none" spc="0" normalizeH="0" baseline="0" noProof="0" dirty="0">
                <a:ln>
                  <a:noFill/>
                </a:ln>
                <a:solidFill>
                  <a:srgbClr val="58585A"/>
                </a:solidFill>
                <a:effectLst/>
                <a:uLnTx/>
                <a:uFillTx/>
                <a:latin typeface="Calibri" panose="020F0502020204030204" pitchFamily="34" charset="0"/>
                <a:ea typeface="+mn-ea"/>
                <a:cs typeface="Calibri" panose="020F0502020204030204" pitchFamily="34" charset="0"/>
              </a:rPr>
              <a:t>Neunte Ebene</a:t>
            </a:r>
          </a:p>
        </p:txBody>
      </p:sp>
      <p:sp>
        <p:nvSpPr>
          <p:cNvPr id="8" name="Datumsplatzhalter 3">
            <a:extLst>
              <a:ext uri="{FF2B5EF4-FFF2-40B4-BE49-F238E27FC236}">
                <a16:creationId xmlns:a16="http://schemas.microsoft.com/office/drawing/2014/main" id="{1BA5F8B6-9755-B049-B5EE-24C8818A39B7}"/>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Episodische PGMs</a:t>
            </a:r>
            <a:endParaRPr lang="de-DE" dirty="0"/>
          </a:p>
        </p:txBody>
      </p:sp>
      <p:sp>
        <p:nvSpPr>
          <p:cNvPr id="9" name="Fußzeilenplatzhalter 4">
            <a:extLst>
              <a:ext uri="{FF2B5EF4-FFF2-40B4-BE49-F238E27FC236}">
                <a16:creationId xmlns:a16="http://schemas.microsoft.com/office/drawing/2014/main" id="{7BA8AF51-BD09-E140-B970-8F7D15CD2ACD}"/>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endParaRPr lang="de-DE" dirty="0"/>
          </a:p>
        </p:txBody>
      </p:sp>
      <p:sp>
        <p:nvSpPr>
          <p:cNvPr id="13" name="Foliennummernplatzhalter 5">
            <a:extLst>
              <a:ext uri="{FF2B5EF4-FFF2-40B4-BE49-F238E27FC236}">
                <a16:creationId xmlns:a16="http://schemas.microsoft.com/office/drawing/2014/main" id="{AE209590-B7E9-864F-8E23-D8E66B67ED22}"/>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14" name="Linie">
            <a:extLst>
              <a:ext uri="{FF2B5EF4-FFF2-40B4-BE49-F238E27FC236}">
                <a16:creationId xmlns:a16="http://schemas.microsoft.com/office/drawing/2014/main" id="{74E4E7DF-5D97-5A48-92FB-8CDE15E71AB3}"/>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23422535"/>
      </p:ext>
    </p:extLst>
  </p:cSld>
  <p:clrMapOvr>
    <a:masterClrMapping/>
  </p:clrMapOvr>
  <p:extLst mod="1">
    <p:ext uri="{DCECCB84-F9BA-43D5-87BE-67443E8EF086}">
      <p15:sldGuideLst xmlns:p15="http://schemas.microsoft.com/office/powerpoint/2012/main">
        <p15:guide id="4" pos="226">
          <p15:clr>
            <a:srgbClr val="FBAE40"/>
          </p15:clr>
        </p15:guide>
        <p15:guide id="5" pos="5534">
          <p15:clr>
            <a:srgbClr val="FBAE40"/>
          </p15:clr>
        </p15:guide>
        <p15:guide id="6" orient="horz" pos="1463" userDrawn="1">
          <p15:clr>
            <a:srgbClr val="FBAE40"/>
          </p15:clr>
        </p15:guide>
        <p15:guide id="7" orient="horz" pos="3618" userDrawn="1">
          <p15:clr>
            <a:srgbClr val="FBAE40"/>
          </p15:clr>
        </p15:guide>
        <p15:guide id="8" orient="horz" pos="851" userDrawn="1">
          <p15:clr>
            <a:srgbClr val="FBAE40"/>
          </p15:clr>
        </p15:guide>
        <p15:guide id="9" pos="227" userDrawn="1">
          <p15:clr>
            <a:srgbClr val="FBAE40"/>
          </p15:clr>
        </p15:guide>
        <p15:guide id="10" pos="7461"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60336" y="1666800"/>
            <a:ext cx="5580000" cy="4239112"/>
          </a:xfrm>
        </p:spPr>
        <p:txBody>
          <a:bodyPr/>
          <a:lstStyle>
            <a:lvl2pPr>
              <a:defRPr b="0"/>
            </a:lvl2pPr>
            <a:lvl3pPr>
              <a:defRPr b="0"/>
            </a:lvl3pPr>
            <a:lvl4pPr>
              <a:defRPr b="0"/>
            </a:lvl4pPr>
            <a:lvl5pPr>
              <a:defRPr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64360" y="1666800"/>
            <a:ext cx="5579639" cy="4239112"/>
          </a:xfrm>
        </p:spPr>
        <p:txBody>
          <a:bodyPr/>
          <a:lstStyle>
            <a:lvl2pPr>
              <a:defRPr b="0"/>
            </a:lvl2pPr>
            <a:lvl3pPr>
              <a:defRPr b="0"/>
            </a:lvl3pPr>
            <a:lvl4pPr>
              <a:defRPr b="0"/>
            </a:lvl4pPr>
            <a:lvl5pPr>
              <a:defRPr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umsplatzhalter 3">
            <a:extLst>
              <a:ext uri="{FF2B5EF4-FFF2-40B4-BE49-F238E27FC236}">
                <a16:creationId xmlns:a16="http://schemas.microsoft.com/office/drawing/2014/main" id="{DD891D81-850B-104A-8882-3B4FE65D2A86}"/>
              </a:ext>
            </a:extLst>
          </p:cNvPr>
          <p:cNvSpPr>
            <a:spLocks noGrp="1"/>
          </p:cNvSpPr>
          <p:nvPr>
            <p:ph type="dt" sz="half" idx="10"/>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Episodische PGMs</a:t>
            </a:r>
            <a:endParaRPr lang="de-DE" dirty="0"/>
          </a:p>
        </p:txBody>
      </p:sp>
      <p:sp>
        <p:nvSpPr>
          <p:cNvPr id="11" name="Fußzeilenplatzhalter 4">
            <a:extLst>
              <a:ext uri="{FF2B5EF4-FFF2-40B4-BE49-F238E27FC236}">
                <a16:creationId xmlns:a16="http://schemas.microsoft.com/office/drawing/2014/main" id="{5C3E01FC-4088-3E4B-A987-3CBED1C47A40}"/>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endParaRPr lang="de-DE" dirty="0"/>
          </a:p>
        </p:txBody>
      </p:sp>
      <p:sp>
        <p:nvSpPr>
          <p:cNvPr id="12" name="Foliennummernplatzhalter 5">
            <a:extLst>
              <a:ext uri="{FF2B5EF4-FFF2-40B4-BE49-F238E27FC236}">
                <a16:creationId xmlns:a16="http://schemas.microsoft.com/office/drawing/2014/main" id="{1227048F-4499-5747-BBA5-477A08D6E89D}"/>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13" name="Linie">
            <a:extLst>
              <a:ext uri="{FF2B5EF4-FFF2-40B4-BE49-F238E27FC236}">
                <a16:creationId xmlns:a16="http://schemas.microsoft.com/office/drawing/2014/main" id="{B3105BE5-7E5E-0845-B3F4-48E9C5D4B19D}"/>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3013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ntent +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a:t>Click to edit Master title style</a:t>
            </a:r>
            <a:endParaRPr lang="en-US" dirty="0"/>
          </a:p>
        </p:txBody>
      </p:sp>
      <p:sp>
        <p:nvSpPr>
          <p:cNvPr id="3" name="Content Placeholder 2"/>
          <p:cNvSpPr>
            <a:spLocks noGrp="1"/>
          </p:cNvSpPr>
          <p:nvPr>
            <p:ph sz="half" idx="1"/>
          </p:nvPr>
        </p:nvSpPr>
        <p:spPr>
          <a:xfrm>
            <a:off x="362202" y="2615518"/>
            <a:ext cx="5578139" cy="3290393"/>
          </a:xfrm>
        </p:spPr>
        <p:txBody>
          <a:bodyPr/>
          <a:lstStyle>
            <a:lvl2pPr>
              <a:defRPr b="0"/>
            </a:lvl2pPr>
            <a:lvl3pPr>
              <a:defRPr b="0"/>
            </a:lvl3pPr>
            <a:lvl4pPr>
              <a:defRPr b="0"/>
            </a:lvl4pPr>
            <a:lvl5pPr>
              <a:defRPr b="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64361" y="2615518"/>
            <a:ext cx="5579639" cy="3290393"/>
          </a:xfrm>
        </p:spPr>
        <p:txBody>
          <a:bodyPr/>
          <a:lstStyle>
            <a:lvl2pPr>
              <a:defRPr b="0"/>
            </a:lvl2pPr>
            <a:lvl3pPr>
              <a:defRPr b="0"/>
            </a:lvl3pPr>
            <a:lvl4pPr>
              <a:defRPr b="0"/>
            </a:lvl4pPr>
            <a:lvl5pPr>
              <a:defRPr b="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2">
            <a:extLst>
              <a:ext uri="{FF2B5EF4-FFF2-40B4-BE49-F238E27FC236}">
                <a16:creationId xmlns:a16="http://schemas.microsoft.com/office/drawing/2014/main" id="{8E951C31-C6BD-824C-BF6E-8C71F39EAA78}"/>
              </a:ext>
            </a:extLst>
          </p:cNvPr>
          <p:cNvSpPr>
            <a:spLocks noGrp="1"/>
          </p:cNvSpPr>
          <p:nvPr>
            <p:ph type="body" idx="13"/>
          </p:nvPr>
        </p:nvSpPr>
        <p:spPr>
          <a:xfrm>
            <a:off x="359999" y="1666800"/>
            <a:ext cx="5580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10" name="Text Placeholder 4">
            <a:extLst>
              <a:ext uri="{FF2B5EF4-FFF2-40B4-BE49-F238E27FC236}">
                <a16:creationId xmlns:a16="http://schemas.microsoft.com/office/drawing/2014/main" id="{2770AB22-F3E9-294E-99D4-9AB1D452A1AC}"/>
              </a:ext>
            </a:extLst>
          </p:cNvPr>
          <p:cNvSpPr>
            <a:spLocks noGrp="1"/>
          </p:cNvSpPr>
          <p:nvPr>
            <p:ph type="body" sz="quarter" idx="3"/>
          </p:nvPr>
        </p:nvSpPr>
        <p:spPr>
          <a:xfrm>
            <a:off x="6264359" y="1666800"/>
            <a:ext cx="55796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Datumsplatzhalter 3">
            <a:extLst>
              <a:ext uri="{FF2B5EF4-FFF2-40B4-BE49-F238E27FC236}">
                <a16:creationId xmlns:a16="http://schemas.microsoft.com/office/drawing/2014/main" id="{7C6A65A7-1CBA-0D4F-B9D8-6D61E7871B6C}"/>
              </a:ext>
            </a:extLst>
          </p:cNvPr>
          <p:cNvSpPr>
            <a:spLocks noGrp="1"/>
          </p:cNvSpPr>
          <p:nvPr>
            <p:ph type="dt" sz="half" idx="14"/>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Episodische PGMs</a:t>
            </a:r>
            <a:endParaRPr lang="de-DE" dirty="0"/>
          </a:p>
        </p:txBody>
      </p:sp>
      <p:sp>
        <p:nvSpPr>
          <p:cNvPr id="13" name="Fußzeilenplatzhalter 4">
            <a:extLst>
              <a:ext uri="{FF2B5EF4-FFF2-40B4-BE49-F238E27FC236}">
                <a16:creationId xmlns:a16="http://schemas.microsoft.com/office/drawing/2014/main" id="{B6433E5C-9FED-DA4C-8DE8-B99B9F300100}"/>
              </a:ext>
            </a:extLst>
          </p:cNvPr>
          <p:cNvSpPr>
            <a:spLocks noGrp="1"/>
          </p:cNvSpPr>
          <p:nvPr>
            <p:ph type="ftr" sz="quarter" idx="15"/>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endParaRPr lang="de-DE" dirty="0"/>
          </a:p>
        </p:txBody>
      </p:sp>
      <p:sp>
        <p:nvSpPr>
          <p:cNvPr id="14" name="Foliennummernplatzhalter 5">
            <a:extLst>
              <a:ext uri="{FF2B5EF4-FFF2-40B4-BE49-F238E27FC236}">
                <a16:creationId xmlns:a16="http://schemas.microsoft.com/office/drawing/2014/main" id="{AFD26347-1A0A-784C-8CCF-ACBD593832F5}"/>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15" name="Linie">
            <a:extLst>
              <a:ext uri="{FF2B5EF4-FFF2-40B4-BE49-F238E27FC236}">
                <a16:creationId xmlns:a16="http://schemas.microsoft.com/office/drawing/2014/main" id="{5D1988EE-945D-DC4D-B6FF-84072DB78E01}"/>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79029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359999" y="904868"/>
            <a:ext cx="11484001" cy="575329"/>
          </a:xfrm>
          <a:prstGeom prst="rect">
            <a:avLst/>
          </a:prstGeom>
        </p:spPr>
        <p:txBody>
          <a:bodyPr vert="horz" lIns="0" tIns="0" rIns="0" bIns="0" rtlCol="0" anchor="ctr" anchorCtr="0">
            <a:noAutofit/>
          </a:bodyPr>
          <a:lstStyle/>
          <a:p>
            <a:r>
              <a:rPr lang="de-DE" dirty="0"/>
              <a:t>Headline einfügen</a:t>
            </a:r>
          </a:p>
        </p:txBody>
      </p:sp>
      <p:sp>
        <p:nvSpPr>
          <p:cNvPr id="3" name="Textplatzhalter 2"/>
          <p:cNvSpPr>
            <a:spLocks noGrp="1"/>
          </p:cNvSpPr>
          <p:nvPr>
            <p:ph type="body" idx="1"/>
          </p:nvPr>
        </p:nvSpPr>
        <p:spPr>
          <a:xfrm>
            <a:off x="359999" y="1665065"/>
            <a:ext cx="11484001" cy="4240848"/>
          </a:xfrm>
          <a:prstGeom prst="rect">
            <a:avLst/>
          </a:prstGeom>
        </p:spPr>
        <p:txBody>
          <a:bodyPr vert="horz" lIns="0" tIns="0" rIns="0" bIns="0" rtlCol="0" anchor="t" anchorCtr="0">
            <a:noAutofit/>
          </a:bodyPr>
          <a:lstStyle/>
          <a:p>
            <a:pPr lvl="0"/>
            <a:r>
              <a:rPr lang="de-DE" dirty="0"/>
              <a:t>Fließtext auf erster Ebene // für weitere Aufzählungen </a:t>
            </a:r>
            <a:br>
              <a:rPr lang="de-DE" dirty="0"/>
            </a:br>
            <a:r>
              <a:rPr lang="de-DE" dirty="0"/>
              <a:t>&gt;&gt; Menü &gt; Start &gt; Absatz &gt; Listenebne erhöhen </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grpSp>
        <p:nvGrpSpPr>
          <p:cNvPr id="76" name="Regieanweisungen">
            <a:extLst>
              <a:ext uri="{FF2B5EF4-FFF2-40B4-BE49-F238E27FC236}">
                <a16:creationId xmlns:a16="http://schemas.microsoft.com/office/drawing/2014/main" id="{D1E7AB19-6326-F842-B55D-602CEE998E58}"/>
              </a:ext>
            </a:extLst>
          </p:cNvPr>
          <p:cNvGrpSpPr/>
          <p:nvPr userDrawn="1"/>
        </p:nvGrpSpPr>
        <p:grpSpPr>
          <a:xfrm>
            <a:off x="-468000" y="-468000"/>
            <a:ext cx="13140000" cy="7776000"/>
            <a:chOff x="-468000" y="-468000"/>
            <a:chExt cx="13140000" cy="7776000"/>
          </a:xfrm>
        </p:grpSpPr>
        <p:cxnSp>
          <p:nvCxnSpPr>
            <p:cNvPr id="81" name="Linie">
              <a:extLst>
                <a:ext uri="{FF2B5EF4-FFF2-40B4-BE49-F238E27FC236}">
                  <a16:creationId xmlns:a16="http://schemas.microsoft.com/office/drawing/2014/main" id="{E83804AF-E342-CE4F-B1EC-DEAF381D56D0}"/>
                </a:ext>
              </a:extLst>
            </p:cNvPr>
            <p:cNvCxnSpPr/>
            <p:nvPr userDrawn="1"/>
          </p:nvCxnSpPr>
          <p:spPr>
            <a:xfrm>
              <a:off x="12312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Linie">
              <a:extLst>
                <a:ext uri="{FF2B5EF4-FFF2-40B4-BE49-F238E27FC236}">
                  <a16:creationId xmlns:a16="http://schemas.microsoft.com/office/drawing/2014/main" id="{424FF1AA-1F85-0349-8AC7-B8DE428B8B2E}"/>
                </a:ext>
              </a:extLst>
            </p:cNvPr>
            <p:cNvCxnSpPr/>
            <p:nvPr userDrawn="1"/>
          </p:nvCxnSpPr>
          <p:spPr>
            <a:xfrm>
              <a:off x="12312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Linie">
              <a:extLst>
                <a:ext uri="{FF2B5EF4-FFF2-40B4-BE49-F238E27FC236}">
                  <a16:creationId xmlns:a16="http://schemas.microsoft.com/office/drawing/2014/main" id="{D3816368-3ED9-E949-869E-C138AEA477E6}"/>
                </a:ext>
              </a:extLst>
            </p:cNvPr>
            <p:cNvCxnSpPr/>
            <p:nvPr userDrawn="1"/>
          </p:nvCxnSpPr>
          <p:spPr>
            <a:xfrm>
              <a:off x="11844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Linie">
              <a:extLst>
                <a:ext uri="{FF2B5EF4-FFF2-40B4-BE49-F238E27FC236}">
                  <a16:creationId xmlns:a16="http://schemas.microsoft.com/office/drawing/2014/main" id="{A35BC36B-DBB2-8D43-8FC8-61482A66030E}"/>
                </a:ext>
              </a:extLst>
            </p:cNvPr>
            <p:cNvCxnSpPr/>
            <p:nvPr userDrawn="1"/>
          </p:nvCxnSpPr>
          <p:spPr>
            <a:xfrm>
              <a:off x="360000" y="-46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Linie">
              <a:extLst>
                <a:ext uri="{FF2B5EF4-FFF2-40B4-BE49-F238E27FC236}">
                  <a16:creationId xmlns:a16="http://schemas.microsoft.com/office/drawing/2014/main" id="{1D0BC4A0-12DF-0742-991C-E85484A0CF65}"/>
                </a:ext>
              </a:extLst>
            </p:cNvPr>
            <p:cNvCxnSpPr/>
            <p:nvPr userDrawn="1"/>
          </p:nvCxnSpPr>
          <p:spPr>
            <a:xfrm>
              <a:off x="11844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Linie">
              <a:extLst>
                <a:ext uri="{FF2B5EF4-FFF2-40B4-BE49-F238E27FC236}">
                  <a16:creationId xmlns:a16="http://schemas.microsoft.com/office/drawing/2014/main" id="{28E5A8EC-4E8D-2243-AAA2-E0CA46623482}"/>
                </a:ext>
              </a:extLst>
            </p:cNvPr>
            <p:cNvCxnSpPr/>
            <p:nvPr userDrawn="1"/>
          </p:nvCxnSpPr>
          <p:spPr>
            <a:xfrm>
              <a:off x="360000" y="6948000"/>
              <a:ext cx="0" cy="36000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Linie">
              <a:extLst>
                <a:ext uri="{FF2B5EF4-FFF2-40B4-BE49-F238E27FC236}">
                  <a16:creationId xmlns:a16="http://schemas.microsoft.com/office/drawing/2014/main" id="{89CA6780-65ED-624F-AF8E-E86F7BC6A566}"/>
                </a:ext>
              </a:extLst>
            </p:cNvPr>
            <p:cNvCxnSpPr/>
            <p:nvPr userDrawn="1"/>
          </p:nvCxnSpPr>
          <p:spPr>
            <a:xfrm>
              <a:off x="-468000" y="232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Linie">
              <a:extLst>
                <a:ext uri="{FF2B5EF4-FFF2-40B4-BE49-F238E27FC236}">
                  <a16:creationId xmlns:a16="http://schemas.microsoft.com/office/drawing/2014/main" id="{5C0C5252-6141-8542-B72D-C99EAD621600}"/>
                </a:ext>
              </a:extLst>
            </p:cNvPr>
            <p:cNvCxnSpPr/>
            <p:nvPr userDrawn="1"/>
          </p:nvCxnSpPr>
          <p:spPr>
            <a:xfrm>
              <a:off x="-468000" y="5742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Linie">
              <a:extLst>
                <a:ext uri="{FF2B5EF4-FFF2-40B4-BE49-F238E27FC236}">
                  <a16:creationId xmlns:a16="http://schemas.microsoft.com/office/drawing/2014/main" id="{B5AFC2EF-7146-F64A-AFFE-05B78978B34C}"/>
                </a:ext>
              </a:extLst>
            </p:cNvPr>
            <p:cNvCxnSpPr/>
            <p:nvPr userDrawn="1"/>
          </p:nvCxnSpPr>
          <p:spPr>
            <a:xfrm>
              <a:off x="-468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Linie">
              <a:extLst>
                <a:ext uri="{FF2B5EF4-FFF2-40B4-BE49-F238E27FC236}">
                  <a16:creationId xmlns:a16="http://schemas.microsoft.com/office/drawing/2014/main" id="{03D06505-86C7-C14B-8902-B14251A25389}"/>
                </a:ext>
              </a:extLst>
            </p:cNvPr>
            <p:cNvCxnSpPr/>
            <p:nvPr userDrawn="1"/>
          </p:nvCxnSpPr>
          <p:spPr>
            <a:xfrm>
              <a:off x="12312000" y="1350000"/>
              <a:ext cx="360000" cy="0"/>
            </a:xfrm>
            <a:prstGeom prst="line">
              <a:avLst/>
            </a:prstGeom>
            <a:ln w="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98" name="Datumsplatzhalter 3">
            <a:extLst>
              <a:ext uri="{FF2B5EF4-FFF2-40B4-BE49-F238E27FC236}">
                <a16:creationId xmlns:a16="http://schemas.microsoft.com/office/drawing/2014/main" id="{BBC00DD8-CEB4-714C-9F21-1C97522ED652}"/>
              </a:ext>
            </a:extLst>
          </p:cNvPr>
          <p:cNvSpPr>
            <a:spLocks noGrp="1"/>
          </p:cNvSpPr>
          <p:nvPr>
            <p:ph type="dt" sz="half" idx="2"/>
          </p:nvPr>
        </p:nvSpPr>
        <p:spPr>
          <a:xfrm>
            <a:off x="3600000" y="388800"/>
            <a:ext cx="8244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00" b="1" i="0" baseline="0">
                <a:solidFill>
                  <a:schemeClr val="bg2"/>
                </a:solidFill>
                <a:latin typeface="Calibri" panose="020F0502020204030204" pitchFamily="34" charset="0"/>
                <a:cs typeface="Calibri" panose="020F0502020204030204" pitchFamily="34" charset="0"/>
              </a:defRPr>
            </a:lvl1pPr>
            <a:lvl2pPr marL="0" indent="0" algn="r">
              <a:lnSpc>
                <a:spcPct val="100000"/>
              </a:lnSpc>
              <a:spcBef>
                <a:spcPts val="0"/>
              </a:spcBef>
              <a:defRPr sz="1200" b="1" i="0" baseline="0">
                <a:latin typeface="+mn-lt"/>
              </a:defRPr>
            </a:lvl2pPr>
            <a:lvl3pPr marL="0" indent="0" algn="r">
              <a:lnSpc>
                <a:spcPct val="100000"/>
              </a:lnSpc>
              <a:spcBef>
                <a:spcPts val="0"/>
              </a:spcBef>
              <a:defRPr sz="1200" b="1" i="0" baseline="0">
                <a:latin typeface="+mn-lt"/>
              </a:defRPr>
            </a:lvl3pPr>
            <a:lvl4pPr marL="0" indent="0" algn="r">
              <a:lnSpc>
                <a:spcPct val="100000"/>
              </a:lnSpc>
              <a:spcBef>
                <a:spcPts val="0"/>
              </a:spcBef>
              <a:defRPr sz="1200" b="1" i="0" baseline="0">
                <a:latin typeface="+mn-lt"/>
              </a:defRPr>
            </a:lvl4pPr>
            <a:lvl5pPr marL="0" indent="0" algn="r">
              <a:lnSpc>
                <a:spcPct val="100000"/>
              </a:lnSpc>
              <a:spcBef>
                <a:spcPts val="0"/>
              </a:spcBef>
              <a:defRPr sz="1200" b="1" i="0" baseline="0">
                <a:latin typeface="+mn-lt"/>
              </a:defRPr>
            </a:lvl5pPr>
            <a:lvl6pPr marL="0" indent="0" algn="r">
              <a:lnSpc>
                <a:spcPct val="100000"/>
              </a:lnSpc>
              <a:spcBef>
                <a:spcPts val="0"/>
              </a:spcBef>
              <a:defRPr sz="1200" b="1" i="0" baseline="0">
                <a:latin typeface="+mn-lt"/>
              </a:defRPr>
            </a:lvl6pPr>
            <a:lvl7pPr marL="0" indent="0" algn="r">
              <a:lnSpc>
                <a:spcPct val="100000"/>
              </a:lnSpc>
              <a:spcBef>
                <a:spcPts val="0"/>
              </a:spcBef>
              <a:defRPr sz="1200" b="1" i="0" baseline="0">
                <a:latin typeface="+mn-lt"/>
              </a:defRPr>
            </a:lvl7pPr>
            <a:lvl8pPr marL="0" indent="0" algn="r">
              <a:lnSpc>
                <a:spcPct val="100000"/>
              </a:lnSpc>
              <a:spcBef>
                <a:spcPts val="0"/>
              </a:spcBef>
              <a:defRPr sz="1200" b="1" i="0" baseline="0">
                <a:latin typeface="+mn-lt"/>
              </a:defRPr>
            </a:lvl8pPr>
            <a:lvl9pPr marL="0" indent="0" algn="r">
              <a:lnSpc>
                <a:spcPct val="100000"/>
              </a:lnSpc>
              <a:spcBef>
                <a:spcPts val="0"/>
              </a:spcBef>
              <a:defRPr sz="1200" b="1" i="0" baseline="0">
                <a:latin typeface="+mn-lt"/>
              </a:defRPr>
            </a:lvl9pPr>
          </a:lstStyle>
          <a:p>
            <a:r>
              <a:rPr lang="en-GB"/>
              <a:t>Episodische PGMs</a:t>
            </a:r>
            <a:endParaRPr lang="de-DE" dirty="0"/>
          </a:p>
        </p:txBody>
      </p:sp>
      <p:sp>
        <p:nvSpPr>
          <p:cNvPr id="99" name="Fußzeilenplatzhalter 4">
            <a:extLst>
              <a:ext uri="{FF2B5EF4-FFF2-40B4-BE49-F238E27FC236}">
                <a16:creationId xmlns:a16="http://schemas.microsoft.com/office/drawing/2014/main" id="{20C08151-2A10-7E40-AD9E-0C6B1986FA2D}"/>
              </a:ext>
            </a:extLst>
          </p:cNvPr>
          <p:cNvSpPr>
            <a:spLocks noGrp="1"/>
          </p:cNvSpPr>
          <p:nvPr>
            <p:ph type="ftr" sz="quarter" idx="3"/>
          </p:nvPr>
        </p:nvSpPr>
        <p:spPr>
          <a:xfrm>
            <a:off x="359999" y="6172447"/>
            <a:ext cx="8425225" cy="360000"/>
          </a:xfrm>
          <a:prstGeom prst="rect">
            <a:avLst/>
          </a:prstGeom>
        </p:spPr>
        <p:txBody>
          <a:bodyPr vert="horz" lIns="0" tIns="0" rIns="0" bIns="0" rtlCol="0" anchor="b" anchorCtr="0">
            <a:noAutofit/>
          </a:bodyPr>
          <a:lstStyle>
            <a:lvl1pPr marL="0" indent="0" algn="l">
              <a:lnSpc>
                <a:spcPct val="100000"/>
              </a:lnSpc>
              <a:spcBef>
                <a:spcPts val="0"/>
              </a:spcBef>
              <a:buFont typeface="Arial" panose="020B0604020202020204" pitchFamily="34" charset="0"/>
              <a:buNone/>
              <a:defRPr sz="1400" b="0" i="0" baseline="0">
                <a:solidFill>
                  <a:schemeClr val="tx1"/>
                </a:solidFill>
                <a:latin typeface="Calibri" panose="020F0502020204030204" pitchFamily="34" charset="0"/>
                <a:cs typeface="Calibri" panose="020F0502020204030204" pitchFamily="34" charset="0"/>
              </a:defRPr>
            </a:lvl1pPr>
            <a:lvl2pPr marL="0" indent="0" algn="l">
              <a:lnSpc>
                <a:spcPct val="100000"/>
              </a:lnSpc>
              <a:spcBef>
                <a:spcPts val="0"/>
              </a:spcBef>
              <a:defRPr sz="1200" b="0" i="0" baseline="0">
                <a:latin typeface="+mn-lt"/>
              </a:defRPr>
            </a:lvl2pPr>
            <a:lvl3pPr marL="0" indent="0" algn="l">
              <a:lnSpc>
                <a:spcPct val="100000"/>
              </a:lnSpc>
              <a:spcBef>
                <a:spcPts val="0"/>
              </a:spcBef>
              <a:defRPr sz="1200" b="0" i="0" baseline="0">
                <a:latin typeface="+mn-lt"/>
              </a:defRPr>
            </a:lvl3pPr>
            <a:lvl4pPr marL="0" indent="0" algn="l">
              <a:lnSpc>
                <a:spcPct val="100000"/>
              </a:lnSpc>
              <a:spcBef>
                <a:spcPts val="0"/>
              </a:spcBef>
              <a:defRPr sz="1200" b="0" i="0" baseline="0">
                <a:latin typeface="+mn-lt"/>
              </a:defRPr>
            </a:lvl4pPr>
            <a:lvl5pPr marL="0" indent="0" algn="l">
              <a:lnSpc>
                <a:spcPct val="100000"/>
              </a:lnSpc>
              <a:spcBef>
                <a:spcPts val="0"/>
              </a:spcBef>
              <a:defRPr sz="1200" b="0" i="0" baseline="0">
                <a:latin typeface="+mn-lt"/>
              </a:defRPr>
            </a:lvl5pPr>
            <a:lvl6pPr marL="0" indent="0" algn="l">
              <a:lnSpc>
                <a:spcPct val="100000"/>
              </a:lnSpc>
              <a:spcBef>
                <a:spcPts val="0"/>
              </a:spcBef>
              <a:defRPr sz="1200" b="0" i="0" baseline="0">
                <a:latin typeface="+mn-lt"/>
              </a:defRPr>
            </a:lvl6pPr>
            <a:lvl7pPr marL="0" indent="0" algn="l">
              <a:lnSpc>
                <a:spcPct val="100000"/>
              </a:lnSpc>
              <a:spcBef>
                <a:spcPts val="0"/>
              </a:spcBef>
              <a:defRPr sz="1200" b="0" i="0" baseline="0">
                <a:latin typeface="+mn-lt"/>
              </a:defRPr>
            </a:lvl7pPr>
            <a:lvl8pPr marL="0" indent="0" algn="l">
              <a:lnSpc>
                <a:spcPct val="100000"/>
              </a:lnSpc>
              <a:spcBef>
                <a:spcPts val="0"/>
              </a:spcBef>
              <a:defRPr sz="1200" b="0" i="0" baseline="0">
                <a:latin typeface="+mn-lt"/>
              </a:defRPr>
            </a:lvl8pPr>
            <a:lvl9pPr marL="0" indent="0" algn="l">
              <a:lnSpc>
                <a:spcPct val="100000"/>
              </a:lnSpc>
              <a:spcBef>
                <a:spcPts val="0"/>
              </a:spcBef>
              <a:defRPr sz="1200" b="0" i="0" baseline="0">
                <a:latin typeface="+mn-lt"/>
              </a:defRPr>
            </a:lvl9pPr>
          </a:lstStyle>
          <a:p>
            <a:r>
              <a:rPr lang="de-DE"/>
              <a:t>Tanya Braun</a:t>
            </a:r>
            <a:endParaRPr lang="de-DE" dirty="0"/>
          </a:p>
        </p:txBody>
      </p:sp>
      <p:sp>
        <p:nvSpPr>
          <p:cNvPr id="100" name="Foliennummernplatzhalter 5">
            <a:extLst>
              <a:ext uri="{FF2B5EF4-FFF2-40B4-BE49-F238E27FC236}">
                <a16:creationId xmlns:a16="http://schemas.microsoft.com/office/drawing/2014/main" id="{B9FBCA1B-1C8C-194C-82E1-B0AC47CED4A8}"/>
              </a:ext>
            </a:extLst>
          </p:cNvPr>
          <p:cNvSpPr>
            <a:spLocks noGrp="1"/>
          </p:cNvSpPr>
          <p:nvPr>
            <p:ph type="sldNum" sz="quarter" idx="4"/>
          </p:nvPr>
        </p:nvSpPr>
        <p:spPr>
          <a:xfrm>
            <a:off x="11124000" y="6172448"/>
            <a:ext cx="720000" cy="360000"/>
          </a:xfrm>
          <a:prstGeom prst="rect">
            <a:avLst/>
          </a:prstGeom>
        </p:spPr>
        <p:txBody>
          <a:bodyPr vert="horz" lIns="0" tIns="0" rIns="0" bIns="0" rtlCol="0" anchor="b" anchorCtr="0">
            <a:noAutofit/>
          </a:bodyPr>
          <a:lstStyle>
            <a:lvl1pPr marL="0" indent="0" algn="r">
              <a:lnSpc>
                <a:spcPct val="100000"/>
              </a:lnSpc>
              <a:spcBef>
                <a:spcPts val="0"/>
              </a:spcBef>
              <a:buFont typeface="Arial" panose="020B0604020202020204" pitchFamily="34" charset="0"/>
              <a:buNone/>
              <a:defRPr sz="1467" b="1" i="0" baseline="0">
                <a:solidFill>
                  <a:schemeClr val="bg2"/>
                </a:solidFill>
                <a:latin typeface="+mj-lt"/>
              </a:defRPr>
            </a:lvl1pPr>
            <a:lvl2pPr marL="0" indent="0" algn="r">
              <a:lnSpc>
                <a:spcPct val="100000"/>
              </a:lnSpc>
              <a:spcBef>
                <a:spcPts val="0"/>
              </a:spcBef>
              <a:defRPr sz="1867" b="1" i="0" baseline="0">
                <a:latin typeface="+mj-lt"/>
              </a:defRPr>
            </a:lvl2pPr>
            <a:lvl3pPr marL="0" indent="0" algn="r">
              <a:lnSpc>
                <a:spcPct val="100000"/>
              </a:lnSpc>
              <a:spcBef>
                <a:spcPts val="0"/>
              </a:spcBef>
              <a:defRPr sz="1867" b="1" i="0" baseline="0">
                <a:latin typeface="+mj-lt"/>
              </a:defRPr>
            </a:lvl3pPr>
            <a:lvl4pPr marL="0" indent="0" algn="r">
              <a:lnSpc>
                <a:spcPct val="100000"/>
              </a:lnSpc>
              <a:spcBef>
                <a:spcPts val="0"/>
              </a:spcBef>
              <a:defRPr sz="1867" b="1" i="0" baseline="0">
                <a:latin typeface="+mj-lt"/>
              </a:defRPr>
            </a:lvl4pPr>
            <a:lvl5pPr marL="0" indent="0" algn="r">
              <a:lnSpc>
                <a:spcPct val="100000"/>
              </a:lnSpc>
              <a:spcBef>
                <a:spcPts val="0"/>
              </a:spcBef>
              <a:defRPr sz="1867" b="1" i="0" baseline="0">
                <a:latin typeface="+mj-lt"/>
              </a:defRPr>
            </a:lvl5pPr>
            <a:lvl6pPr marL="0" indent="0" algn="r">
              <a:lnSpc>
                <a:spcPct val="100000"/>
              </a:lnSpc>
              <a:spcBef>
                <a:spcPts val="0"/>
              </a:spcBef>
              <a:defRPr sz="1867" b="1" i="0" baseline="0">
                <a:latin typeface="+mj-lt"/>
              </a:defRPr>
            </a:lvl6pPr>
            <a:lvl7pPr marL="0" indent="0" algn="r">
              <a:lnSpc>
                <a:spcPct val="100000"/>
              </a:lnSpc>
              <a:spcBef>
                <a:spcPts val="0"/>
              </a:spcBef>
              <a:defRPr sz="1867" b="1" i="0" baseline="0">
                <a:latin typeface="+mj-lt"/>
              </a:defRPr>
            </a:lvl7pPr>
            <a:lvl8pPr marL="0" indent="0" algn="r">
              <a:lnSpc>
                <a:spcPct val="100000"/>
              </a:lnSpc>
              <a:spcBef>
                <a:spcPts val="0"/>
              </a:spcBef>
              <a:defRPr sz="1867" b="1" i="0" baseline="0">
                <a:latin typeface="+mj-lt"/>
              </a:defRPr>
            </a:lvl8pPr>
            <a:lvl9pPr marL="0" indent="0" algn="r">
              <a:lnSpc>
                <a:spcPct val="100000"/>
              </a:lnSpc>
              <a:spcBef>
                <a:spcPts val="0"/>
              </a:spcBef>
              <a:defRPr sz="1867" b="1" i="0" baseline="0">
                <a:latin typeface="+mj-lt"/>
              </a:defRPr>
            </a:lvl9pPr>
          </a:lstStyle>
          <a:p>
            <a:fld id="{6C8FC03C-C266-4645-ABC5-645062898383}" type="slidenum">
              <a:rPr lang="de-DE" sz="1600" smtClean="0">
                <a:latin typeface="Calibri" panose="020F0502020204030204" pitchFamily="34" charset="0"/>
                <a:cs typeface="Calibri" panose="020F0502020204030204" pitchFamily="34" charset="0"/>
              </a:rPr>
              <a:pPr/>
              <a:t>‹#›</a:t>
            </a:fld>
            <a:r>
              <a:rPr lang="de-DE" dirty="0"/>
              <a:t> </a:t>
            </a:r>
            <a:endParaRPr lang="de-DE" sz="1400" dirty="0"/>
          </a:p>
        </p:txBody>
      </p:sp>
      <p:sp>
        <p:nvSpPr>
          <p:cNvPr id="101" name="Logo">
            <a:extLst>
              <a:ext uri="{FF2B5EF4-FFF2-40B4-BE49-F238E27FC236}">
                <a16:creationId xmlns:a16="http://schemas.microsoft.com/office/drawing/2014/main" id="{03F2C863-AB4B-0042-B635-635A91C8D527}"/>
              </a:ext>
            </a:extLst>
          </p:cNvPr>
          <p:cNvSpPr>
            <a:spLocks noChangeAspect="1" noEditPoints="1"/>
          </p:cNvSpPr>
          <p:nvPr userDrawn="1"/>
        </p:nvSpPr>
        <p:spPr bwMode="auto">
          <a:xfrm>
            <a:off x="360000" y="304200"/>
            <a:ext cx="1440000" cy="415800"/>
          </a:xfrm>
          <a:custGeom>
            <a:avLst/>
            <a:gdLst>
              <a:gd name="T0" fmla="*/ 6185 w 6233"/>
              <a:gd name="T1" fmla="*/ 1609 h 1800"/>
              <a:gd name="T2" fmla="*/ 6094 w 6233"/>
              <a:gd name="T3" fmla="*/ 1565 h 1800"/>
              <a:gd name="T4" fmla="*/ 6094 w 6233"/>
              <a:gd name="T5" fmla="*/ 1795 h 1800"/>
              <a:gd name="T6" fmla="*/ 6233 w 6233"/>
              <a:gd name="T7" fmla="*/ 1795 h 1800"/>
              <a:gd name="T8" fmla="*/ 6219 w 6233"/>
              <a:gd name="T9" fmla="*/ 1609 h 1800"/>
              <a:gd name="T10" fmla="*/ 5799 w 6233"/>
              <a:gd name="T11" fmla="*/ 1539 h 1800"/>
              <a:gd name="T12" fmla="*/ 5831 w 6233"/>
              <a:gd name="T13" fmla="*/ 1769 h 1800"/>
              <a:gd name="T14" fmla="*/ 5831 w 6233"/>
              <a:gd name="T15" fmla="*/ 1648 h 1800"/>
              <a:gd name="T16" fmla="*/ 5698 w 6233"/>
              <a:gd name="T17" fmla="*/ 1539 h 1800"/>
              <a:gd name="T18" fmla="*/ 5592 w 6233"/>
              <a:gd name="T19" fmla="*/ 1795 h 1800"/>
              <a:gd name="T20" fmla="*/ 5698 w 6233"/>
              <a:gd name="T21" fmla="*/ 1539 h 1800"/>
              <a:gd name="T22" fmla="*/ 5385 w 6233"/>
              <a:gd name="T23" fmla="*/ 1784 h 1800"/>
              <a:gd name="T24" fmla="*/ 5326 w 6233"/>
              <a:gd name="T25" fmla="*/ 1642 h 1800"/>
              <a:gd name="T26" fmla="*/ 5415 w 6233"/>
              <a:gd name="T27" fmla="*/ 1558 h 1800"/>
              <a:gd name="T28" fmla="*/ 5311 w 6233"/>
              <a:gd name="T29" fmla="*/ 1672 h 1800"/>
              <a:gd name="T30" fmla="*/ 5324 w 6233"/>
              <a:gd name="T31" fmla="*/ 1775 h 1800"/>
              <a:gd name="T32" fmla="*/ 4632 w 6233"/>
              <a:gd name="T33" fmla="*/ 1723 h 1800"/>
              <a:gd name="T34" fmla="*/ 4811 w 6233"/>
              <a:gd name="T35" fmla="*/ 1721 h 1800"/>
              <a:gd name="T36" fmla="*/ 4769 w 6233"/>
              <a:gd name="T37" fmla="*/ 1757 h 1800"/>
              <a:gd name="T38" fmla="*/ 4664 w 6233"/>
              <a:gd name="T39" fmla="*/ 1539 h 1800"/>
              <a:gd name="T40" fmla="*/ 4762 w 6233"/>
              <a:gd name="T41" fmla="*/ 1523 h 1800"/>
              <a:gd name="T42" fmla="*/ 4681 w 6233"/>
              <a:gd name="T43" fmla="*/ 1484 h 1800"/>
              <a:gd name="T44" fmla="*/ 4256 w 6233"/>
              <a:gd name="T45" fmla="*/ 1795 h 1800"/>
              <a:gd name="T46" fmla="*/ 4318 w 6233"/>
              <a:gd name="T47" fmla="*/ 1613 h 1800"/>
              <a:gd name="T48" fmla="*/ 4467 w 6233"/>
              <a:gd name="T49" fmla="*/ 1564 h 1800"/>
              <a:gd name="T50" fmla="*/ 4494 w 6233"/>
              <a:gd name="T51" fmla="*/ 1539 h 1800"/>
              <a:gd name="T52" fmla="*/ 4375 w 6233"/>
              <a:gd name="T53" fmla="*/ 1706 h 1800"/>
              <a:gd name="T54" fmla="*/ 0 w 6233"/>
              <a:gd name="T55" fmla="*/ 1662 h 1800"/>
              <a:gd name="T56" fmla="*/ 3798 w 6233"/>
              <a:gd name="T57" fmla="*/ 1103 h 1800"/>
              <a:gd name="T58" fmla="*/ 3798 w 6233"/>
              <a:gd name="T59" fmla="*/ 1103 h 1800"/>
              <a:gd name="T60" fmla="*/ 0 w 6233"/>
              <a:gd name="T61" fmla="*/ 727 h 1800"/>
              <a:gd name="T62" fmla="*/ 1929 w 6233"/>
              <a:gd name="T63" fmla="*/ 0 h 1800"/>
              <a:gd name="T64" fmla="*/ 2026 w 6233"/>
              <a:gd name="T65" fmla="*/ 254 h 1800"/>
              <a:gd name="T66" fmla="*/ 1685 w 6233"/>
              <a:gd name="T67" fmla="*/ 598 h 1800"/>
              <a:gd name="T68" fmla="*/ 1685 w 6233"/>
              <a:gd name="T69" fmla="*/ 598 h 1800"/>
              <a:gd name="T70" fmla="*/ 2323 w 6233"/>
              <a:gd name="T71" fmla="*/ 727 h 1800"/>
              <a:gd name="T72" fmla="*/ 4779 w 6233"/>
              <a:gd name="T73" fmla="*/ 727 h 1800"/>
              <a:gd name="T74" fmla="*/ 4609 w 6233"/>
              <a:gd name="T75" fmla="*/ 727 h 1800"/>
              <a:gd name="T76" fmla="*/ 4351 w 6233"/>
              <a:gd name="T77" fmla="*/ 973 h 1800"/>
              <a:gd name="T78" fmla="*/ 4456 w 6233"/>
              <a:gd name="T79" fmla="*/ 1356 h 1800"/>
              <a:gd name="T80" fmla="*/ 4623 w 6233"/>
              <a:gd name="T81" fmla="*/ 1356 h 1800"/>
              <a:gd name="T82" fmla="*/ 4943 w 6233"/>
              <a:gd name="T83" fmla="*/ 1795 h 1800"/>
              <a:gd name="T84" fmla="*/ 5002 w 6233"/>
              <a:gd name="T85" fmla="*/ 1638 h 1800"/>
              <a:gd name="T86" fmla="*/ 5090 w 6233"/>
              <a:gd name="T87" fmla="*/ 1539 h 1800"/>
              <a:gd name="T88" fmla="*/ 4980 w 6233"/>
              <a:gd name="T89" fmla="*/ 1539 h 1800"/>
              <a:gd name="T90" fmla="*/ 5523 w 6233"/>
              <a:gd name="T91" fmla="*/ 964 h 1800"/>
              <a:gd name="T92" fmla="*/ 5268 w 6233"/>
              <a:gd name="T93" fmla="*/ 727 h 1800"/>
              <a:gd name="T94" fmla="*/ 5093 w 6233"/>
              <a:gd name="T95" fmla="*/ 727 h 1800"/>
              <a:gd name="T96" fmla="*/ 5304 w 6233"/>
              <a:gd name="T97" fmla="*/ 1100 h 1800"/>
              <a:gd name="T98" fmla="*/ 5556 w 6233"/>
              <a:gd name="T99" fmla="*/ 1356 h 1800"/>
              <a:gd name="T100" fmla="*/ 6106 w 6233"/>
              <a:gd name="T101" fmla="*/ 1126 h 1800"/>
              <a:gd name="T102" fmla="*/ 5913 w 6233"/>
              <a:gd name="T103" fmla="*/ 1137 h 1800"/>
              <a:gd name="T104" fmla="*/ 5812 w 6233"/>
              <a:gd name="T105" fmla="*/ 1279 h 1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233" h="1800">
                <a:moveTo>
                  <a:pt x="6094" y="1565"/>
                </a:moveTo>
                <a:lnTo>
                  <a:pt x="6125" y="1565"/>
                </a:lnTo>
                <a:cubicBezTo>
                  <a:pt x="6140" y="1565"/>
                  <a:pt x="6150" y="1567"/>
                  <a:pt x="6159" y="1570"/>
                </a:cubicBezTo>
                <a:cubicBezTo>
                  <a:pt x="6174" y="1576"/>
                  <a:pt x="6185" y="1592"/>
                  <a:pt x="6185" y="1609"/>
                </a:cubicBezTo>
                <a:cubicBezTo>
                  <a:pt x="6185" y="1626"/>
                  <a:pt x="6181" y="1639"/>
                  <a:pt x="6172" y="1647"/>
                </a:cubicBezTo>
                <a:cubicBezTo>
                  <a:pt x="6161" y="1656"/>
                  <a:pt x="6147" y="1660"/>
                  <a:pt x="6123" y="1660"/>
                </a:cubicBezTo>
                <a:lnTo>
                  <a:pt x="6094" y="1660"/>
                </a:lnTo>
                <a:lnTo>
                  <a:pt x="6094" y="1565"/>
                </a:lnTo>
                <a:close/>
                <a:moveTo>
                  <a:pt x="6124" y="1539"/>
                </a:moveTo>
                <a:lnTo>
                  <a:pt x="6062" y="1539"/>
                </a:lnTo>
                <a:lnTo>
                  <a:pt x="6062" y="1795"/>
                </a:lnTo>
                <a:lnTo>
                  <a:pt x="6094" y="1795"/>
                </a:lnTo>
                <a:lnTo>
                  <a:pt x="6094" y="1679"/>
                </a:lnTo>
                <a:cubicBezTo>
                  <a:pt x="6107" y="1680"/>
                  <a:pt x="6113" y="1683"/>
                  <a:pt x="6124" y="1696"/>
                </a:cubicBezTo>
                <a:cubicBezTo>
                  <a:pt x="6159" y="1739"/>
                  <a:pt x="6185" y="1778"/>
                  <a:pt x="6193" y="1795"/>
                </a:cubicBezTo>
                <a:lnTo>
                  <a:pt x="6233" y="1795"/>
                </a:lnTo>
                <a:cubicBezTo>
                  <a:pt x="6233" y="1795"/>
                  <a:pt x="6182" y="1723"/>
                  <a:pt x="6171" y="1708"/>
                </a:cubicBezTo>
                <a:cubicBezTo>
                  <a:pt x="6165" y="1701"/>
                  <a:pt x="6156" y="1689"/>
                  <a:pt x="6144" y="1679"/>
                </a:cubicBezTo>
                <a:lnTo>
                  <a:pt x="6148" y="1679"/>
                </a:lnTo>
                <a:cubicBezTo>
                  <a:pt x="6191" y="1679"/>
                  <a:pt x="6219" y="1651"/>
                  <a:pt x="6219" y="1609"/>
                </a:cubicBezTo>
                <a:cubicBezTo>
                  <a:pt x="6219" y="1582"/>
                  <a:pt x="6205" y="1565"/>
                  <a:pt x="6193" y="1555"/>
                </a:cubicBezTo>
                <a:cubicBezTo>
                  <a:pt x="6180" y="1545"/>
                  <a:pt x="6161" y="1539"/>
                  <a:pt x="6124" y="1539"/>
                </a:cubicBezTo>
                <a:close/>
                <a:moveTo>
                  <a:pt x="5946" y="1539"/>
                </a:moveTo>
                <a:lnTo>
                  <a:pt x="5799" y="1539"/>
                </a:lnTo>
                <a:lnTo>
                  <a:pt x="5799" y="1795"/>
                </a:lnTo>
                <a:lnTo>
                  <a:pt x="5950" y="1795"/>
                </a:lnTo>
                <a:lnTo>
                  <a:pt x="5950" y="1769"/>
                </a:lnTo>
                <a:lnTo>
                  <a:pt x="5831" y="1769"/>
                </a:lnTo>
                <a:lnTo>
                  <a:pt x="5831" y="1675"/>
                </a:lnTo>
                <a:lnTo>
                  <a:pt x="5924" y="1675"/>
                </a:lnTo>
                <a:lnTo>
                  <a:pt x="5924" y="1648"/>
                </a:lnTo>
                <a:lnTo>
                  <a:pt x="5831" y="1648"/>
                </a:lnTo>
                <a:lnTo>
                  <a:pt x="5831" y="1564"/>
                </a:lnTo>
                <a:lnTo>
                  <a:pt x="5942" y="1564"/>
                </a:lnTo>
                <a:lnTo>
                  <a:pt x="5946" y="1539"/>
                </a:lnTo>
                <a:close/>
                <a:moveTo>
                  <a:pt x="5698" y="1539"/>
                </a:moveTo>
                <a:lnTo>
                  <a:pt x="5519" y="1539"/>
                </a:lnTo>
                <a:lnTo>
                  <a:pt x="5519" y="1565"/>
                </a:lnTo>
                <a:lnTo>
                  <a:pt x="5592" y="1565"/>
                </a:lnTo>
                <a:lnTo>
                  <a:pt x="5592" y="1795"/>
                </a:lnTo>
                <a:lnTo>
                  <a:pt x="5623" y="1795"/>
                </a:lnTo>
                <a:lnTo>
                  <a:pt x="5623" y="1565"/>
                </a:lnTo>
                <a:lnTo>
                  <a:pt x="5696" y="1565"/>
                </a:lnTo>
                <a:lnTo>
                  <a:pt x="5698" y="1539"/>
                </a:lnTo>
                <a:close/>
                <a:moveTo>
                  <a:pt x="5252" y="1753"/>
                </a:moveTo>
                <a:lnTo>
                  <a:pt x="5238" y="1777"/>
                </a:lnTo>
                <a:cubicBezTo>
                  <a:pt x="5264" y="1793"/>
                  <a:pt x="5292" y="1800"/>
                  <a:pt x="5324" y="1800"/>
                </a:cubicBezTo>
                <a:cubicBezTo>
                  <a:pt x="5349" y="1800"/>
                  <a:pt x="5367" y="1795"/>
                  <a:pt x="5385" y="1784"/>
                </a:cubicBezTo>
                <a:cubicBezTo>
                  <a:pt x="5409" y="1770"/>
                  <a:pt x="5422" y="1747"/>
                  <a:pt x="5422" y="1723"/>
                </a:cubicBezTo>
                <a:cubicBezTo>
                  <a:pt x="5422" y="1707"/>
                  <a:pt x="5415" y="1689"/>
                  <a:pt x="5404" y="1678"/>
                </a:cubicBezTo>
                <a:cubicBezTo>
                  <a:pt x="5393" y="1666"/>
                  <a:pt x="5381" y="1659"/>
                  <a:pt x="5357" y="1652"/>
                </a:cubicBezTo>
                <a:lnTo>
                  <a:pt x="5326" y="1642"/>
                </a:lnTo>
                <a:cubicBezTo>
                  <a:pt x="5294" y="1633"/>
                  <a:pt x="5281" y="1621"/>
                  <a:pt x="5281" y="1601"/>
                </a:cubicBezTo>
                <a:cubicBezTo>
                  <a:pt x="5281" y="1574"/>
                  <a:pt x="5301" y="1558"/>
                  <a:pt x="5335" y="1558"/>
                </a:cubicBezTo>
                <a:cubicBezTo>
                  <a:pt x="5358" y="1558"/>
                  <a:pt x="5375" y="1564"/>
                  <a:pt x="5400" y="1580"/>
                </a:cubicBezTo>
                <a:lnTo>
                  <a:pt x="5415" y="1558"/>
                </a:lnTo>
                <a:cubicBezTo>
                  <a:pt x="5389" y="1542"/>
                  <a:pt x="5362" y="1533"/>
                  <a:pt x="5333" y="1533"/>
                </a:cubicBezTo>
                <a:cubicBezTo>
                  <a:pt x="5281" y="1533"/>
                  <a:pt x="5246" y="1563"/>
                  <a:pt x="5246" y="1607"/>
                </a:cubicBezTo>
                <a:cubicBezTo>
                  <a:pt x="5246" y="1623"/>
                  <a:pt x="5252" y="1638"/>
                  <a:pt x="5263" y="1649"/>
                </a:cubicBezTo>
                <a:cubicBezTo>
                  <a:pt x="5274" y="1659"/>
                  <a:pt x="5286" y="1664"/>
                  <a:pt x="5311" y="1672"/>
                </a:cubicBezTo>
                <a:lnTo>
                  <a:pt x="5338" y="1679"/>
                </a:lnTo>
                <a:cubicBezTo>
                  <a:pt x="5371" y="1689"/>
                  <a:pt x="5386" y="1704"/>
                  <a:pt x="5386" y="1727"/>
                </a:cubicBezTo>
                <a:cubicBezTo>
                  <a:pt x="5386" y="1742"/>
                  <a:pt x="5380" y="1754"/>
                  <a:pt x="5367" y="1764"/>
                </a:cubicBezTo>
                <a:cubicBezTo>
                  <a:pt x="5356" y="1772"/>
                  <a:pt x="5345" y="1775"/>
                  <a:pt x="5324" y="1775"/>
                </a:cubicBezTo>
                <a:cubicBezTo>
                  <a:pt x="5297" y="1775"/>
                  <a:pt x="5274" y="1768"/>
                  <a:pt x="5252" y="1753"/>
                </a:cubicBezTo>
                <a:close/>
                <a:moveTo>
                  <a:pt x="4664" y="1539"/>
                </a:moveTo>
                <a:lnTo>
                  <a:pt x="4632" y="1539"/>
                </a:lnTo>
                <a:lnTo>
                  <a:pt x="4632" y="1723"/>
                </a:lnTo>
                <a:cubicBezTo>
                  <a:pt x="4632" y="1734"/>
                  <a:pt x="4633" y="1750"/>
                  <a:pt x="4640" y="1763"/>
                </a:cubicBezTo>
                <a:cubicBezTo>
                  <a:pt x="4655" y="1788"/>
                  <a:pt x="4678" y="1800"/>
                  <a:pt x="4720" y="1800"/>
                </a:cubicBezTo>
                <a:cubicBezTo>
                  <a:pt x="4753" y="1800"/>
                  <a:pt x="4774" y="1793"/>
                  <a:pt x="4791" y="1780"/>
                </a:cubicBezTo>
                <a:cubicBezTo>
                  <a:pt x="4807" y="1767"/>
                  <a:pt x="4811" y="1752"/>
                  <a:pt x="4811" y="1721"/>
                </a:cubicBezTo>
                <a:lnTo>
                  <a:pt x="4811" y="1539"/>
                </a:lnTo>
                <a:lnTo>
                  <a:pt x="4779" y="1539"/>
                </a:lnTo>
                <a:lnTo>
                  <a:pt x="4779" y="1717"/>
                </a:lnTo>
                <a:cubicBezTo>
                  <a:pt x="4779" y="1735"/>
                  <a:pt x="4778" y="1746"/>
                  <a:pt x="4769" y="1757"/>
                </a:cubicBezTo>
                <a:cubicBezTo>
                  <a:pt x="4761" y="1768"/>
                  <a:pt x="4744" y="1774"/>
                  <a:pt x="4722" y="1774"/>
                </a:cubicBezTo>
                <a:cubicBezTo>
                  <a:pt x="4689" y="1774"/>
                  <a:pt x="4674" y="1760"/>
                  <a:pt x="4669" y="1749"/>
                </a:cubicBezTo>
                <a:cubicBezTo>
                  <a:pt x="4665" y="1741"/>
                  <a:pt x="4664" y="1724"/>
                  <a:pt x="4664" y="1712"/>
                </a:cubicBezTo>
                <a:lnTo>
                  <a:pt x="4664" y="1539"/>
                </a:lnTo>
                <a:close/>
                <a:moveTo>
                  <a:pt x="4782" y="1503"/>
                </a:moveTo>
                <a:cubicBezTo>
                  <a:pt x="4782" y="1493"/>
                  <a:pt x="4773" y="1484"/>
                  <a:pt x="4762" y="1484"/>
                </a:cubicBezTo>
                <a:cubicBezTo>
                  <a:pt x="4751" y="1484"/>
                  <a:pt x="4742" y="1493"/>
                  <a:pt x="4742" y="1503"/>
                </a:cubicBezTo>
                <a:cubicBezTo>
                  <a:pt x="4742" y="1514"/>
                  <a:pt x="4751" y="1523"/>
                  <a:pt x="4762" y="1523"/>
                </a:cubicBezTo>
                <a:cubicBezTo>
                  <a:pt x="4774" y="1523"/>
                  <a:pt x="4782" y="1514"/>
                  <a:pt x="4782" y="1503"/>
                </a:cubicBezTo>
                <a:close/>
                <a:moveTo>
                  <a:pt x="4681" y="1523"/>
                </a:moveTo>
                <a:cubicBezTo>
                  <a:pt x="4693" y="1523"/>
                  <a:pt x="4701" y="1514"/>
                  <a:pt x="4701" y="1503"/>
                </a:cubicBezTo>
                <a:cubicBezTo>
                  <a:pt x="4701" y="1493"/>
                  <a:pt x="4692" y="1484"/>
                  <a:pt x="4681" y="1484"/>
                </a:cubicBezTo>
                <a:cubicBezTo>
                  <a:pt x="4670" y="1484"/>
                  <a:pt x="4661" y="1493"/>
                  <a:pt x="4661" y="1503"/>
                </a:cubicBezTo>
                <a:cubicBezTo>
                  <a:pt x="4661" y="1514"/>
                  <a:pt x="4670" y="1523"/>
                  <a:pt x="4681" y="1523"/>
                </a:cubicBezTo>
                <a:close/>
                <a:moveTo>
                  <a:pt x="4279" y="1539"/>
                </a:moveTo>
                <a:lnTo>
                  <a:pt x="4256" y="1795"/>
                </a:lnTo>
                <a:lnTo>
                  <a:pt x="4287" y="1795"/>
                </a:lnTo>
                <a:lnTo>
                  <a:pt x="4302" y="1613"/>
                </a:lnTo>
                <a:cubicBezTo>
                  <a:pt x="4303" y="1598"/>
                  <a:pt x="4304" y="1568"/>
                  <a:pt x="4305" y="1564"/>
                </a:cubicBezTo>
                <a:cubicBezTo>
                  <a:pt x="4306" y="1569"/>
                  <a:pt x="4310" y="1588"/>
                  <a:pt x="4318" y="1613"/>
                </a:cubicBezTo>
                <a:lnTo>
                  <a:pt x="4372" y="1795"/>
                </a:lnTo>
                <a:lnTo>
                  <a:pt x="4399" y="1795"/>
                </a:lnTo>
                <a:lnTo>
                  <a:pt x="4457" y="1604"/>
                </a:lnTo>
                <a:cubicBezTo>
                  <a:pt x="4462" y="1588"/>
                  <a:pt x="4467" y="1566"/>
                  <a:pt x="4467" y="1564"/>
                </a:cubicBezTo>
                <a:cubicBezTo>
                  <a:pt x="4467" y="1566"/>
                  <a:pt x="4468" y="1591"/>
                  <a:pt x="4469" y="1607"/>
                </a:cubicBezTo>
                <a:lnTo>
                  <a:pt x="4485" y="1795"/>
                </a:lnTo>
                <a:lnTo>
                  <a:pt x="4517" y="1795"/>
                </a:lnTo>
                <a:lnTo>
                  <a:pt x="4494" y="1539"/>
                </a:lnTo>
                <a:lnTo>
                  <a:pt x="4447" y="1539"/>
                </a:lnTo>
                <a:lnTo>
                  <a:pt x="4396" y="1709"/>
                </a:lnTo>
                <a:cubicBezTo>
                  <a:pt x="4390" y="1729"/>
                  <a:pt x="4387" y="1749"/>
                  <a:pt x="4386" y="1751"/>
                </a:cubicBezTo>
                <a:cubicBezTo>
                  <a:pt x="4386" y="1748"/>
                  <a:pt x="4382" y="1730"/>
                  <a:pt x="4375" y="1706"/>
                </a:cubicBezTo>
                <a:lnTo>
                  <a:pt x="4326" y="1539"/>
                </a:lnTo>
                <a:lnTo>
                  <a:pt x="4279" y="1539"/>
                </a:lnTo>
                <a:close/>
                <a:moveTo>
                  <a:pt x="3798" y="1662"/>
                </a:moveTo>
                <a:lnTo>
                  <a:pt x="0" y="1662"/>
                </a:lnTo>
                <a:lnTo>
                  <a:pt x="0" y="1796"/>
                </a:lnTo>
                <a:lnTo>
                  <a:pt x="3798" y="1796"/>
                </a:lnTo>
                <a:lnTo>
                  <a:pt x="3798" y="1662"/>
                </a:lnTo>
                <a:close/>
                <a:moveTo>
                  <a:pt x="3798" y="1103"/>
                </a:moveTo>
                <a:lnTo>
                  <a:pt x="0" y="1103"/>
                </a:lnTo>
                <a:lnTo>
                  <a:pt x="0" y="1166"/>
                </a:lnTo>
                <a:lnTo>
                  <a:pt x="3798" y="1166"/>
                </a:lnTo>
                <a:lnTo>
                  <a:pt x="3798" y="1103"/>
                </a:lnTo>
                <a:close/>
                <a:moveTo>
                  <a:pt x="0" y="862"/>
                </a:moveTo>
                <a:lnTo>
                  <a:pt x="1475" y="862"/>
                </a:lnTo>
                <a:lnTo>
                  <a:pt x="1475" y="727"/>
                </a:lnTo>
                <a:lnTo>
                  <a:pt x="0" y="727"/>
                </a:lnTo>
                <a:lnTo>
                  <a:pt x="0" y="862"/>
                </a:lnTo>
                <a:close/>
                <a:moveTo>
                  <a:pt x="1869" y="135"/>
                </a:moveTo>
                <a:lnTo>
                  <a:pt x="1929" y="135"/>
                </a:lnTo>
                <a:lnTo>
                  <a:pt x="1929" y="0"/>
                </a:lnTo>
                <a:lnTo>
                  <a:pt x="1869" y="0"/>
                </a:lnTo>
                <a:lnTo>
                  <a:pt x="1869" y="135"/>
                </a:lnTo>
                <a:close/>
                <a:moveTo>
                  <a:pt x="1772" y="254"/>
                </a:moveTo>
                <a:lnTo>
                  <a:pt x="2026" y="254"/>
                </a:lnTo>
                <a:lnTo>
                  <a:pt x="2026" y="191"/>
                </a:lnTo>
                <a:lnTo>
                  <a:pt x="1772" y="191"/>
                </a:lnTo>
                <a:lnTo>
                  <a:pt x="1772" y="254"/>
                </a:lnTo>
                <a:close/>
                <a:moveTo>
                  <a:pt x="1685" y="598"/>
                </a:moveTo>
                <a:lnTo>
                  <a:pt x="2116" y="598"/>
                </a:lnTo>
                <a:lnTo>
                  <a:pt x="2116" y="463"/>
                </a:lnTo>
                <a:lnTo>
                  <a:pt x="1685" y="463"/>
                </a:lnTo>
                <a:lnTo>
                  <a:pt x="1685" y="598"/>
                </a:lnTo>
                <a:close/>
                <a:moveTo>
                  <a:pt x="2323" y="862"/>
                </a:moveTo>
                <a:lnTo>
                  <a:pt x="3799" y="862"/>
                </a:lnTo>
                <a:lnTo>
                  <a:pt x="3799" y="727"/>
                </a:lnTo>
                <a:lnTo>
                  <a:pt x="2323" y="727"/>
                </a:lnTo>
                <a:lnTo>
                  <a:pt x="2323" y="862"/>
                </a:lnTo>
                <a:close/>
                <a:moveTo>
                  <a:pt x="4760" y="1356"/>
                </a:moveTo>
                <a:lnTo>
                  <a:pt x="4911" y="727"/>
                </a:lnTo>
                <a:lnTo>
                  <a:pt x="4779" y="727"/>
                </a:lnTo>
                <a:lnTo>
                  <a:pt x="4728" y="964"/>
                </a:lnTo>
                <a:cubicBezTo>
                  <a:pt x="4714" y="1025"/>
                  <a:pt x="4696" y="1151"/>
                  <a:pt x="4694" y="1171"/>
                </a:cubicBezTo>
                <a:cubicBezTo>
                  <a:pt x="4694" y="1171"/>
                  <a:pt x="4679" y="1064"/>
                  <a:pt x="4667" y="1006"/>
                </a:cubicBezTo>
                <a:lnTo>
                  <a:pt x="4609" y="727"/>
                </a:lnTo>
                <a:lnTo>
                  <a:pt x="4472" y="727"/>
                </a:lnTo>
                <a:lnTo>
                  <a:pt x="4417" y="979"/>
                </a:lnTo>
                <a:cubicBezTo>
                  <a:pt x="4398" y="1065"/>
                  <a:pt x="4387" y="1154"/>
                  <a:pt x="4384" y="1178"/>
                </a:cubicBezTo>
                <a:cubicBezTo>
                  <a:pt x="4384" y="1178"/>
                  <a:pt x="4376" y="1089"/>
                  <a:pt x="4351" y="973"/>
                </a:cubicBezTo>
                <a:lnTo>
                  <a:pt x="4297" y="727"/>
                </a:lnTo>
                <a:lnTo>
                  <a:pt x="4164" y="727"/>
                </a:lnTo>
                <a:lnTo>
                  <a:pt x="4313" y="1356"/>
                </a:lnTo>
                <a:lnTo>
                  <a:pt x="4456" y="1356"/>
                </a:lnTo>
                <a:lnTo>
                  <a:pt x="4508" y="1100"/>
                </a:lnTo>
                <a:cubicBezTo>
                  <a:pt x="4525" y="1018"/>
                  <a:pt x="4536" y="939"/>
                  <a:pt x="4538" y="924"/>
                </a:cubicBezTo>
                <a:cubicBezTo>
                  <a:pt x="4539" y="947"/>
                  <a:pt x="4549" y="1024"/>
                  <a:pt x="4567" y="1102"/>
                </a:cubicBezTo>
                <a:lnTo>
                  <a:pt x="4623" y="1356"/>
                </a:lnTo>
                <a:lnTo>
                  <a:pt x="4760" y="1356"/>
                </a:lnTo>
                <a:close/>
                <a:moveTo>
                  <a:pt x="4980" y="1539"/>
                </a:moveTo>
                <a:lnTo>
                  <a:pt x="4943" y="1539"/>
                </a:lnTo>
                <a:lnTo>
                  <a:pt x="4943" y="1795"/>
                </a:lnTo>
                <a:lnTo>
                  <a:pt x="4976" y="1795"/>
                </a:lnTo>
                <a:lnTo>
                  <a:pt x="4975" y="1647"/>
                </a:lnTo>
                <a:cubicBezTo>
                  <a:pt x="4974" y="1613"/>
                  <a:pt x="4971" y="1577"/>
                  <a:pt x="4971" y="1577"/>
                </a:cubicBezTo>
                <a:cubicBezTo>
                  <a:pt x="4971" y="1577"/>
                  <a:pt x="4985" y="1607"/>
                  <a:pt x="5002" y="1638"/>
                </a:cubicBezTo>
                <a:lnTo>
                  <a:pt x="5088" y="1795"/>
                </a:lnTo>
                <a:lnTo>
                  <a:pt x="5122" y="1795"/>
                </a:lnTo>
                <a:lnTo>
                  <a:pt x="5122" y="1539"/>
                </a:lnTo>
                <a:lnTo>
                  <a:pt x="5090" y="1539"/>
                </a:lnTo>
                <a:lnTo>
                  <a:pt x="5092" y="1678"/>
                </a:lnTo>
                <a:cubicBezTo>
                  <a:pt x="5092" y="1715"/>
                  <a:pt x="5095" y="1756"/>
                  <a:pt x="5095" y="1756"/>
                </a:cubicBezTo>
                <a:cubicBezTo>
                  <a:pt x="5094" y="1754"/>
                  <a:pt x="5083" y="1727"/>
                  <a:pt x="5070" y="1703"/>
                </a:cubicBezTo>
                <a:lnTo>
                  <a:pt x="4980" y="1539"/>
                </a:lnTo>
                <a:close/>
                <a:moveTo>
                  <a:pt x="5556" y="1356"/>
                </a:moveTo>
                <a:lnTo>
                  <a:pt x="5706" y="727"/>
                </a:lnTo>
                <a:lnTo>
                  <a:pt x="5575" y="727"/>
                </a:lnTo>
                <a:lnTo>
                  <a:pt x="5523" y="964"/>
                </a:lnTo>
                <a:cubicBezTo>
                  <a:pt x="5510" y="1025"/>
                  <a:pt x="5491" y="1151"/>
                  <a:pt x="5489" y="1171"/>
                </a:cubicBezTo>
                <a:cubicBezTo>
                  <a:pt x="5489" y="1171"/>
                  <a:pt x="5474" y="1064"/>
                  <a:pt x="5462" y="1006"/>
                </a:cubicBezTo>
                <a:lnTo>
                  <a:pt x="5405" y="727"/>
                </a:lnTo>
                <a:lnTo>
                  <a:pt x="5268" y="727"/>
                </a:lnTo>
                <a:lnTo>
                  <a:pt x="5212" y="979"/>
                </a:lnTo>
                <a:cubicBezTo>
                  <a:pt x="5193" y="1065"/>
                  <a:pt x="5182" y="1154"/>
                  <a:pt x="5180" y="1178"/>
                </a:cubicBezTo>
                <a:cubicBezTo>
                  <a:pt x="5180" y="1178"/>
                  <a:pt x="5172" y="1089"/>
                  <a:pt x="5147" y="973"/>
                </a:cubicBezTo>
                <a:lnTo>
                  <a:pt x="5093" y="727"/>
                </a:lnTo>
                <a:lnTo>
                  <a:pt x="4960" y="727"/>
                </a:lnTo>
                <a:lnTo>
                  <a:pt x="5109" y="1356"/>
                </a:lnTo>
                <a:lnTo>
                  <a:pt x="5252" y="1356"/>
                </a:lnTo>
                <a:lnTo>
                  <a:pt x="5304" y="1100"/>
                </a:lnTo>
                <a:cubicBezTo>
                  <a:pt x="5321" y="1018"/>
                  <a:pt x="5331" y="939"/>
                  <a:pt x="5333" y="924"/>
                </a:cubicBezTo>
                <a:cubicBezTo>
                  <a:pt x="5335" y="947"/>
                  <a:pt x="5345" y="1024"/>
                  <a:pt x="5363" y="1102"/>
                </a:cubicBezTo>
                <a:lnTo>
                  <a:pt x="5418" y="1356"/>
                </a:lnTo>
                <a:lnTo>
                  <a:pt x="5556" y="1356"/>
                </a:lnTo>
                <a:close/>
                <a:moveTo>
                  <a:pt x="6233" y="1147"/>
                </a:moveTo>
                <a:lnTo>
                  <a:pt x="6233" y="727"/>
                </a:lnTo>
                <a:lnTo>
                  <a:pt x="6106" y="727"/>
                </a:lnTo>
                <a:lnTo>
                  <a:pt x="6106" y="1126"/>
                </a:lnTo>
                <a:cubicBezTo>
                  <a:pt x="6106" y="1159"/>
                  <a:pt x="6106" y="1168"/>
                  <a:pt x="6104" y="1182"/>
                </a:cubicBezTo>
                <a:cubicBezTo>
                  <a:pt x="6099" y="1228"/>
                  <a:pt x="6064" y="1255"/>
                  <a:pt x="6009" y="1255"/>
                </a:cubicBezTo>
                <a:cubicBezTo>
                  <a:pt x="5968" y="1255"/>
                  <a:pt x="5938" y="1239"/>
                  <a:pt x="5924" y="1211"/>
                </a:cubicBezTo>
                <a:cubicBezTo>
                  <a:pt x="5917" y="1198"/>
                  <a:pt x="5913" y="1176"/>
                  <a:pt x="5913" y="1137"/>
                </a:cubicBezTo>
                <a:lnTo>
                  <a:pt x="5913" y="727"/>
                </a:lnTo>
                <a:lnTo>
                  <a:pt x="5785" y="727"/>
                </a:lnTo>
                <a:lnTo>
                  <a:pt x="5785" y="1161"/>
                </a:lnTo>
                <a:cubicBezTo>
                  <a:pt x="5785" y="1221"/>
                  <a:pt x="5791" y="1246"/>
                  <a:pt x="5812" y="1279"/>
                </a:cubicBezTo>
                <a:cubicBezTo>
                  <a:pt x="5847" y="1333"/>
                  <a:pt x="5917" y="1362"/>
                  <a:pt x="6012" y="1362"/>
                </a:cubicBezTo>
                <a:cubicBezTo>
                  <a:pt x="6146" y="1362"/>
                  <a:pt x="6207" y="1294"/>
                  <a:pt x="6224" y="1245"/>
                </a:cubicBezTo>
                <a:cubicBezTo>
                  <a:pt x="6233" y="1218"/>
                  <a:pt x="6233" y="1206"/>
                  <a:pt x="6233" y="1147"/>
                </a:cubicBezTo>
                <a:close/>
              </a:path>
            </a:pathLst>
          </a:custGeom>
          <a:solidFill>
            <a:schemeClr val="tx1"/>
          </a:solidFill>
          <a:ln w="9525">
            <a:noFill/>
            <a:round/>
            <a:headEnd/>
            <a:tailEnd/>
          </a:ln>
        </p:spPr>
        <p:txBody>
          <a:bodyPr vert="horz" wrap="square" lIns="91440" tIns="45720" rIns="91440" bIns="45720" numCol="1" anchor="t" anchorCtr="0" compatLnSpc="1">
            <a:prstTxWarp prst="textNoShape">
              <a:avLst/>
            </a:prstTxWarp>
          </a:bodyPr>
          <a:lstStyle/>
          <a:p>
            <a:endParaRPr lang="de-DE" dirty="0"/>
          </a:p>
        </p:txBody>
      </p:sp>
      <p:sp>
        <p:nvSpPr>
          <p:cNvPr id="102" name="Linie">
            <a:extLst>
              <a:ext uri="{FF2B5EF4-FFF2-40B4-BE49-F238E27FC236}">
                <a16:creationId xmlns:a16="http://schemas.microsoft.com/office/drawing/2014/main" id="{60B90A70-D8B1-A04E-AE50-1F02457FB929}"/>
              </a:ext>
            </a:extLst>
          </p:cNvPr>
          <p:cNvSpPr/>
          <p:nvPr userDrawn="1"/>
        </p:nvSpPr>
        <p:spPr>
          <a:xfrm>
            <a:off x="0" y="6030720"/>
            <a:ext cx="12204000" cy="1692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67570006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83" r:id="rId8"/>
    <p:sldLayoutId id="2147483676" r:id="rId9"/>
    <p:sldLayoutId id="2147483677" r:id="rId10"/>
    <p:sldLayoutId id="2147483678" r:id="rId11"/>
    <p:sldLayoutId id="2147483679" r:id="rId12"/>
    <p:sldLayoutId id="2147483680" r:id="rId13"/>
    <p:sldLayoutId id="2147483681" r:id="rId14"/>
    <p:sldLayoutId id="2147483684" r:id="rId15"/>
  </p:sldLayoutIdLst>
  <p:hf hdr="0"/>
  <p:txStyles>
    <p:titleStyle>
      <a:lvl1pPr marL="0" indent="0" algn="l" defTabSz="914377" rtl="0" eaLnBrk="1" latinLnBrk="0" hangingPunct="1">
        <a:lnSpc>
          <a:spcPct val="100000"/>
        </a:lnSpc>
        <a:spcBef>
          <a:spcPts val="0"/>
        </a:spcBef>
        <a:buFont typeface="Arial" panose="020B0604020202020204" pitchFamily="34" charset="0"/>
        <a:buNone/>
        <a:defRPr sz="2800" b="1" i="0" kern="1200" baseline="0">
          <a:solidFill>
            <a:schemeClr val="bg2"/>
          </a:solidFill>
          <a:latin typeface="Calibri" panose="020F0502020204030204" pitchFamily="34" charset="0"/>
          <a:ea typeface="+mj-ea"/>
          <a:cs typeface="Calibri" panose="020F0502020204030204" pitchFamily="34" charset="0"/>
        </a:defRPr>
      </a:lvl1pPr>
    </p:titleStyle>
    <p:bodyStyle>
      <a:lvl1pPr marL="274638" indent="-274638" algn="l" defTabSz="914377" rtl="0" eaLnBrk="1" latinLnBrk="0" hangingPunct="1">
        <a:lnSpc>
          <a:spcPct val="90000"/>
        </a:lnSpc>
        <a:spcBef>
          <a:spcPts val="500"/>
        </a:spcBef>
        <a:spcAft>
          <a:spcPts val="0"/>
        </a:spcAft>
        <a:buFont typeface="Arial" panose="020B0604020202020204" pitchFamily="34" charset="0"/>
        <a:buChar char="•"/>
        <a:tabLst/>
        <a:defRPr lang="de-DE" sz="2400" b="0" i="0" u="none" strike="noStrike" kern="1200" baseline="0" smtClean="0">
          <a:solidFill>
            <a:schemeClr val="tx1"/>
          </a:solidFill>
          <a:latin typeface="Calibri" panose="020F0502020204030204" pitchFamily="34" charset="0"/>
          <a:ea typeface="+mn-ea"/>
          <a:cs typeface="Calibri" panose="020F0502020204030204" pitchFamily="34" charset="0"/>
        </a:defRPr>
      </a:lvl1pPr>
      <a:lvl2pPr marL="539750" indent="-280988" algn="l" defTabSz="914377" rtl="0" eaLnBrk="1" latinLnBrk="0" hangingPunct="1">
        <a:lnSpc>
          <a:spcPct val="90000"/>
        </a:lnSpc>
        <a:spcBef>
          <a:spcPts val="500"/>
        </a:spcBef>
        <a:spcAft>
          <a:spcPts val="0"/>
        </a:spcAft>
        <a:buFont typeface="Arial" panose="020B0604020202020204" pitchFamily="34" charset="0"/>
        <a:buChar char="•"/>
        <a:tabLst/>
        <a:defRPr sz="2200" b="0" kern="1200" baseline="0">
          <a:solidFill>
            <a:schemeClr val="tx1"/>
          </a:solidFill>
          <a:latin typeface="Calibri" panose="020F0502020204030204" pitchFamily="34" charset="0"/>
          <a:ea typeface="+mn-ea"/>
          <a:cs typeface="Calibri" panose="020F0502020204030204" pitchFamily="34" charset="0"/>
        </a:defRPr>
      </a:lvl2pPr>
      <a:lvl3pPr marL="803275" indent="-269875" algn="l" defTabSz="914377" rtl="0" eaLnBrk="1" latinLnBrk="0" hangingPunct="1">
        <a:lnSpc>
          <a:spcPct val="90000"/>
        </a:lnSpc>
        <a:spcBef>
          <a:spcPts val="500"/>
        </a:spcBef>
        <a:spcAft>
          <a:spcPts val="0"/>
        </a:spcAft>
        <a:buFont typeface="Arial" panose="020B0604020202020204" pitchFamily="34" charset="0"/>
        <a:buChar char="•"/>
        <a:tabLst/>
        <a:defRPr sz="2000" b="0" kern="1200" baseline="0">
          <a:solidFill>
            <a:schemeClr val="tx1"/>
          </a:solidFill>
          <a:latin typeface="Calibri" panose="020F0502020204030204" pitchFamily="34" charset="0"/>
          <a:ea typeface="+mn-ea"/>
          <a:cs typeface="Calibri" panose="020F0502020204030204" pitchFamily="34" charset="0"/>
        </a:defRPr>
      </a:lvl3pPr>
      <a:lvl4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4pPr>
      <a:lvl5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5pPr>
      <a:lvl6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6pPr>
      <a:lvl7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7pPr>
      <a:lvl8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8pPr>
      <a:lvl9pPr marL="1068388" indent="-268288" algn="l" defTabSz="914377" rtl="0" eaLnBrk="1" latinLnBrk="0" hangingPunct="1">
        <a:lnSpc>
          <a:spcPct val="90000"/>
        </a:lnSpc>
        <a:spcBef>
          <a:spcPts val="500"/>
        </a:spcBef>
        <a:spcAft>
          <a:spcPts val="0"/>
        </a:spcAft>
        <a:buFont typeface="Arial" panose="020B0604020202020204" pitchFamily="34" charset="0"/>
        <a:buChar char="•"/>
        <a:tabLst/>
        <a:defRPr sz="1800" b="0" kern="1200" baseline="0">
          <a:solidFill>
            <a:schemeClr val="tx1"/>
          </a:solidFill>
          <a:latin typeface="Calibri" panose="020F0502020204030204" pitchFamily="34" charset="0"/>
          <a:ea typeface="+mn-ea"/>
          <a:cs typeface="Calibri" panose="020F0502020204030204" pitchFamily="34" charset="0"/>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3.png"/><Relationship Id="rId18" Type="http://schemas.openxmlformats.org/officeDocument/2006/relationships/image" Target="../media/image258.png"/><Relationship Id="rId3" Type="http://schemas.openxmlformats.org/officeDocument/2006/relationships/image" Target="../media/image4.png"/><Relationship Id="rId21" Type="http://schemas.openxmlformats.org/officeDocument/2006/relationships/image" Target="../media/image263.png"/><Relationship Id="rId7" Type="http://schemas.openxmlformats.org/officeDocument/2006/relationships/image" Target="../media/image8.png"/><Relationship Id="rId12" Type="http://schemas.openxmlformats.org/officeDocument/2006/relationships/image" Target="../media/image150.png"/><Relationship Id="rId17" Type="http://schemas.openxmlformats.org/officeDocument/2006/relationships/image" Target="../media/image16.png"/><Relationship Id="rId2" Type="http://schemas.openxmlformats.org/officeDocument/2006/relationships/image" Target="../media/image3.png"/><Relationship Id="rId16" Type="http://schemas.openxmlformats.org/officeDocument/2006/relationships/image" Target="../media/image15.png"/><Relationship Id="rId20" Type="http://schemas.openxmlformats.org/officeDocument/2006/relationships/image" Target="../media/image262.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53.png"/><Relationship Id="rId10" Type="http://schemas.openxmlformats.org/officeDocument/2006/relationships/image" Target="../media/image11.png"/><Relationship Id="rId19" Type="http://schemas.openxmlformats.org/officeDocument/2006/relationships/image" Target="../media/image259.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image" Target="../media/image1610.png"/><Relationship Id="rId7" Type="http://schemas.openxmlformats.org/officeDocument/2006/relationships/image" Target="../media/image8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10.png"/><Relationship Id="rId5" Type="http://schemas.openxmlformats.org/officeDocument/2006/relationships/image" Target="../media/image68.png"/><Relationship Id="rId4" Type="http://schemas.openxmlformats.org/officeDocument/2006/relationships/image" Target="../media/image220.png"/></Relationships>
</file>

<file path=ppt/slides/_rels/slide100.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8" Type="http://schemas.openxmlformats.org/officeDocument/2006/relationships/image" Target="../media/image3240.png"/><Relationship Id="rId3" Type="http://schemas.openxmlformats.org/officeDocument/2006/relationships/image" Target="../media/image3180.png"/><Relationship Id="rId7" Type="http://schemas.openxmlformats.org/officeDocument/2006/relationships/image" Target="../media/image3230.png"/><Relationship Id="rId2" Type="http://schemas.openxmlformats.org/officeDocument/2006/relationships/image" Target="../media/image3170.png"/><Relationship Id="rId1" Type="http://schemas.openxmlformats.org/officeDocument/2006/relationships/slideLayout" Target="../slideLayouts/slideLayout7.xml"/><Relationship Id="rId6" Type="http://schemas.openxmlformats.org/officeDocument/2006/relationships/image" Target="../media/image3220.png"/><Relationship Id="rId11" Type="http://schemas.openxmlformats.org/officeDocument/2006/relationships/image" Target="../media/image3270.png"/><Relationship Id="rId5" Type="http://schemas.openxmlformats.org/officeDocument/2006/relationships/image" Target="../media/image3210.png"/><Relationship Id="rId10" Type="http://schemas.openxmlformats.org/officeDocument/2006/relationships/image" Target="../media/image3260.png"/><Relationship Id="rId4" Type="http://schemas.openxmlformats.org/officeDocument/2006/relationships/image" Target="../media/image3190.png"/><Relationship Id="rId9" Type="http://schemas.openxmlformats.org/officeDocument/2006/relationships/image" Target="../media/image3250.png"/></Relationships>
</file>

<file path=ppt/slides/_rels/slide102.xml.rels><?xml version="1.0" encoding="UTF-8" standalone="yes"?>
<Relationships xmlns="http://schemas.openxmlformats.org/package/2006/relationships"><Relationship Id="rId8" Type="http://schemas.openxmlformats.org/officeDocument/2006/relationships/image" Target="../media/image3230.png"/><Relationship Id="rId3" Type="http://schemas.openxmlformats.org/officeDocument/2006/relationships/image" Target="../media/image3280.png"/><Relationship Id="rId7" Type="http://schemas.openxmlformats.org/officeDocument/2006/relationships/image" Target="../media/image3220.png"/><Relationship Id="rId12" Type="http://schemas.openxmlformats.org/officeDocument/2006/relationships/image" Target="../media/image33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3210.png"/><Relationship Id="rId11" Type="http://schemas.openxmlformats.org/officeDocument/2006/relationships/image" Target="../media/image3260.png"/><Relationship Id="rId5" Type="http://schemas.openxmlformats.org/officeDocument/2006/relationships/image" Target="../media/image3190.png"/><Relationship Id="rId10" Type="http://schemas.openxmlformats.org/officeDocument/2006/relationships/image" Target="../media/image3250.png"/><Relationship Id="rId4" Type="http://schemas.openxmlformats.org/officeDocument/2006/relationships/image" Target="../media/image3180.png"/><Relationship Id="rId9" Type="http://schemas.openxmlformats.org/officeDocument/2006/relationships/image" Target="../media/image3240.png"/></Relationships>
</file>

<file path=ppt/slides/_rels/slide103.xml.rels><?xml version="1.0" encoding="UTF-8" standalone="yes"?>
<Relationships xmlns="http://schemas.openxmlformats.org/package/2006/relationships"><Relationship Id="rId2" Type="http://schemas.openxmlformats.org/officeDocument/2006/relationships/image" Target="../media/image331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332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3340.png"/><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3360.png"/><Relationship Id="rId4" Type="http://schemas.openxmlformats.org/officeDocument/2006/relationships/image" Target="../media/image3350.png"/></Relationships>
</file>

<file path=ppt/slides/_rels/slide106.xml.rels><?xml version="1.0" encoding="UTF-8" standalone="yes"?>
<Relationships xmlns="http://schemas.openxmlformats.org/package/2006/relationships"><Relationship Id="rId8" Type="http://schemas.openxmlformats.org/officeDocument/2006/relationships/image" Target="../media/image343.png"/><Relationship Id="rId13" Type="http://schemas.openxmlformats.org/officeDocument/2006/relationships/image" Target="../media/image3210.png"/><Relationship Id="rId18" Type="http://schemas.openxmlformats.org/officeDocument/2006/relationships/image" Target="../media/image3260.png"/><Relationship Id="rId3" Type="http://schemas.openxmlformats.org/officeDocument/2006/relationships/image" Target="../media/image3370.png"/><Relationship Id="rId7" Type="http://schemas.openxmlformats.org/officeDocument/2006/relationships/image" Target="../media/image342.png"/><Relationship Id="rId12" Type="http://schemas.openxmlformats.org/officeDocument/2006/relationships/image" Target="../media/image3190.png"/><Relationship Id="rId17" Type="http://schemas.openxmlformats.org/officeDocument/2006/relationships/image" Target="../media/image3250.png"/><Relationship Id="rId2" Type="http://schemas.openxmlformats.org/officeDocument/2006/relationships/notesSlide" Target="../notesSlides/notesSlide37.xml"/><Relationship Id="rId16" Type="http://schemas.openxmlformats.org/officeDocument/2006/relationships/image" Target="../media/image3240.png"/><Relationship Id="rId1" Type="http://schemas.openxmlformats.org/officeDocument/2006/relationships/slideLayout" Target="../slideLayouts/slideLayout7.xml"/><Relationship Id="rId6" Type="http://schemas.openxmlformats.org/officeDocument/2006/relationships/image" Target="../media/image341.png"/><Relationship Id="rId11" Type="http://schemas.openxmlformats.org/officeDocument/2006/relationships/image" Target="../media/image3180.png"/><Relationship Id="rId5" Type="http://schemas.openxmlformats.org/officeDocument/2006/relationships/image" Target="../media/image339.png"/><Relationship Id="rId15" Type="http://schemas.openxmlformats.org/officeDocument/2006/relationships/image" Target="../media/image3230.png"/><Relationship Id="rId10" Type="http://schemas.openxmlformats.org/officeDocument/2006/relationships/image" Target="../media/image345.png"/><Relationship Id="rId19" Type="http://schemas.openxmlformats.org/officeDocument/2006/relationships/image" Target="../media/image346.png"/><Relationship Id="rId4" Type="http://schemas.openxmlformats.org/officeDocument/2006/relationships/image" Target="../media/image3380.png"/><Relationship Id="rId9" Type="http://schemas.openxmlformats.org/officeDocument/2006/relationships/image" Target="../media/image344.png"/><Relationship Id="rId14" Type="http://schemas.openxmlformats.org/officeDocument/2006/relationships/image" Target="../media/image3220.png"/></Relationships>
</file>

<file path=ppt/slides/_rels/slide107.xml.rels><?xml version="1.0" encoding="UTF-8" standalone="yes"?>
<Relationships xmlns="http://schemas.openxmlformats.org/package/2006/relationships"><Relationship Id="rId8" Type="http://schemas.openxmlformats.org/officeDocument/2006/relationships/image" Target="../media/image343.png"/><Relationship Id="rId13" Type="http://schemas.openxmlformats.org/officeDocument/2006/relationships/image" Target="../media/image3210.png"/><Relationship Id="rId18" Type="http://schemas.openxmlformats.org/officeDocument/2006/relationships/image" Target="../media/image3260.png"/><Relationship Id="rId3" Type="http://schemas.openxmlformats.org/officeDocument/2006/relationships/image" Target="../media/image3370.png"/><Relationship Id="rId7" Type="http://schemas.openxmlformats.org/officeDocument/2006/relationships/image" Target="../media/image342.png"/><Relationship Id="rId12" Type="http://schemas.openxmlformats.org/officeDocument/2006/relationships/image" Target="../media/image3190.png"/><Relationship Id="rId17" Type="http://schemas.openxmlformats.org/officeDocument/2006/relationships/image" Target="../media/image3250.png"/><Relationship Id="rId2" Type="http://schemas.openxmlformats.org/officeDocument/2006/relationships/image" Target="../media/image347.png"/><Relationship Id="rId16" Type="http://schemas.openxmlformats.org/officeDocument/2006/relationships/image" Target="../media/image3240.png"/><Relationship Id="rId1" Type="http://schemas.openxmlformats.org/officeDocument/2006/relationships/slideLayout" Target="../slideLayouts/slideLayout7.xml"/><Relationship Id="rId6" Type="http://schemas.openxmlformats.org/officeDocument/2006/relationships/image" Target="../media/image341.png"/><Relationship Id="rId11" Type="http://schemas.openxmlformats.org/officeDocument/2006/relationships/image" Target="../media/image3180.png"/><Relationship Id="rId5" Type="http://schemas.openxmlformats.org/officeDocument/2006/relationships/image" Target="../media/image339.png"/><Relationship Id="rId15" Type="http://schemas.openxmlformats.org/officeDocument/2006/relationships/image" Target="../media/image3230.png"/><Relationship Id="rId10" Type="http://schemas.openxmlformats.org/officeDocument/2006/relationships/image" Target="../media/image345.png"/><Relationship Id="rId4" Type="http://schemas.openxmlformats.org/officeDocument/2006/relationships/image" Target="../media/image3380.png"/><Relationship Id="rId9" Type="http://schemas.openxmlformats.org/officeDocument/2006/relationships/image" Target="../media/image344.png"/><Relationship Id="rId14" Type="http://schemas.openxmlformats.org/officeDocument/2006/relationships/image" Target="../media/image3220.png"/></Relationships>
</file>

<file path=ppt/slides/_rels/slide108.xml.rels><?xml version="1.0" encoding="UTF-8" standalone="yes"?>
<Relationships xmlns="http://schemas.openxmlformats.org/package/2006/relationships"><Relationship Id="rId8" Type="http://schemas.openxmlformats.org/officeDocument/2006/relationships/image" Target="../media/image342.png"/><Relationship Id="rId13" Type="http://schemas.openxmlformats.org/officeDocument/2006/relationships/image" Target="../media/image3190.png"/><Relationship Id="rId18" Type="http://schemas.openxmlformats.org/officeDocument/2006/relationships/image" Target="../media/image3250.png"/><Relationship Id="rId3" Type="http://schemas.openxmlformats.org/officeDocument/2006/relationships/image" Target="../media/image348.png"/><Relationship Id="rId7" Type="http://schemas.openxmlformats.org/officeDocument/2006/relationships/image" Target="../media/image341.png"/><Relationship Id="rId12" Type="http://schemas.openxmlformats.org/officeDocument/2006/relationships/image" Target="../media/image3180.png"/><Relationship Id="rId17" Type="http://schemas.openxmlformats.org/officeDocument/2006/relationships/image" Target="../media/image3240.png"/><Relationship Id="rId2" Type="http://schemas.openxmlformats.org/officeDocument/2006/relationships/notesSlide" Target="../notesSlides/notesSlide38.xml"/><Relationship Id="rId16" Type="http://schemas.openxmlformats.org/officeDocument/2006/relationships/image" Target="../media/image3230.png"/><Relationship Id="rId1" Type="http://schemas.openxmlformats.org/officeDocument/2006/relationships/slideLayout" Target="../slideLayouts/slideLayout7.xml"/><Relationship Id="rId6" Type="http://schemas.openxmlformats.org/officeDocument/2006/relationships/image" Target="../media/image339.png"/><Relationship Id="rId11" Type="http://schemas.openxmlformats.org/officeDocument/2006/relationships/image" Target="../media/image345.png"/><Relationship Id="rId5" Type="http://schemas.openxmlformats.org/officeDocument/2006/relationships/image" Target="../media/image3380.png"/><Relationship Id="rId15" Type="http://schemas.openxmlformats.org/officeDocument/2006/relationships/image" Target="../media/image3220.png"/><Relationship Id="rId10" Type="http://schemas.openxmlformats.org/officeDocument/2006/relationships/image" Target="../media/image344.png"/><Relationship Id="rId19" Type="http://schemas.openxmlformats.org/officeDocument/2006/relationships/image" Target="../media/image3260.png"/><Relationship Id="rId4" Type="http://schemas.openxmlformats.org/officeDocument/2006/relationships/image" Target="../media/image3370.png"/><Relationship Id="rId9" Type="http://schemas.openxmlformats.org/officeDocument/2006/relationships/image" Target="../media/image343.png"/><Relationship Id="rId14" Type="http://schemas.openxmlformats.org/officeDocument/2006/relationships/image" Target="../media/image3210.png"/></Relationships>
</file>

<file path=ppt/slides/_rels/slide109.xml.rels><?xml version="1.0" encoding="UTF-8" standalone="yes"?>
<Relationships xmlns="http://schemas.openxmlformats.org/package/2006/relationships"><Relationship Id="rId8" Type="http://schemas.openxmlformats.org/officeDocument/2006/relationships/image" Target="../media/image354.png"/><Relationship Id="rId13" Type="http://schemas.openxmlformats.org/officeDocument/2006/relationships/image" Target="../media/image359.png"/><Relationship Id="rId3" Type="http://schemas.openxmlformats.org/officeDocument/2006/relationships/image" Target="../media/image349.png"/><Relationship Id="rId7" Type="http://schemas.openxmlformats.org/officeDocument/2006/relationships/image" Target="../media/image353.png"/><Relationship Id="rId12" Type="http://schemas.openxmlformats.org/officeDocument/2006/relationships/image" Target="../media/image358.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52.png"/><Relationship Id="rId11" Type="http://schemas.openxmlformats.org/officeDocument/2006/relationships/image" Target="../media/image357.png"/><Relationship Id="rId5" Type="http://schemas.openxmlformats.org/officeDocument/2006/relationships/image" Target="../media/image351.png"/><Relationship Id="rId15" Type="http://schemas.openxmlformats.org/officeDocument/2006/relationships/image" Target="../media/image361.png"/><Relationship Id="rId10" Type="http://schemas.openxmlformats.org/officeDocument/2006/relationships/image" Target="../media/image356.png"/><Relationship Id="rId4" Type="http://schemas.openxmlformats.org/officeDocument/2006/relationships/image" Target="../media/image350.png"/><Relationship Id="rId9" Type="http://schemas.openxmlformats.org/officeDocument/2006/relationships/image" Target="../media/image355.png"/><Relationship Id="rId14" Type="http://schemas.openxmlformats.org/officeDocument/2006/relationships/image" Target="../media/image360.png"/></Relationships>
</file>

<file path=ppt/slides/_rels/slide11.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image" Target="../media/image20.png"/><Relationship Id="rId7" Type="http://schemas.openxmlformats.org/officeDocument/2006/relationships/image" Target="../media/image8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10.png"/><Relationship Id="rId5" Type="http://schemas.openxmlformats.org/officeDocument/2006/relationships/image" Target="../media/image68.png"/><Relationship Id="rId4" Type="http://schemas.openxmlformats.org/officeDocument/2006/relationships/image" Target="../media/image31.png"/></Relationships>
</file>

<file path=ppt/slides/_rels/slide110.xml.rels><?xml version="1.0" encoding="UTF-8" standalone="yes"?>
<Relationships xmlns="http://schemas.openxmlformats.org/package/2006/relationships"><Relationship Id="rId8" Type="http://schemas.openxmlformats.org/officeDocument/2006/relationships/image" Target="../media/image367.png"/><Relationship Id="rId13" Type="http://schemas.openxmlformats.org/officeDocument/2006/relationships/image" Target="../media/image354.png"/><Relationship Id="rId18" Type="http://schemas.openxmlformats.org/officeDocument/2006/relationships/image" Target="../media/image359.png"/><Relationship Id="rId3" Type="http://schemas.openxmlformats.org/officeDocument/2006/relationships/image" Target="../media/image362.png"/><Relationship Id="rId7" Type="http://schemas.openxmlformats.org/officeDocument/2006/relationships/image" Target="../media/image366.png"/><Relationship Id="rId12" Type="http://schemas.openxmlformats.org/officeDocument/2006/relationships/image" Target="../media/image353.png"/><Relationship Id="rId17" Type="http://schemas.openxmlformats.org/officeDocument/2006/relationships/image" Target="../media/image358.png"/><Relationship Id="rId2" Type="http://schemas.openxmlformats.org/officeDocument/2006/relationships/notesSlide" Target="../notesSlides/notesSlide40.xml"/><Relationship Id="rId16" Type="http://schemas.openxmlformats.org/officeDocument/2006/relationships/image" Target="../media/image357.png"/><Relationship Id="rId20" Type="http://schemas.openxmlformats.org/officeDocument/2006/relationships/image" Target="../media/image361.png"/><Relationship Id="rId1" Type="http://schemas.openxmlformats.org/officeDocument/2006/relationships/slideLayout" Target="../slideLayouts/slideLayout7.xml"/><Relationship Id="rId6" Type="http://schemas.openxmlformats.org/officeDocument/2006/relationships/image" Target="../media/image365.png"/><Relationship Id="rId11" Type="http://schemas.openxmlformats.org/officeDocument/2006/relationships/image" Target="../media/image352.png"/><Relationship Id="rId5" Type="http://schemas.openxmlformats.org/officeDocument/2006/relationships/image" Target="../media/image364.png"/><Relationship Id="rId15" Type="http://schemas.openxmlformats.org/officeDocument/2006/relationships/image" Target="../media/image356.png"/><Relationship Id="rId10" Type="http://schemas.openxmlformats.org/officeDocument/2006/relationships/image" Target="../media/image351.png"/><Relationship Id="rId19" Type="http://schemas.openxmlformats.org/officeDocument/2006/relationships/image" Target="../media/image360.png"/><Relationship Id="rId4" Type="http://schemas.openxmlformats.org/officeDocument/2006/relationships/image" Target="../media/image363.png"/><Relationship Id="rId9" Type="http://schemas.openxmlformats.org/officeDocument/2006/relationships/image" Target="../media/image350.png"/><Relationship Id="rId14" Type="http://schemas.openxmlformats.org/officeDocument/2006/relationships/image" Target="../media/image355.png"/></Relationships>
</file>

<file path=ppt/slides/_rels/slide111.xml.rels><?xml version="1.0" encoding="UTF-8" standalone="yes"?>
<Relationships xmlns="http://schemas.openxmlformats.org/package/2006/relationships"><Relationship Id="rId13" Type="http://schemas.openxmlformats.org/officeDocument/2006/relationships/image" Target="../media/image379.png"/><Relationship Id="rId18" Type="http://schemas.openxmlformats.org/officeDocument/2006/relationships/image" Target="../media/image385.png"/><Relationship Id="rId26" Type="http://schemas.openxmlformats.org/officeDocument/2006/relationships/image" Target="../media/image393.png"/><Relationship Id="rId39" Type="http://schemas.openxmlformats.org/officeDocument/2006/relationships/image" Target="../media/image406.png"/><Relationship Id="rId21" Type="http://schemas.openxmlformats.org/officeDocument/2006/relationships/image" Target="../media/image388.png"/><Relationship Id="rId34" Type="http://schemas.openxmlformats.org/officeDocument/2006/relationships/image" Target="../media/image401.png"/><Relationship Id="rId42" Type="http://schemas.openxmlformats.org/officeDocument/2006/relationships/image" Target="../media/image409.png"/><Relationship Id="rId7" Type="http://schemas.openxmlformats.org/officeDocument/2006/relationships/image" Target="../media/image373.png"/><Relationship Id="rId2" Type="http://schemas.openxmlformats.org/officeDocument/2006/relationships/notesSlide" Target="../notesSlides/notesSlide41.xml"/><Relationship Id="rId16" Type="http://schemas.openxmlformats.org/officeDocument/2006/relationships/image" Target="../media/image383.png"/><Relationship Id="rId20" Type="http://schemas.openxmlformats.org/officeDocument/2006/relationships/image" Target="../media/image387.png"/><Relationship Id="rId29" Type="http://schemas.openxmlformats.org/officeDocument/2006/relationships/image" Target="../media/image396.png"/><Relationship Id="rId41" Type="http://schemas.openxmlformats.org/officeDocument/2006/relationships/image" Target="../media/image408.png"/><Relationship Id="rId1" Type="http://schemas.openxmlformats.org/officeDocument/2006/relationships/slideLayout" Target="../slideLayouts/slideLayout7.xml"/><Relationship Id="rId6" Type="http://schemas.openxmlformats.org/officeDocument/2006/relationships/image" Target="../media/image372.png"/><Relationship Id="rId11" Type="http://schemas.openxmlformats.org/officeDocument/2006/relationships/image" Target="../media/image377.png"/><Relationship Id="rId24" Type="http://schemas.openxmlformats.org/officeDocument/2006/relationships/image" Target="../media/image391.png"/><Relationship Id="rId32" Type="http://schemas.openxmlformats.org/officeDocument/2006/relationships/image" Target="../media/image399.png"/><Relationship Id="rId37" Type="http://schemas.openxmlformats.org/officeDocument/2006/relationships/image" Target="../media/image404.png"/><Relationship Id="rId40" Type="http://schemas.openxmlformats.org/officeDocument/2006/relationships/image" Target="../media/image407.png"/><Relationship Id="rId5" Type="http://schemas.openxmlformats.org/officeDocument/2006/relationships/image" Target="../media/image371.png"/><Relationship Id="rId15" Type="http://schemas.openxmlformats.org/officeDocument/2006/relationships/image" Target="../media/image382.png"/><Relationship Id="rId23" Type="http://schemas.openxmlformats.org/officeDocument/2006/relationships/image" Target="../media/image390.png"/><Relationship Id="rId28" Type="http://schemas.openxmlformats.org/officeDocument/2006/relationships/image" Target="../media/image395.png"/><Relationship Id="rId36" Type="http://schemas.openxmlformats.org/officeDocument/2006/relationships/image" Target="../media/image403.png"/><Relationship Id="rId10" Type="http://schemas.openxmlformats.org/officeDocument/2006/relationships/image" Target="../media/image376.png"/><Relationship Id="rId19" Type="http://schemas.openxmlformats.org/officeDocument/2006/relationships/image" Target="../media/image386.png"/><Relationship Id="rId31" Type="http://schemas.openxmlformats.org/officeDocument/2006/relationships/image" Target="../media/image398.png"/><Relationship Id="rId44" Type="http://schemas.openxmlformats.org/officeDocument/2006/relationships/image" Target="../media/image411.png"/><Relationship Id="rId4" Type="http://schemas.openxmlformats.org/officeDocument/2006/relationships/image" Target="../media/image369.png"/><Relationship Id="rId9" Type="http://schemas.openxmlformats.org/officeDocument/2006/relationships/image" Target="../media/image375.png"/><Relationship Id="rId14" Type="http://schemas.openxmlformats.org/officeDocument/2006/relationships/image" Target="../media/image381.png"/><Relationship Id="rId22" Type="http://schemas.openxmlformats.org/officeDocument/2006/relationships/image" Target="../media/image389.png"/><Relationship Id="rId27" Type="http://schemas.openxmlformats.org/officeDocument/2006/relationships/image" Target="../media/image394.png"/><Relationship Id="rId30" Type="http://schemas.openxmlformats.org/officeDocument/2006/relationships/image" Target="../media/image397.png"/><Relationship Id="rId35" Type="http://schemas.openxmlformats.org/officeDocument/2006/relationships/image" Target="../media/image402.png"/><Relationship Id="rId43" Type="http://schemas.openxmlformats.org/officeDocument/2006/relationships/image" Target="../media/image410.png"/><Relationship Id="rId8" Type="http://schemas.openxmlformats.org/officeDocument/2006/relationships/image" Target="../media/image374.png"/><Relationship Id="rId3" Type="http://schemas.openxmlformats.org/officeDocument/2006/relationships/image" Target="../media/image368.png"/><Relationship Id="rId12" Type="http://schemas.openxmlformats.org/officeDocument/2006/relationships/image" Target="../media/image378.png"/><Relationship Id="rId17" Type="http://schemas.openxmlformats.org/officeDocument/2006/relationships/image" Target="../media/image384.png"/><Relationship Id="rId25" Type="http://schemas.openxmlformats.org/officeDocument/2006/relationships/image" Target="../media/image392.png"/><Relationship Id="rId33" Type="http://schemas.openxmlformats.org/officeDocument/2006/relationships/image" Target="../media/image400.png"/><Relationship Id="rId38" Type="http://schemas.openxmlformats.org/officeDocument/2006/relationships/image" Target="../media/image405.png"/></Relationships>
</file>

<file path=ppt/slides/_rels/slide112.xml.rels><?xml version="1.0" encoding="UTF-8" standalone="yes"?>
<Relationships xmlns="http://schemas.openxmlformats.org/package/2006/relationships"><Relationship Id="rId8" Type="http://schemas.openxmlformats.org/officeDocument/2006/relationships/image" Target="../media/image417.png"/><Relationship Id="rId13" Type="http://schemas.openxmlformats.org/officeDocument/2006/relationships/image" Target="../media/image422.png"/><Relationship Id="rId18" Type="http://schemas.openxmlformats.org/officeDocument/2006/relationships/image" Target="../media/image427.png"/><Relationship Id="rId26" Type="http://schemas.openxmlformats.org/officeDocument/2006/relationships/image" Target="../media/image435.png"/><Relationship Id="rId3" Type="http://schemas.openxmlformats.org/officeDocument/2006/relationships/image" Target="../media/image412.png"/><Relationship Id="rId21" Type="http://schemas.openxmlformats.org/officeDocument/2006/relationships/image" Target="../media/image430.png"/><Relationship Id="rId7" Type="http://schemas.openxmlformats.org/officeDocument/2006/relationships/image" Target="../media/image416.png"/><Relationship Id="rId12" Type="http://schemas.openxmlformats.org/officeDocument/2006/relationships/image" Target="../media/image421.png"/><Relationship Id="rId17" Type="http://schemas.openxmlformats.org/officeDocument/2006/relationships/image" Target="../media/image426.png"/><Relationship Id="rId25" Type="http://schemas.openxmlformats.org/officeDocument/2006/relationships/image" Target="../media/image434.png"/><Relationship Id="rId2" Type="http://schemas.openxmlformats.org/officeDocument/2006/relationships/notesSlide" Target="../notesSlides/notesSlide42.xml"/><Relationship Id="rId16" Type="http://schemas.openxmlformats.org/officeDocument/2006/relationships/image" Target="../media/image425.png"/><Relationship Id="rId20" Type="http://schemas.openxmlformats.org/officeDocument/2006/relationships/image" Target="../media/image429.png"/><Relationship Id="rId1" Type="http://schemas.openxmlformats.org/officeDocument/2006/relationships/slideLayout" Target="../slideLayouts/slideLayout7.xml"/><Relationship Id="rId6" Type="http://schemas.openxmlformats.org/officeDocument/2006/relationships/image" Target="../media/image415.png"/><Relationship Id="rId11" Type="http://schemas.openxmlformats.org/officeDocument/2006/relationships/image" Target="../media/image420.png"/><Relationship Id="rId24" Type="http://schemas.openxmlformats.org/officeDocument/2006/relationships/image" Target="../media/image433.png"/><Relationship Id="rId5" Type="http://schemas.openxmlformats.org/officeDocument/2006/relationships/image" Target="../media/image414.png"/><Relationship Id="rId15" Type="http://schemas.openxmlformats.org/officeDocument/2006/relationships/image" Target="../media/image424.png"/><Relationship Id="rId23" Type="http://schemas.openxmlformats.org/officeDocument/2006/relationships/image" Target="../media/image432.png"/><Relationship Id="rId10" Type="http://schemas.openxmlformats.org/officeDocument/2006/relationships/image" Target="../media/image419.png"/><Relationship Id="rId19" Type="http://schemas.openxmlformats.org/officeDocument/2006/relationships/image" Target="../media/image428.png"/><Relationship Id="rId4" Type="http://schemas.openxmlformats.org/officeDocument/2006/relationships/image" Target="../media/image413.png"/><Relationship Id="rId9" Type="http://schemas.openxmlformats.org/officeDocument/2006/relationships/image" Target="../media/image418.png"/><Relationship Id="rId14" Type="http://schemas.openxmlformats.org/officeDocument/2006/relationships/image" Target="../media/image423.png"/><Relationship Id="rId22" Type="http://schemas.openxmlformats.org/officeDocument/2006/relationships/image" Target="../media/image43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910.png"/><Relationship Id="rId5" Type="http://schemas.openxmlformats.org/officeDocument/2006/relationships/image" Target="../media/image810.png"/><Relationship Id="rId4" Type="http://schemas.openxmlformats.org/officeDocument/2006/relationships/image" Target="../media/image710.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6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910.png"/><Relationship Id="rId5" Type="http://schemas.openxmlformats.org/officeDocument/2006/relationships/image" Target="../media/image810.png"/><Relationship Id="rId4" Type="http://schemas.openxmlformats.org/officeDocument/2006/relationships/image" Target="../media/image710.png"/></Relationships>
</file>

<file path=ppt/slides/_rels/slide17.xml.rels><?xml version="1.0" encoding="UTF-8" standalone="yes"?>
<Relationships xmlns="http://schemas.openxmlformats.org/package/2006/relationships"><Relationship Id="rId8" Type="http://schemas.openxmlformats.org/officeDocument/2006/relationships/image" Target="../media/image330.png"/><Relationship Id="rId3" Type="http://schemas.openxmlformats.org/officeDocument/2006/relationships/image" Target="../media/image3610.png"/><Relationship Id="rId7" Type="http://schemas.openxmlformats.org/officeDocument/2006/relationships/image" Target="../media/image32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10.png"/><Relationship Id="rId5" Type="http://schemas.openxmlformats.org/officeDocument/2006/relationships/image" Target="../media/image300.png"/><Relationship Id="rId4" Type="http://schemas.openxmlformats.org/officeDocument/2006/relationships/image" Target="../media/image290.png"/><Relationship Id="rId9" Type="http://schemas.openxmlformats.org/officeDocument/2006/relationships/image" Target="../media/image340.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61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910.png"/><Relationship Id="rId5" Type="http://schemas.openxmlformats.org/officeDocument/2006/relationships/image" Target="../media/image810.png"/><Relationship Id="rId4" Type="http://schemas.openxmlformats.org/officeDocument/2006/relationships/image" Target="../media/image710.png"/></Relationships>
</file>

<file path=ppt/slides/_rels/slide1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0.png"/><Relationship Id="rId7" Type="http://schemas.openxmlformats.org/officeDocument/2006/relationships/image" Target="../media/image41.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7" Type="http://schemas.openxmlformats.org/officeDocument/2006/relationships/image" Target="../media/image610.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910.png"/><Relationship Id="rId5" Type="http://schemas.openxmlformats.org/officeDocument/2006/relationships/image" Target="../media/image810.png"/><Relationship Id="rId4" Type="http://schemas.openxmlformats.org/officeDocument/2006/relationships/image" Target="../media/image710.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7"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910.png"/><Relationship Id="rId5" Type="http://schemas.openxmlformats.org/officeDocument/2006/relationships/image" Target="../media/image810.png"/><Relationship Id="rId4" Type="http://schemas.openxmlformats.org/officeDocument/2006/relationships/image" Target="../media/image710.png"/></Relationships>
</file>

<file path=ppt/slides/_rels/slide22.xml.rels><?xml version="1.0" encoding="UTF-8" standalone="yes"?>
<Relationships xmlns="http://schemas.openxmlformats.org/package/2006/relationships"><Relationship Id="rId7" Type="http://schemas.openxmlformats.org/officeDocument/2006/relationships/image" Target="../media/image45.pn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910.png"/><Relationship Id="rId5" Type="http://schemas.openxmlformats.org/officeDocument/2006/relationships/image" Target="../media/image810.png"/><Relationship Id="rId4" Type="http://schemas.openxmlformats.org/officeDocument/2006/relationships/image" Target="../media/image710.png"/></Relationships>
</file>

<file path=ppt/slides/_rels/slide23.xml.rels><?xml version="1.0" encoding="UTF-8" standalone="yes"?>
<Relationships xmlns="http://schemas.openxmlformats.org/package/2006/relationships"><Relationship Id="rId7" Type="http://schemas.openxmlformats.org/officeDocument/2006/relationships/image" Target="../media/image45.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910.png"/><Relationship Id="rId5" Type="http://schemas.openxmlformats.org/officeDocument/2006/relationships/image" Target="../media/image810.png"/><Relationship Id="rId4" Type="http://schemas.openxmlformats.org/officeDocument/2006/relationships/image" Target="../media/image710.png"/></Relationships>
</file>

<file path=ppt/slides/_rels/slide24.xml.rels><?xml version="1.0" encoding="UTF-8" standalone="yes"?>
<Relationships xmlns="http://schemas.openxmlformats.org/package/2006/relationships"><Relationship Id="rId7" Type="http://schemas.openxmlformats.org/officeDocument/2006/relationships/image" Target="../media/image45.png"/><Relationship Id="rId2"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910.png"/><Relationship Id="rId5" Type="http://schemas.openxmlformats.org/officeDocument/2006/relationships/image" Target="../media/image810.png"/><Relationship Id="rId4" Type="http://schemas.openxmlformats.org/officeDocument/2006/relationships/image" Target="../media/image710.png"/></Relationships>
</file>

<file path=ppt/slides/_rels/slide25.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490.png"/><Relationship Id="rId7" Type="http://schemas.openxmlformats.org/officeDocument/2006/relationships/image" Target="../media/image221.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0.png"/></Relationships>
</file>

<file path=ppt/slides/_rels/slide2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7.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4.png"/><Relationship Id="rId7" Type="http://schemas.openxmlformats.org/officeDocument/2006/relationships/image" Target="../media/image67.png"/><Relationship Id="rId2" Type="http://schemas.openxmlformats.org/officeDocument/2006/relationships/image" Target="../media/image711.png"/><Relationship Id="rId1" Type="http://schemas.openxmlformats.org/officeDocument/2006/relationships/slideLayout" Target="../slideLayouts/slideLayout7.xml"/><Relationship Id="rId6" Type="http://schemas.openxmlformats.org/officeDocument/2006/relationships/image" Target="../media/image66.png"/><Relationship Id="rId11" Type="http://schemas.openxmlformats.org/officeDocument/2006/relationships/image" Target="../media/image72.png"/><Relationship Id="rId5" Type="http://schemas.openxmlformats.org/officeDocument/2006/relationships/image" Target="../media/image65.png"/><Relationship Id="rId10" Type="http://schemas.openxmlformats.org/officeDocument/2006/relationships/image" Target="../media/image62.png"/><Relationship Id="rId4" Type="http://schemas.openxmlformats.org/officeDocument/2006/relationships/image" Target="../media/image64.png"/><Relationship Id="rId9" Type="http://schemas.openxmlformats.org/officeDocument/2006/relationships/image" Target="../media/image70.png"/></Relationships>
</file>

<file path=ppt/slides/_rels/slide28.xml.rels><?xml version="1.0" encoding="UTF-8" standalone="yes"?>
<Relationships xmlns="http://schemas.openxmlformats.org/package/2006/relationships"><Relationship Id="rId8" Type="http://schemas.openxmlformats.org/officeDocument/2006/relationships/image" Target="../media/image911.png"/><Relationship Id="rId13" Type="http://schemas.openxmlformats.org/officeDocument/2006/relationships/image" Target="../media/image79.png"/><Relationship Id="rId3" Type="http://schemas.openxmlformats.org/officeDocument/2006/relationships/image" Target="../media/image73.png"/><Relationship Id="rId7" Type="http://schemas.openxmlformats.org/officeDocument/2006/relationships/image" Target="../media/image77.png"/><Relationship Id="rId12" Type="http://schemas.openxmlformats.org/officeDocument/2006/relationships/image" Target="../media/image78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15" Type="http://schemas.openxmlformats.org/officeDocument/2006/relationships/image" Target="../media/image63.png"/><Relationship Id="rId4" Type="http://schemas.openxmlformats.org/officeDocument/2006/relationships/image" Target="../media/image74.png"/><Relationship Id="rId14" Type="http://schemas.openxmlformats.org/officeDocument/2006/relationships/image" Target="../media/image81.png"/></Relationships>
</file>

<file path=ppt/slides/_rels/slide29.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6.png"/><Relationship Id="rId11" Type="http://schemas.openxmlformats.org/officeDocument/2006/relationships/image" Target="../media/image7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930.png"/><Relationship Id="rId4" Type="http://schemas.openxmlformats.org/officeDocument/2006/relationships/image" Target="../media/image120.png"/></Relationships>
</file>

<file path=ppt/slides/_rels/slide3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910.png"/><Relationship Id="rId5" Type="http://schemas.openxmlformats.org/officeDocument/2006/relationships/image" Target="../media/image810.png"/><Relationship Id="rId4" Type="http://schemas.openxmlformats.org/officeDocument/2006/relationships/image" Target="../media/image710.png"/></Relationships>
</file>

<file path=ppt/slides/_rels/slide3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10.xml"/><Relationship Id="rId5" Type="http://schemas.openxmlformats.org/officeDocument/2006/relationships/image" Target="../media/image97.png"/><Relationship Id="rId4" Type="http://schemas.openxmlformats.org/officeDocument/2006/relationships/image" Target="../media/image9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7" Type="http://schemas.openxmlformats.org/officeDocument/2006/relationships/image" Target="../media/image100.png"/><Relationship Id="rId2"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910.png"/><Relationship Id="rId5" Type="http://schemas.openxmlformats.org/officeDocument/2006/relationships/image" Target="../media/image810.png"/><Relationship Id="rId4" Type="http://schemas.openxmlformats.org/officeDocument/2006/relationships/image" Target="../media/image710.png"/></Relationships>
</file>

<file path=ppt/slides/_rels/slide39.xml.rels><?xml version="1.0" encoding="UTF-8" standalone="yes"?>
<Relationships xmlns="http://schemas.openxmlformats.org/package/2006/relationships"><Relationship Id="rId8" Type="http://schemas.openxmlformats.org/officeDocument/2006/relationships/image" Target="../media/image781.png"/><Relationship Id="rId7" Type="http://schemas.openxmlformats.org/officeDocument/2006/relationships/image" Target="../media/image712.png"/><Relationship Id="rId2" Type="http://schemas.openxmlformats.org/officeDocument/2006/relationships/image" Target="../media/image620.png"/><Relationship Id="rId1" Type="http://schemas.openxmlformats.org/officeDocument/2006/relationships/slideLayout" Target="../slideLayouts/slideLayout7.xml"/><Relationship Id="rId6" Type="http://schemas.openxmlformats.org/officeDocument/2006/relationships/image" Target="../media/image910.png"/><Relationship Id="rId11" Type="http://schemas.openxmlformats.org/officeDocument/2006/relationships/image" Target="../media/image913.png"/><Relationship Id="rId5" Type="http://schemas.openxmlformats.org/officeDocument/2006/relationships/image" Target="../media/image810.png"/><Relationship Id="rId10" Type="http://schemas.openxmlformats.org/officeDocument/2006/relationships/image" Target="../media/image820.png"/><Relationship Id="rId4" Type="http://schemas.openxmlformats.org/officeDocument/2006/relationships/image" Target="../media/image710.png"/><Relationship Id="rId9" Type="http://schemas.openxmlformats.org/officeDocument/2006/relationships/image" Target="../media/image80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940.png"/><Relationship Id="rId12" Type="http://schemas.openxmlformats.org/officeDocument/2006/relationships/image" Target="../media/image931.png"/><Relationship Id="rId2" Type="http://schemas.openxmlformats.org/officeDocument/2006/relationships/image" Target="../media/image932.png"/><Relationship Id="rId1" Type="http://schemas.openxmlformats.org/officeDocument/2006/relationships/slideLayout" Target="../slideLayouts/slideLayout7.xml"/><Relationship Id="rId6" Type="http://schemas.openxmlformats.org/officeDocument/2006/relationships/image" Target="../media/image910.png"/><Relationship Id="rId11" Type="http://schemas.openxmlformats.org/officeDocument/2006/relationships/image" Target="../media/image104.png"/><Relationship Id="rId5" Type="http://schemas.openxmlformats.org/officeDocument/2006/relationships/image" Target="../media/image810.png"/><Relationship Id="rId15" Type="http://schemas.openxmlformats.org/officeDocument/2006/relationships/image" Target="../media/image103.png"/><Relationship Id="rId10" Type="http://schemas.openxmlformats.org/officeDocument/2006/relationships/image" Target="../media/image102.png"/><Relationship Id="rId4" Type="http://schemas.openxmlformats.org/officeDocument/2006/relationships/image" Target="../media/image710.png"/><Relationship Id="rId9" Type="http://schemas.openxmlformats.org/officeDocument/2006/relationships/image" Target="../media/image101.png"/><Relationship Id="rId14" Type="http://schemas.openxmlformats.org/officeDocument/2006/relationships/image" Target="../media/image951.png"/></Relationships>
</file>

<file path=ppt/slides/_rels/slide41.xml.rels><?xml version="1.0" encoding="UTF-8" standalone="yes"?>
<Relationships xmlns="http://schemas.openxmlformats.org/package/2006/relationships"><Relationship Id="rId7"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910.png"/><Relationship Id="rId5" Type="http://schemas.openxmlformats.org/officeDocument/2006/relationships/image" Target="../media/image810.png"/><Relationship Id="rId4" Type="http://schemas.openxmlformats.org/officeDocument/2006/relationships/image" Target="../media/image710.png"/></Relationships>
</file>

<file path=ppt/slides/_rels/slide42.xml.rels><?xml version="1.0" encoding="UTF-8" standalone="yes"?>
<Relationships xmlns="http://schemas.openxmlformats.org/package/2006/relationships"><Relationship Id="rId8" Type="http://schemas.openxmlformats.org/officeDocument/2006/relationships/image" Target="../media/image107.png"/><Relationship Id="rId7" Type="http://schemas.openxmlformats.org/officeDocument/2006/relationships/image" Target="../media/image712.png"/><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910.png"/><Relationship Id="rId5" Type="http://schemas.openxmlformats.org/officeDocument/2006/relationships/image" Target="../media/image810.png"/><Relationship Id="rId10" Type="http://schemas.openxmlformats.org/officeDocument/2006/relationships/image" Target="../media/image109.png"/><Relationship Id="rId4" Type="http://schemas.openxmlformats.org/officeDocument/2006/relationships/image" Target="../media/image710.png"/><Relationship Id="rId9" Type="http://schemas.openxmlformats.org/officeDocument/2006/relationships/image" Target="../media/image108.png"/></Relationships>
</file>

<file path=ppt/slides/_rels/slide43.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image" Target="../media/image950.png"/><Relationship Id="rId7" Type="http://schemas.openxmlformats.org/officeDocument/2006/relationships/image" Target="../media/image810.png"/><Relationship Id="rId2" Type="http://schemas.openxmlformats.org/officeDocument/2006/relationships/image" Target="../media/image106.png"/><Relationship Id="rId1" Type="http://schemas.openxmlformats.org/officeDocument/2006/relationships/slideLayout" Target="../slideLayouts/slideLayout7.xml"/><Relationship Id="rId6" Type="http://schemas.openxmlformats.org/officeDocument/2006/relationships/image" Target="../media/image710.png"/><Relationship Id="rId5" Type="http://schemas.openxmlformats.org/officeDocument/2006/relationships/image" Target="../media/image111.png"/><Relationship Id="rId4" Type="http://schemas.openxmlformats.org/officeDocument/2006/relationships/image" Target="../media/image113.png"/></Relationships>
</file>

<file path=ppt/slides/_rels/slide44.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image" Target="../media/image950.png"/><Relationship Id="rId7" Type="http://schemas.openxmlformats.org/officeDocument/2006/relationships/image" Target="../media/image810.pn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710.png"/><Relationship Id="rId5" Type="http://schemas.openxmlformats.org/officeDocument/2006/relationships/image" Target="../media/image111.png"/><Relationship Id="rId4" Type="http://schemas.openxmlformats.org/officeDocument/2006/relationships/image" Target="../media/image114.png"/><Relationship Id="rId9" Type="http://schemas.openxmlformats.org/officeDocument/2006/relationships/image" Target="../media/image115.png"/></Relationships>
</file>

<file path=ppt/slides/_rels/slide45.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9.png"/><Relationship Id="rId2" Type="http://schemas.openxmlformats.org/officeDocument/2006/relationships/image" Target="../media/image116.png"/><Relationship Id="rId1" Type="http://schemas.openxmlformats.org/officeDocument/2006/relationships/slideLayout" Target="../slideLayouts/slideLayout8.xml"/><Relationship Id="rId6" Type="http://schemas.openxmlformats.org/officeDocument/2006/relationships/image" Target="../media/image118.png"/><Relationship Id="rId5" Type="http://schemas.openxmlformats.org/officeDocument/2006/relationships/chart" Target="../charts/chart2.xml"/><Relationship Id="rId4" Type="http://schemas.openxmlformats.org/officeDocument/2006/relationships/chart" Target="../charts/chart1.xml"/></Relationships>
</file>

<file path=ppt/slides/_rels/slide46.xml.rels><?xml version="1.0" encoding="UTF-8" standalone="yes"?>
<Relationships xmlns="http://schemas.openxmlformats.org/package/2006/relationships"><Relationship Id="rId8" Type="http://schemas.openxmlformats.org/officeDocument/2006/relationships/image" Target="../media/image1211.png"/><Relationship Id="rId3" Type="http://schemas.openxmlformats.org/officeDocument/2006/relationships/image" Target="../media/image121.png"/><Relationship Id="rId7" Type="http://schemas.openxmlformats.org/officeDocument/2006/relationships/image" Target="../media/image12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160.png"/></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20.png"/><Relationship Id="rId1" Type="http://schemas.openxmlformats.org/officeDocument/2006/relationships/slideLayout" Target="../slideLayouts/slideLayout7.xml"/><Relationship Id="rId6" Type="http://schemas.openxmlformats.org/officeDocument/2006/relationships/image" Target="../media/image1260.png"/><Relationship Id="rId5" Type="http://schemas.openxmlformats.org/officeDocument/2006/relationships/image" Target="../media/image127.png"/><Relationship Id="rId4" Type="http://schemas.openxmlformats.org/officeDocument/2006/relationships/image" Target="../media/image126.png"/></Relationships>
</file>

<file path=ppt/slides/_rels/slide48.xml.rels><?xml version="1.0" encoding="UTF-8" standalone="yes"?>
<Relationships xmlns="http://schemas.openxmlformats.org/package/2006/relationships"><Relationship Id="rId3" Type="http://schemas.openxmlformats.org/officeDocument/2006/relationships/image" Target="../media/image1220.png"/><Relationship Id="rId7" Type="http://schemas.openxmlformats.org/officeDocument/2006/relationships/image" Target="../media/image1260.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270.png"/><Relationship Id="rId5" Type="http://schemas.openxmlformats.org/officeDocument/2006/relationships/image" Target="../media/image126.png"/><Relationship Id="rId4" Type="http://schemas.openxmlformats.org/officeDocument/2006/relationships/image" Target="../media/image125.png"/></Relationships>
</file>

<file path=ppt/slides/_rels/slide49.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6.png"/><Relationship Id="rId18" Type="http://schemas.openxmlformats.org/officeDocument/2006/relationships/image" Target="../media/image141.png"/><Relationship Id="rId3" Type="http://schemas.openxmlformats.org/officeDocument/2006/relationships/image" Target="../media/image1220.png"/><Relationship Id="rId7" Type="http://schemas.openxmlformats.org/officeDocument/2006/relationships/image" Target="../media/image131.png"/><Relationship Id="rId12" Type="http://schemas.openxmlformats.org/officeDocument/2006/relationships/image" Target="../media/image1260.png"/><Relationship Id="rId17" Type="http://schemas.openxmlformats.org/officeDocument/2006/relationships/image" Target="../media/image140.png"/><Relationship Id="rId2" Type="http://schemas.openxmlformats.org/officeDocument/2006/relationships/image" Target="../media/image129.png"/><Relationship Id="rId16"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134.png"/><Relationship Id="rId5" Type="http://schemas.openxmlformats.org/officeDocument/2006/relationships/image" Target="../media/image126.png"/><Relationship Id="rId15" Type="http://schemas.openxmlformats.org/officeDocument/2006/relationships/image" Target="../media/image137.png"/><Relationship Id="rId10" Type="http://schemas.openxmlformats.org/officeDocument/2006/relationships/image" Target="../media/image133.png"/><Relationship Id="rId4" Type="http://schemas.openxmlformats.org/officeDocument/2006/relationships/image" Target="../media/image125.png"/><Relationship Id="rId9" Type="http://schemas.openxmlformats.org/officeDocument/2006/relationships/image" Target="../media/image1280.png"/><Relationship Id="rId14" Type="http://schemas.openxmlformats.org/officeDocument/2006/relationships/image" Target="../media/image13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1260.png"/><Relationship Id="rId13" Type="http://schemas.openxmlformats.org/officeDocument/2006/relationships/image" Target="../media/image140.png"/><Relationship Id="rId3" Type="http://schemas.openxmlformats.org/officeDocument/2006/relationships/image" Target="../media/image142.png"/><Relationship Id="rId7" Type="http://schemas.openxmlformats.org/officeDocument/2006/relationships/image" Target="../media/image134.png"/><Relationship Id="rId12" Type="http://schemas.openxmlformats.org/officeDocument/2006/relationships/image" Target="../media/image138.png"/><Relationship Id="rId17" Type="http://schemas.openxmlformats.org/officeDocument/2006/relationships/image" Target="../media/image145.png"/><Relationship Id="rId2" Type="http://schemas.openxmlformats.org/officeDocument/2006/relationships/notesSlide" Target="../notesSlides/notesSlide17.xml"/><Relationship Id="rId16" Type="http://schemas.openxmlformats.org/officeDocument/2006/relationships/image" Target="../media/image139.png"/><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137.png"/><Relationship Id="rId5" Type="http://schemas.openxmlformats.org/officeDocument/2006/relationships/image" Target="../media/image1280.png"/><Relationship Id="rId15" Type="http://schemas.openxmlformats.org/officeDocument/2006/relationships/image" Target="../media/image143.png"/><Relationship Id="rId10" Type="http://schemas.openxmlformats.org/officeDocument/2006/relationships/image" Target="../media/image135.png"/><Relationship Id="rId4" Type="http://schemas.openxmlformats.org/officeDocument/2006/relationships/image" Target="../media/image132.png"/><Relationship Id="rId9" Type="http://schemas.openxmlformats.org/officeDocument/2006/relationships/image" Target="../media/image136.png"/><Relationship Id="rId14" Type="http://schemas.openxmlformats.org/officeDocument/2006/relationships/image" Target="../media/image1420.png"/></Relationships>
</file>

<file path=ppt/slides/_rels/slide51.xml.rels><?xml version="1.0" encoding="UTF-8" standalone="yes"?>
<Relationships xmlns="http://schemas.openxmlformats.org/package/2006/relationships"><Relationship Id="rId8" Type="http://schemas.openxmlformats.org/officeDocument/2006/relationships/image" Target="../media/image1260.png"/><Relationship Id="rId13" Type="http://schemas.openxmlformats.org/officeDocument/2006/relationships/image" Target="../media/image140.png"/><Relationship Id="rId18"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34.png"/><Relationship Id="rId12" Type="http://schemas.openxmlformats.org/officeDocument/2006/relationships/image" Target="../media/image138.png"/><Relationship Id="rId17" Type="http://schemas.openxmlformats.org/officeDocument/2006/relationships/image" Target="../media/image149.png"/><Relationship Id="rId2" Type="http://schemas.openxmlformats.org/officeDocument/2006/relationships/notesSlide" Target="../notesSlides/notesSlide18.xml"/><Relationship Id="rId16"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33.png"/><Relationship Id="rId11" Type="http://schemas.openxmlformats.org/officeDocument/2006/relationships/image" Target="../media/image137.png"/><Relationship Id="rId5" Type="http://schemas.openxmlformats.org/officeDocument/2006/relationships/image" Target="../media/image1280.png"/><Relationship Id="rId15" Type="http://schemas.openxmlformats.org/officeDocument/2006/relationships/image" Target="../media/image147.png"/><Relationship Id="rId10" Type="http://schemas.openxmlformats.org/officeDocument/2006/relationships/image" Target="../media/image135.png"/><Relationship Id="rId19" Type="http://schemas.openxmlformats.org/officeDocument/2006/relationships/image" Target="../media/image152.png"/><Relationship Id="rId4" Type="http://schemas.openxmlformats.org/officeDocument/2006/relationships/image" Target="../media/image132.png"/><Relationship Id="rId9" Type="http://schemas.openxmlformats.org/officeDocument/2006/relationships/image" Target="../media/image136.png"/><Relationship Id="rId14" Type="http://schemas.openxmlformats.org/officeDocument/2006/relationships/image" Target="../media/image144.png"/></Relationships>
</file>

<file path=ppt/slides/_rels/slide52.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59.png"/><Relationship Id="rId18" Type="http://schemas.openxmlformats.org/officeDocument/2006/relationships/image" Target="../media/image166.png"/><Relationship Id="rId3" Type="http://schemas.openxmlformats.org/officeDocument/2006/relationships/image" Target="../media/image150.png"/><Relationship Id="rId7" Type="http://schemas.openxmlformats.org/officeDocument/2006/relationships/image" Target="../media/image1540.png"/><Relationship Id="rId12" Type="http://schemas.openxmlformats.org/officeDocument/2006/relationships/image" Target="../media/image158.png"/><Relationship Id="rId17" Type="http://schemas.openxmlformats.org/officeDocument/2006/relationships/image" Target="../media/image165.png"/><Relationship Id="rId2" Type="http://schemas.openxmlformats.org/officeDocument/2006/relationships/image" Target="../media/image154.png"/><Relationship Id="rId16"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520.png"/><Relationship Id="rId5" Type="http://schemas.openxmlformats.org/officeDocument/2006/relationships/image" Target="../media/image1440.png"/><Relationship Id="rId15" Type="http://schemas.openxmlformats.org/officeDocument/2006/relationships/image" Target="../media/image163.png"/><Relationship Id="rId10" Type="http://schemas.openxmlformats.org/officeDocument/2006/relationships/image" Target="../media/image157.png"/><Relationship Id="rId4" Type="http://schemas.openxmlformats.org/officeDocument/2006/relationships/image" Target="../media/image1511.png"/><Relationship Id="rId9" Type="http://schemas.openxmlformats.org/officeDocument/2006/relationships/image" Target="../media/image156.png"/><Relationship Id="rId14" Type="http://schemas.openxmlformats.org/officeDocument/2006/relationships/image" Target="../media/image162.png"/></Relationships>
</file>

<file path=ppt/slides/_rels/slide53.xml.rels><?xml version="1.0" encoding="UTF-8" standalone="yes"?>
<Relationships xmlns="http://schemas.openxmlformats.org/package/2006/relationships"><Relationship Id="rId8" Type="http://schemas.openxmlformats.org/officeDocument/2006/relationships/image" Target="../media/image1540.png"/><Relationship Id="rId13" Type="http://schemas.openxmlformats.org/officeDocument/2006/relationships/image" Target="../media/image158.png"/><Relationship Id="rId18" Type="http://schemas.openxmlformats.org/officeDocument/2006/relationships/image" Target="../media/image165.png"/><Relationship Id="rId3" Type="http://schemas.openxmlformats.org/officeDocument/2006/relationships/image" Target="../media/image161.png"/><Relationship Id="rId7" Type="http://schemas.openxmlformats.org/officeDocument/2006/relationships/image" Target="../media/image153.png"/><Relationship Id="rId12" Type="http://schemas.openxmlformats.org/officeDocument/2006/relationships/image" Target="../media/image1520.png"/><Relationship Id="rId17" Type="http://schemas.openxmlformats.org/officeDocument/2006/relationships/image" Target="../media/image164.png"/><Relationship Id="rId2" Type="http://schemas.openxmlformats.org/officeDocument/2006/relationships/notesSlide" Target="../notesSlides/notesSlide19.xml"/><Relationship Id="rId16" Type="http://schemas.openxmlformats.org/officeDocument/2006/relationships/image" Target="../media/image163.png"/><Relationship Id="rId20" Type="http://schemas.openxmlformats.org/officeDocument/2006/relationships/image" Target="../media/image169.png"/><Relationship Id="rId1" Type="http://schemas.openxmlformats.org/officeDocument/2006/relationships/slideLayout" Target="../slideLayouts/slideLayout7.xml"/><Relationship Id="rId6" Type="http://schemas.openxmlformats.org/officeDocument/2006/relationships/image" Target="../media/image1440.png"/><Relationship Id="rId11" Type="http://schemas.openxmlformats.org/officeDocument/2006/relationships/image" Target="../media/image157.png"/><Relationship Id="rId5" Type="http://schemas.openxmlformats.org/officeDocument/2006/relationships/image" Target="../media/image1511.png"/><Relationship Id="rId15" Type="http://schemas.openxmlformats.org/officeDocument/2006/relationships/image" Target="../media/image162.png"/><Relationship Id="rId10" Type="http://schemas.openxmlformats.org/officeDocument/2006/relationships/image" Target="../media/image1611.png"/><Relationship Id="rId19" Type="http://schemas.openxmlformats.org/officeDocument/2006/relationships/image" Target="../media/image166.png"/><Relationship Id="rId4" Type="http://schemas.openxmlformats.org/officeDocument/2006/relationships/image" Target="../media/image150.png"/><Relationship Id="rId9" Type="http://schemas.openxmlformats.org/officeDocument/2006/relationships/image" Target="../media/image155.png"/><Relationship Id="rId14" Type="http://schemas.openxmlformats.org/officeDocument/2006/relationships/image" Target="../media/image159.png"/></Relationships>
</file>

<file path=ppt/slides/_rels/slide5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 Id="rId5" Type="http://schemas.openxmlformats.org/officeDocument/2006/relationships/image" Target="../media/image73.emf"/><Relationship Id="rId4" Type="http://schemas.openxmlformats.org/officeDocument/2006/relationships/image" Target="../media/image72.emf"/></Relationships>
</file>

<file path=ppt/slides/_rels/slide55.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167.png"/><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56.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0.png"/><Relationship Id="rId7" Type="http://schemas.openxmlformats.org/officeDocument/2006/relationships/image" Target="../media/image153.png"/><Relationship Id="rId2"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10" Type="http://schemas.openxmlformats.org/officeDocument/2006/relationships/image" Target="../media/image179.png"/><Relationship Id="rId4" Type="http://schemas.openxmlformats.org/officeDocument/2006/relationships/image" Target="../media/image150.png"/><Relationship Id="rId9" Type="http://schemas.openxmlformats.org/officeDocument/2006/relationships/image" Target="../media/image178.png"/></Relationships>
</file>

<file path=ppt/slides/_rels/slide57.xml.rels><?xml version="1.0" encoding="UTF-8" standalone="yes"?>
<Relationships xmlns="http://schemas.openxmlformats.org/package/2006/relationships"><Relationship Id="rId8" Type="http://schemas.openxmlformats.org/officeDocument/2006/relationships/image" Target="../media/image155.png"/><Relationship Id="rId13" Type="http://schemas.openxmlformats.org/officeDocument/2006/relationships/image" Target="../media/image159.png"/><Relationship Id="rId18" Type="http://schemas.openxmlformats.org/officeDocument/2006/relationships/image" Target="../media/image166.png"/><Relationship Id="rId3" Type="http://schemas.openxmlformats.org/officeDocument/2006/relationships/image" Target="../media/image150.png"/><Relationship Id="rId7" Type="http://schemas.openxmlformats.org/officeDocument/2006/relationships/image" Target="../media/image1540.png"/><Relationship Id="rId12" Type="http://schemas.openxmlformats.org/officeDocument/2006/relationships/image" Target="../media/image158.png"/><Relationship Id="rId17" Type="http://schemas.openxmlformats.org/officeDocument/2006/relationships/image" Target="../media/image165.png"/><Relationship Id="rId2" Type="http://schemas.openxmlformats.org/officeDocument/2006/relationships/image" Target="../media/image180.png"/><Relationship Id="rId16"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520.png"/><Relationship Id="rId5" Type="http://schemas.openxmlformats.org/officeDocument/2006/relationships/image" Target="../media/image1440.png"/><Relationship Id="rId15" Type="http://schemas.openxmlformats.org/officeDocument/2006/relationships/image" Target="../media/image163.png"/><Relationship Id="rId10" Type="http://schemas.openxmlformats.org/officeDocument/2006/relationships/image" Target="../media/image157.png"/><Relationship Id="rId19" Type="http://schemas.openxmlformats.org/officeDocument/2006/relationships/image" Target="../media/image169.png"/><Relationship Id="rId4" Type="http://schemas.openxmlformats.org/officeDocument/2006/relationships/image" Target="../media/image1511.png"/><Relationship Id="rId9" Type="http://schemas.openxmlformats.org/officeDocument/2006/relationships/image" Target="../media/image1680.png"/><Relationship Id="rId14" Type="http://schemas.openxmlformats.org/officeDocument/2006/relationships/image" Target="../media/image162.png"/></Relationships>
</file>

<file path=ppt/slides/_rels/slide58.xml.rels><?xml version="1.0" encoding="UTF-8" standalone="yes"?>
<Relationships xmlns="http://schemas.openxmlformats.org/package/2006/relationships"><Relationship Id="rId8" Type="http://schemas.openxmlformats.org/officeDocument/2006/relationships/image" Target="../media/image1771.png"/><Relationship Id="rId3" Type="http://schemas.openxmlformats.org/officeDocument/2006/relationships/image" Target="../media/image171.png"/><Relationship Id="rId7" Type="http://schemas.openxmlformats.org/officeDocument/2006/relationships/image" Target="../media/image1762.png"/><Relationship Id="rId2" Type="http://schemas.openxmlformats.org/officeDocument/2006/relationships/image" Target="../media/image1730.png"/><Relationship Id="rId1" Type="http://schemas.openxmlformats.org/officeDocument/2006/relationships/slideLayout" Target="../slideLayouts/slideLayout7.xml"/><Relationship Id="rId6" Type="http://schemas.openxmlformats.org/officeDocument/2006/relationships/image" Target="../media/image1740.png"/><Relationship Id="rId5" Type="http://schemas.openxmlformats.org/officeDocument/2006/relationships/image" Target="../media/image171.emf"/><Relationship Id="rId10" Type="http://schemas.openxmlformats.org/officeDocument/2006/relationships/image" Target="../media/image1770.png"/><Relationship Id="rId4" Type="http://schemas.openxmlformats.org/officeDocument/2006/relationships/image" Target="../media/image1750.png"/><Relationship Id="rId9" Type="http://schemas.openxmlformats.org/officeDocument/2006/relationships/image" Target="../media/image131.png"/></Relationships>
</file>

<file path=ppt/slides/_rels/slide59.xml.rels><?xml version="1.0" encoding="UTF-8" standalone="yes"?>
<Relationships xmlns="http://schemas.openxmlformats.org/package/2006/relationships"><Relationship Id="rId3" Type="http://schemas.openxmlformats.org/officeDocument/2006/relationships/image" Target="../media/image176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510.png"/><Relationship Id="rId1" Type="http://schemas.openxmlformats.org/officeDocument/2006/relationships/slideLayout" Target="../slideLayouts/slideLayout7.xml"/><Relationship Id="rId6" Type="http://schemas.openxmlformats.org/officeDocument/2006/relationships/image" Target="../media/image910.png"/><Relationship Id="rId5" Type="http://schemas.openxmlformats.org/officeDocument/2006/relationships/image" Target="../media/image810.png"/><Relationship Id="rId4" Type="http://schemas.openxmlformats.org/officeDocument/2006/relationships/image" Target="../media/image710.png"/></Relationships>
</file>

<file path=ppt/slides/_rels/slide60.xml.rels><?xml version="1.0" encoding="UTF-8" standalone="yes"?>
<Relationships xmlns="http://schemas.openxmlformats.org/package/2006/relationships"><Relationship Id="rId2" Type="http://schemas.openxmlformats.org/officeDocument/2006/relationships/image" Target="../media/image178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0.png"/><Relationship Id="rId2" Type="http://schemas.openxmlformats.org/officeDocument/2006/relationships/image" Target="../media/image1760.png"/><Relationship Id="rId1" Type="http://schemas.openxmlformats.org/officeDocument/2006/relationships/slideLayout" Target="../slideLayouts/slideLayout7.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pn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png"/></Relationships>
</file>

<file path=ppt/slides/_rels/slide63.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790.png"/><Relationship Id="rId1" Type="http://schemas.openxmlformats.org/officeDocument/2006/relationships/slideLayout" Target="../slideLayouts/slideLayout7.xml"/><Relationship Id="rId6" Type="http://schemas.openxmlformats.org/officeDocument/2006/relationships/image" Target="../media/image910.png"/><Relationship Id="rId5" Type="http://schemas.openxmlformats.org/officeDocument/2006/relationships/image" Target="../media/image810.png"/><Relationship Id="rId4" Type="http://schemas.openxmlformats.org/officeDocument/2006/relationships/image" Target="../media/image710.png"/></Relationships>
</file>

<file path=ppt/slides/_rels/slide6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800.png"/><Relationship Id="rId1" Type="http://schemas.openxmlformats.org/officeDocument/2006/relationships/slideLayout" Target="../slideLayouts/slideLayout7.xml"/><Relationship Id="rId5" Type="http://schemas.openxmlformats.org/officeDocument/2006/relationships/image" Target="../media/image195.png"/><Relationship Id="rId4" Type="http://schemas.openxmlformats.org/officeDocument/2006/relationships/image" Target="../media/image194.png"/></Relationships>
</file>

<file path=ppt/slides/_rels/slide65.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7.png"/><Relationship Id="rId7" Type="http://schemas.openxmlformats.org/officeDocument/2006/relationships/image" Target="../media/image202.png"/><Relationship Id="rId2" Type="http://schemas.openxmlformats.org/officeDocument/2006/relationships/image" Target="../media/image192.png"/><Relationship Id="rId1" Type="http://schemas.openxmlformats.org/officeDocument/2006/relationships/slideLayout" Target="../slideLayouts/slideLayout7.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199.png"/><Relationship Id="rId10" Type="http://schemas.openxmlformats.org/officeDocument/2006/relationships/image" Target="../media/image205.png"/><Relationship Id="rId4" Type="http://schemas.openxmlformats.org/officeDocument/2006/relationships/image" Target="../media/image198.png"/><Relationship Id="rId9" Type="http://schemas.openxmlformats.org/officeDocument/2006/relationships/image" Target="../media/image204.png"/></Relationships>
</file>

<file path=ppt/slides/_rels/slide66.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970.png"/><Relationship Id="rId7" Type="http://schemas.openxmlformats.org/officeDocument/2006/relationships/image" Target="../media/image202.png"/><Relationship Id="rId2" Type="http://schemas.openxmlformats.org/officeDocument/2006/relationships/image" Target="../media/image196.png"/><Relationship Id="rId1" Type="http://schemas.openxmlformats.org/officeDocument/2006/relationships/slideLayout" Target="../slideLayouts/slideLayout7.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199.png"/><Relationship Id="rId10" Type="http://schemas.openxmlformats.org/officeDocument/2006/relationships/image" Target="../media/image205.png"/><Relationship Id="rId4" Type="http://schemas.openxmlformats.org/officeDocument/2006/relationships/image" Target="../media/image198.png"/><Relationship Id="rId9" Type="http://schemas.openxmlformats.org/officeDocument/2006/relationships/image" Target="../media/image204.png"/></Relationships>
</file>

<file path=ppt/slides/_rels/slide67.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208.png"/><Relationship Id="rId7" Type="http://schemas.openxmlformats.org/officeDocument/2006/relationships/image" Target="../media/image201.png"/><Relationship Id="rId12" Type="http://schemas.openxmlformats.org/officeDocument/2006/relationships/image" Target="../media/image214.png"/><Relationship Id="rId2"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199.png"/><Relationship Id="rId11" Type="http://schemas.openxmlformats.org/officeDocument/2006/relationships/image" Target="../media/image213.png"/><Relationship Id="rId5" Type="http://schemas.openxmlformats.org/officeDocument/2006/relationships/image" Target="../media/image198.png"/><Relationship Id="rId10" Type="http://schemas.openxmlformats.org/officeDocument/2006/relationships/image" Target="../media/image212.png"/><Relationship Id="rId4" Type="http://schemas.openxmlformats.org/officeDocument/2006/relationships/image" Target="../media/image197.png"/><Relationship Id="rId9" Type="http://schemas.openxmlformats.org/officeDocument/2006/relationships/image" Target="../media/image203.png"/></Relationships>
</file>

<file path=ppt/slides/_rels/slide68.xml.rels><?xml version="1.0" encoding="UTF-8" standalone="yes"?>
<Relationships xmlns="http://schemas.openxmlformats.org/package/2006/relationships"><Relationship Id="rId13" Type="http://schemas.openxmlformats.org/officeDocument/2006/relationships/image" Target="../media/image228.png"/><Relationship Id="rId18" Type="http://schemas.openxmlformats.org/officeDocument/2006/relationships/image" Target="../media/image233.png"/><Relationship Id="rId3" Type="http://schemas.openxmlformats.org/officeDocument/2006/relationships/image" Target="../media/image207.png"/><Relationship Id="rId21" Type="http://schemas.openxmlformats.org/officeDocument/2006/relationships/image" Target="../media/image211.png"/><Relationship Id="rId17" Type="http://schemas.openxmlformats.org/officeDocument/2006/relationships/image" Target="../media/image232.png"/><Relationship Id="rId7" Type="http://schemas.openxmlformats.org/officeDocument/2006/relationships/image" Target="../media/image222.png"/><Relationship Id="rId2" Type="http://schemas.openxmlformats.org/officeDocument/2006/relationships/notesSlide" Target="../notesSlides/notesSlide21.xml"/><Relationship Id="rId16" Type="http://schemas.openxmlformats.org/officeDocument/2006/relationships/image" Target="../media/image203.png"/><Relationship Id="rId20" Type="http://schemas.openxmlformats.org/officeDocument/2006/relationships/image" Target="../media/image210.png"/><Relationship Id="rId1" Type="http://schemas.openxmlformats.org/officeDocument/2006/relationships/slideLayout" Target="../slideLayouts/slideLayout7.xml"/><Relationship Id="rId11" Type="http://schemas.openxmlformats.org/officeDocument/2006/relationships/image" Target="../media/image226.png"/><Relationship Id="rId24" Type="http://schemas.openxmlformats.org/officeDocument/2006/relationships/image" Target="../media/image217.png"/><Relationship Id="rId15" Type="http://schemas.openxmlformats.org/officeDocument/2006/relationships/image" Target="../media/image229.png"/><Relationship Id="rId5" Type="http://schemas.openxmlformats.org/officeDocument/2006/relationships/image" Target="../media/image218.png"/><Relationship Id="rId23" Type="http://schemas.openxmlformats.org/officeDocument/2006/relationships/image" Target="../media/image216.png"/><Relationship Id="rId19" Type="http://schemas.openxmlformats.org/officeDocument/2006/relationships/image" Target="../media/image209.png"/><Relationship Id="rId14" Type="http://schemas.openxmlformats.org/officeDocument/2006/relationships/image" Target="../media/image201.png"/><Relationship Id="rId22" Type="http://schemas.openxmlformats.org/officeDocument/2006/relationships/image" Target="../media/image215.png"/><Relationship Id="rId9" Type="http://schemas.openxmlformats.org/officeDocument/2006/relationships/image" Target="../media/image224.png"/></Relationships>
</file>

<file path=ppt/slides/_rels/slide69.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713.png"/><Relationship Id="rId13" Type="http://schemas.openxmlformats.org/officeDocument/2006/relationships/image" Target="../media/image811.png"/><Relationship Id="rId18" Type="http://schemas.openxmlformats.org/officeDocument/2006/relationships/image" Target="../media/image25.png"/><Relationship Id="rId3" Type="http://schemas.openxmlformats.org/officeDocument/2006/relationships/image" Target="../media/image68.png"/><Relationship Id="rId21" Type="http://schemas.openxmlformats.org/officeDocument/2006/relationships/image" Target="../media/image28.png"/><Relationship Id="rId7" Type="http://schemas.openxmlformats.org/officeDocument/2006/relationships/image" Target="../media/image611.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910.png"/><Relationship Id="rId2" Type="http://schemas.openxmlformats.org/officeDocument/2006/relationships/image" Target="../media/image512.png"/><Relationship Id="rId16" Type="http://schemas.openxmlformats.org/officeDocument/2006/relationships/image" Target="../media/image1010.png"/><Relationship Id="rId20"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130.png"/><Relationship Id="rId11" Type="http://schemas.openxmlformats.org/officeDocument/2006/relationships/image" Target="../media/image18.png"/><Relationship Id="rId5" Type="http://schemas.openxmlformats.org/officeDocument/2006/relationships/image" Target="../media/image511.png"/><Relationship Id="rId15" Type="http://schemas.openxmlformats.org/officeDocument/2006/relationships/image" Target="../media/image912.png"/><Relationship Id="rId23" Type="http://schemas.openxmlformats.org/officeDocument/2006/relationships/image" Target="../media/image810.png"/><Relationship Id="rId10" Type="http://schemas.openxmlformats.org/officeDocument/2006/relationships/image" Target="../media/image1710.png"/><Relationship Id="rId19" Type="http://schemas.openxmlformats.org/officeDocument/2006/relationships/image" Target="../media/image26.png"/><Relationship Id="rId4" Type="http://schemas.openxmlformats.org/officeDocument/2006/relationships/image" Target="../media/image110.png"/><Relationship Id="rId9" Type="http://schemas.openxmlformats.org/officeDocument/2006/relationships/image" Target="../media/image160.png"/><Relationship Id="rId14" Type="http://schemas.openxmlformats.org/officeDocument/2006/relationships/image" Target="../media/image21.png"/><Relationship Id="rId22" Type="http://schemas.openxmlformats.org/officeDocument/2006/relationships/image" Target="../media/image710.png"/></Relationships>
</file>

<file path=ppt/slides/_rels/slide70.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202.png"/><Relationship Id="rId13" Type="http://schemas.openxmlformats.org/officeDocument/2006/relationships/image" Target="../media/image227.png"/><Relationship Id="rId18" Type="http://schemas.openxmlformats.org/officeDocument/2006/relationships/image" Target="../media/image910.png"/><Relationship Id="rId3" Type="http://schemas.openxmlformats.org/officeDocument/2006/relationships/image" Target="../media/image225.png"/><Relationship Id="rId7" Type="http://schemas.openxmlformats.org/officeDocument/2006/relationships/image" Target="../media/image201.png"/><Relationship Id="rId12" Type="http://schemas.openxmlformats.org/officeDocument/2006/relationships/image" Target="../media/image214.png"/><Relationship Id="rId17" Type="http://schemas.openxmlformats.org/officeDocument/2006/relationships/image" Target="../media/image810.png"/><Relationship Id="rId2" Type="http://schemas.openxmlformats.org/officeDocument/2006/relationships/image" Target="../media/image2231.png"/><Relationship Id="rId16" Type="http://schemas.openxmlformats.org/officeDocument/2006/relationships/image" Target="../media/image710.png"/><Relationship Id="rId1" Type="http://schemas.openxmlformats.org/officeDocument/2006/relationships/slideLayout" Target="../slideLayouts/slideLayout7.xml"/><Relationship Id="rId6" Type="http://schemas.openxmlformats.org/officeDocument/2006/relationships/image" Target="../media/image199.png"/><Relationship Id="rId11" Type="http://schemas.openxmlformats.org/officeDocument/2006/relationships/image" Target="../media/image213.png"/><Relationship Id="rId5" Type="http://schemas.openxmlformats.org/officeDocument/2006/relationships/image" Target="../media/image198.png"/><Relationship Id="rId15" Type="http://schemas.openxmlformats.org/officeDocument/2006/relationships/image" Target="../media/image236.png"/><Relationship Id="rId10" Type="http://schemas.openxmlformats.org/officeDocument/2006/relationships/image" Target="../media/image212.png"/><Relationship Id="rId9" Type="http://schemas.openxmlformats.org/officeDocument/2006/relationships/image" Target="../media/image203.png"/><Relationship Id="rId14" Type="http://schemas.openxmlformats.org/officeDocument/2006/relationships/image" Target="../media/image235.png"/></Relationships>
</file>

<file path=ppt/slides/_rels/slide73.xml.rels><?xml version="1.0" encoding="UTF-8" standalone="yes"?>
<Relationships xmlns="http://schemas.openxmlformats.org/package/2006/relationships"><Relationship Id="rId8" Type="http://schemas.openxmlformats.org/officeDocument/2006/relationships/image" Target="../media/image243.png"/><Relationship Id="rId13" Type="http://schemas.openxmlformats.org/officeDocument/2006/relationships/image" Target="../media/image248.png"/><Relationship Id="rId18" Type="http://schemas.openxmlformats.org/officeDocument/2006/relationships/image" Target="../media/image253.png"/><Relationship Id="rId3" Type="http://schemas.openxmlformats.org/officeDocument/2006/relationships/image" Target="../media/image238.png"/><Relationship Id="rId7" Type="http://schemas.openxmlformats.org/officeDocument/2006/relationships/image" Target="../media/image242.png"/><Relationship Id="rId12" Type="http://schemas.openxmlformats.org/officeDocument/2006/relationships/image" Target="../media/image247.png"/><Relationship Id="rId17" Type="http://schemas.openxmlformats.org/officeDocument/2006/relationships/image" Target="../media/image252.png"/><Relationship Id="rId2" Type="http://schemas.openxmlformats.org/officeDocument/2006/relationships/image" Target="../media/image237.png"/><Relationship Id="rId16"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41.png"/><Relationship Id="rId11" Type="http://schemas.openxmlformats.org/officeDocument/2006/relationships/image" Target="../media/image246.png"/><Relationship Id="rId5" Type="http://schemas.openxmlformats.org/officeDocument/2006/relationships/image" Target="../media/image240.png"/><Relationship Id="rId15" Type="http://schemas.openxmlformats.org/officeDocument/2006/relationships/image" Target="../media/image250.png"/><Relationship Id="rId10" Type="http://schemas.openxmlformats.org/officeDocument/2006/relationships/image" Target="../media/image245.png"/><Relationship Id="rId19" Type="http://schemas.openxmlformats.org/officeDocument/2006/relationships/image" Target="../media/image254.png"/><Relationship Id="rId4" Type="http://schemas.openxmlformats.org/officeDocument/2006/relationships/image" Target="../media/image239.png"/><Relationship Id="rId9" Type="http://schemas.openxmlformats.org/officeDocument/2006/relationships/image" Target="../media/image244.png"/><Relationship Id="rId14" Type="http://schemas.openxmlformats.org/officeDocument/2006/relationships/image" Target="../media/image249.png"/></Relationships>
</file>

<file path=ppt/slides/_rels/slide74.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197.png"/><Relationship Id="rId7" Type="http://schemas.openxmlformats.org/officeDocument/2006/relationships/image" Target="../media/image185.png"/><Relationship Id="rId2" Type="http://schemas.openxmlformats.org/officeDocument/2006/relationships/image" Target="../media/image234.png"/><Relationship Id="rId1" Type="http://schemas.openxmlformats.org/officeDocument/2006/relationships/slideLayout" Target="../slideLayouts/slideLayout7.xml"/><Relationship Id="rId6" Type="http://schemas.openxmlformats.org/officeDocument/2006/relationships/image" Target="../media/image184.png"/><Relationship Id="rId5" Type="http://schemas.openxmlformats.org/officeDocument/2006/relationships/image" Target="../media/image199.png"/><Relationship Id="rId4" Type="http://schemas.openxmlformats.org/officeDocument/2006/relationships/image" Target="../media/image198.png"/></Relationships>
</file>

<file path=ppt/slides/_rels/slide75.xml.rels><?xml version="1.0" encoding="UTF-8" standalone="yes"?>
<Relationships xmlns="http://schemas.openxmlformats.org/package/2006/relationships"><Relationship Id="rId18" Type="http://schemas.openxmlformats.org/officeDocument/2006/relationships/image" Target="../media/image210.png"/><Relationship Id="rId26" Type="http://schemas.openxmlformats.org/officeDocument/2006/relationships/image" Target="../media/image2270.png"/><Relationship Id="rId21" Type="http://schemas.openxmlformats.org/officeDocument/2006/relationships/image" Target="../media/image216.png"/><Relationship Id="rId17" Type="http://schemas.openxmlformats.org/officeDocument/2006/relationships/image" Target="../media/image209.png"/><Relationship Id="rId7" Type="http://schemas.openxmlformats.org/officeDocument/2006/relationships/image" Target="../media/image222.png"/><Relationship Id="rId25" Type="http://schemas.openxmlformats.org/officeDocument/2006/relationships/image" Target="../media/image2250.png"/><Relationship Id="rId2" Type="http://schemas.openxmlformats.org/officeDocument/2006/relationships/image" Target="../media/image174.png"/><Relationship Id="rId16" Type="http://schemas.openxmlformats.org/officeDocument/2006/relationships/image" Target="../media/image203.png"/><Relationship Id="rId20" Type="http://schemas.openxmlformats.org/officeDocument/2006/relationships/image" Target="../media/image215.png"/><Relationship Id="rId1" Type="http://schemas.openxmlformats.org/officeDocument/2006/relationships/slideLayout" Target="../slideLayouts/slideLayout7.xml"/><Relationship Id="rId11" Type="http://schemas.openxmlformats.org/officeDocument/2006/relationships/image" Target="../media/image226.png"/><Relationship Id="rId24" Type="http://schemas.openxmlformats.org/officeDocument/2006/relationships/image" Target="../media/image2230.png"/><Relationship Id="rId15" Type="http://schemas.openxmlformats.org/officeDocument/2006/relationships/image" Target="../media/image229.png"/><Relationship Id="rId5" Type="http://schemas.openxmlformats.org/officeDocument/2006/relationships/image" Target="../media/image218.png"/><Relationship Id="rId23" Type="http://schemas.openxmlformats.org/officeDocument/2006/relationships/image" Target="../media/image232.png"/><Relationship Id="rId19" Type="http://schemas.openxmlformats.org/officeDocument/2006/relationships/image" Target="../media/image211.png"/><Relationship Id="rId14" Type="http://schemas.openxmlformats.org/officeDocument/2006/relationships/image" Target="../media/image201.png"/><Relationship Id="rId9" Type="http://schemas.openxmlformats.org/officeDocument/2006/relationships/image" Target="../media/image224.png"/><Relationship Id="rId22" Type="http://schemas.openxmlformats.org/officeDocument/2006/relationships/image" Target="../media/image217.png"/></Relationships>
</file>

<file path=ppt/slides/_rels/slide76.xml.rels><?xml version="1.0" encoding="UTF-8" standalone="yes"?>
<Relationships xmlns="http://schemas.openxmlformats.org/package/2006/relationships"><Relationship Id="rId8" Type="http://schemas.openxmlformats.org/officeDocument/2006/relationships/image" Target="../media/image2410.png"/><Relationship Id="rId13" Type="http://schemas.openxmlformats.org/officeDocument/2006/relationships/image" Target="../media/image2460.png"/><Relationship Id="rId18" Type="http://schemas.openxmlformats.org/officeDocument/2006/relationships/image" Target="../media/image2510.png"/><Relationship Id="rId3" Type="http://schemas.openxmlformats.org/officeDocument/2006/relationships/image" Target="../media/image2360.png"/><Relationship Id="rId7" Type="http://schemas.openxmlformats.org/officeDocument/2006/relationships/image" Target="../media/image2400.png"/><Relationship Id="rId12" Type="http://schemas.openxmlformats.org/officeDocument/2006/relationships/image" Target="../media/image2450.png"/><Relationship Id="rId17" Type="http://schemas.openxmlformats.org/officeDocument/2006/relationships/image" Target="../media/image2500.png"/><Relationship Id="rId2" Type="http://schemas.openxmlformats.org/officeDocument/2006/relationships/image" Target="../media/image255.png"/><Relationship Id="rId16" Type="http://schemas.openxmlformats.org/officeDocument/2006/relationships/image" Target="../media/image2490.png"/><Relationship Id="rId1" Type="http://schemas.openxmlformats.org/officeDocument/2006/relationships/slideLayout" Target="../slideLayouts/slideLayout7.xml"/><Relationship Id="rId6" Type="http://schemas.openxmlformats.org/officeDocument/2006/relationships/image" Target="../media/image2390.png"/><Relationship Id="rId11" Type="http://schemas.openxmlformats.org/officeDocument/2006/relationships/image" Target="../media/image2440.png"/><Relationship Id="rId5" Type="http://schemas.openxmlformats.org/officeDocument/2006/relationships/image" Target="../media/image2380.png"/><Relationship Id="rId15" Type="http://schemas.openxmlformats.org/officeDocument/2006/relationships/image" Target="../media/image2480.png"/><Relationship Id="rId10" Type="http://schemas.openxmlformats.org/officeDocument/2006/relationships/image" Target="../media/image2430.png"/><Relationship Id="rId4" Type="http://schemas.openxmlformats.org/officeDocument/2006/relationships/image" Target="../media/image2370.png"/><Relationship Id="rId9" Type="http://schemas.openxmlformats.org/officeDocument/2006/relationships/image" Target="../media/image2420.png"/><Relationship Id="rId14" Type="http://schemas.openxmlformats.org/officeDocument/2006/relationships/image" Target="../media/image2470.png"/></Relationships>
</file>

<file path=ppt/slides/_rels/slide77.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openxmlformats.org/officeDocument/2006/relationships/image" Target="../media/image263.png"/><Relationship Id="rId3" Type="http://schemas.openxmlformats.org/officeDocument/2006/relationships/image" Target="../media/image2561.png"/><Relationship Id="rId7" Type="http://schemas.openxmlformats.org/officeDocument/2006/relationships/image" Target="../media/image262.png"/><Relationship Id="rId2" Type="http://schemas.openxmlformats.org/officeDocument/2006/relationships/image" Target="../media/image257.png"/><Relationship Id="rId1" Type="http://schemas.openxmlformats.org/officeDocument/2006/relationships/slideLayout" Target="../slideLayouts/slideLayout7.xml"/><Relationship Id="rId6" Type="http://schemas.openxmlformats.org/officeDocument/2006/relationships/image" Target="../media/image264.png"/><Relationship Id="rId11" Type="http://schemas.openxmlformats.org/officeDocument/2006/relationships/image" Target="../media/image266.png"/><Relationship Id="rId5" Type="http://schemas.openxmlformats.org/officeDocument/2006/relationships/image" Target="../media/image261.png"/><Relationship Id="rId10" Type="http://schemas.openxmlformats.org/officeDocument/2006/relationships/image" Target="../media/image265.png"/><Relationship Id="rId4" Type="http://schemas.openxmlformats.org/officeDocument/2006/relationships/image" Target="../media/image260.png"/><Relationship Id="rId9" Type="http://schemas.openxmlformats.org/officeDocument/2006/relationships/image" Target="../media/image2640.png"/></Relationships>
</file>

<file path=ppt/slides/_rels/slide79.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10.png"/><Relationship Id="rId7" Type="http://schemas.openxmlformats.org/officeDocument/2006/relationships/image" Target="../media/image9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10.png"/><Relationship Id="rId5" Type="http://schemas.openxmlformats.org/officeDocument/2006/relationships/image" Target="../media/image710.png"/><Relationship Id="rId4" Type="http://schemas.openxmlformats.org/officeDocument/2006/relationships/image" Target="../media/image1210.png"/></Relationships>
</file>

<file path=ppt/slides/_rels/slide80.xml.rels><?xml version="1.0" encoding="UTF-8" standalone="yes"?>
<Relationships xmlns="http://schemas.openxmlformats.org/package/2006/relationships"><Relationship Id="rId8" Type="http://schemas.openxmlformats.org/officeDocument/2006/relationships/image" Target="../media/image269.png"/><Relationship Id="rId13" Type="http://schemas.openxmlformats.org/officeDocument/2006/relationships/image" Target="../media/image184.png"/><Relationship Id="rId3" Type="http://schemas.openxmlformats.org/officeDocument/2006/relationships/image" Target="../media/image225.png"/><Relationship Id="rId7" Type="http://schemas.openxmlformats.org/officeDocument/2006/relationships/image" Target="../media/image2560.png"/><Relationship Id="rId12" Type="http://schemas.openxmlformats.org/officeDocument/2006/relationships/image" Target="../media/image910.png"/><Relationship Id="rId2" Type="http://schemas.openxmlformats.org/officeDocument/2006/relationships/image" Target="../media/image268.png"/><Relationship Id="rId1" Type="http://schemas.openxmlformats.org/officeDocument/2006/relationships/slideLayout" Target="../slideLayouts/slideLayout7.xml"/><Relationship Id="rId6" Type="http://schemas.openxmlformats.org/officeDocument/2006/relationships/image" Target="../media/image199.png"/><Relationship Id="rId11" Type="http://schemas.openxmlformats.org/officeDocument/2006/relationships/image" Target="../media/image810.png"/><Relationship Id="rId5" Type="http://schemas.openxmlformats.org/officeDocument/2006/relationships/image" Target="../media/image198.png"/><Relationship Id="rId15" Type="http://schemas.openxmlformats.org/officeDocument/2006/relationships/image" Target="../media/image186.png"/><Relationship Id="rId10" Type="http://schemas.openxmlformats.org/officeDocument/2006/relationships/image" Target="../media/image710.png"/><Relationship Id="rId9" Type="http://schemas.openxmlformats.org/officeDocument/2006/relationships/image" Target="../media/image236.png"/><Relationship Id="rId14" Type="http://schemas.openxmlformats.org/officeDocument/2006/relationships/image" Target="../media/image185.png"/></Relationships>
</file>

<file path=ppt/slides/_rels/slide81.xml.rels><?xml version="1.0" encoding="UTF-8" standalone="yes"?>
<Relationships xmlns="http://schemas.openxmlformats.org/package/2006/relationships"><Relationship Id="rId8" Type="http://schemas.openxmlformats.org/officeDocument/2006/relationships/image" Target="../media/image243.png"/><Relationship Id="rId13" Type="http://schemas.openxmlformats.org/officeDocument/2006/relationships/image" Target="../media/image248.png"/><Relationship Id="rId18" Type="http://schemas.openxmlformats.org/officeDocument/2006/relationships/image" Target="../media/image253.png"/><Relationship Id="rId3" Type="http://schemas.openxmlformats.org/officeDocument/2006/relationships/image" Target="../media/image238.png"/><Relationship Id="rId7" Type="http://schemas.openxmlformats.org/officeDocument/2006/relationships/image" Target="../media/image242.png"/><Relationship Id="rId12" Type="http://schemas.openxmlformats.org/officeDocument/2006/relationships/image" Target="../media/image247.png"/><Relationship Id="rId17" Type="http://schemas.openxmlformats.org/officeDocument/2006/relationships/image" Target="../media/image252.png"/><Relationship Id="rId2" Type="http://schemas.openxmlformats.org/officeDocument/2006/relationships/image" Target="../media/image237.png"/><Relationship Id="rId16" Type="http://schemas.openxmlformats.org/officeDocument/2006/relationships/image" Target="../media/image251.png"/><Relationship Id="rId1" Type="http://schemas.openxmlformats.org/officeDocument/2006/relationships/slideLayout" Target="../slideLayouts/slideLayout7.xml"/><Relationship Id="rId6" Type="http://schemas.openxmlformats.org/officeDocument/2006/relationships/image" Target="../media/image241.png"/><Relationship Id="rId11" Type="http://schemas.openxmlformats.org/officeDocument/2006/relationships/image" Target="../media/image246.png"/><Relationship Id="rId5" Type="http://schemas.openxmlformats.org/officeDocument/2006/relationships/image" Target="../media/image240.png"/><Relationship Id="rId15" Type="http://schemas.openxmlformats.org/officeDocument/2006/relationships/image" Target="../media/image250.png"/><Relationship Id="rId10" Type="http://schemas.openxmlformats.org/officeDocument/2006/relationships/image" Target="../media/image245.png"/><Relationship Id="rId19" Type="http://schemas.openxmlformats.org/officeDocument/2006/relationships/image" Target="../media/image2690.png"/><Relationship Id="rId4" Type="http://schemas.openxmlformats.org/officeDocument/2006/relationships/image" Target="../media/image239.png"/><Relationship Id="rId9" Type="http://schemas.openxmlformats.org/officeDocument/2006/relationships/image" Target="../media/image244.png"/><Relationship Id="rId14" Type="http://schemas.openxmlformats.org/officeDocument/2006/relationships/image" Target="../media/image249.png"/></Relationships>
</file>

<file path=ppt/slides/_rels/slide82.xml.rels><?xml version="1.0" encoding="UTF-8" standalone="yes"?>
<Relationships xmlns="http://schemas.openxmlformats.org/package/2006/relationships"><Relationship Id="rId18" Type="http://schemas.openxmlformats.org/officeDocument/2006/relationships/image" Target="../media/image229.png"/><Relationship Id="rId3" Type="http://schemas.openxmlformats.org/officeDocument/2006/relationships/image" Target="../media/image270.png"/><Relationship Id="rId21" Type="http://schemas.openxmlformats.org/officeDocument/2006/relationships/image" Target="../media/image272.png"/><Relationship Id="rId17" Type="http://schemas.openxmlformats.org/officeDocument/2006/relationships/image" Target="../media/image201.png"/><Relationship Id="rId2" Type="http://schemas.openxmlformats.org/officeDocument/2006/relationships/notesSlide" Target="../notesSlides/notesSlide25.xml"/><Relationship Id="rId16" Type="http://schemas.openxmlformats.org/officeDocument/2006/relationships/image" Target="../media/image203.png"/><Relationship Id="rId20" Type="http://schemas.openxmlformats.org/officeDocument/2006/relationships/image" Target="../media/image271.png"/><Relationship Id="rId1" Type="http://schemas.openxmlformats.org/officeDocument/2006/relationships/slideLayout" Target="../slideLayouts/slideLayout7.xml"/><Relationship Id="rId15" Type="http://schemas.openxmlformats.org/officeDocument/2006/relationships/image" Target="../media/image229.png"/><Relationship Id="rId23" Type="http://schemas.openxmlformats.org/officeDocument/2006/relationships/image" Target="../media/image274.png"/><Relationship Id="rId19" Type="http://schemas.openxmlformats.org/officeDocument/2006/relationships/image" Target="../media/image203.png"/><Relationship Id="rId14" Type="http://schemas.openxmlformats.org/officeDocument/2006/relationships/image" Target="../media/image201.png"/><Relationship Id="rId22" Type="http://schemas.openxmlformats.org/officeDocument/2006/relationships/image" Target="../media/image273.png"/></Relationships>
</file>

<file path=ppt/slides/_rels/slide83.xml.rels><?xml version="1.0" encoding="UTF-8" standalone="yes"?>
<Relationships xmlns="http://schemas.openxmlformats.org/package/2006/relationships"><Relationship Id="rId8" Type="http://schemas.openxmlformats.org/officeDocument/2006/relationships/image" Target="../media/image280.png"/><Relationship Id="rId3" Type="http://schemas.openxmlformats.org/officeDocument/2006/relationships/chart" Target="../charts/chart3.xml"/><Relationship Id="rId7" Type="http://schemas.openxmlformats.org/officeDocument/2006/relationships/image" Target="../media/image279.png"/><Relationship Id="rId2" Type="http://schemas.openxmlformats.org/officeDocument/2006/relationships/image" Target="../media/image275.png"/><Relationship Id="rId1" Type="http://schemas.openxmlformats.org/officeDocument/2006/relationships/slideLayout" Target="../slideLayouts/slideLayout7.xml"/><Relationship Id="rId6" Type="http://schemas.openxmlformats.org/officeDocument/2006/relationships/image" Target="../media/image278.png"/><Relationship Id="rId5" Type="http://schemas.openxmlformats.org/officeDocument/2006/relationships/image" Target="../media/image277.png"/><Relationship Id="rId10" Type="http://schemas.openxmlformats.org/officeDocument/2006/relationships/image" Target="../media/image282.png"/><Relationship Id="rId4" Type="http://schemas.openxmlformats.org/officeDocument/2006/relationships/image" Target="../media/image276.png"/><Relationship Id="rId9" Type="http://schemas.openxmlformats.org/officeDocument/2006/relationships/image" Target="../media/image281.png"/></Relationships>
</file>

<file path=ppt/slides/_rels/slide84.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8" Type="http://schemas.openxmlformats.org/officeDocument/2006/relationships/image" Target="../media/image186.png"/><Relationship Id="rId3" Type="http://schemas.openxmlformats.org/officeDocument/2006/relationships/image" Target="../media/image2830.png"/><Relationship Id="rId7" Type="http://schemas.openxmlformats.org/officeDocument/2006/relationships/image" Target="../media/image285.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84.png"/><Relationship Id="rId4" Type="http://schemas.openxmlformats.org/officeDocument/2006/relationships/image" Target="../media/image256.png"/><Relationship Id="rId9" Type="http://schemas.openxmlformats.org/officeDocument/2006/relationships/image" Target="../media/image286.png"/></Relationships>
</file>

<file path=ppt/slides/_rels/slide87.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28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510.png"/><Relationship Id="rId3" Type="http://schemas.openxmlformats.org/officeDocument/2006/relationships/image" Target="../media/image1310.png"/><Relationship Id="rId7" Type="http://schemas.openxmlformats.org/officeDocument/2006/relationships/image" Target="../media/image14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10.png"/><Relationship Id="rId5" Type="http://schemas.openxmlformats.org/officeDocument/2006/relationships/image" Target="../media/image810.png"/><Relationship Id="rId4" Type="http://schemas.openxmlformats.org/officeDocument/2006/relationships/image" Target="../media/image710.png"/></Relationships>
</file>

<file path=ppt/slides/_rels/slide90.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92.png"/></Relationships>
</file>

<file path=ppt/slides/_rels/slide91.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1" Type="http://schemas.openxmlformats.org/officeDocument/2006/relationships/image" Target="../media/image211.png"/><Relationship Id="rId7" Type="http://schemas.openxmlformats.org/officeDocument/2006/relationships/image" Target="../media/image222.png"/><Relationship Id="rId25" Type="http://schemas.openxmlformats.org/officeDocument/2006/relationships/image" Target="../media/image294.png"/><Relationship Id="rId2" Type="http://schemas.openxmlformats.org/officeDocument/2006/relationships/image" Target="../media/image2932.png"/><Relationship Id="rId20" Type="http://schemas.openxmlformats.org/officeDocument/2006/relationships/image" Target="../media/image210.png"/><Relationship Id="rId1" Type="http://schemas.openxmlformats.org/officeDocument/2006/relationships/slideLayout" Target="../slideLayouts/slideLayout7.xml"/><Relationship Id="rId11" Type="http://schemas.openxmlformats.org/officeDocument/2006/relationships/image" Target="../media/image226.png"/><Relationship Id="rId24" Type="http://schemas.openxmlformats.org/officeDocument/2006/relationships/image" Target="../media/image217.png"/><Relationship Id="rId5" Type="http://schemas.openxmlformats.org/officeDocument/2006/relationships/image" Target="../media/image218.png"/><Relationship Id="rId23" Type="http://schemas.openxmlformats.org/officeDocument/2006/relationships/image" Target="../media/image216.png"/><Relationship Id="rId19" Type="http://schemas.openxmlformats.org/officeDocument/2006/relationships/image" Target="../media/image209.png"/><Relationship Id="rId22" Type="http://schemas.openxmlformats.org/officeDocument/2006/relationships/image" Target="../media/image215.png"/><Relationship Id="rId9" Type="http://schemas.openxmlformats.org/officeDocument/2006/relationships/image" Target="../media/image224.png"/></Relationships>
</file>

<file path=ppt/slides/_rels/slide93.xml.rels><?xml version="1.0" encoding="UTF-8" standalone="yes"?>
<Relationships xmlns="http://schemas.openxmlformats.org/package/2006/relationships"><Relationship Id="rId26" Type="http://schemas.openxmlformats.org/officeDocument/2006/relationships/image" Target="../media/image209.png"/><Relationship Id="rId21" Type="http://schemas.openxmlformats.org/officeDocument/2006/relationships/image" Target="../media/image211.png"/><Relationship Id="rId7" Type="http://schemas.openxmlformats.org/officeDocument/2006/relationships/image" Target="../media/image222.png"/><Relationship Id="rId25" Type="http://schemas.openxmlformats.org/officeDocument/2006/relationships/image" Target="../media/image294.png"/><Relationship Id="rId2" Type="http://schemas.openxmlformats.org/officeDocument/2006/relationships/image" Target="../media/image295.png"/><Relationship Id="rId20" Type="http://schemas.openxmlformats.org/officeDocument/2006/relationships/image" Target="../media/image210.png"/><Relationship Id="rId29" Type="http://schemas.openxmlformats.org/officeDocument/2006/relationships/image" Target="../media/image216.png"/><Relationship Id="rId1" Type="http://schemas.openxmlformats.org/officeDocument/2006/relationships/slideLayout" Target="../slideLayouts/slideLayout7.xml"/><Relationship Id="rId11" Type="http://schemas.openxmlformats.org/officeDocument/2006/relationships/image" Target="../media/image226.png"/><Relationship Id="rId24" Type="http://schemas.openxmlformats.org/officeDocument/2006/relationships/image" Target="../media/image217.png"/><Relationship Id="rId32" Type="http://schemas.openxmlformats.org/officeDocument/2006/relationships/image" Target="../media/image296.png"/><Relationship Id="rId5" Type="http://schemas.openxmlformats.org/officeDocument/2006/relationships/image" Target="../media/image218.png"/><Relationship Id="rId23" Type="http://schemas.openxmlformats.org/officeDocument/2006/relationships/image" Target="../media/image216.png"/><Relationship Id="rId28" Type="http://schemas.openxmlformats.org/officeDocument/2006/relationships/image" Target="../media/image224.png"/><Relationship Id="rId19" Type="http://schemas.openxmlformats.org/officeDocument/2006/relationships/image" Target="../media/image209.png"/><Relationship Id="rId31" Type="http://schemas.openxmlformats.org/officeDocument/2006/relationships/image" Target="../media/image217.png"/><Relationship Id="rId22" Type="http://schemas.openxmlformats.org/officeDocument/2006/relationships/image" Target="../media/image215.png"/><Relationship Id="rId9" Type="http://schemas.openxmlformats.org/officeDocument/2006/relationships/image" Target="../media/image224.png"/><Relationship Id="rId27" Type="http://schemas.openxmlformats.org/officeDocument/2006/relationships/image" Target="../media/image210.png"/><Relationship Id="rId30" Type="http://schemas.openxmlformats.org/officeDocument/2006/relationships/image" Target="../media/image226.png"/></Relationships>
</file>

<file path=ppt/slides/_rels/slide94.xml.rels><?xml version="1.0" encoding="UTF-8" standalone="yes"?>
<Relationships xmlns="http://schemas.openxmlformats.org/package/2006/relationships"><Relationship Id="rId8" Type="http://schemas.openxmlformats.org/officeDocument/2006/relationships/image" Target="../media/image810.png"/><Relationship Id="rId3" Type="http://schemas.openxmlformats.org/officeDocument/2006/relationships/image" Target="../media/image2961.png"/><Relationship Id="rId7" Type="http://schemas.openxmlformats.org/officeDocument/2006/relationships/image" Target="../media/image710.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941.png"/><Relationship Id="rId5" Type="http://schemas.openxmlformats.org/officeDocument/2006/relationships/image" Target="../media/image2931.png"/><Relationship Id="rId4" Type="http://schemas.openxmlformats.org/officeDocument/2006/relationships/image" Target="../media/image2921.png"/><Relationship Id="rId9" Type="http://schemas.openxmlformats.org/officeDocument/2006/relationships/image" Target="../media/image910.png"/></Relationships>
</file>

<file path=ppt/slides/_rels/slide95.xml.rels><?xml version="1.0" encoding="UTF-8" standalone="yes"?>
<Relationships xmlns="http://schemas.openxmlformats.org/package/2006/relationships"><Relationship Id="rId8" Type="http://schemas.openxmlformats.org/officeDocument/2006/relationships/image" Target="../media/image304.png"/><Relationship Id="rId13" Type="http://schemas.openxmlformats.org/officeDocument/2006/relationships/image" Target="../media/image309.png"/><Relationship Id="rId3" Type="http://schemas.openxmlformats.org/officeDocument/2006/relationships/image" Target="../media/image297.png"/><Relationship Id="rId7" Type="http://schemas.openxmlformats.org/officeDocument/2006/relationships/image" Target="../media/image303.png"/><Relationship Id="rId12" Type="http://schemas.openxmlformats.org/officeDocument/2006/relationships/image" Target="../media/image308.png"/><Relationship Id="rId2" Type="http://schemas.openxmlformats.org/officeDocument/2006/relationships/image" Target="../media/image2960.png"/><Relationship Id="rId1" Type="http://schemas.openxmlformats.org/officeDocument/2006/relationships/slideLayout" Target="../slideLayouts/slideLayout8.xml"/><Relationship Id="rId6" Type="http://schemas.openxmlformats.org/officeDocument/2006/relationships/image" Target="../media/image302.png"/><Relationship Id="rId11" Type="http://schemas.openxmlformats.org/officeDocument/2006/relationships/image" Target="../media/image307.png"/><Relationship Id="rId5" Type="http://schemas.openxmlformats.org/officeDocument/2006/relationships/image" Target="../media/image299.png"/><Relationship Id="rId10" Type="http://schemas.openxmlformats.org/officeDocument/2006/relationships/image" Target="../media/image306.png"/><Relationship Id="rId4" Type="http://schemas.openxmlformats.org/officeDocument/2006/relationships/image" Target="../media/image298.png"/><Relationship Id="rId9" Type="http://schemas.openxmlformats.org/officeDocument/2006/relationships/image" Target="../media/image305.png"/><Relationship Id="rId14" Type="http://schemas.openxmlformats.org/officeDocument/2006/relationships/image" Target="../media/image311.png"/></Relationships>
</file>

<file path=ppt/slides/_rels/slide96.xml.rels><?xml version="1.0" encoding="UTF-8" standalone="yes"?>
<Relationships xmlns="http://schemas.openxmlformats.org/package/2006/relationships"><Relationship Id="rId8" Type="http://schemas.openxmlformats.org/officeDocument/2006/relationships/image" Target="../media/image910.png"/><Relationship Id="rId3" Type="http://schemas.openxmlformats.org/officeDocument/2006/relationships/image" Target="../media/image2921.png"/><Relationship Id="rId7" Type="http://schemas.openxmlformats.org/officeDocument/2006/relationships/image" Target="../media/image810.png"/><Relationship Id="rId2" Type="http://schemas.openxmlformats.org/officeDocument/2006/relationships/image" Target="../media/image312.png"/><Relationship Id="rId1" Type="http://schemas.openxmlformats.org/officeDocument/2006/relationships/slideLayout" Target="../slideLayouts/slideLayout7.xml"/><Relationship Id="rId6" Type="http://schemas.openxmlformats.org/officeDocument/2006/relationships/image" Target="../media/image710.png"/><Relationship Id="rId5" Type="http://schemas.openxmlformats.org/officeDocument/2006/relationships/image" Target="../media/image2941.png"/><Relationship Id="rId4" Type="http://schemas.openxmlformats.org/officeDocument/2006/relationships/image" Target="../media/image2931.png"/></Relationships>
</file>

<file path=ppt/slides/_rels/slide97.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8" Type="http://schemas.openxmlformats.org/officeDocument/2006/relationships/image" Target="../media/image319.png"/><Relationship Id="rId13" Type="http://schemas.openxmlformats.org/officeDocument/2006/relationships/image" Target="../media/image325.png"/><Relationship Id="rId18" Type="http://schemas.openxmlformats.org/officeDocument/2006/relationships/image" Target="../media/image331.png"/><Relationship Id="rId3" Type="http://schemas.openxmlformats.org/officeDocument/2006/relationships/image" Target="../media/image314.png"/><Relationship Id="rId21" Type="http://schemas.openxmlformats.org/officeDocument/2006/relationships/image" Target="../media/image334.png"/><Relationship Id="rId7" Type="http://schemas.openxmlformats.org/officeDocument/2006/relationships/image" Target="../media/image318.png"/><Relationship Id="rId12" Type="http://schemas.openxmlformats.org/officeDocument/2006/relationships/image" Target="../media/image324.png"/><Relationship Id="rId17" Type="http://schemas.openxmlformats.org/officeDocument/2006/relationships/image" Target="../media/image329.png"/><Relationship Id="rId2" Type="http://schemas.openxmlformats.org/officeDocument/2006/relationships/notesSlide" Target="../notesSlides/notesSlide32.xml"/><Relationship Id="rId16" Type="http://schemas.openxmlformats.org/officeDocument/2006/relationships/image" Target="../media/image328.png"/><Relationship Id="rId20" Type="http://schemas.openxmlformats.org/officeDocument/2006/relationships/image" Target="../media/image333.png"/><Relationship Id="rId1" Type="http://schemas.openxmlformats.org/officeDocument/2006/relationships/slideLayout" Target="../slideLayouts/slideLayout7.xml"/><Relationship Id="rId6" Type="http://schemas.openxmlformats.org/officeDocument/2006/relationships/image" Target="../media/image317.png"/><Relationship Id="rId11" Type="http://schemas.openxmlformats.org/officeDocument/2006/relationships/image" Target="../media/image323.png"/><Relationship Id="rId5" Type="http://schemas.openxmlformats.org/officeDocument/2006/relationships/image" Target="../media/image316.png"/><Relationship Id="rId15" Type="http://schemas.openxmlformats.org/officeDocument/2006/relationships/image" Target="../media/image327.png"/><Relationship Id="rId10" Type="http://schemas.openxmlformats.org/officeDocument/2006/relationships/image" Target="../media/image322.png"/><Relationship Id="rId19" Type="http://schemas.openxmlformats.org/officeDocument/2006/relationships/image" Target="../media/image332.png"/><Relationship Id="rId4" Type="http://schemas.openxmlformats.org/officeDocument/2006/relationships/image" Target="../media/image315.png"/><Relationship Id="rId9" Type="http://schemas.openxmlformats.org/officeDocument/2006/relationships/image" Target="../media/image321.png"/><Relationship Id="rId14" Type="http://schemas.openxmlformats.org/officeDocument/2006/relationships/image" Target="../media/image326.png"/><Relationship Id="rId22" Type="http://schemas.openxmlformats.org/officeDocument/2006/relationships/image" Target="../media/image335.png"/></Relationships>
</file>

<file path=ppt/slides/_rels/slide99.xml.rels><?xml version="1.0" encoding="UTF-8" standalone="yes"?>
<Relationships xmlns="http://schemas.openxmlformats.org/package/2006/relationships"><Relationship Id="rId3" Type="http://schemas.openxmlformats.org/officeDocument/2006/relationships/image" Target="../media/image31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ctrTitle"/>
          </p:nvPr>
        </p:nvSpPr>
        <p:spPr/>
        <p:txBody>
          <a:bodyPr/>
          <a:lstStyle/>
          <a:p>
            <a:r>
              <a:rPr lang="de-DE" sz="3600" dirty="0">
                <a:latin typeface="Calibri" panose="020F0502020204030204" pitchFamily="34" charset="0"/>
                <a:cs typeface="Calibri" panose="020F0502020204030204" pitchFamily="34" charset="0"/>
              </a:rPr>
              <a:t>Episodische</a:t>
            </a:r>
            <a:br>
              <a:rPr lang="de-DE" sz="3600" dirty="0">
                <a:latin typeface="Calibri" panose="020F0502020204030204" pitchFamily="34" charset="0"/>
                <a:cs typeface="Calibri" panose="020F0502020204030204" pitchFamily="34" charset="0"/>
              </a:rPr>
            </a:br>
            <a:r>
              <a:rPr lang="de-DE" sz="3600" dirty="0">
                <a:latin typeface="Calibri" panose="020F0502020204030204" pitchFamily="34" charset="0"/>
                <a:cs typeface="Calibri" panose="020F0502020204030204" pitchFamily="34" charset="0"/>
              </a:rPr>
              <a:t>PGMs</a:t>
            </a:r>
          </a:p>
        </p:txBody>
      </p:sp>
      <p:sp>
        <p:nvSpPr>
          <p:cNvPr id="9" name="Untertitel 8"/>
          <p:cNvSpPr>
            <a:spLocks noGrp="1"/>
          </p:cNvSpPr>
          <p:nvPr>
            <p:ph type="subTitle" idx="1"/>
          </p:nvPr>
        </p:nvSpPr>
        <p:spPr/>
        <p:txBody>
          <a:bodyPr/>
          <a:lstStyle/>
          <a:p>
            <a:r>
              <a:rPr lang="de-DE" dirty="0"/>
              <a:t>Einführung in die </a:t>
            </a:r>
            <a:br>
              <a:rPr lang="de-DE" dirty="0"/>
            </a:br>
            <a:r>
              <a:rPr lang="de-DE" dirty="0"/>
              <a:t>Künstliche Intelligenz</a:t>
            </a:r>
            <a:endParaRPr lang="de-DE" dirty="0">
              <a:latin typeface="Calibri" panose="020F0502020204030204" pitchFamily="34" charset="0"/>
              <a:cs typeface="Calibri" panose="020F0502020204030204" pitchFamily="34" charset="0"/>
            </a:endParaRPr>
          </a:p>
        </p:txBody>
      </p:sp>
      <p:sp>
        <p:nvSpPr>
          <p:cNvPr id="16" name="Vertikaler Textplatzhalter 15"/>
          <p:cNvSpPr>
            <a:spLocks noGrp="1"/>
          </p:cNvSpPr>
          <p:nvPr>
            <p:ph type="body" orient="vert" idx="13"/>
          </p:nvPr>
        </p:nvSpPr>
        <p:spPr/>
        <p:txBody>
          <a:bodyPr/>
          <a:lstStyle/>
          <a:p>
            <a:r>
              <a:rPr lang="de-DE">
                <a:latin typeface="Calibri" panose="020F0502020204030204" pitchFamily="34" charset="0"/>
                <a:cs typeface="Calibri" panose="020F0502020204030204" pitchFamily="34" charset="0"/>
              </a:rPr>
              <a:t>Tanya Braun</a:t>
            </a:r>
          </a:p>
          <a:p>
            <a:r>
              <a:rPr lang="de-DE"/>
              <a:t>Arbeitsgruppe Data Science, Institut für Informatik</a:t>
            </a:r>
            <a:endParaRPr lang="de-DE">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1F8D1E9-B2B0-E849-A277-41B032C58E51}"/>
              </a:ext>
            </a:extLst>
          </p:cNvPr>
          <p:cNvPicPr>
            <a:picLocks noChangeAspect="1"/>
          </p:cNvPicPr>
          <p:nvPr/>
        </p:nvPicPr>
        <p:blipFill>
          <a:blip r:embed="rId2"/>
          <a:stretch>
            <a:fillRect/>
          </a:stretch>
        </p:blipFill>
        <p:spPr>
          <a:xfrm>
            <a:off x="9634234" y="304198"/>
            <a:ext cx="2091601" cy="1045801"/>
          </a:xfrm>
          <a:prstGeom prst="rect">
            <a:avLst/>
          </a:prstGeom>
        </p:spPr>
      </p:pic>
      <p:sp>
        <p:nvSpPr>
          <p:cNvPr id="2" name="Rectangle 1">
            <a:extLst>
              <a:ext uri="{FF2B5EF4-FFF2-40B4-BE49-F238E27FC236}">
                <a16:creationId xmlns:a16="http://schemas.microsoft.com/office/drawing/2014/main" id="{8907435E-EBC7-CF40-8B52-99B44A650865}"/>
              </a:ext>
            </a:extLst>
          </p:cNvPr>
          <p:cNvSpPr/>
          <p:nvPr/>
        </p:nvSpPr>
        <p:spPr>
          <a:xfrm>
            <a:off x="7824021" y="1962150"/>
            <a:ext cx="3901814" cy="3464454"/>
          </a:xfrm>
          <a:prstGeom prst="rect">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de-DE"/>
          </a:p>
        </p:txBody>
      </p:sp>
      <p:grpSp>
        <p:nvGrpSpPr>
          <p:cNvPr id="7" name="Group 6">
            <a:extLst>
              <a:ext uri="{FF2B5EF4-FFF2-40B4-BE49-F238E27FC236}">
                <a16:creationId xmlns:a16="http://schemas.microsoft.com/office/drawing/2014/main" id="{47C84AE3-1375-B94F-BF18-3AF4A1843903}"/>
              </a:ext>
            </a:extLst>
          </p:cNvPr>
          <p:cNvGrpSpPr/>
          <p:nvPr/>
        </p:nvGrpSpPr>
        <p:grpSpPr>
          <a:xfrm>
            <a:off x="9653944" y="2113538"/>
            <a:ext cx="1912373" cy="892403"/>
            <a:chOff x="614372" y="3444406"/>
            <a:chExt cx="2349979" cy="1096611"/>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293BA7B1-5126-7C4E-90E7-37FBE019C6E4}"/>
                    </a:ext>
                  </a:extLst>
                </p:cNvPr>
                <p:cNvSpPr txBox="1"/>
                <p:nvPr/>
              </p:nvSpPr>
              <p:spPr>
                <a:xfrm>
                  <a:off x="614372" y="4201660"/>
                  <a:ext cx="972000" cy="33935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sz="1400" i="1">
                            <a:latin typeface="Cambria Math" charset="0"/>
                          </a:rPr>
                          <m:t>𝑇𝑟𝑎𝑣𝑒𝑙</m:t>
                        </m:r>
                      </m:oMath>
                    </m:oMathPara>
                  </a14:m>
                  <a:endParaRPr lang="de-DE" sz="1400" dirty="0"/>
                </a:p>
              </p:txBody>
            </p:sp>
          </mc:Choice>
          <mc:Fallback xmlns="">
            <p:sp>
              <p:nvSpPr>
                <p:cNvPr id="11" name="TextBox 10">
                  <a:extLst>
                    <a:ext uri="{FF2B5EF4-FFF2-40B4-BE49-F238E27FC236}">
                      <a16:creationId xmlns:a16="http://schemas.microsoft.com/office/drawing/2014/main" id="{293BA7B1-5126-7C4E-90E7-37FBE019C6E4}"/>
                    </a:ext>
                  </a:extLst>
                </p:cNvPr>
                <p:cNvSpPr txBox="1">
                  <a:spLocks noRot="1" noChangeAspect="1" noMove="1" noResize="1" noEditPoints="1" noAdjustHandles="1" noChangeArrowheads="1" noChangeShapeType="1" noTextEdit="1"/>
                </p:cNvSpPr>
                <p:nvPr/>
              </p:nvSpPr>
              <p:spPr>
                <a:xfrm>
                  <a:off x="614372" y="4201660"/>
                  <a:ext cx="972000" cy="339357"/>
                </a:xfrm>
                <a:prstGeom prst="ellipse">
                  <a:avLst/>
                </a:prstGeom>
                <a:blipFill>
                  <a:blip r:embed="rId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8ADAA15-1520-6147-8FC8-D745420A0889}"/>
                    </a:ext>
                  </a:extLst>
                </p:cNvPr>
                <p:cNvSpPr txBox="1"/>
                <p:nvPr/>
              </p:nvSpPr>
              <p:spPr>
                <a:xfrm>
                  <a:off x="1333316" y="3444406"/>
                  <a:ext cx="972000" cy="33935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𝐸𝑝𝑖𝑑</m:t>
                        </m:r>
                      </m:oMath>
                    </m:oMathPara>
                  </a14:m>
                  <a:endParaRPr lang="de-DE" sz="1400" dirty="0"/>
                </a:p>
              </p:txBody>
            </p:sp>
          </mc:Choice>
          <mc:Fallback xmlns="">
            <p:sp>
              <p:nvSpPr>
                <p:cNvPr id="12" name="TextBox 11">
                  <a:extLst>
                    <a:ext uri="{FF2B5EF4-FFF2-40B4-BE49-F238E27FC236}">
                      <a16:creationId xmlns:a16="http://schemas.microsoft.com/office/drawing/2014/main" id="{A8ADAA15-1520-6147-8FC8-D745420A0889}"/>
                    </a:ext>
                  </a:extLst>
                </p:cNvPr>
                <p:cNvSpPr txBox="1">
                  <a:spLocks noRot="1" noChangeAspect="1" noMove="1" noResize="1" noEditPoints="1" noAdjustHandles="1" noChangeArrowheads="1" noChangeShapeType="1" noTextEdit="1"/>
                </p:cNvSpPr>
                <p:nvPr/>
              </p:nvSpPr>
              <p:spPr>
                <a:xfrm>
                  <a:off x="1333316" y="3444406"/>
                  <a:ext cx="972000" cy="339357"/>
                </a:xfrm>
                <a:prstGeom prst="ellipse">
                  <a:avLst/>
                </a:prstGeom>
                <a:blipFill>
                  <a:blip r:embed="rId4"/>
                  <a:stretch>
                    <a:fillRect b="-125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1D750B2-115B-D640-958F-2A121264C14C}"/>
                    </a:ext>
                  </a:extLst>
                </p:cNvPr>
                <p:cNvSpPr txBox="1"/>
                <p:nvPr/>
              </p:nvSpPr>
              <p:spPr>
                <a:xfrm>
                  <a:off x="1992351" y="4185550"/>
                  <a:ext cx="972000" cy="33935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sz="1400" i="1">
                            <a:latin typeface="Cambria Math" charset="0"/>
                          </a:rPr>
                          <m:t>𝑆𝑖𝑐𝑘</m:t>
                        </m:r>
                      </m:oMath>
                    </m:oMathPara>
                  </a14:m>
                  <a:endParaRPr lang="de-DE" sz="1400" dirty="0"/>
                </a:p>
              </p:txBody>
            </p:sp>
          </mc:Choice>
          <mc:Fallback xmlns="">
            <p:sp>
              <p:nvSpPr>
                <p:cNvPr id="13" name="TextBox 12">
                  <a:extLst>
                    <a:ext uri="{FF2B5EF4-FFF2-40B4-BE49-F238E27FC236}">
                      <a16:creationId xmlns:a16="http://schemas.microsoft.com/office/drawing/2014/main" id="{D1D750B2-115B-D640-958F-2A121264C14C}"/>
                    </a:ext>
                  </a:extLst>
                </p:cNvPr>
                <p:cNvSpPr txBox="1">
                  <a:spLocks noRot="1" noChangeAspect="1" noMove="1" noResize="1" noEditPoints="1" noAdjustHandles="1" noChangeArrowheads="1" noChangeShapeType="1" noTextEdit="1"/>
                </p:cNvSpPr>
                <p:nvPr/>
              </p:nvSpPr>
              <p:spPr>
                <a:xfrm>
                  <a:off x="1992351" y="4185550"/>
                  <a:ext cx="972000" cy="339357"/>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14" name="Straight Arrow Connector 13">
              <a:extLst>
                <a:ext uri="{FF2B5EF4-FFF2-40B4-BE49-F238E27FC236}">
                  <a16:creationId xmlns:a16="http://schemas.microsoft.com/office/drawing/2014/main" id="{E2BBC279-6A5F-1D4D-9C70-1A46140F106E}"/>
                </a:ext>
              </a:extLst>
            </p:cNvPr>
            <p:cNvCxnSpPr>
              <a:cxnSpLocks/>
              <a:stCxn id="12" idx="3"/>
              <a:endCxn id="11" idx="0"/>
            </p:cNvCxnSpPr>
            <p:nvPr/>
          </p:nvCxnSpPr>
          <p:spPr>
            <a:xfrm flipH="1">
              <a:off x="1100372" y="3734065"/>
              <a:ext cx="375290" cy="4675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4A54C76-070D-3643-A8DE-F8FEA9B19800}"/>
                </a:ext>
              </a:extLst>
            </p:cNvPr>
            <p:cNvCxnSpPr>
              <a:cxnSpLocks/>
              <a:stCxn id="12" idx="5"/>
              <a:endCxn id="13" idx="0"/>
            </p:cNvCxnSpPr>
            <p:nvPr/>
          </p:nvCxnSpPr>
          <p:spPr>
            <a:xfrm>
              <a:off x="2162970" y="3734065"/>
              <a:ext cx="315381" cy="45148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953DF530-934A-184F-92B0-4E44D6D772E7}"/>
              </a:ext>
            </a:extLst>
          </p:cNvPr>
          <p:cNvGrpSpPr/>
          <p:nvPr/>
        </p:nvGrpSpPr>
        <p:grpSpPr>
          <a:xfrm>
            <a:off x="9712610" y="4373463"/>
            <a:ext cx="1934848" cy="897570"/>
            <a:chOff x="692704" y="3464504"/>
            <a:chExt cx="2377597" cy="1102960"/>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1A19C2F-4EEE-2C4F-8766-6A7E7E423104}"/>
                    </a:ext>
                  </a:extLst>
                </p:cNvPr>
                <p:cNvSpPr txBox="1"/>
                <p:nvPr/>
              </p:nvSpPr>
              <p:spPr>
                <a:xfrm>
                  <a:off x="692704" y="4203366"/>
                  <a:ext cx="972000" cy="33935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𝑇𝑟𝑎𝑣𝑒𝑙</m:t>
                        </m:r>
                      </m:oMath>
                    </m:oMathPara>
                  </a14:m>
                  <a:endParaRPr lang="de-DE" sz="1400" dirty="0"/>
                </a:p>
              </p:txBody>
            </p:sp>
          </mc:Choice>
          <mc:Fallback xmlns="">
            <p:sp>
              <p:nvSpPr>
                <p:cNvPr id="20" name="TextBox 19">
                  <a:extLst>
                    <a:ext uri="{FF2B5EF4-FFF2-40B4-BE49-F238E27FC236}">
                      <a16:creationId xmlns:a16="http://schemas.microsoft.com/office/drawing/2014/main" id="{F1A19C2F-4EEE-2C4F-8766-6A7E7E423104}"/>
                    </a:ext>
                  </a:extLst>
                </p:cNvPr>
                <p:cNvSpPr txBox="1">
                  <a:spLocks noRot="1" noChangeAspect="1" noMove="1" noResize="1" noEditPoints="1" noAdjustHandles="1" noChangeArrowheads="1" noChangeShapeType="1" noTextEdit="1"/>
                </p:cNvSpPr>
                <p:nvPr/>
              </p:nvSpPr>
              <p:spPr>
                <a:xfrm>
                  <a:off x="692704" y="4203366"/>
                  <a:ext cx="972000" cy="339357"/>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8DC6F58-E1D9-D443-ADC8-FA508F47C040}"/>
                    </a:ext>
                  </a:extLst>
                </p:cNvPr>
                <p:cNvSpPr txBox="1"/>
                <p:nvPr/>
              </p:nvSpPr>
              <p:spPr>
                <a:xfrm>
                  <a:off x="1351335" y="3464504"/>
                  <a:ext cx="972000" cy="33935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𝐸𝑝𝑖𝑑</m:t>
                        </m:r>
                      </m:oMath>
                    </m:oMathPara>
                  </a14:m>
                  <a:endParaRPr lang="de-DE" sz="1400" dirty="0"/>
                </a:p>
              </p:txBody>
            </p:sp>
          </mc:Choice>
          <mc:Fallback xmlns="">
            <p:sp>
              <p:nvSpPr>
                <p:cNvPr id="21" name="TextBox 20">
                  <a:extLst>
                    <a:ext uri="{FF2B5EF4-FFF2-40B4-BE49-F238E27FC236}">
                      <a16:creationId xmlns:a16="http://schemas.microsoft.com/office/drawing/2014/main" id="{B8DC6F58-E1D9-D443-ADC8-FA508F47C040}"/>
                    </a:ext>
                  </a:extLst>
                </p:cNvPr>
                <p:cNvSpPr txBox="1">
                  <a:spLocks noRot="1" noChangeAspect="1" noMove="1" noResize="1" noEditPoints="1" noAdjustHandles="1" noChangeArrowheads="1" noChangeShapeType="1" noTextEdit="1"/>
                </p:cNvSpPr>
                <p:nvPr/>
              </p:nvSpPr>
              <p:spPr>
                <a:xfrm>
                  <a:off x="1351335" y="3464504"/>
                  <a:ext cx="972000" cy="339357"/>
                </a:xfrm>
                <a:prstGeom prst="ellipse">
                  <a:avLst/>
                </a:prstGeom>
                <a:blipFill>
                  <a:blip r:embed="rId7"/>
                  <a:stretch>
                    <a:fillRect b="-125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D705D078-6DCE-2343-A4BE-80C896429811}"/>
                    </a:ext>
                  </a:extLst>
                </p:cNvPr>
                <p:cNvSpPr txBox="1"/>
                <p:nvPr/>
              </p:nvSpPr>
              <p:spPr>
                <a:xfrm>
                  <a:off x="2058267" y="4228107"/>
                  <a:ext cx="1012034" cy="33935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𝑆𝑖𝑐𝑘</m:t>
                        </m:r>
                      </m:oMath>
                    </m:oMathPara>
                  </a14:m>
                  <a:endParaRPr lang="de-DE" sz="1400" dirty="0"/>
                </a:p>
              </p:txBody>
            </p:sp>
          </mc:Choice>
          <mc:Fallback xmlns="">
            <p:sp>
              <p:nvSpPr>
                <p:cNvPr id="22" name="TextBox 21">
                  <a:extLst>
                    <a:ext uri="{FF2B5EF4-FFF2-40B4-BE49-F238E27FC236}">
                      <a16:creationId xmlns:a16="http://schemas.microsoft.com/office/drawing/2014/main" id="{D705D078-6DCE-2343-A4BE-80C896429811}"/>
                    </a:ext>
                  </a:extLst>
                </p:cNvPr>
                <p:cNvSpPr txBox="1">
                  <a:spLocks noRot="1" noChangeAspect="1" noMove="1" noResize="1" noEditPoints="1" noAdjustHandles="1" noChangeArrowheads="1" noChangeShapeType="1" noTextEdit="1"/>
                </p:cNvSpPr>
                <p:nvPr/>
              </p:nvSpPr>
              <p:spPr>
                <a:xfrm>
                  <a:off x="2058267" y="4228107"/>
                  <a:ext cx="1012034" cy="339357"/>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23" name="Straight Arrow Connector 22">
              <a:extLst>
                <a:ext uri="{FF2B5EF4-FFF2-40B4-BE49-F238E27FC236}">
                  <a16:creationId xmlns:a16="http://schemas.microsoft.com/office/drawing/2014/main" id="{4FC20210-B2D7-734F-9889-7934637A570D}"/>
                </a:ext>
              </a:extLst>
            </p:cNvPr>
            <p:cNvCxnSpPr>
              <a:cxnSpLocks/>
              <a:stCxn id="21" idx="3"/>
              <a:endCxn id="20" idx="0"/>
            </p:cNvCxnSpPr>
            <p:nvPr/>
          </p:nvCxnSpPr>
          <p:spPr>
            <a:xfrm flipH="1">
              <a:off x="1178704" y="3754163"/>
              <a:ext cx="314977" cy="44920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F8039E2-AEE1-E14D-B5DD-3B194AACFB63}"/>
                </a:ext>
              </a:extLst>
            </p:cNvPr>
            <p:cNvCxnSpPr>
              <a:cxnSpLocks/>
              <a:stCxn id="21" idx="5"/>
              <a:endCxn id="22" idx="0"/>
            </p:cNvCxnSpPr>
            <p:nvPr/>
          </p:nvCxnSpPr>
          <p:spPr>
            <a:xfrm>
              <a:off x="2180989" y="3754163"/>
              <a:ext cx="383295" cy="473944"/>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5C0D916D-C40F-1E4B-9352-02C7891BDC3D}"/>
              </a:ext>
            </a:extLst>
          </p:cNvPr>
          <p:cNvGrpSpPr/>
          <p:nvPr/>
        </p:nvGrpSpPr>
        <p:grpSpPr>
          <a:xfrm>
            <a:off x="9688881" y="3279889"/>
            <a:ext cx="1982305" cy="891791"/>
            <a:chOff x="3061845" y="4101184"/>
            <a:chExt cx="2435914" cy="1095859"/>
          </a:xfrm>
        </p:grpSpPr>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389101C-87E6-914A-9BDF-1C2D53AD7BD9}"/>
                    </a:ext>
                  </a:extLst>
                </p:cNvPr>
                <p:cNvSpPr txBox="1"/>
                <p:nvPr/>
              </p:nvSpPr>
              <p:spPr>
                <a:xfrm>
                  <a:off x="3061845" y="4857686"/>
                  <a:ext cx="972000" cy="33935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𝑇𝑟𝑎𝑣𝑒𝑙</m:t>
                        </m:r>
                      </m:oMath>
                    </m:oMathPara>
                  </a14:m>
                  <a:endParaRPr lang="de-DE" sz="1400" dirty="0"/>
                </a:p>
              </p:txBody>
            </p:sp>
          </mc:Choice>
          <mc:Fallback xmlns="">
            <p:sp>
              <p:nvSpPr>
                <p:cNvPr id="28" name="TextBox 27">
                  <a:extLst>
                    <a:ext uri="{FF2B5EF4-FFF2-40B4-BE49-F238E27FC236}">
                      <a16:creationId xmlns:a16="http://schemas.microsoft.com/office/drawing/2014/main" id="{8389101C-87E6-914A-9BDF-1C2D53AD7BD9}"/>
                    </a:ext>
                  </a:extLst>
                </p:cNvPr>
                <p:cNvSpPr txBox="1">
                  <a:spLocks noRot="1" noChangeAspect="1" noMove="1" noResize="1" noEditPoints="1" noAdjustHandles="1" noChangeArrowheads="1" noChangeShapeType="1" noTextEdit="1"/>
                </p:cNvSpPr>
                <p:nvPr/>
              </p:nvSpPr>
              <p:spPr>
                <a:xfrm>
                  <a:off x="3061845" y="4857686"/>
                  <a:ext cx="972000" cy="339357"/>
                </a:xfrm>
                <a:prstGeom prst="ellipse">
                  <a:avLst/>
                </a:prstGeom>
                <a:blipFill>
                  <a:blip r:embed="rId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9768139B-9755-364A-9213-C59EF284C260}"/>
                    </a:ext>
                  </a:extLst>
                </p:cNvPr>
                <p:cNvSpPr txBox="1"/>
                <p:nvPr/>
              </p:nvSpPr>
              <p:spPr>
                <a:xfrm>
                  <a:off x="3784840" y="4101184"/>
                  <a:ext cx="972000" cy="33935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𝐸𝑝𝑖𝑑</m:t>
                        </m:r>
                      </m:oMath>
                    </m:oMathPara>
                  </a14:m>
                  <a:endParaRPr lang="de-DE" sz="1400" dirty="0"/>
                </a:p>
              </p:txBody>
            </p:sp>
          </mc:Choice>
          <mc:Fallback xmlns="">
            <p:sp>
              <p:nvSpPr>
                <p:cNvPr id="29" name="TextBox 28">
                  <a:extLst>
                    <a:ext uri="{FF2B5EF4-FFF2-40B4-BE49-F238E27FC236}">
                      <a16:creationId xmlns:a16="http://schemas.microsoft.com/office/drawing/2014/main" id="{9768139B-9755-364A-9213-C59EF284C260}"/>
                    </a:ext>
                  </a:extLst>
                </p:cNvPr>
                <p:cNvSpPr txBox="1">
                  <a:spLocks noRot="1" noChangeAspect="1" noMove="1" noResize="1" noEditPoints="1" noAdjustHandles="1" noChangeArrowheads="1" noChangeShapeType="1" noTextEdit="1"/>
                </p:cNvSpPr>
                <p:nvPr/>
              </p:nvSpPr>
              <p:spPr>
                <a:xfrm>
                  <a:off x="3784840" y="4101184"/>
                  <a:ext cx="972000" cy="339357"/>
                </a:xfrm>
                <a:prstGeom prst="ellipse">
                  <a:avLst/>
                </a:prstGeom>
                <a:blipFill>
                  <a:blip r:embed="rId10"/>
                  <a:stretch>
                    <a:fillRect b="-125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BD8335DE-7635-1F44-BA74-DE72E6784171}"/>
                    </a:ext>
                  </a:extLst>
                </p:cNvPr>
                <p:cNvSpPr txBox="1"/>
                <p:nvPr/>
              </p:nvSpPr>
              <p:spPr>
                <a:xfrm>
                  <a:off x="4525759" y="4857685"/>
                  <a:ext cx="972000" cy="339357"/>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𝑆𝑖𝑐𝑘</m:t>
                        </m:r>
                      </m:oMath>
                    </m:oMathPara>
                  </a14:m>
                  <a:endParaRPr lang="de-DE" sz="1400" dirty="0"/>
                </a:p>
              </p:txBody>
            </p:sp>
          </mc:Choice>
          <mc:Fallback xmlns="">
            <p:sp>
              <p:nvSpPr>
                <p:cNvPr id="30" name="TextBox 29">
                  <a:extLst>
                    <a:ext uri="{FF2B5EF4-FFF2-40B4-BE49-F238E27FC236}">
                      <a16:creationId xmlns:a16="http://schemas.microsoft.com/office/drawing/2014/main" id="{BD8335DE-7635-1F44-BA74-DE72E6784171}"/>
                    </a:ext>
                  </a:extLst>
                </p:cNvPr>
                <p:cNvSpPr txBox="1">
                  <a:spLocks noRot="1" noChangeAspect="1" noMove="1" noResize="1" noEditPoints="1" noAdjustHandles="1" noChangeArrowheads="1" noChangeShapeType="1" noTextEdit="1"/>
                </p:cNvSpPr>
                <p:nvPr/>
              </p:nvSpPr>
              <p:spPr>
                <a:xfrm>
                  <a:off x="4525759" y="4857685"/>
                  <a:ext cx="972000" cy="339357"/>
                </a:xfrm>
                <a:prstGeom prst="ellipse">
                  <a:avLst/>
                </a:prstGeom>
                <a:blipFill>
                  <a:blip r:embed="rId11"/>
                  <a:stretch>
                    <a:fillRect/>
                  </a:stretch>
                </a:blipFill>
                <a:ln>
                  <a:solidFill>
                    <a:schemeClr val="tx1"/>
                  </a:solidFill>
                </a:ln>
              </p:spPr>
              <p:txBody>
                <a:bodyPr/>
                <a:lstStyle/>
                <a:p>
                  <a:r>
                    <a:rPr lang="de-DE">
                      <a:noFill/>
                    </a:rPr>
                    <a:t> </a:t>
                  </a:r>
                </a:p>
              </p:txBody>
            </p:sp>
          </mc:Fallback>
        </mc:AlternateContent>
        <p:sp>
          <p:nvSpPr>
            <p:cNvPr id="31" name="Rectangle 30">
              <a:extLst>
                <a:ext uri="{FF2B5EF4-FFF2-40B4-BE49-F238E27FC236}">
                  <a16:creationId xmlns:a16="http://schemas.microsoft.com/office/drawing/2014/main" id="{21AE47E4-16B5-6742-B15E-BBEFBBD53AAC}"/>
                </a:ext>
              </a:extLst>
            </p:cNvPr>
            <p:cNvSpPr/>
            <p:nvPr/>
          </p:nvSpPr>
          <p:spPr>
            <a:xfrm>
              <a:off x="4939759" y="4534230"/>
              <a:ext cx="144000" cy="160531"/>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cxnSp>
          <p:nvCxnSpPr>
            <p:cNvPr id="32" name="Straight Connector 31">
              <a:extLst>
                <a:ext uri="{FF2B5EF4-FFF2-40B4-BE49-F238E27FC236}">
                  <a16:creationId xmlns:a16="http://schemas.microsoft.com/office/drawing/2014/main" id="{CCDB31E8-1044-A343-8FD5-0CC2EFEC7127}"/>
                </a:ext>
              </a:extLst>
            </p:cNvPr>
            <p:cNvCxnSpPr>
              <a:cxnSpLocks/>
              <a:stCxn id="29" idx="5"/>
              <a:endCxn id="31" idx="0"/>
            </p:cNvCxnSpPr>
            <p:nvPr/>
          </p:nvCxnSpPr>
          <p:spPr>
            <a:xfrm>
              <a:off x="4614493" y="4390843"/>
              <a:ext cx="397266" cy="1433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4557694-E744-A646-A098-075427663A5E}"/>
                </a:ext>
              </a:extLst>
            </p:cNvPr>
            <p:cNvCxnSpPr>
              <a:cxnSpLocks/>
              <a:stCxn id="31" idx="2"/>
              <a:endCxn id="30" idx="0"/>
            </p:cNvCxnSpPr>
            <p:nvPr/>
          </p:nvCxnSpPr>
          <p:spPr>
            <a:xfrm>
              <a:off x="5011759" y="4694760"/>
              <a:ext cx="0" cy="162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3180D24-E271-ED43-9D05-D7551E0C5D25}"/>
                </a:ext>
              </a:extLst>
            </p:cNvPr>
            <p:cNvSpPr/>
            <p:nvPr/>
          </p:nvSpPr>
          <p:spPr>
            <a:xfrm>
              <a:off x="3475845" y="454249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cxnSp>
          <p:nvCxnSpPr>
            <p:cNvPr id="35" name="Straight Connector 34">
              <a:extLst>
                <a:ext uri="{FF2B5EF4-FFF2-40B4-BE49-F238E27FC236}">
                  <a16:creationId xmlns:a16="http://schemas.microsoft.com/office/drawing/2014/main" id="{DFF63112-4B85-3944-841A-50400B6D082C}"/>
                </a:ext>
              </a:extLst>
            </p:cNvPr>
            <p:cNvCxnSpPr>
              <a:cxnSpLocks/>
              <a:stCxn id="29" idx="3"/>
              <a:endCxn id="34" idx="0"/>
            </p:cNvCxnSpPr>
            <p:nvPr/>
          </p:nvCxnSpPr>
          <p:spPr>
            <a:xfrm flipH="1">
              <a:off x="3547845" y="4390843"/>
              <a:ext cx="379341" cy="1516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98B491D-9C1F-1444-B5C0-69042C305DAC}"/>
                </a:ext>
              </a:extLst>
            </p:cNvPr>
            <p:cNvCxnSpPr>
              <a:cxnSpLocks/>
              <a:stCxn id="34" idx="2"/>
              <a:endCxn id="28" idx="0"/>
            </p:cNvCxnSpPr>
            <p:nvPr/>
          </p:nvCxnSpPr>
          <p:spPr>
            <a:xfrm>
              <a:off x="3547845" y="4686495"/>
              <a:ext cx="0" cy="17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B5C888A-362E-A74B-A685-48003E122DCE}"/>
                </a:ext>
              </a:extLst>
            </p:cNvPr>
            <p:cNvSpPr/>
            <p:nvPr/>
          </p:nvSpPr>
          <p:spPr>
            <a:xfrm>
              <a:off x="4940089" y="422579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cxnSp>
          <p:nvCxnSpPr>
            <p:cNvPr id="38" name="Straight Connector 37">
              <a:extLst>
                <a:ext uri="{FF2B5EF4-FFF2-40B4-BE49-F238E27FC236}">
                  <a16:creationId xmlns:a16="http://schemas.microsoft.com/office/drawing/2014/main" id="{59F2D18F-5216-EF48-85D9-5306D356521D}"/>
                </a:ext>
              </a:extLst>
            </p:cNvPr>
            <p:cNvCxnSpPr>
              <a:cxnSpLocks/>
              <a:stCxn id="29" idx="6"/>
              <a:endCxn id="37" idx="1"/>
            </p:cNvCxnSpPr>
            <p:nvPr/>
          </p:nvCxnSpPr>
          <p:spPr>
            <a:xfrm>
              <a:off x="4756840" y="4270863"/>
              <a:ext cx="183250" cy="2693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D8741D30-6226-084A-938B-79DC025F6F33}"/>
              </a:ext>
            </a:extLst>
          </p:cNvPr>
          <p:cNvGrpSpPr/>
          <p:nvPr/>
        </p:nvGrpSpPr>
        <p:grpSpPr>
          <a:xfrm>
            <a:off x="7883156" y="2066029"/>
            <a:ext cx="2035157" cy="1997477"/>
            <a:chOff x="7950129" y="4109675"/>
            <a:chExt cx="2500860" cy="2454558"/>
          </a:xfrm>
        </p:grpSpPr>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E09F76D6-66B7-0A47-8A5C-AD047FF01404}"/>
                    </a:ext>
                  </a:extLst>
                </p:cNvPr>
                <p:cNvSpPr/>
                <p:nvPr/>
              </p:nvSpPr>
              <p:spPr>
                <a:xfrm>
                  <a:off x="7950129" y="4109675"/>
                  <a:ext cx="1724809" cy="24545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de-DE" sz="1400" dirty="0">
                      <a:solidFill>
                        <a:schemeClr val="tx1"/>
                      </a:solidFill>
                    </a:rPr>
                    <a:t> </a:t>
                  </a:r>
                  <a14:m>
                    <m:oMath xmlns:m="http://schemas.openxmlformats.org/officeDocument/2006/math">
                      <m:r>
                        <a:rPr lang="de-DE" sz="1400" b="0" i="1" dirty="0" smtClean="0">
                          <a:solidFill>
                            <a:schemeClr val="tx1"/>
                          </a:solidFill>
                          <a:latin typeface="Cambria Math" panose="02040503050406030204" pitchFamily="18" charset="0"/>
                        </a:rPr>
                        <m:t>𝑀</m:t>
                      </m:r>
                    </m:oMath>
                  </a14:m>
                  <a:endParaRPr lang="de-DE" sz="1400" dirty="0">
                    <a:solidFill>
                      <a:schemeClr val="tx1"/>
                    </a:solidFill>
                  </a:endParaRPr>
                </a:p>
              </p:txBody>
            </p:sp>
          </mc:Choice>
          <mc:Fallback xmlns="">
            <p:sp>
              <p:nvSpPr>
                <p:cNvPr id="8" name="Rectangle 7">
                  <a:extLst>
                    <a:ext uri="{FF2B5EF4-FFF2-40B4-BE49-F238E27FC236}">
                      <a16:creationId xmlns:a16="http://schemas.microsoft.com/office/drawing/2014/main" id="{C81A0F11-6A0C-EA42-9224-398B44294779}"/>
                    </a:ext>
                  </a:extLst>
                </p:cNvPr>
                <p:cNvSpPr>
                  <a:spLocks noRot="1" noChangeAspect="1" noMove="1" noResize="1" noEditPoints="1" noAdjustHandles="1" noChangeArrowheads="1" noChangeShapeType="1" noTextEdit="1"/>
                </p:cNvSpPr>
                <p:nvPr/>
              </p:nvSpPr>
              <p:spPr>
                <a:xfrm>
                  <a:off x="7950129" y="4109675"/>
                  <a:ext cx="1724809" cy="2454558"/>
                </a:xfrm>
                <a:prstGeom prst="rect">
                  <a:avLst/>
                </a:prstGeom>
                <a:blipFill>
                  <a:blip r:embed="rId12"/>
                  <a:stretch>
                    <a:fillRect/>
                  </a:stretch>
                </a:blipFill>
                <a:ln w="28575">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6520CF69-D819-BF4D-8CA0-8B59A4D84A68}"/>
                    </a:ext>
                  </a:extLst>
                </p:cNvPr>
                <p:cNvSpPr txBox="1"/>
                <p:nvPr/>
              </p:nvSpPr>
              <p:spPr>
                <a:xfrm>
                  <a:off x="8403807" y="5001118"/>
                  <a:ext cx="720000" cy="354205"/>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dirty="0" smtClean="0">
                                <a:latin typeface="Cambria Math" panose="02040503050406030204" pitchFamily="18" charset="0"/>
                              </a:rPr>
                            </m:ctrlPr>
                          </m:sSubPr>
                          <m:e>
                            <m:r>
                              <a:rPr lang="de-DE" sz="1400" i="1" dirty="0" smtClean="0">
                                <a:latin typeface="Cambria Math" panose="02040503050406030204" pitchFamily="18" charset="0"/>
                              </a:rPr>
                              <m:t>𝐶</m:t>
                            </m:r>
                          </m:e>
                          <m:sub>
                            <m:r>
                              <a:rPr lang="de-DE" sz="1400" b="0" i="1" dirty="0" smtClean="0">
                                <a:latin typeface="Cambria Math" panose="02040503050406030204" pitchFamily="18" charset="0"/>
                              </a:rPr>
                              <m:t>𝑑</m:t>
                            </m:r>
                            <m:r>
                              <a:rPr lang="de-DE" sz="1400" b="0" i="1" dirty="0" smtClean="0">
                                <a:latin typeface="Cambria Math" panose="02040503050406030204" pitchFamily="18" charset="0"/>
                              </a:rPr>
                              <m:t>,</m:t>
                            </m:r>
                            <m:r>
                              <a:rPr lang="de-DE" sz="1400" b="0" i="1" dirty="0" smtClean="0">
                                <a:latin typeface="Cambria Math" panose="02040503050406030204" pitchFamily="18" charset="0"/>
                              </a:rPr>
                              <m:t>𝑖</m:t>
                            </m:r>
                          </m:sub>
                        </m:sSub>
                      </m:oMath>
                    </m:oMathPara>
                  </a14:m>
                  <a:endParaRPr lang="de-DE" sz="1400" dirty="0"/>
                </a:p>
              </p:txBody>
            </p:sp>
          </mc:Choice>
          <mc:Fallback xmlns="">
            <p:sp>
              <p:nvSpPr>
                <p:cNvPr id="41" name="TextBox 40">
                  <a:extLst>
                    <a:ext uri="{FF2B5EF4-FFF2-40B4-BE49-F238E27FC236}">
                      <a16:creationId xmlns:a16="http://schemas.microsoft.com/office/drawing/2014/main" id="{6520CF69-D819-BF4D-8CA0-8B59A4D84A68}"/>
                    </a:ext>
                  </a:extLst>
                </p:cNvPr>
                <p:cNvSpPr txBox="1">
                  <a:spLocks noRot="1" noChangeAspect="1" noMove="1" noResize="1" noEditPoints="1" noAdjustHandles="1" noChangeArrowheads="1" noChangeShapeType="1" noTextEdit="1"/>
                </p:cNvSpPr>
                <p:nvPr/>
              </p:nvSpPr>
              <p:spPr>
                <a:xfrm>
                  <a:off x="8403807" y="5001118"/>
                  <a:ext cx="720000" cy="354205"/>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D07EABF2-1341-D54E-A143-6F486B9CD9D9}"/>
                    </a:ext>
                  </a:extLst>
                </p:cNvPr>
                <p:cNvSpPr txBox="1"/>
                <p:nvPr/>
              </p:nvSpPr>
              <p:spPr>
                <a:xfrm>
                  <a:off x="8403807" y="5698024"/>
                  <a:ext cx="720000" cy="354205"/>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dirty="0" smtClean="0">
                                <a:latin typeface="Cambria Math" panose="02040503050406030204" pitchFamily="18" charset="0"/>
                              </a:rPr>
                            </m:ctrlPr>
                          </m:sSubPr>
                          <m:e>
                            <m:r>
                              <a:rPr lang="de-DE" sz="1400" b="0" i="1" dirty="0" smtClean="0">
                                <a:latin typeface="Cambria Math" panose="02040503050406030204" pitchFamily="18" charset="0"/>
                              </a:rPr>
                              <m:t>𝑋</m:t>
                            </m:r>
                          </m:e>
                          <m:sub>
                            <m:r>
                              <a:rPr lang="de-DE" sz="1400" b="0" i="1" dirty="0" smtClean="0">
                                <a:latin typeface="Cambria Math" panose="02040503050406030204" pitchFamily="18" charset="0"/>
                              </a:rPr>
                              <m:t>𝑑</m:t>
                            </m:r>
                            <m:r>
                              <a:rPr lang="de-DE" sz="1400" b="0" i="1" dirty="0" smtClean="0">
                                <a:latin typeface="Cambria Math" panose="02040503050406030204" pitchFamily="18" charset="0"/>
                              </a:rPr>
                              <m:t>,</m:t>
                            </m:r>
                            <m:r>
                              <a:rPr lang="de-DE" sz="1400" b="0" i="1" dirty="0" smtClean="0">
                                <a:latin typeface="Cambria Math" panose="02040503050406030204" pitchFamily="18" charset="0"/>
                              </a:rPr>
                              <m:t>𝑖</m:t>
                            </m:r>
                          </m:sub>
                        </m:sSub>
                      </m:oMath>
                    </m:oMathPara>
                  </a14:m>
                  <a:endParaRPr lang="de-DE" sz="1400" dirty="0"/>
                </a:p>
              </p:txBody>
            </p:sp>
          </mc:Choice>
          <mc:Fallback xmlns="">
            <p:sp>
              <p:nvSpPr>
                <p:cNvPr id="42" name="TextBox 41">
                  <a:extLst>
                    <a:ext uri="{FF2B5EF4-FFF2-40B4-BE49-F238E27FC236}">
                      <a16:creationId xmlns:a16="http://schemas.microsoft.com/office/drawing/2014/main" id="{D07EABF2-1341-D54E-A143-6F486B9CD9D9}"/>
                    </a:ext>
                  </a:extLst>
                </p:cNvPr>
                <p:cNvSpPr txBox="1">
                  <a:spLocks noRot="1" noChangeAspect="1" noMove="1" noResize="1" noEditPoints="1" noAdjustHandles="1" noChangeArrowheads="1" noChangeShapeType="1" noTextEdit="1"/>
                </p:cNvSpPr>
                <p:nvPr/>
              </p:nvSpPr>
              <p:spPr>
                <a:xfrm>
                  <a:off x="8403807" y="5698024"/>
                  <a:ext cx="720000" cy="354205"/>
                </a:xfrm>
                <a:prstGeom prst="ellipse">
                  <a:avLst/>
                </a:prstGeom>
                <a:blipFill>
                  <a:blip r:embed="rId14"/>
                  <a:stretch>
                    <a:fillRect/>
                  </a:stretch>
                </a:blipFill>
                <a:ln>
                  <a:solidFill>
                    <a:schemeClr val="tx1"/>
                  </a:solidFill>
                </a:ln>
              </p:spPr>
              <p:txBody>
                <a:bodyPr/>
                <a:lstStyle/>
                <a:p>
                  <a:r>
                    <a:rPr lang="de-DE">
                      <a:noFill/>
                    </a:rPr>
                    <a:t> </a:t>
                  </a:r>
                </a:p>
              </p:txBody>
            </p:sp>
          </mc:Fallback>
        </mc:AlternateContent>
        <p:cxnSp>
          <p:nvCxnSpPr>
            <p:cNvPr id="43" name="Straight Arrow Connector 42">
              <a:extLst>
                <a:ext uri="{FF2B5EF4-FFF2-40B4-BE49-F238E27FC236}">
                  <a16:creationId xmlns:a16="http://schemas.microsoft.com/office/drawing/2014/main" id="{395D4306-C881-A542-810A-19E1BCC72DEB}"/>
                </a:ext>
              </a:extLst>
            </p:cNvPr>
            <p:cNvCxnSpPr>
              <a:cxnSpLocks/>
              <a:stCxn id="41" idx="4"/>
              <a:endCxn id="42" idx="0"/>
            </p:cNvCxnSpPr>
            <p:nvPr/>
          </p:nvCxnSpPr>
          <p:spPr>
            <a:xfrm>
              <a:off x="8763807" y="5355322"/>
              <a:ext cx="0" cy="342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5EBC7F77-EC7D-794C-8C23-58EFD926424C}"/>
                    </a:ext>
                  </a:extLst>
                </p:cNvPr>
                <p:cNvSpPr/>
                <p:nvPr/>
              </p:nvSpPr>
              <p:spPr>
                <a:xfrm>
                  <a:off x="8165538" y="4815541"/>
                  <a:ext cx="1284514" cy="14216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de-DE" sz="1400" dirty="0">
                      <a:solidFill>
                        <a:schemeClr val="tx1"/>
                      </a:solidFill>
                    </a:rPr>
                    <a:t> </a:t>
                  </a:r>
                  <a14:m>
                    <m:oMath xmlns:m="http://schemas.openxmlformats.org/officeDocument/2006/math">
                      <m:sSub>
                        <m:sSubPr>
                          <m:ctrlPr>
                            <a:rPr lang="de-DE" sz="1400" b="0" i="1" dirty="0" smtClean="0">
                              <a:solidFill>
                                <a:schemeClr val="tx1"/>
                              </a:solidFill>
                              <a:latin typeface="Cambria Math" panose="02040503050406030204" pitchFamily="18" charset="0"/>
                            </a:rPr>
                          </m:ctrlPr>
                        </m:sSubPr>
                        <m:e>
                          <m:r>
                            <a:rPr lang="de-DE" sz="1400" b="0" i="1" dirty="0" smtClean="0">
                              <a:solidFill>
                                <a:schemeClr val="tx1"/>
                              </a:solidFill>
                              <a:latin typeface="Cambria Math" panose="02040503050406030204" pitchFamily="18" charset="0"/>
                            </a:rPr>
                            <m:t>𝑁</m:t>
                          </m:r>
                        </m:e>
                        <m:sub>
                          <m:r>
                            <a:rPr lang="de-DE" sz="1400" b="0" i="1" dirty="0" smtClean="0">
                              <a:solidFill>
                                <a:schemeClr val="tx1"/>
                              </a:solidFill>
                              <a:latin typeface="Cambria Math" panose="02040503050406030204" pitchFamily="18" charset="0"/>
                            </a:rPr>
                            <m:t>𝑑</m:t>
                          </m:r>
                        </m:sub>
                      </m:sSub>
                    </m:oMath>
                  </a14:m>
                  <a:endParaRPr lang="de-DE" sz="1400" dirty="0">
                    <a:solidFill>
                      <a:schemeClr val="tx1"/>
                    </a:solidFill>
                  </a:endParaRPr>
                </a:p>
              </p:txBody>
            </p:sp>
          </mc:Choice>
          <mc:Fallback xmlns="">
            <p:sp>
              <p:nvSpPr>
                <p:cNvPr id="12" name="Rectangle 11">
                  <a:extLst>
                    <a:ext uri="{FF2B5EF4-FFF2-40B4-BE49-F238E27FC236}">
                      <a16:creationId xmlns:a16="http://schemas.microsoft.com/office/drawing/2014/main" id="{FA4EB313-3CFF-9B4A-986E-FB98C4CBF8EF}"/>
                    </a:ext>
                  </a:extLst>
                </p:cNvPr>
                <p:cNvSpPr>
                  <a:spLocks noRot="1" noChangeAspect="1" noMove="1" noResize="1" noEditPoints="1" noAdjustHandles="1" noChangeArrowheads="1" noChangeShapeType="1" noTextEdit="1"/>
                </p:cNvSpPr>
                <p:nvPr/>
              </p:nvSpPr>
              <p:spPr>
                <a:xfrm>
                  <a:off x="8165538" y="4815541"/>
                  <a:ext cx="1284514" cy="1421674"/>
                </a:xfrm>
                <a:prstGeom prst="rect">
                  <a:avLst/>
                </a:prstGeom>
                <a:blipFill>
                  <a:blip r:embed="rId15"/>
                  <a:stretch>
                    <a:fillRect/>
                  </a:stretch>
                </a:blipFill>
                <a:ln w="28575">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2195E181-F27B-2E41-A876-2AD44142CA5A}"/>
                    </a:ext>
                  </a:extLst>
                </p:cNvPr>
                <p:cNvSpPr txBox="1"/>
                <p:nvPr/>
              </p:nvSpPr>
              <p:spPr>
                <a:xfrm>
                  <a:off x="8403807" y="4311906"/>
                  <a:ext cx="720000" cy="339357"/>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dirty="0" smtClean="0">
                                <a:latin typeface="Cambria Math" panose="02040503050406030204" pitchFamily="18" charset="0"/>
                                <a:ea typeface="Cambria Math" panose="02040503050406030204" pitchFamily="18" charset="0"/>
                              </a:rPr>
                            </m:ctrlPr>
                          </m:sSubPr>
                          <m:e>
                            <m:r>
                              <a:rPr lang="de-DE" sz="1400" b="1" i="1" dirty="0" smtClean="0">
                                <a:latin typeface="Cambria Math" panose="02040503050406030204" pitchFamily="18" charset="0"/>
                                <a:ea typeface="Cambria Math" panose="02040503050406030204" pitchFamily="18" charset="0"/>
                              </a:rPr>
                              <m:t>𝜽</m:t>
                            </m:r>
                          </m:e>
                          <m:sub>
                            <m:r>
                              <a:rPr lang="de-DE" sz="1400" b="0" i="1" dirty="0" smtClean="0">
                                <a:latin typeface="Cambria Math" panose="02040503050406030204" pitchFamily="18" charset="0"/>
                                <a:ea typeface="Cambria Math" panose="02040503050406030204" pitchFamily="18" charset="0"/>
                              </a:rPr>
                              <m:t>𝑑</m:t>
                            </m:r>
                          </m:sub>
                        </m:sSub>
                      </m:oMath>
                    </m:oMathPara>
                  </a14:m>
                  <a:endParaRPr lang="de-DE" sz="1400" dirty="0"/>
                </a:p>
              </p:txBody>
            </p:sp>
          </mc:Choice>
          <mc:Fallback xmlns="">
            <p:sp>
              <p:nvSpPr>
                <p:cNvPr id="45" name="TextBox 44">
                  <a:extLst>
                    <a:ext uri="{FF2B5EF4-FFF2-40B4-BE49-F238E27FC236}">
                      <a16:creationId xmlns:a16="http://schemas.microsoft.com/office/drawing/2014/main" id="{2195E181-F27B-2E41-A876-2AD44142CA5A}"/>
                    </a:ext>
                  </a:extLst>
                </p:cNvPr>
                <p:cNvSpPr txBox="1">
                  <a:spLocks noRot="1" noChangeAspect="1" noMove="1" noResize="1" noEditPoints="1" noAdjustHandles="1" noChangeArrowheads="1" noChangeShapeType="1" noTextEdit="1"/>
                </p:cNvSpPr>
                <p:nvPr/>
              </p:nvSpPr>
              <p:spPr>
                <a:xfrm>
                  <a:off x="8403807" y="4311906"/>
                  <a:ext cx="720000" cy="339357"/>
                </a:xfrm>
                <a:prstGeom prst="ellipse">
                  <a:avLst/>
                </a:prstGeom>
                <a:blipFill>
                  <a:blip r:embed="rId16"/>
                  <a:stretch>
                    <a:fillRect/>
                  </a:stretch>
                </a:blipFill>
                <a:ln>
                  <a:solidFill>
                    <a:schemeClr val="tx1"/>
                  </a:solidFill>
                </a:ln>
              </p:spPr>
              <p:txBody>
                <a:bodyPr/>
                <a:lstStyle/>
                <a:p>
                  <a:r>
                    <a:rPr lang="de-DE">
                      <a:noFill/>
                    </a:rPr>
                    <a:t> </a:t>
                  </a:r>
                </a:p>
              </p:txBody>
            </p:sp>
          </mc:Fallback>
        </mc:AlternateContent>
        <p:cxnSp>
          <p:nvCxnSpPr>
            <p:cNvPr id="46" name="Straight Arrow Connector 45">
              <a:extLst>
                <a:ext uri="{FF2B5EF4-FFF2-40B4-BE49-F238E27FC236}">
                  <a16:creationId xmlns:a16="http://schemas.microsoft.com/office/drawing/2014/main" id="{7D822F4D-FB4B-CC48-8E2E-ED7DA6F0ECC1}"/>
                </a:ext>
              </a:extLst>
            </p:cNvPr>
            <p:cNvCxnSpPr>
              <a:cxnSpLocks/>
              <a:stCxn id="45" idx="4"/>
              <a:endCxn id="41" idx="0"/>
            </p:cNvCxnSpPr>
            <p:nvPr/>
          </p:nvCxnSpPr>
          <p:spPr>
            <a:xfrm>
              <a:off x="8763807" y="4651263"/>
              <a:ext cx="0" cy="34985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0218E6FE-C82C-A04F-B0EA-DD8E3F0A3404}"/>
                    </a:ext>
                  </a:extLst>
                </p:cNvPr>
                <p:cNvSpPr txBox="1"/>
                <p:nvPr/>
              </p:nvSpPr>
              <p:spPr>
                <a:xfrm>
                  <a:off x="9730989" y="5352241"/>
                  <a:ext cx="720000" cy="339357"/>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r>
                          <a:rPr lang="de-DE" sz="1400" b="1" i="1" dirty="0" smtClean="0">
                            <a:latin typeface="Cambria Math" panose="02040503050406030204" pitchFamily="18" charset="0"/>
                            <a:ea typeface="Cambria Math" panose="02040503050406030204" pitchFamily="18" charset="0"/>
                          </a:rPr>
                          <m:t>𝜷</m:t>
                        </m:r>
                      </m:oMath>
                    </m:oMathPara>
                  </a14:m>
                  <a:endParaRPr lang="de-DE" sz="1400" b="1" dirty="0"/>
                </a:p>
              </p:txBody>
            </p:sp>
          </mc:Choice>
          <mc:Fallback xmlns="">
            <p:sp>
              <p:nvSpPr>
                <p:cNvPr id="47" name="TextBox 46">
                  <a:extLst>
                    <a:ext uri="{FF2B5EF4-FFF2-40B4-BE49-F238E27FC236}">
                      <a16:creationId xmlns:a16="http://schemas.microsoft.com/office/drawing/2014/main" id="{0218E6FE-C82C-A04F-B0EA-DD8E3F0A3404}"/>
                    </a:ext>
                  </a:extLst>
                </p:cNvPr>
                <p:cNvSpPr txBox="1">
                  <a:spLocks noRot="1" noChangeAspect="1" noMove="1" noResize="1" noEditPoints="1" noAdjustHandles="1" noChangeArrowheads="1" noChangeShapeType="1" noTextEdit="1"/>
                </p:cNvSpPr>
                <p:nvPr/>
              </p:nvSpPr>
              <p:spPr>
                <a:xfrm>
                  <a:off x="9730989" y="5352241"/>
                  <a:ext cx="720000" cy="339357"/>
                </a:xfrm>
                <a:prstGeom prst="ellipse">
                  <a:avLst/>
                </a:prstGeom>
                <a:blipFill>
                  <a:blip r:embed="rId17"/>
                  <a:stretch>
                    <a:fillRect b="-12500"/>
                  </a:stretch>
                </a:blipFill>
                <a:ln>
                  <a:solidFill>
                    <a:schemeClr val="tx1"/>
                  </a:solidFill>
                </a:ln>
              </p:spPr>
              <p:txBody>
                <a:bodyPr/>
                <a:lstStyle/>
                <a:p>
                  <a:r>
                    <a:rPr lang="de-DE">
                      <a:noFill/>
                    </a:rPr>
                    <a:t> </a:t>
                  </a:r>
                </a:p>
              </p:txBody>
            </p:sp>
          </mc:Fallback>
        </mc:AlternateContent>
        <p:cxnSp>
          <p:nvCxnSpPr>
            <p:cNvPr id="48" name="Straight Arrow Connector 47">
              <a:extLst>
                <a:ext uri="{FF2B5EF4-FFF2-40B4-BE49-F238E27FC236}">
                  <a16:creationId xmlns:a16="http://schemas.microsoft.com/office/drawing/2014/main" id="{C596038E-5C6E-E443-981F-16592AA49469}"/>
                </a:ext>
              </a:extLst>
            </p:cNvPr>
            <p:cNvCxnSpPr>
              <a:cxnSpLocks/>
              <a:stCxn id="47" idx="3"/>
              <a:endCxn id="42" idx="7"/>
            </p:cNvCxnSpPr>
            <p:nvPr/>
          </p:nvCxnSpPr>
          <p:spPr>
            <a:xfrm flipH="1">
              <a:off x="9018365" y="5641901"/>
              <a:ext cx="818066" cy="1079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FBBAD1BB-5051-784B-8944-F1C06660A355}"/>
              </a:ext>
            </a:extLst>
          </p:cNvPr>
          <p:cNvGrpSpPr/>
          <p:nvPr/>
        </p:nvGrpSpPr>
        <p:grpSpPr>
          <a:xfrm>
            <a:off x="7985307" y="4183605"/>
            <a:ext cx="1191603" cy="1184210"/>
            <a:chOff x="9018127" y="3292708"/>
            <a:chExt cx="1191603" cy="1184210"/>
          </a:xfrm>
        </p:grpSpPr>
        <mc:AlternateContent xmlns:mc="http://schemas.openxmlformats.org/markup-compatibility/2006" xmlns:a14="http://schemas.microsoft.com/office/drawing/2010/main">
          <mc:Choice Requires="a14">
            <p:sp>
              <p:nvSpPr>
                <p:cNvPr id="50" name="Oval 49">
                  <a:extLst>
                    <a:ext uri="{FF2B5EF4-FFF2-40B4-BE49-F238E27FC236}">
                      <a16:creationId xmlns:a16="http://schemas.microsoft.com/office/drawing/2014/main" id="{979CEC58-EE7A-3240-957F-F54491EE76DB}"/>
                    </a:ext>
                  </a:extLst>
                </p:cNvPr>
                <p:cNvSpPr/>
                <p:nvPr/>
              </p:nvSpPr>
              <p:spPr>
                <a:xfrm>
                  <a:off x="9018127" y="3292708"/>
                  <a:ext cx="374468" cy="374469"/>
                </a:xfrm>
                <a:prstGeom prst="ellipse">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𝐸</m:t>
                          </m:r>
                        </m:e>
                        <m:sub>
                          <m:r>
                            <a:rPr lang="de-DE" sz="1400" b="0" i="1" smtClean="0">
                              <a:solidFill>
                                <a:schemeClr val="tx1"/>
                              </a:solidFill>
                              <a:latin typeface="Cambria Math" panose="02040503050406030204" pitchFamily="18" charset="0"/>
                            </a:rPr>
                            <m:t>1</m:t>
                          </m:r>
                        </m:sub>
                      </m:sSub>
                    </m:oMath>
                  </a14:m>
                  <a:r>
                    <a:rPr lang="de-DE" sz="1400" dirty="0">
                      <a:solidFill>
                        <a:schemeClr val="tx1"/>
                      </a:solidFill>
                    </a:rPr>
                    <a:t> </a:t>
                  </a:r>
                </a:p>
              </p:txBody>
            </p:sp>
          </mc:Choice>
          <mc:Fallback xmlns="">
            <p:sp>
              <p:nvSpPr>
                <p:cNvPr id="16" name="Oval 15">
                  <a:extLst>
                    <a:ext uri="{FF2B5EF4-FFF2-40B4-BE49-F238E27FC236}">
                      <a16:creationId xmlns:a16="http://schemas.microsoft.com/office/drawing/2014/main" id="{CE4D6E3F-0D85-314A-8EE9-53FA54F48839}"/>
                    </a:ext>
                  </a:extLst>
                </p:cNvPr>
                <p:cNvSpPr>
                  <a:spLocks noRot="1" noChangeAspect="1" noMove="1" noResize="1" noEditPoints="1" noAdjustHandles="1" noChangeArrowheads="1" noChangeShapeType="1" noTextEdit="1"/>
                </p:cNvSpPr>
                <p:nvPr/>
              </p:nvSpPr>
              <p:spPr>
                <a:xfrm>
                  <a:off x="9018127" y="3292708"/>
                  <a:ext cx="374468" cy="374469"/>
                </a:xfrm>
                <a:prstGeom prst="ellipse">
                  <a:avLst/>
                </a:prstGeom>
                <a:blipFill>
                  <a:blip r:embed="rId1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Oval 50">
                  <a:extLst>
                    <a:ext uri="{FF2B5EF4-FFF2-40B4-BE49-F238E27FC236}">
                      <a16:creationId xmlns:a16="http://schemas.microsoft.com/office/drawing/2014/main" id="{9B398AC3-47CA-8E47-87DE-3D46A526415F}"/>
                    </a:ext>
                  </a:extLst>
                </p:cNvPr>
                <p:cNvSpPr/>
                <p:nvPr/>
              </p:nvSpPr>
              <p:spPr>
                <a:xfrm>
                  <a:off x="9835262" y="3292708"/>
                  <a:ext cx="374468" cy="374469"/>
                </a:xfrm>
                <a:prstGeom prst="ellipse">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𝐸</m:t>
                          </m:r>
                        </m:e>
                        <m:sub>
                          <m:r>
                            <a:rPr lang="de-DE" sz="1400" b="0" i="1" smtClean="0">
                              <a:solidFill>
                                <a:schemeClr val="tx1"/>
                              </a:solidFill>
                              <a:latin typeface="Cambria Math" panose="02040503050406030204" pitchFamily="18" charset="0"/>
                            </a:rPr>
                            <m:t>2</m:t>
                          </m:r>
                        </m:sub>
                      </m:sSub>
                    </m:oMath>
                  </a14:m>
                  <a:r>
                    <a:rPr lang="de-DE" sz="1400" dirty="0">
                      <a:solidFill>
                        <a:schemeClr val="tx1"/>
                      </a:solidFill>
                    </a:rPr>
                    <a:t> </a:t>
                  </a:r>
                </a:p>
              </p:txBody>
            </p:sp>
          </mc:Choice>
          <mc:Fallback xmlns="">
            <p:sp>
              <p:nvSpPr>
                <p:cNvPr id="17" name="Oval 16">
                  <a:extLst>
                    <a:ext uri="{FF2B5EF4-FFF2-40B4-BE49-F238E27FC236}">
                      <a16:creationId xmlns:a16="http://schemas.microsoft.com/office/drawing/2014/main" id="{D82614F5-222B-974F-9110-DE678FBDCAA0}"/>
                    </a:ext>
                  </a:extLst>
                </p:cNvPr>
                <p:cNvSpPr>
                  <a:spLocks noRot="1" noChangeAspect="1" noMove="1" noResize="1" noEditPoints="1" noAdjustHandles="1" noChangeArrowheads="1" noChangeShapeType="1" noTextEdit="1"/>
                </p:cNvSpPr>
                <p:nvPr/>
              </p:nvSpPr>
              <p:spPr>
                <a:xfrm>
                  <a:off x="9835262" y="3292708"/>
                  <a:ext cx="374468" cy="374469"/>
                </a:xfrm>
                <a:prstGeom prst="ellipse">
                  <a:avLst/>
                </a:prstGeom>
                <a:blipFill>
                  <a:blip r:embed="rId1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Oval 53">
                  <a:extLst>
                    <a:ext uri="{FF2B5EF4-FFF2-40B4-BE49-F238E27FC236}">
                      <a16:creationId xmlns:a16="http://schemas.microsoft.com/office/drawing/2014/main" id="{785BC57E-D8C2-CA45-9587-5C44B51DC59F}"/>
                    </a:ext>
                  </a:extLst>
                </p:cNvPr>
                <p:cNvSpPr/>
                <p:nvPr/>
              </p:nvSpPr>
              <p:spPr>
                <a:xfrm>
                  <a:off x="9018127" y="4102449"/>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𝑇</m:t>
                          </m:r>
                        </m:e>
                        <m:sub>
                          <m:r>
                            <a:rPr lang="de-DE" sz="1400" b="0" i="1" smtClean="0">
                              <a:solidFill>
                                <a:schemeClr val="tx1"/>
                              </a:solidFill>
                              <a:latin typeface="Cambria Math" panose="02040503050406030204" pitchFamily="18" charset="0"/>
                            </a:rPr>
                            <m:t>1</m:t>
                          </m:r>
                        </m:sub>
                      </m:sSub>
                    </m:oMath>
                  </a14:m>
                  <a:r>
                    <a:rPr lang="de-DE" sz="1400" dirty="0">
                      <a:solidFill>
                        <a:schemeClr val="tx1"/>
                      </a:solidFill>
                    </a:rPr>
                    <a:t> </a:t>
                  </a:r>
                </a:p>
              </p:txBody>
            </p:sp>
          </mc:Choice>
          <mc:Fallback xmlns="">
            <p:sp>
              <p:nvSpPr>
                <p:cNvPr id="20" name="Oval 19">
                  <a:extLst>
                    <a:ext uri="{FF2B5EF4-FFF2-40B4-BE49-F238E27FC236}">
                      <a16:creationId xmlns:a16="http://schemas.microsoft.com/office/drawing/2014/main" id="{A86F8212-72FA-4148-9D98-CA3A5DACB497}"/>
                    </a:ext>
                  </a:extLst>
                </p:cNvPr>
                <p:cNvSpPr>
                  <a:spLocks noRot="1" noChangeAspect="1" noMove="1" noResize="1" noEditPoints="1" noAdjustHandles="1" noChangeArrowheads="1" noChangeShapeType="1" noTextEdit="1"/>
                </p:cNvSpPr>
                <p:nvPr/>
              </p:nvSpPr>
              <p:spPr>
                <a:xfrm>
                  <a:off x="9018127" y="4102449"/>
                  <a:ext cx="374468" cy="374469"/>
                </a:xfrm>
                <a:prstGeom prst="ellipse">
                  <a:avLst/>
                </a:prstGeom>
                <a:blipFill>
                  <a:blip r:embed="rId2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Oval 54">
                  <a:extLst>
                    <a:ext uri="{FF2B5EF4-FFF2-40B4-BE49-F238E27FC236}">
                      <a16:creationId xmlns:a16="http://schemas.microsoft.com/office/drawing/2014/main" id="{EB6BFC8D-0C13-D446-AAAD-438F62DCAC1B}"/>
                    </a:ext>
                  </a:extLst>
                </p:cNvPr>
                <p:cNvSpPr/>
                <p:nvPr/>
              </p:nvSpPr>
              <p:spPr>
                <a:xfrm>
                  <a:off x="9835262" y="4102449"/>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𝑇</m:t>
                          </m:r>
                        </m:e>
                        <m:sub>
                          <m:r>
                            <a:rPr lang="de-DE" sz="1400" b="0" i="1" smtClean="0">
                              <a:solidFill>
                                <a:schemeClr val="tx1"/>
                              </a:solidFill>
                              <a:latin typeface="Cambria Math" panose="02040503050406030204" pitchFamily="18" charset="0"/>
                            </a:rPr>
                            <m:t>2</m:t>
                          </m:r>
                        </m:sub>
                      </m:sSub>
                    </m:oMath>
                  </a14:m>
                  <a:r>
                    <a:rPr lang="de-DE" sz="1400" dirty="0">
                      <a:solidFill>
                        <a:schemeClr val="tx1"/>
                      </a:solidFill>
                    </a:rPr>
                    <a:t> </a:t>
                  </a:r>
                </a:p>
              </p:txBody>
            </p:sp>
          </mc:Choice>
          <mc:Fallback xmlns="">
            <p:sp>
              <p:nvSpPr>
                <p:cNvPr id="21" name="Oval 20">
                  <a:extLst>
                    <a:ext uri="{FF2B5EF4-FFF2-40B4-BE49-F238E27FC236}">
                      <a16:creationId xmlns:a16="http://schemas.microsoft.com/office/drawing/2014/main" id="{6B27248A-B91D-5A4C-BB18-07C512AD9B8D}"/>
                    </a:ext>
                  </a:extLst>
                </p:cNvPr>
                <p:cNvSpPr>
                  <a:spLocks noRot="1" noChangeAspect="1" noMove="1" noResize="1" noEditPoints="1" noAdjustHandles="1" noChangeArrowheads="1" noChangeShapeType="1" noTextEdit="1"/>
                </p:cNvSpPr>
                <p:nvPr/>
              </p:nvSpPr>
              <p:spPr>
                <a:xfrm>
                  <a:off x="9835262" y="4102449"/>
                  <a:ext cx="374468" cy="374469"/>
                </a:xfrm>
                <a:prstGeom prst="ellipse">
                  <a:avLst/>
                </a:prstGeom>
                <a:blipFill>
                  <a:blip r:embed="rId21"/>
                  <a:stretch>
                    <a:fillRect/>
                  </a:stretch>
                </a:blipFill>
                <a:ln>
                  <a:solidFill>
                    <a:schemeClr val="tx1"/>
                  </a:solidFill>
                </a:ln>
              </p:spPr>
              <p:txBody>
                <a:bodyPr/>
                <a:lstStyle/>
                <a:p>
                  <a:r>
                    <a:rPr lang="de-DE">
                      <a:noFill/>
                    </a:rPr>
                    <a:t> </a:t>
                  </a:r>
                </a:p>
              </p:txBody>
            </p:sp>
          </mc:Fallback>
        </mc:AlternateContent>
        <p:cxnSp>
          <p:nvCxnSpPr>
            <p:cNvPr id="58" name="Straight Connector 57">
              <a:extLst>
                <a:ext uri="{FF2B5EF4-FFF2-40B4-BE49-F238E27FC236}">
                  <a16:creationId xmlns:a16="http://schemas.microsoft.com/office/drawing/2014/main" id="{5C571417-A2D9-4040-8031-B94BFCBC8F11}"/>
                </a:ext>
              </a:extLst>
            </p:cNvPr>
            <p:cNvCxnSpPr>
              <a:cxnSpLocks/>
              <a:stCxn id="54" idx="6"/>
              <a:endCxn id="55" idx="2"/>
            </p:cNvCxnSpPr>
            <p:nvPr/>
          </p:nvCxnSpPr>
          <p:spPr>
            <a:xfrm>
              <a:off x="9392595" y="4289684"/>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59678BB-381A-0B42-ABB7-C35C4814D50B}"/>
                </a:ext>
              </a:extLst>
            </p:cNvPr>
            <p:cNvCxnSpPr>
              <a:cxnSpLocks/>
              <a:stCxn id="50" idx="4"/>
              <a:endCxn id="54" idx="0"/>
            </p:cNvCxnSpPr>
            <p:nvPr/>
          </p:nvCxnSpPr>
          <p:spPr>
            <a:xfrm>
              <a:off x="9205361" y="3667177"/>
              <a:ext cx="0" cy="4352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D1E35D0-7876-EC43-BCBD-D45623AE9416}"/>
                </a:ext>
              </a:extLst>
            </p:cNvPr>
            <p:cNvCxnSpPr>
              <a:cxnSpLocks/>
              <a:stCxn id="51" idx="4"/>
              <a:endCxn id="55" idx="0"/>
            </p:cNvCxnSpPr>
            <p:nvPr/>
          </p:nvCxnSpPr>
          <p:spPr>
            <a:xfrm>
              <a:off x="10022496" y="3667177"/>
              <a:ext cx="0" cy="4352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17899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Vollständige gemeinsame Wahrscheinlichkeitsverteilung</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60000" y="1665066"/>
                <a:ext cx="8495363" cy="4240848"/>
              </a:xfrm>
            </p:spPr>
            <p:txBody>
              <a:bodyPr>
                <a:normAutofit/>
              </a:bodyPr>
              <a:lstStyle/>
              <a:p>
                <a:r>
                  <a:rPr lang="de-DE" dirty="0">
                    <a:solidFill>
                      <a:schemeClr val="accent1"/>
                    </a:solidFill>
                  </a:rPr>
                  <a:t>Welt </a:t>
                </a:r>
                <a14:m>
                  <m:oMath xmlns:m="http://schemas.openxmlformats.org/officeDocument/2006/math">
                    <m:r>
                      <a:rPr lang="de-DE" i="1" smtClean="0">
                        <a:solidFill>
                          <a:schemeClr val="accent1"/>
                        </a:solidFill>
                        <a:latin typeface="Cambria Math" panose="02040503050406030204" pitchFamily="18" charset="0"/>
                        <a:ea typeface="Cambria Math" panose="02040503050406030204" pitchFamily="18" charset="0"/>
                      </a:rPr>
                      <m:t>𝜔</m:t>
                    </m:r>
                  </m:oMath>
                </a14:m>
                <a:r>
                  <a:rPr lang="de-DE" dirty="0"/>
                  <a:t> = zusammengesetztes Event für </a:t>
                </a:r>
                <a14:m>
                  <m:oMath xmlns:m="http://schemas.openxmlformats.org/officeDocument/2006/math">
                    <m:r>
                      <a:rPr lang="de-DE" b="1" i="1" smtClean="0">
                        <a:latin typeface="Cambria Math" panose="02040503050406030204" pitchFamily="18" charset="0"/>
                      </a:rPr>
                      <m:t>𝑹</m:t>
                    </m:r>
                  </m:oMath>
                </a14:m>
                <a:r>
                  <a:rPr lang="de-DE" dirty="0"/>
                  <a:t>, i.e., </a:t>
                </a:r>
                <a14:m>
                  <m:oMath xmlns:m="http://schemas.openxmlformats.org/officeDocument/2006/math">
                    <m:r>
                      <a:rPr lang="de-DE" b="1" i="1" dirty="0" smtClean="0">
                        <a:latin typeface="Cambria Math" panose="02040503050406030204" pitchFamily="18" charset="0"/>
                      </a:rPr>
                      <m:t>𝒓</m:t>
                    </m:r>
                  </m:oMath>
                </a14:m>
                <a:endParaRPr lang="de-DE" b="1" dirty="0"/>
              </a:p>
              <a:p>
                <a:pPr lvl="1"/>
                <a:r>
                  <a:rPr lang="de-DE" dirty="0"/>
                  <a:t>Beispiel:</a:t>
                </a:r>
              </a:p>
              <a:p>
                <a:pPr marL="457200" lvl="1" indent="0">
                  <a:buNone/>
                </a:pPr>
                <a14:m>
                  <m:oMathPara xmlns:m="http://schemas.openxmlformats.org/officeDocument/2006/math">
                    <m:oMathParaPr>
                      <m:jc m:val="center"/>
                    </m:oMathParaPr>
                    <m:oMath xmlns:m="http://schemas.openxmlformats.org/officeDocument/2006/math">
                      <m:r>
                        <a:rPr lang="de-DE" b="0" i="1" smtClean="0">
                          <a:latin typeface="Cambria Math" panose="02040503050406030204" pitchFamily="18" charset="0"/>
                        </a:rPr>
                        <m:t>𝑒</m:t>
                      </m:r>
                      <m:r>
                        <a:rPr lang="de-DE" i="1">
                          <a:latin typeface="Cambria Math" charset="0"/>
                        </a:rPr>
                        <m:t>𝑝𝑖𝑑</m:t>
                      </m:r>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𝑡</m:t>
                      </m:r>
                      <m:r>
                        <a:rPr lang="de-DE" i="1">
                          <a:latin typeface="Cambria Math" panose="02040503050406030204" pitchFamily="18" charset="0"/>
                        </a:rPr>
                        <m:t>𝑟𝑎𝑣𝑒𝑙</m:t>
                      </m:r>
                      <m:r>
                        <a:rPr lang="de-DE" b="0" i="1" smtClean="0">
                          <a:latin typeface="Cambria Math" panose="02040503050406030204" pitchFamily="18" charset="0"/>
                        </a:rPr>
                        <m:t>, </m:t>
                      </m:r>
                      <m:r>
                        <a:rPr lang="de-DE" i="1">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𝑠</m:t>
                      </m:r>
                      <m:r>
                        <a:rPr lang="de-DE" i="1">
                          <a:latin typeface="Cambria Math" panose="02040503050406030204" pitchFamily="18" charset="0"/>
                        </a:rPr>
                        <m:t>𝑖𝑐𝑘</m:t>
                      </m:r>
                    </m:oMath>
                  </m:oMathPara>
                </a14:m>
                <a:endParaRPr lang="de-DE" i="1" dirty="0"/>
              </a:p>
              <a:p>
                <a:r>
                  <a:rPr lang="de-DE" dirty="0">
                    <a:solidFill>
                      <a:schemeClr val="accent1"/>
                    </a:solidFill>
                  </a:rPr>
                  <a:t>Wahrscheinlichkeit</a:t>
                </a:r>
                <a:r>
                  <a:rPr lang="de-DE" dirty="0"/>
                  <a:t> für das Auftreten dieser Welt angeben</a:t>
                </a:r>
              </a:p>
              <a:p>
                <a:pPr lvl="1"/>
                <a:r>
                  <a:rPr lang="de-DE" dirty="0"/>
                  <a:t>Beispiel</a:t>
                </a:r>
              </a:p>
              <a:p>
                <a:pPr marL="1206500"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𝑒𝑝𝑖𝑑</m:t>
                          </m:r>
                          <m:r>
                            <a:rPr lang="de-DE" i="1">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𝑡</m:t>
                          </m:r>
                          <m:r>
                            <a:rPr lang="de-DE" i="1">
                              <a:latin typeface="Cambria Math" panose="02040503050406030204" pitchFamily="18" charset="0"/>
                            </a:rPr>
                            <m:t>𝑟𝑎𝑣𝑒𝑙</m:t>
                          </m:r>
                          <m:r>
                            <a:rPr lang="de-DE" i="1">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𝑠</m:t>
                          </m:r>
                          <m:r>
                            <a:rPr lang="de-DE" i="1">
                              <a:latin typeface="Cambria Math" panose="02040503050406030204" pitchFamily="18" charset="0"/>
                            </a:rPr>
                            <m:t>𝑖𝑐𝑘</m:t>
                          </m:r>
                        </m:e>
                      </m:d>
                      <m:r>
                        <a:rPr lang="de-DE" b="0" i="1" smtClean="0">
                          <a:latin typeface="Cambria Math" panose="02040503050406030204" pitchFamily="18" charset="0"/>
                        </a:rPr>
                        <m:t>=0.05</m:t>
                      </m:r>
                    </m:oMath>
                  </m:oMathPara>
                </a14:m>
                <a:endParaRPr lang="de-DE" sz="2400" dirty="0">
                  <a:solidFill>
                    <a:schemeClr val="accent1"/>
                  </a:solidFill>
                </a:endParaRPr>
              </a:p>
              <a:p>
                <a:pPr marL="268288" lvl="1" indent="-254000"/>
                <a:r>
                  <a:rPr lang="de-DE" sz="2400" dirty="0">
                    <a:solidFill>
                      <a:schemeClr val="accent1"/>
                    </a:solidFill>
                  </a:rPr>
                  <a:t>Vollständige gemeinsame Wahrscheinlichkeitsverteilung</a:t>
                </a:r>
                <a:r>
                  <a:rPr lang="de-DE" sz="2400" dirty="0"/>
                  <a:t> </a:t>
                </a:r>
                <a14:m>
                  <m:oMath xmlns:m="http://schemas.openxmlformats.org/officeDocument/2006/math">
                    <m:sSub>
                      <m:sSubPr>
                        <m:ctrlPr>
                          <a:rPr lang="de-DE" sz="2400" i="1" smtClean="0">
                            <a:latin typeface="Cambria Math" panose="02040503050406030204" pitchFamily="18" charset="0"/>
                          </a:rPr>
                        </m:ctrlPr>
                      </m:sSubPr>
                      <m:e>
                        <m:r>
                          <a:rPr lang="de-DE" sz="2400" i="1">
                            <a:latin typeface="Cambria Math" charset="0"/>
                          </a:rPr>
                          <m:t>𝑃</m:t>
                        </m:r>
                      </m:e>
                      <m:sub>
                        <m:r>
                          <a:rPr lang="de-DE" sz="2400" b="1" i="1">
                            <a:latin typeface="Cambria Math" panose="02040503050406030204" pitchFamily="18" charset="0"/>
                          </a:rPr>
                          <m:t>𝑹</m:t>
                        </m:r>
                      </m:sub>
                    </m:sSub>
                    <m:r>
                      <a:rPr lang="de-DE" sz="2400" b="0" i="1" smtClean="0">
                        <a:latin typeface="Cambria Math" panose="02040503050406030204" pitchFamily="18" charset="0"/>
                      </a:rPr>
                      <m:t>=</m:t>
                    </m:r>
                    <m:r>
                      <a:rPr lang="de-DE" sz="2400" b="0" i="1" smtClean="0">
                        <a:latin typeface="Cambria Math" panose="02040503050406030204" pitchFamily="18" charset="0"/>
                      </a:rPr>
                      <m:t>𝑃</m:t>
                    </m:r>
                    <m:d>
                      <m:dPr>
                        <m:ctrlPr>
                          <a:rPr lang="de-DE" sz="2400" b="0" i="1" smtClean="0">
                            <a:latin typeface="Cambria Math" panose="02040503050406030204" pitchFamily="18" charset="0"/>
                          </a:rPr>
                        </m:ctrlPr>
                      </m:dPr>
                      <m:e>
                        <m:r>
                          <a:rPr lang="de-DE" sz="2400" b="1" i="1" smtClean="0">
                            <a:latin typeface="Cambria Math" panose="02040503050406030204" pitchFamily="18" charset="0"/>
                          </a:rPr>
                          <m:t>𝑹</m:t>
                        </m:r>
                      </m:e>
                    </m:d>
                  </m:oMath>
                </a14:m>
                <a:r>
                  <a:rPr lang="de-DE" sz="2400" dirty="0"/>
                  <a:t> über alle (</a:t>
                </a:r>
                <a14:m>
                  <m:oMath xmlns:m="http://schemas.openxmlformats.org/officeDocument/2006/math">
                    <m:r>
                      <a:rPr lang="de-DE" sz="2400" i="1">
                        <a:latin typeface="Cambria Math" panose="02040503050406030204" pitchFamily="18" charset="0"/>
                      </a:rPr>
                      <m:t>𝑙</m:t>
                    </m:r>
                  </m:oMath>
                </a14:m>
                <a:r>
                  <a:rPr lang="de-DE" sz="2400" dirty="0"/>
                  <a:t>) möglichen Welten</a:t>
                </a:r>
              </a:p>
              <a:p>
                <a:pPr marL="531813" lvl="2" indent="-254000"/>
                <a:r>
                  <a:rPr lang="de-DE" sz="2200" dirty="0"/>
                  <a:t>Eigentlich eine Funktion </a:t>
                </a:r>
                <a14:m>
                  <m:oMath xmlns:m="http://schemas.openxmlformats.org/officeDocument/2006/math">
                    <m:sSub>
                      <m:sSubPr>
                        <m:ctrlPr>
                          <a:rPr lang="de-DE" sz="2200" b="0" i="1" smtClean="0">
                            <a:latin typeface="Cambria Math" panose="02040503050406030204" pitchFamily="18" charset="0"/>
                          </a:rPr>
                        </m:ctrlPr>
                      </m:sSubPr>
                      <m:e>
                        <m:r>
                          <a:rPr lang="de-DE" sz="2200" b="0" i="1" smtClean="0">
                            <a:latin typeface="Cambria Math" panose="02040503050406030204" pitchFamily="18" charset="0"/>
                          </a:rPr>
                          <m:t>𝑃</m:t>
                        </m:r>
                      </m:e>
                      <m:sub>
                        <m:r>
                          <a:rPr lang="de-DE" sz="2200" b="0" i="1" smtClean="0">
                            <a:latin typeface="Cambria Math" panose="02040503050406030204" pitchFamily="18" charset="0"/>
                          </a:rPr>
                          <m:t>𝑅</m:t>
                        </m:r>
                      </m:sub>
                    </m:sSub>
                    <m:r>
                      <a:rPr lang="de-DE" sz="2200" b="0" i="1" smtClean="0">
                        <a:latin typeface="Cambria Math" panose="02040503050406030204" pitchFamily="18" charset="0"/>
                      </a:rPr>
                      <m:t> :</m:t>
                    </m:r>
                    <m:r>
                      <m:rPr>
                        <m:nor/>
                      </m:rPr>
                      <a:rPr lang="de-DE" sz="2200" b="0" i="0" smtClean="0">
                        <a:latin typeface="Cambria Math" panose="02040503050406030204" pitchFamily="18" charset="0"/>
                      </a:rPr>
                      <m:t>Val</m:t>
                    </m:r>
                    <m:d>
                      <m:dPr>
                        <m:ctrlPr>
                          <a:rPr lang="de-DE" sz="2200" b="0" i="1" smtClean="0">
                            <a:latin typeface="Cambria Math" panose="02040503050406030204" pitchFamily="18" charset="0"/>
                          </a:rPr>
                        </m:ctrlPr>
                      </m:dPr>
                      <m:e>
                        <m:r>
                          <a:rPr lang="de-DE" sz="2200" b="1" i="1" smtClean="0">
                            <a:latin typeface="Cambria Math" panose="02040503050406030204" pitchFamily="18" charset="0"/>
                          </a:rPr>
                          <m:t>𝑹</m:t>
                        </m:r>
                      </m:e>
                    </m:d>
                    <m:r>
                      <a:rPr lang="de-DE" sz="2200" b="0" i="1" smtClean="0">
                        <a:latin typeface="Cambria Math" panose="02040503050406030204" pitchFamily="18" charset="0"/>
                        <a:ea typeface="Cambria Math" panose="02040503050406030204" pitchFamily="18" charset="0"/>
                      </a:rPr>
                      <m:t>→</m:t>
                    </m:r>
                    <m:r>
                      <a:rPr lang="de-DE" sz="2200" b="0" i="1" smtClean="0">
                        <a:latin typeface="Cambria Math" panose="02040503050406030204" pitchFamily="18" charset="0"/>
                        <a:ea typeface="Cambria Math" panose="02040503050406030204" pitchFamily="18" charset="0"/>
                      </a:rPr>
                      <m:t>ℝ</m:t>
                    </m:r>
                  </m:oMath>
                </a14:m>
                <a:r>
                  <a:rPr lang="de-DE" sz="2200" b="0" dirty="0">
                    <a:latin typeface="+mn-lt"/>
                    <a:ea typeface="Cambria Math" panose="02040503050406030204" pitchFamily="18" charset="0"/>
                  </a:rPr>
                  <a:t> mit </a:t>
                </a:r>
                <a14:m>
                  <m:oMath xmlns:m="http://schemas.openxmlformats.org/officeDocument/2006/math">
                    <m:nary>
                      <m:naryPr>
                        <m:chr m:val="∑"/>
                        <m:ctrlPr>
                          <a:rPr lang="de-DE" sz="2200" b="0" i="1" smtClean="0">
                            <a:latin typeface="Cambria Math" panose="02040503050406030204" pitchFamily="18" charset="0"/>
                            <a:ea typeface="Cambria Math" panose="02040503050406030204" pitchFamily="18" charset="0"/>
                          </a:rPr>
                        </m:ctrlPr>
                      </m:naryPr>
                      <m:sub>
                        <m:r>
                          <m:rPr>
                            <m:brk m:alnAt="23"/>
                          </m:rPr>
                          <a:rPr lang="de-DE" sz="2200" b="0" i="1" smtClean="0">
                            <a:latin typeface="Cambria Math" panose="02040503050406030204" pitchFamily="18" charset="0"/>
                            <a:ea typeface="Cambria Math" panose="02040503050406030204" pitchFamily="18" charset="0"/>
                          </a:rPr>
                          <m:t>𝑖</m:t>
                        </m:r>
                        <m:r>
                          <a:rPr lang="de-DE" sz="2200" b="0" i="1" smtClean="0">
                            <a:latin typeface="Cambria Math" panose="02040503050406030204" pitchFamily="18" charset="0"/>
                            <a:ea typeface="Cambria Math" panose="02040503050406030204" pitchFamily="18" charset="0"/>
                          </a:rPr>
                          <m:t>=1</m:t>
                        </m:r>
                      </m:sub>
                      <m:sup>
                        <m:r>
                          <a:rPr lang="de-DE" sz="2200" b="0" i="1" smtClean="0">
                            <a:latin typeface="Cambria Math" panose="02040503050406030204" pitchFamily="18" charset="0"/>
                            <a:ea typeface="Cambria Math" panose="02040503050406030204" pitchFamily="18" charset="0"/>
                          </a:rPr>
                          <m:t>𝑙</m:t>
                        </m:r>
                      </m:sup>
                      <m:e>
                        <m:r>
                          <a:rPr lang="de-DE" sz="2200" b="0" i="1" smtClean="0">
                            <a:latin typeface="Cambria Math" panose="02040503050406030204" pitchFamily="18" charset="0"/>
                            <a:ea typeface="Cambria Math" panose="02040503050406030204" pitchFamily="18" charset="0"/>
                          </a:rPr>
                          <m:t>𝑃</m:t>
                        </m:r>
                        <m:d>
                          <m:dPr>
                            <m:ctrlPr>
                              <a:rPr lang="de-DE" sz="2200" b="0" i="1" smtClean="0">
                                <a:latin typeface="Cambria Math" panose="02040503050406030204" pitchFamily="18" charset="0"/>
                                <a:ea typeface="Cambria Math" panose="02040503050406030204" pitchFamily="18" charset="0"/>
                              </a:rPr>
                            </m:ctrlPr>
                          </m:dPr>
                          <m:e>
                            <m:sSub>
                              <m:sSubPr>
                                <m:ctrlPr>
                                  <a:rPr lang="de-DE" sz="2200" b="0" i="1" smtClean="0">
                                    <a:latin typeface="Cambria Math" panose="02040503050406030204" pitchFamily="18" charset="0"/>
                                    <a:ea typeface="Cambria Math" panose="02040503050406030204" pitchFamily="18" charset="0"/>
                                  </a:rPr>
                                </m:ctrlPr>
                              </m:sSubPr>
                              <m:e>
                                <m:r>
                                  <a:rPr lang="de-DE" sz="2200" b="0" i="1" smtClean="0">
                                    <a:latin typeface="Cambria Math" panose="02040503050406030204" pitchFamily="18" charset="0"/>
                                    <a:ea typeface="Cambria Math" panose="02040503050406030204" pitchFamily="18" charset="0"/>
                                  </a:rPr>
                                  <m:t>𝜔</m:t>
                                </m:r>
                              </m:e>
                              <m:sub>
                                <m:r>
                                  <a:rPr lang="de-DE" sz="2200" b="0" i="1" smtClean="0">
                                    <a:latin typeface="Cambria Math" panose="02040503050406030204" pitchFamily="18" charset="0"/>
                                    <a:ea typeface="Cambria Math" panose="02040503050406030204" pitchFamily="18" charset="0"/>
                                  </a:rPr>
                                  <m:t>𝑖</m:t>
                                </m:r>
                              </m:sub>
                            </m:sSub>
                          </m:e>
                        </m:d>
                      </m:e>
                    </m:nary>
                    <m:r>
                      <a:rPr lang="de-DE" sz="2200" b="0" i="1" smtClean="0">
                        <a:latin typeface="Cambria Math" panose="02040503050406030204" pitchFamily="18" charset="0"/>
                        <a:ea typeface="Cambria Math" panose="02040503050406030204" pitchFamily="18" charset="0"/>
                      </a:rPr>
                      <m:t>=1</m:t>
                    </m:r>
                  </m:oMath>
                </a14:m>
                <a:endParaRPr lang="de-DE" sz="2200" b="0" i="1" dirty="0">
                  <a:latin typeface="Cambria Math" panose="02040503050406030204" pitchFamily="18" charset="0"/>
                  <a:ea typeface="Cambria Math" panose="02040503050406030204" pitchFamily="18" charset="0"/>
                </a:endParaRPr>
              </a:p>
              <a:p>
                <a:pPr marL="796926" lvl="3" indent="-254000"/>
                <a14:m>
                  <m:oMath xmlns:m="http://schemas.openxmlformats.org/officeDocument/2006/math">
                    <m:sSub>
                      <m:sSubPr>
                        <m:ctrlPr>
                          <a:rPr lang="de-DE" sz="2000" b="0" i="1" smtClean="0">
                            <a:latin typeface="Cambria Math" panose="02040503050406030204" pitchFamily="18" charset="0"/>
                            <a:ea typeface="Cambria Math" panose="02040503050406030204" pitchFamily="18" charset="0"/>
                          </a:rPr>
                        </m:ctrlPr>
                      </m:sSubPr>
                      <m:e>
                        <m:r>
                          <a:rPr lang="de-DE" sz="2000" b="0" i="1" smtClean="0">
                            <a:latin typeface="Cambria Math" panose="02040503050406030204" pitchFamily="18" charset="0"/>
                            <a:ea typeface="Cambria Math" panose="02040503050406030204" pitchFamily="18" charset="0"/>
                          </a:rPr>
                          <m:t>𝜔</m:t>
                        </m:r>
                      </m:e>
                      <m:sub>
                        <m:r>
                          <a:rPr lang="de-DE" sz="2000" b="0" i="1" smtClean="0">
                            <a:latin typeface="Cambria Math" panose="02040503050406030204" pitchFamily="18" charset="0"/>
                            <a:ea typeface="Cambria Math" panose="02040503050406030204" pitchFamily="18" charset="0"/>
                          </a:rPr>
                          <m:t>𝑖</m:t>
                        </m:r>
                      </m:sub>
                    </m:sSub>
                  </m:oMath>
                </a14:m>
                <a:r>
                  <a:rPr lang="de-DE" sz="2000" b="0" dirty="0">
                    <a:latin typeface="+mn-lt"/>
                    <a:ea typeface="Cambria Math" panose="02040503050406030204" pitchFamily="18" charset="0"/>
                  </a:rPr>
                  <a:t>: zusammengesetztes Event für </a:t>
                </a:r>
                <a14:m>
                  <m:oMath xmlns:m="http://schemas.openxmlformats.org/officeDocument/2006/math">
                    <m:r>
                      <a:rPr lang="de-DE" sz="2000" b="1" i="1" dirty="0" smtClean="0">
                        <a:latin typeface="Cambria Math" panose="02040503050406030204" pitchFamily="18" charset="0"/>
                        <a:ea typeface="Cambria Math" panose="02040503050406030204" pitchFamily="18" charset="0"/>
                      </a:rPr>
                      <m:t>𝑹</m:t>
                    </m:r>
                  </m:oMath>
                </a14:m>
                <a:endParaRPr lang="de-DE" sz="2000" b="1" dirty="0">
                  <a:latin typeface="+mn-lt"/>
                  <a:ea typeface="Cambria Math" panose="02040503050406030204" pitchFamily="18" charset="0"/>
                </a:endParaRPr>
              </a:p>
              <a:p>
                <a:pPr marL="531813" lvl="2" indent="-254000"/>
                <a:r>
                  <a:rPr lang="de-DE" sz="2200" dirty="0">
                    <a:latin typeface="+mn-lt"/>
                    <a:ea typeface="Cambria Math" panose="02040503050406030204" pitchFamily="18" charset="0"/>
                  </a:rPr>
                  <a:t>Auch bekannt als multivariate Verteilung, engl. </a:t>
                </a:r>
                <a:r>
                  <a:rPr lang="de-DE" sz="2200" i="1" dirty="0" err="1">
                    <a:latin typeface="+mn-lt"/>
                    <a:ea typeface="Cambria Math" panose="02040503050406030204" pitchFamily="18" charset="0"/>
                  </a:rPr>
                  <a:t>full</a:t>
                </a:r>
                <a:r>
                  <a:rPr lang="de-DE" sz="2200" i="1" dirty="0">
                    <a:latin typeface="+mn-lt"/>
                    <a:ea typeface="Cambria Math" panose="02040503050406030204" pitchFamily="18" charset="0"/>
                  </a:rPr>
                  <a:t> </a:t>
                </a:r>
                <a:r>
                  <a:rPr lang="de-DE" sz="2200" i="1" dirty="0" err="1">
                    <a:latin typeface="+mn-lt"/>
                    <a:ea typeface="Cambria Math" panose="02040503050406030204" pitchFamily="18" charset="0"/>
                  </a:rPr>
                  <a:t>joint</a:t>
                </a:r>
                <a:r>
                  <a:rPr lang="de-DE" sz="2200" i="1" dirty="0">
                    <a:latin typeface="+mn-lt"/>
                    <a:ea typeface="Cambria Math" panose="02040503050406030204" pitchFamily="18" charset="0"/>
                  </a:rPr>
                  <a:t> (</a:t>
                </a:r>
                <a:r>
                  <a:rPr lang="de-DE" sz="2200" i="1" dirty="0" err="1">
                    <a:latin typeface="+mn-lt"/>
                    <a:ea typeface="Cambria Math" panose="02040503050406030204" pitchFamily="18" charset="0"/>
                  </a:rPr>
                  <a:t>probability</a:t>
                </a:r>
                <a:r>
                  <a:rPr lang="de-DE" sz="2200" i="1" dirty="0">
                    <a:latin typeface="+mn-lt"/>
                    <a:ea typeface="Cambria Math" panose="02040503050406030204" pitchFamily="18" charset="0"/>
                  </a:rPr>
                  <a:t> </a:t>
                </a:r>
                <a:r>
                  <a:rPr lang="de-DE" sz="2200" i="1" dirty="0" err="1">
                    <a:latin typeface="+mn-lt"/>
                    <a:ea typeface="Cambria Math" panose="02040503050406030204" pitchFamily="18" charset="0"/>
                  </a:rPr>
                  <a:t>distribution</a:t>
                </a:r>
                <a:r>
                  <a:rPr lang="de-DE" sz="2200" i="1" dirty="0">
                    <a:latin typeface="+mn-lt"/>
                    <a:ea typeface="Cambria Math" panose="02040503050406030204" pitchFamily="18" charset="0"/>
                  </a:rPr>
                  <a:t>)</a:t>
                </a:r>
                <a:endParaRPr lang="de-DE"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60000" y="1665066"/>
                <a:ext cx="8495363" cy="4240848"/>
              </a:xfrm>
              <a:blipFill>
                <a:blip r:embed="rId3"/>
                <a:stretch>
                  <a:fillRect l="-1940" t="-2687" b="-2388"/>
                </a:stretch>
              </a:blipFill>
            </p:spPr>
            <p:txBody>
              <a:bodyPr/>
              <a:lstStyle/>
              <a:p>
                <a:r>
                  <a:rPr lang="de-DE">
                    <a:noFill/>
                  </a:rPr>
                  <a:t> </a:t>
                </a:r>
              </a:p>
            </p:txBody>
          </p:sp>
        </mc:Fallback>
      </mc:AlternateContent>
      <p:sp>
        <p:nvSpPr>
          <p:cNvPr id="5" name="Date Placeholder 4">
            <a:extLst>
              <a:ext uri="{FF2B5EF4-FFF2-40B4-BE49-F238E27FC236}">
                <a16:creationId xmlns:a16="http://schemas.microsoft.com/office/drawing/2014/main" id="{9121633D-30D2-7348-9CE4-E63E03E8D15D}"/>
              </a:ext>
            </a:extLst>
          </p:cNvPr>
          <p:cNvSpPr>
            <a:spLocks noGrp="1"/>
          </p:cNvSpPr>
          <p:nvPr>
            <p:ph type="dt" sz="half" idx="2"/>
          </p:nvPr>
        </p:nvSpPr>
        <p:spPr/>
        <p:txBody>
          <a:bodyPr/>
          <a:lstStyle/>
          <a:p>
            <a:r>
              <a:rPr lang="en-GB"/>
              <a:t>Episodische PGMs</a:t>
            </a:r>
            <a:endParaRPr lang="de-DE" dirty="0"/>
          </a:p>
        </p:txBody>
      </p:sp>
      <p:sp>
        <p:nvSpPr>
          <p:cNvPr id="11" name="Footer Placeholder 10">
            <a:extLst>
              <a:ext uri="{FF2B5EF4-FFF2-40B4-BE49-F238E27FC236}">
                <a16:creationId xmlns:a16="http://schemas.microsoft.com/office/drawing/2014/main" id="{B14A215E-FF4D-BB4B-8FA9-4F95ADB7FA7C}"/>
              </a:ext>
            </a:extLst>
          </p:cNvPr>
          <p:cNvSpPr>
            <a:spLocks noGrp="1"/>
          </p:cNvSpPr>
          <p:nvPr>
            <p:ph type="ftr" sz="quarter" idx="3"/>
          </p:nvPr>
        </p:nvSpPr>
        <p:spPr/>
        <p:txBody>
          <a:bodyPr/>
          <a:lstStyle/>
          <a:p>
            <a:r>
              <a:rPr lang="de-DE" dirty="0"/>
              <a:t>Tanya Braun</a:t>
            </a:r>
          </a:p>
        </p:txBody>
      </p:sp>
      <p:sp>
        <p:nvSpPr>
          <p:cNvPr id="12" name="Slide Number Placeholder 11">
            <a:extLst>
              <a:ext uri="{FF2B5EF4-FFF2-40B4-BE49-F238E27FC236}">
                <a16:creationId xmlns:a16="http://schemas.microsoft.com/office/drawing/2014/main" id="{73744E88-A601-764A-80C3-0B4F5B80A9B4}"/>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10</a:t>
            </a:fld>
            <a:r>
              <a:rPr lang="de-DE" dirty="0"/>
              <a:t> </a:t>
            </a:r>
            <a:endParaRPr lang="de-DE" sz="1400" dirty="0"/>
          </a:p>
        </p:txBody>
      </p:sp>
      <p:grpSp>
        <p:nvGrpSpPr>
          <p:cNvPr id="8" name="Group 7">
            <a:extLst>
              <a:ext uri="{FF2B5EF4-FFF2-40B4-BE49-F238E27FC236}">
                <a16:creationId xmlns:a16="http://schemas.microsoft.com/office/drawing/2014/main" id="{BFC46D91-58F2-264E-B28A-5AE58A2A0DE6}"/>
              </a:ext>
            </a:extLst>
          </p:cNvPr>
          <p:cNvGrpSpPr/>
          <p:nvPr/>
        </p:nvGrpSpPr>
        <p:grpSpPr>
          <a:xfrm>
            <a:off x="7031096" y="3114306"/>
            <a:ext cx="1968508" cy="562213"/>
            <a:chOff x="2365497" y="5192309"/>
            <a:chExt cx="1968508" cy="562213"/>
          </a:xfrm>
        </p:grpSpPr>
        <p:sp>
          <p:nvSpPr>
            <p:cNvPr id="6" name="TextBox 5">
              <a:extLst>
                <a:ext uri="{FF2B5EF4-FFF2-40B4-BE49-F238E27FC236}">
                  <a16:creationId xmlns:a16="http://schemas.microsoft.com/office/drawing/2014/main" id="{A6BEB28F-CD5C-614B-B25D-2E91730EC2A4}"/>
                </a:ext>
              </a:extLst>
            </p:cNvPr>
            <p:cNvSpPr txBox="1"/>
            <p:nvPr/>
          </p:nvSpPr>
          <p:spPr>
            <a:xfrm>
              <a:off x="2365497" y="5192309"/>
              <a:ext cx="1968508" cy="562213"/>
            </a:xfrm>
            <a:prstGeom prst="cloudCallout">
              <a:avLst>
                <a:gd name="adj1" fmla="val -51259"/>
                <a:gd name="adj2" fmla="val 59378"/>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spAutoFit/>
            </a:bodyPr>
            <a:lstStyle/>
            <a:p>
              <a:endParaRPr lang="de-DE"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F0D697D4-BCCE-9E49-9683-6151B17FD03F}"/>
                    </a:ext>
                  </a:extLst>
                </p:cNvPr>
                <p:cNvSpPr/>
                <p:nvPr/>
              </p:nvSpPr>
              <p:spPr>
                <a:xfrm>
                  <a:off x="2602469" y="5288749"/>
                  <a:ext cx="1549848" cy="369332"/>
                </a:xfrm>
                <a:prstGeom prst="rect">
                  <a:avLst/>
                </a:prstGeom>
              </p:spPr>
              <p:txBody>
                <a:bodyPr wrap="none">
                  <a:spAutoFit/>
                </a:bodyPr>
                <a:lstStyle/>
                <a:p>
                  <a:r>
                    <a:rPr lang="de-DE" dirty="0">
                      <a:solidFill>
                        <a:schemeClr val="bg1"/>
                      </a:solidFill>
                    </a:rPr>
                    <a:t>Wie groß ist </a:t>
                  </a:r>
                  <a14:m>
                    <m:oMath xmlns:m="http://schemas.openxmlformats.org/officeDocument/2006/math">
                      <m:r>
                        <a:rPr lang="de-DE" i="1">
                          <a:solidFill>
                            <a:schemeClr val="bg1"/>
                          </a:solidFill>
                          <a:latin typeface="Cambria Math" panose="02040503050406030204" pitchFamily="18" charset="0"/>
                        </a:rPr>
                        <m:t>𝑙</m:t>
                      </m:r>
                    </m:oMath>
                  </a14:m>
                  <a:r>
                    <a:rPr lang="de-DE" dirty="0">
                      <a:solidFill>
                        <a:schemeClr val="bg1"/>
                      </a:solidFill>
                    </a:rPr>
                    <a:t>?</a:t>
                  </a:r>
                </a:p>
              </p:txBody>
            </p:sp>
          </mc:Choice>
          <mc:Fallback xmlns="">
            <p:sp>
              <p:nvSpPr>
                <p:cNvPr id="7" name="Rectangle 6">
                  <a:extLst>
                    <a:ext uri="{FF2B5EF4-FFF2-40B4-BE49-F238E27FC236}">
                      <a16:creationId xmlns:a16="http://schemas.microsoft.com/office/drawing/2014/main" id="{F0D697D4-BCCE-9E49-9683-6151B17FD03F}"/>
                    </a:ext>
                  </a:extLst>
                </p:cNvPr>
                <p:cNvSpPr>
                  <a:spLocks noRot="1" noChangeAspect="1" noMove="1" noResize="1" noEditPoints="1" noAdjustHandles="1" noChangeArrowheads="1" noChangeShapeType="1" noTextEdit="1"/>
                </p:cNvSpPr>
                <p:nvPr/>
              </p:nvSpPr>
              <p:spPr>
                <a:xfrm>
                  <a:off x="2602469" y="5288749"/>
                  <a:ext cx="1549848" cy="369332"/>
                </a:xfrm>
                <a:prstGeom prst="rect">
                  <a:avLst/>
                </a:prstGeom>
                <a:blipFill>
                  <a:blip r:embed="rId4"/>
                  <a:stretch>
                    <a:fillRect l="-3252" t="-6667" r="-1626" b="-23333"/>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68" name="Table 67">
                <a:extLst>
                  <a:ext uri="{FF2B5EF4-FFF2-40B4-BE49-F238E27FC236}">
                    <a16:creationId xmlns:a16="http://schemas.microsoft.com/office/drawing/2014/main" id="{36D62B96-E647-9941-84F5-95A836023C58}"/>
                  </a:ext>
                </a:extLst>
              </p:cNvPr>
              <p:cNvGraphicFramePr>
                <a:graphicFrameLocks noGrp="1"/>
              </p:cNvGraphicFramePr>
              <p:nvPr>
                <p:extLst>
                  <p:ext uri="{D42A27DB-BD31-4B8C-83A1-F6EECF244321}">
                    <p14:modId xmlns:p14="http://schemas.microsoft.com/office/powerpoint/2010/main" val="2145314153"/>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68" name="Table 67">
                <a:extLst>
                  <a:ext uri="{FF2B5EF4-FFF2-40B4-BE49-F238E27FC236}">
                    <a16:creationId xmlns:a16="http://schemas.microsoft.com/office/drawing/2014/main" id="{36D62B96-E647-9941-84F5-95A836023C58}"/>
                  </a:ext>
                </a:extLst>
              </p:cNvPr>
              <p:cNvGraphicFramePr>
                <a:graphicFrameLocks noGrp="1"/>
              </p:cNvGraphicFramePr>
              <p:nvPr>
                <p:extLst>
                  <p:ext uri="{D42A27DB-BD31-4B8C-83A1-F6EECF244321}">
                    <p14:modId xmlns:p14="http://schemas.microsoft.com/office/powerpoint/2010/main" val="2145314153"/>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5"/>
                          <a:stretch>
                            <a:fillRect t="-3448" r="-300000" b="-800000"/>
                          </a:stretch>
                        </a:blipFill>
                      </a:tcPr>
                    </a:tc>
                    <a:tc>
                      <a:txBody>
                        <a:bodyPr/>
                        <a:lstStyle/>
                        <a:p>
                          <a:endParaRPr lang="en-US"/>
                        </a:p>
                      </a:txBody>
                      <a:tcPr marL="45720" marR="45720">
                        <a:blipFill>
                          <a:blip r:embed="rId5"/>
                          <a:stretch>
                            <a:fillRect l="-84615" t="-3448" r="-153846" b="-800000"/>
                          </a:stretch>
                        </a:blipFill>
                      </a:tcPr>
                    </a:tc>
                    <a:tc>
                      <a:txBody>
                        <a:bodyPr/>
                        <a:lstStyle/>
                        <a:p>
                          <a:endParaRPr lang="en-US"/>
                        </a:p>
                      </a:txBody>
                      <a:tcPr marL="45720" marR="45720">
                        <a:blipFill>
                          <a:blip r:embed="rId5"/>
                          <a:stretch>
                            <a:fillRect l="-218182" t="-3448" r="-81818" b="-800000"/>
                          </a:stretch>
                        </a:blipFill>
                      </a:tcPr>
                    </a:tc>
                    <a:tc>
                      <a:txBody>
                        <a:bodyPr/>
                        <a:lstStyle/>
                        <a:p>
                          <a:endParaRPr lang="en-US"/>
                        </a:p>
                      </a:txBody>
                      <a:tcPr marL="45720" marR="45720">
                        <a:blipFill>
                          <a:blip r:embed="rId5"/>
                          <a:stretch>
                            <a:fillRect l="-388889"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5"/>
                          <a:stretch>
                            <a:fillRect t="-103448" r="-300000" b="-700000"/>
                          </a:stretch>
                        </a:blipFill>
                      </a:tcPr>
                    </a:tc>
                    <a:tc>
                      <a:txBody>
                        <a:bodyPr/>
                        <a:lstStyle/>
                        <a:p>
                          <a:endParaRPr lang="en-US"/>
                        </a:p>
                      </a:txBody>
                      <a:tcPr marL="45720" marR="45720">
                        <a:blipFill>
                          <a:blip r:embed="rId5"/>
                          <a:stretch>
                            <a:fillRect l="-84615" t="-103448" r="-153846" b="-700000"/>
                          </a:stretch>
                        </a:blipFill>
                      </a:tcPr>
                    </a:tc>
                    <a:tc>
                      <a:txBody>
                        <a:bodyPr/>
                        <a:lstStyle/>
                        <a:p>
                          <a:endParaRPr lang="en-US"/>
                        </a:p>
                      </a:txBody>
                      <a:tcPr marL="45720" marR="45720">
                        <a:blipFill>
                          <a:blip r:embed="rId5"/>
                          <a:stretch>
                            <a:fillRect l="-218182" t="-103448" r="-81818" b="-700000"/>
                          </a:stretch>
                        </a:blipFill>
                      </a:tcPr>
                    </a:tc>
                    <a:tc>
                      <a:txBody>
                        <a:bodyPr/>
                        <a:lstStyle/>
                        <a:p>
                          <a:endParaRPr lang="en-US"/>
                        </a:p>
                      </a:txBody>
                      <a:tcPr marL="45720" marR="45720">
                        <a:blipFill>
                          <a:blip r:embed="rId5"/>
                          <a:stretch>
                            <a:fillRect l="-388889"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5"/>
                          <a:stretch>
                            <a:fillRect t="-203448" r="-300000" b="-600000"/>
                          </a:stretch>
                        </a:blipFill>
                      </a:tcPr>
                    </a:tc>
                    <a:tc>
                      <a:txBody>
                        <a:bodyPr/>
                        <a:lstStyle/>
                        <a:p>
                          <a:endParaRPr lang="en-US"/>
                        </a:p>
                      </a:txBody>
                      <a:tcPr marL="45720" marR="45720">
                        <a:blipFill>
                          <a:blip r:embed="rId5"/>
                          <a:stretch>
                            <a:fillRect l="-84615" t="-203448" r="-153846" b="-600000"/>
                          </a:stretch>
                        </a:blipFill>
                      </a:tcPr>
                    </a:tc>
                    <a:tc>
                      <a:txBody>
                        <a:bodyPr/>
                        <a:lstStyle/>
                        <a:p>
                          <a:endParaRPr lang="en-US"/>
                        </a:p>
                      </a:txBody>
                      <a:tcPr marL="45720" marR="45720">
                        <a:blipFill>
                          <a:blip r:embed="rId5"/>
                          <a:stretch>
                            <a:fillRect l="-218182" t="-203448" r="-81818" b="-600000"/>
                          </a:stretch>
                        </a:blipFill>
                      </a:tcPr>
                    </a:tc>
                    <a:tc>
                      <a:txBody>
                        <a:bodyPr/>
                        <a:lstStyle/>
                        <a:p>
                          <a:endParaRPr lang="en-US"/>
                        </a:p>
                      </a:txBody>
                      <a:tcPr marL="45720" marR="45720">
                        <a:blipFill>
                          <a:blip r:embed="rId5"/>
                          <a:stretch>
                            <a:fillRect l="-388889"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5"/>
                          <a:stretch>
                            <a:fillRect t="-303448" r="-300000" b="-500000"/>
                          </a:stretch>
                        </a:blipFill>
                      </a:tcPr>
                    </a:tc>
                    <a:tc>
                      <a:txBody>
                        <a:bodyPr/>
                        <a:lstStyle/>
                        <a:p>
                          <a:endParaRPr lang="en-US"/>
                        </a:p>
                      </a:txBody>
                      <a:tcPr marL="45720" marR="45720">
                        <a:blipFill>
                          <a:blip r:embed="rId5"/>
                          <a:stretch>
                            <a:fillRect l="-84615" t="-303448" r="-153846" b="-500000"/>
                          </a:stretch>
                        </a:blipFill>
                      </a:tcPr>
                    </a:tc>
                    <a:tc>
                      <a:txBody>
                        <a:bodyPr/>
                        <a:lstStyle/>
                        <a:p>
                          <a:endParaRPr lang="en-US"/>
                        </a:p>
                      </a:txBody>
                      <a:tcPr marL="45720" marR="45720">
                        <a:blipFill>
                          <a:blip r:embed="rId5"/>
                          <a:stretch>
                            <a:fillRect l="-218182" t="-303448" r="-81818" b="-500000"/>
                          </a:stretch>
                        </a:blipFill>
                      </a:tcPr>
                    </a:tc>
                    <a:tc>
                      <a:txBody>
                        <a:bodyPr/>
                        <a:lstStyle/>
                        <a:p>
                          <a:endParaRPr lang="en-US"/>
                        </a:p>
                      </a:txBody>
                      <a:tcPr marL="45720" marR="45720">
                        <a:blipFill>
                          <a:blip r:embed="rId5"/>
                          <a:stretch>
                            <a:fillRect l="-388889"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5"/>
                          <a:stretch>
                            <a:fillRect t="-403448" r="-300000" b="-400000"/>
                          </a:stretch>
                        </a:blipFill>
                      </a:tcPr>
                    </a:tc>
                    <a:tc>
                      <a:txBody>
                        <a:bodyPr/>
                        <a:lstStyle/>
                        <a:p>
                          <a:endParaRPr lang="en-US"/>
                        </a:p>
                      </a:txBody>
                      <a:tcPr marL="45720" marR="45720">
                        <a:blipFill>
                          <a:blip r:embed="rId5"/>
                          <a:stretch>
                            <a:fillRect l="-84615" t="-403448" r="-153846" b="-400000"/>
                          </a:stretch>
                        </a:blipFill>
                      </a:tcPr>
                    </a:tc>
                    <a:tc>
                      <a:txBody>
                        <a:bodyPr/>
                        <a:lstStyle/>
                        <a:p>
                          <a:endParaRPr lang="en-US"/>
                        </a:p>
                      </a:txBody>
                      <a:tcPr marL="45720" marR="45720">
                        <a:blipFill>
                          <a:blip r:embed="rId5"/>
                          <a:stretch>
                            <a:fillRect l="-218182" t="-403448" r="-81818" b="-400000"/>
                          </a:stretch>
                        </a:blipFill>
                      </a:tcPr>
                    </a:tc>
                    <a:tc>
                      <a:txBody>
                        <a:bodyPr/>
                        <a:lstStyle/>
                        <a:p>
                          <a:endParaRPr lang="en-US"/>
                        </a:p>
                      </a:txBody>
                      <a:tcPr marL="45720" marR="45720">
                        <a:blipFill>
                          <a:blip r:embed="rId5"/>
                          <a:stretch>
                            <a:fillRect l="-388889"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5"/>
                          <a:stretch>
                            <a:fillRect t="-503448" r="-300000" b="-300000"/>
                          </a:stretch>
                        </a:blipFill>
                      </a:tcPr>
                    </a:tc>
                    <a:tc>
                      <a:txBody>
                        <a:bodyPr/>
                        <a:lstStyle/>
                        <a:p>
                          <a:endParaRPr lang="en-US"/>
                        </a:p>
                      </a:txBody>
                      <a:tcPr marL="45720" marR="45720">
                        <a:blipFill>
                          <a:blip r:embed="rId5"/>
                          <a:stretch>
                            <a:fillRect l="-84615" t="-503448" r="-153846" b="-300000"/>
                          </a:stretch>
                        </a:blipFill>
                      </a:tcPr>
                    </a:tc>
                    <a:tc>
                      <a:txBody>
                        <a:bodyPr/>
                        <a:lstStyle/>
                        <a:p>
                          <a:endParaRPr lang="en-US"/>
                        </a:p>
                      </a:txBody>
                      <a:tcPr marL="45720" marR="45720">
                        <a:blipFill>
                          <a:blip r:embed="rId5"/>
                          <a:stretch>
                            <a:fillRect l="-218182" t="-503448" r="-81818" b="-300000"/>
                          </a:stretch>
                        </a:blipFill>
                      </a:tcPr>
                    </a:tc>
                    <a:tc>
                      <a:txBody>
                        <a:bodyPr/>
                        <a:lstStyle/>
                        <a:p>
                          <a:endParaRPr lang="en-US"/>
                        </a:p>
                      </a:txBody>
                      <a:tcPr marL="45720" marR="45720">
                        <a:blipFill>
                          <a:blip r:embed="rId5"/>
                          <a:stretch>
                            <a:fillRect l="-388889"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5"/>
                          <a:stretch>
                            <a:fillRect t="-603448" r="-300000" b="-200000"/>
                          </a:stretch>
                        </a:blipFill>
                      </a:tcPr>
                    </a:tc>
                    <a:tc>
                      <a:txBody>
                        <a:bodyPr/>
                        <a:lstStyle/>
                        <a:p>
                          <a:endParaRPr lang="en-US"/>
                        </a:p>
                      </a:txBody>
                      <a:tcPr marL="45720" marR="45720">
                        <a:blipFill>
                          <a:blip r:embed="rId5"/>
                          <a:stretch>
                            <a:fillRect l="-84615" t="-603448" r="-153846" b="-200000"/>
                          </a:stretch>
                        </a:blipFill>
                      </a:tcPr>
                    </a:tc>
                    <a:tc>
                      <a:txBody>
                        <a:bodyPr/>
                        <a:lstStyle/>
                        <a:p>
                          <a:endParaRPr lang="en-US"/>
                        </a:p>
                      </a:txBody>
                      <a:tcPr marL="45720" marR="45720">
                        <a:blipFill>
                          <a:blip r:embed="rId5"/>
                          <a:stretch>
                            <a:fillRect l="-218182" t="-603448" r="-81818" b="-200000"/>
                          </a:stretch>
                        </a:blipFill>
                      </a:tcPr>
                    </a:tc>
                    <a:tc>
                      <a:txBody>
                        <a:bodyPr/>
                        <a:lstStyle/>
                        <a:p>
                          <a:endParaRPr lang="en-US"/>
                        </a:p>
                      </a:txBody>
                      <a:tcPr marL="45720" marR="45720">
                        <a:blipFill>
                          <a:blip r:embed="rId5"/>
                          <a:stretch>
                            <a:fillRect l="-388889"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5"/>
                          <a:stretch>
                            <a:fillRect t="-703448" r="-300000" b="-100000"/>
                          </a:stretch>
                        </a:blipFill>
                      </a:tcPr>
                    </a:tc>
                    <a:tc>
                      <a:txBody>
                        <a:bodyPr/>
                        <a:lstStyle/>
                        <a:p>
                          <a:endParaRPr lang="en-US"/>
                        </a:p>
                      </a:txBody>
                      <a:tcPr marL="45720" marR="45720">
                        <a:blipFill>
                          <a:blip r:embed="rId5"/>
                          <a:stretch>
                            <a:fillRect l="-84615" t="-703448" r="-153846" b="-100000"/>
                          </a:stretch>
                        </a:blipFill>
                      </a:tcPr>
                    </a:tc>
                    <a:tc>
                      <a:txBody>
                        <a:bodyPr/>
                        <a:lstStyle/>
                        <a:p>
                          <a:endParaRPr lang="en-US"/>
                        </a:p>
                      </a:txBody>
                      <a:tcPr marL="45720" marR="45720">
                        <a:blipFill>
                          <a:blip r:embed="rId5"/>
                          <a:stretch>
                            <a:fillRect l="-218182" t="-703448" r="-81818" b="-100000"/>
                          </a:stretch>
                        </a:blipFill>
                      </a:tcPr>
                    </a:tc>
                    <a:tc>
                      <a:txBody>
                        <a:bodyPr/>
                        <a:lstStyle/>
                        <a:p>
                          <a:endParaRPr lang="en-US"/>
                        </a:p>
                      </a:txBody>
                      <a:tcPr marL="45720" marR="45720">
                        <a:blipFill>
                          <a:blip r:embed="rId5"/>
                          <a:stretch>
                            <a:fillRect l="-388889"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5"/>
                          <a:stretch>
                            <a:fillRect t="-803448" r="-300000"/>
                          </a:stretch>
                        </a:blipFill>
                      </a:tcPr>
                    </a:tc>
                    <a:tc>
                      <a:txBody>
                        <a:bodyPr/>
                        <a:lstStyle/>
                        <a:p>
                          <a:endParaRPr lang="en-US"/>
                        </a:p>
                      </a:txBody>
                      <a:tcPr marL="45720" marR="45720">
                        <a:blipFill>
                          <a:blip r:embed="rId5"/>
                          <a:stretch>
                            <a:fillRect l="-84615" t="-803448" r="-153846"/>
                          </a:stretch>
                        </a:blipFill>
                      </a:tcPr>
                    </a:tc>
                    <a:tc>
                      <a:txBody>
                        <a:bodyPr/>
                        <a:lstStyle/>
                        <a:p>
                          <a:endParaRPr lang="en-US"/>
                        </a:p>
                      </a:txBody>
                      <a:tcPr marL="45720" marR="45720">
                        <a:blipFill>
                          <a:blip r:embed="rId5"/>
                          <a:stretch>
                            <a:fillRect l="-218182" t="-803448" r="-81818"/>
                          </a:stretch>
                        </a:blipFill>
                      </a:tcPr>
                    </a:tc>
                    <a:tc>
                      <a:txBody>
                        <a:bodyPr/>
                        <a:lstStyle/>
                        <a:p>
                          <a:endParaRPr lang="en-US"/>
                        </a:p>
                      </a:txBody>
                      <a:tcPr marL="45720" marR="45720">
                        <a:blipFill>
                          <a:blip r:embed="rId5"/>
                          <a:stretch>
                            <a:fillRect l="-388889" t="-803448"/>
                          </a:stretch>
                        </a:blipFill>
                      </a:tcPr>
                    </a:tc>
                    <a:extLst>
                      <a:ext uri="{0D108BD9-81ED-4DB2-BD59-A6C34878D82A}">
                        <a16:rowId xmlns:a16="http://schemas.microsoft.com/office/drawing/2014/main" val="10008"/>
                      </a:ext>
                    </a:extLst>
                  </a:tr>
                </a:tbl>
              </a:graphicData>
            </a:graphic>
          </p:graphicFrame>
        </mc:Fallback>
      </mc:AlternateContent>
      <p:grpSp>
        <p:nvGrpSpPr>
          <p:cNvPr id="20" name="Group 19">
            <a:extLst>
              <a:ext uri="{FF2B5EF4-FFF2-40B4-BE49-F238E27FC236}">
                <a16:creationId xmlns:a16="http://schemas.microsoft.com/office/drawing/2014/main" id="{34FEAFFC-7751-3F4C-AB12-38A851F6CDFF}"/>
              </a:ext>
            </a:extLst>
          </p:cNvPr>
          <p:cNvGrpSpPr/>
          <p:nvPr/>
        </p:nvGrpSpPr>
        <p:grpSpPr>
          <a:xfrm>
            <a:off x="9962548" y="1769043"/>
            <a:ext cx="986555" cy="389513"/>
            <a:chOff x="5532078" y="2979431"/>
            <a:chExt cx="986555" cy="389513"/>
          </a:xfrm>
        </p:grpSpPr>
        <p:sp>
          <p:nvSpPr>
            <p:cNvPr id="21" name="TextBox 20">
              <a:extLst>
                <a:ext uri="{FF2B5EF4-FFF2-40B4-BE49-F238E27FC236}">
                  <a16:creationId xmlns:a16="http://schemas.microsoft.com/office/drawing/2014/main" id="{1ECA3D47-29A3-844C-897C-C1E688F12454}"/>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7E3258E3-EDB6-0C48-ABFD-C7BE2DC2F6A8}"/>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6"/>
                  <a:stretch>
                    <a:fillRect/>
                  </a:stretch>
                </a:blipFill>
              </p:spPr>
              <p:txBody>
                <a:bodyPr/>
                <a:lstStyle/>
                <a:p>
                  <a:r>
                    <a:rPr lang="de-DE">
                      <a:noFill/>
                    </a:rPr>
                    <a:t> </a:t>
                  </a:r>
                </a:p>
              </p:txBody>
            </p:sp>
          </mc:Fallback>
        </mc:AlternateContent>
      </p:grpSp>
      <p:grpSp>
        <p:nvGrpSpPr>
          <p:cNvPr id="23" name="Group 22">
            <a:extLst>
              <a:ext uri="{FF2B5EF4-FFF2-40B4-BE49-F238E27FC236}">
                <a16:creationId xmlns:a16="http://schemas.microsoft.com/office/drawing/2014/main" id="{F7FC1A90-B9D1-4243-8D46-2E90B83E6F34}"/>
              </a:ext>
            </a:extLst>
          </p:cNvPr>
          <p:cNvGrpSpPr/>
          <p:nvPr/>
        </p:nvGrpSpPr>
        <p:grpSpPr>
          <a:xfrm>
            <a:off x="9046869" y="1770147"/>
            <a:ext cx="724173" cy="389513"/>
            <a:chOff x="6518638" y="3371343"/>
            <a:chExt cx="724173" cy="389513"/>
          </a:xfrm>
        </p:grpSpPr>
        <p:sp>
          <p:nvSpPr>
            <p:cNvPr id="24" name="TextBox 23">
              <a:extLst>
                <a:ext uri="{FF2B5EF4-FFF2-40B4-BE49-F238E27FC236}">
                  <a16:creationId xmlns:a16="http://schemas.microsoft.com/office/drawing/2014/main" id="{8232BBDC-DEE1-0D43-A712-1C3358D5047B}"/>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AFDF208A-9A66-9C4D-AB4E-1D63460CB59D}"/>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7"/>
                  <a:stretch>
                    <a:fillRect b="-9677"/>
                  </a:stretch>
                </a:blipFill>
              </p:spPr>
              <p:txBody>
                <a:bodyPr/>
                <a:lstStyle/>
                <a:p>
                  <a:r>
                    <a:rPr lang="de-DE">
                      <a:noFill/>
                    </a:rPr>
                    <a:t> </a:t>
                  </a:r>
                </a:p>
              </p:txBody>
            </p:sp>
          </mc:Fallback>
        </mc:AlternateContent>
      </p:grpSp>
      <p:grpSp>
        <p:nvGrpSpPr>
          <p:cNvPr id="26" name="Group 25">
            <a:extLst>
              <a:ext uri="{FF2B5EF4-FFF2-40B4-BE49-F238E27FC236}">
                <a16:creationId xmlns:a16="http://schemas.microsoft.com/office/drawing/2014/main" id="{1850869B-C931-DF47-BB99-79F85C61B0F1}"/>
              </a:ext>
            </a:extLst>
          </p:cNvPr>
          <p:cNvGrpSpPr/>
          <p:nvPr/>
        </p:nvGrpSpPr>
        <p:grpSpPr>
          <a:xfrm>
            <a:off x="11098385" y="1770148"/>
            <a:ext cx="771229" cy="389513"/>
            <a:chOff x="6102187" y="5664879"/>
            <a:chExt cx="771229" cy="389513"/>
          </a:xfrm>
        </p:grpSpPr>
        <p:sp>
          <p:nvSpPr>
            <p:cNvPr id="27" name="TextBox 26">
              <a:extLst>
                <a:ext uri="{FF2B5EF4-FFF2-40B4-BE49-F238E27FC236}">
                  <a16:creationId xmlns:a16="http://schemas.microsoft.com/office/drawing/2014/main" id="{C85074F1-FAE9-5145-A6E2-D98C00FDFEFF}"/>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180E7AB7-A3A7-6B48-A3C6-782513D3F23D}"/>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28" name="Rectangle 27">
                  <a:extLst>
                    <a:ext uri="{FF2B5EF4-FFF2-40B4-BE49-F238E27FC236}">
                      <a16:creationId xmlns:a16="http://schemas.microsoft.com/office/drawing/2014/main" id="{180E7AB7-A3A7-6B48-A3C6-782513D3F23D}"/>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8"/>
                  <a:stretch>
                    <a:fillRect/>
                  </a:stretch>
                </a:blipFill>
              </p:spPr>
              <p:txBody>
                <a:bodyPr/>
                <a:lstStyle/>
                <a:p>
                  <a:r>
                    <a:rPr lang="de-DE">
                      <a:noFill/>
                    </a:rPr>
                    <a:t> </a:t>
                  </a:r>
                </a:p>
              </p:txBody>
            </p:sp>
          </mc:Fallback>
        </mc:AlternateContent>
      </p:grpSp>
    </p:spTree>
    <p:extLst>
      <p:ext uri="{BB962C8B-B14F-4D97-AF65-F5344CB8AC3E}">
        <p14:creationId xmlns:p14="http://schemas.microsoft.com/office/powerpoint/2010/main" val="397583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F2E-1359-A14E-B6D2-F19A8616480D}"/>
              </a:ext>
            </a:extLst>
          </p:cNvPr>
          <p:cNvSpPr>
            <a:spLocks noGrp="1"/>
          </p:cNvSpPr>
          <p:nvPr>
            <p:ph type="title"/>
          </p:nvPr>
        </p:nvSpPr>
        <p:spPr/>
        <p:txBody>
          <a:bodyPr/>
          <a:lstStyle/>
          <a:p>
            <a:r>
              <a:rPr lang="de-DE" dirty="0"/>
              <a:t>Formale Betrachtung von bedingten Unabhängigkeiten in BNs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2374C81-C523-B74D-9BC6-78A0CF45E970}"/>
                  </a:ext>
                </a:extLst>
              </p:cNvPr>
              <p:cNvSpPr>
                <a:spLocks noGrp="1"/>
              </p:cNvSpPr>
              <p:nvPr>
                <p:ph idx="1"/>
              </p:nvPr>
            </p:nvSpPr>
            <p:spPr/>
            <p:txBody>
              <a:bodyPr/>
              <a:lstStyle/>
              <a:p>
                <a:r>
                  <a:rPr lang="de-DE" dirty="0"/>
                  <a:t>Gegeben disjunkte Mengen </a:t>
                </a:r>
                <a14:m>
                  <m:oMath xmlns:m="http://schemas.openxmlformats.org/officeDocument/2006/math">
                    <m:r>
                      <a:rPr lang="de-DE" b="1" i="1" smtClean="0">
                        <a:latin typeface="Cambria Math" panose="02040503050406030204" pitchFamily="18" charset="0"/>
                      </a:rPr>
                      <m:t>𝑺</m:t>
                    </m:r>
                    <m:r>
                      <a:rPr lang="de-DE" b="0" i="1" smtClean="0">
                        <a:latin typeface="Cambria Math" panose="02040503050406030204" pitchFamily="18" charset="0"/>
                      </a:rPr>
                      <m:t>,</m:t>
                    </m:r>
                    <m:r>
                      <a:rPr lang="de-DE" b="1" i="1" smtClean="0">
                        <a:latin typeface="Cambria Math" panose="02040503050406030204" pitchFamily="18" charset="0"/>
                      </a:rPr>
                      <m:t>𝑻</m:t>
                    </m:r>
                    <m:r>
                      <a:rPr lang="de-DE" b="0" i="1" smtClean="0">
                        <a:latin typeface="Cambria Math" panose="02040503050406030204" pitchFamily="18" charset="0"/>
                      </a:rPr>
                      <m:t>,</m:t>
                    </m:r>
                    <m:r>
                      <a:rPr lang="de-DE" b="1" i="1" smtClean="0">
                        <a:latin typeface="Cambria Math" panose="02040503050406030204" pitchFamily="18" charset="0"/>
                      </a:rPr>
                      <m:t>𝑼</m:t>
                    </m:r>
                  </m:oMath>
                </a14:m>
                <a:r>
                  <a:rPr lang="de-DE" dirty="0"/>
                  <a:t> von Zufallsvariablen in </a:t>
                </a:r>
                <a14:m>
                  <m:oMath xmlns:m="http://schemas.openxmlformats.org/officeDocument/2006/math">
                    <m:r>
                      <a:rPr lang="de-DE" i="1" dirty="0" smtClean="0">
                        <a:latin typeface="Cambria Math" panose="02040503050406030204" pitchFamily="18" charset="0"/>
                      </a:rPr>
                      <m:t>𝐵</m:t>
                    </m:r>
                  </m:oMath>
                </a14:m>
                <a:endParaRPr lang="de-DE" dirty="0"/>
              </a:p>
              <a:p>
                <a:r>
                  <a:rPr lang="de-DE" dirty="0"/>
                  <a:t>Aktive Verbindung zwischen zwei Zufallsvariablen </a:t>
                </a:r>
                <a14:m>
                  <m:oMath xmlns:m="http://schemas.openxmlformats.org/officeDocument/2006/math">
                    <m:r>
                      <a:rPr lang="de-DE" i="1">
                        <a:latin typeface="Cambria Math" panose="02040503050406030204" pitchFamily="18" charset="0"/>
                      </a:rPr>
                      <m:t>𝑇</m:t>
                    </m:r>
                    <m:r>
                      <a:rPr lang="de-DE" i="1">
                        <a:latin typeface="Cambria Math" panose="02040503050406030204" pitchFamily="18" charset="0"/>
                      </a:rPr>
                      <m:t>,</m:t>
                    </m:r>
                    <m:r>
                      <a:rPr lang="de-DE" i="1">
                        <a:latin typeface="Cambria Math" panose="02040503050406030204" pitchFamily="18" charset="0"/>
                      </a:rPr>
                      <m:t>𝑈</m:t>
                    </m:r>
                  </m:oMath>
                </a14:m>
                <a:endParaRPr lang="de-DE" dirty="0"/>
              </a:p>
              <a:p>
                <a:pPr lvl="1"/>
                <a:r>
                  <a:rPr lang="de-DE" dirty="0"/>
                  <a:t>Verbindung: </a:t>
                </a:r>
                <a:r>
                  <a:rPr lang="de-DE" i="1" dirty="0"/>
                  <a:t>ungerichteter</a:t>
                </a:r>
                <a:r>
                  <a:rPr lang="de-DE" dirty="0"/>
                  <a:t> Pfad zwischen </a:t>
                </a:r>
                <a14:m>
                  <m:oMath xmlns:m="http://schemas.openxmlformats.org/officeDocument/2006/math">
                    <m:r>
                      <a:rPr lang="de-DE" i="1">
                        <a:latin typeface="Cambria Math" panose="02040503050406030204" pitchFamily="18" charset="0"/>
                      </a:rPr>
                      <m:t>𝑇</m:t>
                    </m:r>
                    <m:r>
                      <a:rPr lang="de-DE" i="1">
                        <a:latin typeface="Cambria Math" panose="02040503050406030204" pitchFamily="18" charset="0"/>
                      </a:rPr>
                      <m:t>,</m:t>
                    </m:r>
                    <m:r>
                      <a:rPr lang="de-DE" i="1">
                        <a:latin typeface="Cambria Math" panose="02040503050406030204" pitchFamily="18" charset="0"/>
                      </a:rPr>
                      <m:t>𝑈</m:t>
                    </m:r>
                  </m:oMath>
                </a14:m>
                <a:endParaRPr lang="de-DE" dirty="0"/>
              </a:p>
              <a:p>
                <a:pPr lvl="1"/>
                <a:r>
                  <a:rPr lang="de-DE" dirty="0"/>
                  <a:t>Verbindung zwischen zwei Zufallsvariablen </a:t>
                </a:r>
                <a14:m>
                  <m:oMath xmlns:m="http://schemas.openxmlformats.org/officeDocument/2006/math">
                    <m:r>
                      <a:rPr lang="de-DE" b="0" i="1" smtClean="0">
                        <a:latin typeface="Cambria Math" panose="02040503050406030204" pitchFamily="18" charset="0"/>
                      </a:rPr>
                      <m:t>𝑇</m:t>
                    </m:r>
                    <m:r>
                      <a:rPr lang="de-DE" b="0" i="1" smtClean="0">
                        <a:latin typeface="Cambria Math" panose="02040503050406030204" pitchFamily="18" charset="0"/>
                      </a:rPr>
                      <m:t>,</m:t>
                    </m:r>
                    <m:r>
                      <a:rPr lang="de-DE" b="0" i="1" smtClean="0">
                        <a:latin typeface="Cambria Math" panose="02040503050406030204" pitchFamily="18" charset="0"/>
                      </a:rPr>
                      <m:t>𝑈</m:t>
                    </m:r>
                  </m:oMath>
                </a14:m>
                <a:r>
                  <a:rPr lang="de-DE" dirty="0"/>
                  <a:t> ist </a:t>
                </a:r>
                <a:r>
                  <a:rPr lang="de-DE" dirty="0">
                    <a:solidFill>
                      <a:schemeClr val="accent1"/>
                    </a:solidFill>
                  </a:rPr>
                  <a:t>aktiv</a:t>
                </a:r>
                <a:r>
                  <a:rPr lang="de-DE" dirty="0"/>
                  <a:t> gegeben </a:t>
                </a:r>
                <a14:m>
                  <m:oMath xmlns:m="http://schemas.openxmlformats.org/officeDocument/2006/math">
                    <m:r>
                      <a:rPr lang="de-DE" b="1" i="1">
                        <a:latin typeface="Cambria Math" panose="02040503050406030204" pitchFamily="18" charset="0"/>
                      </a:rPr>
                      <m:t>𝑺</m:t>
                    </m:r>
                  </m:oMath>
                </a14:m>
                <a:r>
                  <a:rPr lang="de-DE" dirty="0"/>
                  <a:t>, wenn </a:t>
                </a:r>
              </a:p>
              <a:p>
                <a:pPr lvl="2"/>
                <a:r>
                  <a:rPr lang="de-DE" dirty="0"/>
                  <a:t>Falls wir eine v-Struktur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𝑖</m:t>
                        </m:r>
                        <m:r>
                          <a:rPr lang="de-DE" b="0" i="1" smtClean="0">
                            <a:latin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+1</m:t>
                        </m:r>
                      </m:sub>
                    </m:sSub>
                  </m:oMath>
                </a14:m>
                <a:r>
                  <a:rPr lang="de-DE" dirty="0"/>
                  <a:t> auf der Verbindung haben, dann ist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𝑖</m:t>
                        </m:r>
                      </m:sub>
                    </m:sSub>
                  </m:oMath>
                </a14:m>
                <a:r>
                  <a:rPr lang="de-DE" dirty="0"/>
                  <a:t> oder ein Nachfahre von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𝑖</m:t>
                        </m:r>
                      </m:sub>
                    </m:sSub>
                  </m:oMath>
                </a14:m>
                <a:r>
                  <a:rPr lang="de-DE" dirty="0"/>
                  <a:t> in </a:t>
                </a:r>
                <a14:m>
                  <m:oMath xmlns:m="http://schemas.openxmlformats.org/officeDocument/2006/math">
                    <m:r>
                      <a:rPr lang="de-DE" b="1" i="1">
                        <a:latin typeface="Cambria Math" panose="02040503050406030204" pitchFamily="18" charset="0"/>
                      </a:rPr>
                      <m:t>𝑺</m:t>
                    </m:r>
                  </m:oMath>
                </a14:m>
                <a:endParaRPr lang="de-DE" dirty="0"/>
              </a:p>
              <a:p>
                <a:pPr lvl="2"/>
                <a:r>
                  <a:rPr lang="de-DE" dirty="0"/>
                  <a:t>Kein weiterer Knoten auf der Verbindung ist in </a:t>
                </a:r>
                <a14:m>
                  <m:oMath xmlns:m="http://schemas.openxmlformats.org/officeDocument/2006/math">
                    <m:r>
                      <a:rPr lang="de-DE" b="1" i="1">
                        <a:latin typeface="Cambria Math" panose="02040503050406030204" pitchFamily="18" charset="0"/>
                      </a:rPr>
                      <m:t>𝑺</m:t>
                    </m:r>
                  </m:oMath>
                </a14:m>
                <a:endParaRPr lang="de-DE" dirty="0"/>
              </a:p>
              <a:p>
                <a:r>
                  <a:rPr lang="de-DE" dirty="0"/>
                  <a:t>Gerichtete Separation (</a:t>
                </a:r>
                <a:r>
                  <a:rPr lang="de-DE" i="1" dirty="0" err="1"/>
                  <a:t>directed</a:t>
                </a:r>
                <a:r>
                  <a:rPr lang="de-DE" i="1" dirty="0"/>
                  <a:t> </a:t>
                </a:r>
                <a:r>
                  <a:rPr lang="de-DE" i="1" dirty="0" err="1"/>
                  <a:t>separation</a:t>
                </a:r>
                <a:r>
                  <a:rPr lang="de-DE" i="1" dirty="0"/>
                  <a:t>, d-separation</a:t>
                </a:r>
                <a:r>
                  <a:rPr lang="de-DE" dirty="0"/>
                  <a:t>)</a:t>
                </a:r>
              </a:p>
              <a:p>
                <a:pPr lvl="1"/>
                <a14:m>
                  <m:oMath xmlns:m="http://schemas.openxmlformats.org/officeDocument/2006/math">
                    <m:r>
                      <a:rPr lang="de-DE" b="1" i="1" smtClean="0">
                        <a:latin typeface="Cambria Math" panose="02040503050406030204" pitchFamily="18" charset="0"/>
                      </a:rPr>
                      <m:t>𝑻</m:t>
                    </m:r>
                  </m:oMath>
                </a14:m>
                <a:r>
                  <a:rPr lang="de-DE" dirty="0"/>
                  <a:t> und </a:t>
                </a:r>
                <a14:m>
                  <m:oMath xmlns:m="http://schemas.openxmlformats.org/officeDocument/2006/math">
                    <m:r>
                      <a:rPr lang="de-DE" b="1" i="1" smtClean="0">
                        <a:latin typeface="Cambria Math" panose="02040503050406030204" pitchFamily="18" charset="0"/>
                      </a:rPr>
                      <m:t>𝑼</m:t>
                    </m:r>
                  </m:oMath>
                </a14:m>
                <a:r>
                  <a:rPr lang="de-DE" dirty="0"/>
                  <a:t> sind </a:t>
                </a:r>
                <a:r>
                  <a:rPr lang="de-DE" dirty="0">
                    <a:solidFill>
                      <a:schemeClr val="accent1"/>
                    </a:solidFill>
                  </a:rPr>
                  <a:t>d-separiert</a:t>
                </a:r>
                <a:r>
                  <a:rPr lang="de-DE" dirty="0"/>
                  <a:t> gegeben </a:t>
                </a:r>
                <a14:m>
                  <m:oMath xmlns:m="http://schemas.openxmlformats.org/officeDocument/2006/math">
                    <m:r>
                      <a:rPr lang="de-DE" b="1" i="1">
                        <a:latin typeface="Cambria Math" panose="02040503050406030204" pitchFamily="18" charset="0"/>
                      </a:rPr>
                      <m:t>𝑺</m:t>
                    </m:r>
                  </m:oMath>
                </a14:m>
                <a:r>
                  <a:rPr lang="de-DE" dirty="0"/>
                  <a:t>, wenn es keine aktive Verbindung zwischen jeder Variable </a:t>
                </a:r>
                <a14:m>
                  <m:oMath xmlns:m="http://schemas.openxmlformats.org/officeDocument/2006/math">
                    <m:r>
                      <a:rPr lang="de-DE" i="1">
                        <a:latin typeface="Cambria Math" panose="02040503050406030204" pitchFamily="18" charset="0"/>
                      </a:rPr>
                      <m:t>𝑇</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rPr>
                      <m:t>𝑻</m:t>
                    </m:r>
                  </m:oMath>
                </a14:m>
                <a:r>
                  <a:rPr lang="de-DE" dirty="0"/>
                  <a:t> und jeder Variable </a:t>
                </a:r>
                <a14:m>
                  <m:oMath xmlns:m="http://schemas.openxmlformats.org/officeDocument/2006/math">
                    <m:r>
                      <a:rPr lang="de-DE" i="1">
                        <a:latin typeface="Cambria Math" panose="02040503050406030204" pitchFamily="18" charset="0"/>
                      </a:rPr>
                      <m:t>𝑈</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rPr>
                      <m:t>𝑼</m:t>
                    </m:r>
                  </m:oMath>
                </a14:m>
                <a:r>
                  <a:rPr lang="de-DE" dirty="0"/>
                  <a:t> gegeben </a:t>
                </a:r>
                <a14:m>
                  <m:oMath xmlns:m="http://schemas.openxmlformats.org/officeDocument/2006/math">
                    <m:r>
                      <a:rPr lang="de-DE" b="1" i="1">
                        <a:latin typeface="Cambria Math" panose="02040503050406030204" pitchFamily="18" charset="0"/>
                      </a:rPr>
                      <m:t>𝑺</m:t>
                    </m:r>
                  </m:oMath>
                </a14:m>
                <a:r>
                  <a:rPr lang="de-DE" dirty="0"/>
                  <a:t> gibt, notiert als </a:t>
                </a:r>
                <a14:m>
                  <m:oMath xmlns:m="http://schemas.openxmlformats.org/officeDocument/2006/math">
                    <m:r>
                      <a:rPr lang="de-DE" b="0" i="1" smtClean="0">
                        <a:solidFill>
                          <a:schemeClr val="accent1"/>
                        </a:solidFill>
                        <a:latin typeface="Cambria Math" panose="02040503050406030204" pitchFamily="18" charset="0"/>
                      </a:rPr>
                      <m:t>𝑑</m:t>
                    </m:r>
                    <m:r>
                      <m:rPr>
                        <m:nor/>
                      </m:rPr>
                      <a:rPr lang="de-DE" b="0" i="0" smtClean="0">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𝑠𝑒𝑝</m:t>
                    </m:r>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𝑻</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𝑼</m:t>
                        </m:r>
                        <m:r>
                          <a:rPr lang="de-DE" i="1">
                            <a:solidFill>
                              <a:schemeClr val="accent1"/>
                            </a:solidFill>
                            <a:latin typeface="Cambria Math" panose="02040503050406030204" pitchFamily="18" charset="0"/>
                          </a:rPr>
                          <m:t> | </m:t>
                        </m:r>
                        <m:r>
                          <a:rPr lang="de-DE" b="1" i="1">
                            <a:solidFill>
                              <a:schemeClr val="accent1"/>
                            </a:solidFill>
                            <a:latin typeface="Cambria Math" panose="02040503050406030204" pitchFamily="18" charset="0"/>
                          </a:rPr>
                          <m:t>𝑺</m:t>
                        </m:r>
                      </m:e>
                    </m:d>
                  </m:oMath>
                </a14:m>
                <a:endParaRPr lang="de-DE" dirty="0"/>
              </a:p>
              <a:p>
                <a:r>
                  <a:rPr lang="de-DE" u="sng" dirty="0">
                    <a:solidFill>
                      <a:schemeClr val="accent1"/>
                    </a:solidFill>
                  </a:rPr>
                  <a:t>Globale</a:t>
                </a:r>
                <a:r>
                  <a:rPr lang="de-DE" dirty="0">
                    <a:solidFill>
                      <a:schemeClr val="accent1"/>
                    </a:solidFill>
                  </a:rPr>
                  <a:t> Unabhängigkeiten</a:t>
                </a:r>
                <a:r>
                  <a:rPr lang="de-DE" dirty="0"/>
                  <a:t>, die in </a:t>
                </a:r>
                <a14:m>
                  <m:oMath xmlns:m="http://schemas.openxmlformats.org/officeDocument/2006/math">
                    <m:r>
                      <a:rPr lang="de-DE" i="1" dirty="0">
                        <a:latin typeface="Cambria Math" panose="02040503050406030204" pitchFamily="18" charset="0"/>
                      </a:rPr>
                      <m:t>𝐵</m:t>
                    </m:r>
                  </m:oMath>
                </a14:m>
                <a:r>
                  <a:rPr lang="de-DE" dirty="0"/>
                  <a:t> bzw.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𝑃</m:t>
                        </m:r>
                      </m:e>
                      <m:sub>
                        <m:r>
                          <a:rPr lang="de-DE" i="1" dirty="0">
                            <a:latin typeface="Cambria Math" panose="02040503050406030204" pitchFamily="18" charset="0"/>
                          </a:rPr>
                          <m:t>𝐵</m:t>
                        </m:r>
                      </m:sub>
                    </m:sSub>
                  </m:oMath>
                </a14:m>
                <a:r>
                  <a:rPr lang="de-DE" dirty="0"/>
                  <a:t> gelten*</a:t>
                </a:r>
              </a:p>
              <a:p>
                <a:pPr marL="0" indent="0">
                  <a:buNone/>
                </a:pPr>
                <a14:m>
                  <m:oMathPara xmlns:m="http://schemas.openxmlformats.org/officeDocument/2006/math">
                    <m:oMathParaPr>
                      <m:jc m:val="centerGroup"/>
                    </m:oMathParaPr>
                    <m:oMath xmlns:m="http://schemas.openxmlformats.org/officeDocument/2006/math">
                      <m:d>
                        <m:dPr>
                          <m:begChr m:val="{"/>
                          <m:endChr m:val="}"/>
                          <m:ctrlPr>
                            <a:rPr lang="de-DE" i="1">
                              <a:solidFill>
                                <a:schemeClr val="accent1"/>
                              </a:solidFill>
                              <a:latin typeface="Cambria Math" panose="02040503050406030204" pitchFamily="18" charset="0"/>
                            </a:rPr>
                          </m:ctrlPr>
                        </m:dPr>
                        <m:e>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𝑻</m:t>
                              </m:r>
                              <m:r>
                                <a:rPr lang="de-DE"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rPr>
                                <m:t>𝑼</m:t>
                              </m:r>
                              <m:r>
                                <a:rPr lang="de-DE" i="1">
                                  <a:solidFill>
                                    <a:schemeClr val="accent1"/>
                                  </a:solidFill>
                                  <a:latin typeface="Cambria Math" panose="02040503050406030204" pitchFamily="18" charset="0"/>
                                </a:rPr>
                                <m:t> | </m:t>
                              </m:r>
                              <m:r>
                                <a:rPr lang="de-DE" b="1" i="1">
                                  <a:solidFill>
                                    <a:schemeClr val="accent1"/>
                                  </a:solidFill>
                                  <a:latin typeface="Cambria Math" panose="02040503050406030204" pitchFamily="18" charset="0"/>
                                </a:rPr>
                                <m:t>𝑺</m:t>
                              </m:r>
                            </m:e>
                          </m:d>
                          <m:r>
                            <a:rPr lang="de-DE" i="1">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𝑑</m:t>
                          </m:r>
                          <m:r>
                            <m:rPr>
                              <m:nor/>
                            </m:rPr>
                            <a:rPr lang="de-DE" i="0">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𝑠𝑒𝑝</m:t>
                          </m:r>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𝑻</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𝑼</m:t>
                              </m:r>
                              <m:r>
                                <a:rPr lang="de-DE" i="1">
                                  <a:solidFill>
                                    <a:schemeClr val="accent1"/>
                                  </a:solidFill>
                                  <a:latin typeface="Cambria Math" panose="02040503050406030204" pitchFamily="18" charset="0"/>
                                </a:rPr>
                                <m:t> | </m:t>
                              </m:r>
                              <m:r>
                                <a:rPr lang="de-DE" b="1" i="1">
                                  <a:solidFill>
                                    <a:schemeClr val="accent1"/>
                                  </a:solidFill>
                                  <a:latin typeface="Cambria Math" panose="02040503050406030204" pitchFamily="18" charset="0"/>
                                </a:rPr>
                                <m:t>𝑺</m:t>
                              </m:r>
                            </m:e>
                          </m:d>
                        </m:e>
                      </m:d>
                    </m:oMath>
                  </m:oMathPara>
                </a14:m>
                <a:endParaRPr lang="de-DE" dirty="0">
                  <a:solidFill>
                    <a:schemeClr val="accent1"/>
                  </a:solidFill>
                </a:endParaRPr>
              </a:p>
              <a:p>
                <a:endParaRPr lang="de-DE" dirty="0"/>
              </a:p>
            </p:txBody>
          </p:sp>
        </mc:Choice>
        <mc:Fallback xmlns="">
          <p:sp>
            <p:nvSpPr>
              <p:cNvPr id="3" name="Content Placeholder 2">
                <a:extLst>
                  <a:ext uri="{FF2B5EF4-FFF2-40B4-BE49-F238E27FC236}">
                    <a16:creationId xmlns:a16="http://schemas.microsoft.com/office/drawing/2014/main" id="{D2374C81-C523-B74D-9BC6-78A0CF45E970}"/>
                  </a:ext>
                </a:extLst>
              </p:cNvPr>
              <p:cNvSpPr>
                <a:spLocks noGrp="1" noRot="1" noChangeAspect="1" noMove="1" noResize="1" noEditPoints="1" noAdjustHandles="1" noChangeArrowheads="1" noChangeShapeType="1" noTextEdit="1"/>
              </p:cNvSpPr>
              <p:nvPr>
                <p:ph idx="1"/>
              </p:nvPr>
            </p:nvSpPr>
            <p:spPr>
              <a:blipFill>
                <a:blip r:embed="rId3"/>
                <a:stretch>
                  <a:fillRect l="-1435" t="-2687" b="-1791"/>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ED682CC-BC81-0E40-81CA-C0B865020ED3}"/>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FCA9029E-8D38-2F4F-9D86-1DD92D5825AE}"/>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DCBAACA3-D10A-D14F-A043-EC256568655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100</a:t>
            </a:fld>
            <a:r>
              <a:rPr lang="de-DE"/>
              <a:t> </a:t>
            </a:r>
            <a:endParaRPr lang="de-DE" sz="1400" dirty="0"/>
          </a:p>
        </p:txBody>
      </p:sp>
      <p:sp>
        <p:nvSpPr>
          <p:cNvPr id="22" name="Rectangle 21">
            <a:extLst>
              <a:ext uri="{FF2B5EF4-FFF2-40B4-BE49-F238E27FC236}">
                <a16:creationId xmlns:a16="http://schemas.microsoft.com/office/drawing/2014/main" id="{A2EFD723-10C1-E54B-8C0C-1998BABA195C}"/>
              </a:ext>
            </a:extLst>
          </p:cNvPr>
          <p:cNvSpPr/>
          <p:nvPr/>
        </p:nvSpPr>
        <p:spPr>
          <a:xfrm>
            <a:off x="832313" y="3135086"/>
            <a:ext cx="10826287" cy="63137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Box 22">
            <a:extLst>
              <a:ext uri="{FF2B5EF4-FFF2-40B4-BE49-F238E27FC236}">
                <a16:creationId xmlns:a16="http://schemas.microsoft.com/office/drawing/2014/main" id="{0DDB3C14-3998-C04B-8036-C7138B01C556}"/>
              </a:ext>
            </a:extLst>
          </p:cNvPr>
          <p:cNvSpPr txBox="1"/>
          <p:nvPr/>
        </p:nvSpPr>
        <p:spPr>
          <a:xfrm>
            <a:off x="9655629" y="1746731"/>
            <a:ext cx="2268190"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Fängt Abhängigkeiten durch </a:t>
            </a:r>
            <a:r>
              <a:rPr lang="de-DE" i="1" dirty="0">
                <a:solidFill>
                  <a:srgbClr val="FFC000"/>
                </a:solidFill>
              </a:rPr>
              <a:t>v-Strukturen</a:t>
            </a:r>
            <a:r>
              <a:rPr lang="de-DE" dirty="0"/>
              <a:t> ein</a:t>
            </a:r>
          </a:p>
        </p:txBody>
      </p:sp>
      <p:cxnSp>
        <p:nvCxnSpPr>
          <p:cNvPr id="25" name="Straight Arrow Connector 24">
            <a:extLst>
              <a:ext uri="{FF2B5EF4-FFF2-40B4-BE49-F238E27FC236}">
                <a16:creationId xmlns:a16="http://schemas.microsoft.com/office/drawing/2014/main" id="{0A87CA5E-CFA7-F644-ADDC-77A3B3270AB7}"/>
              </a:ext>
            </a:extLst>
          </p:cNvPr>
          <p:cNvCxnSpPr>
            <a:cxnSpLocks/>
            <a:stCxn id="23" idx="2"/>
          </p:cNvCxnSpPr>
          <p:nvPr/>
        </p:nvCxnSpPr>
        <p:spPr>
          <a:xfrm flipH="1">
            <a:off x="10352314" y="2393062"/>
            <a:ext cx="437410" cy="7420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138B1059-058A-D04E-A232-F3F190818A00}"/>
              </a:ext>
            </a:extLst>
          </p:cNvPr>
          <p:cNvSpPr txBox="1"/>
          <p:nvPr/>
        </p:nvSpPr>
        <p:spPr>
          <a:xfrm>
            <a:off x="3794975" y="6172447"/>
            <a:ext cx="4614048" cy="430887"/>
          </a:xfrm>
          <a:prstGeom prst="rect">
            <a:avLst/>
          </a:prstGeom>
          <a:noFill/>
        </p:spPr>
        <p:txBody>
          <a:bodyPr wrap="square" rtlCol="0">
            <a:spAutoFit/>
          </a:bodyPr>
          <a:lstStyle/>
          <a:p>
            <a:pPr algn="ctr"/>
            <a:r>
              <a:rPr lang="de-DE" sz="1100" dirty="0">
                <a:solidFill>
                  <a:schemeClr val="tx1">
                    <a:lumMod val="60000"/>
                    <a:lumOff val="40000"/>
                  </a:schemeClr>
                </a:solidFill>
              </a:rPr>
              <a:t>*Ohne Beweis</a:t>
            </a:r>
          </a:p>
          <a:p>
            <a:pPr algn="ctr"/>
            <a:r>
              <a:rPr lang="de-DE" sz="1100" dirty="0">
                <a:solidFill>
                  <a:schemeClr val="tx1">
                    <a:lumMod val="60000"/>
                    <a:lumOff val="40000"/>
                  </a:schemeClr>
                </a:solidFill>
              </a:rPr>
              <a:t>Für Interessierte: Abschnitt 4.5.1 im PGM Buch</a:t>
            </a:r>
          </a:p>
        </p:txBody>
      </p:sp>
    </p:spTree>
    <p:extLst>
      <p:ext uri="{BB962C8B-B14F-4D97-AF65-F5344CB8AC3E}">
        <p14:creationId xmlns:p14="http://schemas.microsoft.com/office/powerpoint/2010/main" val="102360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F2E-1359-A14E-B6D2-F19A8616480D}"/>
              </a:ext>
            </a:extLst>
          </p:cNvPr>
          <p:cNvSpPr>
            <a:spLocks noGrp="1"/>
          </p:cNvSpPr>
          <p:nvPr>
            <p:ph type="title"/>
          </p:nvPr>
        </p:nvSpPr>
        <p:spPr/>
        <p:txBody>
          <a:bodyPr/>
          <a:lstStyle/>
          <a:p>
            <a:r>
              <a:rPr lang="de-DE" dirty="0"/>
              <a:t>Beispiele: Unabhängigkeiten in BNs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2374C81-C523-B74D-9BC6-78A0CF45E970}"/>
                  </a:ext>
                </a:extLst>
              </p:cNvPr>
              <p:cNvSpPr>
                <a:spLocks noGrp="1"/>
              </p:cNvSpPr>
              <p:nvPr>
                <p:ph idx="1"/>
              </p:nvPr>
            </p:nvSpPr>
            <p:spPr/>
            <p:txBody>
              <a:bodyPr/>
              <a:lstStyle/>
              <a:p>
                <a:r>
                  <a:rPr lang="de-DE" dirty="0"/>
                  <a:t>Lokale Unabhängigkeiten</a:t>
                </a:r>
              </a:p>
              <a:p>
                <a:pPr lvl="1"/>
                <a14:m>
                  <m:oMath xmlns:m="http://schemas.openxmlformats.org/officeDocument/2006/math">
                    <m:r>
                      <a:rPr lang="de-DE" b="0" i="1" smtClean="0">
                        <a:latin typeface="Cambria Math" panose="02040503050406030204" pitchFamily="18" charset="0"/>
                      </a:rPr>
                      <m:t>𝐵𝑢𝑟𝑔𝑙𝑎𝑟𝑦</m:t>
                    </m:r>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𝑇𝑉</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𝐽𝑜h𝑛𝐶𝑎𝑙𝑙</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𝑁𝑎𝑝</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𝑀𝑎𝑟𝑦𝐶𝑎𝑙𝑙</m:t>
                        </m:r>
                      </m:e>
                    </m:d>
                    <m:r>
                      <a:rPr lang="de-DE" b="0" i="1" smtClean="0">
                        <a:latin typeface="Cambria Math" panose="02040503050406030204" pitchFamily="18" charset="0"/>
                        <a:ea typeface="Cambria Math" panose="02040503050406030204" pitchFamily="18" charset="0"/>
                      </a:rPr>
                      <m:t> | </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𝐴𝑙𝑎𝑟𝑚</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𝐸𝑟𝑟𝑜𝑟</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𝐸𝑎𝑟𝑡h𝑞𝑢𝑎𝑘𝑒</m:t>
                        </m:r>
                      </m:e>
                    </m:d>
                  </m:oMath>
                </a14:m>
                <a:endParaRPr lang="de-DE" dirty="0"/>
              </a:p>
              <a:p>
                <a:pPr lvl="2"/>
                <a14:m>
                  <m:oMath xmlns:m="http://schemas.openxmlformats.org/officeDocument/2006/math">
                    <m:r>
                      <a:rPr lang="de-DE" i="1">
                        <a:latin typeface="Cambria Math" panose="02040503050406030204" pitchFamily="18" charset="0"/>
                      </a:rPr>
                      <m:t>𝐵𝑢𝑟𝑔𝑙𝑎𝑟𝑦</m:t>
                    </m:r>
                  </m:oMath>
                </a14:m>
                <a:r>
                  <a:rPr lang="de-DE" dirty="0"/>
                  <a:t> austauschbar mit </a:t>
                </a:r>
                <a14:m>
                  <m:oMath xmlns:m="http://schemas.openxmlformats.org/officeDocument/2006/math">
                    <m:r>
                      <a:rPr lang="de-DE" i="1">
                        <a:latin typeface="Cambria Math" panose="02040503050406030204" pitchFamily="18" charset="0"/>
                        <a:ea typeface="Cambria Math" panose="02040503050406030204" pitchFamily="18" charset="0"/>
                      </a:rPr>
                      <m:t>𝐸𝑟𝑟𝑜𝑟</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𝐸𝑎𝑟𝑡h𝑞𝑢𝑎𝑘𝑒</m:t>
                    </m:r>
                  </m:oMath>
                </a14:m>
                <a:endParaRPr lang="de-DE" dirty="0"/>
              </a:p>
              <a:p>
                <a:pPr lvl="1"/>
                <a14:m>
                  <m:oMath xmlns:m="http://schemas.openxmlformats.org/officeDocument/2006/math">
                    <m:r>
                      <a:rPr lang="de-DE" b="0" i="1" smtClean="0">
                        <a:latin typeface="Cambria Math" panose="02040503050406030204" pitchFamily="18" charset="0"/>
                      </a:rPr>
                      <m:t>𝑇𝑉</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𝐵𝑢𝑟𝑔𝑙𝑎𝑟𝑦</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𝐸𝑟𝑟𝑜𝑟</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𝐸𝑎𝑟𝑡h𝑞𝑢𝑎𝑘𝑒</m:t>
                        </m:r>
                        <m:r>
                          <a:rPr lang="de-DE" b="0" i="1" smtClean="0">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𝑁𝑎𝑝</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𝑀𝑎𝑟𝑦𝐶𝑎𝑙𝑙</m:t>
                        </m:r>
                      </m:e>
                    </m:d>
                    <m:r>
                      <a:rPr lang="de-DE" i="1">
                        <a:latin typeface="Cambria Math" panose="02040503050406030204" pitchFamily="18" charset="0"/>
                        <a:ea typeface="Cambria Math" panose="02040503050406030204" pitchFamily="18" charset="0"/>
                      </a:rPr>
                      <m:t> | </m:t>
                    </m:r>
                    <m:d>
                      <m:dPr>
                        <m:begChr m:val="{"/>
                        <m:endChr m:val="}"/>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𝐽𝑜h𝑛𝐶𝑎𝑙𝑙</m:t>
                        </m:r>
                        <m:r>
                          <a:rPr lang="de-DE" b="0" i="1" smtClean="0">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𝐴𝑙𝑎𝑟𝑚</m:t>
                        </m:r>
                      </m:e>
                    </m:d>
                  </m:oMath>
                </a14:m>
                <a:endParaRPr lang="de-DE" dirty="0"/>
              </a:p>
              <a:p>
                <a:pPr lvl="2"/>
                <a14:m>
                  <m:oMath xmlns:m="http://schemas.openxmlformats.org/officeDocument/2006/math">
                    <m:r>
                      <a:rPr lang="de-DE" b="0" i="1" smtClean="0">
                        <a:latin typeface="Cambria Math" panose="02040503050406030204" pitchFamily="18" charset="0"/>
                      </a:rPr>
                      <m:t>𝑇𝑉</m:t>
                    </m:r>
                  </m:oMath>
                </a14:m>
                <a:r>
                  <a:rPr lang="de-DE" dirty="0"/>
                  <a:t> zusammen mit </a:t>
                </a:r>
                <a14:m>
                  <m:oMath xmlns:m="http://schemas.openxmlformats.org/officeDocument/2006/math">
                    <m:r>
                      <a:rPr lang="de-DE" i="1">
                        <a:latin typeface="Cambria Math" panose="02040503050406030204" pitchFamily="18" charset="0"/>
                        <a:ea typeface="Cambria Math" panose="02040503050406030204" pitchFamily="18" charset="0"/>
                      </a:rPr>
                      <m:t>𝐽𝑜h𝑛𝐶𝑎𝑙𝑙</m:t>
                    </m:r>
                  </m:oMath>
                </a14:m>
                <a:r>
                  <a:rPr lang="de-DE" dirty="0"/>
                  <a:t> austauschbar mit </a:t>
                </a:r>
                <a14:m>
                  <m:oMath xmlns:m="http://schemas.openxmlformats.org/officeDocument/2006/math">
                    <m:r>
                      <a:rPr lang="de-DE" b="0" i="1" smtClean="0">
                        <a:latin typeface="Cambria Math" panose="02040503050406030204" pitchFamily="18" charset="0"/>
                        <a:ea typeface="Cambria Math" panose="02040503050406030204" pitchFamily="18" charset="0"/>
                      </a:rPr>
                      <m:t>𝑁𝑎𝑝</m:t>
                    </m:r>
                  </m:oMath>
                </a14:m>
                <a:r>
                  <a:rPr lang="de-DE" dirty="0"/>
                  <a:t> zusammen mit </a:t>
                </a:r>
                <a14:m>
                  <m:oMath xmlns:m="http://schemas.openxmlformats.org/officeDocument/2006/math">
                    <m:r>
                      <a:rPr lang="de-DE" i="1">
                        <a:latin typeface="Cambria Math" panose="02040503050406030204" pitchFamily="18" charset="0"/>
                        <a:ea typeface="Cambria Math" panose="02040503050406030204" pitchFamily="18" charset="0"/>
                      </a:rPr>
                      <m:t>𝑀𝑎𝑟𝑦𝐶𝑎𝑙𝑙</m:t>
                    </m:r>
                  </m:oMath>
                </a14:m>
                <a:endParaRPr lang="de-DE" dirty="0"/>
              </a:p>
              <a:p>
                <a:pPr lvl="1"/>
                <a14:m>
                  <m:oMath xmlns:m="http://schemas.openxmlformats.org/officeDocument/2006/math">
                    <m:r>
                      <a:rPr lang="de-DE" b="0" i="1" smtClean="0">
                        <a:latin typeface="Cambria Math" panose="02040503050406030204" pitchFamily="18" charset="0"/>
                      </a:rPr>
                      <m:t>𝐽𝑜h𝑛𝐶𝑎𝑙𝑙</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𝐵𝑢𝑟𝑔𝑙𝑎𝑟𝑦</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𝐸𝑟𝑟𝑜𝑟</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𝐸𝑎𝑟𝑡h𝑞𝑢𝑎𝑘𝑒</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𝑁𝑎𝑝</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𝑀𝑎𝑟𝑦𝐶𝑎𝑙𝑙</m:t>
                        </m:r>
                      </m:e>
                    </m:d>
                    <m:r>
                      <a:rPr lang="de-DE" i="1">
                        <a:latin typeface="Cambria Math" panose="02040503050406030204" pitchFamily="18" charset="0"/>
                        <a:ea typeface="Cambria Math" panose="02040503050406030204" pitchFamily="18" charset="0"/>
                      </a:rPr>
                      <m:t> | </m:t>
                    </m:r>
                    <m:d>
                      <m:dPr>
                        <m:begChr m:val="{"/>
                        <m:endChr m:val="}"/>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𝑇𝑉</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𝐴𝑙𝑎𝑟𝑚</m:t>
                        </m:r>
                      </m:e>
                    </m:d>
                  </m:oMath>
                </a14:m>
                <a:endParaRPr lang="de-DE" dirty="0"/>
              </a:p>
              <a:p>
                <a:pPr lvl="2"/>
                <a14:m>
                  <m:oMath xmlns:m="http://schemas.openxmlformats.org/officeDocument/2006/math">
                    <m:r>
                      <a:rPr lang="de-DE" b="0" i="1" smtClean="0">
                        <a:latin typeface="Cambria Math" panose="02040503050406030204" pitchFamily="18" charset="0"/>
                      </a:rPr>
                      <m:t>𝐽𝑜h𝑛𝐶𝑎𝑙𝑙</m:t>
                    </m:r>
                  </m:oMath>
                </a14:m>
                <a:r>
                  <a:rPr lang="de-DE" dirty="0"/>
                  <a:t> zusammen mit </a:t>
                </a:r>
                <a14:m>
                  <m:oMath xmlns:m="http://schemas.openxmlformats.org/officeDocument/2006/math">
                    <m:r>
                      <a:rPr lang="de-DE" b="0" i="1" smtClean="0">
                        <a:latin typeface="Cambria Math" panose="02040503050406030204" pitchFamily="18" charset="0"/>
                      </a:rPr>
                      <m:t>𝑇𝑉</m:t>
                    </m:r>
                  </m:oMath>
                </a14:m>
                <a:r>
                  <a:rPr lang="de-DE" dirty="0"/>
                  <a:t> austauschbar mit </a:t>
                </a:r>
                <a14:m>
                  <m:oMath xmlns:m="http://schemas.openxmlformats.org/officeDocument/2006/math">
                    <m:r>
                      <a:rPr lang="de-DE" i="1">
                        <a:latin typeface="Cambria Math" panose="02040503050406030204" pitchFamily="18" charset="0"/>
                        <a:ea typeface="Cambria Math" panose="02040503050406030204" pitchFamily="18" charset="0"/>
                      </a:rPr>
                      <m:t>𝑀𝑎𝑟𝑦𝐶𝑎𝑙𝑙</m:t>
                    </m:r>
                  </m:oMath>
                </a14:m>
                <a:r>
                  <a:rPr lang="de-DE" dirty="0"/>
                  <a:t> zusammen mit </a:t>
                </a:r>
                <a14:m>
                  <m:oMath xmlns:m="http://schemas.openxmlformats.org/officeDocument/2006/math">
                    <m:r>
                      <a:rPr lang="de-DE" b="0" i="1" smtClean="0">
                        <a:latin typeface="Cambria Math" panose="02040503050406030204" pitchFamily="18" charset="0"/>
                        <a:ea typeface="Cambria Math" panose="02040503050406030204" pitchFamily="18" charset="0"/>
                      </a:rPr>
                      <m:t>𝑁𝑎𝑝</m:t>
                    </m:r>
                  </m:oMath>
                </a14:m>
                <a:endParaRPr lang="de-DE" dirty="0">
                  <a:ea typeface="Cambria Math" panose="02040503050406030204" pitchFamily="18" charset="0"/>
                </a:endParaRPr>
              </a:p>
              <a:p>
                <a:pPr lvl="1"/>
                <a:r>
                  <a:rPr lang="de-DE" dirty="0">
                    <a:ea typeface="Cambria Math" panose="02040503050406030204" pitchFamily="18" charset="0"/>
                  </a:rPr>
                  <a:t>Zu </a:t>
                </a:r>
                <a14:m>
                  <m:oMath xmlns:m="http://schemas.openxmlformats.org/officeDocument/2006/math">
                    <m:r>
                      <a:rPr lang="de-DE" i="1">
                        <a:latin typeface="Cambria Math" panose="02040503050406030204" pitchFamily="18" charset="0"/>
                        <a:ea typeface="Cambria Math" panose="02040503050406030204" pitchFamily="18" charset="0"/>
                      </a:rPr>
                      <m:t>𝐴𝑙𝑎𝑟𝑚</m:t>
                    </m:r>
                  </m:oMath>
                </a14:m>
                <a:r>
                  <a:rPr lang="de-DE" dirty="0">
                    <a:ea typeface="Cambria Math" panose="02040503050406030204" pitchFamily="18" charset="0"/>
                  </a:rPr>
                  <a:t> gibt es keine lokalen Unabhängigkeiten</a:t>
                </a:r>
              </a:p>
              <a:p>
                <a:pPr lvl="2"/>
                <a14:m>
                  <m:oMath xmlns:m="http://schemas.openxmlformats.org/officeDocument/2006/math">
                    <m:r>
                      <m:rPr>
                        <m:sty m:val="p"/>
                      </m:rPr>
                      <a:rPr lang="de-DE" b="0" i="0" smtClean="0">
                        <a:latin typeface="Cambria Math" panose="02040503050406030204" pitchFamily="18" charset="0"/>
                        <a:ea typeface="Cambria Math" panose="02040503050406030204" pitchFamily="18" charset="0"/>
                      </a:rPr>
                      <m:t>MB</m:t>
                    </m:r>
                    <m:d>
                      <m:dPr>
                        <m:ctrlPr>
                          <a:rPr lang="de-DE" b="0" i="1" smtClean="0">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𝐴𝑙𝑎𝑟𝑚</m:t>
                        </m:r>
                      </m:e>
                    </m:d>
                  </m:oMath>
                </a14:m>
                <a:r>
                  <a:rPr lang="de-DE" dirty="0"/>
                  <a:t> beinhaltet alle anderen Knoten</a:t>
                </a:r>
              </a:p>
              <a:p>
                <a:pPr lvl="3"/>
                <a:r>
                  <a:rPr lang="de-DE" dirty="0"/>
                  <a:t>Eltern: </a:t>
                </a:r>
                <a14:m>
                  <m:oMath xmlns:m="http://schemas.openxmlformats.org/officeDocument/2006/math">
                    <m:r>
                      <a:rPr lang="de-DE" i="1">
                        <a:latin typeface="Cambria Math" panose="02040503050406030204" pitchFamily="18" charset="0"/>
                        <a:ea typeface="Cambria Math" panose="02040503050406030204" pitchFamily="18" charset="0"/>
                      </a:rPr>
                      <m:t>𝐵𝑢𝑟𝑔𝑙𝑎𝑟𝑦</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𝐸𝑟𝑟𝑜𝑟</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𝐸𝑎𝑟𝑡h𝑞𝑢𝑎𝑘𝑒</m:t>
                    </m:r>
                  </m:oMath>
                </a14:m>
                <a:endParaRPr lang="de-DE" dirty="0"/>
              </a:p>
              <a:p>
                <a:pPr lvl="3"/>
                <a:r>
                  <a:rPr lang="de-DE" dirty="0"/>
                  <a:t>Kinder: </a:t>
                </a:r>
                <a14:m>
                  <m:oMath xmlns:m="http://schemas.openxmlformats.org/officeDocument/2006/math">
                    <m:r>
                      <a:rPr lang="de-DE" i="1">
                        <a:latin typeface="Cambria Math" panose="02040503050406030204" pitchFamily="18" charset="0"/>
                        <a:ea typeface="Cambria Math" panose="02040503050406030204" pitchFamily="18" charset="0"/>
                      </a:rPr>
                      <m:t>𝐽𝑜h𝑛𝐶𝑎𝑙𝑙</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𝑀𝑎𝑟𝑦𝐶𝑎𝑙𝑙</m:t>
                    </m:r>
                  </m:oMath>
                </a14:m>
                <a:endParaRPr lang="de-DE" dirty="0"/>
              </a:p>
              <a:p>
                <a:pPr lvl="3"/>
                <a:r>
                  <a:rPr lang="de-DE" dirty="0"/>
                  <a:t>Weitere Eltern von Kindern: </a:t>
                </a:r>
                <a14:m>
                  <m:oMath xmlns:m="http://schemas.openxmlformats.org/officeDocument/2006/math">
                    <m:r>
                      <a:rPr lang="de-DE" i="1">
                        <a:latin typeface="Cambria Math" panose="02040503050406030204" pitchFamily="18" charset="0"/>
                        <a:ea typeface="Cambria Math" panose="02040503050406030204" pitchFamily="18" charset="0"/>
                      </a:rPr>
                      <m:t>𝑇𝑉</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𝑁𝑎𝑝</m:t>
                    </m:r>
                  </m:oMath>
                </a14:m>
                <a:endParaRPr lang="de-DE" dirty="0"/>
              </a:p>
              <a:p>
                <a:pPr lvl="3"/>
                <a:endParaRPr lang="de-DE" dirty="0"/>
              </a:p>
              <a:p>
                <a:endParaRPr lang="de-DE" dirty="0"/>
              </a:p>
            </p:txBody>
          </p:sp>
        </mc:Choice>
        <mc:Fallback xmlns="">
          <p:sp>
            <p:nvSpPr>
              <p:cNvPr id="3" name="Content Placeholder 2">
                <a:extLst>
                  <a:ext uri="{FF2B5EF4-FFF2-40B4-BE49-F238E27FC236}">
                    <a16:creationId xmlns:a16="http://schemas.microsoft.com/office/drawing/2014/main" id="{D2374C81-C523-B74D-9BC6-78A0CF45E970}"/>
                  </a:ext>
                </a:extLst>
              </p:cNvPr>
              <p:cNvSpPr>
                <a:spLocks noGrp="1" noRot="1" noChangeAspect="1" noMove="1" noResize="1" noEditPoints="1" noAdjustHandles="1" noChangeArrowheads="1" noChangeShapeType="1" noTextEdit="1"/>
              </p:cNvSpPr>
              <p:nvPr>
                <p:ph idx="1"/>
              </p:nvPr>
            </p:nvSpPr>
            <p:spPr>
              <a:blipFill>
                <a:blip r:embed="rId2"/>
                <a:stretch>
                  <a:fillRect l="-1435" t="-268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ED682CC-BC81-0E40-81CA-C0B865020ED3}"/>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FCA9029E-8D38-2F4F-9D86-1DD92D5825AE}"/>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DCBAACA3-D10A-D14F-A043-EC256568655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101</a:t>
            </a:fld>
            <a:r>
              <a:rPr lang="de-DE"/>
              <a:t> </a:t>
            </a:r>
            <a:endParaRPr lang="de-DE" sz="1400" dirty="0"/>
          </a:p>
        </p:txBody>
      </p:sp>
      <p:grpSp>
        <p:nvGrpSpPr>
          <p:cNvPr id="41" name="Group 40">
            <a:extLst>
              <a:ext uri="{FF2B5EF4-FFF2-40B4-BE49-F238E27FC236}">
                <a16:creationId xmlns:a16="http://schemas.microsoft.com/office/drawing/2014/main" id="{550469BB-0C47-EC48-B929-65B0E2DF33F7}"/>
              </a:ext>
            </a:extLst>
          </p:cNvPr>
          <p:cNvGrpSpPr/>
          <p:nvPr/>
        </p:nvGrpSpPr>
        <p:grpSpPr>
          <a:xfrm>
            <a:off x="7216004" y="4158441"/>
            <a:ext cx="4627996" cy="1747473"/>
            <a:chOff x="5950294" y="3676824"/>
            <a:chExt cx="5893706" cy="2225388"/>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A36B9FD-C2A5-284A-9249-154119D305C8}"/>
                    </a:ext>
                  </a:extLst>
                </p:cNvPr>
                <p:cNvSpPr txBox="1"/>
                <p:nvPr/>
              </p:nvSpPr>
              <p:spPr>
                <a:xfrm>
                  <a:off x="6589197" y="402073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𝐵</m:t>
                        </m:r>
                        <m:r>
                          <a:rPr lang="de-DE" sz="1400" b="0" i="1" smtClean="0">
                            <a:latin typeface="Cambria Math" panose="02040503050406030204" pitchFamily="18" charset="0"/>
                          </a:rPr>
                          <m:t>𝑢𝑟𝑔𝑙𝑎𝑟𝑦</m:t>
                        </m:r>
                      </m:oMath>
                    </m:oMathPara>
                  </a14:m>
                  <a:endParaRPr lang="en-GB" sz="1400" dirty="0"/>
                </a:p>
              </p:txBody>
            </p:sp>
          </mc:Choice>
          <mc:Fallback xmlns="">
            <p:sp>
              <p:nvSpPr>
                <p:cNvPr id="22" name="TextBox 21">
                  <a:extLst>
                    <a:ext uri="{FF2B5EF4-FFF2-40B4-BE49-F238E27FC236}">
                      <a16:creationId xmlns:a16="http://schemas.microsoft.com/office/drawing/2014/main" id="{2A36B9FD-C2A5-284A-9249-154119D305C8}"/>
                    </a:ext>
                  </a:extLst>
                </p:cNvPr>
                <p:cNvSpPr txBox="1">
                  <a:spLocks noRot="1" noChangeAspect="1" noMove="1" noResize="1" noEditPoints="1" noAdjustHandles="1" noChangeArrowheads="1" noChangeShapeType="1" noTextEdit="1"/>
                </p:cNvSpPr>
                <p:nvPr/>
              </p:nvSpPr>
              <p:spPr>
                <a:xfrm>
                  <a:off x="6589197" y="4020734"/>
                  <a:ext cx="1656000" cy="385810"/>
                </a:xfrm>
                <a:prstGeom prst="ellipse">
                  <a:avLst/>
                </a:prstGeom>
                <a:blipFill>
                  <a:blip r:embed="rId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04152C1-32BB-AC4E-8074-985F698F4445}"/>
                    </a:ext>
                  </a:extLst>
                </p:cNvPr>
                <p:cNvSpPr txBox="1"/>
                <p:nvPr/>
              </p:nvSpPr>
              <p:spPr>
                <a:xfrm>
                  <a:off x="6778294" y="5513275"/>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𝐽𝑜h𝑛𝐶𝑎𝑙𝑙</m:t>
                        </m:r>
                      </m:oMath>
                    </m:oMathPara>
                  </a14:m>
                  <a:endParaRPr lang="en-GB" sz="1400" dirty="0"/>
                </a:p>
              </p:txBody>
            </p:sp>
          </mc:Choice>
          <mc:Fallback xmlns="">
            <p:sp>
              <p:nvSpPr>
                <p:cNvPr id="23" name="TextBox 22">
                  <a:extLst>
                    <a:ext uri="{FF2B5EF4-FFF2-40B4-BE49-F238E27FC236}">
                      <a16:creationId xmlns:a16="http://schemas.microsoft.com/office/drawing/2014/main" id="{604152C1-32BB-AC4E-8074-985F698F4445}"/>
                    </a:ext>
                  </a:extLst>
                </p:cNvPr>
                <p:cNvSpPr txBox="1">
                  <a:spLocks noRot="1" noChangeAspect="1" noMove="1" noResize="1" noEditPoints="1" noAdjustHandles="1" noChangeArrowheads="1" noChangeShapeType="1" noTextEdit="1"/>
                </p:cNvSpPr>
                <p:nvPr/>
              </p:nvSpPr>
              <p:spPr>
                <a:xfrm>
                  <a:off x="6778294" y="5513275"/>
                  <a:ext cx="1656000" cy="385810"/>
                </a:xfrm>
                <a:prstGeom prst="ellipse">
                  <a:avLst/>
                </a:prstGeom>
                <a:blipFill>
                  <a:blip r:embed="rId4"/>
                  <a:stretch>
                    <a:fillRect b="-3846"/>
                  </a:stretch>
                </a:blipFill>
                <a:ln>
                  <a:solidFill>
                    <a:schemeClr val="tx1"/>
                  </a:solidFill>
                </a:ln>
              </p:spPr>
              <p:txBody>
                <a:bodyPr/>
                <a:lstStyle/>
                <a:p>
                  <a:r>
                    <a:rPr lang="de-DE">
                      <a:noFill/>
                    </a:rPr>
                    <a:t> </a:t>
                  </a:r>
                </a:p>
              </p:txBody>
            </p:sp>
          </mc:Fallback>
        </mc:AlternateContent>
        <p:cxnSp>
          <p:nvCxnSpPr>
            <p:cNvPr id="24" name="Straight Connector 23">
              <a:extLst>
                <a:ext uri="{FF2B5EF4-FFF2-40B4-BE49-F238E27FC236}">
                  <a16:creationId xmlns:a16="http://schemas.microsoft.com/office/drawing/2014/main" id="{8CDDF9F1-B2D7-5E44-ADFB-A2CD6F994EF4}"/>
                </a:ext>
              </a:extLst>
            </p:cNvPr>
            <p:cNvCxnSpPr>
              <a:cxnSpLocks/>
              <a:stCxn id="29" idx="3"/>
              <a:endCxn id="23" idx="7"/>
            </p:cNvCxnSpPr>
            <p:nvPr/>
          </p:nvCxnSpPr>
          <p:spPr>
            <a:xfrm flipH="1">
              <a:off x="8191779" y="5083535"/>
              <a:ext cx="119884" cy="486241"/>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627F163-4C4B-7B4A-8844-606409BBFD8F}"/>
                </a:ext>
              </a:extLst>
            </p:cNvPr>
            <p:cNvCxnSpPr>
              <a:cxnSpLocks/>
              <a:stCxn id="22" idx="4"/>
              <a:endCxn id="29" idx="1"/>
            </p:cNvCxnSpPr>
            <p:nvPr/>
          </p:nvCxnSpPr>
          <p:spPr>
            <a:xfrm>
              <a:off x="7417198" y="4406544"/>
              <a:ext cx="894465" cy="40418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0FA7C4E-69E9-6C4C-9542-A0C68A814891}"/>
                </a:ext>
              </a:extLst>
            </p:cNvPr>
            <p:cNvCxnSpPr>
              <a:cxnSpLocks/>
              <a:stCxn id="28" idx="4"/>
              <a:endCxn id="29" idx="7"/>
            </p:cNvCxnSpPr>
            <p:nvPr/>
          </p:nvCxnSpPr>
          <p:spPr>
            <a:xfrm flipH="1">
              <a:off x="9482631" y="4406544"/>
              <a:ext cx="1027085" cy="40418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A63241-DC8E-874E-AE24-8603AA7C3298}"/>
                </a:ext>
              </a:extLst>
            </p:cNvPr>
            <p:cNvCxnSpPr>
              <a:cxnSpLocks/>
              <a:stCxn id="29" idx="5"/>
              <a:endCxn id="30" idx="1"/>
            </p:cNvCxnSpPr>
            <p:nvPr/>
          </p:nvCxnSpPr>
          <p:spPr>
            <a:xfrm>
              <a:off x="9482631" y="5083535"/>
              <a:ext cx="168838" cy="489368"/>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0764536-89A7-EC48-9F8C-2D8975984D9F}"/>
                    </a:ext>
                  </a:extLst>
                </p:cNvPr>
                <p:cNvSpPr txBox="1"/>
                <p:nvPr/>
              </p:nvSpPr>
              <p:spPr>
                <a:xfrm>
                  <a:off x="9681716" y="4020734"/>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𝐸𝑎𝑟𝑡h𝑞𝑢𝑎𝑘𝑒</m:t>
                        </m:r>
                      </m:oMath>
                    </m:oMathPara>
                  </a14:m>
                  <a:endParaRPr lang="en-GB" sz="1400" dirty="0"/>
                </a:p>
              </p:txBody>
            </p:sp>
          </mc:Choice>
          <mc:Fallback xmlns="">
            <p:sp>
              <p:nvSpPr>
                <p:cNvPr id="28" name="TextBox 27">
                  <a:extLst>
                    <a:ext uri="{FF2B5EF4-FFF2-40B4-BE49-F238E27FC236}">
                      <a16:creationId xmlns:a16="http://schemas.microsoft.com/office/drawing/2014/main" id="{D0764536-89A7-EC48-9F8C-2D8975984D9F}"/>
                    </a:ext>
                  </a:extLst>
                </p:cNvPr>
                <p:cNvSpPr txBox="1">
                  <a:spLocks noRot="1" noChangeAspect="1" noMove="1" noResize="1" noEditPoints="1" noAdjustHandles="1" noChangeArrowheads="1" noChangeShapeType="1" noTextEdit="1"/>
                </p:cNvSpPr>
                <p:nvPr/>
              </p:nvSpPr>
              <p:spPr>
                <a:xfrm>
                  <a:off x="9681716" y="4020734"/>
                  <a:ext cx="1656000" cy="385810"/>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EA5D617-396A-F543-A49A-C090D1FCB6AE}"/>
                    </a:ext>
                  </a:extLst>
                </p:cNvPr>
                <p:cNvSpPr txBox="1"/>
                <p:nvPr/>
              </p:nvSpPr>
              <p:spPr>
                <a:xfrm>
                  <a:off x="8069147" y="4754226"/>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𝐴𝑙𝑎𝑟𝑚</m:t>
                        </m:r>
                      </m:oMath>
                    </m:oMathPara>
                  </a14:m>
                  <a:endParaRPr lang="en-GB" sz="1400" dirty="0"/>
                </a:p>
              </p:txBody>
            </p:sp>
          </mc:Choice>
          <mc:Fallback xmlns="">
            <p:sp>
              <p:nvSpPr>
                <p:cNvPr id="29" name="TextBox 28">
                  <a:extLst>
                    <a:ext uri="{FF2B5EF4-FFF2-40B4-BE49-F238E27FC236}">
                      <a16:creationId xmlns:a16="http://schemas.microsoft.com/office/drawing/2014/main" id="{DEA5D617-396A-F543-A49A-C090D1FCB6AE}"/>
                    </a:ext>
                  </a:extLst>
                </p:cNvPr>
                <p:cNvSpPr txBox="1">
                  <a:spLocks noRot="1" noChangeAspect="1" noMove="1" noResize="1" noEditPoints="1" noAdjustHandles="1" noChangeArrowheads="1" noChangeShapeType="1" noTextEdit="1"/>
                </p:cNvSpPr>
                <p:nvPr/>
              </p:nvSpPr>
              <p:spPr>
                <a:xfrm>
                  <a:off x="8069147" y="4754226"/>
                  <a:ext cx="1656000" cy="385810"/>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EA88CAC-70F6-FA41-9EA6-43F682AA0980}"/>
                    </a:ext>
                  </a:extLst>
                </p:cNvPr>
                <p:cNvSpPr txBox="1"/>
                <p:nvPr/>
              </p:nvSpPr>
              <p:spPr>
                <a:xfrm>
                  <a:off x="9408954" y="5516402"/>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𝑀𝑎𝑟𝑦𝐶𝑎𝑙𝑙</m:t>
                        </m:r>
                      </m:oMath>
                    </m:oMathPara>
                  </a14:m>
                  <a:endParaRPr lang="en-GB" sz="1400" dirty="0">
                    <a:solidFill>
                      <a:schemeClr val="accent1"/>
                    </a:solidFill>
                  </a:endParaRPr>
                </a:p>
              </p:txBody>
            </p:sp>
          </mc:Choice>
          <mc:Fallback xmlns="">
            <p:sp>
              <p:nvSpPr>
                <p:cNvPr id="30" name="TextBox 29">
                  <a:extLst>
                    <a:ext uri="{FF2B5EF4-FFF2-40B4-BE49-F238E27FC236}">
                      <a16:creationId xmlns:a16="http://schemas.microsoft.com/office/drawing/2014/main" id="{2EA88CAC-70F6-FA41-9EA6-43F682AA0980}"/>
                    </a:ext>
                  </a:extLst>
                </p:cNvPr>
                <p:cNvSpPr txBox="1">
                  <a:spLocks noRot="1" noChangeAspect="1" noMove="1" noResize="1" noEditPoints="1" noAdjustHandles="1" noChangeArrowheads="1" noChangeShapeType="1" noTextEdit="1"/>
                </p:cNvSpPr>
                <p:nvPr/>
              </p:nvSpPr>
              <p:spPr>
                <a:xfrm>
                  <a:off x="9408954" y="5516402"/>
                  <a:ext cx="1656000" cy="385810"/>
                </a:xfrm>
                <a:prstGeom prst="ellipse">
                  <a:avLst/>
                </a:prstGeom>
                <a:blipFill>
                  <a:blip r:embed="rId7"/>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23A7062-30CF-C041-8A96-577DB5834267}"/>
                    </a:ext>
                  </a:extLst>
                </p:cNvPr>
                <p:cNvSpPr txBox="1"/>
                <p:nvPr/>
              </p:nvSpPr>
              <p:spPr>
                <a:xfrm>
                  <a:off x="8069147" y="367682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𝐸</m:t>
                        </m:r>
                        <m:r>
                          <a:rPr lang="de-DE" sz="1400" b="0" i="1" smtClean="0">
                            <a:latin typeface="Cambria Math" panose="02040503050406030204" pitchFamily="18" charset="0"/>
                          </a:rPr>
                          <m:t>𝑟𝑟𝑜𝑟</m:t>
                        </m:r>
                      </m:oMath>
                    </m:oMathPara>
                  </a14:m>
                  <a:endParaRPr lang="en-GB" sz="1400" dirty="0"/>
                </a:p>
              </p:txBody>
            </p:sp>
          </mc:Choice>
          <mc:Fallback xmlns="">
            <p:sp>
              <p:nvSpPr>
                <p:cNvPr id="31" name="TextBox 30">
                  <a:extLst>
                    <a:ext uri="{FF2B5EF4-FFF2-40B4-BE49-F238E27FC236}">
                      <a16:creationId xmlns:a16="http://schemas.microsoft.com/office/drawing/2014/main" id="{623A7062-30CF-C041-8A96-577DB5834267}"/>
                    </a:ext>
                  </a:extLst>
                </p:cNvPr>
                <p:cNvSpPr txBox="1">
                  <a:spLocks noRot="1" noChangeAspect="1" noMove="1" noResize="1" noEditPoints="1" noAdjustHandles="1" noChangeArrowheads="1" noChangeShapeType="1" noTextEdit="1"/>
                </p:cNvSpPr>
                <p:nvPr/>
              </p:nvSpPr>
              <p:spPr>
                <a:xfrm>
                  <a:off x="8069147" y="3676824"/>
                  <a:ext cx="1656000" cy="385810"/>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A0A3DD3-4BEF-BD4C-916D-EF60A4F07790}"/>
                    </a:ext>
                  </a:extLst>
                </p:cNvPr>
                <p:cNvSpPr txBox="1"/>
                <p:nvPr/>
              </p:nvSpPr>
              <p:spPr>
                <a:xfrm>
                  <a:off x="5950294" y="475422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𝑇</m:t>
                        </m:r>
                        <m:r>
                          <a:rPr lang="de-DE" sz="1400" b="0" i="1" smtClean="0">
                            <a:latin typeface="Cambria Math" panose="02040503050406030204" pitchFamily="18" charset="0"/>
                          </a:rPr>
                          <m:t>𝑉</m:t>
                        </m:r>
                      </m:oMath>
                    </m:oMathPara>
                  </a14:m>
                  <a:endParaRPr lang="en-GB" sz="1400" dirty="0"/>
                </a:p>
              </p:txBody>
            </p:sp>
          </mc:Choice>
          <mc:Fallback xmlns="">
            <p:sp>
              <p:nvSpPr>
                <p:cNvPr id="32" name="TextBox 31">
                  <a:extLst>
                    <a:ext uri="{FF2B5EF4-FFF2-40B4-BE49-F238E27FC236}">
                      <a16:creationId xmlns:a16="http://schemas.microsoft.com/office/drawing/2014/main" id="{EA0A3DD3-4BEF-BD4C-916D-EF60A4F07790}"/>
                    </a:ext>
                  </a:extLst>
                </p:cNvPr>
                <p:cNvSpPr txBox="1">
                  <a:spLocks noRot="1" noChangeAspect="1" noMove="1" noResize="1" noEditPoints="1" noAdjustHandles="1" noChangeArrowheads="1" noChangeShapeType="1" noTextEdit="1"/>
                </p:cNvSpPr>
                <p:nvPr/>
              </p:nvSpPr>
              <p:spPr>
                <a:xfrm>
                  <a:off x="5950294" y="4754224"/>
                  <a:ext cx="1656000" cy="385810"/>
                </a:xfrm>
                <a:prstGeom prst="ellipse">
                  <a:avLst/>
                </a:prstGeom>
                <a:blipFill>
                  <a:blip r:embed="rId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F02C025-F7CA-F04A-B5C2-C0EC3FCAF4F3}"/>
                    </a:ext>
                  </a:extLst>
                </p:cNvPr>
                <p:cNvSpPr txBox="1"/>
                <p:nvPr/>
              </p:nvSpPr>
              <p:spPr>
                <a:xfrm>
                  <a:off x="10188000" y="475422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𝑁</m:t>
                        </m:r>
                        <m:r>
                          <a:rPr lang="de-DE" sz="1400" b="0" i="1" smtClean="0">
                            <a:latin typeface="Cambria Math" panose="02040503050406030204" pitchFamily="18" charset="0"/>
                          </a:rPr>
                          <m:t>𝑎𝑝</m:t>
                        </m:r>
                      </m:oMath>
                    </m:oMathPara>
                  </a14:m>
                  <a:endParaRPr lang="en-GB" sz="1400" dirty="0"/>
                </a:p>
              </p:txBody>
            </p:sp>
          </mc:Choice>
          <mc:Fallback xmlns="">
            <p:sp>
              <p:nvSpPr>
                <p:cNvPr id="33" name="TextBox 32">
                  <a:extLst>
                    <a:ext uri="{FF2B5EF4-FFF2-40B4-BE49-F238E27FC236}">
                      <a16:creationId xmlns:a16="http://schemas.microsoft.com/office/drawing/2014/main" id="{AF02C025-F7CA-F04A-B5C2-C0EC3FCAF4F3}"/>
                    </a:ext>
                  </a:extLst>
                </p:cNvPr>
                <p:cNvSpPr txBox="1">
                  <a:spLocks noRot="1" noChangeAspect="1" noMove="1" noResize="1" noEditPoints="1" noAdjustHandles="1" noChangeArrowheads="1" noChangeShapeType="1" noTextEdit="1"/>
                </p:cNvSpPr>
                <p:nvPr/>
              </p:nvSpPr>
              <p:spPr>
                <a:xfrm>
                  <a:off x="10188000" y="4754224"/>
                  <a:ext cx="1656000" cy="385810"/>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34" name="Straight Connector 33">
              <a:extLst>
                <a:ext uri="{FF2B5EF4-FFF2-40B4-BE49-F238E27FC236}">
                  <a16:creationId xmlns:a16="http://schemas.microsoft.com/office/drawing/2014/main" id="{EB105270-730E-4B4E-A567-008C460CC998}"/>
                </a:ext>
              </a:extLst>
            </p:cNvPr>
            <p:cNvCxnSpPr>
              <a:cxnSpLocks/>
              <a:stCxn id="31" idx="4"/>
              <a:endCxn id="29" idx="0"/>
            </p:cNvCxnSpPr>
            <p:nvPr/>
          </p:nvCxnSpPr>
          <p:spPr>
            <a:xfrm>
              <a:off x="8897147" y="4062634"/>
              <a:ext cx="0" cy="691593"/>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CC77466-1259-CA4A-A9C6-8BF666FA9FFB}"/>
                </a:ext>
              </a:extLst>
            </p:cNvPr>
            <p:cNvCxnSpPr>
              <a:cxnSpLocks/>
              <a:stCxn id="32" idx="4"/>
              <a:endCxn id="23" idx="1"/>
            </p:cNvCxnSpPr>
            <p:nvPr/>
          </p:nvCxnSpPr>
          <p:spPr>
            <a:xfrm>
              <a:off x="6778294" y="5140035"/>
              <a:ext cx="242516" cy="429742"/>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C2AF154-C67F-7F44-95FB-EB15855892B8}"/>
                </a:ext>
              </a:extLst>
            </p:cNvPr>
            <p:cNvCxnSpPr>
              <a:cxnSpLocks/>
              <a:stCxn id="33" idx="4"/>
              <a:endCxn id="30" idx="7"/>
            </p:cNvCxnSpPr>
            <p:nvPr/>
          </p:nvCxnSpPr>
          <p:spPr>
            <a:xfrm flipH="1">
              <a:off x="10822438" y="5140035"/>
              <a:ext cx="193562" cy="432868"/>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7" name="Right Brace 36">
            <a:extLst>
              <a:ext uri="{FF2B5EF4-FFF2-40B4-BE49-F238E27FC236}">
                <a16:creationId xmlns:a16="http://schemas.microsoft.com/office/drawing/2014/main" id="{5784A962-16EC-784B-B482-1E048EA24456}"/>
              </a:ext>
            </a:extLst>
          </p:cNvPr>
          <p:cNvSpPr/>
          <p:nvPr/>
        </p:nvSpPr>
        <p:spPr>
          <a:xfrm rot="16200000">
            <a:off x="7910843" y="264285"/>
            <a:ext cx="228855" cy="3399756"/>
          </a:xfrm>
          <a:prstGeom prst="righ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7045F089-77EE-9643-AE47-12838A2F96A7}"/>
                  </a:ext>
                </a:extLst>
              </p:cNvPr>
              <p:cNvSpPr txBox="1"/>
              <p:nvPr/>
            </p:nvSpPr>
            <p:spPr>
              <a:xfrm>
                <a:off x="7145157" y="1461868"/>
                <a:ext cx="176022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de-DE" b="0" i="0" smtClean="0">
                          <a:latin typeface="Cambria Math" panose="02040503050406030204" pitchFamily="18" charset="0"/>
                        </a:rPr>
                        <m:t>MB</m:t>
                      </m:r>
                      <m:d>
                        <m:dPr>
                          <m:ctrlPr>
                            <a:rPr lang="de-DE" b="0" i="1" smtClean="0">
                              <a:latin typeface="Cambria Math" panose="02040503050406030204" pitchFamily="18" charset="0"/>
                            </a:rPr>
                          </m:ctrlPr>
                        </m:dPr>
                        <m:e>
                          <m:r>
                            <a:rPr lang="de-DE" b="0" i="1" smtClean="0">
                              <a:latin typeface="Cambria Math" panose="02040503050406030204" pitchFamily="18" charset="0"/>
                            </a:rPr>
                            <m:t>𝐵𝑢𝑟𝑔𝑙𝑎𝑟𝑦</m:t>
                          </m:r>
                        </m:e>
                      </m:d>
                    </m:oMath>
                  </m:oMathPara>
                </a14:m>
                <a:endParaRPr lang="de-DE" dirty="0"/>
              </a:p>
            </p:txBody>
          </p:sp>
        </mc:Choice>
        <mc:Fallback xmlns="">
          <p:sp>
            <p:nvSpPr>
              <p:cNvPr id="38" name="TextBox 37">
                <a:extLst>
                  <a:ext uri="{FF2B5EF4-FFF2-40B4-BE49-F238E27FC236}">
                    <a16:creationId xmlns:a16="http://schemas.microsoft.com/office/drawing/2014/main" id="{7045F089-77EE-9643-AE47-12838A2F96A7}"/>
                  </a:ext>
                </a:extLst>
              </p:cNvPr>
              <p:cNvSpPr txBox="1">
                <a:spLocks noRot="1" noChangeAspect="1" noMove="1" noResize="1" noEditPoints="1" noAdjustHandles="1" noChangeArrowheads="1" noChangeShapeType="1" noTextEdit="1"/>
              </p:cNvSpPr>
              <p:nvPr/>
            </p:nvSpPr>
            <p:spPr>
              <a:xfrm>
                <a:off x="7145157" y="1461868"/>
                <a:ext cx="1760225" cy="369332"/>
              </a:xfrm>
              <a:prstGeom prst="rect">
                <a:avLst/>
              </a:prstGeom>
              <a:blipFill>
                <a:blip r:embed="rId11"/>
                <a:stretch>
                  <a:fillRect b="-13333"/>
                </a:stretch>
              </a:blipFill>
            </p:spPr>
            <p:txBody>
              <a:bodyPr/>
              <a:lstStyle/>
              <a:p>
                <a:r>
                  <a:rPr lang="de-DE">
                    <a:noFill/>
                  </a:rPr>
                  <a:t> </a:t>
                </a:r>
              </a:p>
            </p:txBody>
          </p:sp>
        </mc:Fallback>
      </mc:AlternateContent>
    </p:spTree>
    <p:extLst>
      <p:ext uri="{BB962C8B-B14F-4D97-AF65-F5344CB8AC3E}">
        <p14:creationId xmlns:p14="http://schemas.microsoft.com/office/powerpoint/2010/main" val="4183255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F2E-1359-A14E-B6D2-F19A8616480D}"/>
              </a:ext>
            </a:extLst>
          </p:cNvPr>
          <p:cNvSpPr>
            <a:spLocks noGrp="1"/>
          </p:cNvSpPr>
          <p:nvPr>
            <p:ph type="title"/>
          </p:nvPr>
        </p:nvSpPr>
        <p:spPr/>
        <p:txBody>
          <a:bodyPr/>
          <a:lstStyle/>
          <a:p>
            <a:r>
              <a:rPr lang="de-DE" dirty="0"/>
              <a:t>Beispiele: Unabhängigkeiten in BNs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2374C81-C523-B74D-9BC6-78A0CF45E970}"/>
                  </a:ext>
                </a:extLst>
              </p:cNvPr>
              <p:cNvSpPr>
                <a:spLocks noGrp="1"/>
              </p:cNvSpPr>
              <p:nvPr>
                <p:ph idx="1"/>
              </p:nvPr>
            </p:nvSpPr>
            <p:spPr/>
            <p:txBody>
              <a:bodyPr/>
              <a:lstStyle/>
              <a:p>
                <a:r>
                  <a:rPr lang="de-DE" dirty="0"/>
                  <a:t>Globale Unabhängigkeiten</a:t>
                </a:r>
              </a:p>
              <a:p>
                <a:pPr lvl="1"/>
                <a:r>
                  <a:rPr lang="de-DE" dirty="0"/>
                  <a:t>Lokale Unabhängigkeiten lassen sich auf </a:t>
                </a:r>
                <a14:m>
                  <m:oMath xmlns:m="http://schemas.openxmlformats.org/officeDocument/2006/math">
                    <m:d>
                      <m:dPr>
                        <m:begChr m:val="{"/>
                        <m:endChr m:val="}"/>
                        <m:ctrlPr>
                          <a:rPr lang="de-DE" i="1">
                            <a:solidFill>
                              <a:schemeClr val="accent1"/>
                            </a:solidFill>
                            <a:latin typeface="Cambria Math" panose="02040503050406030204" pitchFamily="18" charset="0"/>
                          </a:rPr>
                        </m:ctrlPr>
                      </m:dPr>
                      <m:e>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𝑻</m:t>
                            </m:r>
                            <m:r>
                              <a:rPr lang="de-DE"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𝑼</m:t>
                            </m:r>
                            <m:r>
                              <a:rPr lang="de-DE" i="1">
                                <a:solidFill>
                                  <a:schemeClr val="accent1"/>
                                </a:solidFill>
                                <a:latin typeface="Cambria Math" panose="02040503050406030204" pitchFamily="18" charset="0"/>
                                <a:ea typeface="Cambria Math" panose="02040503050406030204" pitchFamily="18" charset="0"/>
                              </a:rPr>
                              <m:t> | </m:t>
                            </m:r>
                            <m:r>
                              <a:rPr lang="de-DE" b="1" i="1">
                                <a:solidFill>
                                  <a:schemeClr val="accent1"/>
                                </a:solidFill>
                                <a:latin typeface="Cambria Math" panose="02040503050406030204" pitchFamily="18" charset="0"/>
                                <a:ea typeface="Cambria Math" panose="02040503050406030204" pitchFamily="18" charset="0"/>
                              </a:rPr>
                              <m:t>𝑺</m:t>
                            </m:r>
                          </m:e>
                        </m:d>
                        <m:r>
                          <a:rPr lang="de-DE" i="1">
                            <a:solidFill>
                              <a:schemeClr val="accent1"/>
                            </a:solidFill>
                            <a:latin typeface="Cambria Math" panose="02040503050406030204" pitchFamily="18" charset="0"/>
                            <a:ea typeface="Cambria Math" panose="02040503050406030204" pitchFamily="18" charset="0"/>
                          </a:rPr>
                          <m:t> | </m:t>
                        </m:r>
                        <m:r>
                          <a:rPr lang="de-DE" b="0" i="1" smtClean="0">
                            <a:solidFill>
                              <a:schemeClr val="accent1"/>
                            </a:solidFill>
                            <a:latin typeface="Cambria Math" panose="02040503050406030204" pitchFamily="18" charset="0"/>
                            <a:ea typeface="Cambria Math" panose="02040503050406030204" pitchFamily="18" charset="0"/>
                          </a:rPr>
                          <m:t>𝑑</m:t>
                        </m:r>
                        <m:r>
                          <m:rPr>
                            <m:nor/>
                          </m:rPr>
                          <a:rPr lang="de-DE" b="0" i="0" smtClean="0">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𝑠𝑒𝑝</m:t>
                        </m:r>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rPr>
                              <m:t>𝑻</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𝑼</m:t>
                            </m:r>
                            <m:r>
                              <a:rPr lang="de-DE" i="1">
                                <a:solidFill>
                                  <a:schemeClr val="accent1"/>
                                </a:solidFill>
                                <a:latin typeface="Cambria Math" panose="02040503050406030204" pitchFamily="18" charset="0"/>
                              </a:rPr>
                              <m:t> | </m:t>
                            </m:r>
                            <m:r>
                              <a:rPr lang="de-DE" b="1" i="1">
                                <a:solidFill>
                                  <a:schemeClr val="accent1"/>
                                </a:solidFill>
                                <a:latin typeface="Cambria Math" panose="02040503050406030204" pitchFamily="18" charset="0"/>
                              </a:rPr>
                              <m:t>𝑺</m:t>
                            </m:r>
                          </m:e>
                        </m:d>
                      </m:e>
                    </m:d>
                  </m:oMath>
                </a14:m>
                <a:r>
                  <a:rPr lang="de-DE" dirty="0"/>
                  <a:t> abbilden</a:t>
                </a:r>
              </a:p>
              <a:p>
                <a:pPr lvl="2"/>
                <a:r>
                  <a:rPr lang="de-DE" dirty="0"/>
                  <a:t>Beispiel: </a:t>
                </a:r>
                <a14:m>
                  <m:oMath xmlns:m="http://schemas.openxmlformats.org/officeDocument/2006/math">
                    <m:r>
                      <a:rPr lang="de-DE" i="1">
                        <a:latin typeface="Cambria Math" panose="02040503050406030204" pitchFamily="18" charset="0"/>
                      </a:rPr>
                      <m:t>𝐵𝑢𝑟𝑔𝑙𝑎𝑟𝑦</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𝑇𝑉</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𝐽𝑜h𝑛𝐶𝑎𝑙𝑙</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𝑁𝑎𝑝</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𝑀𝑎𝑟𝑦𝐶𝑎𝑙𝑙</m:t>
                        </m:r>
                      </m:e>
                    </m:d>
                    <m:r>
                      <a:rPr lang="de-DE" i="1">
                        <a:latin typeface="Cambria Math" panose="02040503050406030204" pitchFamily="18" charset="0"/>
                        <a:ea typeface="Cambria Math" panose="02040503050406030204" pitchFamily="18" charset="0"/>
                      </a:rPr>
                      <m:t> | </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𝐴𝑙𝑎𝑟𝑚</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𝐸𝑟𝑟𝑜𝑟</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𝐸𝑎𝑟𝑡h𝑞𝑢𝑎𝑘𝑒</m:t>
                        </m:r>
                      </m:e>
                    </m:d>
                  </m:oMath>
                </a14:m>
                <a:endParaRPr lang="de-DE" dirty="0">
                  <a:ea typeface="Cambria Math" panose="02040503050406030204" pitchFamily="18" charset="0"/>
                </a:endParaRPr>
              </a:p>
              <a:p>
                <a:pPr lvl="3"/>
                <a14:m>
                  <m:oMath xmlns:m="http://schemas.openxmlformats.org/officeDocument/2006/math">
                    <m:r>
                      <a:rPr lang="de-DE" b="1" i="1" smtClean="0">
                        <a:latin typeface="Cambria Math" panose="02040503050406030204" pitchFamily="18" charset="0"/>
                      </a:rPr>
                      <m:t>𝑻</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i="1">
                            <a:latin typeface="Cambria Math" panose="02040503050406030204" pitchFamily="18" charset="0"/>
                          </a:rPr>
                          <m:t>𝐵𝑢𝑟𝑔𝑙𝑎𝑟𝑦</m:t>
                        </m:r>
                      </m:e>
                    </m:d>
                    <m:r>
                      <a:rPr lang="de-DE" b="0" i="1" smtClean="0">
                        <a:latin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𝑼</m:t>
                    </m:r>
                    <m:r>
                      <a:rPr lang="de-DE" b="0" i="1" smtClean="0">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𝑇𝑉</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𝐽𝑜h𝑛𝐶𝑎𝑙𝑙</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𝑁𝑎𝑝</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𝑀𝑎𝑟𝑦𝐶𝑎𝑙𝑙</m:t>
                        </m:r>
                      </m:e>
                    </m:d>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𝑺</m:t>
                    </m:r>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𝐴𝑙𝑎𝑟𝑚</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𝐸𝑟𝑟𝑜𝑟</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𝐸𝑎𝑟𝑡h𝑞𝑢𝑎𝑘𝑒</m:t>
                        </m:r>
                      </m:e>
                    </m:d>
                  </m:oMath>
                </a14:m>
                <a:endParaRPr lang="de-DE" dirty="0"/>
              </a:p>
              <a:p>
                <a:pPr lvl="3"/>
                <a:r>
                  <a:rPr lang="de-DE" dirty="0"/>
                  <a:t>Pfad von </a:t>
                </a:r>
                <a14:m>
                  <m:oMath xmlns:m="http://schemas.openxmlformats.org/officeDocument/2006/math">
                    <m:r>
                      <a:rPr lang="de-DE" i="1">
                        <a:latin typeface="Cambria Math" panose="02040503050406030204" pitchFamily="18" charset="0"/>
                      </a:rPr>
                      <m:t>𝐵𝑢𝑟𝑔𝑙𝑎𝑟𝑦</m:t>
                    </m:r>
                  </m:oMath>
                </a14:m>
                <a:r>
                  <a:rPr lang="de-DE" dirty="0"/>
                  <a:t> nach </a:t>
                </a:r>
                <a14:m>
                  <m:oMath xmlns:m="http://schemas.openxmlformats.org/officeDocument/2006/math">
                    <m:r>
                      <a:rPr lang="de-DE" i="1">
                        <a:latin typeface="Cambria Math" panose="02040503050406030204" pitchFamily="18" charset="0"/>
                        <a:ea typeface="Cambria Math" panose="02040503050406030204" pitchFamily="18" charset="0"/>
                      </a:rPr>
                      <m:t>𝐽𝑜h𝑛𝐶𝑎𝑙𝑙</m:t>
                    </m:r>
                  </m:oMath>
                </a14:m>
                <a:r>
                  <a:rPr lang="de-DE" dirty="0"/>
                  <a:t> bzw. </a:t>
                </a:r>
                <a14:m>
                  <m:oMath xmlns:m="http://schemas.openxmlformats.org/officeDocument/2006/math">
                    <m:r>
                      <a:rPr lang="de-DE" i="1">
                        <a:latin typeface="Cambria Math" panose="02040503050406030204" pitchFamily="18" charset="0"/>
                        <a:ea typeface="Cambria Math" panose="02040503050406030204" pitchFamily="18" charset="0"/>
                      </a:rPr>
                      <m:t>𝑀𝑎𝑟𝑦𝐶𝑎𝑙𝑙</m:t>
                    </m:r>
                  </m:oMath>
                </a14:m>
                <a:r>
                  <a:rPr lang="de-DE" dirty="0"/>
                  <a:t> inaktiv, da durch </a:t>
                </a:r>
                <a14:m>
                  <m:oMath xmlns:m="http://schemas.openxmlformats.org/officeDocument/2006/math">
                    <m:r>
                      <a:rPr lang="de-DE" i="1">
                        <a:latin typeface="Cambria Math" panose="02040503050406030204" pitchFamily="18" charset="0"/>
                        <a:ea typeface="Cambria Math" panose="02040503050406030204" pitchFamily="18" charset="0"/>
                      </a:rPr>
                      <m:t>𝐴𝑙𝑎𝑟𝑚</m:t>
                    </m:r>
                  </m:oMath>
                </a14:m>
                <a:r>
                  <a:rPr lang="de-DE" dirty="0"/>
                  <a:t> geblockt</a:t>
                </a:r>
              </a:p>
              <a:p>
                <a:pPr lvl="3"/>
                <a:r>
                  <a:rPr lang="de-DE" dirty="0"/>
                  <a:t>Pfad von </a:t>
                </a:r>
                <a14:m>
                  <m:oMath xmlns:m="http://schemas.openxmlformats.org/officeDocument/2006/math">
                    <m:r>
                      <a:rPr lang="de-DE" i="1">
                        <a:latin typeface="Cambria Math" panose="02040503050406030204" pitchFamily="18" charset="0"/>
                      </a:rPr>
                      <m:t>𝐵𝑢𝑟𝑔𝑙𝑎𝑟𝑦</m:t>
                    </m:r>
                  </m:oMath>
                </a14:m>
                <a:r>
                  <a:rPr lang="de-DE" dirty="0"/>
                  <a:t> nach </a:t>
                </a:r>
                <a14:m>
                  <m:oMath xmlns:m="http://schemas.openxmlformats.org/officeDocument/2006/math">
                    <m:r>
                      <a:rPr lang="de-DE" b="0" i="1" smtClean="0">
                        <a:latin typeface="Cambria Math" panose="02040503050406030204" pitchFamily="18" charset="0"/>
                        <a:ea typeface="Cambria Math" panose="02040503050406030204" pitchFamily="18" charset="0"/>
                      </a:rPr>
                      <m:t>𝑇𝑉</m:t>
                    </m:r>
                  </m:oMath>
                </a14:m>
                <a:r>
                  <a:rPr lang="de-DE" dirty="0"/>
                  <a:t> bzw. </a:t>
                </a:r>
                <a14:m>
                  <m:oMath xmlns:m="http://schemas.openxmlformats.org/officeDocument/2006/math">
                    <m:r>
                      <a:rPr lang="de-DE" b="0" i="1" smtClean="0">
                        <a:latin typeface="Cambria Math" panose="02040503050406030204" pitchFamily="18" charset="0"/>
                        <a:ea typeface="Cambria Math" panose="02040503050406030204" pitchFamily="18" charset="0"/>
                      </a:rPr>
                      <m:t>𝑁𝑎𝑝</m:t>
                    </m:r>
                  </m:oMath>
                </a14:m>
                <a:r>
                  <a:rPr lang="de-DE" dirty="0"/>
                  <a:t> inaktiv, da durch </a:t>
                </a:r>
                <a14:m>
                  <m:oMath xmlns:m="http://schemas.openxmlformats.org/officeDocument/2006/math">
                    <m:r>
                      <a:rPr lang="de-DE" i="1">
                        <a:latin typeface="Cambria Math" panose="02040503050406030204" pitchFamily="18" charset="0"/>
                        <a:ea typeface="Cambria Math" panose="02040503050406030204" pitchFamily="18" charset="0"/>
                      </a:rPr>
                      <m:t>𝐴𝑙𝑎𝑟𝑚</m:t>
                    </m:r>
                  </m:oMath>
                </a14:m>
                <a:r>
                  <a:rPr lang="de-DE" dirty="0"/>
                  <a:t> geblockt </a:t>
                </a:r>
              </a:p>
              <a:p>
                <a:pPr lvl="1"/>
                <a14:m>
                  <m:oMath xmlns:m="http://schemas.openxmlformats.org/officeDocument/2006/math">
                    <m:d>
                      <m:dPr>
                        <m:begChr m:val="{"/>
                        <m:endChr m:val="}"/>
                        <m:ctrlPr>
                          <a:rPr lang="de-DE" b="0" i="1" smtClean="0">
                            <a:latin typeface="Cambria Math" panose="02040503050406030204" pitchFamily="18" charset="0"/>
                          </a:rPr>
                        </m:ctrlPr>
                      </m:dPr>
                      <m:e>
                        <m:r>
                          <a:rPr lang="de-DE" i="1">
                            <a:latin typeface="Cambria Math" panose="02040503050406030204" pitchFamily="18" charset="0"/>
                          </a:rPr>
                          <m:t>𝐵𝑢𝑟𝑔𝑙𝑎𝑟𝑦</m:t>
                        </m:r>
                        <m:r>
                          <a:rPr lang="de-DE" b="0" i="1" smtClean="0">
                            <a:latin typeface="Cambria Math" panose="02040503050406030204" pitchFamily="18" charset="0"/>
                          </a:rPr>
                          <m:t>,</m:t>
                        </m:r>
                        <m:r>
                          <a:rPr lang="de-DE" b="0" i="1" smtClean="0">
                            <a:latin typeface="Cambria Math" panose="02040503050406030204" pitchFamily="18" charset="0"/>
                          </a:rPr>
                          <m:t>𝐸𝑟𝑟𝑜𝑟</m:t>
                        </m:r>
                        <m:r>
                          <a:rPr lang="de-DE" b="0" i="1" smtClean="0">
                            <a:latin typeface="Cambria Math" panose="02040503050406030204" pitchFamily="18" charset="0"/>
                          </a:rPr>
                          <m:t>, </m:t>
                        </m:r>
                        <m:r>
                          <a:rPr lang="de-DE" b="0" i="1" smtClean="0">
                            <a:latin typeface="Cambria Math" panose="02040503050406030204" pitchFamily="18" charset="0"/>
                          </a:rPr>
                          <m:t>𝐸𝑎𝑟𝑡h𝑞𝑢𝑎𝑘𝑒</m:t>
                        </m:r>
                      </m:e>
                    </m:d>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𝑇𝑉</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𝐽𝑜h𝑛𝐶𝑎𝑙𝑙</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𝑁𝑎𝑝</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𝑀𝑎𝑟𝑦𝐶𝑎𝑙𝑙</m:t>
                        </m:r>
                      </m:e>
                    </m:d>
                    <m:r>
                      <a:rPr lang="de-DE" i="1">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𝐴𝑙𝑎𝑟𝑚</m:t>
                    </m:r>
                  </m:oMath>
                </a14:m>
                <a:endParaRPr lang="de-DE" dirty="0"/>
              </a:p>
              <a:p>
                <a:pPr lvl="2"/>
                <a:r>
                  <a:rPr lang="de-DE" dirty="0"/>
                  <a:t>Untermengen von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panose="02040503050406030204" pitchFamily="18" charset="0"/>
                          </a:rPr>
                          <m:t>𝐵𝑢𝑟𝑔𝑙𝑎𝑟𝑦</m:t>
                        </m:r>
                        <m:r>
                          <a:rPr lang="de-DE" i="1">
                            <a:latin typeface="Cambria Math" panose="02040503050406030204" pitchFamily="18" charset="0"/>
                          </a:rPr>
                          <m:t>,</m:t>
                        </m:r>
                        <m:r>
                          <a:rPr lang="de-DE" i="1">
                            <a:latin typeface="Cambria Math" panose="02040503050406030204" pitchFamily="18" charset="0"/>
                          </a:rPr>
                          <m:t>𝐸𝑟𝑟𝑜𝑟</m:t>
                        </m:r>
                        <m:r>
                          <a:rPr lang="de-DE" i="1">
                            <a:latin typeface="Cambria Math" panose="02040503050406030204" pitchFamily="18" charset="0"/>
                          </a:rPr>
                          <m:t>, </m:t>
                        </m:r>
                        <m:r>
                          <a:rPr lang="de-DE" i="1">
                            <a:latin typeface="Cambria Math" panose="02040503050406030204" pitchFamily="18" charset="0"/>
                          </a:rPr>
                          <m:t>𝐸𝑎𝑟𝑡h𝑞𝑢𝑎𝑘𝑒</m:t>
                        </m:r>
                      </m:e>
                    </m:d>
                  </m:oMath>
                </a14:m>
                <a:r>
                  <a:rPr lang="de-DE" dirty="0"/>
                  <a:t> bzw.</a:t>
                </a:r>
                <a:br>
                  <a:rPr lang="de-DE" dirty="0"/>
                </a:br>
                <a14:m>
                  <m:oMath xmlns:m="http://schemas.openxmlformats.org/officeDocument/2006/math">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𝑇𝑉</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𝐽𝑜h𝑛𝐶𝑎𝑙𝑙</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𝑁𝑎𝑝</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𝑀𝑎𝑟𝑦𝐶𝑎𝑙𝑙</m:t>
                        </m:r>
                      </m:e>
                    </m:d>
                  </m:oMath>
                </a14:m>
                <a:r>
                  <a:rPr lang="de-DE" dirty="0"/>
                  <a:t> möglich</a:t>
                </a:r>
              </a:p>
              <a:p>
                <a:pPr lvl="3"/>
                <a:r>
                  <a:rPr lang="de-DE" dirty="0"/>
                  <a:t>Nur nicht einer der anderen Mengen hinzufügen</a:t>
                </a:r>
              </a:p>
              <a:p>
                <a:pPr lvl="1"/>
                <a:r>
                  <a:rPr lang="de-DE" dirty="0"/>
                  <a:t>Liste nicht erschöpfend</a:t>
                </a:r>
              </a:p>
            </p:txBody>
          </p:sp>
        </mc:Choice>
        <mc:Fallback xmlns="">
          <p:sp>
            <p:nvSpPr>
              <p:cNvPr id="3" name="Content Placeholder 2">
                <a:extLst>
                  <a:ext uri="{FF2B5EF4-FFF2-40B4-BE49-F238E27FC236}">
                    <a16:creationId xmlns:a16="http://schemas.microsoft.com/office/drawing/2014/main" id="{D2374C81-C523-B74D-9BC6-78A0CF45E970}"/>
                  </a:ext>
                </a:extLst>
              </p:cNvPr>
              <p:cNvSpPr>
                <a:spLocks noGrp="1" noRot="1" noChangeAspect="1" noMove="1" noResize="1" noEditPoints="1" noAdjustHandles="1" noChangeArrowheads="1" noChangeShapeType="1" noTextEdit="1"/>
              </p:cNvSpPr>
              <p:nvPr>
                <p:ph idx="1"/>
              </p:nvPr>
            </p:nvSpPr>
            <p:spPr>
              <a:blipFill>
                <a:blip r:embed="rId3"/>
                <a:stretch>
                  <a:fillRect l="-1435" t="-268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ED682CC-BC81-0E40-81CA-C0B865020ED3}"/>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FCA9029E-8D38-2F4F-9D86-1DD92D5825AE}"/>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DCBAACA3-D10A-D14F-A043-EC256568655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102</a:t>
            </a:fld>
            <a:r>
              <a:rPr lang="de-DE"/>
              <a:t> </a:t>
            </a:r>
            <a:endParaRPr lang="de-DE" sz="1400" dirty="0"/>
          </a:p>
        </p:txBody>
      </p:sp>
      <p:grpSp>
        <p:nvGrpSpPr>
          <p:cNvPr id="41" name="Group 40">
            <a:extLst>
              <a:ext uri="{FF2B5EF4-FFF2-40B4-BE49-F238E27FC236}">
                <a16:creationId xmlns:a16="http://schemas.microsoft.com/office/drawing/2014/main" id="{550469BB-0C47-EC48-B929-65B0E2DF33F7}"/>
              </a:ext>
            </a:extLst>
          </p:cNvPr>
          <p:cNvGrpSpPr/>
          <p:nvPr/>
        </p:nvGrpSpPr>
        <p:grpSpPr>
          <a:xfrm>
            <a:off x="7216004" y="4158441"/>
            <a:ext cx="4627996" cy="1747473"/>
            <a:chOff x="5950294" y="3676824"/>
            <a:chExt cx="5893706" cy="2225388"/>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A36B9FD-C2A5-284A-9249-154119D305C8}"/>
                    </a:ext>
                  </a:extLst>
                </p:cNvPr>
                <p:cNvSpPr txBox="1"/>
                <p:nvPr/>
              </p:nvSpPr>
              <p:spPr>
                <a:xfrm>
                  <a:off x="6589197" y="402073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𝐵</m:t>
                        </m:r>
                        <m:r>
                          <a:rPr lang="de-DE" sz="1400" b="0" i="1" smtClean="0">
                            <a:latin typeface="Cambria Math" panose="02040503050406030204" pitchFamily="18" charset="0"/>
                          </a:rPr>
                          <m:t>𝑢𝑟𝑔𝑙𝑎𝑟𝑦</m:t>
                        </m:r>
                      </m:oMath>
                    </m:oMathPara>
                  </a14:m>
                  <a:endParaRPr lang="en-GB" sz="1400" dirty="0"/>
                </a:p>
              </p:txBody>
            </p:sp>
          </mc:Choice>
          <mc:Fallback xmlns="">
            <p:sp>
              <p:nvSpPr>
                <p:cNvPr id="22" name="TextBox 21">
                  <a:extLst>
                    <a:ext uri="{FF2B5EF4-FFF2-40B4-BE49-F238E27FC236}">
                      <a16:creationId xmlns:a16="http://schemas.microsoft.com/office/drawing/2014/main" id="{2A36B9FD-C2A5-284A-9249-154119D305C8}"/>
                    </a:ext>
                  </a:extLst>
                </p:cNvPr>
                <p:cNvSpPr txBox="1">
                  <a:spLocks noRot="1" noChangeAspect="1" noMove="1" noResize="1" noEditPoints="1" noAdjustHandles="1" noChangeArrowheads="1" noChangeShapeType="1" noTextEdit="1"/>
                </p:cNvSpPr>
                <p:nvPr/>
              </p:nvSpPr>
              <p:spPr>
                <a:xfrm>
                  <a:off x="6589197" y="4020734"/>
                  <a:ext cx="1656000" cy="385810"/>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04152C1-32BB-AC4E-8074-985F698F4445}"/>
                    </a:ext>
                  </a:extLst>
                </p:cNvPr>
                <p:cNvSpPr txBox="1"/>
                <p:nvPr/>
              </p:nvSpPr>
              <p:spPr>
                <a:xfrm>
                  <a:off x="6778294" y="5513275"/>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𝐽𝑜h𝑛𝐶𝑎𝑙𝑙</m:t>
                        </m:r>
                      </m:oMath>
                    </m:oMathPara>
                  </a14:m>
                  <a:endParaRPr lang="en-GB" sz="1400" dirty="0"/>
                </a:p>
              </p:txBody>
            </p:sp>
          </mc:Choice>
          <mc:Fallback xmlns="">
            <p:sp>
              <p:nvSpPr>
                <p:cNvPr id="23" name="TextBox 22">
                  <a:extLst>
                    <a:ext uri="{FF2B5EF4-FFF2-40B4-BE49-F238E27FC236}">
                      <a16:creationId xmlns:a16="http://schemas.microsoft.com/office/drawing/2014/main" id="{604152C1-32BB-AC4E-8074-985F698F4445}"/>
                    </a:ext>
                  </a:extLst>
                </p:cNvPr>
                <p:cNvSpPr txBox="1">
                  <a:spLocks noRot="1" noChangeAspect="1" noMove="1" noResize="1" noEditPoints="1" noAdjustHandles="1" noChangeArrowheads="1" noChangeShapeType="1" noTextEdit="1"/>
                </p:cNvSpPr>
                <p:nvPr/>
              </p:nvSpPr>
              <p:spPr>
                <a:xfrm>
                  <a:off x="6778294" y="5513275"/>
                  <a:ext cx="1656000" cy="385810"/>
                </a:xfrm>
                <a:prstGeom prst="ellipse">
                  <a:avLst/>
                </a:prstGeom>
                <a:blipFill>
                  <a:blip r:embed="rId5"/>
                  <a:stretch>
                    <a:fillRect b="-3846"/>
                  </a:stretch>
                </a:blipFill>
                <a:ln>
                  <a:solidFill>
                    <a:schemeClr val="tx1"/>
                  </a:solidFill>
                </a:ln>
              </p:spPr>
              <p:txBody>
                <a:bodyPr/>
                <a:lstStyle/>
                <a:p>
                  <a:r>
                    <a:rPr lang="de-DE">
                      <a:noFill/>
                    </a:rPr>
                    <a:t> </a:t>
                  </a:r>
                </a:p>
              </p:txBody>
            </p:sp>
          </mc:Fallback>
        </mc:AlternateContent>
        <p:cxnSp>
          <p:nvCxnSpPr>
            <p:cNvPr id="24" name="Straight Connector 23">
              <a:extLst>
                <a:ext uri="{FF2B5EF4-FFF2-40B4-BE49-F238E27FC236}">
                  <a16:creationId xmlns:a16="http://schemas.microsoft.com/office/drawing/2014/main" id="{8CDDF9F1-B2D7-5E44-ADFB-A2CD6F994EF4}"/>
                </a:ext>
              </a:extLst>
            </p:cNvPr>
            <p:cNvCxnSpPr>
              <a:cxnSpLocks/>
              <a:stCxn id="29" idx="3"/>
              <a:endCxn id="23" idx="7"/>
            </p:cNvCxnSpPr>
            <p:nvPr/>
          </p:nvCxnSpPr>
          <p:spPr>
            <a:xfrm flipH="1">
              <a:off x="8191779" y="5083535"/>
              <a:ext cx="119884" cy="486241"/>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627F163-4C4B-7B4A-8844-606409BBFD8F}"/>
                </a:ext>
              </a:extLst>
            </p:cNvPr>
            <p:cNvCxnSpPr>
              <a:cxnSpLocks/>
              <a:stCxn id="22" idx="4"/>
              <a:endCxn id="29" idx="1"/>
            </p:cNvCxnSpPr>
            <p:nvPr/>
          </p:nvCxnSpPr>
          <p:spPr>
            <a:xfrm>
              <a:off x="7417198" y="4406544"/>
              <a:ext cx="894465" cy="40418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0FA7C4E-69E9-6C4C-9542-A0C68A814891}"/>
                </a:ext>
              </a:extLst>
            </p:cNvPr>
            <p:cNvCxnSpPr>
              <a:cxnSpLocks/>
              <a:stCxn id="28" idx="4"/>
              <a:endCxn id="29" idx="7"/>
            </p:cNvCxnSpPr>
            <p:nvPr/>
          </p:nvCxnSpPr>
          <p:spPr>
            <a:xfrm flipH="1">
              <a:off x="9482631" y="4406544"/>
              <a:ext cx="1027085" cy="40418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0A63241-DC8E-874E-AE24-8603AA7C3298}"/>
                </a:ext>
              </a:extLst>
            </p:cNvPr>
            <p:cNvCxnSpPr>
              <a:cxnSpLocks/>
              <a:stCxn id="29" idx="5"/>
              <a:endCxn id="30" idx="1"/>
            </p:cNvCxnSpPr>
            <p:nvPr/>
          </p:nvCxnSpPr>
          <p:spPr>
            <a:xfrm>
              <a:off x="9482631" y="5083535"/>
              <a:ext cx="168838" cy="489368"/>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0764536-89A7-EC48-9F8C-2D8975984D9F}"/>
                    </a:ext>
                  </a:extLst>
                </p:cNvPr>
                <p:cNvSpPr txBox="1"/>
                <p:nvPr/>
              </p:nvSpPr>
              <p:spPr>
                <a:xfrm>
                  <a:off x="9681716" y="4020734"/>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𝐸𝑎𝑟𝑡h𝑞𝑢𝑎𝑘𝑒</m:t>
                        </m:r>
                      </m:oMath>
                    </m:oMathPara>
                  </a14:m>
                  <a:endParaRPr lang="en-GB" sz="1400" dirty="0"/>
                </a:p>
              </p:txBody>
            </p:sp>
          </mc:Choice>
          <mc:Fallback xmlns="">
            <p:sp>
              <p:nvSpPr>
                <p:cNvPr id="28" name="TextBox 27">
                  <a:extLst>
                    <a:ext uri="{FF2B5EF4-FFF2-40B4-BE49-F238E27FC236}">
                      <a16:creationId xmlns:a16="http://schemas.microsoft.com/office/drawing/2014/main" id="{D0764536-89A7-EC48-9F8C-2D8975984D9F}"/>
                    </a:ext>
                  </a:extLst>
                </p:cNvPr>
                <p:cNvSpPr txBox="1">
                  <a:spLocks noRot="1" noChangeAspect="1" noMove="1" noResize="1" noEditPoints="1" noAdjustHandles="1" noChangeArrowheads="1" noChangeShapeType="1" noTextEdit="1"/>
                </p:cNvSpPr>
                <p:nvPr/>
              </p:nvSpPr>
              <p:spPr>
                <a:xfrm>
                  <a:off x="9681716" y="4020734"/>
                  <a:ext cx="1656000" cy="385810"/>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DEA5D617-396A-F543-A49A-C090D1FCB6AE}"/>
                    </a:ext>
                  </a:extLst>
                </p:cNvPr>
                <p:cNvSpPr txBox="1"/>
                <p:nvPr/>
              </p:nvSpPr>
              <p:spPr>
                <a:xfrm>
                  <a:off x="8069147" y="4754226"/>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𝐴𝑙𝑎𝑟𝑚</m:t>
                        </m:r>
                      </m:oMath>
                    </m:oMathPara>
                  </a14:m>
                  <a:endParaRPr lang="en-GB" sz="1400" dirty="0"/>
                </a:p>
              </p:txBody>
            </p:sp>
          </mc:Choice>
          <mc:Fallback xmlns="">
            <p:sp>
              <p:nvSpPr>
                <p:cNvPr id="29" name="TextBox 28">
                  <a:extLst>
                    <a:ext uri="{FF2B5EF4-FFF2-40B4-BE49-F238E27FC236}">
                      <a16:creationId xmlns:a16="http://schemas.microsoft.com/office/drawing/2014/main" id="{DEA5D617-396A-F543-A49A-C090D1FCB6AE}"/>
                    </a:ext>
                  </a:extLst>
                </p:cNvPr>
                <p:cNvSpPr txBox="1">
                  <a:spLocks noRot="1" noChangeAspect="1" noMove="1" noResize="1" noEditPoints="1" noAdjustHandles="1" noChangeArrowheads="1" noChangeShapeType="1" noTextEdit="1"/>
                </p:cNvSpPr>
                <p:nvPr/>
              </p:nvSpPr>
              <p:spPr>
                <a:xfrm>
                  <a:off x="8069147" y="4754226"/>
                  <a:ext cx="1656000" cy="385810"/>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2EA88CAC-70F6-FA41-9EA6-43F682AA0980}"/>
                    </a:ext>
                  </a:extLst>
                </p:cNvPr>
                <p:cNvSpPr txBox="1"/>
                <p:nvPr/>
              </p:nvSpPr>
              <p:spPr>
                <a:xfrm>
                  <a:off x="9408954" y="5516402"/>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𝑀𝑎𝑟𝑦𝐶𝑎𝑙𝑙</m:t>
                        </m:r>
                      </m:oMath>
                    </m:oMathPara>
                  </a14:m>
                  <a:endParaRPr lang="en-GB" sz="1400" dirty="0">
                    <a:solidFill>
                      <a:schemeClr val="accent1"/>
                    </a:solidFill>
                  </a:endParaRPr>
                </a:p>
              </p:txBody>
            </p:sp>
          </mc:Choice>
          <mc:Fallback xmlns="">
            <p:sp>
              <p:nvSpPr>
                <p:cNvPr id="30" name="TextBox 29">
                  <a:extLst>
                    <a:ext uri="{FF2B5EF4-FFF2-40B4-BE49-F238E27FC236}">
                      <a16:creationId xmlns:a16="http://schemas.microsoft.com/office/drawing/2014/main" id="{2EA88CAC-70F6-FA41-9EA6-43F682AA0980}"/>
                    </a:ext>
                  </a:extLst>
                </p:cNvPr>
                <p:cNvSpPr txBox="1">
                  <a:spLocks noRot="1" noChangeAspect="1" noMove="1" noResize="1" noEditPoints="1" noAdjustHandles="1" noChangeArrowheads="1" noChangeShapeType="1" noTextEdit="1"/>
                </p:cNvSpPr>
                <p:nvPr/>
              </p:nvSpPr>
              <p:spPr>
                <a:xfrm>
                  <a:off x="9408954" y="5516402"/>
                  <a:ext cx="1656000" cy="385810"/>
                </a:xfrm>
                <a:prstGeom prst="ellipse">
                  <a:avLst/>
                </a:prstGeom>
                <a:blipFill>
                  <a:blip r:embed="rId8"/>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623A7062-30CF-C041-8A96-577DB5834267}"/>
                    </a:ext>
                  </a:extLst>
                </p:cNvPr>
                <p:cNvSpPr txBox="1"/>
                <p:nvPr/>
              </p:nvSpPr>
              <p:spPr>
                <a:xfrm>
                  <a:off x="8069147" y="367682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𝐸</m:t>
                        </m:r>
                        <m:r>
                          <a:rPr lang="de-DE" sz="1400" b="0" i="1" smtClean="0">
                            <a:latin typeface="Cambria Math" panose="02040503050406030204" pitchFamily="18" charset="0"/>
                          </a:rPr>
                          <m:t>𝑟𝑟𝑜𝑟</m:t>
                        </m:r>
                      </m:oMath>
                    </m:oMathPara>
                  </a14:m>
                  <a:endParaRPr lang="en-GB" sz="1400" dirty="0"/>
                </a:p>
              </p:txBody>
            </p:sp>
          </mc:Choice>
          <mc:Fallback xmlns="">
            <p:sp>
              <p:nvSpPr>
                <p:cNvPr id="31" name="TextBox 30">
                  <a:extLst>
                    <a:ext uri="{FF2B5EF4-FFF2-40B4-BE49-F238E27FC236}">
                      <a16:creationId xmlns:a16="http://schemas.microsoft.com/office/drawing/2014/main" id="{623A7062-30CF-C041-8A96-577DB5834267}"/>
                    </a:ext>
                  </a:extLst>
                </p:cNvPr>
                <p:cNvSpPr txBox="1">
                  <a:spLocks noRot="1" noChangeAspect="1" noMove="1" noResize="1" noEditPoints="1" noAdjustHandles="1" noChangeArrowheads="1" noChangeShapeType="1" noTextEdit="1"/>
                </p:cNvSpPr>
                <p:nvPr/>
              </p:nvSpPr>
              <p:spPr>
                <a:xfrm>
                  <a:off x="8069147" y="3676824"/>
                  <a:ext cx="1656000" cy="385810"/>
                </a:xfrm>
                <a:prstGeom prst="ellipse">
                  <a:avLst/>
                </a:prstGeom>
                <a:blipFill>
                  <a:blip r:embed="rId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A0A3DD3-4BEF-BD4C-916D-EF60A4F07790}"/>
                    </a:ext>
                  </a:extLst>
                </p:cNvPr>
                <p:cNvSpPr txBox="1"/>
                <p:nvPr/>
              </p:nvSpPr>
              <p:spPr>
                <a:xfrm>
                  <a:off x="5950294" y="475422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𝑇</m:t>
                        </m:r>
                        <m:r>
                          <a:rPr lang="de-DE" sz="1400" b="0" i="1" smtClean="0">
                            <a:latin typeface="Cambria Math" panose="02040503050406030204" pitchFamily="18" charset="0"/>
                          </a:rPr>
                          <m:t>𝑉</m:t>
                        </m:r>
                      </m:oMath>
                    </m:oMathPara>
                  </a14:m>
                  <a:endParaRPr lang="en-GB" sz="1400" dirty="0"/>
                </a:p>
              </p:txBody>
            </p:sp>
          </mc:Choice>
          <mc:Fallback xmlns="">
            <p:sp>
              <p:nvSpPr>
                <p:cNvPr id="32" name="TextBox 31">
                  <a:extLst>
                    <a:ext uri="{FF2B5EF4-FFF2-40B4-BE49-F238E27FC236}">
                      <a16:creationId xmlns:a16="http://schemas.microsoft.com/office/drawing/2014/main" id="{EA0A3DD3-4BEF-BD4C-916D-EF60A4F07790}"/>
                    </a:ext>
                  </a:extLst>
                </p:cNvPr>
                <p:cNvSpPr txBox="1">
                  <a:spLocks noRot="1" noChangeAspect="1" noMove="1" noResize="1" noEditPoints="1" noAdjustHandles="1" noChangeArrowheads="1" noChangeShapeType="1" noTextEdit="1"/>
                </p:cNvSpPr>
                <p:nvPr/>
              </p:nvSpPr>
              <p:spPr>
                <a:xfrm>
                  <a:off x="5950294" y="4754224"/>
                  <a:ext cx="1656000" cy="385810"/>
                </a:xfrm>
                <a:prstGeom prst="ellipse">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F02C025-F7CA-F04A-B5C2-C0EC3FCAF4F3}"/>
                    </a:ext>
                  </a:extLst>
                </p:cNvPr>
                <p:cNvSpPr txBox="1"/>
                <p:nvPr/>
              </p:nvSpPr>
              <p:spPr>
                <a:xfrm>
                  <a:off x="10188000" y="475422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𝑁</m:t>
                        </m:r>
                        <m:r>
                          <a:rPr lang="de-DE" sz="1400" b="0" i="1" smtClean="0">
                            <a:latin typeface="Cambria Math" panose="02040503050406030204" pitchFamily="18" charset="0"/>
                          </a:rPr>
                          <m:t>𝑎𝑝</m:t>
                        </m:r>
                      </m:oMath>
                    </m:oMathPara>
                  </a14:m>
                  <a:endParaRPr lang="en-GB" sz="1400" dirty="0"/>
                </a:p>
              </p:txBody>
            </p:sp>
          </mc:Choice>
          <mc:Fallback xmlns="">
            <p:sp>
              <p:nvSpPr>
                <p:cNvPr id="33" name="TextBox 32">
                  <a:extLst>
                    <a:ext uri="{FF2B5EF4-FFF2-40B4-BE49-F238E27FC236}">
                      <a16:creationId xmlns:a16="http://schemas.microsoft.com/office/drawing/2014/main" id="{AF02C025-F7CA-F04A-B5C2-C0EC3FCAF4F3}"/>
                    </a:ext>
                  </a:extLst>
                </p:cNvPr>
                <p:cNvSpPr txBox="1">
                  <a:spLocks noRot="1" noChangeAspect="1" noMove="1" noResize="1" noEditPoints="1" noAdjustHandles="1" noChangeArrowheads="1" noChangeShapeType="1" noTextEdit="1"/>
                </p:cNvSpPr>
                <p:nvPr/>
              </p:nvSpPr>
              <p:spPr>
                <a:xfrm>
                  <a:off x="10188000" y="4754224"/>
                  <a:ext cx="1656000" cy="385810"/>
                </a:xfrm>
                <a:prstGeom prst="ellipse">
                  <a:avLst/>
                </a:prstGeom>
                <a:blipFill>
                  <a:blip r:embed="rId11"/>
                  <a:stretch>
                    <a:fillRect/>
                  </a:stretch>
                </a:blipFill>
                <a:ln>
                  <a:solidFill>
                    <a:schemeClr val="tx1"/>
                  </a:solidFill>
                </a:ln>
              </p:spPr>
              <p:txBody>
                <a:bodyPr/>
                <a:lstStyle/>
                <a:p>
                  <a:r>
                    <a:rPr lang="de-DE">
                      <a:noFill/>
                    </a:rPr>
                    <a:t> </a:t>
                  </a:r>
                </a:p>
              </p:txBody>
            </p:sp>
          </mc:Fallback>
        </mc:AlternateContent>
        <p:cxnSp>
          <p:nvCxnSpPr>
            <p:cNvPr id="34" name="Straight Connector 33">
              <a:extLst>
                <a:ext uri="{FF2B5EF4-FFF2-40B4-BE49-F238E27FC236}">
                  <a16:creationId xmlns:a16="http://schemas.microsoft.com/office/drawing/2014/main" id="{EB105270-730E-4B4E-A567-008C460CC998}"/>
                </a:ext>
              </a:extLst>
            </p:cNvPr>
            <p:cNvCxnSpPr>
              <a:cxnSpLocks/>
              <a:stCxn id="31" idx="4"/>
              <a:endCxn id="29" idx="0"/>
            </p:cNvCxnSpPr>
            <p:nvPr/>
          </p:nvCxnSpPr>
          <p:spPr>
            <a:xfrm>
              <a:off x="8897147" y="4062634"/>
              <a:ext cx="0" cy="691593"/>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CC77466-1259-CA4A-A9C6-8BF666FA9FFB}"/>
                </a:ext>
              </a:extLst>
            </p:cNvPr>
            <p:cNvCxnSpPr>
              <a:cxnSpLocks/>
              <a:stCxn id="32" idx="4"/>
              <a:endCxn id="23" idx="1"/>
            </p:cNvCxnSpPr>
            <p:nvPr/>
          </p:nvCxnSpPr>
          <p:spPr>
            <a:xfrm>
              <a:off x="6778294" y="5140035"/>
              <a:ext cx="242516" cy="429742"/>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C2AF154-C67F-7F44-95FB-EB15855892B8}"/>
                </a:ext>
              </a:extLst>
            </p:cNvPr>
            <p:cNvCxnSpPr>
              <a:cxnSpLocks/>
              <a:stCxn id="33" idx="4"/>
              <a:endCxn id="30" idx="7"/>
            </p:cNvCxnSpPr>
            <p:nvPr/>
          </p:nvCxnSpPr>
          <p:spPr>
            <a:xfrm flipH="1">
              <a:off x="10822438" y="5140035"/>
              <a:ext cx="193562" cy="432868"/>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E6747C0A-DCF6-234D-9EA4-DC9DFED157C5}"/>
              </a:ext>
            </a:extLst>
          </p:cNvPr>
          <p:cNvGrpSpPr/>
          <p:nvPr/>
        </p:nvGrpSpPr>
        <p:grpSpPr>
          <a:xfrm>
            <a:off x="9989750" y="2817453"/>
            <a:ext cx="1967520" cy="757128"/>
            <a:chOff x="680008" y="5192309"/>
            <a:chExt cx="1967520" cy="757128"/>
          </a:xfrm>
        </p:grpSpPr>
        <p:sp>
          <p:nvSpPr>
            <p:cNvPr id="40" name="TextBox 39">
              <a:extLst>
                <a:ext uri="{FF2B5EF4-FFF2-40B4-BE49-F238E27FC236}">
                  <a16:creationId xmlns:a16="http://schemas.microsoft.com/office/drawing/2014/main" id="{5018BD6F-0C98-2A4A-B828-8DC57C3DF22E}"/>
                </a:ext>
              </a:extLst>
            </p:cNvPr>
            <p:cNvSpPr txBox="1"/>
            <p:nvPr/>
          </p:nvSpPr>
          <p:spPr>
            <a:xfrm>
              <a:off x="680008" y="5192309"/>
              <a:ext cx="1967520" cy="757128"/>
            </a:xfrm>
            <a:prstGeom prst="cloudCallout">
              <a:avLst>
                <a:gd name="adj1" fmla="val -128547"/>
                <a:gd name="adj2" fmla="val 37417"/>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de-DE" dirty="0"/>
            </a:p>
          </p:txBody>
        </p:sp>
        <p:sp>
          <p:nvSpPr>
            <p:cNvPr id="42" name="Rectangle 41">
              <a:extLst>
                <a:ext uri="{FF2B5EF4-FFF2-40B4-BE49-F238E27FC236}">
                  <a16:creationId xmlns:a16="http://schemas.microsoft.com/office/drawing/2014/main" id="{A79D43D1-3D0C-D342-BA87-2E4167EF51E0}"/>
                </a:ext>
              </a:extLst>
            </p:cNvPr>
            <p:cNvSpPr/>
            <p:nvPr/>
          </p:nvSpPr>
          <p:spPr>
            <a:xfrm>
              <a:off x="851254" y="5245946"/>
              <a:ext cx="1625027" cy="646331"/>
            </a:xfrm>
            <a:prstGeom prst="rect">
              <a:avLst/>
            </a:prstGeom>
          </p:spPr>
          <p:txBody>
            <a:bodyPr wrap="square">
              <a:spAutoFit/>
            </a:bodyPr>
            <a:lstStyle/>
            <a:p>
              <a:pPr algn="ctr"/>
              <a:r>
                <a:rPr lang="de-DE" dirty="0">
                  <a:solidFill>
                    <a:schemeClr val="bg1"/>
                  </a:solidFill>
                </a:rPr>
                <a:t>Wann wäre der Pfad aktiv?</a:t>
              </a:r>
            </a:p>
          </p:txBody>
        </p:sp>
      </p:grpSp>
      <p:pic>
        <p:nvPicPr>
          <p:cNvPr id="8" name="Picture 7">
            <a:extLst>
              <a:ext uri="{FF2B5EF4-FFF2-40B4-BE49-F238E27FC236}">
                <a16:creationId xmlns:a16="http://schemas.microsoft.com/office/drawing/2014/main" id="{6C3525F7-5B52-ED46-8CE7-E1B9B842F973}"/>
              </a:ext>
            </a:extLst>
          </p:cNvPr>
          <p:cNvPicPr>
            <a:picLocks noChangeAspect="1"/>
          </p:cNvPicPr>
          <p:nvPr/>
        </p:nvPicPr>
        <p:blipFill rotWithShape="1">
          <a:blip r:embed="rId12"/>
          <a:srcRect t="3862" b="8324"/>
          <a:stretch/>
        </p:blipFill>
        <p:spPr>
          <a:xfrm>
            <a:off x="5783737" y="176644"/>
            <a:ext cx="6538828" cy="1363731"/>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97497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8681D-2004-0543-8A17-F8858BC174F8}"/>
              </a:ext>
            </a:extLst>
          </p:cNvPr>
          <p:cNvSpPr>
            <a:spLocks noGrp="1"/>
          </p:cNvSpPr>
          <p:nvPr>
            <p:ph type="title"/>
          </p:nvPr>
        </p:nvSpPr>
        <p:spPr/>
        <p:txBody>
          <a:bodyPr/>
          <a:lstStyle/>
          <a:p>
            <a:r>
              <a:rPr lang="de-DE" dirty="0"/>
              <a:t>Formale Betrachtung von Unabhängigkeiten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A00FC1-44F5-DC4A-A708-C51F18A9232F}"/>
                  </a:ext>
                </a:extLst>
              </p:cNvPr>
              <p:cNvSpPr>
                <a:spLocks noGrp="1"/>
              </p:cNvSpPr>
              <p:nvPr>
                <p:ph idx="1"/>
              </p:nvPr>
            </p:nvSpPr>
            <p:spPr/>
            <p:txBody>
              <a:bodyPr/>
              <a:lstStyle/>
              <a:p>
                <a:r>
                  <a:rPr lang="de-DE" dirty="0"/>
                  <a:t>Verhältnis zwischen den Unabhängigkeiten:</a:t>
                </a:r>
              </a:p>
              <a:p>
                <a:pPr lvl="1"/>
                <a:r>
                  <a:rPr lang="de-DE" dirty="0">
                    <a:solidFill>
                      <a:schemeClr val="tx1"/>
                    </a:solidFill>
                  </a:rPr>
                  <a:t>Paarweise: </a:t>
                </a:r>
                <a14:m>
                  <m:oMath xmlns:m="http://schemas.openxmlformats.org/officeDocument/2006/math">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𝑗</m:t>
                            </m:r>
                          </m:sub>
                        </m:sSub>
                        <m:r>
                          <a:rPr lang="de-DE" i="1">
                            <a:latin typeface="Cambria Math" panose="02040503050406030204" pitchFamily="18" charset="0"/>
                            <a:ea typeface="Cambria Math" panose="02040503050406030204" pitchFamily="18" charset="0"/>
                          </a:rPr>
                          <m:t> | </m:t>
                        </m:r>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𝑹</m:t>
                            </m:r>
                          </m:e>
                          <m:sup>
                            <m:r>
                              <a:rPr lang="de-DE" i="1">
                                <a:latin typeface="Cambria Math" panose="02040503050406030204" pitchFamily="18" charset="0"/>
                                <a:ea typeface="Cambria Math" panose="02040503050406030204" pitchFamily="18" charset="0"/>
                              </a:rPr>
                              <m:t>′</m:t>
                            </m:r>
                          </m:sup>
                        </m:sSup>
                      </m:e>
                    </m:d>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𝑹</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𝑗</m:t>
                            </m:r>
                          </m:sub>
                        </m:sSub>
                      </m:e>
                    </m:d>
                  </m:oMath>
                </a14:m>
                <a:r>
                  <a:rPr lang="de-DE" dirty="0">
                    <a:solidFill>
                      <a:schemeClr val="tx1"/>
                    </a:solidFill>
                  </a:rPr>
                  <a:t> in MNs</a:t>
                </a:r>
              </a:p>
              <a:p>
                <a:pPr lvl="1"/>
                <a:r>
                  <a:rPr lang="de-DE" dirty="0">
                    <a:solidFill>
                      <a:schemeClr val="tx1"/>
                    </a:solidFill>
                  </a:rPr>
                  <a:t>Lokal: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𝑹</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 | </m:t>
                        </m:r>
                        <m:r>
                          <m:rPr>
                            <m:sty m:val="p"/>
                          </m:rPr>
                          <a:rPr lang="de-DE" b="0" i="0" smtClean="0">
                            <a:latin typeface="Cambria Math" panose="02040503050406030204" pitchFamily="18" charset="0"/>
                            <a:ea typeface="Cambria Math" panose="02040503050406030204" pitchFamily="18" charset="0"/>
                          </a:rPr>
                          <m:t>MB</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e>
                    </m:d>
                    <m:r>
                      <a:rPr lang="de-DE" b="0" i="1" smtClean="0">
                        <a:latin typeface="Cambria Math" panose="02040503050406030204" pitchFamily="18" charset="0"/>
                        <a:ea typeface="Cambria Math" panose="02040503050406030204" pitchFamily="18" charset="0"/>
                      </a:rPr>
                      <m:t>, </m:t>
                    </m:r>
                    <m:sSup>
                      <m:sSupPr>
                        <m:ctrlPr>
                          <a:rPr lang="de-DE" b="0" i="1" smtClean="0">
                            <a:latin typeface="Cambria Math" panose="02040503050406030204" pitchFamily="18" charset="0"/>
                            <a:ea typeface="Cambria Math" panose="02040503050406030204" pitchFamily="18" charset="0"/>
                          </a:rPr>
                        </m:ctrlPr>
                      </m:sSupPr>
                      <m:e>
                        <m:r>
                          <a:rPr lang="de-DE" b="1" i="1" smtClean="0">
                            <a:latin typeface="Cambria Math" panose="02040503050406030204" pitchFamily="18" charset="0"/>
                            <a:ea typeface="Cambria Math" panose="02040503050406030204" pitchFamily="18" charset="0"/>
                          </a:rPr>
                          <m:t>𝑹</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𝑹</m:t>
                    </m:r>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MB</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e>
                    </m:d>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e>
                    </m:d>
                  </m:oMath>
                </a14:m>
                <a:endParaRPr lang="de-DE" dirty="0">
                  <a:solidFill>
                    <a:schemeClr val="tx1"/>
                  </a:solidFill>
                </a:endParaRPr>
              </a:p>
              <a:p>
                <a:pPr lvl="1"/>
                <a:r>
                  <a:rPr lang="de-DE" dirty="0">
                    <a:solidFill>
                      <a:schemeClr val="tx1"/>
                    </a:solidFill>
                  </a:rPr>
                  <a:t>Global: </a:t>
                </a:r>
                <a14:m>
                  <m:oMath xmlns:m="http://schemas.openxmlformats.org/officeDocument/2006/math">
                    <m:d>
                      <m:dPr>
                        <m:begChr m:val="{"/>
                        <m:endChr m:val="}"/>
                        <m:ctrlPr>
                          <a:rPr lang="de-DE" i="1">
                            <a:solidFill>
                              <a:schemeClr val="tx1"/>
                            </a:solidFill>
                            <a:latin typeface="Cambria Math" panose="02040503050406030204" pitchFamily="18" charset="0"/>
                          </a:rPr>
                        </m:ctrlPr>
                      </m:dPr>
                      <m:e>
                        <m:d>
                          <m:dPr>
                            <m:ctrlPr>
                              <a:rPr lang="de-DE" i="1">
                                <a:solidFill>
                                  <a:schemeClr val="tx1"/>
                                </a:solidFill>
                                <a:latin typeface="Cambria Math" panose="02040503050406030204" pitchFamily="18" charset="0"/>
                              </a:rPr>
                            </m:ctrlPr>
                          </m:dPr>
                          <m:e>
                            <m:r>
                              <a:rPr lang="de-DE" b="1" i="1">
                                <a:solidFill>
                                  <a:schemeClr val="tx1"/>
                                </a:solidFill>
                                <a:latin typeface="Cambria Math" panose="02040503050406030204" pitchFamily="18" charset="0"/>
                              </a:rPr>
                              <m:t>𝑻</m:t>
                            </m:r>
                            <m:r>
                              <a:rPr lang="de-DE" i="1">
                                <a:solidFill>
                                  <a:schemeClr val="tx1"/>
                                </a:solidFill>
                                <a:latin typeface="Cambria Math" panose="02040503050406030204" pitchFamily="18" charset="0"/>
                                <a:ea typeface="Cambria Math" panose="02040503050406030204" pitchFamily="18" charset="0"/>
                              </a:rPr>
                              <m:t>⊥</m:t>
                            </m:r>
                            <m:r>
                              <a:rPr lang="de-DE" b="1" i="1">
                                <a:solidFill>
                                  <a:schemeClr val="tx1"/>
                                </a:solidFill>
                                <a:latin typeface="Cambria Math" panose="02040503050406030204" pitchFamily="18" charset="0"/>
                                <a:ea typeface="Cambria Math" panose="02040503050406030204" pitchFamily="18" charset="0"/>
                              </a:rPr>
                              <m:t>𝑼</m:t>
                            </m:r>
                            <m:r>
                              <a:rPr lang="de-DE" i="1">
                                <a:solidFill>
                                  <a:schemeClr val="tx1"/>
                                </a:solidFill>
                                <a:latin typeface="Cambria Math" panose="02040503050406030204" pitchFamily="18" charset="0"/>
                                <a:ea typeface="Cambria Math" panose="02040503050406030204" pitchFamily="18" charset="0"/>
                              </a:rPr>
                              <m:t> | </m:t>
                            </m:r>
                            <m:r>
                              <a:rPr lang="de-DE" b="1" i="1">
                                <a:solidFill>
                                  <a:schemeClr val="tx1"/>
                                </a:solidFill>
                                <a:latin typeface="Cambria Math" panose="02040503050406030204" pitchFamily="18" charset="0"/>
                                <a:ea typeface="Cambria Math" panose="02040503050406030204" pitchFamily="18" charset="0"/>
                              </a:rPr>
                              <m:t>𝑺</m:t>
                            </m:r>
                          </m:e>
                        </m:d>
                        <m:r>
                          <a:rPr lang="de-DE" i="1">
                            <a:solidFill>
                              <a:schemeClr val="tx1"/>
                            </a:solidFill>
                            <a:latin typeface="Cambria Math" panose="02040503050406030204" pitchFamily="18" charset="0"/>
                            <a:ea typeface="Cambria Math" panose="02040503050406030204" pitchFamily="18" charset="0"/>
                          </a:rPr>
                          <m:t> | </m:t>
                        </m:r>
                        <m:r>
                          <a:rPr lang="de-DE" i="1">
                            <a:solidFill>
                              <a:schemeClr val="tx1"/>
                            </a:solidFill>
                            <a:latin typeface="Cambria Math" panose="02040503050406030204" pitchFamily="18" charset="0"/>
                            <a:ea typeface="Cambria Math" panose="02040503050406030204" pitchFamily="18" charset="0"/>
                          </a:rPr>
                          <m:t>𝑠𝑒𝑝</m:t>
                        </m:r>
                        <m:d>
                          <m:dPr>
                            <m:ctrlPr>
                              <a:rPr lang="de-DE" i="1">
                                <a:solidFill>
                                  <a:schemeClr val="tx1"/>
                                </a:solidFill>
                                <a:latin typeface="Cambria Math" panose="02040503050406030204" pitchFamily="18" charset="0"/>
                                <a:ea typeface="Cambria Math" panose="02040503050406030204" pitchFamily="18" charset="0"/>
                              </a:rPr>
                            </m:ctrlPr>
                          </m:dPr>
                          <m:e>
                            <m:r>
                              <a:rPr lang="de-DE" b="1" i="1">
                                <a:solidFill>
                                  <a:schemeClr val="tx1"/>
                                </a:solidFill>
                                <a:latin typeface="Cambria Math" panose="02040503050406030204" pitchFamily="18" charset="0"/>
                              </a:rPr>
                              <m:t>𝑻</m:t>
                            </m:r>
                            <m:r>
                              <a:rPr lang="de-DE" i="1">
                                <a:solidFill>
                                  <a:schemeClr val="tx1"/>
                                </a:solidFill>
                                <a:latin typeface="Cambria Math" panose="02040503050406030204" pitchFamily="18" charset="0"/>
                              </a:rPr>
                              <m:t>;</m:t>
                            </m:r>
                            <m:r>
                              <a:rPr lang="de-DE" b="1" i="1">
                                <a:solidFill>
                                  <a:schemeClr val="tx1"/>
                                </a:solidFill>
                                <a:latin typeface="Cambria Math" panose="02040503050406030204" pitchFamily="18" charset="0"/>
                              </a:rPr>
                              <m:t>𝑼</m:t>
                            </m:r>
                            <m:r>
                              <a:rPr lang="de-DE" i="1">
                                <a:solidFill>
                                  <a:schemeClr val="tx1"/>
                                </a:solidFill>
                                <a:latin typeface="Cambria Math" panose="02040503050406030204" pitchFamily="18" charset="0"/>
                              </a:rPr>
                              <m:t> | </m:t>
                            </m:r>
                            <m:r>
                              <a:rPr lang="de-DE" b="1" i="1">
                                <a:solidFill>
                                  <a:schemeClr val="tx1"/>
                                </a:solidFill>
                                <a:latin typeface="Cambria Math" panose="02040503050406030204" pitchFamily="18" charset="0"/>
                              </a:rPr>
                              <m:t>𝑺</m:t>
                            </m:r>
                          </m:e>
                        </m:d>
                      </m:e>
                    </m:d>
                  </m:oMath>
                </a14:m>
                <a:r>
                  <a:rPr lang="de-DE" dirty="0">
                    <a:solidFill>
                      <a:schemeClr val="tx1"/>
                    </a:solidFill>
                  </a:rPr>
                  <a:t> bzw. </a:t>
                </a:r>
                <a14:m>
                  <m:oMath xmlns:m="http://schemas.openxmlformats.org/officeDocument/2006/math">
                    <m:d>
                      <m:dPr>
                        <m:begChr m:val="{"/>
                        <m:endChr m:val="}"/>
                        <m:ctrlPr>
                          <a:rPr lang="de-DE" i="1" smtClean="0">
                            <a:solidFill>
                              <a:schemeClr val="tx1"/>
                            </a:solidFill>
                            <a:latin typeface="Cambria Math" panose="02040503050406030204" pitchFamily="18" charset="0"/>
                          </a:rPr>
                        </m:ctrlPr>
                      </m:dPr>
                      <m:e>
                        <m:d>
                          <m:dPr>
                            <m:ctrlPr>
                              <a:rPr lang="de-DE" i="1">
                                <a:solidFill>
                                  <a:schemeClr val="tx1"/>
                                </a:solidFill>
                                <a:latin typeface="Cambria Math" panose="02040503050406030204" pitchFamily="18" charset="0"/>
                              </a:rPr>
                            </m:ctrlPr>
                          </m:dPr>
                          <m:e>
                            <m:r>
                              <a:rPr lang="de-DE" b="1" i="1">
                                <a:solidFill>
                                  <a:schemeClr val="tx1"/>
                                </a:solidFill>
                                <a:latin typeface="Cambria Math" panose="02040503050406030204" pitchFamily="18" charset="0"/>
                              </a:rPr>
                              <m:t>𝑻</m:t>
                            </m:r>
                            <m:r>
                              <a:rPr lang="de-DE" i="1">
                                <a:solidFill>
                                  <a:schemeClr val="tx1"/>
                                </a:solidFill>
                                <a:latin typeface="Cambria Math" panose="02040503050406030204" pitchFamily="18" charset="0"/>
                                <a:ea typeface="Cambria Math" panose="02040503050406030204" pitchFamily="18" charset="0"/>
                              </a:rPr>
                              <m:t>⊥</m:t>
                            </m:r>
                            <m:r>
                              <a:rPr lang="de-DE" b="1" i="1">
                                <a:solidFill>
                                  <a:schemeClr val="tx1"/>
                                </a:solidFill>
                                <a:latin typeface="Cambria Math" panose="02040503050406030204" pitchFamily="18" charset="0"/>
                              </a:rPr>
                              <m:t>𝑼</m:t>
                            </m:r>
                            <m:r>
                              <a:rPr lang="de-DE" i="1">
                                <a:solidFill>
                                  <a:schemeClr val="tx1"/>
                                </a:solidFill>
                                <a:latin typeface="Cambria Math" panose="02040503050406030204" pitchFamily="18" charset="0"/>
                              </a:rPr>
                              <m:t> | </m:t>
                            </m:r>
                            <m:r>
                              <a:rPr lang="de-DE" b="1" i="1">
                                <a:solidFill>
                                  <a:schemeClr val="tx1"/>
                                </a:solidFill>
                                <a:latin typeface="Cambria Math" panose="02040503050406030204" pitchFamily="18" charset="0"/>
                              </a:rPr>
                              <m:t>𝑺</m:t>
                            </m:r>
                          </m:e>
                        </m:d>
                        <m:r>
                          <a:rPr lang="de-DE" i="1">
                            <a:solidFill>
                              <a:schemeClr val="tx1"/>
                            </a:solidFill>
                            <a:latin typeface="Cambria Math" panose="02040503050406030204" pitchFamily="18" charset="0"/>
                          </a:rPr>
                          <m:t> |</m:t>
                        </m:r>
                        <m:r>
                          <a:rPr lang="de-DE" b="0" i="1" smtClean="0">
                            <a:solidFill>
                              <a:schemeClr val="tx1"/>
                            </a:solidFill>
                            <a:latin typeface="Cambria Math" panose="02040503050406030204" pitchFamily="18" charset="0"/>
                          </a:rPr>
                          <m:t> </m:t>
                        </m:r>
                        <m:r>
                          <a:rPr lang="de-DE" i="1">
                            <a:solidFill>
                              <a:schemeClr val="tx1"/>
                            </a:solidFill>
                            <a:latin typeface="Cambria Math" panose="02040503050406030204" pitchFamily="18" charset="0"/>
                          </a:rPr>
                          <m:t>𝑑</m:t>
                        </m:r>
                        <m:r>
                          <m:rPr>
                            <m:nor/>
                          </m:rPr>
                          <a:rPr lang="de-DE" i="0">
                            <a:solidFill>
                              <a:schemeClr val="tx1"/>
                            </a:solidFill>
                            <a:latin typeface="Cambria Math" panose="02040503050406030204" pitchFamily="18" charset="0"/>
                          </a:rPr>
                          <m:t>−</m:t>
                        </m:r>
                        <m:r>
                          <a:rPr lang="de-DE" i="1">
                            <a:solidFill>
                              <a:schemeClr val="tx1"/>
                            </a:solidFill>
                            <a:latin typeface="Cambria Math" panose="02040503050406030204" pitchFamily="18" charset="0"/>
                          </a:rPr>
                          <m:t>𝑠𝑒𝑝</m:t>
                        </m:r>
                        <m:d>
                          <m:dPr>
                            <m:ctrlPr>
                              <a:rPr lang="de-DE" i="1">
                                <a:solidFill>
                                  <a:schemeClr val="tx1"/>
                                </a:solidFill>
                                <a:latin typeface="Cambria Math" panose="02040503050406030204" pitchFamily="18" charset="0"/>
                              </a:rPr>
                            </m:ctrlPr>
                          </m:dPr>
                          <m:e>
                            <m:r>
                              <a:rPr lang="de-DE" b="1" i="1">
                                <a:solidFill>
                                  <a:schemeClr val="tx1"/>
                                </a:solidFill>
                                <a:latin typeface="Cambria Math" panose="02040503050406030204" pitchFamily="18" charset="0"/>
                              </a:rPr>
                              <m:t>𝑻</m:t>
                            </m:r>
                            <m:r>
                              <a:rPr lang="de-DE" i="1">
                                <a:solidFill>
                                  <a:schemeClr val="tx1"/>
                                </a:solidFill>
                                <a:latin typeface="Cambria Math" panose="02040503050406030204" pitchFamily="18" charset="0"/>
                              </a:rPr>
                              <m:t>;</m:t>
                            </m:r>
                            <m:r>
                              <a:rPr lang="de-DE" b="1" i="1">
                                <a:solidFill>
                                  <a:schemeClr val="tx1"/>
                                </a:solidFill>
                                <a:latin typeface="Cambria Math" panose="02040503050406030204" pitchFamily="18" charset="0"/>
                              </a:rPr>
                              <m:t>𝑼</m:t>
                            </m:r>
                            <m:r>
                              <a:rPr lang="de-DE" i="1">
                                <a:solidFill>
                                  <a:schemeClr val="tx1"/>
                                </a:solidFill>
                                <a:latin typeface="Cambria Math" panose="02040503050406030204" pitchFamily="18" charset="0"/>
                              </a:rPr>
                              <m:t> | </m:t>
                            </m:r>
                            <m:r>
                              <a:rPr lang="de-DE" b="1" i="1">
                                <a:solidFill>
                                  <a:schemeClr val="tx1"/>
                                </a:solidFill>
                                <a:latin typeface="Cambria Math" panose="02040503050406030204" pitchFamily="18" charset="0"/>
                              </a:rPr>
                              <m:t>𝑺</m:t>
                            </m:r>
                          </m:e>
                        </m:d>
                      </m:e>
                    </m:d>
                  </m:oMath>
                </a14:m>
                <a:endParaRPr lang="de-DE" dirty="0"/>
              </a:p>
              <a:p>
                <a:pPr lvl="1">
                  <a:buFont typeface="Wingdings" pitchFamily="2" charset="2"/>
                  <a:buChar char="v"/>
                </a:pPr>
                <a:r>
                  <a:rPr lang="de-DE" dirty="0">
                    <a:solidFill>
                      <a:schemeClr val="accent1"/>
                    </a:solidFill>
                  </a:rPr>
                  <a:t>Äquivalent in strikt positiven Verteilungen</a:t>
                </a:r>
              </a:p>
              <a:p>
                <a:pPr lvl="2"/>
                <a:r>
                  <a:rPr lang="de-DE" dirty="0"/>
                  <a:t>Strikt positiv: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𝜔</m:t>
                        </m:r>
                      </m:e>
                    </m:d>
                    <m:r>
                      <a:rPr lang="de-DE" b="0" i="1" smtClean="0">
                        <a:latin typeface="Cambria Math" panose="02040503050406030204" pitchFamily="18" charset="0"/>
                      </a:rPr>
                      <m:t>&gt;0</m:t>
                    </m:r>
                  </m:oMath>
                </a14:m>
                <a:r>
                  <a:rPr lang="de-DE" dirty="0"/>
                  <a:t> für alle </a:t>
                </a:r>
                <a14:m>
                  <m:oMath xmlns:m="http://schemas.openxmlformats.org/officeDocument/2006/math">
                    <m:r>
                      <a:rPr lang="de-DE" i="1" smtClean="0">
                        <a:latin typeface="Cambria Math" panose="02040503050406030204" pitchFamily="18" charset="0"/>
                        <a:ea typeface="Cambria Math" panose="02040503050406030204" pitchFamily="18" charset="0"/>
                      </a:rPr>
                      <m:t>𝜔</m:t>
                    </m:r>
                    <m:r>
                      <a:rPr lang="de-DE"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Val</m:t>
                    </m:r>
                    <m:d>
                      <m:dPr>
                        <m:ctrlPr>
                          <a:rPr lang="de-DE" b="0"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𝑹</m:t>
                        </m:r>
                      </m:e>
                    </m:d>
                  </m:oMath>
                </a14:m>
                <a:endParaRPr lang="de-DE" dirty="0"/>
              </a:p>
              <a:p>
                <a:pPr lvl="2"/>
                <a:r>
                  <a:rPr lang="de-DE" dirty="0"/>
                  <a:t>Andernfalls könnte eine bedingte Wahrscheinlichkeit nicht definiert sein, weil der Teiler </a:t>
                </a:r>
                <a14:m>
                  <m:oMath xmlns:m="http://schemas.openxmlformats.org/officeDocument/2006/math">
                    <m:r>
                      <a:rPr lang="de-DE" b="0" i="1" smtClean="0">
                        <a:latin typeface="Cambria Math" panose="02040503050406030204" pitchFamily="18" charset="0"/>
                      </a:rPr>
                      <m:t>0</m:t>
                    </m:r>
                  </m:oMath>
                </a14:m>
                <a:r>
                  <a:rPr lang="de-DE" dirty="0"/>
                  <a:t> ist</a:t>
                </a:r>
              </a:p>
              <a:p>
                <a:r>
                  <a:rPr lang="de-DE" dirty="0"/>
                  <a:t>Paarweise, lokale und globale Unabhängigkeiten werden auch als paarweise, lokale und globale </a:t>
                </a:r>
                <a:r>
                  <a:rPr lang="de-DE" dirty="0">
                    <a:solidFill>
                      <a:schemeClr val="accent1"/>
                    </a:solidFill>
                  </a:rPr>
                  <a:t>Markov </a:t>
                </a:r>
                <a:r>
                  <a:rPr lang="de-DE" dirty="0" err="1">
                    <a:solidFill>
                      <a:schemeClr val="accent1"/>
                    </a:solidFill>
                  </a:rPr>
                  <a:t>Eigentschaft</a:t>
                </a:r>
                <a:r>
                  <a:rPr lang="de-DE" dirty="0"/>
                  <a:t> bezeichnet, die eine Verteilung erfüllt (oder eben nicht)</a:t>
                </a:r>
              </a:p>
            </p:txBody>
          </p:sp>
        </mc:Choice>
        <mc:Fallback xmlns="">
          <p:sp>
            <p:nvSpPr>
              <p:cNvPr id="3" name="Content Placeholder 2">
                <a:extLst>
                  <a:ext uri="{FF2B5EF4-FFF2-40B4-BE49-F238E27FC236}">
                    <a16:creationId xmlns:a16="http://schemas.microsoft.com/office/drawing/2014/main" id="{B4A00FC1-44F5-DC4A-A708-C51F18A9232F}"/>
                  </a:ext>
                </a:extLst>
              </p:cNvPr>
              <p:cNvSpPr>
                <a:spLocks noGrp="1" noRot="1" noChangeAspect="1" noMove="1" noResize="1" noEditPoints="1" noAdjustHandles="1" noChangeArrowheads="1" noChangeShapeType="1" noTextEdit="1"/>
              </p:cNvSpPr>
              <p:nvPr>
                <p:ph idx="1"/>
              </p:nvPr>
            </p:nvSpPr>
            <p:spPr>
              <a:blipFill>
                <a:blip r:embed="rId2"/>
                <a:stretch>
                  <a:fillRect l="-1435" t="-268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603C00EE-AD26-594F-8404-80E8D681424D}"/>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B2B3C043-9E56-5546-90F6-881653209418}"/>
              </a:ext>
            </a:extLst>
          </p:cNvPr>
          <p:cNvSpPr>
            <a:spLocks noGrp="1"/>
          </p:cNvSpPr>
          <p:nvPr>
            <p:ph type="ftr" sz="quarter" idx="3"/>
          </p:nvPr>
        </p:nvSpPr>
        <p:spPr/>
        <p:txBody>
          <a:bodyPr/>
          <a:lstStyle/>
          <a:p>
            <a:r>
              <a:rPr lang="de-DE" dirty="0"/>
              <a:t>Tanya Braun</a:t>
            </a:r>
          </a:p>
        </p:txBody>
      </p:sp>
      <p:sp>
        <p:nvSpPr>
          <p:cNvPr id="6" name="Slide Number Placeholder 5">
            <a:extLst>
              <a:ext uri="{FF2B5EF4-FFF2-40B4-BE49-F238E27FC236}">
                <a16:creationId xmlns:a16="http://schemas.microsoft.com/office/drawing/2014/main" id="{1E069A72-0F40-7949-9536-E71C5209C5AB}"/>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103</a:t>
            </a:fld>
            <a:r>
              <a:rPr lang="de-DE"/>
              <a:t> </a:t>
            </a:r>
            <a:endParaRPr lang="de-DE" sz="1400" dirty="0"/>
          </a:p>
        </p:txBody>
      </p:sp>
    </p:spTree>
    <p:extLst>
      <p:ext uri="{BB962C8B-B14F-4D97-AF65-F5344CB8AC3E}">
        <p14:creationId xmlns:p14="http://schemas.microsoft.com/office/powerpoint/2010/main" val="58318242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8681D-2004-0543-8A17-F8858BC174F8}"/>
              </a:ext>
            </a:extLst>
          </p:cNvPr>
          <p:cNvSpPr>
            <a:spLocks noGrp="1"/>
          </p:cNvSpPr>
          <p:nvPr>
            <p:ph type="title"/>
          </p:nvPr>
        </p:nvSpPr>
        <p:spPr/>
        <p:txBody>
          <a:bodyPr/>
          <a:lstStyle/>
          <a:p>
            <a:r>
              <a:rPr lang="de-DE" dirty="0"/>
              <a:t>Formale Betrachtung von Unabhängigkeiten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A00FC1-44F5-DC4A-A708-C51F18A9232F}"/>
                  </a:ext>
                </a:extLst>
              </p:cNvPr>
              <p:cNvSpPr>
                <a:spLocks noGrp="1"/>
              </p:cNvSpPr>
              <p:nvPr>
                <p:ph idx="1"/>
              </p:nvPr>
            </p:nvSpPr>
            <p:spPr>
              <a:xfrm>
                <a:off x="359999" y="1665066"/>
                <a:ext cx="7874805" cy="4240848"/>
              </a:xfrm>
            </p:spPr>
            <p:txBody>
              <a:bodyPr/>
              <a:lstStyle/>
              <a:p>
                <a:r>
                  <a:rPr lang="de-DE" dirty="0" err="1">
                    <a:solidFill>
                      <a:schemeClr val="accent1"/>
                    </a:solidFill>
                  </a:rPr>
                  <a:t>Hammersley</a:t>
                </a:r>
                <a:r>
                  <a:rPr lang="de-DE" dirty="0">
                    <a:solidFill>
                      <a:schemeClr val="accent1"/>
                    </a:solidFill>
                  </a:rPr>
                  <a:t>-Clifford Theorem</a:t>
                </a:r>
              </a:p>
              <a:p>
                <a:pPr lvl="1"/>
                <a14:m>
                  <m:oMath xmlns:m="http://schemas.openxmlformats.org/officeDocument/2006/math">
                    <m:r>
                      <a:rPr lang="de-DE" i="1" dirty="0">
                        <a:latin typeface="Cambria Math" panose="02040503050406030204" pitchFamily="18" charset="0"/>
                      </a:rPr>
                      <m:t>𝑃</m:t>
                    </m:r>
                  </m:oMath>
                </a14:m>
                <a:r>
                  <a:rPr lang="de-DE" dirty="0"/>
                  <a:t> erfüllt eine der Markov Eigenschaften (und damit alle) in Bezug auf einen ungerichteten Graphen </a:t>
                </a:r>
                <a:r>
                  <a:rPr lang="de-DE" i="1" dirty="0"/>
                  <a:t>genau dann, wenn </a:t>
                </a:r>
                <a14:m>
                  <m:oMath xmlns:m="http://schemas.openxmlformats.org/officeDocument/2006/math">
                    <m:r>
                      <a:rPr lang="de-DE" i="1" dirty="0">
                        <a:latin typeface="Cambria Math" panose="02040503050406030204" pitchFamily="18" charset="0"/>
                      </a:rPr>
                      <m:t>𝑃</m:t>
                    </m:r>
                  </m:oMath>
                </a14:m>
                <a:r>
                  <a:rPr lang="de-DE" dirty="0"/>
                  <a:t> über die Cliquen des Graphen </a:t>
                </a:r>
                <a:r>
                  <a:rPr lang="de-DE" dirty="0" err="1"/>
                  <a:t>faktorisiert</a:t>
                </a:r>
                <a:r>
                  <a:rPr lang="de-DE" dirty="0"/>
                  <a:t> werden kann</a:t>
                </a:r>
              </a:p>
              <a:p>
                <a:pPr lvl="2"/>
                <a:r>
                  <a:rPr lang="de-DE" dirty="0"/>
                  <a:t>Wenn </a:t>
                </a:r>
                <a14:m>
                  <m:oMath xmlns:m="http://schemas.openxmlformats.org/officeDocument/2006/math">
                    <m:r>
                      <a:rPr lang="de-DE" i="1" dirty="0">
                        <a:latin typeface="Cambria Math" panose="02040503050406030204" pitchFamily="18" charset="0"/>
                      </a:rPr>
                      <m:t>𝑃</m:t>
                    </m:r>
                  </m:oMath>
                </a14:m>
                <a:r>
                  <a:rPr lang="de-DE" dirty="0"/>
                  <a:t> eine Markov Eigenschaft erfüllt, dann lässt sich </a:t>
                </a:r>
                <a14:m>
                  <m:oMath xmlns:m="http://schemas.openxmlformats.org/officeDocument/2006/math">
                    <m:r>
                      <a:rPr lang="de-DE" i="1" dirty="0">
                        <a:latin typeface="Cambria Math" panose="02040503050406030204" pitchFamily="18" charset="0"/>
                      </a:rPr>
                      <m:t>𝑃</m:t>
                    </m:r>
                  </m:oMath>
                </a14:m>
                <a:r>
                  <a:rPr lang="de-DE" dirty="0"/>
                  <a:t> über die Cliquen </a:t>
                </a:r>
                <a:r>
                  <a:rPr lang="de-DE" dirty="0" err="1"/>
                  <a:t>faktorisieren</a:t>
                </a:r>
                <a:endParaRPr lang="de-DE" dirty="0"/>
              </a:p>
              <a:p>
                <a:pPr lvl="2"/>
                <a:r>
                  <a:rPr lang="de-DE" dirty="0"/>
                  <a:t>Wenn wir die Faktorisierung von </a:t>
                </a:r>
                <a14:m>
                  <m:oMath xmlns:m="http://schemas.openxmlformats.org/officeDocument/2006/math">
                    <m:r>
                      <a:rPr lang="de-DE" i="1" dirty="0">
                        <a:latin typeface="Cambria Math" panose="02040503050406030204" pitchFamily="18" charset="0"/>
                      </a:rPr>
                      <m:t>𝑃</m:t>
                    </m:r>
                  </m:oMath>
                </a14:m>
                <a:r>
                  <a:rPr lang="de-DE" dirty="0"/>
                  <a:t> über Cliquen darstellen, dann erfüllt der Graph die Markov Eigenschaften</a:t>
                </a:r>
              </a:p>
              <a:p>
                <a:pPr lvl="3"/>
                <a:endParaRPr lang="de-DE" dirty="0"/>
              </a:p>
              <a:p>
                <a:r>
                  <a:rPr lang="de-DE" dirty="0">
                    <a:solidFill>
                      <a:srgbClr val="FFC000"/>
                    </a:solidFill>
                  </a:rPr>
                  <a:t>Das Theorem besagt nicht, dass die Faktorisierung eindeutig ist, und gibt auch keine Hinweise darauf, wie man eine Faktorisierung findet</a:t>
                </a:r>
              </a:p>
              <a:p>
                <a:endParaRPr lang="de-DE" dirty="0"/>
              </a:p>
            </p:txBody>
          </p:sp>
        </mc:Choice>
        <mc:Fallback xmlns="">
          <p:sp>
            <p:nvSpPr>
              <p:cNvPr id="3" name="Content Placeholder 2">
                <a:extLst>
                  <a:ext uri="{FF2B5EF4-FFF2-40B4-BE49-F238E27FC236}">
                    <a16:creationId xmlns:a16="http://schemas.microsoft.com/office/drawing/2014/main" id="{B4A00FC1-44F5-DC4A-A708-C51F18A9232F}"/>
                  </a:ext>
                </a:extLst>
              </p:cNvPr>
              <p:cNvSpPr>
                <a:spLocks noGrp="1" noRot="1" noChangeAspect="1" noMove="1" noResize="1" noEditPoints="1" noAdjustHandles="1" noChangeArrowheads="1" noChangeShapeType="1" noTextEdit="1"/>
              </p:cNvSpPr>
              <p:nvPr>
                <p:ph idx="1"/>
              </p:nvPr>
            </p:nvSpPr>
            <p:spPr>
              <a:xfrm>
                <a:off x="359999" y="1665066"/>
                <a:ext cx="7874805" cy="4240848"/>
              </a:xfrm>
              <a:blipFill>
                <a:blip r:embed="rId2"/>
                <a:stretch>
                  <a:fillRect l="-2093" t="-2687" r="-966"/>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603C00EE-AD26-594F-8404-80E8D681424D}"/>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B2B3C043-9E56-5546-90F6-881653209418}"/>
              </a:ext>
            </a:extLst>
          </p:cNvPr>
          <p:cNvSpPr>
            <a:spLocks noGrp="1"/>
          </p:cNvSpPr>
          <p:nvPr>
            <p:ph type="ftr" sz="quarter" idx="3"/>
          </p:nvPr>
        </p:nvSpPr>
        <p:spPr/>
        <p:txBody>
          <a:bodyPr/>
          <a:lstStyle/>
          <a:p>
            <a:r>
              <a:rPr lang="de-DE" dirty="0"/>
              <a:t>Tanya Braun</a:t>
            </a:r>
          </a:p>
        </p:txBody>
      </p:sp>
      <p:sp>
        <p:nvSpPr>
          <p:cNvPr id="6" name="Slide Number Placeholder 5">
            <a:extLst>
              <a:ext uri="{FF2B5EF4-FFF2-40B4-BE49-F238E27FC236}">
                <a16:creationId xmlns:a16="http://schemas.microsoft.com/office/drawing/2014/main" id="{1E069A72-0F40-7949-9536-E71C5209C5AB}"/>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104</a:t>
            </a:fld>
            <a:r>
              <a:rPr lang="de-DE"/>
              <a:t> </a:t>
            </a:r>
            <a:endParaRPr lang="de-DE" sz="1400" dirty="0"/>
          </a:p>
        </p:txBody>
      </p:sp>
      <p:pic>
        <p:nvPicPr>
          <p:cNvPr id="1025" name="Picture 1" descr="page1image1889568">
            <a:extLst>
              <a:ext uri="{FF2B5EF4-FFF2-40B4-BE49-F238E27FC236}">
                <a16:creationId xmlns:a16="http://schemas.microsoft.com/office/drawing/2014/main" id="{ACD514E7-4F2A-9646-B1F7-672D73EA4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804" y="1127674"/>
            <a:ext cx="3249196" cy="45903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7" name="TextBox 6">
            <a:extLst>
              <a:ext uri="{FF2B5EF4-FFF2-40B4-BE49-F238E27FC236}">
                <a16:creationId xmlns:a16="http://schemas.microsoft.com/office/drawing/2014/main" id="{04CCE480-E691-0D41-A305-A99E3226721D}"/>
              </a:ext>
            </a:extLst>
          </p:cNvPr>
          <p:cNvSpPr txBox="1"/>
          <p:nvPr/>
        </p:nvSpPr>
        <p:spPr>
          <a:xfrm>
            <a:off x="2563279" y="6255494"/>
            <a:ext cx="7077450" cy="461665"/>
          </a:xfrm>
          <a:prstGeom prst="rect">
            <a:avLst/>
          </a:prstGeom>
          <a:noFill/>
        </p:spPr>
        <p:txBody>
          <a:bodyPr wrap="none" rtlCol="0">
            <a:spAutoFit/>
          </a:bodyPr>
          <a:lstStyle/>
          <a:p>
            <a:pPr algn="ctr"/>
            <a:r>
              <a:rPr lang="de-DE" sz="1200" dirty="0">
                <a:solidFill>
                  <a:schemeClr val="tx1">
                    <a:lumMod val="60000"/>
                    <a:lumOff val="40000"/>
                  </a:schemeClr>
                </a:solidFill>
              </a:rPr>
              <a:t>Abbildung: Screenshot der ersten Seite des Manuskripts von </a:t>
            </a:r>
            <a:r>
              <a:rPr lang="de-DE" sz="1200" dirty="0" err="1">
                <a:solidFill>
                  <a:schemeClr val="tx1">
                    <a:lumMod val="60000"/>
                    <a:lumOff val="40000"/>
                  </a:schemeClr>
                </a:solidFill>
              </a:rPr>
              <a:t>Hammersley</a:t>
            </a:r>
            <a:r>
              <a:rPr lang="de-DE" sz="1200" dirty="0">
                <a:solidFill>
                  <a:schemeClr val="tx1">
                    <a:lumMod val="60000"/>
                    <a:lumOff val="40000"/>
                  </a:schemeClr>
                </a:solidFill>
              </a:rPr>
              <a:t> und Clifford</a:t>
            </a:r>
          </a:p>
          <a:p>
            <a:pPr algn="ctr"/>
            <a:r>
              <a:rPr lang="de-DE" sz="1200" dirty="0">
                <a:solidFill>
                  <a:schemeClr val="tx1">
                    <a:lumMod val="60000"/>
                    <a:lumOff val="40000"/>
                  </a:schemeClr>
                </a:solidFill>
              </a:rPr>
              <a:t>Referenz: John </a:t>
            </a:r>
            <a:r>
              <a:rPr lang="de-DE" sz="1200" dirty="0" err="1">
                <a:solidFill>
                  <a:schemeClr val="tx1">
                    <a:lumMod val="60000"/>
                    <a:lumOff val="40000"/>
                  </a:schemeClr>
                </a:solidFill>
              </a:rPr>
              <a:t>Hammersley</a:t>
            </a:r>
            <a:r>
              <a:rPr lang="de-DE" sz="1200" dirty="0">
                <a:solidFill>
                  <a:schemeClr val="tx1">
                    <a:lumMod val="60000"/>
                    <a:lumOff val="40000"/>
                  </a:schemeClr>
                </a:solidFill>
              </a:rPr>
              <a:t> </a:t>
            </a:r>
            <a:r>
              <a:rPr lang="de-DE" sz="1200" dirty="0" err="1">
                <a:solidFill>
                  <a:schemeClr val="tx1">
                    <a:lumMod val="60000"/>
                    <a:lumOff val="40000"/>
                  </a:schemeClr>
                </a:solidFill>
              </a:rPr>
              <a:t>and</a:t>
            </a:r>
            <a:r>
              <a:rPr lang="de-DE" sz="1200" dirty="0">
                <a:solidFill>
                  <a:schemeClr val="tx1">
                    <a:lumMod val="60000"/>
                    <a:lumOff val="40000"/>
                  </a:schemeClr>
                </a:solidFill>
              </a:rPr>
              <a:t> Peter Clifford: Markov Fields on Finite Graphs </a:t>
            </a:r>
            <a:r>
              <a:rPr lang="de-DE" sz="1200" dirty="0" err="1">
                <a:solidFill>
                  <a:schemeClr val="tx1">
                    <a:lumMod val="60000"/>
                    <a:lumOff val="40000"/>
                  </a:schemeClr>
                </a:solidFill>
              </a:rPr>
              <a:t>and</a:t>
            </a:r>
            <a:r>
              <a:rPr lang="de-DE" sz="1200" dirty="0">
                <a:solidFill>
                  <a:schemeClr val="tx1">
                    <a:lumMod val="60000"/>
                    <a:lumOff val="40000"/>
                  </a:schemeClr>
                </a:solidFill>
              </a:rPr>
              <a:t> </a:t>
            </a:r>
            <a:r>
              <a:rPr lang="de-DE" sz="1200" dirty="0" err="1">
                <a:solidFill>
                  <a:schemeClr val="tx1">
                    <a:lumMod val="60000"/>
                    <a:lumOff val="40000"/>
                  </a:schemeClr>
                </a:solidFill>
              </a:rPr>
              <a:t>Lattices</a:t>
            </a:r>
            <a:r>
              <a:rPr lang="de-DE" sz="1200" dirty="0">
                <a:solidFill>
                  <a:schemeClr val="tx1">
                    <a:lumMod val="60000"/>
                    <a:lumOff val="40000"/>
                  </a:schemeClr>
                </a:solidFill>
              </a:rPr>
              <a:t>. </a:t>
            </a:r>
            <a:r>
              <a:rPr lang="de-DE" sz="1200" i="1" dirty="0" err="1">
                <a:solidFill>
                  <a:schemeClr val="tx1">
                    <a:lumMod val="60000"/>
                    <a:lumOff val="40000"/>
                  </a:schemeClr>
                </a:solidFill>
              </a:rPr>
              <a:t>Unpublished</a:t>
            </a:r>
            <a:r>
              <a:rPr lang="de-DE" sz="1200" dirty="0">
                <a:solidFill>
                  <a:schemeClr val="tx1">
                    <a:lumMod val="60000"/>
                    <a:lumOff val="40000"/>
                  </a:schemeClr>
                </a:solidFill>
              </a:rPr>
              <a:t>, 1971.</a:t>
            </a:r>
          </a:p>
        </p:txBody>
      </p:sp>
    </p:spTree>
    <p:extLst>
      <p:ext uri="{BB962C8B-B14F-4D97-AF65-F5344CB8AC3E}">
        <p14:creationId xmlns:p14="http://schemas.microsoft.com/office/powerpoint/2010/main" val="133974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8681D-2004-0543-8A17-F8858BC174F8}"/>
              </a:ext>
            </a:extLst>
          </p:cNvPr>
          <p:cNvSpPr>
            <a:spLocks noGrp="1"/>
          </p:cNvSpPr>
          <p:nvPr>
            <p:ph type="title"/>
          </p:nvPr>
        </p:nvSpPr>
        <p:spPr/>
        <p:txBody>
          <a:bodyPr/>
          <a:lstStyle/>
          <a:p>
            <a:r>
              <a:rPr lang="de-DE" dirty="0"/>
              <a:t>Von Verteilung zu Faktorisierung über Unabhängigkeiten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4A00FC1-44F5-DC4A-A708-C51F18A9232F}"/>
                  </a:ext>
                </a:extLst>
              </p:cNvPr>
              <p:cNvSpPr>
                <a:spLocks noGrp="1"/>
              </p:cNvSpPr>
              <p:nvPr>
                <p:ph sz="half" idx="1"/>
              </p:nvPr>
            </p:nvSpPr>
            <p:spPr/>
            <p:txBody>
              <a:bodyPr/>
              <a:lstStyle/>
              <a:p>
                <a:r>
                  <a:rPr lang="de-DE" dirty="0"/>
                  <a:t>Gegeben eine vollständige gemeinsame Verteilung </a:t>
                </a:r>
                <a14:m>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𝑃</m:t>
                        </m:r>
                      </m:e>
                      <m:sub>
                        <m:r>
                          <a:rPr lang="de-DE" b="1" i="1" dirty="0" smtClean="0">
                            <a:latin typeface="Cambria Math" panose="02040503050406030204" pitchFamily="18" charset="0"/>
                          </a:rPr>
                          <m:t>𝑹</m:t>
                        </m:r>
                      </m:sub>
                    </m:sSub>
                  </m:oMath>
                </a14:m>
                <a:r>
                  <a:rPr lang="de-DE" dirty="0"/>
                  <a:t> über Zufallsvariablen </a:t>
                </a:r>
                <a14:m>
                  <m:oMath xmlns:m="http://schemas.openxmlformats.org/officeDocument/2006/math">
                    <m:r>
                      <a:rPr lang="de-DE" b="1" i="1" dirty="0" smtClean="0">
                        <a:latin typeface="Cambria Math" panose="02040503050406030204" pitchFamily="18" charset="0"/>
                      </a:rPr>
                      <m:t>𝑹</m:t>
                    </m:r>
                  </m:oMath>
                </a14:m>
                <a:endParaRPr lang="de-DE" dirty="0"/>
              </a:p>
              <a:p>
                <a:r>
                  <a:rPr lang="de-DE" dirty="0"/>
                  <a:t>Gegeben einen maximalen Grad </a:t>
                </a:r>
                <a14:m>
                  <m:oMath xmlns:m="http://schemas.openxmlformats.org/officeDocument/2006/math">
                    <m:r>
                      <a:rPr lang="de-DE" i="1" dirty="0" smtClean="0">
                        <a:latin typeface="Cambria Math" panose="02040503050406030204" pitchFamily="18" charset="0"/>
                      </a:rPr>
                      <m:t>𝑑</m:t>
                    </m:r>
                  </m:oMath>
                </a14:m>
                <a:endParaRPr lang="de-DE" dirty="0"/>
              </a:p>
              <a:p>
                <a:endParaRPr lang="de-DE" dirty="0"/>
              </a:p>
              <a:p>
                <a:r>
                  <a:rPr lang="de-DE" dirty="0"/>
                  <a:t>Mit vollständigem Graphen starten</a:t>
                </a:r>
              </a:p>
              <a:p>
                <a:r>
                  <a:rPr lang="de-DE" dirty="0"/>
                  <a:t>Nach und nach Kanten löschen:</a:t>
                </a:r>
              </a:p>
              <a:p>
                <a:pPr lvl="1"/>
                <a:r>
                  <a:rPr lang="de-DE" dirty="0"/>
                  <a:t>Finde ein </a:t>
                </a:r>
                <a14:m>
                  <m:oMath xmlns:m="http://schemas.openxmlformats.org/officeDocument/2006/math">
                    <m:r>
                      <a:rPr lang="de-DE" b="1" i="1" dirty="0" smtClean="0">
                        <a:latin typeface="Cambria Math" panose="02040503050406030204" pitchFamily="18" charset="0"/>
                      </a:rPr>
                      <m:t>𝑼</m:t>
                    </m:r>
                  </m:oMath>
                </a14:m>
                <a:r>
                  <a:rPr lang="de-DE" dirty="0"/>
                  <a:t>, so dass gilt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𝑗</m:t>
                        </m:r>
                      </m:sub>
                    </m:sSub>
                    <m:r>
                      <a:rPr lang="de-DE" b="0" i="1" smtClean="0">
                        <a:latin typeface="Cambria Math" panose="02040503050406030204" pitchFamily="18" charset="0"/>
                        <a:ea typeface="Cambria Math" panose="02040503050406030204" pitchFamily="18" charset="0"/>
                      </a:rPr>
                      <m:t> | </m:t>
                    </m:r>
                    <m:r>
                      <a:rPr lang="de-DE" b="1" i="1" smtClean="0">
                        <a:latin typeface="Cambria Math" panose="02040503050406030204" pitchFamily="18" charset="0"/>
                        <a:ea typeface="Cambria Math" panose="02040503050406030204" pitchFamily="18" charset="0"/>
                      </a:rPr>
                      <m:t>𝑼</m:t>
                    </m:r>
                  </m:oMath>
                </a14:m>
                <a:endParaRPr lang="de-DE" dirty="0"/>
              </a:p>
              <a:p>
                <a:pPr lvl="2"/>
                <a14:m>
                  <m:oMath xmlns:m="http://schemas.openxmlformats.org/officeDocument/2006/math">
                    <m:d>
                      <m:dPr>
                        <m:begChr m:val="|"/>
                        <m:endChr m:val="|"/>
                        <m:ctrlPr>
                          <a:rPr lang="de-DE" b="1"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𝑼</m:t>
                        </m:r>
                      </m:e>
                    </m:d>
                  </m:oMath>
                </a14:m>
                <a:r>
                  <a:rPr lang="de-DE" dirty="0"/>
                  <a:t> maximal </a:t>
                </a:r>
                <a14:m>
                  <m:oMath xmlns:m="http://schemas.openxmlformats.org/officeDocument/2006/math">
                    <m:r>
                      <a:rPr lang="de-DE" i="1" dirty="0">
                        <a:latin typeface="Cambria Math" panose="02040503050406030204" pitchFamily="18" charset="0"/>
                      </a:rPr>
                      <m:t>𝑑</m:t>
                    </m:r>
                  </m:oMath>
                </a14:m>
                <a:endParaRPr lang="de-DE" dirty="0"/>
              </a:p>
              <a:p>
                <a:pPr lvl="3"/>
                <a:r>
                  <a:rPr lang="de-DE" dirty="0"/>
                  <a:t>Suche beschränken</a:t>
                </a:r>
              </a:p>
              <a:p>
                <a:pPr lvl="1"/>
                <a:r>
                  <a:rPr lang="de-DE" dirty="0"/>
                  <a:t>Dann lösche Kante zwischen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𝑖</m:t>
                        </m:r>
                      </m:sub>
                    </m:sSub>
                    <m:r>
                      <a:rPr lang="de-DE" b="0" i="1" smtClean="0">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𝑗</m:t>
                        </m:r>
                      </m:sub>
                    </m:sSub>
                  </m:oMath>
                </a14:m>
                <a:endParaRPr lang="de-DE" dirty="0"/>
              </a:p>
              <a:p>
                <a:pPr lvl="1"/>
                <a:endParaRPr lang="de-DE" dirty="0"/>
              </a:p>
            </p:txBody>
          </p:sp>
        </mc:Choice>
        <mc:Fallback xmlns="">
          <p:sp>
            <p:nvSpPr>
              <p:cNvPr id="3" name="Content Placeholder 2">
                <a:extLst>
                  <a:ext uri="{FF2B5EF4-FFF2-40B4-BE49-F238E27FC236}">
                    <a16:creationId xmlns:a16="http://schemas.microsoft.com/office/drawing/2014/main" id="{B4A00FC1-44F5-DC4A-A708-C51F18A9232F}"/>
                  </a:ext>
                </a:extLst>
              </p:cNvPr>
              <p:cNvSpPr>
                <a:spLocks noGrp="1" noRot="1" noChangeAspect="1" noMove="1" noResize="1" noEditPoints="1" noAdjustHandles="1" noChangeArrowheads="1" noChangeShapeType="1" noTextEdit="1"/>
              </p:cNvSpPr>
              <p:nvPr>
                <p:ph sz="half" idx="1"/>
              </p:nvPr>
            </p:nvSpPr>
            <p:spPr>
              <a:blipFill>
                <a:blip r:embed="rId3"/>
                <a:stretch>
                  <a:fillRect l="-2948" t="-268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CA3B6F05-F592-D34A-9D5C-B23997CC1745}"/>
                  </a:ext>
                </a:extLst>
              </p:cNvPr>
              <p:cNvSpPr>
                <a:spLocks noGrp="1"/>
              </p:cNvSpPr>
              <p:nvPr>
                <p:ph sz="half" idx="2"/>
              </p:nvPr>
            </p:nvSpPr>
            <p:spPr/>
            <p:txBody>
              <a:bodyPr/>
              <a:lstStyle/>
              <a:p>
                <a:r>
                  <a:rPr lang="de-DE" dirty="0"/>
                  <a:t>Gegeben eine vollständige gemeinsame Verteilung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𝑃</m:t>
                        </m:r>
                      </m:e>
                      <m:sub>
                        <m:r>
                          <a:rPr lang="de-DE" b="1" i="1" dirty="0">
                            <a:latin typeface="Cambria Math" panose="02040503050406030204" pitchFamily="18" charset="0"/>
                          </a:rPr>
                          <m:t>𝑹</m:t>
                        </m:r>
                      </m:sub>
                    </m:sSub>
                  </m:oMath>
                </a14:m>
                <a:r>
                  <a:rPr lang="de-DE" dirty="0"/>
                  <a:t> über Zufallsvariablen </a:t>
                </a:r>
                <a14:m>
                  <m:oMath xmlns:m="http://schemas.openxmlformats.org/officeDocument/2006/math">
                    <m:r>
                      <a:rPr lang="de-DE" b="1" i="1" dirty="0">
                        <a:latin typeface="Cambria Math" panose="02040503050406030204" pitchFamily="18" charset="0"/>
                      </a:rPr>
                      <m:t>𝑹</m:t>
                    </m:r>
                  </m:oMath>
                </a14:m>
                <a:endParaRPr lang="de-DE" dirty="0"/>
              </a:p>
              <a:p>
                <a:endParaRPr lang="de-DE" dirty="0"/>
              </a:p>
              <a:p>
                <a:r>
                  <a:rPr lang="de-DE" dirty="0"/>
                  <a:t>Mit leerem Graphen starten</a:t>
                </a:r>
              </a:p>
              <a:p>
                <a:r>
                  <a:rPr lang="de-DE" dirty="0"/>
                  <a:t>Minimales Markov </a:t>
                </a:r>
                <a:r>
                  <a:rPr lang="de-DE" dirty="0" err="1"/>
                  <a:t>Blanket</a:t>
                </a:r>
                <a:r>
                  <a:rPr lang="de-DE" dirty="0"/>
                  <a:t> für jedes </a:t>
                </a:r>
                <a14:m>
                  <m:oMath xmlns:m="http://schemas.openxmlformats.org/officeDocument/2006/math">
                    <m:r>
                      <a:rPr lang="de-DE" i="1" dirty="0" smtClean="0">
                        <a:latin typeface="Cambria Math" panose="02040503050406030204" pitchFamily="18" charset="0"/>
                      </a:rPr>
                      <m:t>𝑅</m:t>
                    </m:r>
                  </m:oMath>
                </a14:m>
                <a:r>
                  <a:rPr lang="de-DE" dirty="0"/>
                  <a:t> finden, Kanten zwischen </a:t>
                </a:r>
                <a14:m>
                  <m:oMath xmlns:m="http://schemas.openxmlformats.org/officeDocument/2006/math">
                    <m:r>
                      <a:rPr lang="de-DE" i="1" dirty="0" smtClean="0">
                        <a:latin typeface="Cambria Math" panose="02040503050406030204" pitchFamily="18" charset="0"/>
                      </a:rPr>
                      <m:t>𝑅</m:t>
                    </m:r>
                  </m:oMath>
                </a14:m>
                <a:r>
                  <a:rPr lang="de-DE" dirty="0"/>
                  <a:t> und </a:t>
                </a:r>
                <a14:m>
                  <m:oMath xmlns:m="http://schemas.openxmlformats.org/officeDocument/2006/math">
                    <m:r>
                      <m:rPr>
                        <m:sty m:val="p"/>
                      </m:rPr>
                      <a:rPr lang="de-DE" b="0" i="0" smtClean="0">
                        <a:latin typeface="Cambria Math" panose="02040503050406030204" pitchFamily="18" charset="0"/>
                      </a:rPr>
                      <m:t>MB</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oMath>
                </a14:m>
                <a:r>
                  <a:rPr lang="de-DE" dirty="0"/>
                  <a:t> hinzufügen</a:t>
                </a:r>
              </a:p>
            </p:txBody>
          </p:sp>
        </mc:Choice>
        <mc:Fallback xmlns="">
          <p:sp>
            <p:nvSpPr>
              <p:cNvPr id="7" name="Content Placeholder 6">
                <a:extLst>
                  <a:ext uri="{FF2B5EF4-FFF2-40B4-BE49-F238E27FC236}">
                    <a16:creationId xmlns:a16="http://schemas.microsoft.com/office/drawing/2014/main" id="{CA3B6F05-F592-D34A-9D5C-B23997CC1745}"/>
                  </a:ext>
                </a:extLst>
              </p:cNvPr>
              <p:cNvSpPr>
                <a:spLocks noGrp="1" noRot="1" noChangeAspect="1" noMove="1" noResize="1" noEditPoints="1" noAdjustHandles="1" noChangeArrowheads="1" noChangeShapeType="1" noTextEdit="1"/>
              </p:cNvSpPr>
              <p:nvPr>
                <p:ph sz="half" idx="2"/>
              </p:nvPr>
            </p:nvSpPr>
            <p:spPr>
              <a:blipFill>
                <a:blip r:embed="rId4"/>
                <a:stretch>
                  <a:fillRect l="-2948" t="-268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603C00EE-AD26-594F-8404-80E8D681424D}"/>
              </a:ext>
            </a:extLst>
          </p:cNvPr>
          <p:cNvSpPr>
            <a:spLocks noGrp="1"/>
          </p:cNvSpPr>
          <p:nvPr>
            <p:ph type="dt" sz="half" idx="10"/>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B2B3C043-9E56-5546-90F6-881653209418}"/>
              </a:ext>
            </a:extLst>
          </p:cNvPr>
          <p:cNvSpPr>
            <a:spLocks noGrp="1"/>
          </p:cNvSpPr>
          <p:nvPr>
            <p:ph type="ftr" sz="quarter" idx="3"/>
          </p:nvPr>
        </p:nvSpPr>
        <p:spPr/>
        <p:txBody>
          <a:bodyPr/>
          <a:lstStyle/>
          <a:p>
            <a:r>
              <a:rPr lang="de-DE" dirty="0"/>
              <a:t>Tanya Braun</a:t>
            </a:r>
          </a:p>
        </p:txBody>
      </p:sp>
      <p:sp>
        <p:nvSpPr>
          <p:cNvPr id="6" name="Slide Number Placeholder 5">
            <a:extLst>
              <a:ext uri="{FF2B5EF4-FFF2-40B4-BE49-F238E27FC236}">
                <a16:creationId xmlns:a16="http://schemas.microsoft.com/office/drawing/2014/main" id="{1E069A72-0F40-7949-9536-E71C5209C5AB}"/>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105</a:t>
            </a:fld>
            <a:r>
              <a:rPr lang="de-DE"/>
              <a:t> </a:t>
            </a:r>
            <a:endParaRPr lang="de-DE" sz="1400" dirty="0"/>
          </a:p>
        </p:txBody>
      </p:sp>
      <p:sp>
        <p:nvSpPr>
          <p:cNvPr id="8" name="Rectangle 7">
            <a:extLst>
              <a:ext uri="{FF2B5EF4-FFF2-40B4-BE49-F238E27FC236}">
                <a16:creationId xmlns:a16="http://schemas.microsoft.com/office/drawing/2014/main" id="{CF98FD6D-D24B-0E4B-89FB-2B5AC0EAE183}"/>
              </a:ext>
            </a:extLst>
          </p:cNvPr>
          <p:cNvSpPr/>
          <p:nvPr/>
        </p:nvSpPr>
        <p:spPr>
          <a:xfrm>
            <a:off x="3770350" y="6172447"/>
            <a:ext cx="4663297" cy="430887"/>
          </a:xfrm>
          <a:prstGeom prst="rect">
            <a:avLst/>
          </a:prstGeom>
        </p:spPr>
        <p:txBody>
          <a:bodyPr wrap="square">
            <a:spAutoFit/>
          </a:bodyPr>
          <a:lstStyle/>
          <a:p>
            <a:r>
              <a:rPr lang="de-DE" sz="1100" dirty="0">
                <a:solidFill>
                  <a:schemeClr val="tx1">
                    <a:lumMod val="60000"/>
                    <a:lumOff val="40000"/>
                  </a:schemeClr>
                </a:solidFill>
              </a:rPr>
              <a:t>Für Interessierte: </a:t>
            </a:r>
            <a:br>
              <a:rPr lang="de-DE" sz="1100" dirty="0">
                <a:solidFill>
                  <a:schemeClr val="tx1">
                    <a:lumMod val="60000"/>
                    <a:lumOff val="40000"/>
                  </a:schemeClr>
                </a:solidFill>
              </a:rPr>
            </a:br>
            <a:r>
              <a:rPr lang="de-DE" sz="1100" dirty="0">
                <a:solidFill>
                  <a:schemeClr val="tx1">
                    <a:lumMod val="60000"/>
                    <a:lumOff val="40000"/>
                  </a:schemeClr>
                </a:solidFill>
              </a:rPr>
              <a:t>Nähere Infos im PGM-Buch, Abschnitt 4.3.3 für MNs und Abschnitt 3.4 für BNs</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1962A98-D726-5F47-A634-004240C28619}"/>
                  </a:ext>
                </a:extLst>
              </p:cNvPr>
              <p:cNvSpPr txBox="1"/>
              <p:nvPr/>
            </p:nvSpPr>
            <p:spPr>
              <a:xfrm>
                <a:off x="6510773" y="4428584"/>
                <a:ext cx="5086812" cy="147732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In der Praxis meistens erstmal nur Daten gegeben</a:t>
                </a:r>
              </a:p>
              <a:p>
                <a:pPr marL="285750" indent="-285750">
                  <a:buFont typeface="Arial" panose="020B0604020202020204" pitchFamily="34" charset="0"/>
                  <a:buChar char="•"/>
                </a:pPr>
                <a:r>
                  <a:rPr lang="de-DE" dirty="0"/>
                  <a:t>Statt über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𝑃</m:t>
                        </m:r>
                      </m:e>
                      <m:sub>
                        <m:r>
                          <a:rPr lang="de-DE" b="1" i="1" dirty="0">
                            <a:latin typeface="Cambria Math" panose="02040503050406030204" pitchFamily="18" charset="0"/>
                          </a:rPr>
                          <m:t>𝑹</m:t>
                        </m:r>
                      </m:sub>
                    </m:sSub>
                  </m:oMath>
                </a14:m>
                <a:r>
                  <a:rPr lang="de-DE" dirty="0"/>
                  <a:t> zu gehen, versucht man gleich eine Faktorisierung zu lernen, um die kombinatorische Explosion in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𝑃</m:t>
                        </m:r>
                      </m:e>
                      <m:sub>
                        <m:r>
                          <a:rPr lang="de-DE" b="1" i="1" dirty="0">
                            <a:latin typeface="Cambria Math" panose="02040503050406030204" pitchFamily="18" charset="0"/>
                          </a:rPr>
                          <m:t>𝑹</m:t>
                        </m:r>
                      </m:sub>
                    </m:sSub>
                  </m:oMath>
                </a14:m>
                <a:r>
                  <a:rPr lang="de-DE" dirty="0"/>
                  <a:t> zu vermeiden</a:t>
                </a:r>
              </a:p>
              <a:p>
                <a:r>
                  <a:rPr lang="de-DE" dirty="0">
                    <a:solidFill>
                      <a:schemeClr val="accent3">
                        <a:lumMod val="40000"/>
                        <a:lumOff val="60000"/>
                      </a:schemeClr>
                    </a:solidFill>
                  </a:rPr>
                  <a:t>➝ Thema 5: Lernalgorithmen in episodischen PGMs</a:t>
                </a:r>
              </a:p>
            </p:txBody>
          </p:sp>
        </mc:Choice>
        <mc:Fallback xmlns="">
          <p:sp>
            <p:nvSpPr>
              <p:cNvPr id="9" name="TextBox 8">
                <a:extLst>
                  <a:ext uri="{FF2B5EF4-FFF2-40B4-BE49-F238E27FC236}">
                    <a16:creationId xmlns:a16="http://schemas.microsoft.com/office/drawing/2014/main" id="{B1962A98-D726-5F47-A634-004240C28619}"/>
                  </a:ext>
                </a:extLst>
              </p:cNvPr>
              <p:cNvSpPr txBox="1">
                <a:spLocks noRot="1" noChangeAspect="1" noMove="1" noResize="1" noEditPoints="1" noAdjustHandles="1" noChangeArrowheads="1" noChangeShapeType="1" noTextEdit="1"/>
              </p:cNvSpPr>
              <p:nvPr/>
            </p:nvSpPr>
            <p:spPr>
              <a:xfrm>
                <a:off x="6510773" y="4428584"/>
                <a:ext cx="5086812" cy="1477328"/>
              </a:xfrm>
              <a:prstGeom prst="rect">
                <a:avLst/>
              </a:prstGeom>
              <a:blipFill>
                <a:blip r:embed="rId5"/>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234740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1D27318-842C-7148-A9EC-371F06B82A3C}"/>
              </a:ext>
            </a:extLst>
          </p:cNvPr>
          <p:cNvSpPr>
            <a:spLocks noGrp="1"/>
          </p:cNvSpPr>
          <p:nvPr>
            <p:ph type="title"/>
          </p:nvPr>
        </p:nvSpPr>
        <p:spPr/>
        <p:txBody>
          <a:bodyPr/>
          <a:lstStyle/>
          <a:p>
            <a:r>
              <a:rPr lang="de-DE" dirty="0"/>
              <a:t>Wiederbetrachtung: Umwandlung von BNs</a:t>
            </a:r>
          </a:p>
        </p:txBody>
      </p:sp>
      <p:sp>
        <p:nvSpPr>
          <p:cNvPr id="9" name="Content Placeholder 8">
            <a:extLst>
              <a:ext uri="{FF2B5EF4-FFF2-40B4-BE49-F238E27FC236}">
                <a16:creationId xmlns:a16="http://schemas.microsoft.com/office/drawing/2014/main" id="{92F70164-0E59-EA40-8619-7BA299A7E5F1}"/>
              </a:ext>
            </a:extLst>
          </p:cNvPr>
          <p:cNvSpPr>
            <a:spLocks noGrp="1"/>
          </p:cNvSpPr>
          <p:nvPr>
            <p:ph idx="1"/>
          </p:nvPr>
        </p:nvSpPr>
        <p:spPr>
          <a:xfrm>
            <a:off x="359999" y="1665066"/>
            <a:ext cx="6845761" cy="4240848"/>
          </a:xfrm>
        </p:spPr>
        <p:txBody>
          <a:bodyPr/>
          <a:lstStyle/>
          <a:p>
            <a:r>
              <a:rPr lang="de-DE" dirty="0"/>
              <a:t>Konsequenzen der Umwandlung</a:t>
            </a:r>
          </a:p>
          <a:p>
            <a:pPr lvl="1"/>
            <a:r>
              <a:rPr lang="de-DE" dirty="0"/>
              <a:t>In der graphischen Darstellung: keine Kantenrichtungen</a:t>
            </a:r>
          </a:p>
          <a:p>
            <a:pPr lvl="1"/>
            <a:r>
              <a:rPr lang="de-DE" dirty="0"/>
              <a:t>In der CPDs/Faktoren: Verstecken der bedingten Wahrscheinlichkeit im Faktor</a:t>
            </a:r>
          </a:p>
        </p:txBody>
      </p:sp>
      <p:sp>
        <p:nvSpPr>
          <p:cNvPr id="5" name="Date Placeholder 4">
            <a:extLst>
              <a:ext uri="{FF2B5EF4-FFF2-40B4-BE49-F238E27FC236}">
                <a16:creationId xmlns:a16="http://schemas.microsoft.com/office/drawing/2014/main" id="{1963BD33-A99D-2B4D-96DA-2D506C311818}"/>
              </a:ext>
            </a:extLst>
          </p:cNvPr>
          <p:cNvSpPr>
            <a:spLocks noGrp="1"/>
          </p:cNvSpPr>
          <p:nvPr>
            <p:ph type="dt" sz="half" idx="2"/>
          </p:nvPr>
        </p:nvSpPr>
        <p:spPr/>
        <p:txBody>
          <a:bodyPr/>
          <a:lstStyle/>
          <a:p>
            <a:r>
              <a:rPr lang="en-GB"/>
              <a:t>Episodische PGMs</a:t>
            </a:r>
            <a:endParaRPr lang="de-DE" dirty="0"/>
          </a:p>
        </p:txBody>
      </p:sp>
      <p:sp>
        <p:nvSpPr>
          <p:cNvPr id="6" name="Footer Placeholder 5">
            <a:extLst>
              <a:ext uri="{FF2B5EF4-FFF2-40B4-BE49-F238E27FC236}">
                <a16:creationId xmlns:a16="http://schemas.microsoft.com/office/drawing/2014/main" id="{CC61D409-C0B3-944F-8EDF-CB787F4B688A}"/>
              </a:ext>
            </a:extLst>
          </p:cNvPr>
          <p:cNvSpPr>
            <a:spLocks noGrp="1"/>
          </p:cNvSpPr>
          <p:nvPr>
            <p:ph type="ftr" sz="quarter" idx="3"/>
          </p:nvPr>
        </p:nvSpPr>
        <p:spPr/>
        <p:txBody>
          <a:bodyPr/>
          <a:lstStyle/>
          <a:p>
            <a:r>
              <a:rPr lang="de-DE"/>
              <a:t>Tanya Braun</a:t>
            </a:r>
            <a:endParaRPr lang="de-DE" dirty="0"/>
          </a:p>
        </p:txBody>
      </p:sp>
      <p:sp>
        <p:nvSpPr>
          <p:cNvPr id="7" name="Slide Number Placeholder 6">
            <a:extLst>
              <a:ext uri="{FF2B5EF4-FFF2-40B4-BE49-F238E27FC236}">
                <a16:creationId xmlns:a16="http://schemas.microsoft.com/office/drawing/2014/main" id="{5EFF69B5-4C6A-6F4A-BB09-D65FB3C750A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106</a:t>
            </a:fld>
            <a:r>
              <a:rPr lang="de-DE"/>
              <a:t> </a:t>
            </a:r>
            <a:endParaRPr lang="de-DE" sz="1400" dirty="0"/>
          </a:p>
        </p:txBody>
      </p:sp>
      <p:grpSp>
        <p:nvGrpSpPr>
          <p:cNvPr id="79" name="Group 78">
            <a:extLst>
              <a:ext uri="{FF2B5EF4-FFF2-40B4-BE49-F238E27FC236}">
                <a16:creationId xmlns:a16="http://schemas.microsoft.com/office/drawing/2014/main" id="{4D0EE667-DF78-6F47-B45A-C8E37EB46B93}"/>
              </a:ext>
            </a:extLst>
          </p:cNvPr>
          <p:cNvGrpSpPr/>
          <p:nvPr/>
        </p:nvGrpSpPr>
        <p:grpSpPr>
          <a:xfrm>
            <a:off x="7216004" y="3849005"/>
            <a:ext cx="4627996" cy="1747473"/>
            <a:chOff x="7216004" y="4158441"/>
            <a:chExt cx="4627996" cy="1747473"/>
          </a:xfrm>
        </p:grpSpPr>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39C10E03-24B1-EA47-8352-742B4D39C4FD}"/>
                    </a:ext>
                  </a:extLst>
                </p:cNvPr>
                <p:cNvSpPr txBox="1"/>
                <p:nvPr/>
              </p:nvSpPr>
              <p:spPr>
                <a:xfrm>
                  <a:off x="7717699" y="4428494"/>
                  <a:ext cx="1300364" cy="302955"/>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𝐵</m:t>
                        </m:r>
                        <m:r>
                          <a:rPr lang="de-DE" sz="1400" b="0" i="1" smtClean="0">
                            <a:latin typeface="Cambria Math" panose="02040503050406030204" pitchFamily="18" charset="0"/>
                          </a:rPr>
                          <m:t>𝑢𝑟𝑔𝑙𝑎𝑟𝑦</m:t>
                        </m:r>
                      </m:oMath>
                    </m:oMathPara>
                  </a14:m>
                  <a:endParaRPr lang="en-GB" sz="1400" dirty="0"/>
                </a:p>
              </p:txBody>
            </p:sp>
          </mc:Choice>
          <mc:Fallback xmlns="">
            <p:sp>
              <p:nvSpPr>
                <p:cNvPr id="80" name="TextBox 79">
                  <a:extLst>
                    <a:ext uri="{FF2B5EF4-FFF2-40B4-BE49-F238E27FC236}">
                      <a16:creationId xmlns:a16="http://schemas.microsoft.com/office/drawing/2014/main" id="{39C10E03-24B1-EA47-8352-742B4D39C4FD}"/>
                    </a:ext>
                  </a:extLst>
                </p:cNvPr>
                <p:cNvSpPr txBox="1">
                  <a:spLocks noRot="1" noChangeAspect="1" noMove="1" noResize="1" noEditPoints="1" noAdjustHandles="1" noChangeArrowheads="1" noChangeShapeType="1" noTextEdit="1"/>
                </p:cNvSpPr>
                <p:nvPr/>
              </p:nvSpPr>
              <p:spPr>
                <a:xfrm>
                  <a:off x="7717699" y="4428494"/>
                  <a:ext cx="1300364" cy="302955"/>
                </a:xfrm>
                <a:prstGeom prst="ellipse">
                  <a:avLst/>
                </a:prstGeom>
                <a:blipFill>
                  <a:blip r:embed="rId3"/>
                  <a:stretch>
                    <a:fillRect b="-4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82ACA5B5-CE7C-9A4A-8B8B-72CBD441D983}"/>
                    </a:ext>
                  </a:extLst>
                </p:cNvPr>
                <p:cNvSpPr txBox="1"/>
                <p:nvPr/>
              </p:nvSpPr>
              <p:spPr>
                <a:xfrm>
                  <a:off x="7866186" y="5600503"/>
                  <a:ext cx="1300364" cy="30295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𝐽𝑜h𝑛𝐶𝑎𝑙𝑙</m:t>
                        </m:r>
                      </m:oMath>
                    </m:oMathPara>
                  </a14:m>
                  <a:endParaRPr lang="en-GB" sz="1400" dirty="0"/>
                </a:p>
              </p:txBody>
            </p:sp>
          </mc:Choice>
          <mc:Fallback xmlns="">
            <p:sp>
              <p:nvSpPr>
                <p:cNvPr id="81" name="TextBox 80">
                  <a:extLst>
                    <a:ext uri="{FF2B5EF4-FFF2-40B4-BE49-F238E27FC236}">
                      <a16:creationId xmlns:a16="http://schemas.microsoft.com/office/drawing/2014/main" id="{82ACA5B5-CE7C-9A4A-8B8B-72CBD441D983}"/>
                    </a:ext>
                  </a:extLst>
                </p:cNvPr>
                <p:cNvSpPr txBox="1">
                  <a:spLocks noRot="1" noChangeAspect="1" noMove="1" noResize="1" noEditPoints="1" noAdjustHandles="1" noChangeArrowheads="1" noChangeShapeType="1" noTextEdit="1"/>
                </p:cNvSpPr>
                <p:nvPr/>
              </p:nvSpPr>
              <p:spPr>
                <a:xfrm>
                  <a:off x="7866186" y="5600503"/>
                  <a:ext cx="1300364" cy="302955"/>
                </a:xfrm>
                <a:prstGeom prst="ellipse">
                  <a:avLst/>
                </a:prstGeom>
                <a:blipFill>
                  <a:blip r:embed="rId4"/>
                  <a:stretch>
                    <a:fillRect b="-8000"/>
                  </a:stretch>
                </a:blipFill>
                <a:ln>
                  <a:solidFill>
                    <a:schemeClr val="tx1"/>
                  </a:solidFill>
                </a:ln>
              </p:spPr>
              <p:txBody>
                <a:bodyPr/>
                <a:lstStyle/>
                <a:p>
                  <a:r>
                    <a:rPr lang="de-DE">
                      <a:noFill/>
                    </a:rPr>
                    <a:t> </a:t>
                  </a:r>
                </a:p>
              </p:txBody>
            </p:sp>
          </mc:Fallback>
        </mc:AlternateContent>
        <p:cxnSp>
          <p:nvCxnSpPr>
            <p:cNvPr id="82" name="Straight Connector 81">
              <a:extLst>
                <a:ext uri="{FF2B5EF4-FFF2-40B4-BE49-F238E27FC236}">
                  <a16:creationId xmlns:a16="http://schemas.microsoft.com/office/drawing/2014/main" id="{37926823-9240-6F44-ACBD-ECE2F6E15A5E}"/>
                </a:ext>
              </a:extLst>
            </p:cNvPr>
            <p:cNvCxnSpPr>
              <a:cxnSpLocks/>
              <a:stCxn id="87" idx="3"/>
              <a:endCxn id="81" idx="7"/>
            </p:cNvCxnSpPr>
            <p:nvPr/>
          </p:nvCxnSpPr>
          <p:spPr>
            <a:xfrm flipH="1">
              <a:off x="8976116" y="5263053"/>
              <a:ext cx="94138" cy="381818"/>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72C0354-C4FF-E544-96AF-1462EC74F02D}"/>
                </a:ext>
              </a:extLst>
            </p:cNvPr>
            <p:cNvCxnSpPr>
              <a:cxnSpLocks/>
              <a:stCxn id="80" idx="4"/>
              <a:endCxn id="87" idx="1"/>
            </p:cNvCxnSpPr>
            <p:nvPr/>
          </p:nvCxnSpPr>
          <p:spPr>
            <a:xfrm>
              <a:off x="8367881" y="4731449"/>
              <a:ext cx="702373" cy="317383"/>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40CB7794-F3DF-C543-8E16-0E8957A7A46C}"/>
                </a:ext>
              </a:extLst>
            </p:cNvPr>
            <p:cNvCxnSpPr>
              <a:cxnSpLocks/>
              <a:stCxn id="86" idx="4"/>
              <a:endCxn id="87" idx="7"/>
            </p:cNvCxnSpPr>
            <p:nvPr/>
          </p:nvCxnSpPr>
          <p:spPr>
            <a:xfrm flipH="1">
              <a:off x="9989750" y="4731449"/>
              <a:ext cx="806512" cy="317383"/>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D6FD880A-45F8-1A41-A27F-4CD74B121725}"/>
                </a:ext>
              </a:extLst>
            </p:cNvPr>
            <p:cNvCxnSpPr>
              <a:cxnSpLocks/>
              <a:stCxn id="87" idx="5"/>
              <a:endCxn id="88" idx="1"/>
            </p:cNvCxnSpPr>
            <p:nvPr/>
          </p:nvCxnSpPr>
          <p:spPr>
            <a:xfrm>
              <a:off x="9989750" y="5263053"/>
              <a:ext cx="132579" cy="384273"/>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0E774EB2-C438-B841-BA19-F386340E8AFF}"/>
                    </a:ext>
                  </a:extLst>
                </p:cNvPr>
                <p:cNvSpPr txBox="1"/>
                <p:nvPr/>
              </p:nvSpPr>
              <p:spPr>
                <a:xfrm>
                  <a:off x="10146080" y="4428494"/>
                  <a:ext cx="1300364" cy="30295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𝐸𝑎𝑟𝑡h𝑞𝑢𝑎𝑘𝑒</m:t>
                        </m:r>
                      </m:oMath>
                    </m:oMathPara>
                  </a14:m>
                  <a:endParaRPr lang="en-GB" sz="1400" dirty="0"/>
                </a:p>
              </p:txBody>
            </p:sp>
          </mc:Choice>
          <mc:Fallback xmlns="">
            <p:sp>
              <p:nvSpPr>
                <p:cNvPr id="86" name="TextBox 85">
                  <a:extLst>
                    <a:ext uri="{FF2B5EF4-FFF2-40B4-BE49-F238E27FC236}">
                      <a16:creationId xmlns:a16="http://schemas.microsoft.com/office/drawing/2014/main" id="{0E774EB2-C438-B841-BA19-F386340E8AFF}"/>
                    </a:ext>
                  </a:extLst>
                </p:cNvPr>
                <p:cNvSpPr txBox="1">
                  <a:spLocks noRot="1" noChangeAspect="1" noMove="1" noResize="1" noEditPoints="1" noAdjustHandles="1" noChangeArrowheads="1" noChangeShapeType="1" noTextEdit="1"/>
                </p:cNvSpPr>
                <p:nvPr/>
              </p:nvSpPr>
              <p:spPr>
                <a:xfrm>
                  <a:off x="10146080" y="4428494"/>
                  <a:ext cx="1300364" cy="302955"/>
                </a:xfrm>
                <a:prstGeom prst="ellipse">
                  <a:avLst/>
                </a:prstGeom>
                <a:blipFill>
                  <a:blip r:embed="rId5"/>
                  <a:stretch>
                    <a:fillRect b="-4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B94FDD1B-019B-DB46-B53E-A1E826B44C8F}"/>
                    </a:ext>
                  </a:extLst>
                </p:cNvPr>
                <p:cNvSpPr txBox="1"/>
                <p:nvPr/>
              </p:nvSpPr>
              <p:spPr>
                <a:xfrm>
                  <a:off x="8879820" y="5004465"/>
                  <a:ext cx="1300364" cy="30295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𝐴𝑙𝑎𝑟𝑚</m:t>
                        </m:r>
                      </m:oMath>
                    </m:oMathPara>
                  </a14:m>
                  <a:endParaRPr lang="en-GB" sz="1400" dirty="0"/>
                </a:p>
              </p:txBody>
            </p:sp>
          </mc:Choice>
          <mc:Fallback xmlns="">
            <p:sp>
              <p:nvSpPr>
                <p:cNvPr id="87" name="TextBox 86">
                  <a:extLst>
                    <a:ext uri="{FF2B5EF4-FFF2-40B4-BE49-F238E27FC236}">
                      <a16:creationId xmlns:a16="http://schemas.microsoft.com/office/drawing/2014/main" id="{B94FDD1B-019B-DB46-B53E-A1E826B44C8F}"/>
                    </a:ext>
                  </a:extLst>
                </p:cNvPr>
                <p:cNvSpPr txBox="1">
                  <a:spLocks noRot="1" noChangeAspect="1" noMove="1" noResize="1" noEditPoints="1" noAdjustHandles="1" noChangeArrowheads="1" noChangeShapeType="1" noTextEdit="1"/>
                </p:cNvSpPr>
                <p:nvPr/>
              </p:nvSpPr>
              <p:spPr>
                <a:xfrm>
                  <a:off x="8879820" y="5004465"/>
                  <a:ext cx="1300364" cy="302955"/>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0CEE50DE-ED29-D14F-9C3B-AC7382D49291}"/>
                    </a:ext>
                  </a:extLst>
                </p:cNvPr>
                <p:cNvSpPr txBox="1"/>
                <p:nvPr/>
              </p:nvSpPr>
              <p:spPr>
                <a:xfrm>
                  <a:off x="9931895" y="5602959"/>
                  <a:ext cx="1300364" cy="30295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𝑀𝑎𝑟𝑦𝐶𝑎𝑙𝑙</m:t>
                        </m:r>
                      </m:oMath>
                    </m:oMathPara>
                  </a14:m>
                  <a:endParaRPr lang="en-GB" sz="1400" dirty="0">
                    <a:solidFill>
                      <a:schemeClr val="accent1"/>
                    </a:solidFill>
                  </a:endParaRPr>
                </a:p>
              </p:txBody>
            </p:sp>
          </mc:Choice>
          <mc:Fallback xmlns="">
            <p:sp>
              <p:nvSpPr>
                <p:cNvPr id="88" name="TextBox 87">
                  <a:extLst>
                    <a:ext uri="{FF2B5EF4-FFF2-40B4-BE49-F238E27FC236}">
                      <a16:creationId xmlns:a16="http://schemas.microsoft.com/office/drawing/2014/main" id="{0CEE50DE-ED29-D14F-9C3B-AC7382D49291}"/>
                    </a:ext>
                  </a:extLst>
                </p:cNvPr>
                <p:cNvSpPr txBox="1">
                  <a:spLocks noRot="1" noChangeAspect="1" noMove="1" noResize="1" noEditPoints="1" noAdjustHandles="1" noChangeArrowheads="1" noChangeShapeType="1" noTextEdit="1"/>
                </p:cNvSpPr>
                <p:nvPr/>
              </p:nvSpPr>
              <p:spPr>
                <a:xfrm>
                  <a:off x="9931895" y="5602959"/>
                  <a:ext cx="1300364" cy="302955"/>
                </a:xfrm>
                <a:prstGeom prst="ellipse">
                  <a:avLst/>
                </a:prstGeom>
                <a:blipFill>
                  <a:blip r:embed="rId7"/>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FC116D25-D816-9C4B-81F2-0DFD39A94C3C}"/>
                    </a:ext>
                  </a:extLst>
                </p:cNvPr>
                <p:cNvSpPr txBox="1"/>
                <p:nvPr/>
              </p:nvSpPr>
              <p:spPr>
                <a:xfrm>
                  <a:off x="8879820" y="4158441"/>
                  <a:ext cx="1300364" cy="302955"/>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𝐸</m:t>
                        </m:r>
                        <m:r>
                          <a:rPr lang="de-DE" sz="1400" b="0" i="1" smtClean="0">
                            <a:latin typeface="Cambria Math" panose="02040503050406030204" pitchFamily="18" charset="0"/>
                          </a:rPr>
                          <m:t>𝑟𝑟𝑜𝑟</m:t>
                        </m:r>
                      </m:oMath>
                    </m:oMathPara>
                  </a14:m>
                  <a:endParaRPr lang="en-GB" sz="1400" dirty="0"/>
                </a:p>
              </p:txBody>
            </p:sp>
          </mc:Choice>
          <mc:Fallback xmlns="">
            <p:sp>
              <p:nvSpPr>
                <p:cNvPr id="89" name="TextBox 88">
                  <a:extLst>
                    <a:ext uri="{FF2B5EF4-FFF2-40B4-BE49-F238E27FC236}">
                      <a16:creationId xmlns:a16="http://schemas.microsoft.com/office/drawing/2014/main" id="{FC116D25-D816-9C4B-81F2-0DFD39A94C3C}"/>
                    </a:ext>
                  </a:extLst>
                </p:cNvPr>
                <p:cNvSpPr txBox="1">
                  <a:spLocks noRot="1" noChangeAspect="1" noMove="1" noResize="1" noEditPoints="1" noAdjustHandles="1" noChangeArrowheads="1" noChangeShapeType="1" noTextEdit="1"/>
                </p:cNvSpPr>
                <p:nvPr/>
              </p:nvSpPr>
              <p:spPr>
                <a:xfrm>
                  <a:off x="8879820" y="4158441"/>
                  <a:ext cx="1300364" cy="302955"/>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8FFC5B48-7537-CA46-8720-E237C3A8AA99}"/>
                    </a:ext>
                  </a:extLst>
                </p:cNvPr>
                <p:cNvSpPr txBox="1"/>
                <p:nvPr/>
              </p:nvSpPr>
              <p:spPr>
                <a:xfrm>
                  <a:off x="7216004" y="5004463"/>
                  <a:ext cx="1300364" cy="302955"/>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𝑇</m:t>
                        </m:r>
                        <m:r>
                          <a:rPr lang="de-DE" sz="1400" b="0" i="1" smtClean="0">
                            <a:latin typeface="Cambria Math" panose="02040503050406030204" pitchFamily="18" charset="0"/>
                          </a:rPr>
                          <m:t>𝑉</m:t>
                        </m:r>
                      </m:oMath>
                    </m:oMathPara>
                  </a14:m>
                  <a:endParaRPr lang="en-GB" sz="1400" dirty="0"/>
                </a:p>
              </p:txBody>
            </p:sp>
          </mc:Choice>
          <mc:Fallback xmlns="">
            <p:sp>
              <p:nvSpPr>
                <p:cNvPr id="90" name="TextBox 89">
                  <a:extLst>
                    <a:ext uri="{FF2B5EF4-FFF2-40B4-BE49-F238E27FC236}">
                      <a16:creationId xmlns:a16="http://schemas.microsoft.com/office/drawing/2014/main" id="{8FFC5B48-7537-CA46-8720-E237C3A8AA99}"/>
                    </a:ext>
                  </a:extLst>
                </p:cNvPr>
                <p:cNvSpPr txBox="1">
                  <a:spLocks noRot="1" noChangeAspect="1" noMove="1" noResize="1" noEditPoints="1" noAdjustHandles="1" noChangeArrowheads="1" noChangeShapeType="1" noTextEdit="1"/>
                </p:cNvSpPr>
                <p:nvPr/>
              </p:nvSpPr>
              <p:spPr>
                <a:xfrm>
                  <a:off x="7216004" y="5004463"/>
                  <a:ext cx="1300364" cy="302955"/>
                </a:xfrm>
                <a:prstGeom prst="ellipse">
                  <a:avLst/>
                </a:prstGeom>
                <a:blipFill>
                  <a:blip r:embed="rId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161C7BD2-5D96-6444-A11F-77F3B484B51B}"/>
                    </a:ext>
                  </a:extLst>
                </p:cNvPr>
                <p:cNvSpPr txBox="1"/>
                <p:nvPr/>
              </p:nvSpPr>
              <p:spPr>
                <a:xfrm>
                  <a:off x="10543636" y="5004463"/>
                  <a:ext cx="1300364" cy="302955"/>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𝑁</m:t>
                        </m:r>
                        <m:r>
                          <a:rPr lang="de-DE" sz="1400" b="0" i="1" smtClean="0">
                            <a:latin typeface="Cambria Math" panose="02040503050406030204" pitchFamily="18" charset="0"/>
                          </a:rPr>
                          <m:t>𝑎𝑝</m:t>
                        </m:r>
                      </m:oMath>
                    </m:oMathPara>
                  </a14:m>
                  <a:endParaRPr lang="en-GB" sz="1400" dirty="0"/>
                </a:p>
              </p:txBody>
            </p:sp>
          </mc:Choice>
          <mc:Fallback xmlns="">
            <p:sp>
              <p:nvSpPr>
                <p:cNvPr id="91" name="TextBox 90">
                  <a:extLst>
                    <a:ext uri="{FF2B5EF4-FFF2-40B4-BE49-F238E27FC236}">
                      <a16:creationId xmlns:a16="http://schemas.microsoft.com/office/drawing/2014/main" id="{161C7BD2-5D96-6444-A11F-77F3B484B51B}"/>
                    </a:ext>
                  </a:extLst>
                </p:cNvPr>
                <p:cNvSpPr txBox="1">
                  <a:spLocks noRot="1" noChangeAspect="1" noMove="1" noResize="1" noEditPoints="1" noAdjustHandles="1" noChangeArrowheads="1" noChangeShapeType="1" noTextEdit="1"/>
                </p:cNvSpPr>
                <p:nvPr/>
              </p:nvSpPr>
              <p:spPr>
                <a:xfrm>
                  <a:off x="10543636" y="5004463"/>
                  <a:ext cx="1300364" cy="302955"/>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92" name="Straight Connector 91">
              <a:extLst>
                <a:ext uri="{FF2B5EF4-FFF2-40B4-BE49-F238E27FC236}">
                  <a16:creationId xmlns:a16="http://schemas.microsoft.com/office/drawing/2014/main" id="{53343F13-DB77-1248-B598-AE53B91F49B5}"/>
                </a:ext>
              </a:extLst>
            </p:cNvPr>
            <p:cNvCxnSpPr>
              <a:cxnSpLocks/>
              <a:stCxn id="89" idx="4"/>
              <a:endCxn id="87" idx="0"/>
            </p:cNvCxnSpPr>
            <p:nvPr/>
          </p:nvCxnSpPr>
          <p:spPr>
            <a:xfrm>
              <a:off x="9530002" y="4461396"/>
              <a:ext cx="0" cy="543069"/>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2F717A7-FA62-5243-8AD6-B4F9ABBB305C}"/>
                </a:ext>
              </a:extLst>
            </p:cNvPr>
            <p:cNvCxnSpPr>
              <a:cxnSpLocks/>
              <a:stCxn id="90" idx="4"/>
              <a:endCxn id="81" idx="1"/>
            </p:cNvCxnSpPr>
            <p:nvPr/>
          </p:nvCxnSpPr>
          <p:spPr>
            <a:xfrm>
              <a:off x="7866186" y="5307419"/>
              <a:ext cx="190434" cy="337452"/>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0B47A333-1541-1745-A80E-2683DB5C1920}"/>
                </a:ext>
              </a:extLst>
            </p:cNvPr>
            <p:cNvCxnSpPr>
              <a:cxnSpLocks/>
              <a:stCxn id="91" idx="4"/>
              <a:endCxn id="88" idx="7"/>
            </p:cNvCxnSpPr>
            <p:nvPr/>
          </p:nvCxnSpPr>
          <p:spPr>
            <a:xfrm flipH="1">
              <a:off x="11041825" y="5307419"/>
              <a:ext cx="151993" cy="339907"/>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1ABC1707-BB8E-AA45-A2B2-97478AED25BE}"/>
                </a:ext>
              </a:extLst>
            </p:cNvPr>
            <p:cNvCxnSpPr>
              <a:cxnSpLocks/>
              <a:stCxn id="91" idx="2"/>
              <a:endCxn id="87" idx="6"/>
            </p:cNvCxnSpPr>
            <p:nvPr/>
          </p:nvCxnSpPr>
          <p:spPr>
            <a:xfrm flipH="1">
              <a:off x="10180184" y="5155941"/>
              <a:ext cx="363452" cy="2"/>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46BD1E5F-0AAA-6846-B4A3-EB6A1DB3E36D}"/>
                </a:ext>
              </a:extLst>
            </p:cNvPr>
            <p:cNvCxnSpPr>
              <a:cxnSpLocks/>
              <a:stCxn id="87" idx="2"/>
              <a:endCxn id="90" idx="6"/>
            </p:cNvCxnSpPr>
            <p:nvPr/>
          </p:nvCxnSpPr>
          <p:spPr>
            <a:xfrm flipH="1" flipV="1">
              <a:off x="8516368" y="5155941"/>
              <a:ext cx="363452" cy="2"/>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5A3A7C9-85FA-A24D-AD18-688CE15E6E1F}"/>
                </a:ext>
              </a:extLst>
            </p:cNvPr>
            <p:cNvCxnSpPr>
              <a:cxnSpLocks/>
              <a:stCxn id="86" idx="2"/>
              <a:endCxn id="80" idx="6"/>
            </p:cNvCxnSpPr>
            <p:nvPr/>
          </p:nvCxnSpPr>
          <p:spPr>
            <a:xfrm flipH="1">
              <a:off x="9018063" y="4579972"/>
              <a:ext cx="1128017"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FFA72E8D-E1CE-4247-BA14-1323DEA1DC9B}"/>
                </a:ext>
              </a:extLst>
            </p:cNvPr>
            <p:cNvCxnSpPr>
              <a:cxnSpLocks/>
              <a:stCxn id="89" idx="2"/>
              <a:endCxn id="80" idx="0"/>
            </p:cNvCxnSpPr>
            <p:nvPr/>
          </p:nvCxnSpPr>
          <p:spPr>
            <a:xfrm flipH="1">
              <a:off x="8367881" y="4309919"/>
              <a:ext cx="511939" cy="118575"/>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2530D1C3-3F82-F54D-BE32-EE939522C43F}"/>
                </a:ext>
              </a:extLst>
            </p:cNvPr>
            <p:cNvCxnSpPr>
              <a:cxnSpLocks/>
              <a:stCxn id="86" idx="0"/>
              <a:endCxn id="89" idx="6"/>
            </p:cNvCxnSpPr>
            <p:nvPr/>
          </p:nvCxnSpPr>
          <p:spPr>
            <a:xfrm flipH="1" flipV="1">
              <a:off x="10180184" y="4309919"/>
              <a:ext cx="616078" cy="118575"/>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id="{83548335-DB93-7946-A8B3-FCDE64675E66}"/>
              </a:ext>
            </a:extLst>
          </p:cNvPr>
          <p:cNvGrpSpPr/>
          <p:nvPr/>
        </p:nvGrpSpPr>
        <p:grpSpPr>
          <a:xfrm>
            <a:off x="7205760" y="1655807"/>
            <a:ext cx="4627996" cy="1747473"/>
            <a:chOff x="5950294" y="3676824"/>
            <a:chExt cx="5893706" cy="2225388"/>
          </a:xfrm>
        </p:grpSpPr>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16A8249B-D3A6-2F40-B54D-FB6B148A3837}"/>
                    </a:ext>
                  </a:extLst>
                </p:cNvPr>
                <p:cNvSpPr txBox="1"/>
                <p:nvPr/>
              </p:nvSpPr>
              <p:spPr>
                <a:xfrm>
                  <a:off x="6589197" y="402073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𝐵</m:t>
                        </m:r>
                        <m:r>
                          <a:rPr lang="de-DE" sz="1400" b="0" i="1" smtClean="0">
                            <a:latin typeface="Cambria Math" panose="02040503050406030204" pitchFamily="18" charset="0"/>
                          </a:rPr>
                          <m:t>𝑢𝑟𝑔𝑙𝑎𝑟𝑦</m:t>
                        </m:r>
                      </m:oMath>
                    </m:oMathPara>
                  </a14:m>
                  <a:endParaRPr lang="en-GB" sz="1400" dirty="0"/>
                </a:p>
              </p:txBody>
            </p:sp>
          </mc:Choice>
          <mc:Fallback xmlns="">
            <p:sp>
              <p:nvSpPr>
                <p:cNvPr id="22" name="TextBox 21">
                  <a:extLst>
                    <a:ext uri="{FF2B5EF4-FFF2-40B4-BE49-F238E27FC236}">
                      <a16:creationId xmlns:a16="http://schemas.microsoft.com/office/drawing/2014/main" id="{2A36B9FD-C2A5-284A-9249-154119D305C8}"/>
                    </a:ext>
                  </a:extLst>
                </p:cNvPr>
                <p:cNvSpPr txBox="1">
                  <a:spLocks noRot="1" noChangeAspect="1" noMove="1" noResize="1" noEditPoints="1" noAdjustHandles="1" noChangeArrowheads="1" noChangeShapeType="1" noTextEdit="1"/>
                </p:cNvSpPr>
                <p:nvPr/>
              </p:nvSpPr>
              <p:spPr>
                <a:xfrm>
                  <a:off x="6589197" y="4020734"/>
                  <a:ext cx="1656000" cy="385810"/>
                </a:xfrm>
                <a:prstGeom prst="ellipse">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F9199414-4003-8A49-8B53-B7BFDCD9A3C4}"/>
                    </a:ext>
                  </a:extLst>
                </p:cNvPr>
                <p:cNvSpPr txBox="1"/>
                <p:nvPr/>
              </p:nvSpPr>
              <p:spPr>
                <a:xfrm>
                  <a:off x="6778294" y="5513275"/>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𝐽𝑜h𝑛𝐶𝑎𝑙𝑙</m:t>
                        </m:r>
                      </m:oMath>
                    </m:oMathPara>
                  </a14:m>
                  <a:endParaRPr lang="en-GB" sz="1400" dirty="0"/>
                </a:p>
              </p:txBody>
            </p:sp>
          </mc:Choice>
          <mc:Fallback xmlns="">
            <p:sp>
              <p:nvSpPr>
                <p:cNvPr id="23" name="TextBox 22">
                  <a:extLst>
                    <a:ext uri="{FF2B5EF4-FFF2-40B4-BE49-F238E27FC236}">
                      <a16:creationId xmlns:a16="http://schemas.microsoft.com/office/drawing/2014/main" id="{604152C1-32BB-AC4E-8074-985F698F4445}"/>
                    </a:ext>
                  </a:extLst>
                </p:cNvPr>
                <p:cNvSpPr txBox="1">
                  <a:spLocks noRot="1" noChangeAspect="1" noMove="1" noResize="1" noEditPoints="1" noAdjustHandles="1" noChangeArrowheads="1" noChangeShapeType="1" noTextEdit="1"/>
                </p:cNvSpPr>
                <p:nvPr/>
              </p:nvSpPr>
              <p:spPr>
                <a:xfrm>
                  <a:off x="6778294" y="5513275"/>
                  <a:ext cx="1656000" cy="385810"/>
                </a:xfrm>
                <a:prstGeom prst="ellipse">
                  <a:avLst/>
                </a:prstGeom>
                <a:blipFill>
                  <a:blip r:embed="rId12"/>
                  <a:stretch>
                    <a:fillRect b="-3846"/>
                  </a:stretch>
                </a:blipFill>
                <a:ln>
                  <a:solidFill>
                    <a:schemeClr val="tx1"/>
                  </a:solidFill>
                </a:ln>
              </p:spPr>
              <p:txBody>
                <a:bodyPr/>
                <a:lstStyle/>
                <a:p>
                  <a:r>
                    <a:rPr lang="de-DE">
                      <a:noFill/>
                    </a:rPr>
                    <a:t> </a:t>
                  </a:r>
                </a:p>
              </p:txBody>
            </p:sp>
          </mc:Fallback>
        </mc:AlternateContent>
        <p:cxnSp>
          <p:nvCxnSpPr>
            <p:cNvPr id="103" name="Straight Connector 102">
              <a:extLst>
                <a:ext uri="{FF2B5EF4-FFF2-40B4-BE49-F238E27FC236}">
                  <a16:creationId xmlns:a16="http://schemas.microsoft.com/office/drawing/2014/main" id="{FE51BC60-2EB5-194C-94A1-588B637D9666}"/>
                </a:ext>
              </a:extLst>
            </p:cNvPr>
            <p:cNvCxnSpPr>
              <a:cxnSpLocks/>
              <a:stCxn id="108" idx="3"/>
              <a:endCxn id="102" idx="7"/>
            </p:cNvCxnSpPr>
            <p:nvPr/>
          </p:nvCxnSpPr>
          <p:spPr>
            <a:xfrm flipH="1">
              <a:off x="8191779" y="5083535"/>
              <a:ext cx="119884" cy="486241"/>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19188B1-CC49-584E-8918-3A380142ED4A}"/>
                </a:ext>
              </a:extLst>
            </p:cNvPr>
            <p:cNvCxnSpPr>
              <a:cxnSpLocks/>
              <a:stCxn id="101" idx="4"/>
              <a:endCxn id="108" idx="1"/>
            </p:cNvCxnSpPr>
            <p:nvPr/>
          </p:nvCxnSpPr>
          <p:spPr>
            <a:xfrm>
              <a:off x="7417198" y="4406544"/>
              <a:ext cx="894465" cy="40418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A8BCA68-8D41-0E42-BA6D-0BDB8DB93DA9}"/>
                </a:ext>
              </a:extLst>
            </p:cNvPr>
            <p:cNvCxnSpPr>
              <a:cxnSpLocks/>
              <a:stCxn id="107" idx="4"/>
              <a:endCxn id="108" idx="7"/>
            </p:cNvCxnSpPr>
            <p:nvPr/>
          </p:nvCxnSpPr>
          <p:spPr>
            <a:xfrm flipH="1">
              <a:off x="9482631" y="4406544"/>
              <a:ext cx="1027085" cy="40418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C097D2E-7B95-254E-9845-0D8312A4A148}"/>
                </a:ext>
              </a:extLst>
            </p:cNvPr>
            <p:cNvCxnSpPr>
              <a:cxnSpLocks/>
              <a:stCxn id="108" idx="5"/>
              <a:endCxn id="109" idx="1"/>
            </p:cNvCxnSpPr>
            <p:nvPr/>
          </p:nvCxnSpPr>
          <p:spPr>
            <a:xfrm>
              <a:off x="9482631" y="5083535"/>
              <a:ext cx="168838" cy="489368"/>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52146058-3300-0F41-9D54-BF10558FB363}"/>
                    </a:ext>
                  </a:extLst>
                </p:cNvPr>
                <p:cNvSpPr txBox="1"/>
                <p:nvPr/>
              </p:nvSpPr>
              <p:spPr>
                <a:xfrm>
                  <a:off x="9681716" y="4020734"/>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𝐸𝑎𝑟𝑡h𝑞𝑢𝑎𝑘𝑒</m:t>
                        </m:r>
                      </m:oMath>
                    </m:oMathPara>
                  </a14:m>
                  <a:endParaRPr lang="en-GB" sz="1400" dirty="0"/>
                </a:p>
              </p:txBody>
            </p:sp>
          </mc:Choice>
          <mc:Fallback xmlns="">
            <p:sp>
              <p:nvSpPr>
                <p:cNvPr id="28" name="TextBox 27">
                  <a:extLst>
                    <a:ext uri="{FF2B5EF4-FFF2-40B4-BE49-F238E27FC236}">
                      <a16:creationId xmlns:a16="http://schemas.microsoft.com/office/drawing/2014/main" id="{D0764536-89A7-EC48-9F8C-2D8975984D9F}"/>
                    </a:ext>
                  </a:extLst>
                </p:cNvPr>
                <p:cNvSpPr txBox="1">
                  <a:spLocks noRot="1" noChangeAspect="1" noMove="1" noResize="1" noEditPoints="1" noAdjustHandles="1" noChangeArrowheads="1" noChangeShapeType="1" noTextEdit="1"/>
                </p:cNvSpPr>
                <p:nvPr/>
              </p:nvSpPr>
              <p:spPr>
                <a:xfrm>
                  <a:off x="9681716" y="4020734"/>
                  <a:ext cx="1656000" cy="385810"/>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2737A65B-C0F6-154A-8242-4796CE0B1EF6}"/>
                    </a:ext>
                  </a:extLst>
                </p:cNvPr>
                <p:cNvSpPr txBox="1"/>
                <p:nvPr/>
              </p:nvSpPr>
              <p:spPr>
                <a:xfrm>
                  <a:off x="8069147" y="4754226"/>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𝐴𝑙𝑎𝑟𝑚</m:t>
                        </m:r>
                      </m:oMath>
                    </m:oMathPara>
                  </a14:m>
                  <a:endParaRPr lang="en-GB" sz="1400" dirty="0"/>
                </a:p>
              </p:txBody>
            </p:sp>
          </mc:Choice>
          <mc:Fallback xmlns="">
            <p:sp>
              <p:nvSpPr>
                <p:cNvPr id="29" name="TextBox 28">
                  <a:extLst>
                    <a:ext uri="{FF2B5EF4-FFF2-40B4-BE49-F238E27FC236}">
                      <a16:creationId xmlns:a16="http://schemas.microsoft.com/office/drawing/2014/main" id="{DEA5D617-396A-F543-A49A-C090D1FCB6AE}"/>
                    </a:ext>
                  </a:extLst>
                </p:cNvPr>
                <p:cNvSpPr txBox="1">
                  <a:spLocks noRot="1" noChangeAspect="1" noMove="1" noResize="1" noEditPoints="1" noAdjustHandles="1" noChangeArrowheads="1" noChangeShapeType="1" noTextEdit="1"/>
                </p:cNvSpPr>
                <p:nvPr/>
              </p:nvSpPr>
              <p:spPr>
                <a:xfrm>
                  <a:off x="8069147" y="4754226"/>
                  <a:ext cx="1656000" cy="385810"/>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E2FA3E6C-5D44-A343-9058-1990F390BB11}"/>
                    </a:ext>
                  </a:extLst>
                </p:cNvPr>
                <p:cNvSpPr txBox="1"/>
                <p:nvPr/>
              </p:nvSpPr>
              <p:spPr>
                <a:xfrm>
                  <a:off x="9408954" y="5516402"/>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𝑀𝑎𝑟𝑦𝐶𝑎𝑙𝑙</m:t>
                        </m:r>
                      </m:oMath>
                    </m:oMathPara>
                  </a14:m>
                  <a:endParaRPr lang="en-GB" sz="1400" dirty="0">
                    <a:solidFill>
                      <a:schemeClr val="accent1"/>
                    </a:solidFill>
                  </a:endParaRPr>
                </a:p>
              </p:txBody>
            </p:sp>
          </mc:Choice>
          <mc:Fallback xmlns="">
            <p:sp>
              <p:nvSpPr>
                <p:cNvPr id="30" name="TextBox 29">
                  <a:extLst>
                    <a:ext uri="{FF2B5EF4-FFF2-40B4-BE49-F238E27FC236}">
                      <a16:creationId xmlns:a16="http://schemas.microsoft.com/office/drawing/2014/main" id="{2EA88CAC-70F6-FA41-9EA6-43F682AA0980}"/>
                    </a:ext>
                  </a:extLst>
                </p:cNvPr>
                <p:cNvSpPr txBox="1">
                  <a:spLocks noRot="1" noChangeAspect="1" noMove="1" noResize="1" noEditPoints="1" noAdjustHandles="1" noChangeArrowheads="1" noChangeShapeType="1" noTextEdit="1"/>
                </p:cNvSpPr>
                <p:nvPr/>
              </p:nvSpPr>
              <p:spPr>
                <a:xfrm>
                  <a:off x="9408954" y="5516402"/>
                  <a:ext cx="1656000" cy="385810"/>
                </a:xfrm>
                <a:prstGeom prst="ellipse">
                  <a:avLst/>
                </a:prstGeom>
                <a:blipFill>
                  <a:blip r:embed="rId15"/>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0" name="TextBox 109">
                  <a:extLst>
                    <a:ext uri="{FF2B5EF4-FFF2-40B4-BE49-F238E27FC236}">
                      <a16:creationId xmlns:a16="http://schemas.microsoft.com/office/drawing/2014/main" id="{DAC6C1E6-BCB2-3548-ABCE-D8AE370AFC07}"/>
                    </a:ext>
                  </a:extLst>
                </p:cNvPr>
                <p:cNvSpPr txBox="1"/>
                <p:nvPr/>
              </p:nvSpPr>
              <p:spPr>
                <a:xfrm>
                  <a:off x="8069147" y="367682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𝐸</m:t>
                        </m:r>
                        <m:r>
                          <a:rPr lang="de-DE" sz="1400" b="0" i="1" smtClean="0">
                            <a:latin typeface="Cambria Math" panose="02040503050406030204" pitchFamily="18" charset="0"/>
                          </a:rPr>
                          <m:t>𝑟𝑟𝑜𝑟</m:t>
                        </m:r>
                      </m:oMath>
                    </m:oMathPara>
                  </a14:m>
                  <a:endParaRPr lang="en-GB" sz="1400" dirty="0"/>
                </a:p>
              </p:txBody>
            </p:sp>
          </mc:Choice>
          <mc:Fallback xmlns="">
            <p:sp>
              <p:nvSpPr>
                <p:cNvPr id="31" name="TextBox 30">
                  <a:extLst>
                    <a:ext uri="{FF2B5EF4-FFF2-40B4-BE49-F238E27FC236}">
                      <a16:creationId xmlns:a16="http://schemas.microsoft.com/office/drawing/2014/main" id="{623A7062-30CF-C041-8A96-577DB5834267}"/>
                    </a:ext>
                  </a:extLst>
                </p:cNvPr>
                <p:cNvSpPr txBox="1">
                  <a:spLocks noRot="1" noChangeAspect="1" noMove="1" noResize="1" noEditPoints="1" noAdjustHandles="1" noChangeArrowheads="1" noChangeShapeType="1" noTextEdit="1"/>
                </p:cNvSpPr>
                <p:nvPr/>
              </p:nvSpPr>
              <p:spPr>
                <a:xfrm>
                  <a:off x="8069147" y="3676824"/>
                  <a:ext cx="1656000" cy="385810"/>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1" name="TextBox 110">
                  <a:extLst>
                    <a:ext uri="{FF2B5EF4-FFF2-40B4-BE49-F238E27FC236}">
                      <a16:creationId xmlns:a16="http://schemas.microsoft.com/office/drawing/2014/main" id="{EF3CA811-3848-3643-8E29-858EE4DA9DF3}"/>
                    </a:ext>
                  </a:extLst>
                </p:cNvPr>
                <p:cNvSpPr txBox="1"/>
                <p:nvPr/>
              </p:nvSpPr>
              <p:spPr>
                <a:xfrm>
                  <a:off x="5950294" y="475422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𝑇</m:t>
                        </m:r>
                        <m:r>
                          <a:rPr lang="de-DE" sz="1400" b="0" i="1" smtClean="0">
                            <a:latin typeface="Cambria Math" panose="02040503050406030204" pitchFamily="18" charset="0"/>
                          </a:rPr>
                          <m:t>𝑉</m:t>
                        </m:r>
                      </m:oMath>
                    </m:oMathPara>
                  </a14:m>
                  <a:endParaRPr lang="en-GB" sz="1400" dirty="0"/>
                </a:p>
              </p:txBody>
            </p:sp>
          </mc:Choice>
          <mc:Fallback xmlns="">
            <p:sp>
              <p:nvSpPr>
                <p:cNvPr id="32" name="TextBox 31">
                  <a:extLst>
                    <a:ext uri="{FF2B5EF4-FFF2-40B4-BE49-F238E27FC236}">
                      <a16:creationId xmlns:a16="http://schemas.microsoft.com/office/drawing/2014/main" id="{EA0A3DD3-4BEF-BD4C-916D-EF60A4F07790}"/>
                    </a:ext>
                  </a:extLst>
                </p:cNvPr>
                <p:cNvSpPr txBox="1">
                  <a:spLocks noRot="1" noChangeAspect="1" noMove="1" noResize="1" noEditPoints="1" noAdjustHandles="1" noChangeArrowheads="1" noChangeShapeType="1" noTextEdit="1"/>
                </p:cNvSpPr>
                <p:nvPr/>
              </p:nvSpPr>
              <p:spPr>
                <a:xfrm>
                  <a:off x="5950294" y="4754224"/>
                  <a:ext cx="1656000" cy="385810"/>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2" name="TextBox 111">
                  <a:extLst>
                    <a:ext uri="{FF2B5EF4-FFF2-40B4-BE49-F238E27FC236}">
                      <a16:creationId xmlns:a16="http://schemas.microsoft.com/office/drawing/2014/main" id="{B7FED20A-487B-3E49-AA25-C8077BA02557}"/>
                    </a:ext>
                  </a:extLst>
                </p:cNvPr>
                <p:cNvSpPr txBox="1"/>
                <p:nvPr/>
              </p:nvSpPr>
              <p:spPr>
                <a:xfrm>
                  <a:off x="10188000" y="475422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𝑁</m:t>
                        </m:r>
                        <m:r>
                          <a:rPr lang="de-DE" sz="1400" b="0" i="1" smtClean="0">
                            <a:latin typeface="Cambria Math" panose="02040503050406030204" pitchFamily="18" charset="0"/>
                          </a:rPr>
                          <m:t>𝑎𝑝</m:t>
                        </m:r>
                      </m:oMath>
                    </m:oMathPara>
                  </a14:m>
                  <a:endParaRPr lang="en-GB" sz="1400" dirty="0"/>
                </a:p>
              </p:txBody>
            </p:sp>
          </mc:Choice>
          <mc:Fallback xmlns="">
            <p:sp>
              <p:nvSpPr>
                <p:cNvPr id="33" name="TextBox 32">
                  <a:extLst>
                    <a:ext uri="{FF2B5EF4-FFF2-40B4-BE49-F238E27FC236}">
                      <a16:creationId xmlns:a16="http://schemas.microsoft.com/office/drawing/2014/main" id="{AF02C025-F7CA-F04A-B5C2-C0EC3FCAF4F3}"/>
                    </a:ext>
                  </a:extLst>
                </p:cNvPr>
                <p:cNvSpPr txBox="1">
                  <a:spLocks noRot="1" noChangeAspect="1" noMove="1" noResize="1" noEditPoints="1" noAdjustHandles="1" noChangeArrowheads="1" noChangeShapeType="1" noTextEdit="1"/>
                </p:cNvSpPr>
                <p:nvPr/>
              </p:nvSpPr>
              <p:spPr>
                <a:xfrm>
                  <a:off x="10188000" y="4754224"/>
                  <a:ext cx="1656000" cy="385810"/>
                </a:xfrm>
                <a:prstGeom prst="ellipse">
                  <a:avLst/>
                </a:prstGeom>
                <a:blipFill>
                  <a:blip r:embed="rId18"/>
                  <a:stretch>
                    <a:fillRect/>
                  </a:stretch>
                </a:blipFill>
                <a:ln>
                  <a:solidFill>
                    <a:schemeClr val="tx1"/>
                  </a:solidFill>
                </a:ln>
              </p:spPr>
              <p:txBody>
                <a:bodyPr/>
                <a:lstStyle/>
                <a:p>
                  <a:r>
                    <a:rPr lang="de-DE">
                      <a:noFill/>
                    </a:rPr>
                    <a:t> </a:t>
                  </a:r>
                </a:p>
              </p:txBody>
            </p:sp>
          </mc:Fallback>
        </mc:AlternateContent>
        <p:cxnSp>
          <p:nvCxnSpPr>
            <p:cNvPr id="113" name="Straight Connector 112">
              <a:extLst>
                <a:ext uri="{FF2B5EF4-FFF2-40B4-BE49-F238E27FC236}">
                  <a16:creationId xmlns:a16="http://schemas.microsoft.com/office/drawing/2014/main" id="{33A58AA7-0927-5640-A450-816B45F919B2}"/>
                </a:ext>
              </a:extLst>
            </p:cNvPr>
            <p:cNvCxnSpPr>
              <a:cxnSpLocks/>
              <a:stCxn id="110" idx="4"/>
              <a:endCxn id="108" idx="0"/>
            </p:cNvCxnSpPr>
            <p:nvPr/>
          </p:nvCxnSpPr>
          <p:spPr>
            <a:xfrm>
              <a:off x="8897147" y="4062634"/>
              <a:ext cx="0" cy="691593"/>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39DF746C-48FC-B741-8C74-DC401A8F9963}"/>
                </a:ext>
              </a:extLst>
            </p:cNvPr>
            <p:cNvCxnSpPr>
              <a:cxnSpLocks/>
              <a:stCxn id="111" idx="4"/>
              <a:endCxn id="102" idx="1"/>
            </p:cNvCxnSpPr>
            <p:nvPr/>
          </p:nvCxnSpPr>
          <p:spPr>
            <a:xfrm>
              <a:off x="6778294" y="5140035"/>
              <a:ext cx="242516" cy="429742"/>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49A0ED78-1480-B744-B9E9-73F71F4AF80C}"/>
                </a:ext>
              </a:extLst>
            </p:cNvPr>
            <p:cNvCxnSpPr>
              <a:cxnSpLocks/>
              <a:stCxn id="112" idx="4"/>
              <a:endCxn id="109" idx="7"/>
            </p:cNvCxnSpPr>
            <p:nvPr/>
          </p:nvCxnSpPr>
          <p:spPr>
            <a:xfrm flipH="1">
              <a:off x="10822438" y="5140035"/>
              <a:ext cx="193562" cy="432868"/>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pic>
        <p:nvPicPr>
          <p:cNvPr id="116" name="Picture 115">
            <a:extLst>
              <a:ext uri="{FF2B5EF4-FFF2-40B4-BE49-F238E27FC236}">
                <a16:creationId xmlns:a16="http://schemas.microsoft.com/office/drawing/2014/main" id="{854568D3-A466-294A-8367-30F1643CBC55}"/>
              </a:ext>
            </a:extLst>
          </p:cNvPr>
          <p:cNvPicPr>
            <a:picLocks noChangeAspect="1"/>
          </p:cNvPicPr>
          <p:nvPr/>
        </p:nvPicPr>
        <p:blipFill>
          <a:blip r:embed="rId19"/>
          <a:stretch>
            <a:fillRect/>
          </a:stretch>
        </p:blipFill>
        <p:spPr>
          <a:xfrm>
            <a:off x="1083671" y="3142237"/>
            <a:ext cx="4996303" cy="2810928"/>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17" name="Group 116">
            <a:extLst>
              <a:ext uri="{FF2B5EF4-FFF2-40B4-BE49-F238E27FC236}">
                <a16:creationId xmlns:a16="http://schemas.microsoft.com/office/drawing/2014/main" id="{F6B5E0B3-DA1C-2949-B085-3375A8C88385}"/>
              </a:ext>
            </a:extLst>
          </p:cNvPr>
          <p:cNvGrpSpPr/>
          <p:nvPr/>
        </p:nvGrpSpPr>
        <p:grpSpPr>
          <a:xfrm>
            <a:off x="4753074" y="2818900"/>
            <a:ext cx="2887016" cy="757128"/>
            <a:chOff x="-239488" y="5192309"/>
            <a:chExt cx="2887016" cy="757128"/>
          </a:xfrm>
        </p:grpSpPr>
        <p:sp>
          <p:nvSpPr>
            <p:cNvPr id="118" name="TextBox 117">
              <a:extLst>
                <a:ext uri="{FF2B5EF4-FFF2-40B4-BE49-F238E27FC236}">
                  <a16:creationId xmlns:a16="http://schemas.microsoft.com/office/drawing/2014/main" id="{8F8DA62A-ADB4-8B4E-80F4-D2489C9F20E5}"/>
                </a:ext>
              </a:extLst>
            </p:cNvPr>
            <p:cNvSpPr txBox="1"/>
            <p:nvPr/>
          </p:nvSpPr>
          <p:spPr>
            <a:xfrm>
              <a:off x="-239488" y="5192309"/>
              <a:ext cx="2763502" cy="757128"/>
            </a:xfrm>
            <a:prstGeom prst="cloudCallout">
              <a:avLst>
                <a:gd name="adj1" fmla="val 64759"/>
                <a:gd name="adj2" fmla="val 50130"/>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de-DE" dirty="0"/>
            </a:p>
          </p:txBody>
        </p:sp>
        <p:sp>
          <p:nvSpPr>
            <p:cNvPr id="119" name="Rectangle 118">
              <a:extLst>
                <a:ext uri="{FF2B5EF4-FFF2-40B4-BE49-F238E27FC236}">
                  <a16:creationId xmlns:a16="http://schemas.microsoft.com/office/drawing/2014/main" id="{3102F804-855D-934C-9622-A22988830737}"/>
                </a:ext>
              </a:extLst>
            </p:cNvPr>
            <p:cNvSpPr/>
            <p:nvPr/>
          </p:nvSpPr>
          <p:spPr>
            <a:xfrm>
              <a:off x="-197541" y="5245946"/>
              <a:ext cx="2845069" cy="646331"/>
            </a:xfrm>
            <a:prstGeom prst="rect">
              <a:avLst/>
            </a:prstGeom>
          </p:spPr>
          <p:txBody>
            <a:bodyPr wrap="square">
              <a:spAutoFit/>
            </a:bodyPr>
            <a:lstStyle/>
            <a:p>
              <a:pPr algn="ctr"/>
              <a:r>
                <a:rPr lang="de-DE" dirty="0">
                  <a:solidFill>
                    <a:schemeClr val="bg1"/>
                  </a:solidFill>
                </a:rPr>
                <a:t>Welche Unabhängigkeit geht z.B. verloren?</a:t>
              </a:r>
            </a:p>
          </p:txBody>
        </p:sp>
      </p:grpSp>
    </p:spTree>
    <p:extLst>
      <p:ext uri="{BB962C8B-B14F-4D97-AF65-F5344CB8AC3E}">
        <p14:creationId xmlns:p14="http://schemas.microsoft.com/office/powerpoint/2010/main" val="140462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E5815-7DB7-D04D-91AD-1226B20FE1C7}"/>
              </a:ext>
            </a:extLst>
          </p:cNvPr>
          <p:cNvSpPr>
            <a:spLocks noGrp="1"/>
          </p:cNvSpPr>
          <p:nvPr>
            <p:ph type="title"/>
          </p:nvPr>
        </p:nvSpPr>
        <p:spPr/>
        <p:txBody>
          <a:bodyPr/>
          <a:lstStyle/>
          <a:p>
            <a:r>
              <a:rPr lang="de-DE" dirty="0"/>
              <a:t>Wiederbetrachtung: Umwandlung von BNs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CBA8E8-1D79-CA4C-AE0A-A85E44CEA339}"/>
                  </a:ext>
                </a:extLst>
              </p:cNvPr>
              <p:cNvSpPr>
                <a:spLocks noGrp="1"/>
              </p:cNvSpPr>
              <p:nvPr>
                <p:ph idx="1"/>
              </p:nvPr>
            </p:nvSpPr>
            <p:spPr>
              <a:xfrm>
                <a:off x="359999" y="1665066"/>
                <a:ext cx="6845761" cy="4240848"/>
              </a:xfrm>
            </p:spPr>
            <p:txBody>
              <a:bodyPr/>
              <a:lstStyle/>
              <a:p>
                <a:r>
                  <a:rPr lang="de-DE" dirty="0"/>
                  <a:t>Globale Unabhängigkeiten im BN, aber nicht im MN</a:t>
                </a:r>
              </a:p>
              <a:p>
                <a:pPr lvl="1"/>
                <a:r>
                  <a:rPr lang="de-DE" dirty="0"/>
                  <a:t>Unabhängigkeit von </a:t>
                </a:r>
                <a14:m>
                  <m:oMath xmlns:m="http://schemas.openxmlformats.org/officeDocument/2006/math">
                    <m:r>
                      <a:rPr lang="de-DE" b="0" i="1" smtClean="0">
                        <a:latin typeface="Cambria Math" panose="02040503050406030204" pitchFamily="18" charset="0"/>
                      </a:rPr>
                      <m:t>𝐵𝑢𝑟𝑔𝑙𝑎𝑟𝑦</m:t>
                    </m:r>
                    <m:r>
                      <a:rPr lang="de-DE" b="0" i="1" smtClean="0">
                        <a:latin typeface="Cambria Math" panose="02040503050406030204" pitchFamily="18" charset="0"/>
                      </a:rPr>
                      <m:t>,</m:t>
                    </m:r>
                    <m:r>
                      <a:rPr lang="de-DE" b="0" i="1" smtClean="0">
                        <a:latin typeface="Cambria Math" panose="02040503050406030204" pitchFamily="18" charset="0"/>
                      </a:rPr>
                      <m:t>𝐸𝑟𝑟𝑜𝑟</m:t>
                    </m:r>
                    <m:r>
                      <a:rPr lang="de-DE" b="0" i="1" smtClean="0">
                        <a:latin typeface="Cambria Math" panose="02040503050406030204" pitchFamily="18" charset="0"/>
                      </a:rPr>
                      <m:t>, </m:t>
                    </m:r>
                    <m:r>
                      <a:rPr lang="de-DE" b="0" i="1" smtClean="0">
                        <a:latin typeface="Cambria Math" panose="02040503050406030204" pitchFamily="18" charset="0"/>
                      </a:rPr>
                      <m:t>𝐸𝑎𝑟𝑡h𝑞𝑢𝑎𝑘𝑒</m:t>
                    </m:r>
                  </m:oMath>
                </a14:m>
                <a:r>
                  <a:rPr lang="de-DE" dirty="0"/>
                  <a:t>, wenn </a:t>
                </a:r>
                <a14:m>
                  <m:oMath xmlns:m="http://schemas.openxmlformats.org/officeDocument/2006/math">
                    <m:r>
                      <a:rPr lang="de-DE" b="0" i="1" smtClean="0">
                        <a:latin typeface="Cambria Math" panose="02040503050406030204" pitchFamily="18" charset="0"/>
                      </a:rPr>
                      <m:t>𝐴𝑙𝑎𝑟𝑚</m:t>
                    </m:r>
                    <m:r>
                      <a:rPr lang="de-DE" b="0" i="1" smtClean="0">
                        <a:latin typeface="Cambria Math" panose="02040503050406030204" pitchFamily="18" charset="0"/>
                      </a:rPr>
                      <m:t>,</m:t>
                    </m:r>
                    <m:r>
                      <a:rPr lang="de-DE" b="0" i="1" smtClean="0">
                        <a:latin typeface="Cambria Math" panose="02040503050406030204" pitchFamily="18" charset="0"/>
                      </a:rPr>
                      <m:t>𝐽𝑜h𝑛𝐶𝑎𝑙𝑙</m:t>
                    </m:r>
                    <m:r>
                      <a:rPr lang="de-DE" b="0" i="1" smtClean="0">
                        <a:latin typeface="Cambria Math" panose="02040503050406030204" pitchFamily="18" charset="0"/>
                      </a:rPr>
                      <m:t>,</m:t>
                    </m:r>
                    <m:r>
                      <a:rPr lang="de-DE" b="0" i="1" smtClean="0">
                        <a:latin typeface="Cambria Math" panose="02040503050406030204" pitchFamily="18" charset="0"/>
                      </a:rPr>
                      <m:t>𝑀𝑎𝑟𝑦𝐶𝑎𝑙𝑙</m:t>
                    </m:r>
                  </m:oMath>
                </a14:m>
                <a:r>
                  <a:rPr lang="de-DE" dirty="0"/>
                  <a:t> nicht gegeben sind</a:t>
                </a:r>
              </a:p>
              <a:p>
                <a:pPr lvl="1"/>
                <a:r>
                  <a:rPr lang="de-DE" dirty="0"/>
                  <a:t>Unabhängigkeit von </a:t>
                </a:r>
                <a14:m>
                  <m:oMath xmlns:m="http://schemas.openxmlformats.org/officeDocument/2006/math">
                    <m:r>
                      <a:rPr lang="de-DE" i="1">
                        <a:latin typeface="Cambria Math" panose="02040503050406030204" pitchFamily="18" charset="0"/>
                      </a:rPr>
                      <m:t>𝐴𝑙𝑎𝑟𝑚</m:t>
                    </m:r>
                    <m:r>
                      <a:rPr lang="de-DE" i="1">
                        <a:latin typeface="Cambria Math" panose="02040503050406030204" pitchFamily="18" charset="0"/>
                      </a:rPr>
                      <m:t>,</m:t>
                    </m:r>
                    <m:r>
                      <a:rPr lang="de-DE" b="0" i="1" smtClean="0">
                        <a:latin typeface="Cambria Math" panose="02040503050406030204" pitchFamily="18" charset="0"/>
                      </a:rPr>
                      <m:t>𝑇𝑉</m:t>
                    </m:r>
                  </m:oMath>
                </a14:m>
                <a:r>
                  <a:rPr lang="de-DE" dirty="0"/>
                  <a:t>, wenn </a:t>
                </a:r>
                <a14:m>
                  <m:oMath xmlns:m="http://schemas.openxmlformats.org/officeDocument/2006/math">
                    <m:r>
                      <a:rPr lang="de-DE" i="1">
                        <a:latin typeface="Cambria Math" panose="02040503050406030204" pitchFamily="18" charset="0"/>
                      </a:rPr>
                      <m:t>𝐽𝑜h𝑛𝐶𝑎𝑙𝑙</m:t>
                    </m:r>
                  </m:oMath>
                </a14:m>
                <a:r>
                  <a:rPr lang="de-DE" dirty="0"/>
                  <a:t> nicht gegeben ist, bzw. von </a:t>
                </a:r>
                <a14:m>
                  <m:oMath xmlns:m="http://schemas.openxmlformats.org/officeDocument/2006/math">
                    <m:r>
                      <a:rPr lang="de-DE" i="1">
                        <a:latin typeface="Cambria Math" panose="02040503050406030204" pitchFamily="18" charset="0"/>
                      </a:rPr>
                      <m:t>𝐴𝑙𝑎𝑟𝑚</m:t>
                    </m:r>
                    <m:r>
                      <a:rPr lang="de-DE" i="1">
                        <a:latin typeface="Cambria Math" panose="02040503050406030204" pitchFamily="18" charset="0"/>
                      </a:rPr>
                      <m:t>,</m:t>
                    </m:r>
                    <m:r>
                      <a:rPr lang="de-DE" b="0" i="1" smtClean="0">
                        <a:latin typeface="Cambria Math" panose="02040503050406030204" pitchFamily="18" charset="0"/>
                      </a:rPr>
                      <m:t>𝑁𝑎𝑝</m:t>
                    </m:r>
                  </m:oMath>
                </a14:m>
                <a:r>
                  <a:rPr lang="de-DE" dirty="0"/>
                  <a:t>, wenn </a:t>
                </a:r>
                <a14:m>
                  <m:oMath xmlns:m="http://schemas.openxmlformats.org/officeDocument/2006/math">
                    <m:r>
                      <a:rPr lang="de-DE" b="0" i="1" smtClean="0">
                        <a:latin typeface="Cambria Math" panose="02040503050406030204" pitchFamily="18" charset="0"/>
                      </a:rPr>
                      <m:t>𝑀𝑎𝑟𝑦</m:t>
                    </m:r>
                    <m:r>
                      <a:rPr lang="de-DE" i="1">
                        <a:latin typeface="Cambria Math" panose="02040503050406030204" pitchFamily="18" charset="0"/>
                      </a:rPr>
                      <m:t>𝐶𝑎𝑙𝑙</m:t>
                    </m:r>
                  </m:oMath>
                </a14:m>
                <a:r>
                  <a:rPr lang="de-DE" dirty="0"/>
                  <a:t> nicht gegeben ist</a:t>
                </a:r>
              </a:p>
              <a:p>
                <a:pPr marL="357188" indent="-357188">
                  <a:buFont typeface="Zapf Dingbats"/>
                  <a:buChar char="➝"/>
                </a:pPr>
                <a:r>
                  <a:rPr lang="de-DE" dirty="0">
                    <a:solidFill>
                      <a:srgbClr val="FFC000"/>
                    </a:solidFill>
                  </a:rPr>
                  <a:t>Unabhängigkeiten im Rahmen von v-Strukturen gehen beim Übertragen von BNs auf Faktormodelle verloren</a:t>
                </a:r>
              </a:p>
            </p:txBody>
          </p:sp>
        </mc:Choice>
        <mc:Fallback xmlns="">
          <p:sp>
            <p:nvSpPr>
              <p:cNvPr id="3" name="Content Placeholder 2">
                <a:extLst>
                  <a:ext uri="{FF2B5EF4-FFF2-40B4-BE49-F238E27FC236}">
                    <a16:creationId xmlns:a16="http://schemas.microsoft.com/office/drawing/2014/main" id="{28CBA8E8-1D79-CA4C-AE0A-A85E44CEA339}"/>
                  </a:ext>
                </a:extLst>
              </p:cNvPr>
              <p:cNvSpPr>
                <a:spLocks noGrp="1" noRot="1" noChangeAspect="1" noMove="1" noResize="1" noEditPoints="1" noAdjustHandles="1" noChangeArrowheads="1" noChangeShapeType="1" noTextEdit="1"/>
              </p:cNvSpPr>
              <p:nvPr>
                <p:ph idx="1"/>
              </p:nvPr>
            </p:nvSpPr>
            <p:spPr>
              <a:xfrm>
                <a:off x="359999" y="1665066"/>
                <a:ext cx="6845761" cy="4240848"/>
              </a:xfrm>
              <a:blipFill>
                <a:blip r:embed="rId2"/>
                <a:stretch>
                  <a:fillRect l="-2778" t="-2687" r="-166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83A30912-14B8-6642-BB51-101ADF63CDB8}"/>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68E9EFDF-5C3A-AF4D-BA4F-4242F8F877BB}"/>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60AD4D91-BD1E-1C43-A19C-FA27D5DC76B0}"/>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107</a:t>
            </a:fld>
            <a:r>
              <a:rPr lang="de-DE"/>
              <a:t> </a:t>
            </a:r>
            <a:endParaRPr lang="de-DE" sz="1400" dirty="0"/>
          </a:p>
        </p:txBody>
      </p:sp>
      <p:grpSp>
        <p:nvGrpSpPr>
          <p:cNvPr id="70" name="Group 69">
            <a:extLst>
              <a:ext uri="{FF2B5EF4-FFF2-40B4-BE49-F238E27FC236}">
                <a16:creationId xmlns:a16="http://schemas.microsoft.com/office/drawing/2014/main" id="{90F50509-6318-A041-A123-AECA8D327673}"/>
              </a:ext>
            </a:extLst>
          </p:cNvPr>
          <p:cNvGrpSpPr/>
          <p:nvPr/>
        </p:nvGrpSpPr>
        <p:grpSpPr>
          <a:xfrm>
            <a:off x="7216004" y="3849005"/>
            <a:ext cx="4627996" cy="1747473"/>
            <a:chOff x="7216004" y="4158441"/>
            <a:chExt cx="4627996" cy="1747473"/>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7155541-1263-A443-A99E-FD766122AC4A}"/>
                    </a:ext>
                  </a:extLst>
                </p:cNvPr>
                <p:cNvSpPr txBox="1"/>
                <p:nvPr/>
              </p:nvSpPr>
              <p:spPr>
                <a:xfrm>
                  <a:off x="7717699" y="4428494"/>
                  <a:ext cx="1300364" cy="302955"/>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𝐵</m:t>
                        </m:r>
                        <m:r>
                          <a:rPr lang="de-DE" sz="1400" b="0" i="1" smtClean="0">
                            <a:latin typeface="Cambria Math" panose="02040503050406030204" pitchFamily="18" charset="0"/>
                          </a:rPr>
                          <m:t>𝑢𝑟𝑔𝑙𝑎𝑟𝑦</m:t>
                        </m:r>
                      </m:oMath>
                    </m:oMathPara>
                  </a14:m>
                  <a:endParaRPr lang="en-GB" sz="1400" dirty="0"/>
                </a:p>
              </p:txBody>
            </p:sp>
          </mc:Choice>
          <mc:Fallback xmlns="">
            <p:sp>
              <p:nvSpPr>
                <p:cNvPr id="8" name="TextBox 7">
                  <a:extLst>
                    <a:ext uri="{FF2B5EF4-FFF2-40B4-BE49-F238E27FC236}">
                      <a16:creationId xmlns:a16="http://schemas.microsoft.com/office/drawing/2014/main" id="{F7155541-1263-A443-A99E-FD766122AC4A}"/>
                    </a:ext>
                  </a:extLst>
                </p:cNvPr>
                <p:cNvSpPr txBox="1">
                  <a:spLocks noRot="1" noChangeAspect="1" noMove="1" noResize="1" noEditPoints="1" noAdjustHandles="1" noChangeArrowheads="1" noChangeShapeType="1" noTextEdit="1"/>
                </p:cNvSpPr>
                <p:nvPr/>
              </p:nvSpPr>
              <p:spPr>
                <a:xfrm>
                  <a:off x="7717699" y="4428494"/>
                  <a:ext cx="1300364" cy="302955"/>
                </a:xfrm>
                <a:prstGeom prst="ellipse">
                  <a:avLst/>
                </a:prstGeom>
                <a:blipFill>
                  <a:blip r:embed="rId3"/>
                  <a:stretch>
                    <a:fillRect b="-4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28B3585-9DEA-924B-B3D9-5D53CD181F3E}"/>
                    </a:ext>
                  </a:extLst>
                </p:cNvPr>
                <p:cNvSpPr txBox="1"/>
                <p:nvPr/>
              </p:nvSpPr>
              <p:spPr>
                <a:xfrm>
                  <a:off x="7866186" y="5600503"/>
                  <a:ext cx="1300364" cy="30295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𝐽𝑜h𝑛𝐶𝑎𝑙𝑙</m:t>
                        </m:r>
                      </m:oMath>
                    </m:oMathPara>
                  </a14:m>
                  <a:endParaRPr lang="en-GB" sz="1400" dirty="0"/>
                </a:p>
              </p:txBody>
            </p:sp>
          </mc:Choice>
          <mc:Fallback xmlns="">
            <p:sp>
              <p:nvSpPr>
                <p:cNvPr id="9" name="TextBox 8">
                  <a:extLst>
                    <a:ext uri="{FF2B5EF4-FFF2-40B4-BE49-F238E27FC236}">
                      <a16:creationId xmlns:a16="http://schemas.microsoft.com/office/drawing/2014/main" id="{228B3585-9DEA-924B-B3D9-5D53CD181F3E}"/>
                    </a:ext>
                  </a:extLst>
                </p:cNvPr>
                <p:cNvSpPr txBox="1">
                  <a:spLocks noRot="1" noChangeAspect="1" noMove="1" noResize="1" noEditPoints="1" noAdjustHandles="1" noChangeArrowheads="1" noChangeShapeType="1" noTextEdit="1"/>
                </p:cNvSpPr>
                <p:nvPr/>
              </p:nvSpPr>
              <p:spPr>
                <a:xfrm>
                  <a:off x="7866186" y="5600503"/>
                  <a:ext cx="1300364" cy="302955"/>
                </a:xfrm>
                <a:prstGeom prst="ellipse">
                  <a:avLst/>
                </a:prstGeom>
                <a:blipFill>
                  <a:blip r:embed="rId4"/>
                  <a:stretch>
                    <a:fillRect b="-8000"/>
                  </a:stretch>
                </a:blipFill>
                <a:ln>
                  <a:solidFill>
                    <a:schemeClr val="tx1"/>
                  </a:solidFill>
                </a:ln>
              </p:spPr>
              <p:txBody>
                <a:bodyPr/>
                <a:lstStyle/>
                <a:p>
                  <a:r>
                    <a:rPr lang="de-DE">
                      <a:noFill/>
                    </a:rPr>
                    <a:t> </a:t>
                  </a:r>
                </a:p>
              </p:txBody>
            </p:sp>
          </mc:Fallback>
        </mc:AlternateContent>
        <p:cxnSp>
          <p:nvCxnSpPr>
            <p:cNvPr id="10" name="Straight Connector 9">
              <a:extLst>
                <a:ext uri="{FF2B5EF4-FFF2-40B4-BE49-F238E27FC236}">
                  <a16:creationId xmlns:a16="http://schemas.microsoft.com/office/drawing/2014/main" id="{E00827BD-265C-AA4E-9AFF-9048773DECC2}"/>
                </a:ext>
              </a:extLst>
            </p:cNvPr>
            <p:cNvCxnSpPr>
              <a:cxnSpLocks/>
              <a:stCxn id="15" idx="3"/>
              <a:endCxn id="9" idx="7"/>
            </p:cNvCxnSpPr>
            <p:nvPr/>
          </p:nvCxnSpPr>
          <p:spPr>
            <a:xfrm flipH="1">
              <a:off x="8976116" y="5263053"/>
              <a:ext cx="94138" cy="381818"/>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6508F90-586F-5944-9523-06E43EC00E20}"/>
                </a:ext>
              </a:extLst>
            </p:cNvPr>
            <p:cNvCxnSpPr>
              <a:cxnSpLocks/>
              <a:stCxn id="8" idx="4"/>
              <a:endCxn id="15" idx="1"/>
            </p:cNvCxnSpPr>
            <p:nvPr/>
          </p:nvCxnSpPr>
          <p:spPr>
            <a:xfrm>
              <a:off x="8367881" y="4731449"/>
              <a:ext cx="702373" cy="317383"/>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20EB2B-613E-1641-B2DB-ED977B0E11A7}"/>
                </a:ext>
              </a:extLst>
            </p:cNvPr>
            <p:cNvCxnSpPr>
              <a:cxnSpLocks/>
              <a:stCxn id="14" idx="4"/>
              <a:endCxn id="15" idx="7"/>
            </p:cNvCxnSpPr>
            <p:nvPr/>
          </p:nvCxnSpPr>
          <p:spPr>
            <a:xfrm flipH="1">
              <a:off x="9989750" y="4731449"/>
              <a:ext cx="806512" cy="317383"/>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799091D-72AF-2440-923A-9432AACA3EB8}"/>
                </a:ext>
              </a:extLst>
            </p:cNvPr>
            <p:cNvCxnSpPr>
              <a:cxnSpLocks/>
              <a:stCxn id="15" idx="5"/>
              <a:endCxn id="16" idx="1"/>
            </p:cNvCxnSpPr>
            <p:nvPr/>
          </p:nvCxnSpPr>
          <p:spPr>
            <a:xfrm>
              <a:off x="9989750" y="5263053"/>
              <a:ext cx="132579" cy="384273"/>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4F6E43F-668E-3945-A484-FCFFDEEB42A1}"/>
                    </a:ext>
                  </a:extLst>
                </p:cNvPr>
                <p:cNvSpPr txBox="1"/>
                <p:nvPr/>
              </p:nvSpPr>
              <p:spPr>
                <a:xfrm>
                  <a:off x="10146080" y="4428494"/>
                  <a:ext cx="1300364" cy="30295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𝐸𝑎𝑟𝑡h𝑞𝑢𝑎𝑘𝑒</m:t>
                        </m:r>
                      </m:oMath>
                    </m:oMathPara>
                  </a14:m>
                  <a:endParaRPr lang="en-GB" sz="1400" dirty="0"/>
                </a:p>
              </p:txBody>
            </p:sp>
          </mc:Choice>
          <mc:Fallback xmlns="">
            <p:sp>
              <p:nvSpPr>
                <p:cNvPr id="14" name="TextBox 13">
                  <a:extLst>
                    <a:ext uri="{FF2B5EF4-FFF2-40B4-BE49-F238E27FC236}">
                      <a16:creationId xmlns:a16="http://schemas.microsoft.com/office/drawing/2014/main" id="{84F6E43F-668E-3945-A484-FCFFDEEB42A1}"/>
                    </a:ext>
                  </a:extLst>
                </p:cNvPr>
                <p:cNvSpPr txBox="1">
                  <a:spLocks noRot="1" noChangeAspect="1" noMove="1" noResize="1" noEditPoints="1" noAdjustHandles="1" noChangeArrowheads="1" noChangeShapeType="1" noTextEdit="1"/>
                </p:cNvSpPr>
                <p:nvPr/>
              </p:nvSpPr>
              <p:spPr>
                <a:xfrm>
                  <a:off x="10146080" y="4428494"/>
                  <a:ext cx="1300364" cy="302955"/>
                </a:xfrm>
                <a:prstGeom prst="ellipse">
                  <a:avLst/>
                </a:prstGeom>
                <a:blipFill>
                  <a:blip r:embed="rId5"/>
                  <a:stretch>
                    <a:fillRect b="-4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B6B5BD2-0FAF-5640-971C-16019ACC14AA}"/>
                    </a:ext>
                  </a:extLst>
                </p:cNvPr>
                <p:cNvSpPr txBox="1"/>
                <p:nvPr/>
              </p:nvSpPr>
              <p:spPr>
                <a:xfrm>
                  <a:off x="8879820" y="5004465"/>
                  <a:ext cx="1300364" cy="30295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𝐴𝑙𝑎𝑟𝑚</m:t>
                        </m:r>
                      </m:oMath>
                    </m:oMathPara>
                  </a14:m>
                  <a:endParaRPr lang="en-GB" sz="1400" dirty="0"/>
                </a:p>
              </p:txBody>
            </p:sp>
          </mc:Choice>
          <mc:Fallback xmlns="">
            <p:sp>
              <p:nvSpPr>
                <p:cNvPr id="15" name="TextBox 14">
                  <a:extLst>
                    <a:ext uri="{FF2B5EF4-FFF2-40B4-BE49-F238E27FC236}">
                      <a16:creationId xmlns:a16="http://schemas.microsoft.com/office/drawing/2014/main" id="{4B6B5BD2-0FAF-5640-971C-16019ACC14AA}"/>
                    </a:ext>
                  </a:extLst>
                </p:cNvPr>
                <p:cNvSpPr txBox="1">
                  <a:spLocks noRot="1" noChangeAspect="1" noMove="1" noResize="1" noEditPoints="1" noAdjustHandles="1" noChangeArrowheads="1" noChangeShapeType="1" noTextEdit="1"/>
                </p:cNvSpPr>
                <p:nvPr/>
              </p:nvSpPr>
              <p:spPr>
                <a:xfrm>
                  <a:off x="8879820" y="5004465"/>
                  <a:ext cx="1300364" cy="302955"/>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ED4B51C-6B1A-994A-97A0-A7D515F8EA07}"/>
                    </a:ext>
                  </a:extLst>
                </p:cNvPr>
                <p:cNvSpPr txBox="1"/>
                <p:nvPr/>
              </p:nvSpPr>
              <p:spPr>
                <a:xfrm>
                  <a:off x="9931895" y="5602959"/>
                  <a:ext cx="1300364" cy="30295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𝑀𝑎𝑟𝑦𝐶𝑎𝑙𝑙</m:t>
                        </m:r>
                      </m:oMath>
                    </m:oMathPara>
                  </a14:m>
                  <a:endParaRPr lang="en-GB" sz="1400" dirty="0">
                    <a:solidFill>
                      <a:schemeClr val="accent1"/>
                    </a:solidFill>
                  </a:endParaRPr>
                </a:p>
              </p:txBody>
            </p:sp>
          </mc:Choice>
          <mc:Fallback xmlns="">
            <p:sp>
              <p:nvSpPr>
                <p:cNvPr id="16" name="TextBox 15">
                  <a:extLst>
                    <a:ext uri="{FF2B5EF4-FFF2-40B4-BE49-F238E27FC236}">
                      <a16:creationId xmlns:a16="http://schemas.microsoft.com/office/drawing/2014/main" id="{CED4B51C-6B1A-994A-97A0-A7D515F8EA07}"/>
                    </a:ext>
                  </a:extLst>
                </p:cNvPr>
                <p:cNvSpPr txBox="1">
                  <a:spLocks noRot="1" noChangeAspect="1" noMove="1" noResize="1" noEditPoints="1" noAdjustHandles="1" noChangeArrowheads="1" noChangeShapeType="1" noTextEdit="1"/>
                </p:cNvSpPr>
                <p:nvPr/>
              </p:nvSpPr>
              <p:spPr>
                <a:xfrm>
                  <a:off x="9931895" y="5602959"/>
                  <a:ext cx="1300364" cy="302955"/>
                </a:xfrm>
                <a:prstGeom prst="ellipse">
                  <a:avLst/>
                </a:prstGeom>
                <a:blipFill>
                  <a:blip r:embed="rId7"/>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0F73E5C-8F81-5147-8863-3448B6F01301}"/>
                    </a:ext>
                  </a:extLst>
                </p:cNvPr>
                <p:cNvSpPr txBox="1"/>
                <p:nvPr/>
              </p:nvSpPr>
              <p:spPr>
                <a:xfrm>
                  <a:off x="8879820" y="4158441"/>
                  <a:ext cx="1300364" cy="302955"/>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𝐸</m:t>
                        </m:r>
                        <m:r>
                          <a:rPr lang="de-DE" sz="1400" b="0" i="1" smtClean="0">
                            <a:latin typeface="Cambria Math" panose="02040503050406030204" pitchFamily="18" charset="0"/>
                          </a:rPr>
                          <m:t>𝑟𝑟𝑜𝑟</m:t>
                        </m:r>
                      </m:oMath>
                    </m:oMathPara>
                  </a14:m>
                  <a:endParaRPr lang="en-GB" sz="1400" dirty="0"/>
                </a:p>
              </p:txBody>
            </p:sp>
          </mc:Choice>
          <mc:Fallback xmlns="">
            <p:sp>
              <p:nvSpPr>
                <p:cNvPr id="17" name="TextBox 16">
                  <a:extLst>
                    <a:ext uri="{FF2B5EF4-FFF2-40B4-BE49-F238E27FC236}">
                      <a16:creationId xmlns:a16="http://schemas.microsoft.com/office/drawing/2014/main" id="{10F73E5C-8F81-5147-8863-3448B6F01301}"/>
                    </a:ext>
                  </a:extLst>
                </p:cNvPr>
                <p:cNvSpPr txBox="1">
                  <a:spLocks noRot="1" noChangeAspect="1" noMove="1" noResize="1" noEditPoints="1" noAdjustHandles="1" noChangeArrowheads="1" noChangeShapeType="1" noTextEdit="1"/>
                </p:cNvSpPr>
                <p:nvPr/>
              </p:nvSpPr>
              <p:spPr>
                <a:xfrm>
                  <a:off x="8879820" y="4158441"/>
                  <a:ext cx="1300364" cy="302955"/>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DF5C335-9C65-534D-8523-258A49D34C7A}"/>
                    </a:ext>
                  </a:extLst>
                </p:cNvPr>
                <p:cNvSpPr txBox="1"/>
                <p:nvPr/>
              </p:nvSpPr>
              <p:spPr>
                <a:xfrm>
                  <a:off x="7216004" y="5004463"/>
                  <a:ext cx="1300364" cy="302955"/>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𝑇</m:t>
                        </m:r>
                        <m:r>
                          <a:rPr lang="de-DE" sz="1400" b="0" i="1" smtClean="0">
                            <a:latin typeface="Cambria Math" panose="02040503050406030204" pitchFamily="18" charset="0"/>
                          </a:rPr>
                          <m:t>𝑉</m:t>
                        </m:r>
                      </m:oMath>
                    </m:oMathPara>
                  </a14:m>
                  <a:endParaRPr lang="en-GB" sz="1400" dirty="0"/>
                </a:p>
              </p:txBody>
            </p:sp>
          </mc:Choice>
          <mc:Fallback xmlns="">
            <p:sp>
              <p:nvSpPr>
                <p:cNvPr id="18" name="TextBox 17">
                  <a:extLst>
                    <a:ext uri="{FF2B5EF4-FFF2-40B4-BE49-F238E27FC236}">
                      <a16:creationId xmlns:a16="http://schemas.microsoft.com/office/drawing/2014/main" id="{EDF5C335-9C65-534D-8523-258A49D34C7A}"/>
                    </a:ext>
                  </a:extLst>
                </p:cNvPr>
                <p:cNvSpPr txBox="1">
                  <a:spLocks noRot="1" noChangeAspect="1" noMove="1" noResize="1" noEditPoints="1" noAdjustHandles="1" noChangeArrowheads="1" noChangeShapeType="1" noTextEdit="1"/>
                </p:cNvSpPr>
                <p:nvPr/>
              </p:nvSpPr>
              <p:spPr>
                <a:xfrm>
                  <a:off x="7216004" y="5004463"/>
                  <a:ext cx="1300364" cy="302955"/>
                </a:xfrm>
                <a:prstGeom prst="ellipse">
                  <a:avLst/>
                </a:prstGeom>
                <a:blipFill>
                  <a:blip r:embed="rId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4DE3DF7-CE24-324B-8C8E-BFB79F78A94D}"/>
                    </a:ext>
                  </a:extLst>
                </p:cNvPr>
                <p:cNvSpPr txBox="1"/>
                <p:nvPr/>
              </p:nvSpPr>
              <p:spPr>
                <a:xfrm>
                  <a:off x="10543636" y="5004463"/>
                  <a:ext cx="1300364" cy="302955"/>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𝑁</m:t>
                        </m:r>
                        <m:r>
                          <a:rPr lang="de-DE" sz="1400" b="0" i="1" smtClean="0">
                            <a:latin typeface="Cambria Math" panose="02040503050406030204" pitchFamily="18" charset="0"/>
                          </a:rPr>
                          <m:t>𝑎𝑝</m:t>
                        </m:r>
                      </m:oMath>
                    </m:oMathPara>
                  </a14:m>
                  <a:endParaRPr lang="en-GB" sz="1400" dirty="0"/>
                </a:p>
              </p:txBody>
            </p:sp>
          </mc:Choice>
          <mc:Fallback xmlns="">
            <p:sp>
              <p:nvSpPr>
                <p:cNvPr id="19" name="TextBox 18">
                  <a:extLst>
                    <a:ext uri="{FF2B5EF4-FFF2-40B4-BE49-F238E27FC236}">
                      <a16:creationId xmlns:a16="http://schemas.microsoft.com/office/drawing/2014/main" id="{04DE3DF7-CE24-324B-8C8E-BFB79F78A94D}"/>
                    </a:ext>
                  </a:extLst>
                </p:cNvPr>
                <p:cNvSpPr txBox="1">
                  <a:spLocks noRot="1" noChangeAspect="1" noMove="1" noResize="1" noEditPoints="1" noAdjustHandles="1" noChangeArrowheads="1" noChangeShapeType="1" noTextEdit="1"/>
                </p:cNvSpPr>
                <p:nvPr/>
              </p:nvSpPr>
              <p:spPr>
                <a:xfrm>
                  <a:off x="10543636" y="5004463"/>
                  <a:ext cx="1300364" cy="302955"/>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20" name="Straight Connector 19">
              <a:extLst>
                <a:ext uri="{FF2B5EF4-FFF2-40B4-BE49-F238E27FC236}">
                  <a16:creationId xmlns:a16="http://schemas.microsoft.com/office/drawing/2014/main" id="{B8F2CAA6-5A1B-2A46-962A-89D5AD6ED4D4}"/>
                </a:ext>
              </a:extLst>
            </p:cNvPr>
            <p:cNvCxnSpPr>
              <a:cxnSpLocks/>
              <a:stCxn id="17" idx="4"/>
              <a:endCxn id="15" idx="0"/>
            </p:cNvCxnSpPr>
            <p:nvPr/>
          </p:nvCxnSpPr>
          <p:spPr>
            <a:xfrm>
              <a:off x="9530002" y="4461396"/>
              <a:ext cx="0" cy="543069"/>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867546-230F-2E40-BA6E-603094C1AFF5}"/>
                </a:ext>
              </a:extLst>
            </p:cNvPr>
            <p:cNvCxnSpPr>
              <a:cxnSpLocks/>
              <a:stCxn id="18" idx="4"/>
              <a:endCxn id="9" idx="1"/>
            </p:cNvCxnSpPr>
            <p:nvPr/>
          </p:nvCxnSpPr>
          <p:spPr>
            <a:xfrm>
              <a:off x="7866186" y="5307419"/>
              <a:ext cx="190434" cy="337452"/>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AE493F-BAA1-FD44-8EAA-986A7A742BF8}"/>
                </a:ext>
              </a:extLst>
            </p:cNvPr>
            <p:cNvCxnSpPr>
              <a:cxnSpLocks/>
              <a:stCxn id="19" idx="4"/>
              <a:endCxn id="16" idx="7"/>
            </p:cNvCxnSpPr>
            <p:nvPr/>
          </p:nvCxnSpPr>
          <p:spPr>
            <a:xfrm flipH="1">
              <a:off x="11041825" y="5307419"/>
              <a:ext cx="151993" cy="339907"/>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1F57A00-004E-104F-91CF-30A0CBA86920}"/>
                </a:ext>
              </a:extLst>
            </p:cNvPr>
            <p:cNvCxnSpPr>
              <a:cxnSpLocks/>
              <a:stCxn id="19" idx="2"/>
              <a:endCxn id="15" idx="6"/>
            </p:cNvCxnSpPr>
            <p:nvPr/>
          </p:nvCxnSpPr>
          <p:spPr>
            <a:xfrm flipH="1">
              <a:off x="10180184" y="5155941"/>
              <a:ext cx="363452" cy="2"/>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5583D4-B1A4-6448-BD44-4FB3EF773293}"/>
                </a:ext>
              </a:extLst>
            </p:cNvPr>
            <p:cNvCxnSpPr>
              <a:cxnSpLocks/>
              <a:stCxn id="15" idx="2"/>
              <a:endCxn id="18" idx="6"/>
            </p:cNvCxnSpPr>
            <p:nvPr/>
          </p:nvCxnSpPr>
          <p:spPr>
            <a:xfrm flipH="1" flipV="1">
              <a:off x="8516368" y="5155941"/>
              <a:ext cx="363452" cy="2"/>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212D27-AFC3-3642-A69A-1264003D4289}"/>
                </a:ext>
              </a:extLst>
            </p:cNvPr>
            <p:cNvCxnSpPr>
              <a:cxnSpLocks/>
              <a:stCxn id="14" idx="2"/>
              <a:endCxn id="8" idx="6"/>
            </p:cNvCxnSpPr>
            <p:nvPr/>
          </p:nvCxnSpPr>
          <p:spPr>
            <a:xfrm flipH="1">
              <a:off x="9018063" y="4579972"/>
              <a:ext cx="1128017"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6359CB9-6848-B14C-9A97-3B195943AD2D}"/>
                </a:ext>
              </a:extLst>
            </p:cNvPr>
            <p:cNvCxnSpPr>
              <a:cxnSpLocks/>
              <a:stCxn id="17" idx="2"/>
              <a:endCxn id="8" idx="0"/>
            </p:cNvCxnSpPr>
            <p:nvPr/>
          </p:nvCxnSpPr>
          <p:spPr>
            <a:xfrm flipH="1">
              <a:off x="8367881" y="4309919"/>
              <a:ext cx="511939" cy="118575"/>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EE57CBD-7F22-764F-ACBD-A7140871AEA5}"/>
                </a:ext>
              </a:extLst>
            </p:cNvPr>
            <p:cNvCxnSpPr>
              <a:cxnSpLocks/>
              <a:stCxn id="14" idx="0"/>
              <a:endCxn id="17" idx="6"/>
            </p:cNvCxnSpPr>
            <p:nvPr/>
          </p:nvCxnSpPr>
          <p:spPr>
            <a:xfrm flipH="1" flipV="1">
              <a:off x="10180184" y="4309919"/>
              <a:ext cx="616078" cy="118575"/>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D534DFFC-5B1F-7447-9256-A90D96ADA541}"/>
              </a:ext>
            </a:extLst>
          </p:cNvPr>
          <p:cNvGrpSpPr/>
          <p:nvPr/>
        </p:nvGrpSpPr>
        <p:grpSpPr>
          <a:xfrm>
            <a:off x="7205760" y="1655807"/>
            <a:ext cx="4627996" cy="1747473"/>
            <a:chOff x="5950294" y="3676824"/>
            <a:chExt cx="5893706" cy="2225388"/>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E30EC6DA-AAE7-6A44-BF12-10DA29898AFD}"/>
                    </a:ext>
                  </a:extLst>
                </p:cNvPr>
                <p:cNvSpPr txBox="1"/>
                <p:nvPr/>
              </p:nvSpPr>
              <p:spPr>
                <a:xfrm>
                  <a:off x="6589197" y="402073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𝐵</m:t>
                        </m:r>
                        <m:r>
                          <a:rPr lang="de-DE" sz="1400" b="0" i="1" smtClean="0">
                            <a:latin typeface="Cambria Math" panose="02040503050406030204" pitchFamily="18" charset="0"/>
                          </a:rPr>
                          <m:t>𝑢𝑟𝑔𝑙𝑎𝑟𝑦</m:t>
                        </m:r>
                      </m:oMath>
                    </m:oMathPara>
                  </a14:m>
                  <a:endParaRPr lang="en-GB" sz="1400" dirty="0"/>
                </a:p>
              </p:txBody>
            </p:sp>
          </mc:Choice>
          <mc:Fallback xmlns="">
            <p:sp>
              <p:nvSpPr>
                <p:cNvPr id="22" name="TextBox 21">
                  <a:extLst>
                    <a:ext uri="{FF2B5EF4-FFF2-40B4-BE49-F238E27FC236}">
                      <a16:creationId xmlns:a16="http://schemas.microsoft.com/office/drawing/2014/main" id="{2A36B9FD-C2A5-284A-9249-154119D305C8}"/>
                    </a:ext>
                  </a:extLst>
                </p:cNvPr>
                <p:cNvSpPr txBox="1">
                  <a:spLocks noRot="1" noChangeAspect="1" noMove="1" noResize="1" noEditPoints="1" noAdjustHandles="1" noChangeArrowheads="1" noChangeShapeType="1" noTextEdit="1"/>
                </p:cNvSpPr>
                <p:nvPr/>
              </p:nvSpPr>
              <p:spPr>
                <a:xfrm>
                  <a:off x="6589197" y="4020734"/>
                  <a:ext cx="1656000" cy="385810"/>
                </a:xfrm>
                <a:prstGeom prst="ellipse">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0362CFF-304B-A245-B446-82C90F00ADBE}"/>
                    </a:ext>
                  </a:extLst>
                </p:cNvPr>
                <p:cNvSpPr txBox="1"/>
                <p:nvPr/>
              </p:nvSpPr>
              <p:spPr>
                <a:xfrm>
                  <a:off x="6778294" y="5513275"/>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𝐽𝑜h𝑛𝐶𝑎𝑙𝑙</m:t>
                        </m:r>
                      </m:oMath>
                    </m:oMathPara>
                  </a14:m>
                  <a:endParaRPr lang="en-GB" sz="1400" dirty="0"/>
                </a:p>
              </p:txBody>
            </p:sp>
          </mc:Choice>
          <mc:Fallback xmlns="">
            <p:sp>
              <p:nvSpPr>
                <p:cNvPr id="23" name="TextBox 22">
                  <a:extLst>
                    <a:ext uri="{FF2B5EF4-FFF2-40B4-BE49-F238E27FC236}">
                      <a16:creationId xmlns:a16="http://schemas.microsoft.com/office/drawing/2014/main" id="{604152C1-32BB-AC4E-8074-985F698F4445}"/>
                    </a:ext>
                  </a:extLst>
                </p:cNvPr>
                <p:cNvSpPr txBox="1">
                  <a:spLocks noRot="1" noChangeAspect="1" noMove="1" noResize="1" noEditPoints="1" noAdjustHandles="1" noChangeArrowheads="1" noChangeShapeType="1" noTextEdit="1"/>
                </p:cNvSpPr>
                <p:nvPr/>
              </p:nvSpPr>
              <p:spPr>
                <a:xfrm>
                  <a:off x="6778294" y="5513275"/>
                  <a:ext cx="1656000" cy="385810"/>
                </a:xfrm>
                <a:prstGeom prst="ellipse">
                  <a:avLst/>
                </a:prstGeom>
                <a:blipFill>
                  <a:blip r:embed="rId12"/>
                  <a:stretch>
                    <a:fillRect b="-3846"/>
                  </a:stretch>
                </a:blipFill>
                <a:ln>
                  <a:solidFill>
                    <a:schemeClr val="tx1"/>
                  </a:solidFill>
                </a:ln>
              </p:spPr>
              <p:txBody>
                <a:bodyPr/>
                <a:lstStyle/>
                <a:p>
                  <a:r>
                    <a:rPr lang="de-DE">
                      <a:noFill/>
                    </a:rPr>
                    <a:t> </a:t>
                  </a:r>
                </a:p>
              </p:txBody>
            </p:sp>
          </mc:Fallback>
        </mc:AlternateContent>
        <p:cxnSp>
          <p:nvCxnSpPr>
            <p:cNvPr id="47" name="Straight Connector 46">
              <a:extLst>
                <a:ext uri="{FF2B5EF4-FFF2-40B4-BE49-F238E27FC236}">
                  <a16:creationId xmlns:a16="http://schemas.microsoft.com/office/drawing/2014/main" id="{EB485E50-2909-9745-B568-6541D83A8C69}"/>
                </a:ext>
              </a:extLst>
            </p:cNvPr>
            <p:cNvCxnSpPr>
              <a:cxnSpLocks/>
              <a:stCxn id="52" idx="3"/>
              <a:endCxn id="46" idx="7"/>
            </p:cNvCxnSpPr>
            <p:nvPr/>
          </p:nvCxnSpPr>
          <p:spPr>
            <a:xfrm flipH="1">
              <a:off x="8191779" y="5083535"/>
              <a:ext cx="119884" cy="486241"/>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6637F97-E671-964A-B0F6-54B6F11760A3}"/>
                </a:ext>
              </a:extLst>
            </p:cNvPr>
            <p:cNvCxnSpPr>
              <a:cxnSpLocks/>
              <a:stCxn id="45" idx="4"/>
              <a:endCxn id="52" idx="1"/>
            </p:cNvCxnSpPr>
            <p:nvPr/>
          </p:nvCxnSpPr>
          <p:spPr>
            <a:xfrm>
              <a:off x="7417198" y="4406544"/>
              <a:ext cx="894465" cy="40418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4D0EE31-A808-1A44-B797-2B17826E0C69}"/>
                </a:ext>
              </a:extLst>
            </p:cNvPr>
            <p:cNvCxnSpPr>
              <a:cxnSpLocks/>
              <a:stCxn id="51" idx="4"/>
              <a:endCxn id="52" idx="7"/>
            </p:cNvCxnSpPr>
            <p:nvPr/>
          </p:nvCxnSpPr>
          <p:spPr>
            <a:xfrm flipH="1">
              <a:off x="9482631" y="4406544"/>
              <a:ext cx="1027085" cy="40418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79FB3B2-2674-2A45-B648-ACAF10C30E00}"/>
                </a:ext>
              </a:extLst>
            </p:cNvPr>
            <p:cNvCxnSpPr>
              <a:cxnSpLocks/>
              <a:stCxn id="52" idx="5"/>
              <a:endCxn id="53" idx="1"/>
            </p:cNvCxnSpPr>
            <p:nvPr/>
          </p:nvCxnSpPr>
          <p:spPr>
            <a:xfrm>
              <a:off x="9482631" y="5083535"/>
              <a:ext cx="168838" cy="489368"/>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20F037E-A28D-D749-B67E-48B57C2D7E45}"/>
                    </a:ext>
                  </a:extLst>
                </p:cNvPr>
                <p:cNvSpPr txBox="1"/>
                <p:nvPr/>
              </p:nvSpPr>
              <p:spPr>
                <a:xfrm>
                  <a:off x="9681716" y="4020734"/>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𝐸𝑎𝑟𝑡h𝑞𝑢𝑎𝑘𝑒</m:t>
                        </m:r>
                      </m:oMath>
                    </m:oMathPara>
                  </a14:m>
                  <a:endParaRPr lang="en-GB" sz="1400" dirty="0"/>
                </a:p>
              </p:txBody>
            </p:sp>
          </mc:Choice>
          <mc:Fallback xmlns="">
            <p:sp>
              <p:nvSpPr>
                <p:cNvPr id="28" name="TextBox 27">
                  <a:extLst>
                    <a:ext uri="{FF2B5EF4-FFF2-40B4-BE49-F238E27FC236}">
                      <a16:creationId xmlns:a16="http://schemas.microsoft.com/office/drawing/2014/main" id="{D0764536-89A7-EC48-9F8C-2D8975984D9F}"/>
                    </a:ext>
                  </a:extLst>
                </p:cNvPr>
                <p:cNvSpPr txBox="1">
                  <a:spLocks noRot="1" noChangeAspect="1" noMove="1" noResize="1" noEditPoints="1" noAdjustHandles="1" noChangeArrowheads="1" noChangeShapeType="1" noTextEdit="1"/>
                </p:cNvSpPr>
                <p:nvPr/>
              </p:nvSpPr>
              <p:spPr>
                <a:xfrm>
                  <a:off x="9681716" y="4020734"/>
                  <a:ext cx="1656000" cy="385810"/>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D7B67EFA-D3F3-034A-A125-0E8956361F62}"/>
                    </a:ext>
                  </a:extLst>
                </p:cNvPr>
                <p:cNvSpPr txBox="1"/>
                <p:nvPr/>
              </p:nvSpPr>
              <p:spPr>
                <a:xfrm>
                  <a:off x="8069147" y="4754226"/>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𝐴𝑙𝑎𝑟𝑚</m:t>
                        </m:r>
                      </m:oMath>
                    </m:oMathPara>
                  </a14:m>
                  <a:endParaRPr lang="en-GB" sz="1400" dirty="0"/>
                </a:p>
              </p:txBody>
            </p:sp>
          </mc:Choice>
          <mc:Fallback xmlns="">
            <p:sp>
              <p:nvSpPr>
                <p:cNvPr id="29" name="TextBox 28">
                  <a:extLst>
                    <a:ext uri="{FF2B5EF4-FFF2-40B4-BE49-F238E27FC236}">
                      <a16:creationId xmlns:a16="http://schemas.microsoft.com/office/drawing/2014/main" id="{DEA5D617-396A-F543-A49A-C090D1FCB6AE}"/>
                    </a:ext>
                  </a:extLst>
                </p:cNvPr>
                <p:cNvSpPr txBox="1">
                  <a:spLocks noRot="1" noChangeAspect="1" noMove="1" noResize="1" noEditPoints="1" noAdjustHandles="1" noChangeArrowheads="1" noChangeShapeType="1" noTextEdit="1"/>
                </p:cNvSpPr>
                <p:nvPr/>
              </p:nvSpPr>
              <p:spPr>
                <a:xfrm>
                  <a:off x="8069147" y="4754226"/>
                  <a:ext cx="1656000" cy="385810"/>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BDBFE79-4222-B94D-ACC7-158E45182762}"/>
                    </a:ext>
                  </a:extLst>
                </p:cNvPr>
                <p:cNvSpPr txBox="1"/>
                <p:nvPr/>
              </p:nvSpPr>
              <p:spPr>
                <a:xfrm>
                  <a:off x="9408954" y="5516402"/>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𝑀𝑎𝑟𝑦𝐶𝑎𝑙𝑙</m:t>
                        </m:r>
                      </m:oMath>
                    </m:oMathPara>
                  </a14:m>
                  <a:endParaRPr lang="en-GB" sz="1400" dirty="0">
                    <a:solidFill>
                      <a:schemeClr val="accent1"/>
                    </a:solidFill>
                  </a:endParaRPr>
                </a:p>
              </p:txBody>
            </p:sp>
          </mc:Choice>
          <mc:Fallback xmlns="">
            <p:sp>
              <p:nvSpPr>
                <p:cNvPr id="30" name="TextBox 29">
                  <a:extLst>
                    <a:ext uri="{FF2B5EF4-FFF2-40B4-BE49-F238E27FC236}">
                      <a16:creationId xmlns:a16="http://schemas.microsoft.com/office/drawing/2014/main" id="{2EA88CAC-70F6-FA41-9EA6-43F682AA0980}"/>
                    </a:ext>
                  </a:extLst>
                </p:cNvPr>
                <p:cNvSpPr txBox="1">
                  <a:spLocks noRot="1" noChangeAspect="1" noMove="1" noResize="1" noEditPoints="1" noAdjustHandles="1" noChangeArrowheads="1" noChangeShapeType="1" noTextEdit="1"/>
                </p:cNvSpPr>
                <p:nvPr/>
              </p:nvSpPr>
              <p:spPr>
                <a:xfrm>
                  <a:off x="9408954" y="5516402"/>
                  <a:ext cx="1656000" cy="385810"/>
                </a:xfrm>
                <a:prstGeom prst="ellipse">
                  <a:avLst/>
                </a:prstGeom>
                <a:blipFill>
                  <a:blip r:embed="rId15"/>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4DC30A6-98AD-9149-B48C-5EA106FA5B52}"/>
                    </a:ext>
                  </a:extLst>
                </p:cNvPr>
                <p:cNvSpPr txBox="1"/>
                <p:nvPr/>
              </p:nvSpPr>
              <p:spPr>
                <a:xfrm>
                  <a:off x="8069147" y="367682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𝐸</m:t>
                        </m:r>
                        <m:r>
                          <a:rPr lang="de-DE" sz="1400" b="0" i="1" smtClean="0">
                            <a:latin typeface="Cambria Math" panose="02040503050406030204" pitchFamily="18" charset="0"/>
                          </a:rPr>
                          <m:t>𝑟𝑟𝑜𝑟</m:t>
                        </m:r>
                      </m:oMath>
                    </m:oMathPara>
                  </a14:m>
                  <a:endParaRPr lang="en-GB" sz="1400" dirty="0"/>
                </a:p>
              </p:txBody>
            </p:sp>
          </mc:Choice>
          <mc:Fallback xmlns="">
            <p:sp>
              <p:nvSpPr>
                <p:cNvPr id="31" name="TextBox 30">
                  <a:extLst>
                    <a:ext uri="{FF2B5EF4-FFF2-40B4-BE49-F238E27FC236}">
                      <a16:creationId xmlns:a16="http://schemas.microsoft.com/office/drawing/2014/main" id="{623A7062-30CF-C041-8A96-577DB5834267}"/>
                    </a:ext>
                  </a:extLst>
                </p:cNvPr>
                <p:cNvSpPr txBox="1">
                  <a:spLocks noRot="1" noChangeAspect="1" noMove="1" noResize="1" noEditPoints="1" noAdjustHandles="1" noChangeArrowheads="1" noChangeShapeType="1" noTextEdit="1"/>
                </p:cNvSpPr>
                <p:nvPr/>
              </p:nvSpPr>
              <p:spPr>
                <a:xfrm>
                  <a:off x="8069147" y="3676824"/>
                  <a:ext cx="1656000" cy="385810"/>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71E13B3D-0BAF-5746-AD9E-07EBBE126B02}"/>
                    </a:ext>
                  </a:extLst>
                </p:cNvPr>
                <p:cNvSpPr txBox="1"/>
                <p:nvPr/>
              </p:nvSpPr>
              <p:spPr>
                <a:xfrm>
                  <a:off x="5950294" y="475422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𝑇</m:t>
                        </m:r>
                        <m:r>
                          <a:rPr lang="de-DE" sz="1400" b="0" i="1" smtClean="0">
                            <a:latin typeface="Cambria Math" panose="02040503050406030204" pitchFamily="18" charset="0"/>
                          </a:rPr>
                          <m:t>𝑉</m:t>
                        </m:r>
                      </m:oMath>
                    </m:oMathPara>
                  </a14:m>
                  <a:endParaRPr lang="en-GB" sz="1400" dirty="0"/>
                </a:p>
              </p:txBody>
            </p:sp>
          </mc:Choice>
          <mc:Fallback xmlns="">
            <p:sp>
              <p:nvSpPr>
                <p:cNvPr id="32" name="TextBox 31">
                  <a:extLst>
                    <a:ext uri="{FF2B5EF4-FFF2-40B4-BE49-F238E27FC236}">
                      <a16:creationId xmlns:a16="http://schemas.microsoft.com/office/drawing/2014/main" id="{EA0A3DD3-4BEF-BD4C-916D-EF60A4F07790}"/>
                    </a:ext>
                  </a:extLst>
                </p:cNvPr>
                <p:cNvSpPr txBox="1">
                  <a:spLocks noRot="1" noChangeAspect="1" noMove="1" noResize="1" noEditPoints="1" noAdjustHandles="1" noChangeArrowheads="1" noChangeShapeType="1" noTextEdit="1"/>
                </p:cNvSpPr>
                <p:nvPr/>
              </p:nvSpPr>
              <p:spPr>
                <a:xfrm>
                  <a:off x="5950294" y="4754224"/>
                  <a:ext cx="1656000" cy="385810"/>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5803BA26-A7DC-0F47-9286-77C7AB142F70}"/>
                    </a:ext>
                  </a:extLst>
                </p:cNvPr>
                <p:cNvSpPr txBox="1"/>
                <p:nvPr/>
              </p:nvSpPr>
              <p:spPr>
                <a:xfrm>
                  <a:off x="10188000" y="475422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𝑁</m:t>
                        </m:r>
                        <m:r>
                          <a:rPr lang="de-DE" sz="1400" b="0" i="1" smtClean="0">
                            <a:latin typeface="Cambria Math" panose="02040503050406030204" pitchFamily="18" charset="0"/>
                          </a:rPr>
                          <m:t>𝑎𝑝</m:t>
                        </m:r>
                      </m:oMath>
                    </m:oMathPara>
                  </a14:m>
                  <a:endParaRPr lang="en-GB" sz="1400" dirty="0"/>
                </a:p>
              </p:txBody>
            </p:sp>
          </mc:Choice>
          <mc:Fallback xmlns="">
            <p:sp>
              <p:nvSpPr>
                <p:cNvPr id="33" name="TextBox 32">
                  <a:extLst>
                    <a:ext uri="{FF2B5EF4-FFF2-40B4-BE49-F238E27FC236}">
                      <a16:creationId xmlns:a16="http://schemas.microsoft.com/office/drawing/2014/main" id="{AF02C025-F7CA-F04A-B5C2-C0EC3FCAF4F3}"/>
                    </a:ext>
                  </a:extLst>
                </p:cNvPr>
                <p:cNvSpPr txBox="1">
                  <a:spLocks noRot="1" noChangeAspect="1" noMove="1" noResize="1" noEditPoints="1" noAdjustHandles="1" noChangeArrowheads="1" noChangeShapeType="1" noTextEdit="1"/>
                </p:cNvSpPr>
                <p:nvPr/>
              </p:nvSpPr>
              <p:spPr>
                <a:xfrm>
                  <a:off x="10188000" y="4754224"/>
                  <a:ext cx="1656000" cy="385810"/>
                </a:xfrm>
                <a:prstGeom prst="ellipse">
                  <a:avLst/>
                </a:prstGeom>
                <a:blipFill>
                  <a:blip r:embed="rId18"/>
                  <a:stretch>
                    <a:fillRect/>
                  </a:stretch>
                </a:blipFill>
                <a:ln>
                  <a:solidFill>
                    <a:schemeClr val="tx1"/>
                  </a:solidFill>
                </a:ln>
              </p:spPr>
              <p:txBody>
                <a:bodyPr/>
                <a:lstStyle/>
                <a:p>
                  <a:r>
                    <a:rPr lang="de-DE">
                      <a:noFill/>
                    </a:rPr>
                    <a:t> </a:t>
                  </a:r>
                </a:p>
              </p:txBody>
            </p:sp>
          </mc:Fallback>
        </mc:AlternateContent>
        <p:cxnSp>
          <p:nvCxnSpPr>
            <p:cNvPr id="57" name="Straight Connector 56">
              <a:extLst>
                <a:ext uri="{FF2B5EF4-FFF2-40B4-BE49-F238E27FC236}">
                  <a16:creationId xmlns:a16="http://schemas.microsoft.com/office/drawing/2014/main" id="{217F3960-0643-EB44-B7BD-AF40125B8DEC}"/>
                </a:ext>
              </a:extLst>
            </p:cNvPr>
            <p:cNvCxnSpPr>
              <a:cxnSpLocks/>
              <a:stCxn id="54" idx="4"/>
              <a:endCxn id="52" idx="0"/>
            </p:cNvCxnSpPr>
            <p:nvPr/>
          </p:nvCxnSpPr>
          <p:spPr>
            <a:xfrm>
              <a:off x="8897147" y="4062634"/>
              <a:ext cx="0" cy="691593"/>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678E230-22CC-C943-BF78-D9A59FAE9F89}"/>
                </a:ext>
              </a:extLst>
            </p:cNvPr>
            <p:cNvCxnSpPr>
              <a:cxnSpLocks/>
              <a:stCxn id="55" idx="4"/>
              <a:endCxn id="46" idx="1"/>
            </p:cNvCxnSpPr>
            <p:nvPr/>
          </p:nvCxnSpPr>
          <p:spPr>
            <a:xfrm>
              <a:off x="6778294" y="5140035"/>
              <a:ext cx="242516" cy="429742"/>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2C9081-5E9B-AB42-9CBD-9324698AAD53}"/>
                </a:ext>
              </a:extLst>
            </p:cNvPr>
            <p:cNvCxnSpPr>
              <a:cxnSpLocks/>
              <a:stCxn id="56" idx="4"/>
              <a:endCxn id="53" idx="7"/>
            </p:cNvCxnSpPr>
            <p:nvPr/>
          </p:nvCxnSpPr>
          <p:spPr>
            <a:xfrm flipH="1">
              <a:off x="10822438" y="5140035"/>
              <a:ext cx="193562" cy="432868"/>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C716776E-9DF6-4E47-96E1-BA904B2A151E}"/>
              </a:ext>
            </a:extLst>
          </p:cNvPr>
          <p:cNvGrpSpPr/>
          <p:nvPr/>
        </p:nvGrpSpPr>
        <p:grpSpPr>
          <a:xfrm>
            <a:off x="3600000" y="4818983"/>
            <a:ext cx="1571716" cy="734502"/>
            <a:chOff x="-239488" y="5192309"/>
            <a:chExt cx="1571716" cy="734502"/>
          </a:xfrm>
        </p:grpSpPr>
        <p:sp>
          <p:nvSpPr>
            <p:cNvPr id="73" name="TextBox 72">
              <a:extLst>
                <a:ext uri="{FF2B5EF4-FFF2-40B4-BE49-F238E27FC236}">
                  <a16:creationId xmlns:a16="http://schemas.microsoft.com/office/drawing/2014/main" id="{057AFA0E-F4E5-6341-A00F-9F59C7892684}"/>
                </a:ext>
              </a:extLst>
            </p:cNvPr>
            <p:cNvSpPr txBox="1"/>
            <p:nvPr/>
          </p:nvSpPr>
          <p:spPr>
            <a:xfrm>
              <a:off x="-239488" y="5192309"/>
              <a:ext cx="1571716" cy="734502"/>
            </a:xfrm>
            <a:prstGeom prst="cloudCallout">
              <a:avLst>
                <a:gd name="adj1" fmla="val -54660"/>
                <a:gd name="adj2" fmla="val -79277"/>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de-DE" dirty="0"/>
            </a:p>
          </p:txBody>
        </p:sp>
        <p:sp>
          <p:nvSpPr>
            <p:cNvPr id="74" name="Rectangle 73">
              <a:extLst>
                <a:ext uri="{FF2B5EF4-FFF2-40B4-BE49-F238E27FC236}">
                  <a16:creationId xmlns:a16="http://schemas.microsoft.com/office/drawing/2014/main" id="{99CCAEC7-80A2-8449-AA21-FE06A7468D1D}"/>
                </a:ext>
              </a:extLst>
            </p:cNvPr>
            <p:cNvSpPr/>
            <p:nvPr/>
          </p:nvSpPr>
          <p:spPr>
            <a:xfrm>
              <a:off x="-144774" y="5210731"/>
              <a:ext cx="1438277" cy="646331"/>
            </a:xfrm>
            <a:prstGeom prst="rect">
              <a:avLst/>
            </a:prstGeom>
          </p:spPr>
          <p:txBody>
            <a:bodyPr wrap="square">
              <a:spAutoFit/>
            </a:bodyPr>
            <a:lstStyle/>
            <a:p>
              <a:pPr algn="ctr"/>
              <a:r>
                <a:rPr lang="de-DE" dirty="0">
                  <a:solidFill>
                    <a:schemeClr val="bg1"/>
                  </a:solidFill>
                </a:rPr>
                <a:t>Bei allen v-Strukturen?</a:t>
              </a:r>
            </a:p>
          </p:txBody>
        </p:sp>
      </p:grpSp>
    </p:spTree>
    <p:extLst>
      <p:ext uri="{BB962C8B-B14F-4D97-AF65-F5344CB8AC3E}">
        <p14:creationId xmlns:p14="http://schemas.microsoft.com/office/powerpoint/2010/main" val="339583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E5815-7DB7-D04D-91AD-1226B20FE1C7}"/>
              </a:ext>
            </a:extLst>
          </p:cNvPr>
          <p:cNvSpPr>
            <a:spLocks noGrp="1"/>
          </p:cNvSpPr>
          <p:nvPr>
            <p:ph type="title"/>
          </p:nvPr>
        </p:nvSpPr>
        <p:spPr/>
        <p:txBody>
          <a:bodyPr/>
          <a:lstStyle/>
          <a:p>
            <a:r>
              <a:rPr lang="de-DE" dirty="0"/>
              <a:t>Wiederbetrachtung: Umwandlung von BNs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8CBA8E8-1D79-CA4C-AE0A-A85E44CEA339}"/>
                  </a:ext>
                </a:extLst>
              </p:cNvPr>
              <p:cNvSpPr>
                <a:spLocks noGrp="1"/>
              </p:cNvSpPr>
              <p:nvPr>
                <p:ph idx="1"/>
              </p:nvPr>
            </p:nvSpPr>
            <p:spPr>
              <a:xfrm>
                <a:off x="360000" y="1665066"/>
                <a:ext cx="6807320" cy="4240848"/>
              </a:xfrm>
            </p:spPr>
            <p:txBody>
              <a:bodyPr/>
              <a:lstStyle/>
              <a:p>
                <a:r>
                  <a:rPr lang="de-DE" dirty="0"/>
                  <a:t>Unabhängigkeiten gehen verloren, wenn beim Moralisieren eines BNs Kanten hinzugefügt werden</a:t>
                </a:r>
              </a:p>
              <a:p>
                <a:r>
                  <a:rPr lang="de-DE" dirty="0"/>
                  <a:t>BN </a:t>
                </a:r>
                <a14:m>
                  <m:oMath xmlns:m="http://schemas.openxmlformats.org/officeDocument/2006/math">
                    <m:r>
                      <a:rPr lang="de-DE" i="1">
                        <a:latin typeface="Cambria Math" panose="02040503050406030204" pitchFamily="18" charset="0"/>
                      </a:rPr>
                      <m:t>𝐵</m:t>
                    </m:r>
                    <m:r>
                      <a:rPr lang="de-DE" i="1">
                        <a:latin typeface="Cambria Math" panose="02040503050406030204" pitchFamily="18" charset="0"/>
                      </a:rPr>
                      <m:t>=</m:t>
                    </m:r>
                    <m:d>
                      <m:dPr>
                        <m:ctrlPr>
                          <a:rPr lang="de-DE" i="1">
                            <a:latin typeface="Cambria Math" panose="02040503050406030204" pitchFamily="18" charset="0"/>
                          </a:rPr>
                        </m:ctrlPr>
                      </m:dPr>
                      <m:e>
                        <m:r>
                          <a:rPr lang="de-DE" i="1">
                            <a:latin typeface="Cambria Math" panose="02040503050406030204" pitchFamily="18" charset="0"/>
                          </a:rPr>
                          <m:t>𝑉</m:t>
                        </m:r>
                        <m:r>
                          <a:rPr lang="de-DE" i="1">
                            <a:latin typeface="Cambria Math" panose="02040503050406030204" pitchFamily="18" charset="0"/>
                          </a:rPr>
                          <m:t>,</m:t>
                        </m:r>
                        <m:r>
                          <a:rPr lang="de-DE" i="1">
                            <a:latin typeface="Cambria Math" panose="02040503050406030204" pitchFamily="18" charset="0"/>
                          </a:rPr>
                          <m:t>𝐸</m:t>
                        </m:r>
                      </m:e>
                    </m:d>
                  </m:oMath>
                </a14:m>
                <a:r>
                  <a:rPr lang="de-DE" dirty="0"/>
                  <a:t> ist ein </a:t>
                </a:r>
                <a:r>
                  <a:rPr lang="de-DE" dirty="0" err="1">
                    <a:solidFill>
                      <a:schemeClr val="accent1"/>
                    </a:solidFill>
                  </a:rPr>
                  <a:t>moraler</a:t>
                </a:r>
                <a:r>
                  <a:rPr lang="de-DE" dirty="0"/>
                  <a:t> Graph, wenn alle Elternpaare eines Kindes durch eine Kante verbunden sind</a:t>
                </a:r>
              </a:p>
              <a:p>
                <a:pPr lvl="1"/>
                <a:r>
                  <a:rPr lang="de-DE" dirty="0"/>
                  <a:t>Formal: für jedes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𝑖</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𝑗</m:t>
                        </m:r>
                      </m:sub>
                    </m:sSub>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𝑉</m:t>
                    </m:r>
                  </m:oMath>
                </a14:m>
                <a:r>
                  <a:rPr lang="de-DE" dirty="0"/>
                  <a:t> mit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𝑖</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𝑗</m:t>
                        </m:r>
                      </m:sub>
                    </m:sSub>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Pa</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𝑘</m:t>
                            </m:r>
                          </m:sub>
                        </m:sSub>
                      </m:e>
                    </m:d>
                  </m:oMath>
                </a14:m>
                <a:r>
                  <a:rPr lang="de-DE" dirty="0"/>
                  <a:t> für ein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𝑘</m:t>
                        </m:r>
                      </m:sub>
                    </m:sSub>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𝑉</m:t>
                    </m:r>
                  </m:oMath>
                </a14:m>
                <a:r>
                  <a:rPr lang="de-DE" dirty="0"/>
                  <a:t> gilt: </a:t>
                </a:r>
                <a14:m>
                  <m:oMath xmlns:m="http://schemas.openxmlformats.org/officeDocument/2006/math">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𝑖</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𝑗</m:t>
                            </m:r>
                          </m:sub>
                        </m:sSub>
                      </m:e>
                    </m:d>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𝐸</m:t>
                    </m:r>
                    <m:r>
                      <a:rPr lang="de-DE" b="0" i="1" smtClean="0">
                        <a:latin typeface="Cambria Math" panose="02040503050406030204" pitchFamily="18" charset="0"/>
                        <a:ea typeface="Cambria Math" panose="02040503050406030204" pitchFamily="18" charset="0"/>
                      </a:rPr>
                      <m:t>∨</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𝑗</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𝑖</m:t>
                            </m:r>
                          </m:sub>
                        </m:sSub>
                      </m:e>
                    </m:d>
                    <m:r>
                      <a:rPr lang="de-DE" i="1" smtClean="0">
                        <a:latin typeface="Cambria Math" panose="02040503050406030204" pitchFamily="18" charset="0"/>
                        <a:ea typeface="Cambria Math" panose="02040503050406030204" pitchFamily="18" charset="0"/>
                      </a:rPr>
                      <m:t>∈</m:t>
                    </m:r>
                    <m:r>
                      <a:rPr lang="de-DE" i="1" dirty="0">
                        <a:latin typeface="Cambria Math" panose="02040503050406030204" pitchFamily="18" charset="0"/>
                      </a:rPr>
                      <m:t>𝐸</m:t>
                    </m:r>
                  </m:oMath>
                </a14:m>
                <a:r>
                  <a:rPr lang="de-DE" dirty="0"/>
                  <a:t> </a:t>
                </a:r>
              </a:p>
              <a:p>
                <a:pPr lvl="1"/>
                <a:r>
                  <a:rPr lang="de-DE" dirty="0"/>
                  <a:t>Dann werden beim Moralisieren keine Kanten hinzugefügt</a:t>
                </a:r>
              </a:p>
              <a:p>
                <a:r>
                  <a:rPr lang="de-DE" dirty="0">
                    <a:solidFill>
                      <a:schemeClr val="accent1"/>
                    </a:solidFill>
                  </a:rPr>
                  <a:t>Wenn ein BN </a:t>
                </a:r>
                <a14:m>
                  <m:oMath xmlns:m="http://schemas.openxmlformats.org/officeDocument/2006/math">
                    <m:r>
                      <a:rPr lang="de-DE" b="0" i="1" smtClean="0">
                        <a:solidFill>
                          <a:schemeClr val="accent1"/>
                        </a:solidFill>
                        <a:latin typeface="Cambria Math" panose="02040503050406030204" pitchFamily="18" charset="0"/>
                      </a:rPr>
                      <m:t>𝐵</m:t>
                    </m:r>
                    <m:r>
                      <a:rPr lang="de-DE" b="0" i="1" smtClean="0">
                        <a:solidFill>
                          <a:schemeClr val="accent1"/>
                        </a:solidFill>
                        <a:latin typeface="Cambria Math" panose="02040503050406030204" pitchFamily="18" charset="0"/>
                      </a:rPr>
                      <m:t>=</m:t>
                    </m:r>
                    <m:d>
                      <m:dPr>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𝑉</m:t>
                        </m:r>
                        <m:r>
                          <a:rPr lang="de-DE" b="0" i="1" smtClean="0">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𝐸</m:t>
                        </m:r>
                      </m:e>
                    </m:d>
                  </m:oMath>
                </a14:m>
                <a:r>
                  <a:rPr lang="de-DE" dirty="0">
                    <a:solidFill>
                      <a:schemeClr val="accent1"/>
                    </a:solidFill>
                  </a:rPr>
                  <a:t> ein </a:t>
                </a:r>
                <a:r>
                  <a:rPr lang="de-DE" i="1" dirty="0" err="1">
                    <a:solidFill>
                      <a:schemeClr val="accent1"/>
                    </a:solidFill>
                  </a:rPr>
                  <a:t>moraler</a:t>
                </a:r>
                <a:r>
                  <a:rPr lang="de-DE" dirty="0">
                    <a:solidFill>
                      <a:schemeClr val="accent1"/>
                    </a:solidFill>
                  </a:rPr>
                  <a:t> Graph ist, dann existiert ein Faktormodell </a:t>
                </a:r>
                <a14:m>
                  <m:oMath xmlns:m="http://schemas.openxmlformats.org/officeDocument/2006/math">
                    <m:r>
                      <a:rPr lang="de-DE" i="1" dirty="0" smtClean="0">
                        <a:solidFill>
                          <a:schemeClr val="accent1"/>
                        </a:solidFill>
                        <a:latin typeface="Cambria Math" panose="02040503050406030204" pitchFamily="18" charset="0"/>
                      </a:rPr>
                      <m:t>𝐹</m:t>
                    </m:r>
                  </m:oMath>
                </a14:m>
                <a:r>
                  <a:rPr lang="de-DE" dirty="0">
                    <a:solidFill>
                      <a:schemeClr val="accent1"/>
                    </a:solidFill>
                  </a:rPr>
                  <a:t> mit einem MN </a:t>
                </a:r>
                <a14:m>
                  <m:oMath xmlns:m="http://schemas.openxmlformats.org/officeDocument/2006/math">
                    <m:d>
                      <m:dPr>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𝑉</m:t>
                        </m:r>
                        <m:r>
                          <a:rPr lang="de-DE" b="0" i="1" smtClean="0">
                            <a:solidFill>
                              <a:schemeClr val="accent1"/>
                            </a:solidFill>
                            <a:latin typeface="Cambria Math" panose="02040503050406030204" pitchFamily="18" charset="0"/>
                          </a:rPr>
                          <m:t>,</m:t>
                        </m:r>
                        <m:sSup>
                          <m:sSupPr>
                            <m:ctrlPr>
                              <a:rPr lang="de-DE" b="0" i="1" smtClean="0">
                                <a:solidFill>
                                  <a:schemeClr val="accent1"/>
                                </a:solidFill>
                                <a:latin typeface="Cambria Math" panose="02040503050406030204" pitchFamily="18" charset="0"/>
                              </a:rPr>
                            </m:ctrlPr>
                          </m:sSupPr>
                          <m:e>
                            <m:r>
                              <a:rPr lang="de-DE" b="0" i="1" smtClean="0">
                                <a:solidFill>
                                  <a:schemeClr val="accent1"/>
                                </a:solidFill>
                                <a:latin typeface="Cambria Math" panose="02040503050406030204" pitchFamily="18" charset="0"/>
                              </a:rPr>
                              <m:t>𝐸</m:t>
                            </m:r>
                          </m:e>
                          <m:sup>
                            <m:r>
                              <a:rPr lang="de-DE" b="0" i="1" smtClean="0">
                                <a:solidFill>
                                  <a:schemeClr val="accent1"/>
                                </a:solidFill>
                                <a:latin typeface="Cambria Math" panose="02040503050406030204" pitchFamily="18" charset="0"/>
                              </a:rPr>
                              <m:t>′</m:t>
                            </m:r>
                          </m:sup>
                        </m:sSup>
                      </m:e>
                    </m:d>
                  </m:oMath>
                </a14:m>
                <a:r>
                  <a:rPr lang="de-DE" dirty="0">
                    <a:solidFill>
                      <a:schemeClr val="accent1"/>
                    </a:solidFill>
                  </a:rPr>
                  <a:t>, so dass die Unabhängigkeiten gleich sind</a:t>
                </a:r>
              </a:p>
            </p:txBody>
          </p:sp>
        </mc:Choice>
        <mc:Fallback xmlns="">
          <p:sp>
            <p:nvSpPr>
              <p:cNvPr id="3" name="Content Placeholder 2">
                <a:extLst>
                  <a:ext uri="{FF2B5EF4-FFF2-40B4-BE49-F238E27FC236}">
                    <a16:creationId xmlns:a16="http://schemas.microsoft.com/office/drawing/2014/main" id="{28CBA8E8-1D79-CA4C-AE0A-A85E44CEA339}"/>
                  </a:ext>
                </a:extLst>
              </p:cNvPr>
              <p:cNvSpPr>
                <a:spLocks noGrp="1" noRot="1" noChangeAspect="1" noMove="1" noResize="1" noEditPoints="1" noAdjustHandles="1" noChangeArrowheads="1" noChangeShapeType="1" noTextEdit="1"/>
              </p:cNvSpPr>
              <p:nvPr>
                <p:ph idx="1"/>
              </p:nvPr>
            </p:nvSpPr>
            <p:spPr>
              <a:xfrm>
                <a:off x="360000" y="1665066"/>
                <a:ext cx="6807320" cy="4240848"/>
              </a:xfrm>
              <a:blipFill>
                <a:blip r:embed="rId3"/>
                <a:stretch>
                  <a:fillRect l="-2421" t="-2687" r="-3352" b="-2388"/>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83A30912-14B8-6642-BB51-101ADF63CDB8}"/>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68E9EFDF-5C3A-AF4D-BA4F-4242F8F877BB}"/>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60AD4D91-BD1E-1C43-A19C-FA27D5DC76B0}"/>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108</a:t>
            </a:fld>
            <a:r>
              <a:rPr lang="de-DE"/>
              <a:t> </a:t>
            </a:r>
            <a:endParaRPr lang="de-DE" sz="1400" dirty="0"/>
          </a:p>
        </p:txBody>
      </p:sp>
      <p:grpSp>
        <p:nvGrpSpPr>
          <p:cNvPr id="70" name="Group 69">
            <a:extLst>
              <a:ext uri="{FF2B5EF4-FFF2-40B4-BE49-F238E27FC236}">
                <a16:creationId xmlns:a16="http://schemas.microsoft.com/office/drawing/2014/main" id="{90F50509-6318-A041-A123-AECA8D327673}"/>
              </a:ext>
            </a:extLst>
          </p:cNvPr>
          <p:cNvGrpSpPr/>
          <p:nvPr/>
        </p:nvGrpSpPr>
        <p:grpSpPr>
          <a:xfrm>
            <a:off x="7216004" y="3849005"/>
            <a:ext cx="4627996" cy="1747473"/>
            <a:chOff x="7216004" y="4158441"/>
            <a:chExt cx="4627996" cy="1747473"/>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7155541-1263-A443-A99E-FD766122AC4A}"/>
                    </a:ext>
                  </a:extLst>
                </p:cNvPr>
                <p:cNvSpPr txBox="1"/>
                <p:nvPr/>
              </p:nvSpPr>
              <p:spPr>
                <a:xfrm>
                  <a:off x="7717699" y="4428494"/>
                  <a:ext cx="1300364" cy="302955"/>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𝐵</m:t>
                        </m:r>
                        <m:r>
                          <a:rPr lang="de-DE" sz="1400" b="0" i="1" smtClean="0">
                            <a:latin typeface="Cambria Math" panose="02040503050406030204" pitchFamily="18" charset="0"/>
                          </a:rPr>
                          <m:t>𝑢𝑟𝑔𝑙𝑎𝑟𝑦</m:t>
                        </m:r>
                      </m:oMath>
                    </m:oMathPara>
                  </a14:m>
                  <a:endParaRPr lang="en-GB" sz="1400" dirty="0"/>
                </a:p>
              </p:txBody>
            </p:sp>
          </mc:Choice>
          <mc:Fallback xmlns="">
            <p:sp>
              <p:nvSpPr>
                <p:cNvPr id="8" name="TextBox 7">
                  <a:extLst>
                    <a:ext uri="{FF2B5EF4-FFF2-40B4-BE49-F238E27FC236}">
                      <a16:creationId xmlns:a16="http://schemas.microsoft.com/office/drawing/2014/main" id="{F7155541-1263-A443-A99E-FD766122AC4A}"/>
                    </a:ext>
                  </a:extLst>
                </p:cNvPr>
                <p:cNvSpPr txBox="1">
                  <a:spLocks noRot="1" noChangeAspect="1" noMove="1" noResize="1" noEditPoints="1" noAdjustHandles="1" noChangeArrowheads="1" noChangeShapeType="1" noTextEdit="1"/>
                </p:cNvSpPr>
                <p:nvPr/>
              </p:nvSpPr>
              <p:spPr>
                <a:xfrm>
                  <a:off x="7717699" y="4428494"/>
                  <a:ext cx="1300364" cy="302955"/>
                </a:xfrm>
                <a:prstGeom prst="ellipse">
                  <a:avLst/>
                </a:prstGeom>
                <a:blipFill>
                  <a:blip r:embed="rId4"/>
                  <a:stretch>
                    <a:fillRect b="-4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28B3585-9DEA-924B-B3D9-5D53CD181F3E}"/>
                    </a:ext>
                  </a:extLst>
                </p:cNvPr>
                <p:cNvSpPr txBox="1"/>
                <p:nvPr/>
              </p:nvSpPr>
              <p:spPr>
                <a:xfrm>
                  <a:off x="7866186" y="5600503"/>
                  <a:ext cx="1300364" cy="30295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𝐽𝑜h𝑛𝐶𝑎𝑙𝑙</m:t>
                        </m:r>
                      </m:oMath>
                    </m:oMathPara>
                  </a14:m>
                  <a:endParaRPr lang="en-GB" sz="1400" dirty="0"/>
                </a:p>
              </p:txBody>
            </p:sp>
          </mc:Choice>
          <mc:Fallback xmlns="">
            <p:sp>
              <p:nvSpPr>
                <p:cNvPr id="9" name="TextBox 8">
                  <a:extLst>
                    <a:ext uri="{FF2B5EF4-FFF2-40B4-BE49-F238E27FC236}">
                      <a16:creationId xmlns:a16="http://schemas.microsoft.com/office/drawing/2014/main" id="{228B3585-9DEA-924B-B3D9-5D53CD181F3E}"/>
                    </a:ext>
                  </a:extLst>
                </p:cNvPr>
                <p:cNvSpPr txBox="1">
                  <a:spLocks noRot="1" noChangeAspect="1" noMove="1" noResize="1" noEditPoints="1" noAdjustHandles="1" noChangeArrowheads="1" noChangeShapeType="1" noTextEdit="1"/>
                </p:cNvSpPr>
                <p:nvPr/>
              </p:nvSpPr>
              <p:spPr>
                <a:xfrm>
                  <a:off x="7866186" y="5600503"/>
                  <a:ext cx="1300364" cy="302955"/>
                </a:xfrm>
                <a:prstGeom prst="ellipse">
                  <a:avLst/>
                </a:prstGeom>
                <a:blipFill>
                  <a:blip r:embed="rId5"/>
                  <a:stretch>
                    <a:fillRect b="-8000"/>
                  </a:stretch>
                </a:blipFill>
                <a:ln>
                  <a:solidFill>
                    <a:schemeClr val="tx1"/>
                  </a:solidFill>
                </a:ln>
              </p:spPr>
              <p:txBody>
                <a:bodyPr/>
                <a:lstStyle/>
                <a:p>
                  <a:r>
                    <a:rPr lang="de-DE">
                      <a:noFill/>
                    </a:rPr>
                    <a:t> </a:t>
                  </a:r>
                </a:p>
              </p:txBody>
            </p:sp>
          </mc:Fallback>
        </mc:AlternateContent>
        <p:cxnSp>
          <p:nvCxnSpPr>
            <p:cNvPr id="10" name="Straight Connector 9">
              <a:extLst>
                <a:ext uri="{FF2B5EF4-FFF2-40B4-BE49-F238E27FC236}">
                  <a16:creationId xmlns:a16="http://schemas.microsoft.com/office/drawing/2014/main" id="{E00827BD-265C-AA4E-9AFF-9048773DECC2}"/>
                </a:ext>
              </a:extLst>
            </p:cNvPr>
            <p:cNvCxnSpPr>
              <a:cxnSpLocks/>
              <a:stCxn id="15" idx="3"/>
              <a:endCxn id="9" idx="7"/>
            </p:cNvCxnSpPr>
            <p:nvPr/>
          </p:nvCxnSpPr>
          <p:spPr>
            <a:xfrm flipH="1">
              <a:off x="8976116" y="5263053"/>
              <a:ext cx="94138" cy="381818"/>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6508F90-586F-5944-9523-06E43EC00E20}"/>
                </a:ext>
              </a:extLst>
            </p:cNvPr>
            <p:cNvCxnSpPr>
              <a:cxnSpLocks/>
              <a:stCxn id="8" idx="4"/>
              <a:endCxn id="15" idx="1"/>
            </p:cNvCxnSpPr>
            <p:nvPr/>
          </p:nvCxnSpPr>
          <p:spPr>
            <a:xfrm>
              <a:off x="8367881" y="4731449"/>
              <a:ext cx="702373" cy="317383"/>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20EB2B-613E-1641-B2DB-ED977B0E11A7}"/>
                </a:ext>
              </a:extLst>
            </p:cNvPr>
            <p:cNvCxnSpPr>
              <a:cxnSpLocks/>
              <a:stCxn id="14" idx="4"/>
              <a:endCxn id="15" idx="7"/>
            </p:cNvCxnSpPr>
            <p:nvPr/>
          </p:nvCxnSpPr>
          <p:spPr>
            <a:xfrm flipH="1">
              <a:off x="9989750" y="4731449"/>
              <a:ext cx="806512" cy="317383"/>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799091D-72AF-2440-923A-9432AACA3EB8}"/>
                </a:ext>
              </a:extLst>
            </p:cNvPr>
            <p:cNvCxnSpPr>
              <a:cxnSpLocks/>
              <a:stCxn id="15" idx="5"/>
              <a:endCxn id="16" idx="1"/>
            </p:cNvCxnSpPr>
            <p:nvPr/>
          </p:nvCxnSpPr>
          <p:spPr>
            <a:xfrm>
              <a:off x="9989750" y="5263053"/>
              <a:ext cx="132579" cy="384273"/>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4F6E43F-668E-3945-A484-FCFFDEEB42A1}"/>
                    </a:ext>
                  </a:extLst>
                </p:cNvPr>
                <p:cNvSpPr txBox="1"/>
                <p:nvPr/>
              </p:nvSpPr>
              <p:spPr>
                <a:xfrm>
                  <a:off x="10146080" y="4428494"/>
                  <a:ext cx="1300364" cy="30295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𝐸𝑎𝑟𝑡h𝑞𝑢𝑎𝑘𝑒</m:t>
                        </m:r>
                      </m:oMath>
                    </m:oMathPara>
                  </a14:m>
                  <a:endParaRPr lang="en-GB" sz="1400" dirty="0"/>
                </a:p>
              </p:txBody>
            </p:sp>
          </mc:Choice>
          <mc:Fallback xmlns="">
            <p:sp>
              <p:nvSpPr>
                <p:cNvPr id="14" name="TextBox 13">
                  <a:extLst>
                    <a:ext uri="{FF2B5EF4-FFF2-40B4-BE49-F238E27FC236}">
                      <a16:creationId xmlns:a16="http://schemas.microsoft.com/office/drawing/2014/main" id="{84F6E43F-668E-3945-A484-FCFFDEEB42A1}"/>
                    </a:ext>
                  </a:extLst>
                </p:cNvPr>
                <p:cNvSpPr txBox="1">
                  <a:spLocks noRot="1" noChangeAspect="1" noMove="1" noResize="1" noEditPoints="1" noAdjustHandles="1" noChangeArrowheads="1" noChangeShapeType="1" noTextEdit="1"/>
                </p:cNvSpPr>
                <p:nvPr/>
              </p:nvSpPr>
              <p:spPr>
                <a:xfrm>
                  <a:off x="10146080" y="4428494"/>
                  <a:ext cx="1300364" cy="302955"/>
                </a:xfrm>
                <a:prstGeom prst="ellipse">
                  <a:avLst/>
                </a:prstGeom>
                <a:blipFill>
                  <a:blip r:embed="rId6"/>
                  <a:stretch>
                    <a:fillRect b="-4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4B6B5BD2-0FAF-5640-971C-16019ACC14AA}"/>
                    </a:ext>
                  </a:extLst>
                </p:cNvPr>
                <p:cNvSpPr txBox="1"/>
                <p:nvPr/>
              </p:nvSpPr>
              <p:spPr>
                <a:xfrm>
                  <a:off x="8879820" y="5004465"/>
                  <a:ext cx="1300364" cy="30295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𝐴𝑙𝑎𝑟𝑚</m:t>
                        </m:r>
                      </m:oMath>
                    </m:oMathPara>
                  </a14:m>
                  <a:endParaRPr lang="en-GB" sz="1400" dirty="0"/>
                </a:p>
              </p:txBody>
            </p:sp>
          </mc:Choice>
          <mc:Fallback xmlns="">
            <p:sp>
              <p:nvSpPr>
                <p:cNvPr id="15" name="TextBox 14">
                  <a:extLst>
                    <a:ext uri="{FF2B5EF4-FFF2-40B4-BE49-F238E27FC236}">
                      <a16:creationId xmlns:a16="http://schemas.microsoft.com/office/drawing/2014/main" id="{4B6B5BD2-0FAF-5640-971C-16019ACC14AA}"/>
                    </a:ext>
                  </a:extLst>
                </p:cNvPr>
                <p:cNvSpPr txBox="1">
                  <a:spLocks noRot="1" noChangeAspect="1" noMove="1" noResize="1" noEditPoints="1" noAdjustHandles="1" noChangeArrowheads="1" noChangeShapeType="1" noTextEdit="1"/>
                </p:cNvSpPr>
                <p:nvPr/>
              </p:nvSpPr>
              <p:spPr>
                <a:xfrm>
                  <a:off x="8879820" y="5004465"/>
                  <a:ext cx="1300364" cy="302955"/>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ED4B51C-6B1A-994A-97A0-A7D515F8EA07}"/>
                    </a:ext>
                  </a:extLst>
                </p:cNvPr>
                <p:cNvSpPr txBox="1"/>
                <p:nvPr/>
              </p:nvSpPr>
              <p:spPr>
                <a:xfrm>
                  <a:off x="9931895" y="5602959"/>
                  <a:ext cx="1300364" cy="302955"/>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𝑀𝑎𝑟𝑦𝐶𝑎𝑙𝑙</m:t>
                        </m:r>
                      </m:oMath>
                    </m:oMathPara>
                  </a14:m>
                  <a:endParaRPr lang="en-GB" sz="1400" dirty="0">
                    <a:solidFill>
                      <a:schemeClr val="accent1"/>
                    </a:solidFill>
                  </a:endParaRPr>
                </a:p>
              </p:txBody>
            </p:sp>
          </mc:Choice>
          <mc:Fallback xmlns="">
            <p:sp>
              <p:nvSpPr>
                <p:cNvPr id="16" name="TextBox 15">
                  <a:extLst>
                    <a:ext uri="{FF2B5EF4-FFF2-40B4-BE49-F238E27FC236}">
                      <a16:creationId xmlns:a16="http://schemas.microsoft.com/office/drawing/2014/main" id="{CED4B51C-6B1A-994A-97A0-A7D515F8EA07}"/>
                    </a:ext>
                  </a:extLst>
                </p:cNvPr>
                <p:cNvSpPr txBox="1">
                  <a:spLocks noRot="1" noChangeAspect="1" noMove="1" noResize="1" noEditPoints="1" noAdjustHandles="1" noChangeArrowheads="1" noChangeShapeType="1" noTextEdit="1"/>
                </p:cNvSpPr>
                <p:nvPr/>
              </p:nvSpPr>
              <p:spPr>
                <a:xfrm>
                  <a:off x="9931895" y="5602959"/>
                  <a:ext cx="1300364" cy="302955"/>
                </a:xfrm>
                <a:prstGeom prst="ellipse">
                  <a:avLst/>
                </a:prstGeom>
                <a:blipFill>
                  <a:blip r:embed="rId8"/>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10F73E5C-8F81-5147-8863-3448B6F01301}"/>
                    </a:ext>
                  </a:extLst>
                </p:cNvPr>
                <p:cNvSpPr txBox="1"/>
                <p:nvPr/>
              </p:nvSpPr>
              <p:spPr>
                <a:xfrm>
                  <a:off x="8879820" y="4158441"/>
                  <a:ext cx="1300364" cy="302955"/>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𝐸</m:t>
                        </m:r>
                        <m:r>
                          <a:rPr lang="de-DE" sz="1400" b="0" i="1" smtClean="0">
                            <a:latin typeface="Cambria Math" panose="02040503050406030204" pitchFamily="18" charset="0"/>
                          </a:rPr>
                          <m:t>𝑟𝑟𝑜𝑟</m:t>
                        </m:r>
                      </m:oMath>
                    </m:oMathPara>
                  </a14:m>
                  <a:endParaRPr lang="en-GB" sz="1400" dirty="0"/>
                </a:p>
              </p:txBody>
            </p:sp>
          </mc:Choice>
          <mc:Fallback xmlns="">
            <p:sp>
              <p:nvSpPr>
                <p:cNvPr id="17" name="TextBox 16">
                  <a:extLst>
                    <a:ext uri="{FF2B5EF4-FFF2-40B4-BE49-F238E27FC236}">
                      <a16:creationId xmlns:a16="http://schemas.microsoft.com/office/drawing/2014/main" id="{10F73E5C-8F81-5147-8863-3448B6F01301}"/>
                    </a:ext>
                  </a:extLst>
                </p:cNvPr>
                <p:cNvSpPr txBox="1">
                  <a:spLocks noRot="1" noChangeAspect="1" noMove="1" noResize="1" noEditPoints="1" noAdjustHandles="1" noChangeArrowheads="1" noChangeShapeType="1" noTextEdit="1"/>
                </p:cNvSpPr>
                <p:nvPr/>
              </p:nvSpPr>
              <p:spPr>
                <a:xfrm>
                  <a:off x="8879820" y="4158441"/>
                  <a:ext cx="1300364" cy="302955"/>
                </a:xfrm>
                <a:prstGeom prst="ellipse">
                  <a:avLst/>
                </a:prstGeom>
                <a:blipFill>
                  <a:blip r:embed="rId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DF5C335-9C65-534D-8523-258A49D34C7A}"/>
                    </a:ext>
                  </a:extLst>
                </p:cNvPr>
                <p:cNvSpPr txBox="1"/>
                <p:nvPr/>
              </p:nvSpPr>
              <p:spPr>
                <a:xfrm>
                  <a:off x="7216004" y="5004463"/>
                  <a:ext cx="1300364" cy="302955"/>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𝑇</m:t>
                        </m:r>
                        <m:r>
                          <a:rPr lang="de-DE" sz="1400" b="0" i="1" smtClean="0">
                            <a:latin typeface="Cambria Math" panose="02040503050406030204" pitchFamily="18" charset="0"/>
                          </a:rPr>
                          <m:t>𝑉</m:t>
                        </m:r>
                      </m:oMath>
                    </m:oMathPara>
                  </a14:m>
                  <a:endParaRPr lang="en-GB" sz="1400" dirty="0"/>
                </a:p>
              </p:txBody>
            </p:sp>
          </mc:Choice>
          <mc:Fallback xmlns="">
            <p:sp>
              <p:nvSpPr>
                <p:cNvPr id="18" name="TextBox 17">
                  <a:extLst>
                    <a:ext uri="{FF2B5EF4-FFF2-40B4-BE49-F238E27FC236}">
                      <a16:creationId xmlns:a16="http://schemas.microsoft.com/office/drawing/2014/main" id="{EDF5C335-9C65-534D-8523-258A49D34C7A}"/>
                    </a:ext>
                  </a:extLst>
                </p:cNvPr>
                <p:cNvSpPr txBox="1">
                  <a:spLocks noRot="1" noChangeAspect="1" noMove="1" noResize="1" noEditPoints="1" noAdjustHandles="1" noChangeArrowheads="1" noChangeShapeType="1" noTextEdit="1"/>
                </p:cNvSpPr>
                <p:nvPr/>
              </p:nvSpPr>
              <p:spPr>
                <a:xfrm>
                  <a:off x="7216004" y="5004463"/>
                  <a:ext cx="1300364" cy="302955"/>
                </a:xfrm>
                <a:prstGeom prst="ellipse">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04DE3DF7-CE24-324B-8C8E-BFB79F78A94D}"/>
                    </a:ext>
                  </a:extLst>
                </p:cNvPr>
                <p:cNvSpPr txBox="1"/>
                <p:nvPr/>
              </p:nvSpPr>
              <p:spPr>
                <a:xfrm>
                  <a:off x="10543636" y="5004463"/>
                  <a:ext cx="1300364" cy="302955"/>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𝑁</m:t>
                        </m:r>
                        <m:r>
                          <a:rPr lang="de-DE" sz="1400" b="0" i="1" smtClean="0">
                            <a:latin typeface="Cambria Math" panose="02040503050406030204" pitchFamily="18" charset="0"/>
                          </a:rPr>
                          <m:t>𝑎𝑝</m:t>
                        </m:r>
                      </m:oMath>
                    </m:oMathPara>
                  </a14:m>
                  <a:endParaRPr lang="en-GB" sz="1400" dirty="0"/>
                </a:p>
              </p:txBody>
            </p:sp>
          </mc:Choice>
          <mc:Fallback xmlns="">
            <p:sp>
              <p:nvSpPr>
                <p:cNvPr id="19" name="TextBox 18">
                  <a:extLst>
                    <a:ext uri="{FF2B5EF4-FFF2-40B4-BE49-F238E27FC236}">
                      <a16:creationId xmlns:a16="http://schemas.microsoft.com/office/drawing/2014/main" id="{04DE3DF7-CE24-324B-8C8E-BFB79F78A94D}"/>
                    </a:ext>
                  </a:extLst>
                </p:cNvPr>
                <p:cNvSpPr txBox="1">
                  <a:spLocks noRot="1" noChangeAspect="1" noMove="1" noResize="1" noEditPoints="1" noAdjustHandles="1" noChangeArrowheads="1" noChangeShapeType="1" noTextEdit="1"/>
                </p:cNvSpPr>
                <p:nvPr/>
              </p:nvSpPr>
              <p:spPr>
                <a:xfrm>
                  <a:off x="10543636" y="5004463"/>
                  <a:ext cx="1300364" cy="302955"/>
                </a:xfrm>
                <a:prstGeom prst="ellipse">
                  <a:avLst/>
                </a:prstGeom>
                <a:blipFill>
                  <a:blip r:embed="rId11"/>
                  <a:stretch>
                    <a:fillRect/>
                  </a:stretch>
                </a:blipFill>
                <a:ln>
                  <a:solidFill>
                    <a:schemeClr val="tx1"/>
                  </a:solidFill>
                </a:ln>
              </p:spPr>
              <p:txBody>
                <a:bodyPr/>
                <a:lstStyle/>
                <a:p>
                  <a:r>
                    <a:rPr lang="de-DE">
                      <a:noFill/>
                    </a:rPr>
                    <a:t> </a:t>
                  </a:r>
                </a:p>
              </p:txBody>
            </p:sp>
          </mc:Fallback>
        </mc:AlternateContent>
        <p:cxnSp>
          <p:nvCxnSpPr>
            <p:cNvPr id="20" name="Straight Connector 19">
              <a:extLst>
                <a:ext uri="{FF2B5EF4-FFF2-40B4-BE49-F238E27FC236}">
                  <a16:creationId xmlns:a16="http://schemas.microsoft.com/office/drawing/2014/main" id="{B8F2CAA6-5A1B-2A46-962A-89D5AD6ED4D4}"/>
                </a:ext>
              </a:extLst>
            </p:cNvPr>
            <p:cNvCxnSpPr>
              <a:cxnSpLocks/>
              <a:stCxn id="17" idx="4"/>
              <a:endCxn id="15" idx="0"/>
            </p:cNvCxnSpPr>
            <p:nvPr/>
          </p:nvCxnSpPr>
          <p:spPr>
            <a:xfrm>
              <a:off x="9530002" y="4461396"/>
              <a:ext cx="0" cy="543069"/>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867546-230F-2E40-BA6E-603094C1AFF5}"/>
                </a:ext>
              </a:extLst>
            </p:cNvPr>
            <p:cNvCxnSpPr>
              <a:cxnSpLocks/>
              <a:stCxn id="18" idx="4"/>
              <a:endCxn id="9" idx="1"/>
            </p:cNvCxnSpPr>
            <p:nvPr/>
          </p:nvCxnSpPr>
          <p:spPr>
            <a:xfrm>
              <a:off x="7866186" y="5307419"/>
              <a:ext cx="190434" cy="337452"/>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DAE493F-BAA1-FD44-8EAA-986A7A742BF8}"/>
                </a:ext>
              </a:extLst>
            </p:cNvPr>
            <p:cNvCxnSpPr>
              <a:cxnSpLocks/>
              <a:stCxn id="19" idx="4"/>
              <a:endCxn id="16" idx="7"/>
            </p:cNvCxnSpPr>
            <p:nvPr/>
          </p:nvCxnSpPr>
          <p:spPr>
            <a:xfrm flipH="1">
              <a:off x="11041825" y="5307419"/>
              <a:ext cx="151993" cy="339907"/>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1F57A00-004E-104F-91CF-30A0CBA86920}"/>
                </a:ext>
              </a:extLst>
            </p:cNvPr>
            <p:cNvCxnSpPr>
              <a:cxnSpLocks/>
              <a:stCxn id="19" idx="2"/>
              <a:endCxn id="15" idx="6"/>
            </p:cNvCxnSpPr>
            <p:nvPr/>
          </p:nvCxnSpPr>
          <p:spPr>
            <a:xfrm flipH="1">
              <a:off x="10180184" y="5155941"/>
              <a:ext cx="363452" cy="2"/>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55583D4-B1A4-6448-BD44-4FB3EF773293}"/>
                </a:ext>
              </a:extLst>
            </p:cNvPr>
            <p:cNvCxnSpPr>
              <a:cxnSpLocks/>
              <a:stCxn id="15" idx="2"/>
              <a:endCxn id="18" idx="6"/>
            </p:cNvCxnSpPr>
            <p:nvPr/>
          </p:nvCxnSpPr>
          <p:spPr>
            <a:xfrm flipH="1" flipV="1">
              <a:off x="8516368" y="5155941"/>
              <a:ext cx="363452" cy="2"/>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B212D27-AFC3-3642-A69A-1264003D4289}"/>
                </a:ext>
              </a:extLst>
            </p:cNvPr>
            <p:cNvCxnSpPr>
              <a:cxnSpLocks/>
              <a:stCxn id="14" idx="2"/>
              <a:endCxn id="8" idx="6"/>
            </p:cNvCxnSpPr>
            <p:nvPr/>
          </p:nvCxnSpPr>
          <p:spPr>
            <a:xfrm flipH="1">
              <a:off x="9018063" y="4579972"/>
              <a:ext cx="1128017"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6359CB9-6848-B14C-9A97-3B195943AD2D}"/>
                </a:ext>
              </a:extLst>
            </p:cNvPr>
            <p:cNvCxnSpPr>
              <a:cxnSpLocks/>
              <a:stCxn id="17" idx="2"/>
              <a:endCxn id="8" idx="0"/>
            </p:cNvCxnSpPr>
            <p:nvPr/>
          </p:nvCxnSpPr>
          <p:spPr>
            <a:xfrm flipH="1">
              <a:off x="8367881" y="4309919"/>
              <a:ext cx="511939" cy="118575"/>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7EE57CBD-7F22-764F-ACBD-A7140871AEA5}"/>
                </a:ext>
              </a:extLst>
            </p:cNvPr>
            <p:cNvCxnSpPr>
              <a:cxnSpLocks/>
              <a:stCxn id="14" idx="0"/>
              <a:endCxn id="17" idx="6"/>
            </p:cNvCxnSpPr>
            <p:nvPr/>
          </p:nvCxnSpPr>
          <p:spPr>
            <a:xfrm flipH="1" flipV="1">
              <a:off x="10180184" y="4309919"/>
              <a:ext cx="616078" cy="118575"/>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D534DFFC-5B1F-7447-9256-A90D96ADA541}"/>
              </a:ext>
            </a:extLst>
          </p:cNvPr>
          <p:cNvGrpSpPr/>
          <p:nvPr/>
        </p:nvGrpSpPr>
        <p:grpSpPr>
          <a:xfrm>
            <a:off x="7205760" y="1655807"/>
            <a:ext cx="4627996" cy="1747473"/>
            <a:chOff x="5950294" y="3676824"/>
            <a:chExt cx="5893706" cy="2225388"/>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E30EC6DA-AAE7-6A44-BF12-10DA29898AFD}"/>
                    </a:ext>
                  </a:extLst>
                </p:cNvPr>
                <p:cNvSpPr txBox="1"/>
                <p:nvPr/>
              </p:nvSpPr>
              <p:spPr>
                <a:xfrm>
                  <a:off x="6589197" y="402073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𝐵</m:t>
                        </m:r>
                        <m:r>
                          <a:rPr lang="de-DE" sz="1400" b="0" i="1" smtClean="0">
                            <a:latin typeface="Cambria Math" panose="02040503050406030204" pitchFamily="18" charset="0"/>
                          </a:rPr>
                          <m:t>𝑢𝑟𝑔𝑙𝑎𝑟𝑦</m:t>
                        </m:r>
                      </m:oMath>
                    </m:oMathPara>
                  </a14:m>
                  <a:endParaRPr lang="en-GB" sz="1400" dirty="0"/>
                </a:p>
              </p:txBody>
            </p:sp>
          </mc:Choice>
          <mc:Fallback xmlns="">
            <p:sp>
              <p:nvSpPr>
                <p:cNvPr id="22" name="TextBox 21">
                  <a:extLst>
                    <a:ext uri="{FF2B5EF4-FFF2-40B4-BE49-F238E27FC236}">
                      <a16:creationId xmlns:a16="http://schemas.microsoft.com/office/drawing/2014/main" id="{2A36B9FD-C2A5-284A-9249-154119D305C8}"/>
                    </a:ext>
                  </a:extLst>
                </p:cNvPr>
                <p:cNvSpPr txBox="1">
                  <a:spLocks noRot="1" noChangeAspect="1" noMove="1" noResize="1" noEditPoints="1" noAdjustHandles="1" noChangeArrowheads="1" noChangeShapeType="1" noTextEdit="1"/>
                </p:cNvSpPr>
                <p:nvPr/>
              </p:nvSpPr>
              <p:spPr>
                <a:xfrm>
                  <a:off x="6589197" y="4020734"/>
                  <a:ext cx="1656000" cy="385810"/>
                </a:xfrm>
                <a:prstGeom prst="ellipse">
                  <a:avLst/>
                </a:prstGeom>
                <a:blipFill>
                  <a:blip r:embed="rId12"/>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80362CFF-304B-A245-B446-82C90F00ADBE}"/>
                    </a:ext>
                  </a:extLst>
                </p:cNvPr>
                <p:cNvSpPr txBox="1"/>
                <p:nvPr/>
              </p:nvSpPr>
              <p:spPr>
                <a:xfrm>
                  <a:off x="6778294" y="5513275"/>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𝐽𝑜h𝑛𝐶𝑎𝑙𝑙</m:t>
                        </m:r>
                      </m:oMath>
                    </m:oMathPara>
                  </a14:m>
                  <a:endParaRPr lang="en-GB" sz="1400" dirty="0"/>
                </a:p>
              </p:txBody>
            </p:sp>
          </mc:Choice>
          <mc:Fallback xmlns="">
            <p:sp>
              <p:nvSpPr>
                <p:cNvPr id="23" name="TextBox 22">
                  <a:extLst>
                    <a:ext uri="{FF2B5EF4-FFF2-40B4-BE49-F238E27FC236}">
                      <a16:creationId xmlns:a16="http://schemas.microsoft.com/office/drawing/2014/main" id="{604152C1-32BB-AC4E-8074-985F698F4445}"/>
                    </a:ext>
                  </a:extLst>
                </p:cNvPr>
                <p:cNvSpPr txBox="1">
                  <a:spLocks noRot="1" noChangeAspect="1" noMove="1" noResize="1" noEditPoints="1" noAdjustHandles="1" noChangeArrowheads="1" noChangeShapeType="1" noTextEdit="1"/>
                </p:cNvSpPr>
                <p:nvPr/>
              </p:nvSpPr>
              <p:spPr>
                <a:xfrm>
                  <a:off x="6778294" y="5513275"/>
                  <a:ext cx="1656000" cy="385810"/>
                </a:xfrm>
                <a:prstGeom prst="ellipse">
                  <a:avLst/>
                </a:prstGeom>
                <a:blipFill>
                  <a:blip r:embed="rId13"/>
                  <a:stretch>
                    <a:fillRect b="-3846"/>
                  </a:stretch>
                </a:blipFill>
                <a:ln>
                  <a:solidFill>
                    <a:schemeClr val="tx1"/>
                  </a:solidFill>
                </a:ln>
              </p:spPr>
              <p:txBody>
                <a:bodyPr/>
                <a:lstStyle/>
                <a:p>
                  <a:r>
                    <a:rPr lang="de-DE">
                      <a:noFill/>
                    </a:rPr>
                    <a:t> </a:t>
                  </a:r>
                </a:p>
              </p:txBody>
            </p:sp>
          </mc:Fallback>
        </mc:AlternateContent>
        <p:cxnSp>
          <p:nvCxnSpPr>
            <p:cNvPr id="47" name="Straight Connector 46">
              <a:extLst>
                <a:ext uri="{FF2B5EF4-FFF2-40B4-BE49-F238E27FC236}">
                  <a16:creationId xmlns:a16="http://schemas.microsoft.com/office/drawing/2014/main" id="{EB485E50-2909-9745-B568-6541D83A8C69}"/>
                </a:ext>
              </a:extLst>
            </p:cNvPr>
            <p:cNvCxnSpPr>
              <a:cxnSpLocks/>
              <a:stCxn id="52" idx="3"/>
              <a:endCxn id="46" idx="7"/>
            </p:cNvCxnSpPr>
            <p:nvPr/>
          </p:nvCxnSpPr>
          <p:spPr>
            <a:xfrm flipH="1">
              <a:off x="8191779" y="5083535"/>
              <a:ext cx="119884" cy="486241"/>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6637F97-E671-964A-B0F6-54B6F11760A3}"/>
                </a:ext>
              </a:extLst>
            </p:cNvPr>
            <p:cNvCxnSpPr>
              <a:cxnSpLocks/>
              <a:stCxn id="45" idx="4"/>
              <a:endCxn id="52" idx="1"/>
            </p:cNvCxnSpPr>
            <p:nvPr/>
          </p:nvCxnSpPr>
          <p:spPr>
            <a:xfrm>
              <a:off x="7417198" y="4406544"/>
              <a:ext cx="894465" cy="40418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4D0EE31-A808-1A44-B797-2B17826E0C69}"/>
                </a:ext>
              </a:extLst>
            </p:cNvPr>
            <p:cNvCxnSpPr>
              <a:cxnSpLocks/>
              <a:stCxn id="51" idx="4"/>
              <a:endCxn id="52" idx="7"/>
            </p:cNvCxnSpPr>
            <p:nvPr/>
          </p:nvCxnSpPr>
          <p:spPr>
            <a:xfrm flipH="1">
              <a:off x="9482631" y="4406544"/>
              <a:ext cx="1027085" cy="40418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79FB3B2-2674-2A45-B648-ACAF10C30E00}"/>
                </a:ext>
              </a:extLst>
            </p:cNvPr>
            <p:cNvCxnSpPr>
              <a:cxnSpLocks/>
              <a:stCxn id="52" idx="5"/>
              <a:endCxn id="53" idx="1"/>
            </p:cNvCxnSpPr>
            <p:nvPr/>
          </p:nvCxnSpPr>
          <p:spPr>
            <a:xfrm>
              <a:off x="9482631" y="5083535"/>
              <a:ext cx="168838" cy="489368"/>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20F037E-A28D-D749-B67E-48B57C2D7E45}"/>
                    </a:ext>
                  </a:extLst>
                </p:cNvPr>
                <p:cNvSpPr txBox="1"/>
                <p:nvPr/>
              </p:nvSpPr>
              <p:spPr>
                <a:xfrm>
                  <a:off x="9681716" y="4020734"/>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𝐸𝑎𝑟𝑡h𝑞𝑢𝑎𝑘𝑒</m:t>
                        </m:r>
                      </m:oMath>
                    </m:oMathPara>
                  </a14:m>
                  <a:endParaRPr lang="en-GB" sz="1400" dirty="0"/>
                </a:p>
              </p:txBody>
            </p:sp>
          </mc:Choice>
          <mc:Fallback xmlns="">
            <p:sp>
              <p:nvSpPr>
                <p:cNvPr id="28" name="TextBox 27">
                  <a:extLst>
                    <a:ext uri="{FF2B5EF4-FFF2-40B4-BE49-F238E27FC236}">
                      <a16:creationId xmlns:a16="http://schemas.microsoft.com/office/drawing/2014/main" id="{D0764536-89A7-EC48-9F8C-2D8975984D9F}"/>
                    </a:ext>
                  </a:extLst>
                </p:cNvPr>
                <p:cNvSpPr txBox="1">
                  <a:spLocks noRot="1" noChangeAspect="1" noMove="1" noResize="1" noEditPoints="1" noAdjustHandles="1" noChangeArrowheads="1" noChangeShapeType="1" noTextEdit="1"/>
                </p:cNvSpPr>
                <p:nvPr/>
              </p:nvSpPr>
              <p:spPr>
                <a:xfrm>
                  <a:off x="9681716" y="4020734"/>
                  <a:ext cx="1656000" cy="385810"/>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D7B67EFA-D3F3-034A-A125-0E8956361F62}"/>
                    </a:ext>
                  </a:extLst>
                </p:cNvPr>
                <p:cNvSpPr txBox="1"/>
                <p:nvPr/>
              </p:nvSpPr>
              <p:spPr>
                <a:xfrm>
                  <a:off x="8069147" y="4754226"/>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𝐴𝑙𝑎𝑟𝑚</m:t>
                        </m:r>
                      </m:oMath>
                    </m:oMathPara>
                  </a14:m>
                  <a:endParaRPr lang="en-GB" sz="1400" dirty="0"/>
                </a:p>
              </p:txBody>
            </p:sp>
          </mc:Choice>
          <mc:Fallback xmlns="">
            <p:sp>
              <p:nvSpPr>
                <p:cNvPr id="29" name="TextBox 28">
                  <a:extLst>
                    <a:ext uri="{FF2B5EF4-FFF2-40B4-BE49-F238E27FC236}">
                      <a16:creationId xmlns:a16="http://schemas.microsoft.com/office/drawing/2014/main" id="{DEA5D617-396A-F543-A49A-C090D1FCB6AE}"/>
                    </a:ext>
                  </a:extLst>
                </p:cNvPr>
                <p:cNvSpPr txBox="1">
                  <a:spLocks noRot="1" noChangeAspect="1" noMove="1" noResize="1" noEditPoints="1" noAdjustHandles="1" noChangeArrowheads="1" noChangeShapeType="1" noTextEdit="1"/>
                </p:cNvSpPr>
                <p:nvPr/>
              </p:nvSpPr>
              <p:spPr>
                <a:xfrm>
                  <a:off x="8069147" y="4754226"/>
                  <a:ext cx="1656000" cy="385810"/>
                </a:xfrm>
                <a:prstGeom prst="ellipse">
                  <a:avLst/>
                </a:prstGeom>
                <a:blipFill>
                  <a:blip r:embed="rId1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8BDBFE79-4222-B94D-ACC7-158E45182762}"/>
                    </a:ext>
                  </a:extLst>
                </p:cNvPr>
                <p:cNvSpPr txBox="1"/>
                <p:nvPr/>
              </p:nvSpPr>
              <p:spPr>
                <a:xfrm>
                  <a:off x="9408954" y="5516402"/>
                  <a:ext cx="1656000" cy="38581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𝑀𝑎𝑟𝑦𝐶𝑎𝑙𝑙</m:t>
                        </m:r>
                      </m:oMath>
                    </m:oMathPara>
                  </a14:m>
                  <a:endParaRPr lang="en-GB" sz="1400" dirty="0">
                    <a:solidFill>
                      <a:schemeClr val="accent1"/>
                    </a:solidFill>
                  </a:endParaRPr>
                </a:p>
              </p:txBody>
            </p:sp>
          </mc:Choice>
          <mc:Fallback xmlns="">
            <p:sp>
              <p:nvSpPr>
                <p:cNvPr id="30" name="TextBox 29">
                  <a:extLst>
                    <a:ext uri="{FF2B5EF4-FFF2-40B4-BE49-F238E27FC236}">
                      <a16:creationId xmlns:a16="http://schemas.microsoft.com/office/drawing/2014/main" id="{2EA88CAC-70F6-FA41-9EA6-43F682AA0980}"/>
                    </a:ext>
                  </a:extLst>
                </p:cNvPr>
                <p:cNvSpPr txBox="1">
                  <a:spLocks noRot="1" noChangeAspect="1" noMove="1" noResize="1" noEditPoints="1" noAdjustHandles="1" noChangeArrowheads="1" noChangeShapeType="1" noTextEdit="1"/>
                </p:cNvSpPr>
                <p:nvPr/>
              </p:nvSpPr>
              <p:spPr>
                <a:xfrm>
                  <a:off x="9408954" y="5516402"/>
                  <a:ext cx="1656000" cy="385810"/>
                </a:xfrm>
                <a:prstGeom prst="ellipse">
                  <a:avLst/>
                </a:prstGeom>
                <a:blipFill>
                  <a:blip r:embed="rId16"/>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4DC30A6-98AD-9149-B48C-5EA106FA5B52}"/>
                    </a:ext>
                  </a:extLst>
                </p:cNvPr>
                <p:cNvSpPr txBox="1"/>
                <p:nvPr/>
              </p:nvSpPr>
              <p:spPr>
                <a:xfrm>
                  <a:off x="8069147" y="367682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𝐸</m:t>
                        </m:r>
                        <m:r>
                          <a:rPr lang="de-DE" sz="1400" b="0" i="1" smtClean="0">
                            <a:latin typeface="Cambria Math" panose="02040503050406030204" pitchFamily="18" charset="0"/>
                          </a:rPr>
                          <m:t>𝑟𝑟𝑜𝑟</m:t>
                        </m:r>
                      </m:oMath>
                    </m:oMathPara>
                  </a14:m>
                  <a:endParaRPr lang="en-GB" sz="1400" dirty="0"/>
                </a:p>
              </p:txBody>
            </p:sp>
          </mc:Choice>
          <mc:Fallback xmlns="">
            <p:sp>
              <p:nvSpPr>
                <p:cNvPr id="31" name="TextBox 30">
                  <a:extLst>
                    <a:ext uri="{FF2B5EF4-FFF2-40B4-BE49-F238E27FC236}">
                      <a16:creationId xmlns:a16="http://schemas.microsoft.com/office/drawing/2014/main" id="{623A7062-30CF-C041-8A96-577DB5834267}"/>
                    </a:ext>
                  </a:extLst>
                </p:cNvPr>
                <p:cNvSpPr txBox="1">
                  <a:spLocks noRot="1" noChangeAspect="1" noMove="1" noResize="1" noEditPoints="1" noAdjustHandles="1" noChangeArrowheads="1" noChangeShapeType="1" noTextEdit="1"/>
                </p:cNvSpPr>
                <p:nvPr/>
              </p:nvSpPr>
              <p:spPr>
                <a:xfrm>
                  <a:off x="8069147" y="3676824"/>
                  <a:ext cx="1656000" cy="385810"/>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71E13B3D-0BAF-5746-AD9E-07EBBE126B02}"/>
                    </a:ext>
                  </a:extLst>
                </p:cNvPr>
                <p:cNvSpPr txBox="1"/>
                <p:nvPr/>
              </p:nvSpPr>
              <p:spPr>
                <a:xfrm>
                  <a:off x="5950294" y="475422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𝑇</m:t>
                        </m:r>
                        <m:r>
                          <a:rPr lang="de-DE" sz="1400" b="0" i="1" smtClean="0">
                            <a:latin typeface="Cambria Math" panose="02040503050406030204" pitchFamily="18" charset="0"/>
                          </a:rPr>
                          <m:t>𝑉</m:t>
                        </m:r>
                      </m:oMath>
                    </m:oMathPara>
                  </a14:m>
                  <a:endParaRPr lang="en-GB" sz="1400" dirty="0"/>
                </a:p>
              </p:txBody>
            </p:sp>
          </mc:Choice>
          <mc:Fallback xmlns="">
            <p:sp>
              <p:nvSpPr>
                <p:cNvPr id="32" name="TextBox 31">
                  <a:extLst>
                    <a:ext uri="{FF2B5EF4-FFF2-40B4-BE49-F238E27FC236}">
                      <a16:creationId xmlns:a16="http://schemas.microsoft.com/office/drawing/2014/main" id="{EA0A3DD3-4BEF-BD4C-916D-EF60A4F07790}"/>
                    </a:ext>
                  </a:extLst>
                </p:cNvPr>
                <p:cNvSpPr txBox="1">
                  <a:spLocks noRot="1" noChangeAspect="1" noMove="1" noResize="1" noEditPoints="1" noAdjustHandles="1" noChangeArrowheads="1" noChangeShapeType="1" noTextEdit="1"/>
                </p:cNvSpPr>
                <p:nvPr/>
              </p:nvSpPr>
              <p:spPr>
                <a:xfrm>
                  <a:off x="5950294" y="4754224"/>
                  <a:ext cx="1656000" cy="385810"/>
                </a:xfrm>
                <a:prstGeom prst="ellipse">
                  <a:avLst/>
                </a:prstGeom>
                <a:blipFill>
                  <a:blip r:embed="rId1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5803BA26-A7DC-0F47-9286-77C7AB142F70}"/>
                    </a:ext>
                  </a:extLst>
                </p:cNvPr>
                <p:cNvSpPr txBox="1"/>
                <p:nvPr/>
              </p:nvSpPr>
              <p:spPr>
                <a:xfrm>
                  <a:off x="10188000" y="4754224"/>
                  <a:ext cx="1656000" cy="38581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rPr>
                          <m:t>𝑁</m:t>
                        </m:r>
                        <m:r>
                          <a:rPr lang="de-DE" sz="1400" b="0" i="1" smtClean="0">
                            <a:latin typeface="Cambria Math" panose="02040503050406030204" pitchFamily="18" charset="0"/>
                          </a:rPr>
                          <m:t>𝑎𝑝</m:t>
                        </m:r>
                      </m:oMath>
                    </m:oMathPara>
                  </a14:m>
                  <a:endParaRPr lang="en-GB" sz="1400" dirty="0"/>
                </a:p>
              </p:txBody>
            </p:sp>
          </mc:Choice>
          <mc:Fallback xmlns="">
            <p:sp>
              <p:nvSpPr>
                <p:cNvPr id="33" name="TextBox 32">
                  <a:extLst>
                    <a:ext uri="{FF2B5EF4-FFF2-40B4-BE49-F238E27FC236}">
                      <a16:creationId xmlns:a16="http://schemas.microsoft.com/office/drawing/2014/main" id="{AF02C025-F7CA-F04A-B5C2-C0EC3FCAF4F3}"/>
                    </a:ext>
                  </a:extLst>
                </p:cNvPr>
                <p:cNvSpPr txBox="1">
                  <a:spLocks noRot="1" noChangeAspect="1" noMove="1" noResize="1" noEditPoints="1" noAdjustHandles="1" noChangeArrowheads="1" noChangeShapeType="1" noTextEdit="1"/>
                </p:cNvSpPr>
                <p:nvPr/>
              </p:nvSpPr>
              <p:spPr>
                <a:xfrm>
                  <a:off x="10188000" y="4754224"/>
                  <a:ext cx="1656000" cy="385810"/>
                </a:xfrm>
                <a:prstGeom prst="ellipse">
                  <a:avLst/>
                </a:prstGeom>
                <a:blipFill>
                  <a:blip r:embed="rId19"/>
                  <a:stretch>
                    <a:fillRect/>
                  </a:stretch>
                </a:blipFill>
                <a:ln>
                  <a:solidFill>
                    <a:schemeClr val="tx1"/>
                  </a:solidFill>
                </a:ln>
              </p:spPr>
              <p:txBody>
                <a:bodyPr/>
                <a:lstStyle/>
                <a:p>
                  <a:r>
                    <a:rPr lang="de-DE">
                      <a:noFill/>
                    </a:rPr>
                    <a:t> </a:t>
                  </a:r>
                </a:p>
              </p:txBody>
            </p:sp>
          </mc:Fallback>
        </mc:AlternateContent>
        <p:cxnSp>
          <p:nvCxnSpPr>
            <p:cNvPr id="57" name="Straight Connector 56">
              <a:extLst>
                <a:ext uri="{FF2B5EF4-FFF2-40B4-BE49-F238E27FC236}">
                  <a16:creationId xmlns:a16="http://schemas.microsoft.com/office/drawing/2014/main" id="{217F3960-0643-EB44-B7BD-AF40125B8DEC}"/>
                </a:ext>
              </a:extLst>
            </p:cNvPr>
            <p:cNvCxnSpPr>
              <a:cxnSpLocks/>
              <a:stCxn id="54" idx="4"/>
              <a:endCxn id="52" idx="0"/>
            </p:cNvCxnSpPr>
            <p:nvPr/>
          </p:nvCxnSpPr>
          <p:spPr>
            <a:xfrm>
              <a:off x="8897147" y="4062634"/>
              <a:ext cx="0" cy="691593"/>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678E230-22CC-C943-BF78-D9A59FAE9F89}"/>
                </a:ext>
              </a:extLst>
            </p:cNvPr>
            <p:cNvCxnSpPr>
              <a:cxnSpLocks/>
              <a:stCxn id="55" idx="4"/>
              <a:endCxn id="46" idx="1"/>
            </p:cNvCxnSpPr>
            <p:nvPr/>
          </p:nvCxnSpPr>
          <p:spPr>
            <a:xfrm>
              <a:off x="6778294" y="5140035"/>
              <a:ext cx="242516" cy="429742"/>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3F2C9081-5E9B-AB42-9CBD-9324698AAD53}"/>
                </a:ext>
              </a:extLst>
            </p:cNvPr>
            <p:cNvCxnSpPr>
              <a:cxnSpLocks/>
              <a:stCxn id="56" idx="4"/>
              <a:endCxn id="53" idx="7"/>
            </p:cNvCxnSpPr>
            <p:nvPr/>
          </p:nvCxnSpPr>
          <p:spPr>
            <a:xfrm flipH="1">
              <a:off x="10822438" y="5140035"/>
              <a:ext cx="193562" cy="432868"/>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838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D270-3302-5647-AE8D-1562BD34CAF6}"/>
              </a:ext>
            </a:extLst>
          </p:cNvPr>
          <p:cNvSpPr>
            <a:spLocks noGrp="1"/>
          </p:cNvSpPr>
          <p:nvPr>
            <p:ph type="title"/>
          </p:nvPr>
        </p:nvSpPr>
        <p:spPr>
          <a:xfrm>
            <a:off x="359999" y="904868"/>
            <a:ext cx="11484001" cy="575329"/>
          </a:xfrm>
        </p:spPr>
        <p:txBody>
          <a:bodyPr/>
          <a:lstStyle/>
          <a:p>
            <a:r>
              <a:rPr lang="de-DE" dirty="0"/>
              <a:t>Die andere Richtung: Umwandlung von MNs in BNs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4953D79-F281-B54C-84D8-D7F5CE3A2152}"/>
                  </a:ext>
                </a:extLst>
              </p:cNvPr>
              <p:cNvSpPr>
                <a:spLocks noGrp="1"/>
              </p:cNvSpPr>
              <p:nvPr>
                <p:ph idx="1"/>
              </p:nvPr>
            </p:nvSpPr>
            <p:spPr>
              <a:xfrm>
                <a:off x="360000" y="1665066"/>
                <a:ext cx="6143220" cy="4240848"/>
              </a:xfrm>
            </p:spPr>
            <p:txBody>
              <a:bodyPr/>
              <a:lstStyle/>
              <a:p>
                <a:r>
                  <a:rPr lang="de-DE" dirty="0"/>
                  <a:t>Informell: Gegeben einer Knotenreihenfolge nach und nach Knoten in ein BN einfügen und Kanten hinzufügen, wann immer im MN eine Abhängigkeit zwischen den schon einfügten Knoten herrscht</a:t>
                </a:r>
              </a:p>
              <a:p>
                <a:pPr lvl="1"/>
                <a:r>
                  <a:rPr lang="de-DE" dirty="0"/>
                  <a:t>Beispiel: </a:t>
                </a:r>
                <a14:m>
                  <m:oMath xmlns:m="http://schemas.openxmlformats.org/officeDocument/2006/math">
                    <m:r>
                      <a:rPr lang="de-DE" b="0" i="1" smtClean="0">
                        <a:latin typeface="Cambria Math" panose="02040503050406030204" pitchFamily="18" charset="0"/>
                      </a:rPr>
                      <m:t>𝐴</m:t>
                    </m:r>
                    <m:r>
                      <a:rPr lang="de-DE" b="0" i="1" smtClean="0">
                        <a:latin typeface="Cambria Math" panose="02040503050406030204" pitchFamily="18" charset="0"/>
                      </a:rPr>
                      <m:t>,</m:t>
                    </m:r>
                    <m:r>
                      <a:rPr lang="de-DE" b="0" i="1" smtClean="0">
                        <a:latin typeface="Cambria Math" panose="02040503050406030204" pitchFamily="18" charset="0"/>
                      </a:rPr>
                      <m:t>𝐵</m:t>
                    </m:r>
                    <m:r>
                      <a:rPr lang="de-DE" b="0" i="1" smtClean="0">
                        <a:latin typeface="Cambria Math" panose="02040503050406030204" pitchFamily="18" charset="0"/>
                      </a:rPr>
                      <m:t>,</m:t>
                    </m:r>
                    <m:r>
                      <a:rPr lang="de-DE" b="0" i="1" smtClean="0">
                        <a:latin typeface="Cambria Math" panose="02040503050406030204" pitchFamily="18" charset="0"/>
                      </a:rPr>
                      <m:t>𝐶</m:t>
                    </m:r>
                    <m:r>
                      <a:rPr lang="de-DE" b="0" i="1" smtClean="0">
                        <a:latin typeface="Cambria Math" panose="02040503050406030204" pitchFamily="18" charset="0"/>
                      </a:rPr>
                      <m:t>,</m:t>
                    </m:r>
                    <m:r>
                      <a:rPr lang="de-DE" b="0" i="1" smtClean="0">
                        <a:latin typeface="Cambria Math" panose="02040503050406030204" pitchFamily="18" charset="0"/>
                      </a:rPr>
                      <m:t>𝐷</m:t>
                    </m:r>
                    <m:r>
                      <a:rPr lang="de-DE" b="0" i="1" smtClean="0">
                        <a:latin typeface="Cambria Math" panose="02040503050406030204" pitchFamily="18" charset="0"/>
                      </a:rPr>
                      <m:t>,</m:t>
                    </m:r>
                    <m:r>
                      <a:rPr lang="de-DE" b="0" i="1" smtClean="0">
                        <a:latin typeface="Cambria Math" panose="02040503050406030204" pitchFamily="18" charset="0"/>
                      </a:rPr>
                      <m:t>𝐸</m:t>
                    </m:r>
                    <m:r>
                      <a:rPr lang="de-DE" b="0" i="1" smtClean="0">
                        <a:latin typeface="Cambria Math" panose="02040503050406030204" pitchFamily="18" charset="0"/>
                      </a:rPr>
                      <m:t>,</m:t>
                    </m:r>
                    <m:r>
                      <a:rPr lang="de-DE" b="0" i="1" smtClean="0">
                        <a:latin typeface="Cambria Math" panose="02040503050406030204" pitchFamily="18" charset="0"/>
                      </a:rPr>
                      <m:t>𝐹</m:t>
                    </m:r>
                  </m:oMath>
                </a14:m>
                <a:endParaRPr lang="de-DE" dirty="0"/>
              </a:p>
              <a:p>
                <a:pPr lvl="2"/>
                <a14:m>
                  <m:oMath xmlns:m="http://schemas.openxmlformats.org/officeDocument/2006/math">
                    <m:r>
                      <a:rPr lang="de-DE" i="1">
                        <a:latin typeface="Cambria Math" panose="02040503050406030204" pitchFamily="18" charset="0"/>
                      </a:rPr>
                      <m:t>𝐴</m:t>
                    </m:r>
                  </m:oMath>
                </a14:m>
                <a:r>
                  <a:rPr lang="de-DE" dirty="0"/>
                  <a:t> hinzufügen</a:t>
                </a:r>
                <a:endParaRPr lang="de-DE" i="1" dirty="0">
                  <a:latin typeface="Cambria Math" panose="02040503050406030204" pitchFamily="18" charset="0"/>
                </a:endParaRPr>
              </a:p>
              <a:p>
                <a:pPr lvl="2"/>
                <a14:m>
                  <m:oMath xmlns:m="http://schemas.openxmlformats.org/officeDocument/2006/math">
                    <m:r>
                      <a:rPr lang="de-DE" i="1">
                        <a:latin typeface="Cambria Math" panose="02040503050406030204" pitchFamily="18" charset="0"/>
                      </a:rPr>
                      <m:t>𝐵</m:t>
                    </m:r>
                  </m:oMath>
                </a14:m>
                <a:r>
                  <a:rPr lang="de-DE" dirty="0"/>
                  <a:t> hinzufügen, </a:t>
                </a:r>
                <a14:m>
                  <m:oMath xmlns:m="http://schemas.openxmlformats.org/officeDocument/2006/math">
                    <m:r>
                      <a:rPr lang="de-DE" i="1">
                        <a:latin typeface="Cambria Math" panose="02040503050406030204" pitchFamily="18" charset="0"/>
                      </a:rPr>
                      <m:t>𝐵</m:t>
                    </m:r>
                  </m:oMath>
                </a14:m>
                <a:r>
                  <a:rPr lang="de-DE" dirty="0"/>
                  <a:t> abhängig von </a:t>
                </a:r>
                <a14:m>
                  <m:oMath xmlns:m="http://schemas.openxmlformats.org/officeDocument/2006/math">
                    <m:r>
                      <a:rPr lang="de-DE" b="0" i="1" smtClean="0">
                        <a:latin typeface="Cambria Math" panose="02040503050406030204" pitchFamily="18" charset="0"/>
                      </a:rPr>
                      <m:t>𝐴</m:t>
                    </m:r>
                  </m:oMath>
                </a14:m>
                <a:r>
                  <a:rPr lang="de-DE" dirty="0"/>
                  <a:t> in MN ➝ Kante</a:t>
                </a:r>
              </a:p>
              <a:p>
                <a:pPr lvl="2"/>
                <a14:m>
                  <m:oMath xmlns:m="http://schemas.openxmlformats.org/officeDocument/2006/math">
                    <m:r>
                      <a:rPr lang="de-DE" b="0" i="1" smtClean="0">
                        <a:latin typeface="Cambria Math" panose="02040503050406030204" pitchFamily="18" charset="0"/>
                      </a:rPr>
                      <m:t>𝐶</m:t>
                    </m:r>
                  </m:oMath>
                </a14:m>
                <a:r>
                  <a:rPr lang="de-DE" dirty="0"/>
                  <a:t> hinzufügen, </a:t>
                </a:r>
                <a14:m>
                  <m:oMath xmlns:m="http://schemas.openxmlformats.org/officeDocument/2006/math">
                    <m:r>
                      <a:rPr lang="de-DE" b="0" i="1" smtClean="0">
                        <a:latin typeface="Cambria Math" panose="02040503050406030204" pitchFamily="18" charset="0"/>
                      </a:rPr>
                      <m:t>𝐶</m:t>
                    </m:r>
                  </m:oMath>
                </a14:m>
                <a:r>
                  <a:rPr lang="de-DE" dirty="0"/>
                  <a:t> abhängig von </a:t>
                </a:r>
                <a14:m>
                  <m:oMath xmlns:m="http://schemas.openxmlformats.org/officeDocument/2006/math">
                    <m:r>
                      <a:rPr lang="de-DE" b="0" i="1" smtClean="0">
                        <a:latin typeface="Cambria Math" panose="02040503050406030204" pitchFamily="18" charset="0"/>
                      </a:rPr>
                      <m:t>𝐴</m:t>
                    </m:r>
                  </m:oMath>
                </a14:m>
                <a:r>
                  <a:rPr lang="de-DE" dirty="0"/>
                  <a:t> in MN ➝ Kante</a:t>
                </a:r>
              </a:p>
              <a:p>
                <a:pPr lvl="3"/>
                <a:r>
                  <a:rPr lang="de-DE" dirty="0"/>
                  <a:t>Aber </a:t>
                </a:r>
                <a14:m>
                  <m:oMath xmlns:m="http://schemas.openxmlformats.org/officeDocument/2006/math">
                    <m:r>
                      <a:rPr lang="de-DE" i="1">
                        <a:latin typeface="Cambria Math" panose="02040503050406030204" pitchFamily="18" charset="0"/>
                      </a:rPr>
                      <m:t>𝐶</m:t>
                    </m:r>
                  </m:oMath>
                </a14:m>
                <a:r>
                  <a:rPr lang="de-DE" dirty="0"/>
                  <a:t> auch abhängig von </a:t>
                </a:r>
                <a14:m>
                  <m:oMath xmlns:m="http://schemas.openxmlformats.org/officeDocument/2006/math">
                    <m:r>
                      <a:rPr lang="de-DE" i="1">
                        <a:latin typeface="Cambria Math" panose="02040503050406030204" pitchFamily="18" charset="0"/>
                      </a:rPr>
                      <m:t>𝐵</m:t>
                    </m:r>
                  </m:oMath>
                </a14:m>
                <a:r>
                  <a:rPr lang="de-DE" dirty="0"/>
                  <a:t> durch </a:t>
                </a:r>
                <a14:m>
                  <m:oMath xmlns:m="http://schemas.openxmlformats.org/officeDocument/2006/math">
                    <m:r>
                      <a:rPr lang="de-DE" i="1">
                        <a:latin typeface="Cambria Math" panose="02040503050406030204" pitchFamily="18" charset="0"/>
                      </a:rPr>
                      <m:t>𝐸</m:t>
                    </m:r>
                    <m:r>
                      <a:rPr lang="de-DE" i="1">
                        <a:latin typeface="Cambria Math" panose="02040503050406030204" pitchFamily="18" charset="0"/>
                      </a:rPr>
                      <m:t>,</m:t>
                    </m:r>
                    <m:r>
                      <a:rPr lang="de-DE" i="1">
                        <a:latin typeface="Cambria Math" panose="02040503050406030204" pitchFamily="18" charset="0"/>
                      </a:rPr>
                      <m:t>𝐹</m:t>
                    </m:r>
                    <m:r>
                      <a:rPr lang="de-DE" b="0" i="1" smtClean="0">
                        <a:latin typeface="Cambria Math" panose="02040503050406030204" pitchFamily="18" charset="0"/>
                      </a:rPr>
                      <m:t>,</m:t>
                    </m:r>
                    <m:r>
                      <a:rPr lang="de-DE" b="0" i="1" smtClean="0">
                        <a:latin typeface="Cambria Math" panose="02040503050406030204" pitchFamily="18" charset="0"/>
                      </a:rPr>
                      <m:t>𝐷</m:t>
                    </m:r>
                  </m:oMath>
                </a14:m>
                <a:r>
                  <a:rPr lang="de-DE" dirty="0"/>
                  <a:t> ➝ Kante</a:t>
                </a:r>
              </a:p>
              <a:p>
                <a:pPr lvl="2">
                  <a:buFont typeface="Wingdings" pitchFamily="2" charset="2"/>
                  <a:buChar char="§"/>
                </a:pPr>
                <a14:m>
                  <m:oMath xmlns:m="http://schemas.openxmlformats.org/officeDocument/2006/math">
                    <m:r>
                      <a:rPr lang="de-DE" i="1">
                        <a:latin typeface="Cambria Math" panose="02040503050406030204" pitchFamily="18" charset="0"/>
                      </a:rPr>
                      <m:t>𝐷</m:t>
                    </m:r>
                  </m:oMath>
                </a14:m>
                <a:r>
                  <a:rPr lang="de-DE" dirty="0"/>
                  <a:t> abhängig von </a:t>
                </a:r>
                <a14:m>
                  <m:oMath xmlns:m="http://schemas.openxmlformats.org/officeDocument/2006/math">
                    <m:r>
                      <a:rPr lang="de-DE" b="0" i="1" smtClean="0">
                        <a:latin typeface="Cambria Math" panose="02040503050406030204" pitchFamily="18" charset="0"/>
                      </a:rPr>
                      <m:t>𝐵</m:t>
                    </m:r>
                  </m:oMath>
                </a14:m>
                <a:r>
                  <a:rPr lang="de-DE" dirty="0"/>
                  <a:t>, aber durch </a:t>
                </a:r>
                <a14:m>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r>
                      <a:rPr lang="de-DE" b="0" i="1" smtClean="0">
                        <a:latin typeface="Cambria Math" panose="02040503050406030204" pitchFamily="18" charset="0"/>
                      </a:rPr>
                      <m:t>𝐸</m:t>
                    </m:r>
                  </m:oMath>
                </a14:m>
                <a:r>
                  <a:rPr lang="de-DE" dirty="0"/>
                  <a:t> auch von </a:t>
                </a:r>
                <a14:m>
                  <m:oMath xmlns:m="http://schemas.openxmlformats.org/officeDocument/2006/math">
                    <m:r>
                      <a:rPr lang="de-DE" i="1" dirty="0" smtClean="0">
                        <a:latin typeface="Cambria Math" panose="02040503050406030204" pitchFamily="18" charset="0"/>
                      </a:rPr>
                      <m:t>𝐶</m:t>
                    </m:r>
                  </m:oMath>
                </a14:m>
                <a:endParaRPr lang="de-DE" dirty="0"/>
              </a:p>
              <a:p>
                <a:pPr lvl="2">
                  <a:buFont typeface="Wingdings" pitchFamily="2" charset="2"/>
                  <a:buChar char="§"/>
                </a:pPr>
                <a14:m>
                  <m:oMath xmlns:m="http://schemas.openxmlformats.org/officeDocument/2006/math">
                    <m:r>
                      <a:rPr lang="de-DE" b="0" i="1" smtClean="0">
                        <a:latin typeface="Cambria Math" panose="02040503050406030204" pitchFamily="18" charset="0"/>
                      </a:rPr>
                      <m:t>𝐸</m:t>
                    </m:r>
                  </m:oMath>
                </a14:m>
                <a:r>
                  <a:rPr lang="de-DE" dirty="0"/>
                  <a:t> abhängig von </a:t>
                </a:r>
                <a14:m>
                  <m:oMath xmlns:m="http://schemas.openxmlformats.org/officeDocument/2006/math">
                    <m:r>
                      <a:rPr lang="de-DE" b="0" i="1" smtClean="0">
                        <a:latin typeface="Cambria Math" panose="02040503050406030204" pitchFamily="18" charset="0"/>
                      </a:rPr>
                      <m:t>𝐶</m:t>
                    </m:r>
                  </m:oMath>
                </a14:m>
                <a:r>
                  <a:rPr lang="de-DE" dirty="0"/>
                  <a:t>, aber durch </a:t>
                </a:r>
                <a14:m>
                  <m:oMath xmlns:m="http://schemas.openxmlformats.org/officeDocument/2006/math">
                    <m:r>
                      <a:rPr lang="de-DE" i="1">
                        <a:latin typeface="Cambria Math" panose="02040503050406030204" pitchFamily="18" charset="0"/>
                      </a:rPr>
                      <m:t>𝐹</m:t>
                    </m:r>
                  </m:oMath>
                </a14:m>
                <a:r>
                  <a:rPr lang="de-DE" dirty="0"/>
                  <a:t> auch von </a:t>
                </a:r>
                <a14:m>
                  <m:oMath xmlns:m="http://schemas.openxmlformats.org/officeDocument/2006/math">
                    <m:r>
                      <a:rPr lang="de-DE" b="0" i="1" dirty="0" smtClean="0">
                        <a:latin typeface="Cambria Math" panose="02040503050406030204" pitchFamily="18" charset="0"/>
                      </a:rPr>
                      <m:t>𝐷</m:t>
                    </m:r>
                  </m:oMath>
                </a14:m>
                <a:endParaRPr lang="de-DE" dirty="0"/>
              </a:p>
              <a:p>
                <a:pPr lvl="2">
                  <a:buFont typeface="Wingdings" pitchFamily="2" charset="2"/>
                  <a:buChar char="§"/>
                </a:pPr>
                <a14:m>
                  <m:oMath xmlns:m="http://schemas.openxmlformats.org/officeDocument/2006/math">
                    <m:r>
                      <a:rPr lang="de-DE" b="0" i="1" smtClean="0">
                        <a:latin typeface="Cambria Math" panose="02040503050406030204" pitchFamily="18" charset="0"/>
                      </a:rPr>
                      <m:t>𝐹</m:t>
                    </m:r>
                  </m:oMath>
                </a14:m>
                <a:r>
                  <a:rPr lang="de-DE" dirty="0"/>
                  <a:t> abhängig von </a:t>
                </a:r>
                <a14:m>
                  <m:oMath xmlns:m="http://schemas.openxmlformats.org/officeDocument/2006/math">
                    <m:r>
                      <a:rPr lang="de-DE" b="0" i="1" smtClean="0">
                        <a:latin typeface="Cambria Math" panose="02040503050406030204" pitchFamily="18" charset="0"/>
                      </a:rPr>
                      <m:t>𝐷</m:t>
                    </m:r>
                    <m:r>
                      <a:rPr lang="de-DE" b="0" i="1" smtClean="0">
                        <a:latin typeface="Cambria Math" panose="02040503050406030204" pitchFamily="18" charset="0"/>
                      </a:rPr>
                      <m:t>,</m:t>
                    </m:r>
                    <m:r>
                      <a:rPr lang="de-DE" b="0" i="1" smtClean="0">
                        <a:latin typeface="Cambria Math" panose="02040503050406030204" pitchFamily="18" charset="0"/>
                      </a:rPr>
                      <m:t>𝐸</m:t>
                    </m:r>
                  </m:oMath>
                </a14:m>
                <a:endParaRPr lang="de-DE" dirty="0"/>
              </a:p>
              <a:p>
                <a:pPr lvl="1"/>
                <a:endParaRPr lang="de-DE" dirty="0"/>
              </a:p>
              <a:p>
                <a:pPr lvl="1"/>
                <a:endParaRPr lang="de-DE" dirty="0"/>
              </a:p>
              <a:p>
                <a:endParaRPr lang="de-DE" dirty="0"/>
              </a:p>
            </p:txBody>
          </p:sp>
        </mc:Choice>
        <mc:Fallback xmlns="">
          <p:sp>
            <p:nvSpPr>
              <p:cNvPr id="3" name="Content Placeholder 2">
                <a:extLst>
                  <a:ext uri="{FF2B5EF4-FFF2-40B4-BE49-F238E27FC236}">
                    <a16:creationId xmlns:a16="http://schemas.microsoft.com/office/drawing/2014/main" id="{E4953D79-F281-B54C-84D8-D7F5CE3A2152}"/>
                  </a:ext>
                </a:extLst>
              </p:cNvPr>
              <p:cNvSpPr>
                <a:spLocks noGrp="1" noRot="1" noChangeAspect="1" noMove="1" noResize="1" noEditPoints="1" noAdjustHandles="1" noChangeArrowheads="1" noChangeShapeType="1" noTextEdit="1"/>
              </p:cNvSpPr>
              <p:nvPr>
                <p:ph idx="1"/>
              </p:nvPr>
            </p:nvSpPr>
            <p:spPr>
              <a:xfrm>
                <a:off x="360000" y="1665066"/>
                <a:ext cx="6143220" cy="4240848"/>
              </a:xfrm>
              <a:blipFill>
                <a:blip r:embed="rId3"/>
                <a:stretch>
                  <a:fillRect l="-2680" t="-2687" r="-412" b="-5970"/>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F1DDC948-3D26-1F4E-BB4F-B72A62D07965}"/>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3046D71F-D648-6949-82C7-100339023BEC}"/>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CA3283C6-E438-774F-B997-DF54B533976F}"/>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109</a:t>
            </a:fld>
            <a:r>
              <a:rPr lang="de-DE"/>
              <a:t> </a:t>
            </a:r>
            <a:endParaRPr lang="de-DE" sz="1400" dirty="0"/>
          </a:p>
        </p:txBody>
      </p:sp>
      <p:sp>
        <p:nvSpPr>
          <p:cNvPr id="53" name="Rectangle 52">
            <a:extLst>
              <a:ext uri="{FF2B5EF4-FFF2-40B4-BE49-F238E27FC236}">
                <a16:creationId xmlns:a16="http://schemas.microsoft.com/office/drawing/2014/main" id="{AB843D11-8938-D645-B222-50EE12390339}"/>
              </a:ext>
            </a:extLst>
          </p:cNvPr>
          <p:cNvSpPr/>
          <p:nvPr/>
        </p:nvSpPr>
        <p:spPr>
          <a:xfrm>
            <a:off x="7110663" y="4552735"/>
            <a:ext cx="4525277"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de-DE" dirty="0"/>
              <a:t>Umwandlung von MNs in BNs fügt in der Regel wesentlich mehr Kanten ins BN ein und führt damit zum Verlust von Unabhängigkeiten wie beim Moralisieren von BNs</a:t>
            </a:r>
          </a:p>
        </p:txBody>
      </p:sp>
      <p:grpSp>
        <p:nvGrpSpPr>
          <p:cNvPr id="118" name="Group 117">
            <a:extLst>
              <a:ext uri="{FF2B5EF4-FFF2-40B4-BE49-F238E27FC236}">
                <a16:creationId xmlns:a16="http://schemas.microsoft.com/office/drawing/2014/main" id="{5783F5E6-1BD7-8644-8D85-FA5270398905}"/>
              </a:ext>
            </a:extLst>
          </p:cNvPr>
          <p:cNvGrpSpPr/>
          <p:nvPr/>
        </p:nvGrpSpPr>
        <p:grpSpPr>
          <a:xfrm>
            <a:off x="7298855" y="1669329"/>
            <a:ext cx="1619325" cy="2398771"/>
            <a:chOff x="7298863" y="1754896"/>
            <a:chExt cx="1619325" cy="2398771"/>
          </a:xfrm>
        </p:grpSpPr>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94A08081-5DE7-974D-95E4-9BAA9C9727BE}"/>
                    </a:ext>
                  </a:extLst>
                </p:cNvPr>
                <p:cNvSpPr txBox="1"/>
                <p:nvPr/>
              </p:nvSpPr>
              <p:spPr>
                <a:xfrm>
                  <a:off x="7298863" y="2407200"/>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𝐵</m:t>
                        </m:r>
                      </m:oMath>
                    </m:oMathPara>
                  </a14:m>
                  <a:endParaRPr lang="de-DE" dirty="0"/>
                </a:p>
              </p:txBody>
            </p:sp>
          </mc:Choice>
          <mc:Fallback xmlns="">
            <p:sp>
              <p:nvSpPr>
                <p:cNvPr id="55" name="TextBox 54">
                  <a:extLst>
                    <a:ext uri="{FF2B5EF4-FFF2-40B4-BE49-F238E27FC236}">
                      <a16:creationId xmlns:a16="http://schemas.microsoft.com/office/drawing/2014/main" id="{94A08081-5DE7-974D-95E4-9BAA9C9727BE}"/>
                    </a:ext>
                  </a:extLst>
                </p:cNvPr>
                <p:cNvSpPr txBox="1">
                  <a:spLocks noRot="1" noChangeAspect="1" noMove="1" noResize="1" noEditPoints="1" noAdjustHandles="1" noChangeArrowheads="1" noChangeShapeType="1" noTextEdit="1"/>
                </p:cNvSpPr>
                <p:nvPr/>
              </p:nvSpPr>
              <p:spPr>
                <a:xfrm>
                  <a:off x="7298863" y="2407200"/>
                  <a:ext cx="540000" cy="389513"/>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BEA2A4BD-7ECC-FA47-99A5-2773BED0D88E}"/>
                    </a:ext>
                  </a:extLst>
                </p:cNvPr>
                <p:cNvSpPr txBox="1"/>
                <p:nvPr/>
              </p:nvSpPr>
              <p:spPr>
                <a:xfrm>
                  <a:off x="7838188" y="1754896"/>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𝐴</m:t>
                        </m:r>
                      </m:oMath>
                    </m:oMathPara>
                  </a14:m>
                  <a:endParaRPr lang="de-DE" dirty="0"/>
                </a:p>
              </p:txBody>
            </p:sp>
          </mc:Choice>
          <mc:Fallback xmlns="">
            <p:sp>
              <p:nvSpPr>
                <p:cNvPr id="56" name="TextBox 55">
                  <a:extLst>
                    <a:ext uri="{FF2B5EF4-FFF2-40B4-BE49-F238E27FC236}">
                      <a16:creationId xmlns:a16="http://schemas.microsoft.com/office/drawing/2014/main" id="{BEA2A4BD-7ECC-FA47-99A5-2773BED0D88E}"/>
                    </a:ext>
                  </a:extLst>
                </p:cNvPr>
                <p:cNvSpPr txBox="1">
                  <a:spLocks noRot="1" noChangeAspect="1" noMove="1" noResize="1" noEditPoints="1" noAdjustHandles="1" noChangeArrowheads="1" noChangeShapeType="1" noTextEdit="1"/>
                </p:cNvSpPr>
                <p:nvPr/>
              </p:nvSpPr>
              <p:spPr>
                <a:xfrm>
                  <a:off x="7838188" y="1754896"/>
                  <a:ext cx="540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B04B4660-2E40-B84F-8C3B-BFA42ADA496E}"/>
                    </a:ext>
                  </a:extLst>
                </p:cNvPr>
                <p:cNvSpPr txBox="1"/>
                <p:nvPr/>
              </p:nvSpPr>
              <p:spPr>
                <a:xfrm>
                  <a:off x="8378188" y="2407200"/>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𝐶</m:t>
                        </m:r>
                      </m:oMath>
                    </m:oMathPara>
                  </a14:m>
                  <a:endParaRPr lang="de-DE" dirty="0"/>
                </a:p>
              </p:txBody>
            </p:sp>
          </mc:Choice>
          <mc:Fallback xmlns="">
            <p:sp>
              <p:nvSpPr>
                <p:cNvPr id="57" name="TextBox 56">
                  <a:extLst>
                    <a:ext uri="{FF2B5EF4-FFF2-40B4-BE49-F238E27FC236}">
                      <a16:creationId xmlns:a16="http://schemas.microsoft.com/office/drawing/2014/main" id="{B04B4660-2E40-B84F-8C3B-BFA42ADA496E}"/>
                    </a:ext>
                  </a:extLst>
                </p:cNvPr>
                <p:cNvSpPr txBox="1">
                  <a:spLocks noRot="1" noChangeAspect="1" noMove="1" noResize="1" noEditPoints="1" noAdjustHandles="1" noChangeArrowheads="1" noChangeShapeType="1" noTextEdit="1"/>
                </p:cNvSpPr>
                <p:nvPr/>
              </p:nvSpPr>
              <p:spPr>
                <a:xfrm>
                  <a:off x="8378188" y="2407200"/>
                  <a:ext cx="540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p:cxnSp>
          <p:nvCxnSpPr>
            <p:cNvPr id="58" name="Straight Arrow Connector 57">
              <a:extLst>
                <a:ext uri="{FF2B5EF4-FFF2-40B4-BE49-F238E27FC236}">
                  <a16:creationId xmlns:a16="http://schemas.microsoft.com/office/drawing/2014/main" id="{03EC75B1-3306-C34B-8081-BD9D1003D860}"/>
                </a:ext>
              </a:extLst>
            </p:cNvPr>
            <p:cNvCxnSpPr>
              <a:stCxn id="56" idx="3"/>
              <a:endCxn id="55" idx="0"/>
            </p:cNvCxnSpPr>
            <p:nvPr/>
          </p:nvCxnSpPr>
          <p:spPr>
            <a:xfrm flipH="1">
              <a:off x="7568863" y="2087366"/>
              <a:ext cx="348406" cy="319834"/>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5727247-2320-DE49-B1F8-7F5FD41D51F0}"/>
                </a:ext>
              </a:extLst>
            </p:cNvPr>
            <p:cNvCxnSpPr>
              <a:cxnSpLocks/>
              <a:stCxn id="56" idx="5"/>
              <a:endCxn id="57" idx="0"/>
            </p:cNvCxnSpPr>
            <p:nvPr/>
          </p:nvCxnSpPr>
          <p:spPr>
            <a:xfrm>
              <a:off x="8299107" y="2087366"/>
              <a:ext cx="349081" cy="319834"/>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64013DF8-FB85-274E-9A76-84EFEDF51068}"/>
                    </a:ext>
                  </a:extLst>
                </p:cNvPr>
                <p:cNvSpPr txBox="1"/>
                <p:nvPr/>
              </p:nvSpPr>
              <p:spPr>
                <a:xfrm>
                  <a:off x="7298863" y="3111850"/>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𝐷</m:t>
                        </m:r>
                      </m:oMath>
                    </m:oMathPara>
                  </a14:m>
                  <a:endParaRPr lang="de-DE" dirty="0"/>
                </a:p>
              </p:txBody>
            </p:sp>
          </mc:Choice>
          <mc:Fallback xmlns="">
            <p:sp>
              <p:nvSpPr>
                <p:cNvPr id="60" name="TextBox 59">
                  <a:extLst>
                    <a:ext uri="{FF2B5EF4-FFF2-40B4-BE49-F238E27FC236}">
                      <a16:creationId xmlns:a16="http://schemas.microsoft.com/office/drawing/2014/main" id="{64013DF8-FB85-274E-9A76-84EFEDF51068}"/>
                    </a:ext>
                  </a:extLst>
                </p:cNvPr>
                <p:cNvSpPr txBox="1">
                  <a:spLocks noRot="1" noChangeAspect="1" noMove="1" noResize="1" noEditPoints="1" noAdjustHandles="1" noChangeArrowheads="1" noChangeShapeType="1" noTextEdit="1"/>
                </p:cNvSpPr>
                <p:nvPr/>
              </p:nvSpPr>
              <p:spPr>
                <a:xfrm>
                  <a:off x="7298863" y="3111850"/>
                  <a:ext cx="540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17B98FD1-85F6-954E-85BE-BD8E45DCB307}"/>
                    </a:ext>
                  </a:extLst>
                </p:cNvPr>
                <p:cNvSpPr txBox="1"/>
                <p:nvPr/>
              </p:nvSpPr>
              <p:spPr>
                <a:xfrm>
                  <a:off x="8378188" y="3111850"/>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𝐸</m:t>
                        </m:r>
                      </m:oMath>
                    </m:oMathPara>
                  </a14:m>
                  <a:endParaRPr lang="de-DE" dirty="0"/>
                </a:p>
              </p:txBody>
            </p:sp>
          </mc:Choice>
          <mc:Fallback xmlns="">
            <p:sp>
              <p:nvSpPr>
                <p:cNvPr id="61" name="TextBox 60">
                  <a:extLst>
                    <a:ext uri="{FF2B5EF4-FFF2-40B4-BE49-F238E27FC236}">
                      <a16:creationId xmlns:a16="http://schemas.microsoft.com/office/drawing/2014/main" id="{17B98FD1-85F6-954E-85BE-BD8E45DCB307}"/>
                    </a:ext>
                  </a:extLst>
                </p:cNvPr>
                <p:cNvSpPr txBox="1">
                  <a:spLocks noRot="1" noChangeAspect="1" noMove="1" noResize="1" noEditPoints="1" noAdjustHandles="1" noChangeArrowheads="1" noChangeShapeType="1" noTextEdit="1"/>
                </p:cNvSpPr>
                <p:nvPr/>
              </p:nvSpPr>
              <p:spPr>
                <a:xfrm>
                  <a:off x="8378188" y="3111850"/>
                  <a:ext cx="540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62" name="Straight Arrow Connector 61">
              <a:extLst>
                <a:ext uri="{FF2B5EF4-FFF2-40B4-BE49-F238E27FC236}">
                  <a16:creationId xmlns:a16="http://schemas.microsoft.com/office/drawing/2014/main" id="{0294B371-0EFA-0D47-BA70-DFBF1EADA57F}"/>
                </a:ext>
              </a:extLst>
            </p:cNvPr>
            <p:cNvCxnSpPr>
              <a:cxnSpLocks/>
              <a:stCxn id="55" idx="4"/>
              <a:endCxn id="60" idx="0"/>
            </p:cNvCxnSpPr>
            <p:nvPr/>
          </p:nvCxnSpPr>
          <p:spPr>
            <a:xfrm>
              <a:off x="7568863" y="2796713"/>
              <a:ext cx="0" cy="31513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BE20271-626F-E444-8DE3-34C06DEE250C}"/>
                </a:ext>
              </a:extLst>
            </p:cNvPr>
            <p:cNvCxnSpPr>
              <a:cxnSpLocks/>
              <a:stCxn id="57" idx="4"/>
              <a:endCxn id="61" idx="0"/>
            </p:cNvCxnSpPr>
            <p:nvPr/>
          </p:nvCxnSpPr>
          <p:spPr>
            <a:xfrm>
              <a:off x="8648188" y="2796713"/>
              <a:ext cx="0" cy="31513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085A7528-DB71-C347-93DA-30D6C6C887EC}"/>
                    </a:ext>
                  </a:extLst>
                </p:cNvPr>
                <p:cNvSpPr txBox="1"/>
                <p:nvPr/>
              </p:nvSpPr>
              <p:spPr>
                <a:xfrm>
                  <a:off x="7838188" y="3764154"/>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𝐹</m:t>
                        </m:r>
                      </m:oMath>
                    </m:oMathPara>
                  </a14:m>
                  <a:endParaRPr lang="de-DE" dirty="0"/>
                </a:p>
              </p:txBody>
            </p:sp>
          </mc:Choice>
          <mc:Fallback xmlns="">
            <p:sp>
              <p:nvSpPr>
                <p:cNvPr id="66" name="TextBox 65">
                  <a:extLst>
                    <a:ext uri="{FF2B5EF4-FFF2-40B4-BE49-F238E27FC236}">
                      <a16:creationId xmlns:a16="http://schemas.microsoft.com/office/drawing/2014/main" id="{085A7528-DB71-C347-93DA-30D6C6C887EC}"/>
                    </a:ext>
                  </a:extLst>
                </p:cNvPr>
                <p:cNvSpPr txBox="1">
                  <a:spLocks noRot="1" noChangeAspect="1" noMove="1" noResize="1" noEditPoints="1" noAdjustHandles="1" noChangeArrowheads="1" noChangeShapeType="1" noTextEdit="1"/>
                </p:cNvSpPr>
                <p:nvPr/>
              </p:nvSpPr>
              <p:spPr>
                <a:xfrm>
                  <a:off x="7838188" y="3764154"/>
                  <a:ext cx="540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67" name="Straight Arrow Connector 66">
              <a:extLst>
                <a:ext uri="{FF2B5EF4-FFF2-40B4-BE49-F238E27FC236}">
                  <a16:creationId xmlns:a16="http://schemas.microsoft.com/office/drawing/2014/main" id="{A0CC4AA6-B3DD-744B-931C-0A10CF1FD4E8}"/>
                </a:ext>
              </a:extLst>
            </p:cNvPr>
            <p:cNvCxnSpPr>
              <a:cxnSpLocks/>
              <a:stCxn id="66" idx="1"/>
              <a:endCxn id="60" idx="4"/>
            </p:cNvCxnSpPr>
            <p:nvPr/>
          </p:nvCxnSpPr>
          <p:spPr>
            <a:xfrm flipH="1" flipV="1">
              <a:off x="7568863" y="3501363"/>
              <a:ext cx="348406" cy="319834"/>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449CEF84-F48D-D54A-8944-307F30B97D1C}"/>
                </a:ext>
              </a:extLst>
            </p:cNvPr>
            <p:cNvCxnSpPr>
              <a:cxnSpLocks/>
              <a:stCxn id="66" idx="7"/>
              <a:endCxn id="61" idx="4"/>
            </p:cNvCxnSpPr>
            <p:nvPr/>
          </p:nvCxnSpPr>
          <p:spPr>
            <a:xfrm flipV="1">
              <a:off x="8299107" y="3501363"/>
              <a:ext cx="349081" cy="319834"/>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40BB0987-CB69-554E-BF69-F1113B1B999E}"/>
                  </a:ext>
                </a:extLst>
              </p:cNvPr>
              <p:cNvSpPr txBox="1"/>
              <p:nvPr/>
            </p:nvSpPr>
            <p:spPr>
              <a:xfrm>
                <a:off x="9691099" y="2320442"/>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𝐵</m:t>
                      </m:r>
                    </m:oMath>
                  </m:oMathPara>
                </a14:m>
                <a:endParaRPr lang="de-DE" dirty="0"/>
              </a:p>
            </p:txBody>
          </p:sp>
        </mc:Choice>
        <mc:Fallback xmlns="">
          <p:sp>
            <p:nvSpPr>
              <p:cNvPr id="73" name="TextBox 72">
                <a:extLst>
                  <a:ext uri="{FF2B5EF4-FFF2-40B4-BE49-F238E27FC236}">
                    <a16:creationId xmlns:a16="http://schemas.microsoft.com/office/drawing/2014/main" id="{40BB0987-CB69-554E-BF69-F1113B1B999E}"/>
                  </a:ext>
                </a:extLst>
              </p:cNvPr>
              <p:cNvSpPr txBox="1">
                <a:spLocks noRot="1" noChangeAspect="1" noMove="1" noResize="1" noEditPoints="1" noAdjustHandles="1" noChangeArrowheads="1" noChangeShapeType="1" noTextEdit="1"/>
              </p:cNvSpPr>
              <p:nvPr/>
            </p:nvSpPr>
            <p:spPr>
              <a:xfrm>
                <a:off x="9691099" y="2320442"/>
                <a:ext cx="540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CB8F3E67-8DD3-3743-AA32-75C22F03ED0C}"/>
                  </a:ext>
                </a:extLst>
              </p:cNvPr>
              <p:cNvSpPr txBox="1"/>
              <p:nvPr/>
            </p:nvSpPr>
            <p:spPr>
              <a:xfrm>
                <a:off x="10231099" y="1673886"/>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𝐴</m:t>
                      </m:r>
                    </m:oMath>
                  </m:oMathPara>
                </a14:m>
                <a:endParaRPr lang="de-DE" dirty="0"/>
              </a:p>
            </p:txBody>
          </p:sp>
        </mc:Choice>
        <mc:Fallback xmlns="">
          <p:sp>
            <p:nvSpPr>
              <p:cNvPr id="74" name="TextBox 73">
                <a:extLst>
                  <a:ext uri="{FF2B5EF4-FFF2-40B4-BE49-F238E27FC236}">
                    <a16:creationId xmlns:a16="http://schemas.microsoft.com/office/drawing/2014/main" id="{CB8F3E67-8DD3-3743-AA32-75C22F03ED0C}"/>
                  </a:ext>
                </a:extLst>
              </p:cNvPr>
              <p:cNvSpPr txBox="1">
                <a:spLocks noRot="1" noChangeAspect="1" noMove="1" noResize="1" noEditPoints="1" noAdjustHandles="1" noChangeArrowheads="1" noChangeShapeType="1" noTextEdit="1"/>
              </p:cNvSpPr>
              <p:nvPr/>
            </p:nvSpPr>
            <p:spPr>
              <a:xfrm>
                <a:off x="10231099" y="1673886"/>
                <a:ext cx="540000" cy="389513"/>
              </a:xfrm>
              <a:prstGeom prst="ellipse">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6E46BF87-ACFB-DD4D-AEB0-1885DB693DF0}"/>
                  </a:ext>
                </a:extLst>
              </p:cNvPr>
              <p:cNvSpPr txBox="1"/>
              <p:nvPr/>
            </p:nvSpPr>
            <p:spPr>
              <a:xfrm>
                <a:off x="10771099" y="2316011"/>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𝐶</m:t>
                      </m:r>
                    </m:oMath>
                  </m:oMathPara>
                </a14:m>
                <a:endParaRPr lang="de-DE" dirty="0"/>
              </a:p>
            </p:txBody>
          </p:sp>
        </mc:Choice>
        <mc:Fallback xmlns="">
          <p:sp>
            <p:nvSpPr>
              <p:cNvPr id="75" name="TextBox 74">
                <a:extLst>
                  <a:ext uri="{FF2B5EF4-FFF2-40B4-BE49-F238E27FC236}">
                    <a16:creationId xmlns:a16="http://schemas.microsoft.com/office/drawing/2014/main" id="{6E46BF87-ACFB-DD4D-AEB0-1885DB693DF0}"/>
                  </a:ext>
                </a:extLst>
              </p:cNvPr>
              <p:cNvSpPr txBox="1">
                <a:spLocks noRot="1" noChangeAspect="1" noMove="1" noResize="1" noEditPoints="1" noAdjustHandles="1" noChangeArrowheads="1" noChangeShapeType="1" noTextEdit="1"/>
              </p:cNvSpPr>
              <p:nvPr/>
            </p:nvSpPr>
            <p:spPr>
              <a:xfrm>
                <a:off x="10771099" y="2316011"/>
                <a:ext cx="540000" cy="389513"/>
              </a:xfrm>
              <a:prstGeom prst="ellipse">
                <a:avLst/>
              </a:prstGeom>
              <a:blipFill>
                <a:blip r:embed="rId12"/>
                <a:stretch>
                  <a:fillRect/>
                </a:stretch>
              </a:blipFill>
              <a:ln>
                <a:solidFill>
                  <a:schemeClr val="tx1"/>
                </a:solidFill>
              </a:ln>
            </p:spPr>
            <p:txBody>
              <a:bodyPr/>
              <a:lstStyle/>
              <a:p>
                <a:r>
                  <a:rPr lang="de-DE">
                    <a:noFill/>
                  </a:rPr>
                  <a:t> </a:t>
                </a:r>
              </a:p>
            </p:txBody>
          </p:sp>
        </mc:Fallback>
      </mc:AlternateContent>
      <p:cxnSp>
        <p:nvCxnSpPr>
          <p:cNvPr id="76" name="Straight Arrow Connector 75">
            <a:extLst>
              <a:ext uri="{FF2B5EF4-FFF2-40B4-BE49-F238E27FC236}">
                <a16:creationId xmlns:a16="http://schemas.microsoft.com/office/drawing/2014/main" id="{1530B602-3C70-334B-8F1C-EE3C820C695C}"/>
              </a:ext>
            </a:extLst>
          </p:cNvPr>
          <p:cNvCxnSpPr>
            <a:stCxn id="74" idx="3"/>
            <a:endCxn id="73" idx="0"/>
          </p:cNvCxnSpPr>
          <p:nvPr/>
        </p:nvCxnSpPr>
        <p:spPr>
          <a:xfrm flipH="1">
            <a:off x="9961099" y="2006356"/>
            <a:ext cx="349081" cy="31408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45A33B64-D2AF-0142-AD6C-6AC18AC2D3E9}"/>
              </a:ext>
            </a:extLst>
          </p:cNvPr>
          <p:cNvCxnSpPr>
            <a:cxnSpLocks/>
            <a:stCxn id="74" idx="5"/>
            <a:endCxn id="75" idx="0"/>
          </p:cNvCxnSpPr>
          <p:nvPr/>
        </p:nvCxnSpPr>
        <p:spPr>
          <a:xfrm>
            <a:off x="10692018" y="2006356"/>
            <a:ext cx="349081" cy="30965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0DE02653-0FB5-394B-8D82-C31F02B9A1AE}"/>
                  </a:ext>
                </a:extLst>
              </p:cNvPr>
              <p:cNvSpPr txBox="1"/>
              <p:nvPr/>
            </p:nvSpPr>
            <p:spPr>
              <a:xfrm>
                <a:off x="9691099" y="3025092"/>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𝐷</m:t>
                      </m:r>
                    </m:oMath>
                  </m:oMathPara>
                </a14:m>
                <a:endParaRPr lang="de-DE" dirty="0"/>
              </a:p>
            </p:txBody>
          </p:sp>
        </mc:Choice>
        <mc:Fallback xmlns="">
          <p:sp>
            <p:nvSpPr>
              <p:cNvPr id="78" name="TextBox 77">
                <a:extLst>
                  <a:ext uri="{FF2B5EF4-FFF2-40B4-BE49-F238E27FC236}">
                    <a16:creationId xmlns:a16="http://schemas.microsoft.com/office/drawing/2014/main" id="{0DE02653-0FB5-394B-8D82-C31F02B9A1AE}"/>
                  </a:ext>
                </a:extLst>
              </p:cNvPr>
              <p:cNvSpPr txBox="1">
                <a:spLocks noRot="1" noChangeAspect="1" noMove="1" noResize="1" noEditPoints="1" noAdjustHandles="1" noChangeArrowheads="1" noChangeShapeType="1" noTextEdit="1"/>
              </p:cNvSpPr>
              <p:nvPr/>
            </p:nvSpPr>
            <p:spPr>
              <a:xfrm>
                <a:off x="9691099" y="3025092"/>
                <a:ext cx="540000" cy="389513"/>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323346D3-9498-E444-BF22-758035098806}"/>
                  </a:ext>
                </a:extLst>
              </p:cNvPr>
              <p:cNvSpPr txBox="1"/>
              <p:nvPr/>
            </p:nvSpPr>
            <p:spPr>
              <a:xfrm>
                <a:off x="10771099" y="3020661"/>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𝐸</m:t>
                      </m:r>
                    </m:oMath>
                  </m:oMathPara>
                </a14:m>
                <a:endParaRPr lang="de-DE" dirty="0"/>
              </a:p>
            </p:txBody>
          </p:sp>
        </mc:Choice>
        <mc:Fallback xmlns="">
          <p:sp>
            <p:nvSpPr>
              <p:cNvPr id="79" name="TextBox 78">
                <a:extLst>
                  <a:ext uri="{FF2B5EF4-FFF2-40B4-BE49-F238E27FC236}">
                    <a16:creationId xmlns:a16="http://schemas.microsoft.com/office/drawing/2014/main" id="{323346D3-9498-E444-BF22-758035098806}"/>
                  </a:ext>
                </a:extLst>
              </p:cNvPr>
              <p:cNvSpPr txBox="1">
                <a:spLocks noRot="1" noChangeAspect="1" noMove="1" noResize="1" noEditPoints="1" noAdjustHandles="1" noChangeArrowheads="1" noChangeShapeType="1" noTextEdit="1"/>
              </p:cNvSpPr>
              <p:nvPr/>
            </p:nvSpPr>
            <p:spPr>
              <a:xfrm>
                <a:off x="10771099" y="3020661"/>
                <a:ext cx="540000" cy="389513"/>
              </a:xfrm>
              <a:prstGeom prst="ellipse">
                <a:avLst/>
              </a:prstGeom>
              <a:blipFill>
                <a:blip r:embed="rId14"/>
                <a:stretch>
                  <a:fillRect/>
                </a:stretch>
              </a:blipFill>
              <a:ln>
                <a:solidFill>
                  <a:schemeClr val="tx1"/>
                </a:solidFill>
              </a:ln>
            </p:spPr>
            <p:txBody>
              <a:bodyPr/>
              <a:lstStyle/>
              <a:p>
                <a:r>
                  <a:rPr lang="de-DE">
                    <a:noFill/>
                  </a:rPr>
                  <a:t> </a:t>
                </a:r>
              </a:p>
            </p:txBody>
          </p:sp>
        </mc:Fallback>
      </mc:AlternateContent>
      <p:cxnSp>
        <p:nvCxnSpPr>
          <p:cNvPr id="80" name="Straight Arrow Connector 79">
            <a:extLst>
              <a:ext uri="{FF2B5EF4-FFF2-40B4-BE49-F238E27FC236}">
                <a16:creationId xmlns:a16="http://schemas.microsoft.com/office/drawing/2014/main" id="{619613AF-4D2A-E048-8287-CEF50B6EC964}"/>
              </a:ext>
            </a:extLst>
          </p:cNvPr>
          <p:cNvCxnSpPr>
            <a:cxnSpLocks/>
            <a:stCxn id="73" idx="4"/>
            <a:endCxn id="78" idx="0"/>
          </p:cNvCxnSpPr>
          <p:nvPr/>
        </p:nvCxnSpPr>
        <p:spPr>
          <a:xfrm>
            <a:off x="9961099" y="2709955"/>
            <a:ext cx="0" cy="315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3ABD0A41-BC64-E042-B5DC-EEB62E20086C}"/>
              </a:ext>
            </a:extLst>
          </p:cNvPr>
          <p:cNvCxnSpPr>
            <a:cxnSpLocks/>
            <a:stCxn id="75" idx="4"/>
            <a:endCxn id="79" idx="0"/>
          </p:cNvCxnSpPr>
          <p:nvPr/>
        </p:nvCxnSpPr>
        <p:spPr>
          <a:xfrm>
            <a:off x="11041099" y="2705524"/>
            <a:ext cx="0" cy="315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BC82DF35-9F0D-7F4A-B97C-6C52A323DB6E}"/>
                  </a:ext>
                </a:extLst>
              </p:cNvPr>
              <p:cNvSpPr txBox="1"/>
              <p:nvPr/>
            </p:nvSpPr>
            <p:spPr>
              <a:xfrm>
                <a:off x="10231099" y="3683144"/>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𝐹</m:t>
                      </m:r>
                    </m:oMath>
                  </m:oMathPara>
                </a14:m>
                <a:endParaRPr lang="de-DE" dirty="0"/>
              </a:p>
            </p:txBody>
          </p:sp>
        </mc:Choice>
        <mc:Fallback xmlns="">
          <p:sp>
            <p:nvSpPr>
              <p:cNvPr id="82" name="TextBox 81">
                <a:extLst>
                  <a:ext uri="{FF2B5EF4-FFF2-40B4-BE49-F238E27FC236}">
                    <a16:creationId xmlns:a16="http://schemas.microsoft.com/office/drawing/2014/main" id="{BC82DF35-9F0D-7F4A-B97C-6C52A323DB6E}"/>
                  </a:ext>
                </a:extLst>
              </p:cNvPr>
              <p:cNvSpPr txBox="1">
                <a:spLocks noRot="1" noChangeAspect="1" noMove="1" noResize="1" noEditPoints="1" noAdjustHandles="1" noChangeArrowheads="1" noChangeShapeType="1" noTextEdit="1"/>
              </p:cNvSpPr>
              <p:nvPr/>
            </p:nvSpPr>
            <p:spPr>
              <a:xfrm>
                <a:off x="10231099" y="3683144"/>
                <a:ext cx="540000" cy="389513"/>
              </a:xfrm>
              <a:prstGeom prst="ellipse">
                <a:avLst/>
              </a:prstGeom>
              <a:blipFill>
                <a:blip r:embed="rId15"/>
                <a:stretch>
                  <a:fillRect/>
                </a:stretch>
              </a:blipFill>
              <a:ln>
                <a:solidFill>
                  <a:schemeClr val="tx1"/>
                </a:solidFill>
              </a:ln>
            </p:spPr>
            <p:txBody>
              <a:bodyPr/>
              <a:lstStyle/>
              <a:p>
                <a:r>
                  <a:rPr lang="de-DE">
                    <a:noFill/>
                  </a:rPr>
                  <a:t> </a:t>
                </a:r>
              </a:p>
            </p:txBody>
          </p:sp>
        </mc:Fallback>
      </mc:AlternateContent>
      <p:cxnSp>
        <p:nvCxnSpPr>
          <p:cNvPr id="83" name="Straight Arrow Connector 82">
            <a:extLst>
              <a:ext uri="{FF2B5EF4-FFF2-40B4-BE49-F238E27FC236}">
                <a16:creationId xmlns:a16="http://schemas.microsoft.com/office/drawing/2014/main" id="{A40EDCCD-200A-C747-A61E-767024E6CCC6}"/>
              </a:ext>
            </a:extLst>
          </p:cNvPr>
          <p:cNvCxnSpPr>
            <a:cxnSpLocks/>
            <a:stCxn id="75" idx="3"/>
            <a:endCxn id="78" idx="7"/>
          </p:cNvCxnSpPr>
          <p:nvPr/>
        </p:nvCxnSpPr>
        <p:spPr>
          <a:xfrm flipH="1">
            <a:off x="10152018" y="2648481"/>
            <a:ext cx="698162" cy="43365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id="{BB210506-BE61-1D42-BF3B-E990E9298CF3}"/>
              </a:ext>
            </a:extLst>
          </p:cNvPr>
          <p:cNvCxnSpPr>
            <a:cxnSpLocks/>
            <a:stCxn id="73" idx="6"/>
            <a:endCxn id="75" idx="2"/>
          </p:cNvCxnSpPr>
          <p:nvPr/>
        </p:nvCxnSpPr>
        <p:spPr>
          <a:xfrm flipV="1">
            <a:off x="10231099" y="2510768"/>
            <a:ext cx="540000" cy="443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80B7B4B5-1034-A145-9261-E1BA972B0BA7}"/>
              </a:ext>
            </a:extLst>
          </p:cNvPr>
          <p:cNvCxnSpPr>
            <a:cxnSpLocks/>
            <a:stCxn id="78" idx="6"/>
            <a:endCxn id="79" idx="2"/>
          </p:cNvCxnSpPr>
          <p:nvPr/>
        </p:nvCxnSpPr>
        <p:spPr>
          <a:xfrm flipV="1">
            <a:off x="10231099" y="3215418"/>
            <a:ext cx="540000" cy="443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AE3C75CB-CA30-1A4A-AA0E-BD3DA9D63771}"/>
              </a:ext>
            </a:extLst>
          </p:cNvPr>
          <p:cNvCxnSpPr>
            <a:cxnSpLocks/>
            <a:stCxn id="78" idx="4"/>
            <a:endCxn id="82" idx="1"/>
          </p:cNvCxnSpPr>
          <p:nvPr/>
        </p:nvCxnSpPr>
        <p:spPr>
          <a:xfrm>
            <a:off x="9961099" y="3414605"/>
            <a:ext cx="349081" cy="32558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D43BD6EC-CC09-054B-989A-5615E54E8949}"/>
              </a:ext>
            </a:extLst>
          </p:cNvPr>
          <p:cNvCxnSpPr>
            <a:cxnSpLocks/>
            <a:stCxn id="79" idx="4"/>
            <a:endCxn id="82" idx="7"/>
          </p:cNvCxnSpPr>
          <p:nvPr/>
        </p:nvCxnSpPr>
        <p:spPr>
          <a:xfrm flipH="1">
            <a:off x="10692018" y="3410174"/>
            <a:ext cx="349081" cy="330013"/>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119" name="Group 118">
            <a:extLst>
              <a:ext uri="{FF2B5EF4-FFF2-40B4-BE49-F238E27FC236}">
                <a16:creationId xmlns:a16="http://schemas.microsoft.com/office/drawing/2014/main" id="{3352BEB6-6F7C-A04F-95BC-22125660F3C2}"/>
              </a:ext>
            </a:extLst>
          </p:cNvPr>
          <p:cNvGrpSpPr/>
          <p:nvPr/>
        </p:nvGrpSpPr>
        <p:grpSpPr>
          <a:xfrm>
            <a:off x="4834222" y="3138841"/>
            <a:ext cx="2163126" cy="734502"/>
            <a:chOff x="-239488" y="5192309"/>
            <a:chExt cx="2163126" cy="734502"/>
          </a:xfrm>
        </p:grpSpPr>
        <p:sp>
          <p:nvSpPr>
            <p:cNvPr id="120" name="TextBox 119">
              <a:extLst>
                <a:ext uri="{FF2B5EF4-FFF2-40B4-BE49-F238E27FC236}">
                  <a16:creationId xmlns:a16="http://schemas.microsoft.com/office/drawing/2014/main" id="{5A1D753C-B5BD-D643-833C-7107ADD9FE5C}"/>
                </a:ext>
              </a:extLst>
            </p:cNvPr>
            <p:cNvSpPr txBox="1"/>
            <p:nvPr/>
          </p:nvSpPr>
          <p:spPr>
            <a:xfrm>
              <a:off x="-239488" y="5192309"/>
              <a:ext cx="2163126" cy="734502"/>
            </a:xfrm>
            <a:prstGeom prst="cloudCallout">
              <a:avLst>
                <a:gd name="adj1" fmla="val 66594"/>
                <a:gd name="adj2" fmla="val 32111"/>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de-DE" dirty="0"/>
            </a:p>
          </p:txBody>
        </p:sp>
        <p:sp>
          <p:nvSpPr>
            <p:cNvPr id="121" name="Rectangle 120">
              <a:extLst>
                <a:ext uri="{FF2B5EF4-FFF2-40B4-BE49-F238E27FC236}">
                  <a16:creationId xmlns:a16="http://schemas.microsoft.com/office/drawing/2014/main" id="{C25D7CEB-06AB-FA4E-9A9E-FAB3338DB050}"/>
                </a:ext>
              </a:extLst>
            </p:cNvPr>
            <p:cNvSpPr/>
            <p:nvPr/>
          </p:nvSpPr>
          <p:spPr>
            <a:xfrm>
              <a:off x="-144774" y="5210731"/>
              <a:ext cx="1863875" cy="646331"/>
            </a:xfrm>
            <a:prstGeom prst="rect">
              <a:avLst/>
            </a:prstGeom>
          </p:spPr>
          <p:txBody>
            <a:bodyPr wrap="square">
              <a:spAutoFit/>
            </a:bodyPr>
            <a:lstStyle/>
            <a:p>
              <a:pPr algn="ctr"/>
              <a:r>
                <a:rPr lang="de-DE" dirty="0">
                  <a:solidFill>
                    <a:schemeClr val="bg1"/>
                  </a:solidFill>
                </a:rPr>
                <a:t>Wann fügen wir keine Kanten ein?</a:t>
              </a:r>
            </a:p>
          </p:txBody>
        </p:sp>
      </p:grpSp>
    </p:spTree>
    <p:extLst>
      <p:ext uri="{BB962C8B-B14F-4D97-AF65-F5344CB8AC3E}">
        <p14:creationId xmlns:p14="http://schemas.microsoft.com/office/powerpoint/2010/main" val="135030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2"/>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73" grpId="0" animBg="1"/>
      <p:bldP spid="74" grpId="0" animBg="1"/>
      <p:bldP spid="75" grpId="0" animBg="1"/>
      <p:bldP spid="78" grpId="0" animBg="1"/>
      <p:bldP spid="79" grpId="0" animBg="1"/>
      <p:bldP spid="8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Speicherkomplexität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60000" y="1665066"/>
                <a:ext cx="8714122" cy="4240848"/>
              </a:xfrm>
            </p:spPr>
            <p:txBody>
              <a:bodyPr>
                <a:normAutofit/>
              </a:bodyPr>
              <a:lstStyle/>
              <a:p>
                <a:pPr marL="268288" lvl="1" indent="-254000"/>
                <a:r>
                  <a:rPr lang="de-DE" sz="2400" dirty="0"/>
                  <a:t>Gegeben eine vollständige gemeinsame Wahrscheinlichkeitsverteilung </a:t>
                </a:r>
                <a14:m>
                  <m:oMath xmlns:m="http://schemas.openxmlformats.org/officeDocument/2006/math">
                    <m:sSub>
                      <m:sSubPr>
                        <m:ctrlPr>
                          <a:rPr lang="de-DE" sz="2400" i="1">
                            <a:latin typeface="Cambria Math" panose="02040503050406030204" pitchFamily="18" charset="0"/>
                          </a:rPr>
                        </m:ctrlPr>
                      </m:sSubPr>
                      <m:e>
                        <m:r>
                          <a:rPr lang="de-DE" sz="2400" i="1">
                            <a:latin typeface="Cambria Math" charset="0"/>
                          </a:rPr>
                          <m:t>𝑃</m:t>
                        </m:r>
                      </m:e>
                      <m:sub>
                        <m:r>
                          <a:rPr lang="de-DE" sz="2400" b="1" i="1">
                            <a:latin typeface="Cambria Math" panose="02040503050406030204" pitchFamily="18" charset="0"/>
                          </a:rPr>
                          <m:t>𝑹</m:t>
                        </m:r>
                      </m:sub>
                    </m:sSub>
                  </m:oMath>
                </a14:m>
                <a:r>
                  <a:rPr lang="de-DE" sz="2400" dirty="0"/>
                  <a:t> über alle (</a:t>
                </a:r>
                <a14:m>
                  <m:oMath xmlns:m="http://schemas.openxmlformats.org/officeDocument/2006/math">
                    <m:r>
                      <a:rPr lang="de-DE" sz="2400" i="1">
                        <a:latin typeface="Cambria Math" panose="02040503050406030204" pitchFamily="18" charset="0"/>
                      </a:rPr>
                      <m:t>𝑙</m:t>
                    </m:r>
                  </m:oMath>
                </a14:m>
                <a:r>
                  <a:rPr lang="de-DE" sz="2400" dirty="0"/>
                  <a:t>) möglichen Welten einer Menge von Zufallsvariablen </a:t>
                </a:r>
                <a14:m>
                  <m:oMath xmlns:m="http://schemas.openxmlformats.org/officeDocument/2006/math">
                    <m:r>
                      <a:rPr lang="de-DE" sz="2400" b="1" i="1">
                        <a:latin typeface="Cambria Math" panose="02040503050406030204" pitchFamily="18" charset="0"/>
                        <a:ea typeface="Cambria Math" panose="02040503050406030204" pitchFamily="18" charset="0"/>
                      </a:rPr>
                      <m:t>𝑹</m:t>
                    </m:r>
                  </m:oMath>
                </a14:m>
                <a:endParaRPr lang="de-DE" sz="2400" dirty="0"/>
              </a:p>
              <a:p>
                <a:pPr marL="268288" lvl="1" indent="-254000"/>
                <a:r>
                  <a:rPr lang="de-DE" sz="2400" dirty="0"/>
                  <a:t>Speicherkomplexität: </a:t>
                </a:r>
                <a14:m>
                  <m:oMath xmlns:m="http://schemas.openxmlformats.org/officeDocument/2006/math">
                    <m:r>
                      <a:rPr lang="de-DE" sz="2400" b="0" i="1" smtClean="0">
                        <a:solidFill>
                          <a:schemeClr val="accent1"/>
                        </a:solidFill>
                        <a:latin typeface="Cambria Math" panose="02040503050406030204" pitchFamily="18" charset="0"/>
                      </a:rPr>
                      <m:t>𝑂</m:t>
                    </m:r>
                    <m:d>
                      <m:dPr>
                        <m:ctrlPr>
                          <a:rPr lang="de-DE" sz="2400" b="0" i="1" smtClean="0">
                            <a:solidFill>
                              <a:schemeClr val="accent1"/>
                            </a:solidFill>
                            <a:latin typeface="Cambria Math" panose="02040503050406030204" pitchFamily="18" charset="0"/>
                          </a:rPr>
                        </m:ctrlPr>
                      </m:dPr>
                      <m:e>
                        <m:sSup>
                          <m:sSupPr>
                            <m:ctrlPr>
                              <a:rPr lang="de-DE" sz="2400" b="0" i="1" smtClean="0">
                                <a:solidFill>
                                  <a:schemeClr val="accent1"/>
                                </a:solidFill>
                                <a:latin typeface="Cambria Math" panose="02040503050406030204" pitchFamily="18" charset="0"/>
                              </a:rPr>
                            </m:ctrlPr>
                          </m:sSupPr>
                          <m:e>
                            <m:r>
                              <a:rPr lang="de-DE" sz="2400" b="0" i="1" smtClean="0">
                                <a:solidFill>
                                  <a:schemeClr val="accent1"/>
                                </a:solidFill>
                                <a:latin typeface="Cambria Math" panose="02040503050406030204" pitchFamily="18" charset="0"/>
                              </a:rPr>
                              <m:t>𝑟</m:t>
                            </m:r>
                          </m:e>
                          <m:sup>
                            <m:r>
                              <a:rPr lang="de-DE" sz="2400" b="0" i="1" smtClean="0">
                                <a:solidFill>
                                  <a:schemeClr val="accent1"/>
                                </a:solidFill>
                                <a:latin typeface="Cambria Math" panose="02040503050406030204" pitchFamily="18" charset="0"/>
                              </a:rPr>
                              <m:t>𝑛</m:t>
                            </m:r>
                          </m:sup>
                        </m:sSup>
                      </m:e>
                    </m:d>
                  </m:oMath>
                </a14:m>
                <a:endParaRPr lang="de-DE" sz="2400" b="0" i="1" dirty="0">
                  <a:latin typeface="Cambria Math" panose="02040503050406030204" pitchFamily="18" charset="0"/>
                </a:endParaRPr>
              </a:p>
              <a:p>
                <a:pPr marL="614362" lvl="1">
                  <a:spcBef>
                    <a:spcPts val="1000"/>
                  </a:spcBef>
                </a:pPr>
                <a14:m>
                  <m:oMath xmlns:m="http://schemas.openxmlformats.org/officeDocument/2006/math">
                    <m:r>
                      <a:rPr lang="de-DE" i="1" dirty="0">
                        <a:latin typeface="Cambria Math" panose="02040503050406030204" pitchFamily="18" charset="0"/>
                      </a:rPr>
                      <m:t>𝑟</m:t>
                    </m:r>
                    <m:r>
                      <a:rPr lang="de-DE" dirty="0">
                        <a:latin typeface="Cambria Math" panose="02040503050406030204" pitchFamily="18" charset="0"/>
                      </a:rPr>
                      <m:t>=</m:t>
                    </m:r>
                    <m:limLow>
                      <m:limLowPr>
                        <m:ctrlPr>
                          <a:rPr lang="de-DE" i="1" dirty="0">
                            <a:latin typeface="Cambria Math" panose="02040503050406030204" pitchFamily="18" charset="0"/>
                          </a:rPr>
                        </m:ctrlPr>
                      </m:limLowPr>
                      <m:e>
                        <m:r>
                          <m:rPr>
                            <m:sty m:val="p"/>
                          </m:rPr>
                          <a:rPr lang="de-DE" dirty="0">
                            <a:latin typeface="Cambria Math" panose="02040503050406030204" pitchFamily="18" charset="0"/>
                          </a:rPr>
                          <m:t>max</m:t>
                        </m:r>
                      </m:e>
                      <m:lim>
                        <m:r>
                          <a:rPr lang="de-DE" i="1" dirty="0">
                            <a:latin typeface="Cambria Math" panose="02040503050406030204" pitchFamily="18" charset="0"/>
                          </a:rPr>
                          <m:t>𝑅</m:t>
                        </m:r>
                        <m:r>
                          <a:rPr lang="en-GB" i="1" dirty="0">
                            <a:latin typeface="Cambria Math" panose="02040503050406030204" pitchFamily="18" charset="0"/>
                            <a:ea typeface="Cambria Math" panose="02040503050406030204" pitchFamily="18" charset="0"/>
                          </a:rPr>
                          <m:t>∈</m:t>
                        </m:r>
                        <m:r>
                          <a:rPr lang="de-DE" b="1" i="1" dirty="0">
                            <a:latin typeface="Cambria Math" panose="02040503050406030204" pitchFamily="18" charset="0"/>
                            <a:ea typeface="Cambria Math" panose="02040503050406030204" pitchFamily="18" charset="0"/>
                          </a:rPr>
                          <m:t>𝑹</m:t>
                        </m:r>
                      </m:lim>
                    </m:limLow>
                    <m:d>
                      <m:dPr>
                        <m:begChr m:val="|"/>
                        <m:endChr m:val="|"/>
                        <m:ctrlPr>
                          <a:rPr lang="de-DE" i="1" dirty="0">
                            <a:latin typeface="Cambria Math" panose="02040503050406030204" pitchFamily="18" charset="0"/>
                          </a:rPr>
                        </m:ctrlPr>
                      </m:dPr>
                      <m:e>
                        <m:r>
                          <m:rPr>
                            <m:nor/>
                          </m:rPr>
                          <a:rPr lang="de-DE" b="0" i="0" dirty="0" smtClean="0">
                            <a:latin typeface="Cambria Math" panose="02040503050406030204" pitchFamily="18" charset="0"/>
                          </a:rPr>
                          <m:t>Val</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𝑅</m:t>
                        </m:r>
                        <m:r>
                          <a:rPr lang="de-DE" i="1" dirty="0">
                            <a:latin typeface="Cambria Math" panose="02040503050406030204" pitchFamily="18" charset="0"/>
                            <a:ea typeface="Cambria Math" panose="02040503050406030204" pitchFamily="18" charset="0"/>
                          </a:rPr>
                          <m:t>)</m:t>
                        </m:r>
                      </m:e>
                    </m:d>
                  </m:oMath>
                </a14:m>
                <a:endParaRPr lang="de-DE" i="1" dirty="0">
                  <a:latin typeface="Cambria Math" panose="02040503050406030204" pitchFamily="18" charset="0"/>
                  <a:ea typeface="Cambria Math" panose="02040503050406030204" pitchFamily="18" charset="0"/>
                </a:endParaRPr>
              </a:p>
              <a:p>
                <a:pPr marL="614362" lvl="1">
                  <a:spcBef>
                    <a:spcPts val="1000"/>
                  </a:spcBef>
                </a:pPr>
                <a14:m>
                  <m:oMath xmlns:m="http://schemas.openxmlformats.org/officeDocument/2006/math">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1" i="1" smtClean="0">
                            <a:latin typeface="Cambria Math" panose="02040503050406030204" pitchFamily="18" charset="0"/>
                            <a:ea typeface="Cambria Math" panose="02040503050406030204" pitchFamily="18" charset="0"/>
                          </a:rPr>
                          <m:t>𝑹</m:t>
                        </m:r>
                      </m:e>
                    </m:d>
                  </m:oMath>
                </a14:m>
                <a:endParaRPr lang="de-DE" i="1" dirty="0">
                  <a:latin typeface="Cambria Math" panose="02040503050406030204" pitchFamily="18" charset="0"/>
                  <a:ea typeface="Cambria Math" panose="02040503050406030204" pitchFamily="18" charset="0"/>
                </a:endParaRPr>
              </a:p>
              <a:p>
                <a:pPr marL="614362" lvl="1">
                  <a:spcBef>
                    <a:spcPts val="1000"/>
                  </a:spcBef>
                </a:pPr>
                <a:r>
                  <a:rPr lang="de-DE" dirty="0">
                    <a:latin typeface="+mn-lt"/>
                    <a:ea typeface="Cambria Math" panose="02040503050406030204" pitchFamily="18" charset="0"/>
                  </a:rPr>
                  <a:t>Herleitung</a:t>
                </a:r>
                <a:endParaRPr lang="de-DE" sz="2400" i="1" dirty="0">
                  <a:latin typeface="Cambria Math" panose="02040503050406030204" pitchFamily="18" charset="0"/>
                </a:endParaRPr>
              </a:p>
              <a:p>
                <a:pPr marL="14288" lvl="1" indent="0">
                  <a:spcBef>
                    <a:spcPts val="1000"/>
                  </a:spcBef>
                  <a:buNone/>
                </a:pPr>
                <a14:m>
                  <m:oMathPara xmlns:m="http://schemas.openxmlformats.org/officeDocument/2006/math">
                    <m:oMathParaPr>
                      <m:jc m:val="centerGroup"/>
                    </m:oMathParaPr>
                    <m:oMath xmlns:m="http://schemas.openxmlformats.org/officeDocument/2006/math">
                      <m:nary>
                        <m:naryPr>
                          <m:chr m:val="∏"/>
                          <m:supHide m:val="on"/>
                          <m:ctrlPr>
                            <a:rPr lang="de-DE" sz="2400" i="1" dirty="0">
                              <a:latin typeface="Cambria Math" panose="02040503050406030204" pitchFamily="18" charset="0"/>
                            </a:rPr>
                          </m:ctrlPr>
                        </m:naryPr>
                        <m:sub>
                          <m:r>
                            <a:rPr lang="de-DE" sz="2400" i="1" dirty="0">
                              <a:latin typeface="Cambria Math" panose="02040503050406030204" pitchFamily="18" charset="0"/>
                            </a:rPr>
                            <m:t>𝑅</m:t>
                          </m:r>
                          <m:r>
                            <a:rPr lang="en-GB" sz="2400" i="1" dirty="0">
                              <a:latin typeface="Cambria Math" panose="02040503050406030204" pitchFamily="18" charset="0"/>
                              <a:ea typeface="Cambria Math" panose="02040503050406030204" pitchFamily="18" charset="0"/>
                            </a:rPr>
                            <m:t>∈</m:t>
                          </m:r>
                          <m:r>
                            <a:rPr lang="de-DE" sz="2400" b="1" i="1" dirty="0">
                              <a:latin typeface="Cambria Math" panose="02040503050406030204" pitchFamily="18" charset="0"/>
                              <a:ea typeface="Cambria Math" panose="02040503050406030204" pitchFamily="18" charset="0"/>
                            </a:rPr>
                            <m:t>𝑹</m:t>
                          </m:r>
                        </m:sub>
                        <m:sup/>
                        <m:e>
                          <m:d>
                            <m:dPr>
                              <m:begChr m:val="|"/>
                              <m:endChr m:val="|"/>
                              <m:ctrlPr>
                                <a:rPr lang="de-DE" sz="2400" i="1" dirty="0">
                                  <a:latin typeface="Cambria Math" panose="02040503050406030204" pitchFamily="18" charset="0"/>
                                </a:rPr>
                              </m:ctrlPr>
                            </m:dPr>
                            <m:e>
                              <m:r>
                                <m:rPr>
                                  <m:nor/>
                                </m:rPr>
                                <a:rPr lang="de-DE" sz="2400" b="0" i="0" dirty="0" smtClean="0">
                                  <a:latin typeface="Cambria Math" panose="02040503050406030204" pitchFamily="18" charset="0"/>
                                  <a:ea typeface="Cambria Math" panose="02040503050406030204" pitchFamily="18" charset="0"/>
                                </a:rPr>
                                <m:t>Val</m:t>
                              </m:r>
                              <m:r>
                                <a:rPr lang="de-DE" sz="2400" i="1" dirty="0">
                                  <a:latin typeface="Cambria Math" panose="02040503050406030204" pitchFamily="18" charset="0"/>
                                  <a:ea typeface="Cambria Math" panose="02040503050406030204" pitchFamily="18" charset="0"/>
                                </a:rPr>
                                <m:t>(</m:t>
                              </m:r>
                              <m:r>
                                <a:rPr lang="de-DE" sz="2400" i="1" dirty="0">
                                  <a:latin typeface="Cambria Math" panose="02040503050406030204" pitchFamily="18" charset="0"/>
                                  <a:ea typeface="Cambria Math" panose="02040503050406030204" pitchFamily="18" charset="0"/>
                                </a:rPr>
                                <m:t>𝑅</m:t>
                              </m:r>
                              <m:r>
                                <a:rPr lang="de-DE" sz="2400" i="1" dirty="0">
                                  <a:latin typeface="Cambria Math" panose="02040503050406030204" pitchFamily="18" charset="0"/>
                                  <a:ea typeface="Cambria Math" panose="02040503050406030204" pitchFamily="18" charset="0"/>
                                </a:rPr>
                                <m:t>)</m:t>
                              </m:r>
                            </m:e>
                          </m:d>
                        </m:e>
                      </m:nary>
                      <m:r>
                        <a:rPr lang="de-DE" sz="2400" b="0" i="1" dirty="0" smtClean="0">
                          <a:latin typeface="Cambria Math" panose="02040503050406030204" pitchFamily="18" charset="0"/>
                          <a:ea typeface="Cambria Math" panose="02040503050406030204" pitchFamily="18" charset="0"/>
                        </a:rPr>
                        <m:t>≤</m:t>
                      </m:r>
                      <m:nary>
                        <m:naryPr>
                          <m:chr m:val="∏"/>
                          <m:supHide m:val="on"/>
                          <m:ctrlPr>
                            <a:rPr lang="de-DE" sz="2400" i="1" dirty="0">
                              <a:latin typeface="Cambria Math" panose="02040503050406030204" pitchFamily="18" charset="0"/>
                            </a:rPr>
                          </m:ctrlPr>
                        </m:naryPr>
                        <m:sub>
                          <m:r>
                            <a:rPr lang="de-DE" sz="2400" i="1" dirty="0">
                              <a:latin typeface="Cambria Math" panose="02040503050406030204" pitchFamily="18" charset="0"/>
                            </a:rPr>
                            <m:t>𝑅</m:t>
                          </m:r>
                          <m:r>
                            <a:rPr lang="en-GB" sz="2400" i="1" dirty="0">
                              <a:latin typeface="Cambria Math" panose="02040503050406030204" pitchFamily="18" charset="0"/>
                              <a:ea typeface="Cambria Math" panose="02040503050406030204" pitchFamily="18" charset="0"/>
                            </a:rPr>
                            <m:t>∈</m:t>
                          </m:r>
                          <m:r>
                            <a:rPr lang="de-DE" sz="2400" b="1" i="1" dirty="0">
                              <a:latin typeface="Cambria Math" panose="02040503050406030204" pitchFamily="18" charset="0"/>
                              <a:ea typeface="Cambria Math" panose="02040503050406030204" pitchFamily="18" charset="0"/>
                            </a:rPr>
                            <m:t>𝑹</m:t>
                          </m:r>
                        </m:sub>
                        <m:sup/>
                        <m:e>
                          <m:limLow>
                            <m:limLowPr>
                              <m:ctrlPr>
                                <a:rPr lang="de-DE" sz="2400" i="1" dirty="0">
                                  <a:latin typeface="Cambria Math" panose="02040503050406030204" pitchFamily="18" charset="0"/>
                                </a:rPr>
                              </m:ctrlPr>
                            </m:limLowPr>
                            <m:e>
                              <m:r>
                                <m:rPr>
                                  <m:sty m:val="p"/>
                                </m:rPr>
                                <a:rPr lang="de-DE" sz="2400" dirty="0">
                                  <a:latin typeface="Cambria Math" panose="02040503050406030204" pitchFamily="18" charset="0"/>
                                </a:rPr>
                                <m:t>max</m:t>
                              </m:r>
                            </m:e>
                            <m:lim>
                              <m:r>
                                <a:rPr lang="de-DE" sz="2400" i="1" dirty="0">
                                  <a:latin typeface="Cambria Math" panose="02040503050406030204" pitchFamily="18" charset="0"/>
                                </a:rPr>
                                <m:t>𝑅</m:t>
                              </m:r>
                              <m:r>
                                <a:rPr lang="en-GB" sz="2400" i="1" dirty="0">
                                  <a:latin typeface="Cambria Math" panose="02040503050406030204" pitchFamily="18" charset="0"/>
                                  <a:ea typeface="Cambria Math" panose="02040503050406030204" pitchFamily="18" charset="0"/>
                                </a:rPr>
                                <m:t>∈</m:t>
                              </m:r>
                              <m:r>
                                <a:rPr lang="de-DE" sz="2400" b="1" i="1" dirty="0">
                                  <a:latin typeface="Cambria Math" panose="02040503050406030204" pitchFamily="18" charset="0"/>
                                  <a:ea typeface="Cambria Math" panose="02040503050406030204" pitchFamily="18" charset="0"/>
                                </a:rPr>
                                <m:t>𝑹</m:t>
                              </m:r>
                            </m:lim>
                          </m:limLow>
                          <m:d>
                            <m:dPr>
                              <m:begChr m:val="|"/>
                              <m:endChr m:val="|"/>
                              <m:ctrlPr>
                                <a:rPr lang="de-DE" sz="2400" i="1" dirty="0">
                                  <a:latin typeface="Cambria Math" panose="02040503050406030204" pitchFamily="18" charset="0"/>
                                </a:rPr>
                              </m:ctrlPr>
                            </m:dPr>
                            <m:e>
                              <m:r>
                                <m:rPr>
                                  <m:nor/>
                                </m:rPr>
                                <a:rPr lang="de-DE" sz="2400" i="0" dirty="0">
                                  <a:latin typeface="Cambria Math" panose="02040503050406030204" pitchFamily="18" charset="0"/>
                                </a:rPr>
                                <m:t>Val</m:t>
                              </m:r>
                              <m:d>
                                <m:dPr>
                                  <m:ctrlPr>
                                    <a:rPr lang="de-DE" sz="2400" i="1" dirty="0">
                                      <a:latin typeface="Cambria Math" panose="02040503050406030204" pitchFamily="18" charset="0"/>
                                      <a:ea typeface="Cambria Math" panose="02040503050406030204" pitchFamily="18" charset="0"/>
                                    </a:rPr>
                                  </m:ctrlPr>
                                </m:dPr>
                                <m:e>
                                  <m:r>
                                    <a:rPr lang="de-DE" sz="2400" i="1" dirty="0">
                                      <a:latin typeface="Cambria Math" panose="02040503050406030204" pitchFamily="18" charset="0"/>
                                      <a:ea typeface="Cambria Math" panose="02040503050406030204" pitchFamily="18" charset="0"/>
                                    </a:rPr>
                                    <m:t>𝑅</m:t>
                                  </m:r>
                                </m:e>
                              </m:d>
                            </m:e>
                          </m:d>
                        </m:e>
                      </m:nary>
                      <m:r>
                        <a:rPr lang="de-DE" sz="2400" b="0" i="1" dirty="0" smtClean="0">
                          <a:latin typeface="Cambria Math" panose="02040503050406030204" pitchFamily="18" charset="0"/>
                          <a:ea typeface="Cambria Math" panose="02040503050406030204" pitchFamily="18" charset="0"/>
                        </a:rPr>
                        <m:t>=</m:t>
                      </m:r>
                      <m:nary>
                        <m:naryPr>
                          <m:chr m:val="∏"/>
                          <m:supHide m:val="on"/>
                          <m:ctrlPr>
                            <a:rPr lang="de-DE" sz="2400" i="1" dirty="0">
                              <a:latin typeface="Cambria Math" panose="02040503050406030204" pitchFamily="18" charset="0"/>
                            </a:rPr>
                          </m:ctrlPr>
                        </m:naryPr>
                        <m:sub>
                          <m:r>
                            <a:rPr lang="de-DE" sz="2400" i="1" dirty="0">
                              <a:latin typeface="Cambria Math" panose="02040503050406030204" pitchFamily="18" charset="0"/>
                            </a:rPr>
                            <m:t>𝑅</m:t>
                          </m:r>
                          <m:r>
                            <a:rPr lang="en-GB" sz="2400" i="1" dirty="0">
                              <a:latin typeface="Cambria Math" panose="02040503050406030204" pitchFamily="18" charset="0"/>
                              <a:ea typeface="Cambria Math" panose="02040503050406030204" pitchFamily="18" charset="0"/>
                            </a:rPr>
                            <m:t>∈</m:t>
                          </m:r>
                          <m:r>
                            <a:rPr lang="de-DE" sz="2400" b="1" i="1" dirty="0">
                              <a:latin typeface="Cambria Math" panose="02040503050406030204" pitchFamily="18" charset="0"/>
                              <a:ea typeface="Cambria Math" panose="02040503050406030204" pitchFamily="18" charset="0"/>
                            </a:rPr>
                            <m:t>𝑹</m:t>
                          </m:r>
                        </m:sub>
                        <m:sup/>
                        <m:e>
                          <m:r>
                            <a:rPr lang="de-DE" sz="2400" b="0" i="1" dirty="0" smtClean="0">
                              <a:latin typeface="Cambria Math" panose="02040503050406030204" pitchFamily="18" charset="0"/>
                              <a:ea typeface="Cambria Math" panose="02040503050406030204" pitchFamily="18" charset="0"/>
                            </a:rPr>
                            <m:t>𝑟</m:t>
                          </m:r>
                        </m:e>
                      </m:nary>
                      <m:r>
                        <a:rPr lang="de-DE" sz="2400" b="0" i="1" dirty="0" smtClean="0">
                          <a:latin typeface="Cambria Math" panose="02040503050406030204" pitchFamily="18" charset="0"/>
                          <a:ea typeface="Cambria Math" panose="02040503050406030204" pitchFamily="18" charset="0"/>
                        </a:rPr>
                        <m:t>=</m:t>
                      </m:r>
                      <m:sSup>
                        <m:sSupPr>
                          <m:ctrlPr>
                            <a:rPr lang="de-DE" sz="2400" i="1" dirty="0">
                              <a:latin typeface="Cambria Math" panose="02040503050406030204" pitchFamily="18" charset="0"/>
                              <a:ea typeface="Cambria Math" panose="02040503050406030204" pitchFamily="18" charset="0"/>
                            </a:rPr>
                          </m:ctrlPr>
                        </m:sSupPr>
                        <m:e>
                          <m:r>
                            <a:rPr lang="de-DE" sz="2400" b="0" i="1" dirty="0" smtClean="0">
                              <a:latin typeface="Cambria Math" panose="02040503050406030204" pitchFamily="18" charset="0"/>
                              <a:ea typeface="Cambria Math" panose="02040503050406030204" pitchFamily="18" charset="0"/>
                            </a:rPr>
                            <m:t>𝑟</m:t>
                          </m:r>
                        </m:e>
                        <m:sup>
                          <m:d>
                            <m:dPr>
                              <m:begChr m:val="|"/>
                              <m:endChr m:val="|"/>
                              <m:ctrlPr>
                                <a:rPr lang="de-DE" sz="2400" b="0" i="1" dirty="0" smtClean="0">
                                  <a:latin typeface="Cambria Math" panose="02040503050406030204" pitchFamily="18" charset="0"/>
                                  <a:ea typeface="Cambria Math" panose="02040503050406030204" pitchFamily="18" charset="0"/>
                                </a:rPr>
                              </m:ctrlPr>
                            </m:dPr>
                            <m:e>
                              <m:r>
                                <a:rPr lang="de-DE" sz="2400" b="1" i="1" dirty="0" smtClean="0">
                                  <a:latin typeface="Cambria Math" panose="02040503050406030204" pitchFamily="18" charset="0"/>
                                  <a:ea typeface="Cambria Math" panose="02040503050406030204" pitchFamily="18" charset="0"/>
                                </a:rPr>
                                <m:t>𝑹</m:t>
                              </m:r>
                            </m:e>
                          </m:d>
                        </m:sup>
                      </m:sSup>
                      <m:r>
                        <a:rPr lang="de-DE" sz="2400" b="0" i="1" dirty="0" smtClean="0">
                          <a:latin typeface="Cambria Math" panose="02040503050406030204" pitchFamily="18" charset="0"/>
                          <a:ea typeface="Cambria Math" panose="02040503050406030204" pitchFamily="18" charset="0"/>
                        </a:rPr>
                        <m:t>=</m:t>
                      </m:r>
                      <m:sSup>
                        <m:sSupPr>
                          <m:ctrlPr>
                            <a:rPr lang="de-DE" sz="2400" b="0" i="1" dirty="0" smtClean="0">
                              <a:latin typeface="Cambria Math" panose="02040503050406030204" pitchFamily="18" charset="0"/>
                              <a:ea typeface="Cambria Math" panose="02040503050406030204" pitchFamily="18" charset="0"/>
                            </a:rPr>
                          </m:ctrlPr>
                        </m:sSupPr>
                        <m:e>
                          <m:r>
                            <a:rPr lang="de-DE" sz="2400" b="0" i="1" dirty="0" smtClean="0">
                              <a:latin typeface="Cambria Math" panose="02040503050406030204" pitchFamily="18" charset="0"/>
                              <a:ea typeface="Cambria Math" panose="02040503050406030204" pitchFamily="18" charset="0"/>
                            </a:rPr>
                            <m:t>𝑟</m:t>
                          </m:r>
                        </m:e>
                        <m:sup>
                          <m:r>
                            <a:rPr lang="de-DE" sz="2400" b="0" i="1" dirty="0" smtClean="0">
                              <a:latin typeface="Cambria Math" panose="02040503050406030204" pitchFamily="18" charset="0"/>
                              <a:ea typeface="Cambria Math" panose="02040503050406030204" pitchFamily="18" charset="0"/>
                            </a:rPr>
                            <m:t>𝑛</m:t>
                          </m:r>
                        </m:sup>
                      </m:sSup>
                    </m:oMath>
                  </m:oMathPara>
                </a14:m>
                <a:endParaRPr lang="en-GB" sz="24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60000" y="1665066"/>
                <a:ext cx="8714122" cy="4240848"/>
              </a:xfrm>
              <a:blipFill>
                <a:blip r:embed="rId3"/>
                <a:stretch>
                  <a:fillRect l="-1747" t="-2687" b="-28060"/>
                </a:stretch>
              </a:blipFill>
            </p:spPr>
            <p:txBody>
              <a:bodyPr/>
              <a:lstStyle/>
              <a:p>
                <a:r>
                  <a:rPr lang="de-DE">
                    <a:noFill/>
                  </a:rPr>
                  <a:t> </a:t>
                </a:r>
              </a:p>
            </p:txBody>
          </p:sp>
        </mc:Fallback>
      </mc:AlternateContent>
      <p:sp>
        <p:nvSpPr>
          <p:cNvPr id="5" name="Date Placeholder 4">
            <a:extLst>
              <a:ext uri="{FF2B5EF4-FFF2-40B4-BE49-F238E27FC236}">
                <a16:creationId xmlns:a16="http://schemas.microsoft.com/office/drawing/2014/main" id="{2B8F3077-3EC7-7F40-8971-C7C05D36EFD1}"/>
              </a:ext>
            </a:extLst>
          </p:cNvPr>
          <p:cNvSpPr>
            <a:spLocks noGrp="1"/>
          </p:cNvSpPr>
          <p:nvPr>
            <p:ph type="dt" sz="half" idx="2"/>
          </p:nvPr>
        </p:nvSpPr>
        <p:spPr/>
        <p:txBody>
          <a:bodyPr/>
          <a:lstStyle/>
          <a:p>
            <a:r>
              <a:rPr lang="en-GB"/>
              <a:t>Episodische PGMs</a:t>
            </a:r>
            <a:endParaRPr lang="de-DE" dirty="0"/>
          </a:p>
        </p:txBody>
      </p:sp>
      <p:sp>
        <p:nvSpPr>
          <p:cNvPr id="6" name="Footer Placeholder 5">
            <a:extLst>
              <a:ext uri="{FF2B5EF4-FFF2-40B4-BE49-F238E27FC236}">
                <a16:creationId xmlns:a16="http://schemas.microsoft.com/office/drawing/2014/main" id="{52B79390-5BC8-5E46-802F-C067E2A799B8}"/>
              </a:ext>
            </a:extLst>
          </p:cNvPr>
          <p:cNvSpPr>
            <a:spLocks noGrp="1"/>
          </p:cNvSpPr>
          <p:nvPr>
            <p:ph type="ftr" sz="quarter" idx="3"/>
          </p:nvPr>
        </p:nvSpPr>
        <p:spPr/>
        <p:txBody>
          <a:bodyPr/>
          <a:lstStyle/>
          <a:p>
            <a:r>
              <a:rPr lang="de-DE"/>
              <a:t>Tanya Braun</a:t>
            </a:r>
            <a:endParaRPr lang="de-DE" dirty="0"/>
          </a:p>
        </p:txBody>
      </p:sp>
      <p:sp>
        <p:nvSpPr>
          <p:cNvPr id="7" name="Slide Number Placeholder 6">
            <a:extLst>
              <a:ext uri="{FF2B5EF4-FFF2-40B4-BE49-F238E27FC236}">
                <a16:creationId xmlns:a16="http://schemas.microsoft.com/office/drawing/2014/main" id="{43E8BB15-636F-2B43-8AA3-FAE7D337D57E}"/>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11</a:t>
            </a:fld>
            <a:r>
              <a:rPr lang="de-DE"/>
              <a:t> </a:t>
            </a:r>
            <a:endParaRPr lang="de-DE" sz="1400" dirty="0"/>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8F1E69D6-EA9F-8F48-B4E4-D0468064A7F6}"/>
                  </a:ext>
                </a:extLst>
              </p:cNvPr>
              <p:cNvSpPr txBox="1"/>
              <p:nvPr/>
            </p:nvSpPr>
            <p:spPr>
              <a:xfrm>
                <a:off x="5948568" y="5536582"/>
                <a:ext cx="1858602" cy="369332"/>
              </a:xfrm>
              <a:prstGeom prst="rect">
                <a:avLst/>
              </a:prstGeom>
              <a:ln/>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de-DE" dirty="0">
                    <a:solidFill>
                      <a:schemeClr val="bg1"/>
                    </a:solidFill>
                  </a:rPr>
                  <a:t>Exponentiell in </a:t>
                </a:r>
                <a14:m>
                  <m:oMath xmlns:m="http://schemas.openxmlformats.org/officeDocument/2006/math">
                    <m:r>
                      <a:rPr lang="de-DE" i="1">
                        <a:solidFill>
                          <a:schemeClr val="bg1"/>
                        </a:solidFill>
                        <a:latin typeface="Cambria Math" panose="02040503050406030204" pitchFamily="18" charset="0"/>
                      </a:rPr>
                      <m:t>𝑛</m:t>
                    </m:r>
                  </m:oMath>
                </a14:m>
                <a:r>
                  <a:rPr lang="de-DE" dirty="0">
                    <a:solidFill>
                      <a:schemeClr val="bg1"/>
                    </a:solidFill>
                  </a:rPr>
                  <a:t>!</a:t>
                </a:r>
              </a:p>
            </p:txBody>
          </p:sp>
        </mc:Choice>
        <mc:Fallback xmlns="">
          <p:sp>
            <p:nvSpPr>
              <p:cNvPr id="17" name="TextBox 16">
                <a:extLst>
                  <a:ext uri="{FF2B5EF4-FFF2-40B4-BE49-F238E27FC236}">
                    <a16:creationId xmlns:a16="http://schemas.microsoft.com/office/drawing/2014/main" id="{8F1E69D6-EA9F-8F48-B4E4-D0468064A7F6}"/>
                  </a:ext>
                </a:extLst>
              </p:cNvPr>
              <p:cNvSpPr txBox="1">
                <a:spLocks noRot="1" noChangeAspect="1" noMove="1" noResize="1" noEditPoints="1" noAdjustHandles="1" noChangeArrowheads="1" noChangeShapeType="1" noTextEdit="1"/>
              </p:cNvSpPr>
              <p:nvPr/>
            </p:nvSpPr>
            <p:spPr>
              <a:xfrm>
                <a:off x="5948568" y="5536582"/>
                <a:ext cx="1858602" cy="369332"/>
              </a:xfrm>
              <a:prstGeom prst="rect">
                <a:avLst/>
              </a:prstGeom>
              <a:blipFill>
                <a:blip r:embed="rId4"/>
                <a:stretch>
                  <a:fillRect/>
                </a:stretch>
              </a:blip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graphicFrame>
            <p:nvGraphicFramePr>
              <p:cNvPr id="35" name="Table 34">
                <a:extLst>
                  <a:ext uri="{FF2B5EF4-FFF2-40B4-BE49-F238E27FC236}">
                    <a16:creationId xmlns:a16="http://schemas.microsoft.com/office/drawing/2014/main" id="{81049EFF-5BE9-B74D-B4FA-DF693C5C196D}"/>
                  </a:ext>
                </a:extLst>
              </p:cNvPr>
              <p:cNvGraphicFramePr>
                <a:graphicFrameLocks noGrp="1"/>
              </p:cNvGraphicFramePr>
              <p:nvPr>
                <p:extLst>
                  <p:ext uri="{D42A27DB-BD31-4B8C-83A1-F6EECF244321}">
                    <p14:modId xmlns:p14="http://schemas.microsoft.com/office/powerpoint/2010/main" val="2647791894"/>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35" name="Table 34">
                <a:extLst>
                  <a:ext uri="{FF2B5EF4-FFF2-40B4-BE49-F238E27FC236}">
                    <a16:creationId xmlns:a16="http://schemas.microsoft.com/office/drawing/2014/main" id="{81049EFF-5BE9-B74D-B4FA-DF693C5C196D}"/>
                  </a:ext>
                </a:extLst>
              </p:cNvPr>
              <p:cNvGraphicFramePr>
                <a:graphicFrameLocks noGrp="1"/>
              </p:cNvGraphicFramePr>
              <p:nvPr>
                <p:extLst>
                  <p:ext uri="{D42A27DB-BD31-4B8C-83A1-F6EECF244321}">
                    <p14:modId xmlns:p14="http://schemas.microsoft.com/office/powerpoint/2010/main" val="2647791894"/>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5"/>
                          <a:stretch>
                            <a:fillRect t="-3448" r="-300000" b="-800000"/>
                          </a:stretch>
                        </a:blipFill>
                      </a:tcPr>
                    </a:tc>
                    <a:tc>
                      <a:txBody>
                        <a:bodyPr/>
                        <a:lstStyle/>
                        <a:p>
                          <a:endParaRPr lang="en-US"/>
                        </a:p>
                      </a:txBody>
                      <a:tcPr marL="45720" marR="45720">
                        <a:blipFill>
                          <a:blip r:embed="rId5"/>
                          <a:stretch>
                            <a:fillRect l="-84615" t="-3448" r="-153846" b="-800000"/>
                          </a:stretch>
                        </a:blipFill>
                      </a:tcPr>
                    </a:tc>
                    <a:tc>
                      <a:txBody>
                        <a:bodyPr/>
                        <a:lstStyle/>
                        <a:p>
                          <a:endParaRPr lang="en-US"/>
                        </a:p>
                      </a:txBody>
                      <a:tcPr marL="45720" marR="45720">
                        <a:blipFill>
                          <a:blip r:embed="rId5"/>
                          <a:stretch>
                            <a:fillRect l="-218182" t="-3448" r="-81818" b="-800000"/>
                          </a:stretch>
                        </a:blipFill>
                      </a:tcPr>
                    </a:tc>
                    <a:tc>
                      <a:txBody>
                        <a:bodyPr/>
                        <a:lstStyle/>
                        <a:p>
                          <a:endParaRPr lang="en-US"/>
                        </a:p>
                      </a:txBody>
                      <a:tcPr marL="45720" marR="45720">
                        <a:blipFill>
                          <a:blip r:embed="rId5"/>
                          <a:stretch>
                            <a:fillRect l="-388889"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5"/>
                          <a:stretch>
                            <a:fillRect t="-103448" r="-300000" b="-700000"/>
                          </a:stretch>
                        </a:blipFill>
                      </a:tcPr>
                    </a:tc>
                    <a:tc>
                      <a:txBody>
                        <a:bodyPr/>
                        <a:lstStyle/>
                        <a:p>
                          <a:endParaRPr lang="en-US"/>
                        </a:p>
                      </a:txBody>
                      <a:tcPr marL="45720" marR="45720">
                        <a:blipFill>
                          <a:blip r:embed="rId5"/>
                          <a:stretch>
                            <a:fillRect l="-84615" t="-103448" r="-153846" b="-700000"/>
                          </a:stretch>
                        </a:blipFill>
                      </a:tcPr>
                    </a:tc>
                    <a:tc>
                      <a:txBody>
                        <a:bodyPr/>
                        <a:lstStyle/>
                        <a:p>
                          <a:endParaRPr lang="en-US"/>
                        </a:p>
                      </a:txBody>
                      <a:tcPr marL="45720" marR="45720">
                        <a:blipFill>
                          <a:blip r:embed="rId5"/>
                          <a:stretch>
                            <a:fillRect l="-218182" t="-103448" r="-81818" b="-700000"/>
                          </a:stretch>
                        </a:blipFill>
                      </a:tcPr>
                    </a:tc>
                    <a:tc>
                      <a:txBody>
                        <a:bodyPr/>
                        <a:lstStyle/>
                        <a:p>
                          <a:endParaRPr lang="en-US"/>
                        </a:p>
                      </a:txBody>
                      <a:tcPr marL="45720" marR="45720">
                        <a:blipFill>
                          <a:blip r:embed="rId5"/>
                          <a:stretch>
                            <a:fillRect l="-388889"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5"/>
                          <a:stretch>
                            <a:fillRect t="-203448" r="-300000" b="-600000"/>
                          </a:stretch>
                        </a:blipFill>
                      </a:tcPr>
                    </a:tc>
                    <a:tc>
                      <a:txBody>
                        <a:bodyPr/>
                        <a:lstStyle/>
                        <a:p>
                          <a:endParaRPr lang="en-US"/>
                        </a:p>
                      </a:txBody>
                      <a:tcPr marL="45720" marR="45720">
                        <a:blipFill>
                          <a:blip r:embed="rId5"/>
                          <a:stretch>
                            <a:fillRect l="-84615" t="-203448" r="-153846" b="-600000"/>
                          </a:stretch>
                        </a:blipFill>
                      </a:tcPr>
                    </a:tc>
                    <a:tc>
                      <a:txBody>
                        <a:bodyPr/>
                        <a:lstStyle/>
                        <a:p>
                          <a:endParaRPr lang="en-US"/>
                        </a:p>
                      </a:txBody>
                      <a:tcPr marL="45720" marR="45720">
                        <a:blipFill>
                          <a:blip r:embed="rId5"/>
                          <a:stretch>
                            <a:fillRect l="-218182" t="-203448" r="-81818" b="-600000"/>
                          </a:stretch>
                        </a:blipFill>
                      </a:tcPr>
                    </a:tc>
                    <a:tc>
                      <a:txBody>
                        <a:bodyPr/>
                        <a:lstStyle/>
                        <a:p>
                          <a:endParaRPr lang="en-US"/>
                        </a:p>
                      </a:txBody>
                      <a:tcPr marL="45720" marR="45720">
                        <a:blipFill>
                          <a:blip r:embed="rId5"/>
                          <a:stretch>
                            <a:fillRect l="-388889"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5"/>
                          <a:stretch>
                            <a:fillRect t="-303448" r="-300000" b="-500000"/>
                          </a:stretch>
                        </a:blipFill>
                      </a:tcPr>
                    </a:tc>
                    <a:tc>
                      <a:txBody>
                        <a:bodyPr/>
                        <a:lstStyle/>
                        <a:p>
                          <a:endParaRPr lang="en-US"/>
                        </a:p>
                      </a:txBody>
                      <a:tcPr marL="45720" marR="45720">
                        <a:blipFill>
                          <a:blip r:embed="rId5"/>
                          <a:stretch>
                            <a:fillRect l="-84615" t="-303448" r="-153846" b="-500000"/>
                          </a:stretch>
                        </a:blipFill>
                      </a:tcPr>
                    </a:tc>
                    <a:tc>
                      <a:txBody>
                        <a:bodyPr/>
                        <a:lstStyle/>
                        <a:p>
                          <a:endParaRPr lang="en-US"/>
                        </a:p>
                      </a:txBody>
                      <a:tcPr marL="45720" marR="45720">
                        <a:blipFill>
                          <a:blip r:embed="rId5"/>
                          <a:stretch>
                            <a:fillRect l="-218182" t="-303448" r="-81818" b="-500000"/>
                          </a:stretch>
                        </a:blipFill>
                      </a:tcPr>
                    </a:tc>
                    <a:tc>
                      <a:txBody>
                        <a:bodyPr/>
                        <a:lstStyle/>
                        <a:p>
                          <a:endParaRPr lang="en-US"/>
                        </a:p>
                      </a:txBody>
                      <a:tcPr marL="45720" marR="45720">
                        <a:blipFill>
                          <a:blip r:embed="rId5"/>
                          <a:stretch>
                            <a:fillRect l="-388889"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5"/>
                          <a:stretch>
                            <a:fillRect t="-403448" r="-300000" b="-400000"/>
                          </a:stretch>
                        </a:blipFill>
                      </a:tcPr>
                    </a:tc>
                    <a:tc>
                      <a:txBody>
                        <a:bodyPr/>
                        <a:lstStyle/>
                        <a:p>
                          <a:endParaRPr lang="en-US"/>
                        </a:p>
                      </a:txBody>
                      <a:tcPr marL="45720" marR="45720">
                        <a:blipFill>
                          <a:blip r:embed="rId5"/>
                          <a:stretch>
                            <a:fillRect l="-84615" t="-403448" r="-153846" b="-400000"/>
                          </a:stretch>
                        </a:blipFill>
                      </a:tcPr>
                    </a:tc>
                    <a:tc>
                      <a:txBody>
                        <a:bodyPr/>
                        <a:lstStyle/>
                        <a:p>
                          <a:endParaRPr lang="en-US"/>
                        </a:p>
                      </a:txBody>
                      <a:tcPr marL="45720" marR="45720">
                        <a:blipFill>
                          <a:blip r:embed="rId5"/>
                          <a:stretch>
                            <a:fillRect l="-218182" t="-403448" r="-81818" b="-400000"/>
                          </a:stretch>
                        </a:blipFill>
                      </a:tcPr>
                    </a:tc>
                    <a:tc>
                      <a:txBody>
                        <a:bodyPr/>
                        <a:lstStyle/>
                        <a:p>
                          <a:endParaRPr lang="en-US"/>
                        </a:p>
                      </a:txBody>
                      <a:tcPr marL="45720" marR="45720">
                        <a:blipFill>
                          <a:blip r:embed="rId5"/>
                          <a:stretch>
                            <a:fillRect l="-388889"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5"/>
                          <a:stretch>
                            <a:fillRect t="-503448" r="-300000" b="-300000"/>
                          </a:stretch>
                        </a:blipFill>
                      </a:tcPr>
                    </a:tc>
                    <a:tc>
                      <a:txBody>
                        <a:bodyPr/>
                        <a:lstStyle/>
                        <a:p>
                          <a:endParaRPr lang="en-US"/>
                        </a:p>
                      </a:txBody>
                      <a:tcPr marL="45720" marR="45720">
                        <a:blipFill>
                          <a:blip r:embed="rId5"/>
                          <a:stretch>
                            <a:fillRect l="-84615" t="-503448" r="-153846" b="-300000"/>
                          </a:stretch>
                        </a:blipFill>
                      </a:tcPr>
                    </a:tc>
                    <a:tc>
                      <a:txBody>
                        <a:bodyPr/>
                        <a:lstStyle/>
                        <a:p>
                          <a:endParaRPr lang="en-US"/>
                        </a:p>
                      </a:txBody>
                      <a:tcPr marL="45720" marR="45720">
                        <a:blipFill>
                          <a:blip r:embed="rId5"/>
                          <a:stretch>
                            <a:fillRect l="-218182" t="-503448" r="-81818" b="-300000"/>
                          </a:stretch>
                        </a:blipFill>
                      </a:tcPr>
                    </a:tc>
                    <a:tc>
                      <a:txBody>
                        <a:bodyPr/>
                        <a:lstStyle/>
                        <a:p>
                          <a:endParaRPr lang="en-US"/>
                        </a:p>
                      </a:txBody>
                      <a:tcPr marL="45720" marR="45720">
                        <a:blipFill>
                          <a:blip r:embed="rId5"/>
                          <a:stretch>
                            <a:fillRect l="-388889"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5"/>
                          <a:stretch>
                            <a:fillRect t="-603448" r="-300000" b="-200000"/>
                          </a:stretch>
                        </a:blipFill>
                      </a:tcPr>
                    </a:tc>
                    <a:tc>
                      <a:txBody>
                        <a:bodyPr/>
                        <a:lstStyle/>
                        <a:p>
                          <a:endParaRPr lang="en-US"/>
                        </a:p>
                      </a:txBody>
                      <a:tcPr marL="45720" marR="45720">
                        <a:blipFill>
                          <a:blip r:embed="rId5"/>
                          <a:stretch>
                            <a:fillRect l="-84615" t="-603448" r="-153846" b="-200000"/>
                          </a:stretch>
                        </a:blipFill>
                      </a:tcPr>
                    </a:tc>
                    <a:tc>
                      <a:txBody>
                        <a:bodyPr/>
                        <a:lstStyle/>
                        <a:p>
                          <a:endParaRPr lang="en-US"/>
                        </a:p>
                      </a:txBody>
                      <a:tcPr marL="45720" marR="45720">
                        <a:blipFill>
                          <a:blip r:embed="rId5"/>
                          <a:stretch>
                            <a:fillRect l="-218182" t="-603448" r="-81818" b="-200000"/>
                          </a:stretch>
                        </a:blipFill>
                      </a:tcPr>
                    </a:tc>
                    <a:tc>
                      <a:txBody>
                        <a:bodyPr/>
                        <a:lstStyle/>
                        <a:p>
                          <a:endParaRPr lang="en-US"/>
                        </a:p>
                      </a:txBody>
                      <a:tcPr marL="45720" marR="45720">
                        <a:blipFill>
                          <a:blip r:embed="rId5"/>
                          <a:stretch>
                            <a:fillRect l="-388889"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5"/>
                          <a:stretch>
                            <a:fillRect t="-703448" r="-300000" b="-100000"/>
                          </a:stretch>
                        </a:blipFill>
                      </a:tcPr>
                    </a:tc>
                    <a:tc>
                      <a:txBody>
                        <a:bodyPr/>
                        <a:lstStyle/>
                        <a:p>
                          <a:endParaRPr lang="en-US"/>
                        </a:p>
                      </a:txBody>
                      <a:tcPr marL="45720" marR="45720">
                        <a:blipFill>
                          <a:blip r:embed="rId5"/>
                          <a:stretch>
                            <a:fillRect l="-84615" t="-703448" r="-153846" b="-100000"/>
                          </a:stretch>
                        </a:blipFill>
                      </a:tcPr>
                    </a:tc>
                    <a:tc>
                      <a:txBody>
                        <a:bodyPr/>
                        <a:lstStyle/>
                        <a:p>
                          <a:endParaRPr lang="en-US"/>
                        </a:p>
                      </a:txBody>
                      <a:tcPr marL="45720" marR="45720">
                        <a:blipFill>
                          <a:blip r:embed="rId5"/>
                          <a:stretch>
                            <a:fillRect l="-218182" t="-703448" r="-81818" b="-100000"/>
                          </a:stretch>
                        </a:blipFill>
                      </a:tcPr>
                    </a:tc>
                    <a:tc>
                      <a:txBody>
                        <a:bodyPr/>
                        <a:lstStyle/>
                        <a:p>
                          <a:endParaRPr lang="en-US"/>
                        </a:p>
                      </a:txBody>
                      <a:tcPr marL="45720" marR="45720">
                        <a:blipFill>
                          <a:blip r:embed="rId5"/>
                          <a:stretch>
                            <a:fillRect l="-388889"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5"/>
                          <a:stretch>
                            <a:fillRect t="-803448" r="-300000"/>
                          </a:stretch>
                        </a:blipFill>
                      </a:tcPr>
                    </a:tc>
                    <a:tc>
                      <a:txBody>
                        <a:bodyPr/>
                        <a:lstStyle/>
                        <a:p>
                          <a:endParaRPr lang="en-US"/>
                        </a:p>
                      </a:txBody>
                      <a:tcPr marL="45720" marR="45720">
                        <a:blipFill>
                          <a:blip r:embed="rId5"/>
                          <a:stretch>
                            <a:fillRect l="-84615" t="-803448" r="-153846"/>
                          </a:stretch>
                        </a:blipFill>
                      </a:tcPr>
                    </a:tc>
                    <a:tc>
                      <a:txBody>
                        <a:bodyPr/>
                        <a:lstStyle/>
                        <a:p>
                          <a:endParaRPr lang="en-US"/>
                        </a:p>
                      </a:txBody>
                      <a:tcPr marL="45720" marR="45720">
                        <a:blipFill>
                          <a:blip r:embed="rId5"/>
                          <a:stretch>
                            <a:fillRect l="-218182" t="-803448" r="-81818"/>
                          </a:stretch>
                        </a:blipFill>
                      </a:tcPr>
                    </a:tc>
                    <a:tc>
                      <a:txBody>
                        <a:bodyPr/>
                        <a:lstStyle/>
                        <a:p>
                          <a:endParaRPr lang="en-US"/>
                        </a:p>
                      </a:txBody>
                      <a:tcPr marL="45720" marR="45720">
                        <a:blipFill>
                          <a:blip r:embed="rId5"/>
                          <a:stretch>
                            <a:fillRect l="-388889" t="-803448"/>
                          </a:stretch>
                        </a:blipFill>
                      </a:tcPr>
                    </a:tc>
                    <a:extLst>
                      <a:ext uri="{0D108BD9-81ED-4DB2-BD59-A6C34878D82A}">
                        <a16:rowId xmlns:a16="http://schemas.microsoft.com/office/drawing/2014/main" val="10008"/>
                      </a:ext>
                    </a:extLst>
                  </a:tr>
                </a:tbl>
              </a:graphicData>
            </a:graphic>
          </p:graphicFrame>
        </mc:Fallback>
      </mc:AlternateContent>
      <p:grpSp>
        <p:nvGrpSpPr>
          <p:cNvPr id="18" name="Group 17">
            <a:extLst>
              <a:ext uri="{FF2B5EF4-FFF2-40B4-BE49-F238E27FC236}">
                <a16:creationId xmlns:a16="http://schemas.microsoft.com/office/drawing/2014/main" id="{EFCF5201-5927-A745-98C4-77866158AD3E}"/>
              </a:ext>
            </a:extLst>
          </p:cNvPr>
          <p:cNvGrpSpPr/>
          <p:nvPr/>
        </p:nvGrpSpPr>
        <p:grpSpPr>
          <a:xfrm>
            <a:off x="9962548" y="1769043"/>
            <a:ext cx="986555" cy="389513"/>
            <a:chOff x="5532078" y="2979431"/>
            <a:chExt cx="986555" cy="389513"/>
          </a:xfrm>
        </p:grpSpPr>
        <p:sp>
          <p:nvSpPr>
            <p:cNvPr id="19" name="TextBox 18">
              <a:extLst>
                <a:ext uri="{FF2B5EF4-FFF2-40B4-BE49-F238E27FC236}">
                  <a16:creationId xmlns:a16="http://schemas.microsoft.com/office/drawing/2014/main" id="{0C5022DD-2DA1-654F-B1ED-780CDFD63E2C}"/>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2F0726C7-9F1F-F94B-9B6F-F326B7F6C2A0}"/>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6"/>
                  <a:stretch>
                    <a:fillRect/>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2742C13F-3F9F-7848-805E-0E28B040CA55}"/>
              </a:ext>
            </a:extLst>
          </p:cNvPr>
          <p:cNvGrpSpPr/>
          <p:nvPr/>
        </p:nvGrpSpPr>
        <p:grpSpPr>
          <a:xfrm>
            <a:off x="9046869" y="1770147"/>
            <a:ext cx="724173" cy="389513"/>
            <a:chOff x="6518638" y="3371343"/>
            <a:chExt cx="724173" cy="389513"/>
          </a:xfrm>
        </p:grpSpPr>
        <p:sp>
          <p:nvSpPr>
            <p:cNvPr id="22" name="TextBox 21">
              <a:extLst>
                <a:ext uri="{FF2B5EF4-FFF2-40B4-BE49-F238E27FC236}">
                  <a16:creationId xmlns:a16="http://schemas.microsoft.com/office/drawing/2014/main" id="{AA92387D-1A17-824E-A4FF-DE8A42A7D273}"/>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EC40AC78-A357-CA4E-B2E0-DD846291E1C5}"/>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7"/>
                  <a:stretch>
                    <a:fillRect b="-9677"/>
                  </a:stretch>
                </a:blipFill>
              </p:spPr>
              <p:txBody>
                <a:bodyPr/>
                <a:lstStyle/>
                <a:p>
                  <a:r>
                    <a:rPr lang="de-DE">
                      <a:noFill/>
                    </a:rPr>
                    <a:t> </a:t>
                  </a:r>
                </a:p>
              </p:txBody>
            </p:sp>
          </mc:Fallback>
        </mc:AlternateContent>
      </p:grpSp>
      <p:grpSp>
        <p:nvGrpSpPr>
          <p:cNvPr id="24" name="Group 23">
            <a:extLst>
              <a:ext uri="{FF2B5EF4-FFF2-40B4-BE49-F238E27FC236}">
                <a16:creationId xmlns:a16="http://schemas.microsoft.com/office/drawing/2014/main" id="{904AC377-D176-2E4E-88FC-9282389CA657}"/>
              </a:ext>
            </a:extLst>
          </p:cNvPr>
          <p:cNvGrpSpPr/>
          <p:nvPr/>
        </p:nvGrpSpPr>
        <p:grpSpPr>
          <a:xfrm>
            <a:off x="11098385" y="1770148"/>
            <a:ext cx="771229" cy="389513"/>
            <a:chOff x="6102187" y="5664879"/>
            <a:chExt cx="771229" cy="389513"/>
          </a:xfrm>
        </p:grpSpPr>
        <p:sp>
          <p:nvSpPr>
            <p:cNvPr id="25" name="TextBox 24">
              <a:extLst>
                <a:ext uri="{FF2B5EF4-FFF2-40B4-BE49-F238E27FC236}">
                  <a16:creationId xmlns:a16="http://schemas.microsoft.com/office/drawing/2014/main" id="{4E100D22-DA8B-9A4F-9404-18A55B4A10B0}"/>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F2B462E3-B5F7-DF47-8387-BE213D6D361A}"/>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26" name="Rectangle 25">
                  <a:extLst>
                    <a:ext uri="{FF2B5EF4-FFF2-40B4-BE49-F238E27FC236}">
                      <a16:creationId xmlns:a16="http://schemas.microsoft.com/office/drawing/2014/main" id="{F2B462E3-B5F7-DF47-8387-BE213D6D361A}"/>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8"/>
                  <a:stretch>
                    <a:fillRect/>
                  </a:stretch>
                </a:blipFill>
              </p:spPr>
              <p:txBody>
                <a:bodyPr/>
                <a:lstStyle/>
                <a:p>
                  <a:r>
                    <a:rPr lang="de-DE">
                      <a:noFill/>
                    </a:rPr>
                    <a:t> </a:t>
                  </a:r>
                </a:p>
              </p:txBody>
            </p:sp>
          </mc:Fallback>
        </mc:AlternateContent>
      </p:grpSp>
      <p:sp>
        <p:nvSpPr>
          <p:cNvPr id="4" name="Left Brace 3">
            <a:extLst>
              <a:ext uri="{FF2B5EF4-FFF2-40B4-BE49-F238E27FC236}">
                <a16:creationId xmlns:a16="http://schemas.microsoft.com/office/drawing/2014/main" id="{CAC06A0E-18CE-D840-A9C7-999B8BAFF854}"/>
              </a:ext>
            </a:extLst>
          </p:cNvPr>
          <p:cNvSpPr/>
          <p:nvPr/>
        </p:nvSpPr>
        <p:spPr>
          <a:xfrm rot="16200000">
            <a:off x="1936065" y="4504160"/>
            <a:ext cx="279955" cy="1634118"/>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TextBox 7">
            <a:extLst>
              <a:ext uri="{FF2B5EF4-FFF2-40B4-BE49-F238E27FC236}">
                <a16:creationId xmlns:a16="http://schemas.microsoft.com/office/drawing/2014/main" id="{346C79D4-2254-534B-9F94-0B31D7674D2D}"/>
              </a:ext>
            </a:extLst>
          </p:cNvPr>
          <p:cNvSpPr txBox="1"/>
          <p:nvPr/>
        </p:nvSpPr>
        <p:spPr>
          <a:xfrm>
            <a:off x="1301086" y="5485183"/>
            <a:ext cx="1549911" cy="369332"/>
          </a:xfrm>
          <a:prstGeom prst="rect">
            <a:avLst/>
          </a:prstGeom>
          <a:noFill/>
        </p:spPr>
        <p:txBody>
          <a:bodyPr wrap="none" rtlCol="0">
            <a:spAutoFit/>
          </a:bodyPr>
          <a:lstStyle/>
          <a:p>
            <a:pPr algn="ctr"/>
            <a:r>
              <a:rPr lang="de-DE" dirty="0"/>
              <a:t>Genaue Größe</a:t>
            </a:r>
          </a:p>
        </p:txBody>
      </p:sp>
    </p:spTree>
    <p:extLst>
      <p:ext uri="{BB962C8B-B14F-4D97-AF65-F5344CB8AC3E}">
        <p14:creationId xmlns:p14="http://schemas.microsoft.com/office/powerpoint/2010/main" val="393285480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D270-3302-5647-AE8D-1562BD34CAF6}"/>
              </a:ext>
            </a:extLst>
          </p:cNvPr>
          <p:cNvSpPr>
            <a:spLocks noGrp="1"/>
          </p:cNvSpPr>
          <p:nvPr>
            <p:ph type="title"/>
          </p:nvPr>
        </p:nvSpPr>
        <p:spPr/>
        <p:txBody>
          <a:bodyPr/>
          <a:lstStyle/>
          <a:p>
            <a:r>
              <a:rPr lang="de-DE" dirty="0"/>
              <a:t>Umwandlung von MNs in BNs</a:t>
            </a:r>
          </a:p>
        </p:txBody>
      </p:sp>
      <p:sp>
        <p:nvSpPr>
          <p:cNvPr id="3" name="Content Placeholder 2">
            <a:extLst>
              <a:ext uri="{FF2B5EF4-FFF2-40B4-BE49-F238E27FC236}">
                <a16:creationId xmlns:a16="http://schemas.microsoft.com/office/drawing/2014/main" id="{E4953D79-F281-B54C-84D8-D7F5CE3A2152}"/>
              </a:ext>
            </a:extLst>
          </p:cNvPr>
          <p:cNvSpPr>
            <a:spLocks noGrp="1"/>
          </p:cNvSpPr>
          <p:nvPr>
            <p:ph idx="1"/>
          </p:nvPr>
        </p:nvSpPr>
        <p:spPr>
          <a:xfrm>
            <a:off x="359999" y="1665066"/>
            <a:ext cx="6620927" cy="4240848"/>
          </a:xfrm>
        </p:spPr>
        <p:txBody>
          <a:bodyPr/>
          <a:lstStyle/>
          <a:p>
            <a:r>
              <a:rPr lang="de-DE" dirty="0"/>
              <a:t>Umwandlung nennt sich </a:t>
            </a:r>
            <a:r>
              <a:rPr lang="de-DE" dirty="0">
                <a:solidFill>
                  <a:schemeClr val="accent1"/>
                </a:solidFill>
              </a:rPr>
              <a:t>Triangulierung</a:t>
            </a:r>
            <a:r>
              <a:rPr lang="de-DE" dirty="0"/>
              <a:t> des MNs</a:t>
            </a:r>
          </a:p>
          <a:p>
            <a:pPr lvl="1"/>
            <a:r>
              <a:rPr lang="de-DE" dirty="0"/>
              <a:t>Alle Zyklen sind in Dreiecke partitioniert</a:t>
            </a:r>
          </a:p>
          <a:p>
            <a:pPr lvl="1"/>
            <a:r>
              <a:rPr lang="de-DE" dirty="0"/>
              <a:t>Ergebnis ist immer ein </a:t>
            </a:r>
            <a:r>
              <a:rPr lang="de-DE" dirty="0" err="1">
                <a:solidFill>
                  <a:schemeClr val="accent1"/>
                </a:solidFill>
              </a:rPr>
              <a:t>chordaler</a:t>
            </a:r>
            <a:r>
              <a:rPr lang="de-DE" dirty="0"/>
              <a:t> Graph</a:t>
            </a:r>
          </a:p>
          <a:p>
            <a:pPr lvl="2"/>
            <a:r>
              <a:rPr lang="de-DE" dirty="0" err="1">
                <a:solidFill>
                  <a:schemeClr val="accent1"/>
                </a:solidFill>
              </a:rPr>
              <a:t>Chordal</a:t>
            </a:r>
            <a:r>
              <a:rPr lang="de-DE" dirty="0"/>
              <a:t> bzw. </a:t>
            </a:r>
            <a:r>
              <a:rPr lang="de-DE" dirty="0">
                <a:solidFill>
                  <a:schemeClr val="accent1"/>
                </a:solidFill>
              </a:rPr>
              <a:t>trianguliert</a:t>
            </a:r>
            <a:r>
              <a:rPr lang="de-DE" dirty="0"/>
              <a:t>: Alle Zyklen mit mindestens vier Knoten haben eine Sehne</a:t>
            </a:r>
          </a:p>
          <a:p>
            <a:pPr lvl="3"/>
            <a:r>
              <a:rPr lang="de-DE" i="1" dirty="0"/>
              <a:t>Sehne</a:t>
            </a:r>
            <a:r>
              <a:rPr lang="de-DE" dirty="0"/>
              <a:t>: Kante, die nicht Teil des Zyklus ist aber zwei Knoten des Zyklus verbindet</a:t>
            </a:r>
          </a:p>
          <a:p>
            <a:pPr lvl="3"/>
            <a:r>
              <a:rPr lang="de-DE" dirty="0"/>
              <a:t>Auch hier: alle Zyklen sind in Dreiecke partitioniert</a:t>
            </a:r>
          </a:p>
          <a:p>
            <a:r>
              <a:rPr lang="de-DE" dirty="0">
                <a:solidFill>
                  <a:schemeClr val="accent1"/>
                </a:solidFill>
              </a:rPr>
              <a:t>Wenn ein MN </a:t>
            </a:r>
            <a:r>
              <a:rPr lang="de-DE" dirty="0" err="1">
                <a:solidFill>
                  <a:schemeClr val="accent1"/>
                </a:solidFill>
              </a:rPr>
              <a:t>chordal</a:t>
            </a:r>
            <a:r>
              <a:rPr lang="de-DE" dirty="0">
                <a:solidFill>
                  <a:schemeClr val="accent1"/>
                </a:solidFill>
              </a:rPr>
              <a:t> ist, dann gibt es ein BN mit den gleichen Abhängigkeiten</a:t>
            </a:r>
          </a:p>
          <a:p>
            <a:pPr lvl="1"/>
            <a:endParaRPr lang="de-DE" dirty="0"/>
          </a:p>
          <a:p>
            <a:endParaRPr lang="de-DE" dirty="0"/>
          </a:p>
        </p:txBody>
      </p:sp>
      <p:sp>
        <p:nvSpPr>
          <p:cNvPr id="4" name="Date Placeholder 3">
            <a:extLst>
              <a:ext uri="{FF2B5EF4-FFF2-40B4-BE49-F238E27FC236}">
                <a16:creationId xmlns:a16="http://schemas.microsoft.com/office/drawing/2014/main" id="{F1DDC948-3D26-1F4E-BB4F-B72A62D07965}"/>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3046D71F-D648-6949-82C7-100339023BEC}"/>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CA3283C6-E438-774F-B997-DF54B533976F}"/>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110</a:t>
            </a:fld>
            <a:r>
              <a:rPr lang="de-DE"/>
              <a:t> </a:t>
            </a:r>
            <a:endParaRPr lang="de-DE" sz="1400" dirty="0"/>
          </a:p>
        </p:txBody>
      </p:sp>
      <p:grpSp>
        <p:nvGrpSpPr>
          <p:cNvPr id="37" name="Group 36">
            <a:extLst>
              <a:ext uri="{FF2B5EF4-FFF2-40B4-BE49-F238E27FC236}">
                <a16:creationId xmlns:a16="http://schemas.microsoft.com/office/drawing/2014/main" id="{AFC39DFD-AB7F-ED40-88F8-2123CD599517}"/>
              </a:ext>
            </a:extLst>
          </p:cNvPr>
          <p:cNvGrpSpPr/>
          <p:nvPr/>
        </p:nvGrpSpPr>
        <p:grpSpPr>
          <a:xfrm>
            <a:off x="8356139" y="4055620"/>
            <a:ext cx="1913630" cy="1935704"/>
            <a:chOff x="5863640" y="2314993"/>
            <a:chExt cx="2580308" cy="2610071"/>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D0FF93C-31F5-7E48-893C-A087E221A2AE}"/>
                    </a:ext>
                  </a:extLst>
                </p:cNvPr>
                <p:cNvSpPr txBox="1"/>
                <p:nvPr/>
              </p:nvSpPr>
              <p:spPr>
                <a:xfrm>
                  <a:off x="5874644" y="2315731"/>
                  <a:ext cx="972000" cy="40850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charset="0"/>
                          </a:rPr>
                          <m:t>𝑁𝑎</m:t>
                        </m:r>
                        <m:r>
                          <a:rPr lang="de-DE" sz="1400" b="0" i="1" smtClean="0">
                            <a:latin typeface="Cambria Math" panose="02040503050406030204" pitchFamily="18" charset="0"/>
                          </a:rPr>
                          <m:t>𝑡𝐷𝑖𝑠</m:t>
                        </m:r>
                      </m:oMath>
                    </m:oMathPara>
                  </a14:m>
                  <a:endParaRPr lang="en-GB" sz="1400" dirty="0"/>
                </a:p>
              </p:txBody>
            </p:sp>
          </mc:Choice>
          <mc:Fallback xmlns="">
            <p:sp>
              <p:nvSpPr>
                <p:cNvPr id="38" name="TextBox 37">
                  <a:extLst>
                    <a:ext uri="{FF2B5EF4-FFF2-40B4-BE49-F238E27FC236}">
                      <a16:creationId xmlns:a16="http://schemas.microsoft.com/office/drawing/2014/main" id="{BD0FF93C-31F5-7E48-893C-A087E221A2AE}"/>
                    </a:ext>
                  </a:extLst>
                </p:cNvPr>
                <p:cNvSpPr txBox="1">
                  <a:spLocks noRot="1" noChangeAspect="1" noMove="1" noResize="1" noEditPoints="1" noAdjustHandles="1" noChangeArrowheads="1" noChangeShapeType="1" noTextEdit="1"/>
                </p:cNvSpPr>
                <p:nvPr/>
              </p:nvSpPr>
              <p:spPr>
                <a:xfrm>
                  <a:off x="5874644" y="2315731"/>
                  <a:ext cx="972000" cy="408500"/>
                </a:xfrm>
                <a:prstGeom prst="ellipse">
                  <a:avLst/>
                </a:prstGeom>
                <a:blipFill>
                  <a:blip r:embed="rId3"/>
                  <a:stretch>
                    <a:fillRect r="-1724"/>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A2C3EBB-2B88-4C41-B65D-EAFB9E6470FE}"/>
                    </a:ext>
                  </a:extLst>
                </p:cNvPr>
                <p:cNvSpPr txBox="1"/>
                <p:nvPr/>
              </p:nvSpPr>
              <p:spPr>
                <a:xfrm>
                  <a:off x="5863640" y="3638434"/>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𝑇𝑟𝑎𝑣𝑒𝑙</m:t>
                        </m:r>
                      </m:oMath>
                    </m:oMathPara>
                  </a14:m>
                  <a:endParaRPr lang="en-GB" sz="1400" dirty="0"/>
                </a:p>
              </p:txBody>
            </p:sp>
          </mc:Choice>
          <mc:Fallback xmlns="">
            <p:sp>
              <p:nvSpPr>
                <p:cNvPr id="39" name="TextBox 38">
                  <a:extLst>
                    <a:ext uri="{FF2B5EF4-FFF2-40B4-BE49-F238E27FC236}">
                      <a16:creationId xmlns:a16="http://schemas.microsoft.com/office/drawing/2014/main" id="{5A2C3EBB-2B88-4C41-B65D-EAFB9E6470FE}"/>
                    </a:ext>
                  </a:extLst>
                </p:cNvPr>
                <p:cNvSpPr txBox="1">
                  <a:spLocks noRot="1" noChangeAspect="1" noMove="1" noResize="1" noEditPoints="1" noAdjustHandles="1" noChangeArrowheads="1" noChangeShapeType="1" noTextEdit="1"/>
                </p:cNvSpPr>
                <p:nvPr/>
              </p:nvSpPr>
              <p:spPr>
                <a:xfrm>
                  <a:off x="5863640" y="3638434"/>
                  <a:ext cx="972000" cy="408500"/>
                </a:xfrm>
                <a:prstGeom prst="ellipse">
                  <a:avLst/>
                </a:prstGeom>
                <a:blipFill>
                  <a:blip r:embed="rId4"/>
                  <a:stretch>
                    <a:fillRect/>
                  </a:stretch>
                </a:blipFill>
                <a:ln>
                  <a:solidFill>
                    <a:schemeClr val="tx1"/>
                  </a:solidFill>
                </a:ln>
              </p:spPr>
              <p:txBody>
                <a:bodyPr/>
                <a:lstStyle/>
                <a:p>
                  <a:r>
                    <a:rPr lang="de-DE">
                      <a:noFill/>
                    </a:rPr>
                    <a:t> </a:t>
                  </a:r>
                </a:p>
              </p:txBody>
            </p:sp>
          </mc:Fallback>
        </mc:AlternateContent>
        <p:cxnSp>
          <p:nvCxnSpPr>
            <p:cNvPr id="40" name="Straight Connector 39">
              <a:extLst>
                <a:ext uri="{FF2B5EF4-FFF2-40B4-BE49-F238E27FC236}">
                  <a16:creationId xmlns:a16="http://schemas.microsoft.com/office/drawing/2014/main" id="{054EDCA4-C7D1-2B41-9531-43767EF0BA53}"/>
                </a:ext>
              </a:extLst>
            </p:cNvPr>
            <p:cNvCxnSpPr>
              <a:cxnSpLocks/>
              <a:stCxn id="39" idx="5"/>
              <a:endCxn id="51" idx="1"/>
            </p:cNvCxnSpPr>
            <p:nvPr/>
          </p:nvCxnSpPr>
          <p:spPr>
            <a:xfrm>
              <a:off x="6693294" y="3987110"/>
              <a:ext cx="127050" cy="5892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B0517A5-1734-5A42-8E20-78D50EF31481}"/>
                </a:ext>
              </a:extLst>
            </p:cNvPr>
            <p:cNvCxnSpPr>
              <a:cxnSpLocks/>
              <a:stCxn id="39" idx="7"/>
              <a:endCxn id="50" idx="3"/>
            </p:cNvCxnSpPr>
            <p:nvPr/>
          </p:nvCxnSpPr>
          <p:spPr>
            <a:xfrm flipV="1">
              <a:off x="6693294" y="3597597"/>
              <a:ext cx="128247" cy="1006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150E710-E7DE-AC43-8123-86D0789A230D}"/>
                </a:ext>
              </a:extLst>
            </p:cNvPr>
            <p:cNvCxnSpPr>
              <a:cxnSpLocks/>
              <a:stCxn id="50" idx="1"/>
              <a:endCxn id="38" idx="4"/>
            </p:cNvCxnSpPr>
            <p:nvPr/>
          </p:nvCxnSpPr>
          <p:spPr>
            <a:xfrm flipH="1" flipV="1">
              <a:off x="6360645" y="2724230"/>
              <a:ext cx="460897" cy="5845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31C3AE5-38EB-D84E-904F-6ACF46484081}"/>
                </a:ext>
              </a:extLst>
            </p:cNvPr>
            <p:cNvCxnSpPr>
              <a:cxnSpLocks/>
              <a:stCxn id="48" idx="2"/>
              <a:endCxn id="38" idx="6"/>
            </p:cNvCxnSpPr>
            <p:nvPr/>
          </p:nvCxnSpPr>
          <p:spPr>
            <a:xfrm flipH="1">
              <a:off x="6846644" y="2519243"/>
              <a:ext cx="620449" cy="7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A474035-9242-0548-88F5-326163C79BEF}"/>
                </a:ext>
              </a:extLst>
            </p:cNvPr>
            <p:cNvCxnSpPr>
              <a:cxnSpLocks/>
              <a:stCxn id="48" idx="4"/>
              <a:endCxn id="50" idx="7"/>
            </p:cNvCxnSpPr>
            <p:nvPr/>
          </p:nvCxnSpPr>
          <p:spPr>
            <a:xfrm flipH="1">
              <a:off x="7508849" y="2723493"/>
              <a:ext cx="444245" cy="585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E680DE7-FFDD-CC49-9FB6-374026E514FA}"/>
                </a:ext>
              </a:extLst>
            </p:cNvPr>
            <p:cNvCxnSpPr>
              <a:cxnSpLocks/>
              <a:stCxn id="50" idx="5"/>
              <a:endCxn id="49" idx="1"/>
            </p:cNvCxnSpPr>
            <p:nvPr/>
          </p:nvCxnSpPr>
          <p:spPr>
            <a:xfrm>
              <a:off x="7508849" y="3597597"/>
              <a:ext cx="105445" cy="1006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2279E4D-3F48-3448-BB71-0C3141B2D18D}"/>
                </a:ext>
              </a:extLst>
            </p:cNvPr>
            <p:cNvCxnSpPr>
              <a:cxnSpLocks/>
              <a:stCxn id="51" idx="0"/>
              <a:endCxn id="50" idx="4"/>
            </p:cNvCxnSpPr>
            <p:nvPr/>
          </p:nvCxnSpPr>
          <p:spPr>
            <a:xfrm flipV="1">
              <a:off x="7163999" y="3657421"/>
              <a:ext cx="1197" cy="859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979058C-6E0F-5846-BBBD-E1B24BD53E27}"/>
                </a:ext>
              </a:extLst>
            </p:cNvPr>
            <p:cNvCxnSpPr>
              <a:cxnSpLocks/>
              <a:stCxn id="51" idx="7"/>
              <a:endCxn id="49" idx="3"/>
            </p:cNvCxnSpPr>
            <p:nvPr/>
          </p:nvCxnSpPr>
          <p:spPr>
            <a:xfrm flipV="1">
              <a:off x="7507652" y="3987110"/>
              <a:ext cx="106642" cy="5892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A86FBCA-D0EE-074B-A8BF-023BF61435D9}"/>
                    </a:ext>
                  </a:extLst>
                </p:cNvPr>
                <p:cNvSpPr txBox="1"/>
                <p:nvPr/>
              </p:nvSpPr>
              <p:spPr>
                <a:xfrm>
                  <a:off x="7467094" y="2314993"/>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𝐴𝑟𝑡𝑖𝑓</m:t>
                        </m:r>
                      </m:oMath>
                    </m:oMathPara>
                  </a14:m>
                  <a:endParaRPr lang="en-GB" sz="1400" dirty="0"/>
                </a:p>
              </p:txBody>
            </p:sp>
          </mc:Choice>
          <mc:Fallback xmlns="">
            <p:sp>
              <p:nvSpPr>
                <p:cNvPr id="48" name="TextBox 47">
                  <a:extLst>
                    <a:ext uri="{FF2B5EF4-FFF2-40B4-BE49-F238E27FC236}">
                      <a16:creationId xmlns:a16="http://schemas.microsoft.com/office/drawing/2014/main" id="{6A86FBCA-D0EE-074B-A8BF-023BF61435D9}"/>
                    </a:ext>
                  </a:extLst>
                </p:cNvPr>
                <p:cNvSpPr txBox="1">
                  <a:spLocks noRot="1" noChangeAspect="1" noMove="1" noResize="1" noEditPoints="1" noAdjustHandles="1" noChangeArrowheads="1" noChangeShapeType="1" noTextEdit="1"/>
                </p:cNvSpPr>
                <p:nvPr/>
              </p:nvSpPr>
              <p:spPr>
                <a:xfrm>
                  <a:off x="7467094" y="2314993"/>
                  <a:ext cx="972000" cy="408500"/>
                </a:xfrm>
                <a:prstGeom prst="ellipse">
                  <a:avLst/>
                </a:prstGeom>
                <a:blipFill>
                  <a:blip r:embed="rId5"/>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88CDA97A-2104-E346-B539-5ECACA5D8D48}"/>
                    </a:ext>
                  </a:extLst>
                </p:cNvPr>
                <p:cNvSpPr txBox="1"/>
                <p:nvPr/>
              </p:nvSpPr>
              <p:spPr>
                <a:xfrm>
                  <a:off x="7471948" y="3638434"/>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𝑇𝑟𝑒𝑎𝑡</m:t>
                        </m:r>
                      </m:oMath>
                    </m:oMathPara>
                  </a14:m>
                  <a:endParaRPr lang="en-GB" sz="1400" dirty="0"/>
                </a:p>
              </p:txBody>
            </p:sp>
          </mc:Choice>
          <mc:Fallback xmlns="">
            <p:sp>
              <p:nvSpPr>
                <p:cNvPr id="49" name="TextBox 48">
                  <a:extLst>
                    <a:ext uri="{FF2B5EF4-FFF2-40B4-BE49-F238E27FC236}">
                      <a16:creationId xmlns:a16="http://schemas.microsoft.com/office/drawing/2014/main" id="{88CDA97A-2104-E346-B539-5ECACA5D8D48}"/>
                    </a:ext>
                  </a:extLst>
                </p:cNvPr>
                <p:cNvSpPr txBox="1">
                  <a:spLocks noRot="1" noChangeAspect="1" noMove="1" noResize="1" noEditPoints="1" noAdjustHandles="1" noChangeArrowheads="1" noChangeShapeType="1" noTextEdit="1"/>
                </p:cNvSpPr>
                <p:nvPr/>
              </p:nvSpPr>
              <p:spPr>
                <a:xfrm>
                  <a:off x="7471948" y="3638434"/>
                  <a:ext cx="972000" cy="408500"/>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3F8F3C9B-B92B-B54C-B470-2011F7AC475D}"/>
                    </a:ext>
                  </a:extLst>
                </p:cNvPr>
                <p:cNvSpPr txBox="1"/>
                <p:nvPr/>
              </p:nvSpPr>
              <p:spPr>
                <a:xfrm>
                  <a:off x="6679195" y="3248921"/>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𝐸𝑝𝑖𝑑</m:t>
                        </m:r>
                      </m:oMath>
                    </m:oMathPara>
                  </a14:m>
                  <a:endParaRPr lang="en-GB" sz="1400" dirty="0"/>
                </a:p>
              </p:txBody>
            </p:sp>
          </mc:Choice>
          <mc:Fallback xmlns="">
            <p:sp>
              <p:nvSpPr>
                <p:cNvPr id="50" name="TextBox 49">
                  <a:extLst>
                    <a:ext uri="{FF2B5EF4-FFF2-40B4-BE49-F238E27FC236}">
                      <a16:creationId xmlns:a16="http://schemas.microsoft.com/office/drawing/2014/main" id="{3F8F3C9B-B92B-B54C-B470-2011F7AC475D}"/>
                    </a:ext>
                  </a:extLst>
                </p:cNvPr>
                <p:cNvSpPr txBox="1">
                  <a:spLocks noRot="1" noChangeAspect="1" noMove="1" noResize="1" noEditPoints="1" noAdjustHandles="1" noChangeArrowheads="1" noChangeShapeType="1" noTextEdit="1"/>
                </p:cNvSpPr>
                <p:nvPr/>
              </p:nvSpPr>
              <p:spPr>
                <a:xfrm>
                  <a:off x="6679195" y="3248921"/>
                  <a:ext cx="972000" cy="408500"/>
                </a:xfrm>
                <a:prstGeom prst="ellipse">
                  <a:avLst/>
                </a:prstGeom>
                <a:blipFill>
                  <a:blip r:embed="rId7"/>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0FD3928-967C-2748-A152-A28B70FDDAD8}"/>
                    </a:ext>
                  </a:extLst>
                </p:cNvPr>
                <p:cNvSpPr txBox="1"/>
                <p:nvPr/>
              </p:nvSpPr>
              <p:spPr>
                <a:xfrm>
                  <a:off x="6677998" y="4516564"/>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𝑆𝑖</m:t>
                        </m:r>
                        <m:r>
                          <a:rPr lang="de-DE" sz="1400" i="1">
                            <a:latin typeface="Cambria Math" panose="02040503050406030204" pitchFamily="18" charset="0"/>
                          </a:rPr>
                          <m:t>𝑐</m:t>
                        </m:r>
                        <m:r>
                          <a:rPr lang="de-DE" sz="1400" i="1">
                            <a:latin typeface="Cambria Math" charset="0"/>
                          </a:rPr>
                          <m:t>𝑘</m:t>
                        </m:r>
                      </m:oMath>
                    </m:oMathPara>
                  </a14:m>
                  <a:endParaRPr lang="en-GB" sz="1400" dirty="0">
                    <a:solidFill>
                      <a:schemeClr val="accent1"/>
                    </a:solidFill>
                  </a:endParaRPr>
                </a:p>
              </p:txBody>
            </p:sp>
          </mc:Choice>
          <mc:Fallback xmlns="">
            <p:sp>
              <p:nvSpPr>
                <p:cNvPr id="51" name="TextBox 50">
                  <a:extLst>
                    <a:ext uri="{FF2B5EF4-FFF2-40B4-BE49-F238E27FC236}">
                      <a16:creationId xmlns:a16="http://schemas.microsoft.com/office/drawing/2014/main" id="{C0FD3928-967C-2748-A152-A28B70FDDAD8}"/>
                    </a:ext>
                  </a:extLst>
                </p:cNvPr>
                <p:cNvSpPr txBox="1">
                  <a:spLocks noRot="1" noChangeAspect="1" noMove="1" noResize="1" noEditPoints="1" noAdjustHandles="1" noChangeArrowheads="1" noChangeShapeType="1" noTextEdit="1"/>
                </p:cNvSpPr>
                <p:nvPr/>
              </p:nvSpPr>
              <p:spPr>
                <a:xfrm>
                  <a:off x="6677998" y="4516564"/>
                  <a:ext cx="972000" cy="408500"/>
                </a:xfrm>
                <a:prstGeom prst="ellipse">
                  <a:avLst/>
                </a:prstGeom>
                <a:blipFill>
                  <a:blip r:embed="rId8"/>
                  <a:stretch>
                    <a:fillRect/>
                  </a:stretch>
                </a:blipFill>
                <a:ln>
                  <a:solidFill>
                    <a:schemeClr val="tx1"/>
                  </a:solidFill>
                </a:ln>
              </p:spPr>
              <p:txBody>
                <a:bodyPr/>
                <a:lstStyle/>
                <a:p>
                  <a:r>
                    <a:rPr lang="de-DE">
                      <a:noFill/>
                    </a:rPr>
                    <a:t> </a:t>
                  </a:r>
                </a:p>
              </p:txBody>
            </p:sp>
          </mc:Fallback>
        </mc:AlternateContent>
      </p:grpSp>
      <p:grpSp>
        <p:nvGrpSpPr>
          <p:cNvPr id="82" name="Group 81">
            <a:extLst>
              <a:ext uri="{FF2B5EF4-FFF2-40B4-BE49-F238E27FC236}">
                <a16:creationId xmlns:a16="http://schemas.microsoft.com/office/drawing/2014/main" id="{EF96D9E2-A4BD-AC48-8279-3EDFF0325719}"/>
              </a:ext>
            </a:extLst>
          </p:cNvPr>
          <p:cNvGrpSpPr/>
          <p:nvPr/>
        </p:nvGrpSpPr>
        <p:grpSpPr>
          <a:xfrm>
            <a:off x="7298855" y="1669329"/>
            <a:ext cx="1619325" cy="2398771"/>
            <a:chOff x="7298863" y="1754896"/>
            <a:chExt cx="1619325" cy="2398771"/>
          </a:xfrm>
        </p:grpSpPr>
        <mc:AlternateContent xmlns:mc="http://schemas.openxmlformats.org/markup-compatibility/2006" xmlns:a14="http://schemas.microsoft.com/office/drawing/2010/main">
          <mc:Choice Requires="a14">
            <p:sp>
              <p:nvSpPr>
                <p:cNvPr id="83" name="TextBox 82">
                  <a:extLst>
                    <a:ext uri="{FF2B5EF4-FFF2-40B4-BE49-F238E27FC236}">
                      <a16:creationId xmlns:a16="http://schemas.microsoft.com/office/drawing/2014/main" id="{CD6BEBD9-0899-3740-B09C-A55818F9B4FB}"/>
                    </a:ext>
                  </a:extLst>
                </p:cNvPr>
                <p:cNvSpPr txBox="1"/>
                <p:nvPr/>
              </p:nvSpPr>
              <p:spPr>
                <a:xfrm>
                  <a:off x="7298863" y="2407200"/>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𝐵</m:t>
                        </m:r>
                      </m:oMath>
                    </m:oMathPara>
                  </a14:m>
                  <a:endParaRPr lang="de-DE" dirty="0"/>
                </a:p>
              </p:txBody>
            </p:sp>
          </mc:Choice>
          <mc:Fallback xmlns="">
            <p:sp>
              <p:nvSpPr>
                <p:cNvPr id="83" name="TextBox 82">
                  <a:extLst>
                    <a:ext uri="{FF2B5EF4-FFF2-40B4-BE49-F238E27FC236}">
                      <a16:creationId xmlns:a16="http://schemas.microsoft.com/office/drawing/2014/main" id="{CD6BEBD9-0899-3740-B09C-A55818F9B4FB}"/>
                    </a:ext>
                  </a:extLst>
                </p:cNvPr>
                <p:cNvSpPr txBox="1">
                  <a:spLocks noRot="1" noChangeAspect="1" noMove="1" noResize="1" noEditPoints="1" noAdjustHandles="1" noChangeArrowheads="1" noChangeShapeType="1" noTextEdit="1"/>
                </p:cNvSpPr>
                <p:nvPr/>
              </p:nvSpPr>
              <p:spPr>
                <a:xfrm>
                  <a:off x="7298863" y="2407200"/>
                  <a:ext cx="540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7BCF805E-D76D-DF40-960F-C226F5B01EF9}"/>
                    </a:ext>
                  </a:extLst>
                </p:cNvPr>
                <p:cNvSpPr txBox="1"/>
                <p:nvPr/>
              </p:nvSpPr>
              <p:spPr>
                <a:xfrm>
                  <a:off x="7838188" y="1754896"/>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𝐴</m:t>
                        </m:r>
                      </m:oMath>
                    </m:oMathPara>
                  </a14:m>
                  <a:endParaRPr lang="de-DE" dirty="0"/>
                </a:p>
              </p:txBody>
            </p:sp>
          </mc:Choice>
          <mc:Fallback xmlns="">
            <p:sp>
              <p:nvSpPr>
                <p:cNvPr id="84" name="TextBox 83">
                  <a:extLst>
                    <a:ext uri="{FF2B5EF4-FFF2-40B4-BE49-F238E27FC236}">
                      <a16:creationId xmlns:a16="http://schemas.microsoft.com/office/drawing/2014/main" id="{7BCF805E-D76D-DF40-960F-C226F5B01EF9}"/>
                    </a:ext>
                  </a:extLst>
                </p:cNvPr>
                <p:cNvSpPr txBox="1">
                  <a:spLocks noRot="1" noChangeAspect="1" noMove="1" noResize="1" noEditPoints="1" noAdjustHandles="1" noChangeArrowheads="1" noChangeShapeType="1" noTextEdit="1"/>
                </p:cNvSpPr>
                <p:nvPr/>
              </p:nvSpPr>
              <p:spPr>
                <a:xfrm>
                  <a:off x="7838188" y="1754896"/>
                  <a:ext cx="540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7A14642E-745C-CA42-8BA9-B73A6875499F}"/>
                    </a:ext>
                  </a:extLst>
                </p:cNvPr>
                <p:cNvSpPr txBox="1"/>
                <p:nvPr/>
              </p:nvSpPr>
              <p:spPr>
                <a:xfrm>
                  <a:off x="8378188" y="2407200"/>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𝐶</m:t>
                        </m:r>
                      </m:oMath>
                    </m:oMathPara>
                  </a14:m>
                  <a:endParaRPr lang="de-DE" dirty="0"/>
                </a:p>
              </p:txBody>
            </p:sp>
          </mc:Choice>
          <mc:Fallback xmlns="">
            <p:sp>
              <p:nvSpPr>
                <p:cNvPr id="85" name="TextBox 84">
                  <a:extLst>
                    <a:ext uri="{FF2B5EF4-FFF2-40B4-BE49-F238E27FC236}">
                      <a16:creationId xmlns:a16="http://schemas.microsoft.com/office/drawing/2014/main" id="{7A14642E-745C-CA42-8BA9-B73A6875499F}"/>
                    </a:ext>
                  </a:extLst>
                </p:cNvPr>
                <p:cNvSpPr txBox="1">
                  <a:spLocks noRot="1" noChangeAspect="1" noMove="1" noResize="1" noEditPoints="1" noAdjustHandles="1" noChangeArrowheads="1" noChangeShapeType="1" noTextEdit="1"/>
                </p:cNvSpPr>
                <p:nvPr/>
              </p:nvSpPr>
              <p:spPr>
                <a:xfrm>
                  <a:off x="8378188" y="2407200"/>
                  <a:ext cx="540000" cy="389513"/>
                </a:xfrm>
                <a:prstGeom prst="ellipse">
                  <a:avLst/>
                </a:prstGeom>
                <a:blipFill>
                  <a:blip r:embed="rId11"/>
                  <a:stretch>
                    <a:fillRect/>
                  </a:stretch>
                </a:blipFill>
                <a:ln>
                  <a:solidFill>
                    <a:schemeClr val="tx1"/>
                  </a:solidFill>
                </a:ln>
              </p:spPr>
              <p:txBody>
                <a:bodyPr/>
                <a:lstStyle/>
                <a:p>
                  <a:r>
                    <a:rPr lang="de-DE">
                      <a:noFill/>
                    </a:rPr>
                    <a:t> </a:t>
                  </a:r>
                </a:p>
              </p:txBody>
            </p:sp>
          </mc:Fallback>
        </mc:AlternateContent>
        <p:cxnSp>
          <p:nvCxnSpPr>
            <p:cNvPr id="86" name="Straight Arrow Connector 85">
              <a:extLst>
                <a:ext uri="{FF2B5EF4-FFF2-40B4-BE49-F238E27FC236}">
                  <a16:creationId xmlns:a16="http://schemas.microsoft.com/office/drawing/2014/main" id="{B27F31C6-57A6-734A-A8D5-F0672AB95229}"/>
                </a:ext>
              </a:extLst>
            </p:cNvPr>
            <p:cNvCxnSpPr>
              <a:stCxn id="84" idx="3"/>
              <a:endCxn id="83" idx="0"/>
            </p:cNvCxnSpPr>
            <p:nvPr/>
          </p:nvCxnSpPr>
          <p:spPr>
            <a:xfrm flipH="1">
              <a:off x="7568863" y="2087366"/>
              <a:ext cx="348406" cy="319834"/>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0E6C8B2F-5B15-084D-AACA-16E336E77783}"/>
                </a:ext>
              </a:extLst>
            </p:cNvPr>
            <p:cNvCxnSpPr>
              <a:cxnSpLocks/>
              <a:stCxn id="84" idx="5"/>
              <a:endCxn id="85" idx="0"/>
            </p:cNvCxnSpPr>
            <p:nvPr/>
          </p:nvCxnSpPr>
          <p:spPr>
            <a:xfrm>
              <a:off x="8299107" y="2087366"/>
              <a:ext cx="349081" cy="319834"/>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BB1B8428-750C-D44A-BCF2-336BF29B54EC}"/>
                    </a:ext>
                  </a:extLst>
                </p:cNvPr>
                <p:cNvSpPr txBox="1"/>
                <p:nvPr/>
              </p:nvSpPr>
              <p:spPr>
                <a:xfrm>
                  <a:off x="7298863" y="3111850"/>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𝐷</m:t>
                        </m:r>
                      </m:oMath>
                    </m:oMathPara>
                  </a14:m>
                  <a:endParaRPr lang="de-DE" dirty="0"/>
                </a:p>
              </p:txBody>
            </p:sp>
          </mc:Choice>
          <mc:Fallback xmlns="">
            <p:sp>
              <p:nvSpPr>
                <p:cNvPr id="88" name="TextBox 87">
                  <a:extLst>
                    <a:ext uri="{FF2B5EF4-FFF2-40B4-BE49-F238E27FC236}">
                      <a16:creationId xmlns:a16="http://schemas.microsoft.com/office/drawing/2014/main" id="{BB1B8428-750C-D44A-BCF2-336BF29B54EC}"/>
                    </a:ext>
                  </a:extLst>
                </p:cNvPr>
                <p:cNvSpPr txBox="1">
                  <a:spLocks noRot="1" noChangeAspect="1" noMove="1" noResize="1" noEditPoints="1" noAdjustHandles="1" noChangeArrowheads="1" noChangeShapeType="1" noTextEdit="1"/>
                </p:cNvSpPr>
                <p:nvPr/>
              </p:nvSpPr>
              <p:spPr>
                <a:xfrm>
                  <a:off x="7298863" y="3111850"/>
                  <a:ext cx="540000" cy="389513"/>
                </a:xfrm>
                <a:prstGeom prst="ellipse">
                  <a:avLst/>
                </a:prstGeom>
                <a:blipFill>
                  <a:blip r:embed="rId12"/>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A128E16D-B86E-F34C-8FE1-ABA294C801A7}"/>
                    </a:ext>
                  </a:extLst>
                </p:cNvPr>
                <p:cNvSpPr txBox="1"/>
                <p:nvPr/>
              </p:nvSpPr>
              <p:spPr>
                <a:xfrm>
                  <a:off x="8378188" y="3111850"/>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𝐸</m:t>
                        </m:r>
                      </m:oMath>
                    </m:oMathPara>
                  </a14:m>
                  <a:endParaRPr lang="de-DE" dirty="0"/>
                </a:p>
              </p:txBody>
            </p:sp>
          </mc:Choice>
          <mc:Fallback xmlns="">
            <p:sp>
              <p:nvSpPr>
                <p:cNvPr id="89" name="TextBox 88">
                  <a:extLst>
                    <a:ext uri="{FF2B5EF4-FFF2-40B4-BE49-F238E27FC236}">
                      <a16:creationId xmlns:a16="http://schemas.microsoft.com/office/drawing/2014/main" id="{A128E16D-B86E-F34C-8FE1-ABA294C801A7}"/>
                    </a:ext>
                  </a:extLst>
                </p:cNvPr>
                <p:cNvSpPr txBox="1">
                  <a:spLocks noRot="1" noChangeAspect="1" noMove="1" noResize="1" noEditPoints="1" noAdjustHandles="1" noChangeArrowheads="1" noChangeShapeType="1" noTextEdit="1"/>
                </p:cNvSpPr>
                <p:nvPr/>
              </p:nvSpPr>
              <p:spPr>
                <a:xfrm>
                  <a:off x="8378188" y="3111850"/>
                  <a:ext cx="540000" cy="389513"/>
                </a:xfrm>
                <a:prstGeom prst="ellipse">
                  <a:avLst/>
                </a:prstGeom>
                <a:blipFill>
                  <a:blip r:embed="rId13"/>
                  <a:stretch>
                    <a:fillRect/>
                  </a:stretch>
                </a:blipFill>
                <a:ln>
                  <a:solidFill>
                    <a:schemeClr val="tx1"/>
                  </a:solidFill>
                </a:ln>
              </p:spPr>
              <p:txBody>
                <a:bodyPr/>
                <a:lstStyle/>
                <a:p>
                  <a:r>
                    <a:rPr lang="de-DE">
                      <a:noFill/>
                    </a:rPr>
                    <a:t> </a:t>
                  </a:r>
                </a:p>
              </p:txBody>
            </p:sp>
          </mc:Fallback>
        </mc:AlternateContent>
        <p:cxnSp>
          <p:nvCxnSpPr>
            <p:cNvPr id="90" name="Straight Arrow Connector 89">
              <a:extLst>
                <a:ext uri="{FF2B5EF4-FFF2-40B4-BE49-F238E27FC236}">
                  <a16:creationId xmlns:a16="http://schemas.microsoft.com/office/drawing/2014/main" id="{0C14EA6A-A760-B748-AFA2-2EFB11615697}"/>
                </a:ext>
              </a:extLst>
            </p:cNvPr>
            <p:cNvCxnSpPr>
              <a:cxnSpLocks/>
              <a:stCxn id="83" idx="4"/>
              <a:endCxn id="88" idx="0"/>
            </p:cNvCxnSpPr>
            <p:nvPr/>
          </p:nvCxnSpPr>
          <p:spPr>
            <a:xfrm>
              <a:off x="7568863" y="2796713"/>
              <a:ext cx="0" cy="31513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9F30DAC2-5D70-CC45-ACE1-50ECFAA99B69}"/>
                </a:ext>
              </a:extLst>
            </p:cNvPr>
            <p:cNvCxnSpPr>
              <a:cxnSpLocks/>
              <a:stCxn id="85" idx="4"/>
              <a:endCxn id="89" idx="0"/>
            </p:cNvCxnSpPr>
            <p:nvPr/>
          </p:nvCxnSpPr>
          <p:spPr>
            <a:xfrm>
              <a:off x="8648188" y="2796713"/>
              <a:ext cx="0" cy="315137"/>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A6AACF0B-315A-D24E-916C-17BB46DEC33D}"/>
                    </a:ext>
                  </a:extLst>
                </p:cNvPr>
                <p:cNvSpPr txBox="1"/>
                <p:nvPr/>
              </p:nvSpPr>
              <p:spPr>
                <a:xfrm>
                  <a:off x="7838188" y="3764154"/>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𝐹</m:t>
                        </m:r>
                      </m:oMath>
                    </m:oMathPara>
                  </a14:m>
                  <a:endParaRPr lang="de-DE" dirty="0"/>
                </a:p>
              </p:txBody>
            </p:sp>
          </mc:Choice>
          <mc:Fallback xmlns="">
            <p:sp>
              <p:nvSpPr>
                <p:cNvPr id="92" name="TextBox 91">
                  <a:extLst>
                    <a:ext uri="{FF2B5EF4-FFF2-40B4-BE49-F238E27FC236}">
                      <a16:creationId xmlns:a16="http://schemas.microsoft.com/office/drawing/2014/main" id="{A6AACF0B-315A-D24E-916C-17BB46DEC33D}"/>
                    </a:ext>
                  </a:extLst>
                </p:cNvPr>
                <p:cNvSpPr txBox="1">
                  <a:spLocks noRot="1" noChangeAspect="1" noMove="1" noResize="1" noEditPoints="1" noAdjustHandles="1" noChangeArrowheads="1" noChangeShapeType="1" noTextEdit="1"/>
                </p:cNvSpPr>
                <p:nvPr/>
              </p:nvSpPr>
              <p:spPr>
                <a:xfrm>
                  <a:off x="7838188" y="3764154"/>
                  <a:ext cx="540000" cy="389513"/>
                </a:xfrm>
                <a:prstGeom prst="ellipse">
                  <a:avLst/>
                </a:prstGeom>
                <a:blipFill>
                  <a:blip r:embed="rId14"/>
                  <a:stretch>
                    <a:fillRect/>
                  </a:stretch>
                </a:blipFill>
                <a:ln>
                  <a:solidFill>
                    <a:schemeClr val="tx1"/>
                  </a:solidFill>
                </a:ln>
              </p:spPr>
              <p:txBody>
                <a:bodyPr/>
                <a:lstStyle/>
                <a:p>
                  <a:r>
                    <a:rPr lang="de-DE">
                      <a:noFill/>
                    </a:rPr>
                    <a:t> </a:t>
                  </a:r>
                </a:p>
              </p:txBody>
            </p:sp>
          </mc:Fallback>
        </mc:AlternateContent>
        <p:cxnSp>
          <p:nvCxnSpPr>
            <p:cNvPr id="93" name="Straight Arrow Connector 92">
              <a:extLst>
                <a:ext uri="{FF2B5EF4-FFF2-40B4-BE49-F238E27FC236}">
                  <a16:creationId xmlns:a16="http://schemas.microsoft.com/office/drawing/2014/main" id="{11A91B9A-5217-6040-92B7-793EF551ABB8}"/>
                </a:ext>
              </a:extLst>
            </p:cNvPr>
            <p:cNvCxnSpPr>
              <a:cxnSpLocks/>
              <a:stCxn id="92" idx="1"/>
              <a:endCxn id="88" idx="4"/>
            </p:cNvCxnSpPr>
            <p:nvPr/>
          </p:nvCxnSpPr>
          <p:spPr>
            <a:xfrm flipH="1" flipV="1">
              <a:off x="7568863" y="3501363"/>
              <a:ext cx="348406" cy="319834"/>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60AC5F17-2AB5-744D-8F97-F1E27D221529}"/>
                </a:ext>
              </a:extLst>
            </p:cNvPr>
            <p:cNvCxnSpPr>
              <a:cxnSpLocks/>
              <a:stCxn id="92" idx="7"/>
              <a:endCxn id="89" idx="4"/>
            </p:cNvCxnSpPr>
            <p:nvPr/>
          </p:nvCxnSpPr>
          <p:spPr>
            <a:xfrm flipV="1">
              <a:off x="8299107" y="3501363"/>
              <a:ext cx="349081" cy="319834"/>
            </a:xfrm>
            <a:prstGeom prst="straightConnector1">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95" name="Group 94">
            <a:extLst>
              <a:ext uri="{FF2B5EF4-FFF2-40B4-BE49-F238E27FC236}">
                <a16:creationId xmlns:a16="http://schemas.microsoft.com/office/drawing/2014/main" id="{132FF0B0-BB10-FE42-A567-2D2CAD5AE3F4}"/>
              </a:ext>
            </a:extLst>
          </p:cNvPr>
          <p:cNvGrpSpPr/>
          <p:nvPr/>
        </p:nvGrpSpPr>
        <p:grpSpPr>
          <a:xfrm>
            <a:off x="9691099" y="1673886"/>
            <a:ext cx="1620000" cy="2398771"/>
            <a:chOff x="9713815" y="1696425"/>
            <a:chExt cx="1620000" cy="2398771"/>
          </a:xfrm>
        </p:grpSpPr>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49E942D7-DC22-9743-B392-70C281419637}"/>
                    </a:ext>
                  </a:extLst>
                </p:cNvPr>
                <p:cNvSpPr txBox="1"/>
                <p:nvPr/>
              </p:nvSpPr>
              <p:spPr>
                <a:xfrm>
                  <a:off x="9713815" y="2342981"/>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𝐵</m:t>
                        </m:r>
                      </m:oMath>
                    </m:oMathPara>
                  </a14:m>
                  <a:endParaRPr lang="de-DE" dirty="0"/>
                </a:p>
              </p:txBody>
            </p:sp>
          </mc:Choice>
          <mc:Fallback xmlns="">
            <p:sp>
              <p:nvSpPr>
                <p:cNvPr id="96" name="TextBox 95">
                  <a:extLst>
                    <a:ext uri="{FF2B5EF4-FFF2-40B4-BE49-F238E27FC236}">
                      <a16:creationId xmlns:a16="http://schemas.microsoft.com/office/drawing/2014/main" id="{49E942D7-DC22-9743-B392-70C281419637}"/>
                    </a:ext>
                  </a:extLst>
                </p:cNvPr>
                <p:cNvSpPr txBox="1">
                  <a:spLocks noRot="1" noChangeAspect="1" noMove="1" noResize="1" noEditPoints="1" noAdjustHandles="1" noChangeArrowheads="1" noChangeShapeType="1" noTextEdit="1"/>
                </p:cNvSpPr>
                <p:nvPr/>
              </p:nvSpPr>
              <p:spPr>
                <a:xfrm>
                  <a:off x="9713815" y="2342981"/>
                  <a:ext cx="540000" cy="389513"/>
                </a:xfrm>
                <a:prstGeom prst="ellipse">
                  <a:avLst/>
                </a:prstGeom>
                <a:blipFill>
                  <a:blip r:embed="rId1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CCAEE812-4A33-CF44-9296-D2C87CD2785F}"/>
                    </a:ext>
                  </a:extLst>
                </p:cNvPr>
                <p:cNvSpPr txBox="1"/>
                <p:nvPr/>
              </p:nvSpPr>
              <p:spPr>
                <a:xfrm>
                  <a:off x="10253815" y="1696425"/>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𝐴</m:t>
                        </m:r>
                      </m:oMath>
                    </m:oMathPara>
                  </a14:m>
                  <a:endParaRPr lang="de-DE" dirty="0"/>
                </a:p>
              </p:txBody>
            </p:sp>
          </mc:Choice>
          <mc:Fallback xmlns="">
            <p:sp>
              <p:nvSpPr>
                <p:cNvPr id="97" name="TextBox 96">
                  <a:extLst>
                    <a:ext uri="{FF2B5EF4-FFF2-40B4-BE49-F238E27FC236}">
                      <a16:creationId xmlns:a16="http://schemas.microsoft.com/office/drawing/2014/main" id="{CCAEE812-4A33-CF44-9296-D2C87CD2785F}"/>
                    </a:ext>
                  </a:extLst>
                </p:cNvPr>
                <p:cNvSpPr txBox="1">
                  <a:spLocks noRot="1" noChangeAspect="1" noMove="1" noResize="1" noEditPoints="1" noAdjustHandles="1" noChangeArrowheads="1" noChangeShapeType="1" noTextEdit="1"/>
                </p:cNvSpPr>
                <p:nvPr/>
              </p:nvSpPr>
              <p:spPr>
                <a:xfrm>
                  <a:off x="10253815" y="1696425"/>
                  <a:ext cx="540000" cy="389513"/>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8" name="TextBox 97">
                  <a:extLst>
                    <a:ext uri="{FF2B5EF4-FFF2-40B4-BE49-F238E27FC236}">
                      <a16:creationId xmlns:a16="http://schemas.microsoft.com/office/drawing/2014/main" id="{14EB54A4-D73F-BF46-8C53-4389C06E7A4C}"/>
                    </a:ext>
                  </a:extLst>
                </p:cNvPr>
                <p:cNvSpPr txBox="1"/>
                <p:nvPr/>
              </p:nvSpPr>
              <p:spPr>
                <a:xfrm>
                  <a:off x="10793815" y="2338550"/>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𝐶</m:t>
                        </m:r>
                      </m:oMath>
                    </m:oMathPara>
                  </a14:m>
                  <a:endParaRPr lang="de-DE" dirty="0"/>
                </a:p>
              </p:txBody>
            </p:sp>
          </mc:Choice>
          <mc:Fallback xmlns="">
            <p:sp>
              <p:nvSpPr>
                <p:cNvPr id="98" name="TextBox 97">
                  <a:extLst>
                    <a:ext uri="{FF2B5EF4-FFF2-40B4-BE49-F238E27FC236}">
                      <a16:creationId xmlns:a16="http://schemas.microsoft.com/office/drawing/2014/main" id="{14EB54A4-D73F-BF46-8C53-4389C06E7A4C}"/>
                    </a:ext>
                  </a:extLst>
                </p:cNvPr>
                <p:cNvSpPr txBox="1">
                  <a:spLocks noRot="1" noChangeAspect="1" noMove="1" noResize="1" noEditPoints="1" noAdjustHandles="1" noChangeArrowheads="1" noChangeShapeType="1" noTextEdit="1"/>
                </p:cNvSpPr>
                <p:nvPr/>
              </p:nvSpPr>
              <p:spPr>
                <a:xfrm>
                  <a:off x="10793815" y="2338550"/>
                  <a:ext cx="540000" cy="389513"/>
                </a:xfrm>
                <a:prstGeom prst="ellipse">
                  <a:avLst/>
                </a:prstGeom>
                <a:blipFill>
                  <a:blip r:embed="rId17"/>
                  <a:stretch>
                    <a:fillRect/>
                  </a:stretch>
                </a:blipFill>
                <a:ln>
                  <a:solidFill>
                    <a:schemeClr val="tx1"/>
                  </a:solidFill>
                </a:ln>
              </p:spPr>
              <p:txBody>
                <a:bodyPr/>
                <a:lstStyle/>
                <a:p>
                  <a:r>
                    <a:rPr lang="de-DE">
                      <a:noFill/>
                    </a:rPr>
                    <a:t> </a:t>
                  </a:r>
                </a:p>
              </p:txBody>
            </p:sp>
          </mc:Fallback>
        </mc:AlternateContent>
        <p:cxnSp>
          <p:nvCxnSpPr>
            <p:cNvPr id="99" name="Straight Arrow Connector 98">
              <a:extLst>
                <a:ext uri="{FF2B5EF4-FFF2-40B4-BE49-F238E27FC236}">
                  <a16:creationId xmlns:a16="http://schemas.microsoft.com/office/drawing/2014/main" id="{9B56D9E1-C34A-9F4A-A9D8-7C6C41B99523}"/>
                </a:ext>
              </a:extLst>
            </p:cNvPr>
            <p:cNvCxnSpPr>
              <a:stCxn id="97" idx="3"/>
              <a:endCxn id="96" idx="0"/>
            </p:cNvCxnSpPr>
            <p:nvPr/>
          </p:nvCxnSpPr>
          <p:spPr>
            <a:xfrm flipH="1">
              <a:off x="9983815" y="2028895"/>
              <a:ext cx="349081" cy="314086"/>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39C34E90-3EE3-734E-95E9-5CAF563A8E1B}"/>
                </a:ext>
              </a:extLst>
            </p:cNvPr>
            <p:cNvCxnSpPr>
              <a:cxnSpLocks/>
              <a:stCxn id="97" idx="5"/>
              <a:endCxn id="98" idx="0"/>
            </p:cNvCxnSpPr>
            <p:nvPr/>
          </p:nvCxnSpPr>
          <p:spPr>
            <a:xfrm>
              <a:off x="10714734" y="2028895"/>
              <a:ext cx="349081" cy="309655"/>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1" name="TextBox 100">
                  <a:extLst>
                    <a:ext uri="{FF2B5EF4-FFF2-40B4-BE49-F238E27FC236}">
                      <a16:creationId xmlns:a16="http://schemas.microsoft.com/office/drawing/2014/main" id="{596E7427-A84B-4B47-A134-2AA497A1B5FA}"/>
                    </a:ext>
                  </a:extLst>
                </p:cNvPr>
                <p:cNvSpPr txBox="1"/>
                <p:nvPr/>
              </p:nvSpPr>
              <p:spPr>
                <a:xfrm>
                  <a:off x="9713815" y="3047631"/>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𝐷</m:t>
                        </m:r>
                      </m:oMath>
                    </m:oMathPara>
                  </a14:m>
                  <a:endParaRPr lang="de-DE" dirty="0"/>
                </a:p>
              </p:txBody>
            </p:sp>
          </mc:Choice>
          <mc:Fallback xmlns="">
            <p:sp>
              <p:nvSpPr>
                <p:cNvPr id="101" name="TextBox 100">
                  <a:extLst>
                    <a:ext uri="{FF2B5EF4-FFF2-40B4-BE49-F238E27FC236}">
                      <a16:creationId xmlns:a16="http://schemas.microsoft.com/office/drawing/2014/main" id="{596E7427-A84B-4B47-A134-2AA497A1B5FA}"/>
                    </a:ext>
                  </a:extLst>
                </p:cNvPr>
                <p:cNvSpPr txBox="1">
                  <a:spLocks noRot="1" noChangeAspect="1" noMove="1" noResize="1" noEditPoints="1" noAdjustHandles="1" noChangeArrowheads="1" noChangeShapeType="1" noTextEdit="1"/>
                </p:cNvSpPr>
                <p:nvPr/>
              </p:nvSpPr>
              <p:spPr>
                <a:xfrm>
                  <a:off x="9713815" y="3047631"/>
                  <a:ext cx="540000" cy="389513"/>
                </a:xfrm>
                <a:prstGeom prst="ellipse">
                  <a:avLst/>
                </a:prstGeom>
                <a:blipFill>
                  <a:blip r:embed="rId1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E65757E8-EF32-224A-9342-73AE1E16C8D4}"/>
                    </a:ext>
                  </a:extLst>
                </p:cNvPr>
                <p:cNvSpPr txBox="1"/>
                <p:nvPr/>
              </p:nvSpPr>
              <p:spPr>
                <a:xfrm>
                  <a:off x="10793815" y="3043200"/>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𝐸</m:t>
                        </m:r>
                      </m:oMath>
                    </m:oMathPara>
                  </a14:m>
                  <a:endParaRPr lang="de-DE" dirty="0"/>
                </a:p>
              </p:txBody>
            </p:sp>
          </mc:Choice>
          <mc:Fallback xmlns="">
            <p:sp>
              <p:nvSpPr>
                <p:cNvPr id="102" name="TextBox 101">
                  <a:extLst>
                    <a:ext uri="{FF2B5EF4-FFF2-40B4-BE49-F238E27FC236}">
                      <a16:creationId xmlns:a16="http://schemas.microsoft.com/office/drawing/2014/main" id="{E65757E8-EF32-224A-9342-73AE1E16C8D4}"/>
                    </a:ext>
                  </a:extLst>
                </p:cNvPr>
                <p:cNvSpPr txBox="1">
                  <a:spLocks noRot="1" noChangeAspect="1" noMove="1" noResize="1" noEditPoints="1" noAdjustHandles="1" noChangeArrowheads="1" noChangeShapeType="1" noTextEdit="1"/>
                </p:cNvSpPr>
                <p:nvPr/>
              </p:nvSpPr>
              <p:spPr>
                <a:xfrm>
                  <a:off x="10793815" y="3043200"/>
                  <a:ext cx="540000" cy="389513"/>
                </a:xfrm>
                <a:prstGeom prst="ellipse">
                  <a:avLst/>
                </a:prstGeom>
                <a:blipFill>
                  <a:blip r:embed="rId19"/>
                  <a:stretch>
                    <a:fillRect/>
                  </a:stretch>
                </a:blipFill>
                <a:ln>
                  <a:solidFill>
                    <a:schemeClr val="tx1"/>
                  </a:solidFill>
                </a:ln>
              </p:spPr>
              <p:txBody>
                <a:bodyPr/>
                <a:lstStyle/>
                <a:p>
                  <a:r>
                    <a:rPr lang="de-DE">
                      <a:noFill/>
                    </a:rPr>
                    <a:t> </a:t>
                  </a:r>
                </a:p>
              </p:txBody>
            </p:sp>
          </mc:Fallback>
        </mc:AlternateContent>
        <p:cxnSp>
          <p:nvCxnSpPr>
            <p:cNvPr id="103" name="Straight Arrow Connector 102">
              <a:extLst>
                <a:ext uri="{FF2B5EF4-FFF2-40B4-BE49-F238E27FC236}">
                  <a16:creationId xmlns:a16="http://schemas.microsoft.com/office/drawing/2014/main" id="{7D73ABE7-9B7B-F743-823D-8CA5570B729F}"/>
                </a:ext>
              </a:extLst>
            </p:cNvPr>
            <p:cNvCxnSpPr>
              <a:cxnSpLocks/>
              <a:stCxn id="96" idx="4"/>
              <a:endCxn id="101" idx="0"/>
            </p:cNvCxnSpPr>
            <p:nvPr/>
          </p:nvCxnSpPr>
          <p:spPr>
            <a:xfrm>
              <a:off x="9983815" y="2732494"/>
              <a:ext cx="0" cy="315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F58F113F-76DB-5B4F-B03A-7FC33951D0DF}"/>
                </a:ext>
              </a:extLst>
            </p:cNvPr>
            <p:cNvCxnSpPr>
              <a:cxnSpLocks/>
              <a:stCxn id="98" idx="4"/>
              <a:endCxn id="102" idx="0"/>
            </p:cNvCxnSpPr>
            <p:nvPr/>
          </p:nvCxnSpPr>
          <p:spPr>
            <a:xfrm>
              <a:off x="11063815" y="2728063"/>
              <a:ext cx="0" cy="315137"/>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5" name="TextBox 104">
                  <a:extLst>
                    <a:ext uri="{FF2B5EF4-FFF2-40B4-BE49-F238E27FC236}">
                      <a16:creationId xmlns:a16="http://schemas.microsoft.com/office/drawing/2014/main" id="{ECDFF7C5-CFC9-3B41-A8F8-DEF9544CB14D}"/>
                    </a:ext>
                  </a:extLst>
                </p:cNvPr>
                <p:cNvSpPr txBox="1"/>
                <p:nvPr/>
              </p:nvSpPr>
              <p:spPr>
                <a:xfrm>
                  <a:off x="10253815" y="3705683"/>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𝐹</m:t>
                        </m:r>
                      </m:oMath>
                    </m:oMathPara>
                  </a14:m>
                  <a:endParaRPr lang="de-DE" dirty="0"/>
                </a:p>
              </p:txBody>
            </p:sp>
          </mc:Choice>
          <mc:Fallback xmlns="">
            <p:sp>
              <p:nvSpPr>
                <p:cNvPr id="105" name="TextBox 104">
                  <a:extLst>
                    <a:ext uri="{FF2B5EF4-FFF2-40B4-BE49-F238E27FC236}">
                      <a16:creationId xmlns:a16="http://schemas.microsoft.com/office/drawing/2014/main" id="{ECDFF7C5-CFC9-3B41-A8F8-DEF9544CB14D}"/>
                    </a:ext>
                  </a:extLst>
                </p:cNvPr>
                <p:cNvSpPr txBox="1">
                  <a:spLocks noRot="1" noChangeAspect="1" noMove="1" noResize="1" noEditPoints="1" noAdjustHandles="1" noChangeArrowheads="1" noChangeShapeType="1" noTextEdit="1"/>
                </p:cNvSpPr>
                <p:nvPr/>
              </p:nvSpPr>
              <p:spPr>
                <a:xfrm>
                  <a:off x="10253815" y="3705683"/>
                  <a:ext cx="540000" cy="389513"/>
                </a:xfrm>
                <a:prstGeom prst="ellipse">
                  <a:avLst/>
                </a:prstGeom>
                <a:blipFill>
                  <a:blip r:embed="rId20"/>
                  <a:stretch>
                    <a:fillRect/>
                  </a:stretch>
                </a:blipFill>
                <a:ln>
                  <a:solidFill>
                    <a:schemeClr val="tx1"/>
                  </a:solidFill>
                </a:ln>
              </p:spPr>
              <p:txBody>
                <a:bodyPr/>
                <a:lstStyle/>
                <a:p>
                  <a:r>
                    <a:rPr lang="de-DE">
                      <a:noFill/>
                    </a:rPr>
                    <a:t> </a:t>
                  </a:r>
                </a:p>
              </p:txBody>
            </p:sp>
          </mc:Fallback>
        </mc:AlternateContent>
        <p:cxnSp>
          <p:nvCxnSpPr>
            <p:cNvPr id="106" name="Straight Arrow Connector 105">
              <a:extLst>
                <a:ext uri="{FF2B5EF4-FFF2-40B4-BE49-F238E27FC236}">
                  <a16:creationId xmlns:a16="http://schemas.microsoft.com/office/drawing/2014/main" id="{AC9C5B12-1FA2-B543-8E96-D976DD7C3293}"/>
                </a:ext>
              </a:extLst>
            </p:cNvPr>
            <p:cNvCxnSpPr>
              <a:cxnSpLocks/>
              <a:stCxn id="98" idx="3"/>
              <a:endCxn id="101" idx="7"/>
            </p:cNvCxnSpPr>
            <p:nvPr/>
          </p:nvCxnSpPr>
          <p:spPr>
            <a:xfrm flipH="1">
              <a:off x="10174734" y="2671020"/>
              <a:ext cx="698162" cy="433654"/>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a:extLst>
                <a:ext uri="{FF2B5EF4-FFF2-40B4-BE49-F238E27FC236}">
                  <a16:creationId xmlns:a16="http://schemas.microsoft.com/office/drawing/2014/main" id="{C06A0F08-B01C-2D44-803A-3DFE548E05EA}"/>
                </a:ext>
              </a:extLst>
            </p:cNvPr>
            <p:cNvCxnSpPr>
              <a:cxnSpLocks/>
              <a:stCxn id="96" idx="6"/>
              <a:endCxn id="98" idx="2"/>
            </p:cNvCxnSpPr>
            <p:nvPr/>
          </p:nvCxnSpPr>
          <p:spPr>
            <a:xfrm flipV="1">
              <a:off x="10253815" y="2533307"/>
              <a:ext cx="540000" cy="443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185F256E-FD04-EA4C-B747-641F30C7250B}"/>
                </a:ext>
              </a:extLst>
            </p:cNvPr>
            <p:cNvCxnSpPr>
              <a:cxnSpLocks/>
              <a:stCxn id="101" idx="6"/>
              <a:endCxn id="102" idx="2"/>
            </p:cNvCxnSpPr>
            <p:nvPr/>
          </p:nvCxnSpPr>
          <p:spPr>
            <a:xfrm flipV="1">
              <a:off x="10253815" y="3237957"/>
              <a:ext cx="540000" cy="4431"/>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1C8382CB-4D32-ED4A-AC0F-60B350B1B87E}"/>
                </a:ext>
              </a:extLst>
            </p:cNvPr>
            <p:cNvCxnSpPr>
              <a:cxnSpLocks/>
              <a:stCxn id="101" idx="4"/>
              <a:endCxn id="105" idx="1"/>
            </p:cNvCxnSpPr>
            <p:nvPr/>
          </p:nvCxnSpPr>
          <p:spPr>
            <a:xfrm>
              <a:off x="9983815" y="3437144"/>
              <a:ext cx="349081" cy="325582"/>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D26F9140-9474-DB4F-9D10-5241E9C8511D}"/>
                </a:ext>
              </a:extLst>
            </p:cNvPr>
            <p:cNvCxnSpPr>
              <a:cxnSpLocks/>
              <a:stCxn id="102" idx="4"/>
              <a:endCxn id="105" idx="7"/>
            </p:cNvCxnSpPr>
            <p:nvPr/>
          </p:nvCxnSpPr>
          <p:spPr>
            <a:xfrm flipH="1">
              <a:off x="10714734" y="3432713"/>
              <a:ext cx="349081" cy="330013"/>
            </a:xfrm>
            <a:prstGeom prst="straightConnector1">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111" name="Group 110">
            <a:extLst>
              <a:ext uri="{FF2B5EF4-FFF2-40B4-BE49-F238E27FC236}">
                <a16:creationId xmlns:a16="http://schemas.microsoft.com/office/drawing/2014/main" id="{A3746586-05B4-4B41-8A34-FB9DBD1DA059}"/>
              </a:ext>
            </a:extLst>
          </p:cNvPr>
          <p:cNvGrpSpPr/>
          <p:nvPr/>
        </p:nvGrpSpPr>
        <p:grpSpPr>
          <a:xfrm>
            <a:off x="6801815" y="4517993"/>
            <a:ext cx="1476632" cy="734502"/>
            <a:chOff x="-239488" y="5192309"/>
            <a:chExt cx="1476632" cy="734502"/>
          </a:xfrm>
        </p:grpSpPr>
        <p:sp>
          <p:nvSpPr>
            <p:cNvPr id="112" name="TextBox 111">
              <a:extLst>
                <a:ext uri="{FF2B5EF4-FFF2-40B4-BE49-F238E27FC236}">
                  <a16:creationId xmlns:a16="http://schemas.microsoft.com/office/drawing/2014/main" id="{E20D65C7-A066-8C47-844E-F0A7CD08190F}"/>
                </a:ext>
              </a:extLst>
            </p:cNvPr>
            <p:cNvSpPr txBox="1"/>
            <p:nvPr/>
          </p:nvSpPr>
          <p:spPr>
            <a:xfrm>
              <a:off x="-239488" y="5192309"/>
              <a:ext cx="1476632" cy="734502"/>
            </a:xfrm>
            <a:prstGeom prst="cloudCallout">
              <a:avLst>
                <a:gd name="adj1" fmla="val 67149"/>
                <a:gd name="adj2" fmla="val -4363"/>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de-DE" dirty="0"/>
            </a:p>
          </p:txBody>
        </p:sp>
        <p:sp>
          <p:nvSpPr>
            <p:cNvPr id="113" name="Rectangle 112">
              <a:extLst>
                <a:ext uri="{FF2B5EF4-FFF2-40B4-BE49-F238E27FC236}">
                  <a16:creationId xmlns:a16="http://schemas.microsoft.com/office/drawing/2014/main" id="{32CAA5BF-4BF2-CC44-BDE6-46B60183167B}"/>
                </a:ext>
              </a:extLst>
            </p:cNvPr>
            <p:cNvSpPr/>
            <p:nvPr/>
          </p:nvSpPr>
          <p:spPr>
            <a:xfrm>
              <a:off x="-144774" y="5210731"/>
              <a:ext cx="1337457" cy="646331"/>
            </a:xfrm>
            <a:prstGeom prst="rect">
              <a:avLst/>
            </a:prstGeom>
          </p:spPr>
          <p:txBody>
            <a:bodyPr wrap="square">
              <a:spAutoFit/>
            </a:bodyPr>
            <a:lstStyle/>
            <a:p>
              <a:pPr algn="ctr"/>
              <a:r>
                <a:rPr lang="de-DE" dirty="0">
                  <a:solidFill>
                    <a:schemeClr val="bg1"/>
                  </a:solidFill>
                </a:rPr>
                <a:t>Wie sieht es hier aus?</a:t>
              </a:r>
            </a:p>
          </p:txBody>
        </p:sp>
      </p:grpSp>
      <p:sp>
        <p:nvSpPr>
          <p:cNvPr id="114" name="Rectangle 113">
            <a:extLst>
              <a:ext uri="{FF2B5EF4-FFF2-40B4-BE49-F238E27FC236}">
                <a16:creationId xmlns:a16="http://schemas.microsoft.com/office/drawing/2014/main" id="{89AD08F1-9A63-A34A-AB7F-26B97F6DC0BC}"/>
              </a:ext>
            </a:extLst>
          </p:cNvPr>
          <p:cNvSpPr/>
          <p:nvPr/>
        </p:nvSpPr>
        <p:spPr>
          <a:xfrm>
            <a:off x="713927" y="5098349"/>
            <a:ext cx="5876737" cy="64633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de-DE" dirty="0"/>
              <a:t>Es gilt sogar: MN und BN stellen die gleichen Abhängigkeiten dar </a:t>
            </a:r>
            <a:r>
              <a:rPr lang="de-DE" i="1" dirty="0"/>
              <a:t>genau dann, wenn</a:t>
            </a:r>
            <a:r>
              <a:rPr lang="de-DE" dirty="0"/>
              <a:t> der ungerichtete Graph </a:t>
            </a:r>
            <a:r>
              <a:rPr lang="de-DE" dirty="0" err="1"/>
              <a:t>chordal</a:t>
            </a:r>
            <a:r>
              <a:rPr lang="de-DE" dirty="0"/>
              <a:t> ist</a:t>
            </a:r>
          </a:p>
        </p:txBody>
      </p:sp>
    </p:spTree>
    <p:extLst>
      <p:ext uri="{BB962C8B-B14F-4D97-AF65-F5344CB8AC3E}">
        <p14:creationId xmlns:p14="http://schemas.microsoft.com/office/powerpoint/2010/main" val="379576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D270-3302-5647-AE8D-1562BD34CAF6}"/>
              </a:ext>
            </a:extLst>
          </p:cNvPr>
          <p:cNvSpPr>
            <a:spLocks noGrp="1"/>
          </p:cNvSpPr>
          <p:nvPr>
            <p:ph type="title"/>
          </p:nvPr>
        </p:nvSpPr>
        <p:spPr/>
        <p:txBody>
          <a:bodyPr/>
          <a:lstStyle/>
          <a:p>
            <a:r>
              <a:rPr lang="de-DE" dirty="0"/>
              <a:t>Umwandlung von MNs in BNs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4953D79-F281-B54C-84D8-D7F5CE3A2152}"/>
                  </a:ext>
                </a:extLst>
              </p:cNvPr>
              <p:cNvSpPr>
                <a:spLocks noGrp="1"/>
              </p:cNvSpPr>
              <p:nvPr>
                <p:ph idx="1"/>
              </p:nvPr>
            </p:nvSpPr>
            <p:spPr>
              <a:xfrm>
                <a:off x="359999" y="1665066"/>
                <a:ext cx="7832953" cy="4240848"/>
              </a:xfrm>
            </p:spPr>
            <p:txBody>
              <a:bodyPr/>
              <a:lstStyle/>
              <a:p>
                <a:r>
                  <a:rPr lang="de-DE" dirty="0"/>
                  <a:t>Beispiel: </a:t>
                </a:r>
                <a:r>
                  <a:rPr lang="de-DE" dirty="0" err="1"/>
                  <a:t>Chordales</a:t>
                </a:r>
                <a:r>
                  <a:rPr lang="de-DE" dirty="0"/>
                  <a:t> MN</a:t>
                </a:r>
              </a:p>
              <a:p>
                <a:pPr lvl="1"/>
                <a:r>
                  <a:rPr lang="de-DE" dirty="0"/>
                  <a:t>Ergebnisse bei einer Auswahl an unterschiedlichen Reihenfolgen</a:t>
                </a:r>
              </a:p>
              <a:p>
                <a:pPr lvl="2"/>
                <a:r>
                  <a:rPr lang="de-DE" dirty="0"/>
                  <a:t>Reihenfolge nicht ganz beliebig, da auch mehr Kanten möglich; dann Unabhängigkeit verloren: </a:t>
                </a:r>
                <a14:m>
                  <m:oMath xmlns:m="http://schemas.openxmlformats.org/officeDocument/2006/math">
                    <m:r>
                      <a:rPr lang="de-DE" b="0" i="1" smtClean="0">
                        <a:solidFill>
                          <a:srgbClr val="FFC000"/>
                        </a:solidFill>
                        <a:latin typeface="Cambria Math" panose="02040503050406030204" pitchFamily="18" charset="0"/>
                      </a:rPr>
                      <m:t>𝑇𝑟𝑒𝑎𝑡</m:t>
                    </m:r>
                    <m:r>
                      <a:rPr lang="de-DE" b="0" i="1" smtClean="0">
                        <a:solidFill>
                          <a:srgbClr val="FFC000"/>
                        </a:solidFill>
                        <a:latin typeface="Cambria Math" panose="02040503050406030204" pitchFamily="18" charset="0"/>
                        <a:ea typeface="Cambria Math" panose="02040503050406030204" pitchFamily="18" charset="0"/>
                      </a:rPr>
                      <m:t>⊥</m:t>
                    </m:r>
                    <m:r>
                      <a:rPr lang="de-DE" b="0" i="1" smtClean="0">
                        <a:solidFill>
                          <a:srgbClr val="FFC000"/>
                        </a:solidFill>
                        <a:latin typeface="Cambria Math" panose="02040503050406030204" pitchFamily="18" charset="0"/>
                        <a:ea typeface="Cambria Math" panose="02040503050406030204" pitchFamily="18" charset="0"/>
                      </a:rPr>
                      <m:t>𝑇𝑟𝑎𝑣𝑒𝑙</m:t>
                    </m:r>
                    <m:r>
                      <a:rPr lang="de-DE" b="0" i="1" smtClean="0">
                        <a:solidFill>
                          <a:srgbClr val="FFC000"/>
                        </a:solidFill>
                        <a:latin typeface="Cambria Math" panose="02040503050406030204" pitchFamily="18" charset="0"/>
                        <a:ea typeface="Cambria Math" panose="02040503050406030204" pitchFamily="18" charset="0"/>
                      </a:rPr>
                      <m:t> | </m:t>
                    </m:r>
                    <m:r>
                      <a:rPr lang="de-DE" b="0" i="1" smtClean="0">
                        <a:solidFill>
                          <a:srgbClr val="FFC000"/>
                        </a:solidFill>
                        <a:latin typeface="Cambria Math" panose="02040503050406030204" pitchFamily="18" charset="0"/>
                        <a:ea typeface="Cambria Math" panose="02040503050406030204" pitchFamily="18" charset="0"/>
                      </a:rPr>
                      <m:t>𝐸𝑝𝑖𝑑</m:t>
                    </m:r>
                    <m:r>
                      <a:rPr lang="de-DE" b="0" i="1" smtClean="0">
                        <a:solidFill>
                          <a:srgbClr val="FFC000"/>
                        </a:solidFill>
                        <a:latin typeface="Cambria Math" panose="02040503050406030204" pitchFamily="18" charset="0"/>
                        <a:ea typeface="Cambria Math" panose="02040503050406030204" pitchFamily="18" charset="0"/>
                      </a:rPr>
                      <m:t>,</m:t>
                    </m:r>
                    <m:r>
                      <a:rPr lang="de-DE" b="0" i="1" smtClean="0">
                        <a:solidFill>
                          <a:srgbClr val="FFC000"/>
                        </a:solidFill>
                        <a:latin typeface="Cambria Math" panose="02040503050406030204" pitchFamily="18" charset="0"/>
                        <a:ea typeface="Cambria Math" panose="02040503050406030204" pitchFamily="18" charset="0"/>
                      </a:rPr>
                      <m:t>𝑆𝑖𝑐𝑘</m:t>
                    </m:r>
                  </m:oMath>
                </a14:m>
                <a:endParaRPr lang="de-DE" dirty="0"/>
              </a:p>
            </p:txBody>
          </p:sp>
        </mc:Choice>
        <mc:Fallback xmlns="">
          <p:sp>
            <p:nvSpPr>
              <p:cNvPr id="3" name="Content Placeholder 2">
                <a:extLst>
                  <a:ext uri="{FF2B5EF4-FFF2-40B4-BE49-F238E27FC236}">
                    <a16:creationId xmlns:a16="http://schemas.microsoft.com/office/drawing/2014/main" id="{E4953D79-F281-B54C-84D8-D7F5CE3A2152}"/>
                  </a:ext>
                </a:extLst>
              </p:cNvPr>
              <p:cNvSpPr>
                <a:spLocks noGrp="1" noRot="1" noChangeAspect="1" noMove="1" noResize="1" noEditPoints="1" noAdjustHandles="1" noChangeArrowheads="1" noChangeShapeType="1" noTextEdit="1"/>
              </p:cNvSpPr>
              <p:nvPr>
                <p:ph idx="1"/>
              </p:nvPr>
            </p:nvSpPr>
            <p:spPr>
              <a:xfrm>
                <a:off x="359999" y="1665066"/>
                <a:ext cx="7832953" cy="4240848"/>
              </a:xfrm>
              <a:blipFill>
                <a:blip r:embed="rId3"/>
                <a:stretch>
                  <a:fillRect l="-2104" t="-2687" r="-1618"/>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F1DDC948-3D26-1F4E-BB4F-B72A62D07965}"/>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3046D71F-D648-6949-82C7-100339023BEC}"/>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CA3283C6-E438-774F-B997-DF54B533976F}"/>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111</a:t>
            </a:fld>
            <a:r>
              <a:rPr lang="de-DE"/>
              <a:t> </a:t>
            </a:r>
            <a:endParaRPr lang="de-DE" sz="1400" dirty="0"/>
          </a:p>
        </p:txBody>
      </p:sp>
      <p:grpSp>
        <p:nvGrpSpPr>
          <p:cNvPr id="37" name="Group 36">
            <a:extLst>
              <a:ext uri="{FF2B5EF4-FFF2-40B4-BE49-F238E27FC236}">
                <a16:creationId xmlns:a16="http://schemas.microsoft.com/office/drawing/2014/main" id="{AFC39DFD-AB7F-ED40-88F8-2123CD599517}"/>
              </a:ext>
            </a:extLst>
          </p:cNvPr>
          <p:cNvGrpSpPr/>
          <p:nvPr/>
        </p:nvGrpSpPr>
        <p:grpSpPr>
          <a:xfrm>
            <a:off x="9330291" y="1055192"/>
            <a:ext cx="1913630" cy="1935704"/>
            <a:chOff x="5863640" y="2314993"/>
            <a:chExt cx="2580308" cy="2610071"/>
          </a:xfrm>
        </p:grpSpPr>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BD0FF93C-31F5-7E48-893C-A087E221A2AE}"/>
                    </a:ext>
                  </a:extLst>
                </p:cNvPr>
                <p:cNvSpPr txBox="1"/>
                <p:nvPr/>
              </p:nvSpPr>
              <p:spPr>
                <a:xfrm>
                  <a:off x="5874644" y="2315731"/>
                  <a:ext cx="972000" cy="40850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charset="0"/>
                          </a:rPr>
                          <m:t>𝑁𝑎</m:t>
                        </m:r>
                        <m:r>
                          <a:rPr lang="de-DE" sz="1400" b="0" i="1" smtClean="0">
                            <a:latin typeface="Cambria Math" panose="02040503050406030204" pitchFamily="18" charset="0"/>
                          </a:rPr>
                          <m:t>𝑡𝐷𝑖𝑠</m:t>
                        </m:r>
                      </m:oMath>
                    </m:oMathPara>
                  </a14:m>
                  <a:endParaRPr lang="en-GB" sz="1400" dirty="0"/>
                </a:p>
              </p:txBody>
            </p:sp>
          </mc:Choice>
          <mc:Fallback xmlns="">
            <p:sp>
              <p:nvSpPr>
                <p:cNvPr id="38" name="TextBox 37">
                  <a:extLst>
                    <a:ext uri="{FF2B5EF4-FFF2-40B4-BE49-F238E27FC236}">
                      <a16:creationId xmlns:a16="http://schemas.microsoft.com/office/drawing/2014/main" id="{BD0FF93C-31F5-7E48-893C-A087E221A2AE}"/>
                    </a:ext>
                  </a:extLst>
                </p:cNvPr>
                <p:cNvSpPr txBox="1">
                  <a:spLocks noRot="1" noChangeAspect="1" noMove="1" noResize="1" noEditPoints="1" noAdjustHandles="1" noChangeArrowheads="1" noChangeShapeType="1" noTextEdit="1"/>
                </p:cNvSpPr>
                <p:nvPr/>
              </p:nvSpPr>
              <p:spPr>
                <a:xfrm>
                  <a:off x="5874644" y="2315731"/>
                  <a:ext cx="972000" cy="408500"/>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5A2C3EBB-2B88-4C41-B65D-EAFB9E6470FE}"/>
                    </a:ext>
                  </a:extLst>
                </p:cNvPr>
                <p:cNvSpPr txBox="1"/>
                <p:nvPr/>
              </p:nvSpPr>
              <p:spPr>
                <a:xfrm>
                  <a:off x="5863640" y="3865560"/>
                  <a:ext cx="972000" cy="40849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𝑇𝑟𝑎𝑣𝑒𝑙</m:t>
                        </m:r>
                      </m:oMath>
                    </m:oMathPara>
                  </a14:m>
                  <a:endParaRPr lang="en-GB" sz="1400" dirty="0"/>
                </a:p>
              </p:txBody>
            </p:sp>
          </mc:Choice>
          <mc:Fallback xmlns="">
            <p:sp>
              <p:nvSpPr>
                <p:cNvPr id="39" name="TextBox 38">
                  <a:extLst>
                    <a:ext uri="{FF2B5EF4-FFF2-40B4-BE49-F238E27FC236}">
                      <a16:creationId xmlns:a16="http://schemas.microsoft.com/office/drawing/2014/main" id="{5A2C3EBB-2B88-4C41-B65D-EAFB9E6470FE}"/>
                    </a:ext>
                  </a:extLst>
                </p:cNvPr>
                <p:cNvSpPr txBox="1">
                  <a:spLocks noRot="1" noChangeAspect="1" noMove="1" noResize="1" noEditPoints="1" noAdjustHandles="1" noChangeArrowheads="1" noChangeShapeType="1" noTextEdit="1"/>
                </p:cNvSpPr>
                <p:nvPr/>
              </p:nvSpPr>
              <p:spPr>
                <a:xfrm>
                  <a:off x="5863640" y="3865560"/>
                  <a:ext cx="972000" cy="408499"/>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40" name="Straight Connector 39">
              <a:extLst>
                <a:ext uri="{FF2B5EF4-FFF2-40B4-BE49-F238E27FC236}">
                  <a16:creationId xmlns:a16="http://schemas.microsoft.com/office/drawing/2014/main" id="{054EDCA4-C7D1-2B41-9531-43767EF0BA53}"/>
                </a:ext>
              </a:extLst>
            </p:cNvPr>
            <p:cNvCxnSpPr>
              <a:cxnSpLocks/>
              <a:stCxn id="39" idx="5"/>
              <a:endCxn id="51" idx="1"/>
            </p:cNvCxnSpPr>
            <p:nvPr/>
          </p:nvCxnSpPr>
          <p:spPr>
            <a:xfrm>
              <a:off x="6693294" y="4214235"/>
              <a:ext cx="127050" cy="362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B0517A5-1734-5A42-8E20-78D50EF31481}"/>
                </a:ext>
              </a:extLst>
            </p:cNvPr>
            <p:cNvCxnSpPr>
              <a:cxnSpLocks/>
              <a:stCxn id="39" idx="7"/>
              <a:endCxn id="50" idx="3"/>
            </p:cNvCxnSpPr>
            <p:nvPr/>
          </p:nvCxnSpPr>
          <p:spPr>
            <a:xfrm flipV="1">
              <a:off x="6693294" y="3597597"/>
              <a:ext cx="128247" cy="327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E150E710-E7DE-AC43-8123-86D0789A230D}"/>
                </a:ext>
              </a:extLst>
            </p:cNvPr>
            <p:cNvCxnSpPr>
              <a:cxnSpLocks/>
              <a:stCxn id="50" idx="1"/>
              <a:endCxn id="38" idx="4"/>
            </p:cNvCxnSpPr>
            <p:nvPr/>
          </p:nvCxnSpPr>
          <p:spPr>
            <a:xfrm flipH="1" flipV="1">
              <a:off x="6360645" y="2724230"/>
              <a:ext cx="460897" cy="5845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31C3AE5-38EB-D84E-904F-6ACF46484081}"/>
                </a:ext>
              </a:extLst>
            </p:cNvPr>
            <p:cNvCxnSpPr>
              <a:cxnSpLocks/>
              <a:stCxn id="48" idx="2"/>
              <a:endCxn id="38" idx="6"/>
            </p:cNvCxnSpPr>
            <p:nvPr/>
          </p:nvCxnSpPr>
          <p:spPr>
            <a:xfrm flipH="1">
              <a:off x="6846644" y="2519243"/>
              <a:ext cx="620449" cy="7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A474035-9242-0548-88F5-326163C79BEF}"/>
                </a:ext>
              </a:extLst>
            </p:cNvPr>
            <p:cNvCxnSpPr>
              <a:cxnSpLocks/>
              <a:stCxn id="48" idx="4"/>
              <a:endCxn id="50" idx="7"/>
            </p:cNvCxnSpPr>
            <p:nvPr/>
          </p:nvCxnSpPr>
          <p:spPr>
            <a:xfrm flipH="1">
              <a:off x="7508849" y="2723493"/>
              <a:ext cx="444245" cy="585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E680DE7-FFDD-CC49-9FB6-374026E514FA}"/>
                </a:ext>
              </a:extLst>
            </p:cNvPr>
            <p:cNvCxnSpPr>
              <a:cxnSpLocks/>
              <a:stCxn id="50" idx="5"/>
              <a:endCxn id="49" idx="1"/>
            </p:cNvCxnSpPr>
            <p:nvPr/>
          </p:nvCxnSpPr>
          <p:spPr>
            <a:xfrm>
              <a:off x="7508849" y="3597597"/>
              <a:ext cx="105445" cy="327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2279E4D-3F48-3448-BB71-0C3141B2D18D}"/>
                </a:ext>
              </a:extLst>
            </p:cNvPr>
            <p:cNvCxnSpPr>
              <a:cxnSpLocks/>
              <a:stCxn id="51" idx="0"/>
              <a:endCxn id="50" idx="4"/>
            </p:cNvCxnSpPr>
            <p:nvPr/>
          </p:nvCxnSpPr>
          <p:spPr>
            <a:xfrm flipV="1">
              <a:off x="7163999" y="3657421"/>
              <a:ext cx="1197" cy="859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979058C-6E0F-5846-BBBD-E1B24BD53E27}"/>
                </a:ext>
              </a:extLst>
            </p:cNvPr>
            <p:cNvCxnSpPr>
              <a:cxnSpLocks/>
              <a:stCxn id="51" idx="7"/>
              <a:endCxn id="49" idx="3"/>
            </p:cNvCxnSpPr>
            <p:nvPr/>
          </p:nvCxnSpPr>
          <p:spPr>
            <a:xfrm flipV="1">
              <a:off x="7507652" y="4214235"/>
              <a:ext cx="106642" cy="362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6A86FBCA-D0EE-074B-A8BF-023BF61435D9}"/>
                    </a:ext>
                  </a:extLst>
                </p:cNvPr>
                <p:cNvSpPr txBox="1"/>
                <p:nvPr/>
              </p:nvSpPr>
              <p:spPr>
                <a:xfrm>
                  <a:off x="7467094" y="2314993"/>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𝐴𝑟𝑡𝑖𝑓</m:t>
                        </m:r>
                      </m:oMath>
                    </m:oMathPara>
                  </a14:m>
                  <a:endParaRPr lang="en-GB" sz="1400" dirty="0"/>
                </a:p>
              </p:txBody>
            </p:sp>
          </mc:Choice>
          <mc:Fallback xmlns="">
            <p:sp>
              <p:nvSpPr>
                <p:cNvPr id="48" name="TextBox 47">
                  <a:extLst>
                    <a:ext uri="{FF2B5EF4-FFF2-40B4-BE49-F238E27FC236}">
                      <a16:creationId xmlns:a16="http://schemas.microsoft.com/office/drawing/2014/main" id="{6A86FBCA-D0EE-074B-A8BF-023BF61435D9}"/>
                    </a:ext>
                  </a:extLst>
                </p:cNvPr>
                <p:cNvSpPr txBox="1">
                  <a:spLocks noRot="1" noChangeAspect="1" noMove="1" noResize="1" noEditPoints="1" noAdjustHandles="1" noChangeArrowheads="1" noChangeShapeType="1" noTextEdit="1"/>
                </p:cNvSpPr>
                <p:nvPr/>
              </p:nvSpPr>
              <p:spPr>
                <a:xfrm>
                  <a:off x="7467094" y="2314993"/>
                  <a:ext cx="972000" cy="408500"/>
                </a:xfrm>
                <a:prstGeom prst="ellipse">
                  <a:avLst/>
                </a:prstGeom>
                <a:blipFill>
                  <a:blip r:embed="rId6"/>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88CDA97A-2104-E346-B539-5ECACA5D8D48}"/>
                    </a:ext>
                  </a:extLst>
                </p:cNvPr>
                <p:cNvSpPr txBox="1"/>
                <p:nvPr/>
              </p:nvSpPr>
              <p:spPr>
                <a:xfrm>
                  <a:off x="7471948" y="3865560"/>
                  <a:ext cx="972000" cy="40849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𝑇𝑟𝑒𝑎𝑡</m:t>
                        </m:r>
                      </m:oMath>
                    </m:oMathPara>
                  </a14:m>
                  <a:endParaRPr lang="en-GB" sz="1400" dirty="0"/>
                </a:p>
              </p:txBody>
            </p:sp>
          </mc:Choice>
          <mc:Fallback xmlns="">
            <p:sp>
              <p:nvSpPr>
                <p:cNvPr id="49" name="TextBox 48">
                  <a:extLst>
                    <a:ext uri="{FF2B5EF4-FFF2-40B4-BE49-F238E27FC236}">
                      <a16:creationId xmlns:a16="http://schemas.microsoft.com/office/drawing/2014/main" id="{88CDA97A-2104-E346-B539-5ECACA5D8D48}"/>
                    </a:ext>
                  </a:extLst>
                </p:cNvPr>
                <p:cNvSpPr txBox="1">
                  <a:spLocks noRot="1" noChangeAspect="1" noMove="1" noResize="1" noEditPoints="1" noAdjustHandles="1" noChangeArrowheads="1" noChangeShapeType="1" noTextEdit="1"/>
                </p:cNvSpPr>
                <p:nvPr/>
              </p:nvSpPr>
              <p:spPr>
                <a:xfrm>
                  <a:off x="7471948" y="3865560"/>
                  <a:ext cx="972000" cy="408499"/>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3F8F3C9B-B92B-B54C-B470-2011F7AC475D}"/>
                    </a:ext>
                  </a:extLst>
                </p:cNvPr>
                <p:cNvSpPr txBox="1"/>
                <p:nvPr/>
              </p:nvSpPr>
              <p:spPr>
                <a:xfrm>
                  <a:off x="6679195" y="3248921"/>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𝐸𝑝𝑖𝑑</m:t>
                        </m:r>
                      </m:oMath>
                    </m:oMathPara>
                  </a14:m>
                  <a:endParaRPr lang="en-GB" sz="1400" dirty="0"/>
                </a:p>
              </p:txBody>
            </p:sp>
          </mc:Choice>
          <mc:Fallback xmlns="">
            <p:sp>
              <p:nvSpPr>
                <p:cNvPr id="50" name="TextBox 49">
                  <a:extLst>
                    <a:ext uri="{FF2B5EF4-FFF2-40B4-BE49-F238E27FC236}">
                      <a16:creationId xmlns:a16="http://schemas.microsoft.com/office/drawing/2014/main" id="{3F8F3C9B-B92B-B54C-B470-2011F7AC475D}"/>
                    </a:ext>
                  </a:extLst>
                </p:cNvPr>
                <p:cNvSpPr txBox="1">
                  <a:spLocks noRot="1" noChangeAspect="1" noMove="1" noResize="1" noEditPoints="1" noAdjustHandles="1" noChangeArrowheads="1" noChangeShapeType="1" noTextEdit="1"/>
                </p:cNvSpPr>
                <p:nvPr/>
              </p:nvSpPr>
              <p:spPr>
                <a:xfrm>
                  <a:off x="6679195" y="3248921"/>
                  <a:ext cx="972000" cy="408500"/>
                </a:xfrm>
                <a:prstGeom prst="ellipse">
                  <a:avLst/>
                </a:prstGeom>
                <a:blipFill>
                  <a:blip r:embed="rId8"/>
                  <a:stretch>
                    <a:fillRect b="-4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C0FD3928-967C-2748-A152-A28B70FDDAD8}"/>
                    </a:ext>
                  </a:extLst>
                </p:cNvPr>
                <p:cNvSpPr txBox="1"/>
                <p:nvPr/>
              </p:nvSpPr>
              <p:spPr>
                <a:xfrm>
                  <a:off x="6677998" y="4516564"/>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𝑆𝑖</m:t>
                        </m:r>
                        <m:r>
                          <a:rPr lang="de-DE" sz="1400" i="1">
                            <a:latin typeface="Cambria Math" panose="02040503050406030204" pitchFamily="18" charset="0"/>
                          </a:rPr>
                          <m:t>𝑐</m:t>
                        </m:r>
                        <m:r>
                          <a:rPr lang="de-DE" sz="1400" i="1">
                            <a:latin typeface="Cambria Math" charset="0"/>
                          </a:rPr>
                          <m:t>𝑘</m:t>
                        </m:r>
                      </m:oMath>
                    </m:oMathPara>
                  </a14:m>
                  <a:endParaRPr lang="en-GB" sz="1400" dirty="0">
                    <a:solidFill>
                      <a:schemeClr val="accent1"/>
                    </a:solidFill>
                  </a:endParaRPr>
                </a:p>
              </p:txBody>
            </p:sp>
          </mc:Choice>
          <mc:Fallback xmlns="">
            <p:sp>
              <p:nvSpPr>
                <p:cNvPr id="51" name="TextBox 50">
                  <a:extLst>
                    <a:ext uri="{FF2B5EF4-FFF2-40B4-BE49-F238E27FC236}">
                      <a16:creationId xmlns:a16="http://schemas.microsoft.com/office/drawing/2014/main" id="{C0FD3928-967C-2748-A152-A28B70FDDAD8}"/>
                    </a:ext>
                  </a:extLst>
                </p:cNvPr>
                <p:cNvSpPr txBox="1">
                  <a:spLocks noRot="1" noChangeAspect="1" noMove="1" noResize="1" noEditPoints="1" noAdjustHandles="1" noChangeArrowheads="1" noChangeShapeType="1" noTextEdit="1"/>
                </p:cNvSpPr>
                <p:nvPr/>
              </p:nvSpPr>
              <p:spPr>
                <a:xfrm>
                  <a:off x="6677998" y="4516564"/>
                  <a:ext cx="972000" cy="408500"/>
                </a:xfrm>
                <a:prstGeom prst="ellipse">
                  <a:avLst/>
                </a:prstGeom>
                <a:blipFill>
                  <a:blip r:embed="rId9"/>
                  <a:stretch>
                    <a:fillRect/>
                  </a:stretch>
                </a:blipFill>
                <a:ln>
                  <a:solidFill>
                    <a:schemeClr val="tx1"/>
                  </a:solidFill>
                </a:ln>
              </p:spPr>
              <p:txBody>
                <a:bodyPr/>
                <a:lstStyle/>
                <a:p>
                  <a:r>
                    <a:rPr lang="de-DE">
                      <a:noFill/>
                    </a:rPr>
                    <a:t> </a:t>
                  </a:r>
                </a:p>
              </p:txBody>
            </p:sp>
          </mc:Fallback>
        </mc:AlternateContent>
      </p:grpSp>
      <p:grpSp>
        <p:nvGrpSpPr>
          <p:cNvPr id="57" name="Group 56">
            <a:extLst>
              <a:ext uri="{FF2B5EF4-FFF2-40B4-BE49-F238E27FC236}">
                <a16:creationId xmlns:a16="http://schemas.microsoft.com/office/drawing/2014/main" id="{12A340E8-1B26-664D-A7BD-6470098B62BC}"/>
              </a:ext>
            </a:extLst>
          </p:cNvPr>
          <p:cNvGrpSpPr/>
          <p:nvPr/>
        </p:nvGrpSpPr>
        <p:grpSpPr>
          <a:xfrm>
            <a:off x="636245" y="3297815"/>
            <a:ext cx="1913630" cy="1935704"/>
            <a:chOff x="5863640" y="2314993"/>
            <a:chExt cx="2580308" cy="2610071"/>
          </a:xfrm>
        </p:grpSpPr>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6E06F125-A396-D14B-9B44-23DCD274673C}"/>
                    </a:ext>
                  </a:extLst>
                </p:cNvPr>
                <p:cNvSpPr txBox="1"/>
                <p:nvPr/>
              </p:nvSpPr>
              <p:spPr>
                <a:xfrm>
                  <a:off x="5874644" y="2315731"/>
                  <a:ext cx="972000" cy="40850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charset="0"/>
                          </a:rPr>
                          <m:t>𝑁𝑎</m:t>
                        </m:r>
                        <m:r>
                          <a:rPr lang="de-DE" sz="1400" b="0" i="1" smtClean="0">
                            <a:latin typeface="Cambria Math" panose="02040503050406030204" pitchFamily="18" charset="0"/>
                          </a:rPr>
                          <m:t>𝑡𝐷𝑖𝑠</m:t>
                        </m:r>
                      </m:oMath>
                    </m:oMathPara>
                  </a14:m>
                  <a:endParaRPr lang="en-GB" sz="1400" dirty="0"/>
                </a:p>
              </p:txBody>
            </p:sp>
          </mc:Choice>
          <mc:Fallback xmlns="">
            <p:sp>
              <p:nvSpPr>
                <p:cNvPr id="58" name="TextBox 57">
                  <a:extLst>
                    <a:ext uri="{FF2B5EF4-FFF2-40B4-BE49-F238E27FC236}">
                      <a16:creationId xmlns:a16="http://schemas.microsoft.com/office/drawing/2014/main" id="{6E06F125-A396-D14B-9B44-23DCD274673C}"/>
                    </a:ext>
                  </a:extLst>
                </p:cNvPr>
                <p:cNvSpPr txBox="1">
                  <a:spLocks noRot="1" noChangeAspect="1" noMove="1" noResize="1" noEditPoints="1" noAdjustHandles="1" noChangeArrowheads="1" noChangeShapeType="1" noTextEdit="1"/>
                </p:cNvSpPr>
                <p:nvPr/>
              </p:nvSpPr>
              <p:spPr>
                <a:xfrm>
                  <a:off x="5874644" y="2315731"/>
                  <a:ext cx="972000" cy="408500"/>
                </a:xfrm>
                <a:prstGeom prst="ellipse">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7103856B-C88B-924D-880C-8E6780AD15F7}"/>
                    </a:ext>
                  </a:extLst>
                </p:cNvPr>
                <p:cNvSpPr txBox="1"/>
                <p:nvPr/>
              </p:nvSpPr>
              <p:spPr>
                <a:xfrm>
                  <a:off x="5863640" y="3865558"/>
                  <a:ext cx="972000" cy="40849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𝑇𝑟𝑎𝑣𝑒𝑙</m:t>
                        </m:r>
                      </m:oMath>
                    </m:oMathPara>
                  </a14:m>
                  <a:endParaRPr lang="en-GB" sz="1400" dirty="0"/>
                </a:p>
              </p:txBody>
            </p:sp>
          </mc:Choice>
          <mc:Fallback xmlns="">
            <p:sp>
              <p:nvSpPr>
                <p:cNvPr id="59" name="TextBox 58">
                  <a:extLst>
                    <a:ext uri="{FF2B5EF4-FFF2-40B4-BE49-F238E27FC236}">
                      <a16:creationId xmlns:a16="http://schemas.microsoft.com/office/drawing/2014/main" id="{7103856B-C88B-924D-880C-8E6780AD15F7}"/>
                    </a:ext>
                  </a:extLst>
                </p:cNvPr>
                <p:cNvSpPr txBox="1">
                  <a:spLocks noRot="1" noChangeAspect="1" noMove="1" noResize="1" noEditPoints="1" noAdjustHandles="1" noChangeArrowheads="1" noChangeShapeType="1" noTextEdit="1"/>
                </p:cNvSpPr>
                <p:nvPr/>
              </p:nvSpPr>
              <p:spPr>
                <a:xfrm>
                  <a:off x="5863640" y="3865558"/>
                  <a:ext cx="972000" cy="408499"/>
                </a:xfrm>
                <a:prstGeom prst="ellipse">
                  <a:avLst/>
                </a:prstGeom>
                <a:blipFill>
                  <a:blip r:embed="rId11"/>
                  <a:stretch>
                    <a:fillRect/>
                  </a:stretch>
                </a:blipFill>
                <a:ln>
                  <a:solidFill>
                    <a:schemeClr val="tx1"/>
                  </a:solidFill>
                </a:ln>
              </p:spPr>
              <p:txBody>
                <a:bodyPr/>
                <a:lstStyle/>
                <a:p>
                  <a:r>
                    <a:rPr lang="de-DE">
                      <a:noFill/>
                    </a:rPr>
                    <a:t> </a:t>
                  </a:r>
                </a:p>
              </p:txBody>
            </p:sp>
          </mc:Fallback>
        </mc:AlternateContent>
        <p:cxnSp>
          <p:nvCxnSpPr>
            <p:cNvPr id="60" name="Straight Connector 59">
              <a:extLst>
                <a:ext uri="{FF2B5EF4-FFF2-40B4-BE49-F238E27FC236}">
                  <a16:creationId xmlns:a16="http://schemas.microsoft.com/office/drawing/2014/main" id="{0816EBC4-8707-DF40-A0DD-192156FA7C15}"/>
                </a:ext>
              </a:extLst>
            </p:cNvPr>
            <p:cNvCxnSpPr>
              <a:cxnSpLocks/>
              <a:stCxn id="59" idx="5"/>
              <a:endCxn id="71" idx="1"/>
            </p:cNvCxnSpPr>
            <p:nvPr/>
          </p:nvCxnSpPr>
          <p:spPr>
            <a:xfrm>
              <a:off x="6693294" y="4214234"/>
              <a:ext cx="127050" cy="362154"/>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4A3E039-1746-F24A-B5FA-6CF5905A3A74}"/>
                </a:ext>
              </a:extLst>
            </p:cNvPr>
            <p:cNvCxnSpPr>
              <a:cxnSpLocks/>
              <a:stCxn id="59" idx="7"/>
              <a:endCxn id="70" idx="3"/>
            </p:cNvCxnSpPr>
            <p:nvPr/>
          </p:nvCxnSpPr>
          <p:spPr>
            <a:xfrm flipV="1">
              <a:off x="6693294" y="3597597"/>
              <a:ext cx="128247" cy="327785"/>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BB7730C3-260A-5F43-A2C3-26EA49480A9C}"/>
                </a:ext>
              </a:extLst>
            </p:cNvPr>
            <p:cNvCxnSpPr>
              <a:cxnSpLocks/>
              <a:stCxn id="70" idx="1"/>
              <a:endCxn id="58" idx="4"/>
            </p:cNvCxnSpPr>
            <p:nvPr/>
          </p:nvCxnSpPr>
          <p:spPr>
            <a:xfrm flipH="1" flipV="1">
              <a:off x="6360645" y="2724230"/>
              <a:ext cx="460897" cy="584515"/>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A1AD67A-9E45-B84A-80F1-07FCAE223AD5}"/>
                </a:ext>
              </a:extLst>
            </p:cNvPr>
            <p:cNvCxnSpPr>
              <a:cxnSpLocks/>
              <a:stCxn id="68" idx="2"/>
              <a:endCxn id="58" idx="6"/>
            </p:cNvCxnSpPr>
            <p:nvPr/>
          </p:nvCxnSpPr>
          <p:spPr>
            <a:xfrm flipH="1">
              <a:off x="6846644" y="2519243"/>
              <a:ext cx="620449" cy="738"/>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8D3CCED-1DED-A845-AC5A-7B4B11D2C96A}"/>
                </a:ext>
              </a:extLst>
            </p:cNvPr>
            <p:cNvCxnSpPr>
              <a:cxnSpLocks/>
              <a:stCxn id="68" idx="4"/>
              <a:endCxn id="70" idx="7"/>
            </p:cNvCxnSpPr>
            <p:nvPr/>
          </p:nvCxnSpPr>
          <p:spPr>
            <a:xfrm flipH="1">
              <a:off x="7508849" y="2723493"/>
              <a:ext cx="444245" cy="58525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954E9085-01F7-D248-9E70-4CB5A2C7FEDF}"/>
                </a:ext>
              </a:extLst>
            </p:cNvPr>
            <p:cNvCxnSpPr>
              <a:cxnSpLocks/>
              <a:stCxn id="70" idx="5"/>
              <a:endCxn id="69" idx="1"/>
            </p:cNvCxnSpPr>
            <p:nvPr/>
          </p:nvCxnSpPr>
          <p:spPr>
            <a:xfrm>
              <a:off x="7508849" y="3597597"/>
              <a:ext cx="105445" cy="32778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9D415151-50E7-B243-B73D-28D2ADFC3207}"/>
                </a:ext>
              </a:extLst>
            </p:cNvPr>
            <p:cNvCxnSpPr>
              <a:cxnSpLocks/>
              <a:stCxn id="71" idx="0"/>
              <a:endCxn id="70" idx="4"/>
            </p:cNvCxnSpPr>
            <p:nvPr/>
          </p:nvCxnSpPr>
          <p:spPr>
            <a:xfrm flipV="1">
              <a:off x="7163999" y="3657421"/>
              <a:ext cx="1197" cy="859144"/>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C5A7ADA9-D51F-164B-B444-C05202283CE4}"/>
                </a:ext>
              </a:extLst>
            </p:cNvPr>
            <p:cNvCxnSpPr>
              <a:cxnSpLocks/>
              <a:stCxn id="71" idx="7"/>
              <a:endCxn id="69" idx="3"/>
            </p:cNvCxnSpPr>
            <p:nvPr/>
          </p:nvCxnSpPr>
          <p:spPr>
            <a:xfrm flipV="1">
              <a:off x="7507652" y="4214234"/>
              <a:ext cx="106642" cy="362154"/>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ED08F5BB-9CB9-B64A-A2A2-A7FD2F78CC9D}"/>
                    </a:ext>
                  </a:extLst>
                </p:cNvPr>
                <p:cNvSpPr txBox="1"/>
                <p:nvPr/>
              </p:nvSpPr>
              <p:spPr>
                <a:xfrm>
                  <a:off x="7467094" y="2314993"/>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𝐴𝑟𝑡𝑖𝑓</m:t>
                        </m:r>
                      </m:oMath>
                    </m:oMathPara>
                  </a14:m>
                  <a:endParaRPr lang="en-GB" sz="1400" dirty="0"/>
                </a:p>
              </p:txBody>
            </p:sp>
          </mc:Choice>
          <mc:Fallback xmlns="">
            <p:sp>
              <p:nvSpPr>
                <p:cNvPr id="68" name="TextBox 67">
                  <a:extLst>
                    <a:ext uri="{FF2B5EF4-FFF2-40B4-BE49-F238E27FC236}">
                      <a16:creationId xmlns:a16="http://schemas.microsoft.com/office/drawing/2014/main" id="{ED08F5BB-9CB9-B64A-A2A2-A7FD2F78CC9D}"/>
                    </a:ext>
                  </a:extLst>
                </p:cNvPr>
                <p:cNvSpPr txBox="1">
                  <a:spLocks noRot="1" noChangeAspect="1" noMove="1" noResize="1" noEditPoints="1" noAdjustHandles="1" noChangeArrowheads="1" noChangeShapeType="1" noTextEdit="1"/>
                </p:cNvSpPr>
                <p:nvPr/>
              </p:nvSpPr>
              <p:spPr>
                <a:xfrm>
                  <a:off x="7467094" y="2314993"/>
                  <a:ext cx="972000" cy="408500"/>
                </a:xfrm>
                <a:prstGeom prst="ellipse">
                  <a:avLst/>
                </a:prstGeom>
                <a:blipFill>
                  <a:blip r:embed="rId12"/>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30968A1E-9CF5-C544-B794-49909F476456}"/>
                    </a:ext>
                  </a:extLst>
                </p:cNvPr>
                <p:cNvSpPr txBox="1"/>
                <p:nvPr/>
              </p:nvSpPr>
              <p:spPr>
                <a:xfrm>
                  <a:off x="7471948" y="3865558"/>
                  <a:ext cx="972000" cy="40849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𝑇𝑟𝑒𝑎𝑡</m:t>
                        </m:r>
                      </m:oMath>
                    </m:oMathPara>
                  </a14:m>
                  <a:endParaRPr lang="en-GB" sz="1400" dirty="0"/>
                </a:p>
              </p:txBody>
            </p:sp>
          </mc:Choice>
          <mc:Fallback xmlns="">
            <p:sp>
              <p:nvSpPr>
                <p:cNvPr id="69" name="TextBox 68">
                  <a:extLst>
                    <a:ext uri="{FF2B5EF4-FFF2-40B4-BE49-F238E27FC236}">
                      <a16:creationId xmlns:a16="http://schemas.microsoft.com/office/drawing/2014/main" id="{30968A1E-9CF5-C544-B794-49909F476456}"/>
                    </a:ext>
                  </a:extLst>
                </p:cNvPr>
                <p:cNvSpPr txBox="1">
                  <a:spLocks noRot="1" noChangeAspect="1" noMove="1" noResize="1" noEditPoints="1" noAdjustHandles="1" noChangeArrowheads="1" noChangeShapeType="1" noTextEdit="1"/>
                </p:cNvSpPr>
                <p:nvPr/>
              </p:nvSpPr>
              <p:spPr>
                <a:xfrm>
                  <a:off x="7471948" y="3865558"/>
                  <a:ext cx="972000" cy="408499"/>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2652F4A1-59EF-4440-A6D9-E1585DB1CB97}"/>
                    </a:ext>
                  </a:extLst>
                </p:cNvPr>
                <p:cNvSpPr txBox="1"/>
                <p:nvPr/>
              </p:nvSpPr>
              <p:spPr>
                <a:xfrm>
                  <a:off x="6679195" y="3248921"/>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𝐸𝑝𝑖𝑑</m:t>
                        </m:r>
                      </m:oMath>
                    </m:oMathPara>
                  </a14:m>
                  <a:endParaRPr lang="en-GB" sz="1400" dirty="0"/>
                </a:p>
              </p:txBody>
            </p:sp>
          </mc:Choice>
          <mc:Fallback xmlns="">
            <p:sp>
              <p:nvSpPr>
                <p:cNvPr id="70" name="TextBox 69">
                  <a:extLst>
                    <a:ext uri="{FF2B5EF4-FFF2-40B4-BE49-F238E27FC236}">
                      <a16:creationId xmlns:a16="http://schemas.microsoft.com/office/drawing/2014/main" id="{2652F4A1-59EF-4440-A6D9-E1585DB1CB97}"/>
                    </a:ext>
                  </a:extLst>
                </p:cNvPr>
                <p:cNvSpPr txBox="1">
                  <a:spLocks noRot="1" noChangeAspect="1" noMove="1" noResize="1" noEditPoints="1" noAdjustHandles="1" noChangeArrowheads="1" noChangeShapeType="1" noTextEdit="1"/>
                </p:cNvSpPr>
                <p:nvPr/>
              </p:nvSpPr>
              <p:spPr>
                <a:xfrm>
                  <a:off x="6679195" y="3248921"/>
                  <a:ext cx="972000" cy="408500"/>
                </a:xfrm>
                <a:prstGeom prst="ellipse">
                  <a:avLst/>
                </a:prstGeom>
                <a:blipFill>
                  <a:blip r:embed="rId14"/>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436715FD-4949-3646-BD90-C7BB699E1F6D}"/>
                    </a:ext>
                  </a:extLst>
                </p:cNvPr>
                <p:cNvSpPr txBox="1"/>
                <p:nvPr/>
              </p:nvSpPr>
              <p:spPr>
                <a:xfrm>
                  <a:off x="6677998" y="4516564"/>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𝑆𝑖</m:t>
                        </m:r>
                        <m:r>
                          <a:rPr lang="de-DE" sz="1400" i="1">
                            <a:latin typeface="Cambria Math" panose="02040503050406030204" pitchFamily="18" charset="0"/>
                          </a:rPr>
                          <m:t>𝑐</m:t>
                        </m:r>
                        <m:r>
                          <a:rPr lang="de-DE" sz="1400" i="1">
                            <a:latin typeface="Cambria Math" charset="0"/>
                          </a:rPr>
                          <m:t>𝑘</m:t>
                        </m:r>
                      </m:oMath>
                    </m:oMathPara>
                  </a14:m>
                  <a:endParaRPr lang="en-GB" sz="1400" dirty="0">
                    <a:solidFill>
                      <a:schemeClr val="accent1"/>
                    </a:solidFill>
                  </a:endParaRPr>
                </a:p>
              </p:txBody>
            </p:sp>
          </mc:Choice>
          <mc:Fallback xmlns="">
            <p:sp>
              <p:nvSpPr>
                <p:cNvPr id="71" name="TextBox 70">
                  <a:extLst>
                    <a:ext uri="{FF2B5EF4-FFF2-40B4-BE49-F238E27FC236}">
                      <a16:creationId xmlns:a16="http://schemas.microsoft.com/office/drawing/2014/main" id="{436715FD-4949-3646-BD90-C7BB699E1F6D}"/>
                    </a:ext>
                  </a:extLst>
                </p:cNvPr>
                <p:cNvSpPr txBox="1">
                  <a:spLocks noRot="1" noChangeAspect="1" noMove="1" noResize="1" noEditPoints="1" noAdjustHandles="1" noChangeArrowheads="1" noChangeShapeType="1" noTextEdit="1"/>
                </p:cNvSpPr>
                <p:nvPr/>
              </p:nvSpPr>
              <p:spPr>
                <a:xfrm>
                  <a:off x="6677998" y="4516564"/>
                  <a:ext cx="972000" cy="408500"/>
                </a:xfrm>
                <a:prstGeom prst="ellipse">
                  <a:avLst/>
                </a:prstGeom>
                <a:blipFill>
                  <a:blip r:embed="rId15"/>
                  <a:stretch>
                    <a:fillRect/>
                  </a:stretch>
                </a:blipFill>
                <a:ln>
                  <a:solidFill>
                    <a:schemeClr val="tx1"/>
                  </a:solidFill>
                </a:ln>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B1F6C114-B781-254C-BE1D-E838D8138DF6}"/>
                  </a:ext>
                </a:extLst>
              </p:cNvPr>
              <p:cNvSpPr/>
              <p:nvPr/>
            </p:nvSpPr>
            <p:spPr>
              <a:xfrm>
                <a:off x="733213" y="5338568"/>
                <a:ext cx="172425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𝑁</m:t>
                      </m:r>
                      <m:r>
                        <a:rPr lang="de-DE" i="1">
                          <a:latin typeface="Cambria Math" panose="02040503050406030204" pitchFamily="18" charset="0"/>
                        </a:rPr>
                        <m:t>,</m:t>
                      </m:r>
                      <m:r>
                        <a:rPr lang="de-DE" i="1">
                          <a:latin typeface="Cambria Math" panose="02040503050406030204" pitchFamily="18" charset="0"/>
                        </a:rPr>
                        <m:t>𝐴</m:t>
                      </m:r>
                      <m:r>
                        <a:rPr lang="de-DE" i="1">
                          <a:latin typeface="Cambria Math" panose="02040503050406030204" pitchFamily="18" charset="0"/>
                        </a:rPr>
                        <m:t>,</m:t>
                      </m:r>
                      <m:r>
                        <a:rPr lang="de-DE" i="1">
                          <a:latin typeface="Cambria Math" panose="02040503050406030204" pitchFamily="18" charset="0"/>
                        </a:rPr>
                        <m:t>𝐸</m:t>
                      </m:r>
                      <m:r>
                        <a:rPr lang="de-DE" i="1">
                          <a:latin typeface="Cambria Math" panose="02040503050406030204" pitchFamily="18" charset="0"/>
                        </a:rPr>
                        <m:t>,</m:t>
                      </m:r>
                      <m:r>
                        <a:rPr lang="de-DE" i="1">
                          <a:latin typeface="Cambria Math" panose="02040503050406030204" pitchFamily="18" charset="0"/>
                        </a:rPr>
                        <m:t>𝑆</m:t>
                      </m:r>
                      <m:r>
                        <a:rPr lang="de-DE" i="1">
                          <a:latin typeface="Cambria Math" panose="02040503050406030204" pitchFamily="18" charset="0"/>
                        </a:rPr>
                        <m:t>,</m:t>
                      </m:r>
                      <m:r>
                        <a:rPr lang="de-DE" i="1">
                          <a:latin typeface="Cambria Math" panose="02040503050406030204" pitchFamily="18" charset="0"/>
                        </a:rPr>
                        <m:t>𝑇𝑙</m:t>
                      </m:r>
                      <m:r>
                        <a:rPr lang="de-DE" i="1">
                          <a:latin typeface="Cambria Math" panose="02040503050406030204" pitchFamily="18" charset="0"/>
                        </a:rPr>
                        <m:t>,</m:t>
                      </m:r>
                      <m:r>
                        <a:rPr lang="de-DE" i="1">
                          <a:latin typeface="Cambria Math" panose="02040503050406030204" pitchFamily="18" charset="0"/>
                        </a:rPr>
                        <m:t>𝑇𝑡</m:t>
                      </m:r>
                    </m:oMath>
                  </m:oMathPara>
                </a14:m>
                <a:endParaRPr lang="de-DE" dirty="0"/>
              </a:p>
            </p:txBody>
          </p:sp>
        </mc:Choice>
        <mc:Fallback xmlns="">
          <p:sp>
            <p:nvSpPr>
              <p:cNvPr id="9" name="Rectangle 8">
                <a:extLst>
                  <a:ext uri="{FF2B5EF4-FFF2-40B4-BE49-F238E27FC236}">
                    <a16:creationId xmlns:a16="http://schemas.microsoft.com/office/drawing/2014/main" id="{B1F6C114-B781-254C-BE1D-E838D8138DF6}"/>
                  </a:ext>
                </a:extLst>
              </p:cNvPr>
              <p:cNvSpPr>
                <a:spLocks noRot="1" noChangeAspect="1" noMove="1" noResize="1" noEditPoints="1" noAdjustHandles="1" noChangeArrowheads="1" noChangeShapeType="1" noTextEdit="1"/>
              </p:cNvSpPr>
              <p:nvPr/>
            </p:nvSpPr>
            <p:spPr>
              <a:xfrm>
                <a:off x="733213" y="5338568"/>
                <a:ext cx="1724254" cy="369332"/>
              </a:xfrm>
              <a:prstGeom prst="rect">
                <a:avLst/>
              </a:prstGeom>
              <a:blipFill>
                <a:blip r:embed="rId16"/>
                <a:stretch>
                  <a:fillRect/>
                </a:stretch>
              </a:blipFill>
            </p:spPr>
            <p:txBody>
              <a:bodyPr/>
              <a:lstStyle/>
              <a:p>
                <a:r>
                  <a:rPr lang="de-DE">
                    <a:noFill/>
                  </a:rPr>
                  <a:t> </a:t>
                </a:r>
              </a:p>
            </p:txBody>
          </p:sp>
        </mc:Fallback>
      </mc:AlternateContent>
      <p:grpSp>
        <p:nvGrpSpPr>
          <p:cNvPr id="76" name="Group 75">
            <a:extLst>
              <a:ext uri="{FF2B5EF4-FFF2-40B4-BE49-F238E27FC236}">
                <a16:creationId xmlns:a16="http://schemas.microsoft.com/office/drawing/2014/main" id="{6332D088-0519-254B-A4A6-7081D6EF1EAF}"/>
              </a:ext>
            </a:extLst>
          </p:cNvPr>
          <p:cNvGrpSpPr/>
          <p:nvPr/>
        </p:nvGrpSpPr>
        <p:grpSpPr>
          <a:xfrm>
            <a:off x="2862038" y="3297815"/>
            <a:ext cx="1913630" cy="1935704"/>
            <a:chOff x="5863640" y="2314993"/>
            <a:chExt cx="2580308" cy="2610071"/>
          </a:xfrm>
        </p:grpSpPr>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CC647AEF-91EB-5444-8CCC-36DF8AE5A61F}"/>
                    </a:ext>
                  </a:extLst>
                </p:cNvPr>
                <p:cNvSpPr txBox="1"/>
                <p:nvPr/>
              </p:nvSpPr>
              <p:spPr>
                <a:xfrm>
                  <a:off x="5874644" y="2315731"/>
                  <a:ext cx="972000" cy="40850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charset="0"/>
                          </a:rPr>
                          <m:t>𝑁𝑎</m:t>
                        </m:r>
                        <m:r>
                          <a:rPr lang="de-DE" sz="1400" b="0" i="1" smtClean="0">
                            <a:latin typeface="Cambria Math" panose="02040503050406030204" pitchFamily="18" charset="0"/>
                          </a:rPr>
                          <m:t>𝑡𝐷𝑖𝑠</m:t>
                        </m:r>
                      </m:oMath>
                    </m:oMathPara>
                  </a14:m>
                  <a:endParaRPr lang="en-GB" sz="1400" dirty="0"/>
                </a:p>
              </p:txBody>
            </p:sp>
          </mc:Choice>
          <mc:Fallback xmlns="">
            <p:sp>
              <p:nvSpPr>
                <p:cNvPr id="77" name="TextBox 76">
                  <a:extLst>
                    <a:ext uri="{FF2B5EF4-FFF2-40B4-BE49-F238E27FC236}">
                      <a16:creationId xmlns:a16="http://schemas.microsoft.com/office/drawing/2014/main" id="{CC647AEF-91EB-5444-8CCC-36DF8AE5A61F}"/>
                    </a:ext>
                  </a:extLst>
                </p:cNvPr>
                <p:cNvSpPr txBox="1">
                  <a:spLocks noRot="1" noChangeAspect="1" noMove="1" noResize="1" noEditPoints="1" noAdjustHandles="1" noChangeArrowheads="1" noChangeShapeType="1" noTextEdit="1"/>
                </p:cNvSpPr>
                <p:nvPr/>
              </p:nvSpPr>
              <p:spPr>
                <a:xfrm>
                  <a:off x="5874644" y="2315731"/>
                  <a:ext cx="972000" cy="408500"/>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AAB56449-B565-3444-8163-E9974828638A}"/>
                    </a:ext>
                  </a:extLst>
                </p:cNvPr>
                <p:cNvSpPr txBox="1"/>
                <p:nvPr/>
              </p:nvSpPr>
              <p:spPr>
                <a:xfrm>
                  <a:off x="5863640" y="3865558"/>
                  <a:ext cx="972000" cy="40849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𝑇𝑟𝑎𝑣𝑒𝑙</m:t>
                        </m:r>
                      </m:oMath>
                    </m:oMathPara>
                  </a14:m>
                  <a:endParaRPr lang="en-GB" sz="1400" dirty="0"/>
                </a:p>
              </p:txBody>
            </p:sp>
          </mc:Choice>
          <mc:Fallback xmlns="">
            <p:sp>
              <p:nvSpPr>
                <p:cNvPr id="78" name="TextBox 77">
                  <a:extLst>
                    <a:ext uri="{FF2B5EF4-FFF2-40B4-BE49-F238E27FC236}">
                      <a16:creationId xmlns:a16="http://schemas.microsoft.com/office/drawing/2014/main" id="{AAB56449-B565-3444-8163-E9974828638A}"/>
                    </a:ext>
                  </a:extLst>
                </p:cNvPr>
                <p:cNvSpPr txBox="1">
                  <a:spLocks noRot="1" noChangeAspect="1" noMove="1" noResize="1" noEditPoints="1" noAdjustHandles="1" noChangeArrowheads="1" noChangeShapeType="1" noTextEdit="1"/>
                </p:cNvSpPr>
                <p:nvPr/>
              </p:nvSpPr>
              <p:spPr>
                <a:xfrm>
                  <a:off x="5863640" y="3865558"/>
                  <a:ext cx="972000" cy="408499"/>
                </a:xfrm>
                <a:prstGeom prst="ellipse">
                  <a:avLst/>
                </a:prstGeom>
                <a:blipFill>
                  <a:blip r:embed="rId18"/>
                  <a:stretch>
                    <a:fillRect/>
                  </a:stretch>
                </a:blipFill>
                <a:ln>
                  <a:solidFill>
                    <a:schemeClr val="tx1"/>
                  </a:solidFill>
                </a:ln>
              </p:spPr>
              <p:txBody>
                <a:bodyPr/>
                <a:lstStyle/>
                <a:p>
                  <a:r>
                    <a:rPr lang="de-DE">
                      <a:noFill/>
                    </a:rPr>
                    <a:t> </a:t>
                  </a:r>
                </a:p>
              </p:txBody>
            </p:sp>
          </mc:Fallback>
        </mc:AlternateContent>
        <p:cxnSp>
          <p:nvCxnSpPr>
            <p:cNvPr id="79" name="Straight Connector 78">
              <a:extLst>
                <a:ext uri="{FF2B5EF4-FFF2-40B4-BE49-F238E27FC236}">
                  <a16:creationId xmlns:a16="http://schemas.microsoft.com/office/drawing/2014/main" id="{F39B407D-22CE-C048-94E2-F2AB648D2823}"/>
                </a:ext>
              </a:extLst>
            </p:cNvPr>
            <p:cNvCxnSpPr>
              <a:cxnSpLocks/>
              <a:stCxn id="78" idx="5"/>
              <a:endCxn id="122" idx="1"/>
            </p:cNvCxnSpPr>
            <p:nvPr/>
          </p:nvCxnSpPr>
          <p:spPr>
            <a:xfrm>
              <a:off x="6693294" y="4214234"/>
              <a:ext cx="127050" cy="362154"/>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2C9C1D1-9135-9D42-BF88-6A2565E9DA7C}"/>
                </a:ext>
              </a:extLst>
            </p:cNvPr>
            <p:cNvCxnSpPr>
              <a:cxnSpLocks/>
              <a:stCxn id="78" idx="7"/>
              <a:endCxn id="121" idx="3"/>
            </p:cNvCxnSpPr>
            <p:nvPr/>
          </p:nvCxnSpPr>
          <p:spPr>
            <a:xfrm flipV="1">
              <a:off x="6693294" y="3597597"/>
              <a:ext cx="128247" cy="327785"/>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DC4E5D2-2126-CE4B-8E11-9CB464A76FB6}"/>
                </a:ext>
              </a:extLst>
            </p:cNvPr>
            <p:cNvCxnSpPr>
              <a:cxnSpLocks/>
              <a:stCxn id="121" idx="1"/>
              <a:endCxn id="77" idx="4"/>
            </p:cNvCxnSpPr>
            <p:nvPr/>
          </p:nvCxnSpPr>
          <p:spPr>
            <a:xfrm flipH="1" flipV="1">
              <a:off x="6360645" y="2724230"/>
              <a:ext cx="460897" cy="584515"/>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8CA91BA1-E85C-F34A-9A79-1FDFE0DBA05B}"/>
                </a:ext>
              </a:extLst>
            </p:cNvPr>
            <p:cNvCxnSpPr>
              <a:cxnSpLocks/>
              <a:stCxn id="119" idx="2"/>
              <a:endCxn id="77" idx="6"/>
            </p:cNvCxnSpPr>
            <p:nvPr/>
          </p:nvCxnSpPr>
          <p:spPr>
            <a:xfrm flipH="1">
              <a:off x="6846644" y="2519243"/>
              <a:ext cx="620449" cy="738"/>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CB28104B-7167-AA44-8419-76D923265C6D}"/>
                </a:ext>
              </a:extLst>
            </p:cNvPr>
            <p:cNvCxnSpPr>
              <a:cxnSpLocks/>
              <a:stCxn id="119" idx="4"/>
              <a:endCxn id="121" idx="7"/>
            </p:cNvCxnSpPr>
            <p:nvPr/>
          </p:nvCxnSpPr>
          <p:spPr>
            <a:xfrm flipH="1">
              <a:off x="7508849" y="2723493"/>
              <a:ext cx="444245" cy="58525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BBDE7CAA-B9FB-4E43-A996-572C10D57BC7}"/>
                </a:ext>
              </a:extLst>
            </p:cNvPr>
            <p:cNvCxnSpPr>
              <a:cxnSpLocks/>
              <a:stCxn id="121" idx="5"/>
              <a:endCxn id="120" idx="1"/>
            </p:cNvCxnSpPr>
            <p:nvPr/>
          </p:nvCxnSpPr>
          <p:spPr>
            <a:xfrm>
              <a:off x="7508849" y="3597597"/>
              <a:ext cx="105445" cy="32778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ECE5BA1F-B016-984D-872C-7C2BAD63E0E5}"/>
                </a:ext>
              </a:extLst>
            </p:cNvPr>
            <p:cNvCxnSpPr>
              <a:cxnSpLocks/>
              <a:stCxn id="122" idx="0"/>
              <a:endCxn id="121" idx="4"/>
            </p:cNvCxnSpPr>
            <p:nvPr/>
          </p:nvCxnSpPr>
          <p:spPr>
            <a:xfrm flipV="1">
              <a:off x="7163999" y="3657421"/>
              <a:ext cx="1197" cy="859144"/>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3F911CFC-B565-394B-BF3B-F53FACE18070}"/>
                </a:ext>
              </a:extLst>
            </p:cNvPr>
            <p:cNvCxnSpPr>
              <a:cxnSpLocks/>
              <a:stCxn id="122" idx="7"/>
              <a:endCxn id="120" idx="3"/>
            </p:cNvCxnSpPr>
            <p:nvPr/>
          </p:nvCxnSpPr>
          <p:spPr>
            <a:xfrm flipV="1">
              <a:off x="7507652" y="4214234"/>
              <a:ext cx="106642" cy="362154"/>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2C1EDF02-028E-4B4E-A38D-968FC9BBC956}"/>
                    </a:ext>
                  </a:extLst>
                </p:cNvPr>
                <p:cNvSpPr txBox="1"/>
                <p:nvPr/>
              </p:nvSpPr>
              <p:spPr>
                <a:xfrm>
                  <a:off x="7467094" y="2314993"/>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𝐴𝑟𝑡𝑖𝑓</m:t>
                        </m:r>
                      </m:oMath>
                    </m:oMathPara>
                  </a14:m>
                  <a:endParaRPr lang="en-GB" sz="1400" dirty="0"/>
                </a:p>
              </p:txBody>
            </p:sp>
          </mc:Choice>
          <mc:Fallback xmlns="">
            <p:sp>
              <p:nvSpPr>
                <p:cNvPr id="119" name="TextBox 118">
                  <a:extLst>
                    <a:ext uri="{FF2B5EF4-FFF2-40B4-BE49-F238E27FC236}">
                      <a16:creationId xmlns:a16="http://schemas.microsoft.com/office/drawing/2014/main" id="{2C1EDF02-028E-4B4E-A38D-968FC9BBC956}"/>
                    </a:ext>
                  </a:extLst>
                </p:cNvPr>
                <p:cNvSpPr txBox="1">
                  <a:spLocks noRot="1" noChangeAspect="1" noMove="1" noResize="1" noEditPoints="1" noAdjustHandles="1" noChangeArrowheads="1" noChangeShapeType="1" noTextEdit="1"/>
                </p:cNvSpPr>
                <p:nvPr/>
              </p:nvSpPr>
              <p:spPr>
                <a:xfrm>
                  <a:off x="7467094" y="2314993"/>
                  <a:ext cx="972000" cy="408500"/>
                </a:xfrm>
                <a:prstGeom prst="ellipse">
                  <a:avLst/>
                </a:prstGeom>
                <a:blipFill>
                  <a:blip r:embed="rId19"/>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75DA688B-8B12-AB44-9F35-FAE128FAD6ED}"/>
                    </a:ext>
                  </a:extLst>
                </p:cNvPr>
                <p:cNvSpPr txBox="1"/>
                <p:nvPr/>
              </p:nvSpPr>
              <p:spPr>
                <a:xfrm>
                  <a:off x="7471948" y="3865558"/>
                  <a:ext cx="972000" cy="40849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𝑇𝑟𝑒𝑎𝑡</m:t>
                        </m:r>
                      </m:oMath>
                    </m:oMathPara>
                  </a14:m>
                  <a:endParaRPr lang="en-GB" sz="1400" dirty="0"/>
                </a:p>
              </p:txBody>
            </p:sp>
          </mc:Choice>
          <mc:Fallback xmlns="">
            <p:sp>
              <p:nvSpPr>
                <p:cNvPr id="120" name="TextBox 119">
                  <a:extLst>
                    <a:ext uri="{FF2B5EF4-FFF2-40B4-BE49-F238E27FC236}">
                      <a16:creationId xmlns:a16="http://schemas.microsoft.com/office/drawing/2014/main" id="{75DA688B-8B12-AB44-9F35-FAE128FAD6ED}"/>
                    </a:ext>
                  </a:extLst>
                </p:cNvPr>
                <p:cNvSpPr txBox="1">
                  <a:spLocks noRot="1" noChangeAspect="1" noMove="1" noResize="1" noEditPoints="1" noAdjustHandles="1" noChangeArrowheads="1" noChangeShapeType="1" noTextEdit="1"/>
                </p:cNvSpPr>
                <p:nvPr/>
              </p:nvSpPr>
              <p:spPr>
                <a:xfrm>
                  <a:off x="7471948" y="3865558"/>
                  <a:ext cx="972000" cy="408499"/>
                </a:xfrm>
                <a:prstGeom prst="ellipse">
                  <a:avLst/>
                </a:prstGeom>
                <a:blipFill>
                  <a:blip r:embed="rId2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E65BBBAC-D30F-4F4E-96A1-B59F97B69981}"/>
                    </a:ext>
                  </a:extLst>
                </p:cNvPr>
                <p:cNvSpPr txBox="1"/>
                <p:nvPr/>
              </p:nvSpPr>
              <p:spPr>
                <a:xfrm>
                  <a:off x="6679195" y="3248921"/>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𝐸𝑝𝑖𝑑</m:t>
                        </m:r>
                      </m:oMath>
                    </m:oMathPara>
                  </a14:m>
                  <a:endParaRPr lang="en-GB" sz="1400" dirty="0"/>
                </a:p>
              </p:txBody>
            </p:sp>
          </mc:Choice>
          <mc:Fallback xmlns="">
            <p:sp>
              <p:nvSpPr>
                <p:cNvPr id="121" name="TextBox 120">
                  <a:extLst>
                    <a:ext uri="{FF2B5EF4-FFF2-40B4-BE49-F238E27FC236}">
                      <a16:creationId xmlns:a16="http://schemas.microsoft.com/office/drawing/2014/main" id="{E65BBBAC-D30F-4F4E-96A1-B59F97B69981}"/>
                    </a:ext>
                  </a:extLst>
                </p:cNvPr>
                <p:cNvSpPr txBox="1">
                  <a:spLocks noRot="1" noChangeAspect="1" noMove="1" noResize="1" noEditPoints="1" noAdjustHandles="1" noChangeArrowheads="1" noChangeShapeType="1" noTextEdit="1"/>
                </p:cNvSpPr>
                <p:nvPr/>
              </p:nvSpPr>
              <p:spPr>
                <a:xfrm>
                  <a:off x="6679195" y="3248921"/>
                  <a:ext cx="972000" cy="408500"/>
                </a:xfrm>
                <a:prstGeom prst="ellipse">
                  <a:avLst/>
                </a:prstGeom>
                <a:blipFill>
                  <a:blip r:embed="rId21"/>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D2B75296-52A8-C74B-9365-041C08DEA7D7}"/>
                    </a:ext>
                  </a:extLst>
                </p:cNvPr>
                <p:cNvSpPr txBox="1"/>
                <p:nvPr/>
              </p:nvSpPr>
              <p:spPr>
                <a:xfrm>
                  <a:off x="6677998" y="4516564"/>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𝑆𝑖</m:t>
                        </m:r>
                        <m:r>
                          <a:rPr lang="de-DE" sz="1400" i="1">
                            <a:latin typeface="Cambria Math" panose="02040503050406030204" pitchFamily="18" charset="0"/>
                          </a:rPr>
                          <m:t>𝑐</m:t>
                        </m:r>
                        <m:r>
                          <a:rPr lang="de-DE" sz="1400" i="1">
                            <a:latin typeface="Cambria Math" charset="0"/>
                          </a:rPr>
                          <m:t>𝑘</m:t>
                        </m:r>
                      </m:oMath>
                    </m:oMathPara>
                  </a14:m>
                  <a:endParaRPr lang="en-GB" sz="1400" dirty="0">
                    <a:solidFill>
                      <a:schemeClr val="accent1"/>
                    </a:solidFill>
                  </a:endParaRPr>
                </a:p>
              </p:txBody>
            </p:sp>
          </mc:Choice>
          <mc:Fallback xmlns="">
            <p:sp>
              <p:nvSpPr>
                <p:cNvPr id="122" name="TextBox 121">
                  <a:extLst>
                    <a:ext uri="{FF2B5EF4-FFF2-40B4-BE49-F238E27FC236}">
                      <a16:creationId xmlns:a16="http://schemas.microsoft.com/office/drawing/2014/main" id="{D2B75296-52A8-C74B-9365-041C08DEA7D7}"/>
                    </a:ext>
                  </a:extLst>
                </p:cNvPr>
                <p:cNvSpPr txBox="1">
                  <a:spLocks noRot="1" noChangeAspect="1" noMove="1" noResize="1" noEditPoints="1" noAdjustHandles="1" noChangeArrowheads="1" noChangeShapeType="1" noTextEdit="1"/>
                </p:cNvSpPr>
                <p:nvPr/>
              </p:nvSpPr>
              <p:spPr>
                <a:xfrm>
                  <a:off x="6677998" y="4516564"/>
                  <a:ext cx="972000" cy="408500"/>
                </a:xfrm>
                <a:prstGeom prst="ellipse">
                  <a:avLst/>
                </a:prstGeom>
                <a:blipFill>
                  <a:blip r:embed="rId22"/>
                  <a:stretch>
                    <a:fillRect/>
                  </a:stretch>
                </a:blipFill>
                <a:ln>
                  <a:solidFill>
                    <a:schemeClr val="tx1"/>
                  </a:solidFill>
                </a:ln>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23" name="Rectangle 122">
                <a:extLst>
                  <a:ext uri="{FF2B5EF4-FFF2-40B4-BE49-F238E27FC236}">
                    <a16:creationId xmlns:a16="http://schemas.microsoft.com/office/drawing/2014/main" id="{39C8F117-50F9-9A48-946B-F92D85D6CE1B}"/>
                  </a:ext>
                </a:extLst>
              </p:cNvPr>
              <p:cNvSpPr/>
              <p:nvPr/>
            </p:nvSpPr>
            <p:spPr>
              <a:xfrm>
                <a:off x="2959006" y="5338568"/>
                <a:ext cx="17242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𝑁</m:t>
                      </m:r>
                      <m:r>
                        <a:rPr lang="de-DE" i="1" smtClean="0">
                          <a:latin typeface="Cambria Math" panose="02040503050406030204" pitchFamily="18" charset="0"/>
                        </a:rPr>
                        <m:t>,</m:t>
                      </m:r>
                      <m:r>
                        <a:rPr lang="de-DE" i="1" smtClean="0">
                          <a:latin typeface="Cambria Math" panose="02040503050406030204" pitchFamily="18" charset="0"/>
                        </a:rPr>
                        <m:t>𝐴</m:t>
                      </m:r>
                      <m:r>
                        <a:rPr lang="de-DE" i="1" smtClean="0">
                          <a:latin typeface="Cambria Math" panose="02040503050406030204" pitchFamily="18" charset="0"/>
                        </a:rPr>
                        <m:t>,</m:t>
                      </m:r>
                      <m:r>
                        <a:rPr lang="de-DE" i="1" smtClean="0">
                          <a:latin typeface="Cambria Math" panose="02040503050406030204" pitchFamily="18" charset="0"/>
                        </a:rPr>
                        <m:t>𝐸</m:t>
                      </m:r>
                      <m:r>
                        <a:rPr lang="de-DE" i="1" smtClean="0">
                          <a:latin typeface="Cambria Math" panose="02040503050406030204" pitchFamily="18" charset="0"/>
                        </a:rPr>
                        <m:t>,</m:t>
                      </m:r>
                      <m:r>
                        <a:rPr lang="de-DE" i="1" smtClean="0">
                          <a:latin typeface="Cambria Math" panose="02040503050406030204" pitchFamily="18" charset="0"/>
                        </a:rPr>
                        <m:t>𝑇𝑙</m:t>
                      </m:r>
                      <m:r>
                        <a:rPr lang="de-DE" i="1" smtClean="0">
                          <a:latin typeface="Cambria Math" panose="02040503050406030204" pitchFamily="18" charset="0"/>
                        </a:rPr>
                        <m:t>,</m:t>
                      </m:r>
                      <m:r>
                        <a:rPr lang="de-DE" b="0" i="1" smtClean="0">
                          <a:latin typeface="Cambria Math" panose="02040503050406030204" pitchFamily="18" charset="0"/>
                        </a:rPr>
                        <m:t>𝑆</m:t>
                      </m:r>
                      <m:r>
                        <a:rPr lang="de-DE" b="0" i="1" smtClean="0">
                          <a:latin typeface="Cambria Math" panose="02040503050406030204" pitchFamily="18" charset="0"/>
                        </a:rPr>
                        <m:t>,</m:t>
                      </m:r>
                      <m:r>
                        <a:rPr lang="de-DE" i="1">
                          <a:latin typeface="Cambria Math" panose="02040503050406030204" pitchFamily="18" charset="0"/>
                        </a:rPr>
                        <m:t>𝑇𝑡</m:t>
                      </m:r>
                    </m:oMath>
                  </m:oMathPara>
                </a14:m>
                <a:endParaRPr lang="de-DE" dirty="0"/>
              </a:p>
            </p:txBody>
          </p:sp>
        </mc:Choice>
        <mc:Fallback xmlns="">
          <p:sp>
            <p:nvSpPr>
              <p:cNvPr id="123" name="Rectangle 122">
                <a:extLst>
                  <a:ext uri="{FF2B5EF4-FFF2-40B4-BE49-F238E27FC236}">
                    <a16:creationId xmlns:a16="http://schemas.microsoft.com/office/drawing/2014/main" id="{39C8F117-50F9-9A48-946B-F92D85D6CE1B}"/>
                  </a:ext>
                </a:extLst>
              </p:cNvPr>
              <p:cNvSpPr>
                <a:spLocks noRot="1" noChangeAspect="1" noMove="1" noResize="1" noEditPoints="1" noAdjustHandles="1" noChangeArrowheads="1" noChangeShapeType="1" noTextEdit="1"/>
              </p:cNvSpPr>
              <p:nvPr/>
            </p:nvSpPr>
            <p:spPr>
              <a:xfrm>
                <a:off x="2959006" y="5338568"/>
                <a:ext cx="1724255" cy="369332"/>
              </a:xfrm>
              <a:prstGeom prst="rect">
                <a:avLst/>
              </a:prstGeom>
              <a:blipFill>
                <a:blip r:embed="rId23"/>
                <a:stretch>
                  <a:fillRect/>
                </a:stretch>
              </a:blipFill>
            </p:spPr>
            <p:txBody>
              <a:bodyPr/>
              <a:lstStyle/>
              <a:p>
                <a:r>
                  <a:rPr lang="de-DE">
                    <a:noFill/>
                  </a:rPr>
                  <a:t> </a:t>
                </a:r>
              </a:p>
            </p:txBody>
          </p:sp>
        </mc:Fallback>
      </mc:AlternateContent>
      <p:grpSp>
        <p:nvGrpSpPr>
          <p:cNvPr id="124" name="Group 123">
            <a:extLst>
              <a:ext uri="{FF2B5EF4-FFF2-40B4-BE49-F238E27FC236}">
                <a16:creationId xmlns:a16="http://schemas.microsoft.com/office/drawing/2014/main" id="{66C97B50-9B12-8343-B0A5-5FC8D25EF220}"/>
              </a:ext>
            </a:extLst>
          </p:cNvPr>
          <p:cNvGrpSpPr/>
          <p:nvPr/>
        </p:nvGrpSpPr>
        <p:grpSpPr>
          <a:xfrm>
            <a:off x="5095992" y="3297815"/>
            <a:ext cx="1913630" cy="1935704"/>
            <a:chOff x="5863640" y="2314993"/>
            <a:chExt cx="2580308" cy="2610071"/>
          </a:xfrm>
        </p:grpSpPr>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6BC0576E-9C5C-F14F-B800-C72CDFEC90CC}"/>
                    </a:ext>
                  </a:extLst>
                </p:cNvPr>
                <p:cNvSpPr txBox="1"/>
                <p:nvPr/>
              </p:nvSpPr>
              <p:spPr>
                <a:xfrm>
                  <a:off x="5874644" y="2315731"/>
                  <a:ext cx="972000" cy="40850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charset="0"/>
                          </a:rPr>
                          <m:t>𝑁𝑎</m:t>
                        </m:r>
                        <m:r>
                          <a:rPr lang="de-DE" sz="1400" b="0" i="1" smtClean="0">
                            <a:latin typeface="Cambria Math" panose="02040503050406030204" pitchFamily="18" charset="0"/>
                          </a:rPr>
                          <m:t>𝑡𝐷𝑖𝑠</m:t>
                        </m:r>
                      </m:oMath>
                    </m:oMathPara>
                  </a14:m>
                  <a:endParaRPr lang="en-GB" sz="1400" dirty="0"/>
                </a:p>
              </p:txBody>
            </p:sp>
          </mc:Choice>
          <mc:Fallback xmlns="">
            <p:sp>
              <p:nvSpPr>
                <p:cNvPr id="125" name="TextBox 124">
                  <a:extLst>
                    <a:ext uri="{FF2B5EF4-FFF2-40B4-BE49-F238E27FC236}">
                      <a16:creationId xmlns:a16="http://schemas.microsoft.com/office/drawing/2014/main" id="{6BC0576E-9C5C-F14F-B800-C72CDFEC90CC}"/>
                    </a:ext>
                  </a:extLst>
                </p:cNvPr>
                <p:cNvSpPr txBox="1">
                  <a:spLocks noRot="1" noChangeAspect="1" noMove="1" noResize="1" noEditPoints="1" noAdjustHandles="1" noChangeArrowheads="1" noChangeShapeType="1" noTextEdit="1"/>
                </p:cNvSpPr>
                <p:nvPr/>
              </p:nvSpPr>
              <p:spPr>
                <a:xfrm>
                  <a:off x="5874644" y="2315731"/>
                  <a:ext cx="972000" cy="408500"/>
                </a:xfrm>
                <a:prstGeom prst="ellipse">
                  <a:avLst/>
                </a:prstGeom>
                <a:blipFill>
                  <a:blip r:embed="rId2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F7C099AC-2780-744D-9EF3-611621FB8330}"/>
                    </a:ext>
                  </a:extLst>
                </p:cNvPr>
                <p:cNvSpPr txBox="1"/>
                <p:nvPr/>
              </p:nvSpPr>
              <p:spPr>
                <a:xfrm>
                  <a:off x="5863640" y="3865558"/>
                  <a:ext cx="972000" cy="40849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𝑇𝑟𝑎𝑣𝑒𝑙</m:t>
                        </m:r>
                      </m:oMath>
                    </m:oMathPara>
                  </a14:m>
                  <a:endParaRPr lang="en-GB" sz="1400" dirty="0"/>
                </a:p>
              </p:txBody>
            </p:sp>
          </mc:Choice>
          <mc:Fallback xmlns="">
            <p:sp>
              <p:nvSpPr>
                <p:cNvPr id="126" name="TextBox 125">
                  <a:extLst>
                    <a:ext uri="{FF2B5EF4-FFF2-40B4-BE49-F238E27FC236}">
                      <a16:creationId xmlns:a16="http://schemas.microsoft.com/office/drawing/2014/main" id="{F7C099AC-2780-744D-9EF3-611621FB8330}"/>
                    </a:ext>
                  </a:extLst>
                </p:cNvPr>
                <p:cNvSpPr txBox="1">
                  <a:spLocks noRot="1" noChangeAspect="1" noMove="1" noResize="1" noEditPoints="1" noAdjustHandles="1" noChangeArrowheads="1" noChangeShapeType="1" noTextEdit="1"/>
                </p:cNvSpPr>
                <p:nvPr/>
              </p:nvSpPr>
              <p:spPr>
                <a:xfrm>
                  <a:off x="5863640" y="3865558"/>
                  <a:ext cx="972000" cy="408499"/>
                </a:xfrm>
                <a:prstGeom prst="ellipse">
                  <a:avLst/>
                </a:prstGeom>
                <a:blipFill>
                  <a:blip r:embed="rId25"/>
                  <a:stretch>
                    <a:fillRect/>
                  </a:stretch>
                </a:blipFill>
                <a:ln>
                  <a:solidFill>
                    <a:schemeClr val="tx1"/>
                  </a:solidFill>
                </a:ln>
              </p:spPr>
              <p:txBody>
                <a:bodyPr/>
                <a:lstStyle/>
                <a:p>
                  <a:r>
                    <a:rPr lang="de-DE">
                      <a:noFill/>
                    </a:rPr>
                    <a:t> </a:t>
                  </a:r>
                </a:p>
              </p:txBody>
            </p:sp>
          </mc:Fallback>
        </mc:AlternateContent>
        <p:cxnSp>
          <p:nvCxnSpPr>
            <p:cNvPr id="127" name="Straight Connector 126">
              <a:extLst>
                <a:ext uri="{FF2B5EF4-FFF2-40B4-BE49-F238E27FC236}">
                  <a16:creationId xmlns:a16="http://schemas.microsoft.com/office/drawing/2014/main" id="{8FD23347-9466-FD44-B1D4-C0474E03C18C}"/>
                </a:ext>
              </a:extLst>
            </p:cNvPr>
            <p:cNvCxnSpPr>
              <a:cxnSpLocks/>
              <a:stCxn id="126" idx="5"/>
              <a:endCxn id="138" idx="1"/>
            </p:cNvCxnSpPr>
            <p:nvPr/>
          </p:nvCxnSpPr>
          <p:spPr>
            <a:xfrm>
              <a:off x="6693294" y="4214234"/>
              <a:ext cx="127050" cy="362154"/>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8D80D4FC-4626-0B4F-8E01-B0E885A2BF03}"/>
                </a:ext>
              </a:extLst>
            </p:cNvPr>
            <p:cNvCxnSpPr>
              <a:cxnSpLocks/>
              <a:stCxn id="126" idx="7"/>
              <a:endCxn id="137" idx="3"/>
            </p:cNvCxnSpPr>
            <p:nvPr/>
          </p:nvCxnSpPr>
          <p:spPr>
            <a:xfrm flipV="1">
              <a:off x="6693294" y="3597597"/>
              <a:ext cx="128247" cy="327785"/>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07A99800-FA39-A84D-8B99-B01FDCED24C3}"/>
                </a:ext>
              </a:extLst>
            </p:cNvPr>
            <p:cNvCxnSpPr>
              <a:cxnSpLocks/>
              <a:stCxn id="137" idx="1"/>
              <a:endCxn id="125" idx="4"/>
            </p:cNvCxnSpPr>
            <p:nvPr/>
          </p:nvCxnSpPr>
          <p:spPr>
            <a:xfrm flipH="1" flipV="1">
              <a:off x="6360645" y="2724230"/>
              <a:ext cx="460897" cy="584515"/>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116A450D-BC28-A543-884C-D4D1CD630D23}"/>
                </a:ext>
              </a:extLst>
            </p:cNvPr>
            <p:cNvCxnSpPr>
              <a:cxnSpLocks/>
              <a:stCxn id="135" idx="2"/>
              <a:endCxn id="125" idx="6"/>
            </p:cNvCxnSpPr>
            <p:nvPr/>
          </p:nvCxnSpPr>
          <p:spPr>
            <a:xfrm flipH="1">
              <a:off x="6846644" y="2519243"/>
              <a:ext cx="620449" cy="738"/>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8668DCCF-55E7-E746-B0F0-E1623A056D4F}"/>
                </a:ext>
              </a:extLst>
            </p:cNvPr>
            <p:cNvCxnSpPr>
              <a:cxnSpLocks/>
              <a:stCxn id="135" idx="4"/>
              <a:endCxn id="137" idx="7"/>
            </p:cNvCxnSpPr>
            <p:nvPr/>
          </p:nvCxnSpPr>
          <p:spPr>
            <a:xfrm flipH="1">
              <a:off x="7508849" y="2723493"/>
              <a:ext cx="444245" cy="585252"/>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0BB9131-7994-9740-9124-39038E61D6EC}"/>
                </a:ext>
              </a:extLst>
            </p:cNvPr>
            <p:cNvCxnSpPr>
              <a:cxnSpLocks/>
              <a:stCxn id="137" idx="5"/>
              <a:endCxn id="136" idx="1"/>
            </p:cNvCxnSpPr>
            <p:nvPr/>
          </p:nvCxnSpPr>
          <p:spPr>
            <a:xfrm>
              <a:off x="7508849" y="3597597"/>
              <a:ext cx="105445" cy="32778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id="{3498FA60-6403-4448-9F54-100A23586F4D}"/>
                </a:ext>
              </a:extLst>
            </p:cNvPr>
            <p:cNvCxnSpPr>
              <a:cxnSpLocks/>
              <a:stCxn id="138" idx="0"/>
              <a:endCxn id="137" idx="4"/>
            </p:cNvCxnSpPr>
            <p:nvPr/>
          </p:nvCxnSpPr>
          <p:spPr>
            <a:xfrm flipV="1">
              <a:off x="7163999" y="3657421"/>
              <a:ext cx="1197" cy="859144"/>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id="{8197B4E2-EE85-4345-B47F-79839D262B9E}"/>
                </a:ext>
              </a:extLst>
            </p:cNvPr>
            <p:cNvCxnSpPr>
              <a:cxnSpLocks/>
              <a:stCxn id="138" idx="7"/>
              <a:endCxn id="136" idx="3"/>
            </p:cNvCxnSpPr>
            <p:nvPr/>
          </p:nvCxnSpPr>
          <p:spPr>
            <a:xfrm flipV="1">
              <a:off x="7507652" y="4214234"/>
              <a:ext cx="106642" cy="362154"/>
            </a:xfrm>
            <a:prstGeom prst="line">
              <a:avLst/>
            </a:prstGeom>
            <a:ln w="635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5" name="TextBox 134">
                  <a:extLst>
                    <a:ext uri="{FF2B5EF4-FFF2-40B4-BE49-F238E27FC236}">
                      <a16:creationId xmlns:a16="http://schemas.microsoft.com/office/drawing/2014/main" id="{B08F8663-D81F-294B-AC21-AADCF36E49C6}"/>
                    </a:ext>
                  </a:extLst>
                </p:cNvPr>
                <p:cNvSpPr txBox="1"/>
                <p:nvPr/>
              </p:nvSpPr>
              <p:spPr>
                <a:xfrm>
                  <a:off x="7467094" y="2314993"/>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𝐴𝑟𝑡𝑖𝑓</m:t>
                        </m:r>
                      </m:oMath>
                    </m:oMathPara>
                  </a14:m>
                  <a:endParaRPr lang="en-GB" sz="1400" dirty="0"/>
                </a:p>
              </p:txBody>
            </p:sp>
          </mc:Choice>
          <mc:Fallback xmlns="">
            <p:sp>
              <p:nvSpPr>
                <p:cNvPr id="135" name="TextBox 134">
                  <a:extLst>
                    <a:ext uri="{FF2B5EF4-FFF2-40B4-BE49-F238E27FC236}">
                      <a16:creationId xmlns:a16="http://schemas.microsoft.com/office/drawing/2014/main" id="{B08F8663-D81F-294B-AC21-AADCF36E49C6}"/>
                    </a:ext>
                  </a:extLst>
                </p:cNvPr>
                <p:cNvSpPr txBox="1">
                  <a:spLocks noRot="1" noChangeAspect="1" noMove="1" noResize="1" noEditPoints="1" noAdjustHandles="1" noChangeArrowheads="1" noChangeShapeType="1" noTextEdit="1"/>
                </p:cNvSpPr>
                <p:nvPr/>
              </p:nvSpPr>
              <p:spPr>
                <a:xfrm>
                  <a:off x="7467094" y="2314993"/>
                  <a:ext cx="972000" cy="408500"/>
                </a:xfrm>
                <a:prstGeom prst="ellipse">
                  <a:avLst/>
                </a:prstGeom>
                <a:blipFill>
                  <a:blip r:embed="rId26"/>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103DA0ED-6338-F445-9B99-E29C3206E4FF}"/>
                    </a:ext>
                  </a:extLst>
                </p:cNvPr>
                <p:cNvSpPr txBox="1"/>
                <p:nvPr/>
              </p:nvSpPr>
              <p:spPr>
                <a:xfrm>
                  <a:off x="7471948" y="3865558"/>
                  <a:ext cx="972000" cy="40849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𝑇𝑟𝑒𝑎𝑡</m:t>
                        </m:r>
                      </m:oMath>
                    </m:oMathPara>
                  </a14:m>
                  <a:endParaRPr lang="en-GB" sz="1400" dirty="0"/>
                </a:p>
              </p:txBody>
            </p:sp>
          </mc:Choice>
          <mc:Fallback xmlns="">
            <p:sp>
              <p:nvSpPr>
                <p:cNvPr id="136" name="TextBox 135">
                  <a:extLst>
                    <a:ext uri="{FF2B5EF4-FFF2-40B4-BE49-F238E27FC236}">
                      <a16:creationId xmlns:a16="http://schemas.microsoft.com/office/drawing/2014/main" id="{103DA0ED-6338-F445-9B99-E29C3206E4FF}"/>
                    </a:ext>
                  </a:extLst>
                </p:cNvPr>
                <p:cNvSpPr txBox="1">
                  <a:spLocks noRot="1" noChangeAspect="1" noMove="1" noResize="1" noEditPoints="1" noAdjustHandles="1" noChangeArrowheads="1" noChangeShapeType="1" noTextEdit="1"/>
                </p:cNvSpPr>
                <p:nvPr/>
              </p:nvSpPr>
              <p:spPr>
                <a:xfrm>
                  <a:off x="7471948" y="3865558"/>
                  <a:ext cx="972000" cy="408499"/>
                </a:xfrm>
                <a:prstGeom prst="ellipse">
                  <a:avLst/>
                </a:prstGeom>
                <a:blipFill>
                  <a:blip r:embed="rId2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8945B8EE-CCCF-B740-A060-C0ED5AE62F8B}"/>
                    </a:ext>
                  </a:extLst>
                </p:cNvPr>
                <p:cNvSpPr txBox="1"/>
                <p:nvPr/>
              </p:nvSpPr>
              <p:spPr>
                <a:xfrm>
                  <a:off x="6679195" y="3248921"/>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𝐸𝑝𝑖𝑑</m:t>
                        </m:r>
                      </m:oMath>
                    </m:oMathPara>
                  </a14:m>
                  <a:endParaRPr lang="en-GB" sz="1400" dirty="0"/>
                </a:p>
              </p:txBody>
            </p:sp>
          </mc:Choice>
          <mc:Fallback xmlns="">
            <p:sp>
              <p:nvSpPr>
                <p:cNvPr id="137" name="TextBox 136">
                  <a:extLst>
                    <a:ext uri="{FF2B5EF4-FFF2-40B4-BE49-F238E27FC236}">
                      <a16:creationId xmlns:a16="http://schemas.microsoft.com/office/drawing/2014/main" id="{8945B8EE-CCCF-B740-A060-C0ED5AE62F8B}"/>
                    </a:ext>
                  </a:extLst>
                </p:cNvPr>
                <p:cNvSpPr txBox="1">
                  <a:spLocks noRot="1" noChangeAspect="1" noMove="1" noResize="1" noEditPoints="1" noAdjustHandles="1" noChangeArrowheads="1" noChangeShapeType="1" noTextEdit="1"/>
                </p:cNvSpPr>
                <p:nvPr/>
              </p:nvSpPr>
              <p:spPr>
                <a:xfrm>
                  <a:off x="6679195" y="3248921"/>
                  <a:ext cx="972000" cy="408500"/>
                </a:xfrm>
                <a:prstGeom prst="ellipse">
                  <a:avLst/>
                </a:prstGeom>
                <a:blipFill>
                  <a:blip r:embed="rId28"/>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8" name="TextBox 137">
                  <a:extLst>
                    <a:ext uri="{FF2B5EF4-FFF2-40B4-BE49-F238E27FC236}">
                      <a16:creationId xmlns:a16="http://schemas.microsoft.com/office/drawing/2014/main" id="{27AC95BB-7294-E84D-8D0C-83E648EB8EDC}"/>
                    </a:ext>
                  </a:extLst>
                </p:cNvPr>
                <p:cNvSpPr txBox="1"/>
                <p:nvPr/>
              </p:nvSpPr>
              <p:spPr>
                <a:xfrm>
                  <a:off x="6677998" y="4516564"/>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𝑆𝑖</m:t>
                        </m:r>
                        <m:r>
                          <a:rPr lang="de-DE" sz="1400" i="1">
                            <a:latin typeface="Cambria Math" panose="02040503050406030204" pitchFamily="18" charset="0"/>
                          </a:rPr>
                          <m:t>𝑐</m:t>
                        </m:r>
                        <m:r>
                          <a:rPr lang="de-DE" sz="1400" i="1">
                            <a:latin typeface="Cambria Math" charset="0"/>
                          </a:rPr>
                          <m:t>𝑘</m:t>
                        </m:r>
                      </m:oMath>
                    </m:oMathPara>
                  </a14:m>
                  <a:endParaRPr lang="en-GB" sz="1400" dirty="0">
                    <a:solidFill>
                      <a:schemeClr val="accent1"/>
                    </a:solidFill>
                  </a:endParaRPr>
                </a:p>
              </p:txBody>
            </p:sp>
          </mc:Choice>
          <mc:Fallback xmlns="">
            <p:sp>
              <p:nvSpPr>
                <p:cNvPr id="138" name="TextBox 137">
                  <a:extLst>
                    <a:ext uri="{FF2B5EF4-FFF2-40B4-BE49-F238E27FC236}">
                      <a16:creationId xmlns:a16="http://schemas.microsoft.com/office/drawing/2014/main" id="{27AC95BB-7294-E84D-8D0C-83E648EB8EDC}"/>
                    </a:ext>
                  </a:extLst>
                </p:cNvPr>
                <p:cNvSpPr txBox="1">
                  <a:spLocks noRot="1" noChangeAspect="1" noMove="1" noResize="1" noEditPoints="1" noAdjustHandles="1" noChangeArrowheads="1" noChangeShapeType="1" noTextEdit="1"/>
                </p:cNvSpPr>
                <p:nvPr/>
              </p:nvSpPr>
              <p:spPr>
                <a:xfrm>
                  <a:off x="6677998" y="4516564"/>
                  <a:ext cx="972000" cy="408500"/>
                </a:xfrm>
                <a:prstGeom prst="ellipse">
                  <a:avLst/>
                </a:prstGeom>
                <a:blipFill>
                  <a:blip r:embed="rId29"/>
                  <a:stretch>
                    <a:fillRect/>
                  </a:stretch>
                </a:blipFill>
                <a:ln>
                  <a:solidFill>
                    <a:schemeClr val="tx1"/>
                  </a:solidFill>
                </a:ln>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39" name="Rectangle 138">
                <a:extLst>
                  <a:ext uri="{FF2B5EF4-FFF2-40B4-BE49-F238E27FC236}">
                    <a16:creationId xmlns:a16="http://schemas.microsoft.com/office/drawing/2014/main" id="{DF80046C-6BF0-3146-8763-9A08FC7439D5}"/>
                  </a:ext>
                </a:extLst>
              </p:cNvPr>
              <p:cNvSpPr/>
              <p:nvPr/>
            </p:nvSpPr>
            <p:spPr>
              <a:xfrm>
                <a:off x="5192960" y="5338568"/>
                <a:ext cx="17242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𝑁</m:t>
                      </m:r>
                      <m:r>
                        <a:rPr lang="de-DE" i="1" smtClean="0">
                          <a:latin typeface="Cambria Math" panose="02040503050406030204" pitchFamily="18" charset="0"/>
                        </a:rPr>
                        <m:t>,</m:t>
                      </m:r>
                      <m:r>
                        <a:rPr lang="de-DE" i="1" smtClean="0">
                          <a:latin typeface="Cambria Math" panose="02040503050406030204" pitchFamily="18" charset="0"/>
                        </a:rPr>
                        <m:t>𝐴</m:t>
                      </m:r>
                      <m:r>
                        <a:rPr lang="de-DE" i="1" smtClean="0">
                          <a:latin typeface="Cambria Math" panose="02040503050406030204" pitchFamily="18" charset="0"/>
                        </a:rPr>
                        <m:t>,</m:t>
                      </m:r>
                      <m:r>
                        <a:rPr lang="de-DE" i="1" smtClean="0">
                          <a:latin typeface="Cambria Math" panose="02040503050406030204" pitchFamily="18" charset="0"/>
                        </a:rPr>
                        <m:t>𝐸</m:t>
                      </m:r>
                      <m:r>
                        <a:rPr lang="de-DE" i="1" smtClean="0">
                          <a:latin typeface="Cambria Math" panose="02040503050406030204" pitchFamily="18" charset="0"/>
                        </a:rPr>
                        <m:t>,</m:t>
                      </m:r>
                      <m:r>
                        <a:rPr lang="de-DE" i="1" smtClean="0">
                          <a:latin typeface="Cambria Math" panose="02040503050406030204" pitchFamily="18" charset="0"/>
                        </a:rPr>
                        <m:t>𝑇𝑙</m:t>
                      </m:r>
                      <m:r>
                        <a:rPr lang="de-DE" i="1" smtClean="0">
                          <a:latin typeface="Cambria Math" panose="02040503050406030204" pitchFamily="18" charset="0"/>
                        </a:rPr>
                        <m:t>,</m:t>
                      </m:r>
                      <m:r>
                        <a:rPr lang="de-DE" b="0" i="1" smtClean="0">
                          <a:latin typeface="Cambria Math" panose="02040503050406030204" pitchFamily="18" charset="0"/>
                        </a:rPr>
                        <m:t>𝑇</m:t>
                      </m:r>
                      <m:r>
                        <a:rPr lang="de-DE" i="1">
                          <a:latin typeface="Cambria Math" panose="02040503050406030204" pitchFamily="18" charset="0"/>
                        </a:rPr>
                        <m:t>𝑡</m:t>
                      </m:r>
                      <m:r>
                        <a:rPr lang="de-DE" b="0" i="1" smtClean="0">
                          <a:latin typeface="Cambria Math" panose="02040503050406030204" pitchFamily="18" charset="0"/>
                        </a:rPr>
                        <m:t>,</m:t>
                      </m:r>
                      <m:r>
                        <a:rPr lang="de-DE" b="0" i="1" smtClean="0">
                          <a:latin typeface="Cambria Math" panose="02040503050406030204" pitchFamily="18" charset="0"/>
                        </a:rPr>
                        <m:t>𝑆</m:t>
                      </m:r>
                    </m:oMath>
                  </m:oMathPara>
                </a14:m>
                <a:endParaRPr lang="de-DE" dirty="0"/>
              </a:p>
            </p:txBody>
          </p:sp>
        </mc:Choice>
        <mc:Fallback xmlns="">
          <p:sp>
            <p:nvSpPr>
              <p:cNvPr id="139" name="Rectangle 138">
                <a:extLst>
                  <a:ext uri="{FF2B5EF4-FFF2-40B4-BE49-F238E27FC236}">
                    <a16:creationId xmlns:a16="http://schemas.microsoft.com/office/drawing/2014/main" id="{DF80046C-6BF0-3146-8763-9A08FC7439D5}"/>
                  </a:ext>
                </a:extLst>
              </p:cNvPr>
              <p:cNvSpPr>
                <a:spLocks noRot="1" noChangeAspect="1" noMove="1" noResize="1" noEditPoints="1" noAdjustHandles="1" noChangeArrowheads="1" noChangeShapeType="1" noTextEdit="1"/>
              </p:cNvSpPr>
              <p:nvPr/>
            </p:nvSpPr>
            <p:spPr>
              <a:xfrm>
                <a:off x="5192960" y="5338568"/>
                <a:ext cx="1724255" cy="369332"/>
              </a:xfrm>
              <a:prstGeom prst="rect">
                <a:avLst/>
              </a:prstGeom>
              <a:blipFill>
                <a:blip r:embed="rId30"/>
                <a:stretch>
                  <a:fillRect/>
                </a:stretch>
              </a:blipFill>
            </p:spPr>
            <p:txBody>
              <a:bodyPr/>
              <a:lstStyle/>
              <a:p>
                <a:r>
                  <a:rPr lang="de-DE">
                    <a:noFill/>
                  </a:rPr>
                  <a:t> </a:t>
                </a:r>
              </a:p>
            </p:txBody>
          </p:sp>
        </mc:Fallback>
      </mc:AlternateContent>
      <p:cxnSp>
        <p:nvCxnSpPr>
          <p:cNvPr id="140" name="Straight Connector 139">
            <a:extLst>
              <a:ext uri="{FF2B5EF4-FFF2-40B4-BE49-F238E27FC236}">
                <a16:creationId xmlns:a16="http://schemas.microsoft.com/office/drawing/2014/main" id="{7FB2F83E-8BF8-F44E-91CB-3CB2421EA173}"/>
              </a:ext>
            </a:extLst>
          </p:cNvPr>
          <p:cNvCxnSpPr>
            <a:cxnSpLocks/>
            <a:stCxn id="126" idx="6"/>
            <a:endCxn id="136" idx="2"/>
          </p:cNvCxnSpPr>
          <p:nvPr/>
        </p:nvCxnSpPr>
        <p:spPr>
          <a:xfrm>
            <a:off x="5816855" y="4599237"/>
            <a:ext cx="471904" cy="0"/>
          </a:xfrm>
          <a:prstGeom prst="line">
            <a:avLst/>
          </a:prstGeom>
          <a:ln w="1905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41" name="Group 140">
            <a:extLst>
              <a:ext uri="{FF2B5EF4-FFF2-40B4-BE49-F238E27FC236}">
                <a16:creationId xmlns:a16="http://schemas.microsoft.com/office/drawing/2014/main" id="{06CAA17D-C1A3-AB4B-8861-CCBB9D720C89}"/>
              </a:ext>
            </a:extLst>
          </p:cNvPr>
          <p:cNvGrpSpPr/>
          <p:nvPr/>
        </p:nvGrpSpPr>
        <p:grpSpPr>
          <a:xfrm>
            <a:off x="7224083" y="3297815"/>
            <a:ext cx="1913630" cy="1935704"/>
            <a:chOff x="5863640" y="2314993"/>
            <a:chExt cx="2580308" cy="2610071"/>
          </a:xfrm>
        </p:grpSpPr>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0D9C15B3-E608-0E44-B8E6-E98B61CA8BAE}"/>
                    </a:ext>
                  </a:extLst>
                </p:cNvPr>
                <p:cNvSpPr txBox="1"/>
                <p:nvPr/>
              </p:nvSpPr>
              <p:spPr>
                <a:xfrm>
                  <a:off x="5874644" y="2315731"/>
                  <a:ext cx="972000" cy="40850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charset="0"/>
                          </a:rPr>
                          <m:t>𝑁𝑎</m:t>
                        </m:r>
                        <m:r>
                          <a:rPr lang="de-DE" sz="1400" b="0" i="1" smtClean="0">
                            <a:latin typeface="Cambria Math" panose="02040503050406030204" pitchFamily="18" charset="0"/>
                          </a:rPr>
                          <m:t>𝑡𝐷𝑖𝑠</m:t>
                        </m:r>
                      </m:oMath>
                    </m:oMathPara>
                  </a14:m>
                  <a:endParaRPr lang="en-GB" sz="1400" dirty="0"/>
                </a:p>
              </p:txBody>
            </p:sp>
          </mc:Choice>
          <mc:Fallback xmlns="">
            <p:sp>
              <p:nvSpPr>
                <p:cNvPr id="142" name="TextBox 141">
                  <a:extLst>
                    <a:ext uri="{FF2B5EF4-FFF2-40B4-BE49-F238E27FC236}">
                      <a16:creationId xmlns:a16="http://schemas.microsoft.com/office/drawing/2014/main" id="{0D9C15B3-E608-0E44-B8E6-E98B61CA8BAE}"/>
                    </a:ext>
                  </a:extLst>
                </p:cNvPr>
                <p:cNvSpPr txBox="1">
                  <a:spLocks noRot="1" noChangeAspect="1" noMove="1" noResize="1" noEditPoints="1" noAdjustHandles="1" noChangeArrowheads="1" noChangeShapeType="1" noTextEdit="1"/>
                </p:cNvSpPr>
                <p:nvPr/>
              </p:nvSpPr>
              <p:spPr>
                <a:xfrm>
                  <a:off x="5874644" y="2315731"/>
                  <a:ext cx="972000" cy="408500"/>
                </a:xfrm>
                <a:prstGeom prst="ellipse">
                  <a:avLst/>
                </a:prstGeom>
                <a:blipFill>
                  <a:blip r:embed="rId3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EF286655-1B7A-3845-9192-27E997B4DCC9}"/>
                    </a:ext>
                  </a:extLst>
                </p:cNvPr>
                <p:cNvSpPr txBox="1"/>
                <p:nvPr/>
              </p:nvSpPr>
              <p:spPr>
                <a:xfrm>
                  <a:off x="5863640" y="3865558"/>
                  <a:ext cx="972000" cy="40849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𝑇𝑟𝑎𝑣𝑒𝑙</m:t>
                        </m:r>
                      </m:oMath>
                    </m:oMathPara>
                  </a14:m>
                  <a:endParaRPr lang="en-GB" sz="1400" dirty="0"/>
                </a:p>
              </p:txBody>
            </p:sp>
          </mc:Choice>
          <mc:Fallback xmlns="">
            <p:sp>
              <p:nvSpPr>
                <p:cNvPr id="143" name="TextBox 142">
                  <a:extLst>
                    <a:ext uri="{FF2B5EF4-FFF2-40B4-BE49-F238E27FC236}">
                      <a16:creationId xmlns:a16="http://schemas.microsoft.com/office/drawing/2014/main" id="{EF286655-1B7A-3845-9192-27E997B4DCC9}"/>
                    </a:ext>
                  </a:extLst>
                </p:cNvPr>
                <p:cNvSpPr txBox="1">
                  <a:spLocks noRot="1" noChangeAspect="1" noMove="1" noResize="1" noEditPoints="1" noAdjustHandles="1" noChangeArrowheads="1" noChangeShapeType="1" noTextEdit="1"/>
                </p:cNvSpPr>
                <p:nvPr/>
              </p:nvSpPr>
              <p:spPr>
                <a:xfrm>
                  <a:off x="5863640" y="3865558"/>
                  <a:ext cx="972000" cy="408499"/>
                </a:xfrm>
                <a:prstGeom prst="ellipse">
                  <a:avLst/>
                </a:prstGeom>
                <a:blipFill>
                  <a:blip r:embed="rId32"/>
                  <a:stretch>
                    <a:fillRect/>
                  </a:stretch>
                </a:blipFill>
                <a:ln>
                  <a:solidFill>
                    <a:schemeClr val="tx1"/>
                  </a:solidFill>
                </a:ln>
              </p:spPr>
              <p:txBody>
                <a:bodyPr/>
                <a:lstStyle/>
                <a:p>
                  <a:r>
                    <a:rPr lang="de-DE">
                      <a:noFill/>
                    </a:rPr>
                    <a:t> </a:t>
                  </a:r>
                </a:p>
              </p:txBody>
            </p:sp>
          </mc:Fallback>
        </mc:AlternateContent>
        <p:cxnSp>
          <p:nvCxnSpPr>
            <p:cNvPr id="144" name="Straight Connector 143">
              <a:extLst>
                <a:ext uri="{FF2B5EF4-FFF2-40B4-BE49-F238E27FC236}">
                  <a16:creationId xmlns:a16="http://schemas.microsoft.com/office/drawing/2014/main" id="{7F64B342-4487-6947-8BD5-0F7A75654B57}"/>
                </a:ext>
              </a:extLst>
            </p:cNvPr>
            <p:cNvCxnSpPr>
              <a:cxnSpLocks/>
              <a:stCxn id="143" idx="5"/>
              <a:endCxn id="155" idx="1"/>
            </p:cNvCxnSpPr>
            <p:nvPr/>
          </p:nvCxnSpPr>
          <p:spPr>
            <a:xfrm>
              <a:off x="6693294" y="4214234"/>
              <a:ext cx="127050" cy="362154"/>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19FF838-D51A-574E-B264-680E087B4FC0}"/>
                </a:ext>
              </a:extLst>
            </p:cNvPr>
            <p:cNvCxnSpPr>
              <a:cxnSpLocks/>
              <a:stCxn id="143" idx="7"/>
              <a:endCxn id="154" idx="3"/>
            </p:cNvCxnSpPr>
            <p:nvPr/>
          </p:nvCxnSpPr>
          <p:spPr>
            <a:xfrm flipV="1">
              <a:off x="6693294" y="3597597"/>
              <a:ext cx="128247" cy="327785"/>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3F6470AE-41A2-B94B-9A3E-EEF07F7BD962}"/>
                </a:ext>
              </a:extLst>
            </p:cNvPr>
            <p:cNvCxnSpPr>
              <a:cxnSpLocks/>
              <a:stCxn id="154" idx="1"/>
              <a:endCxn id="142" idx="4"/>
            </p:cNvCxnSpPr>
            <p:nvPr/>
          </p:nvCxnSpPr>
          <p:spPr>
            <a:xfrm flipH="1" flipV="1">
              <a:off x="6360645" y="2724230"/>
              <a:ext cx="460897" cy="584515"/>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0F571629-4926-DD49-ADF0-7E59C396CD45}"/>
                </a:ext>
              </a:extLst>
            </p:cNvPr>
            <p:cNvCxnSpPr>
              <a:cxnSpLocks/>
              <a:stCxn id="152" idx="2"/>
              <a:endCxn id="142" idx="6"/>
            </p:cNvCxnSpPr>
            <p:nvPr/>
          </p:nvCxnSpPr>
          <p:spPr>
            <a:xfrm flipH="1">
              <a:off x="6846644" y="2519243"/>
              <a:ext cx="620449" cy="738"/>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076B5913-28F5-2445-A13B-80A1379E60F4}"/>
                </a:ext>
              </a:extLst>
            </p:cNvPr>
            <p:cNvCxnSpPr>
              <a:cxnSpLocks/>
              <a:stCxn id="152" idx="4"/>
              <a:endCxn id="154" idx="7"/>
            </p:cNvCxnSpPr>
            <p:nvPr/>
          </p:nvCxnSpPr>
          <p:spPr>
            <a:xfrm flipH="1">
              <a:off x="7508849" y="2723493"/>
              <a:ext cx="444245" cy="585252"/>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01D972FE-1992-194C-BC3F-5BBB861AFC92}"/>
                </a:ext>
              </a:extLst>
            </p:cNvPr>
            <p:cNvCxnSpPr>
              <a:cxnSpLocks/>
              <a:stCxn id="154" idx="5"/>
              <a:endCxn id="153" idx="1"/>
            </p:cNvCxnSpPr>
            <p:nvPr/>
          </p:nvCxnSpPr>
          <p:spPr>
            <a:xfrm>
              <a:off x="7508849" y="3597597"/>
              <a:ext cx="105445" cy="32778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43A1A191-B93F-6A47-95B5-023FC3A8B741}"/>
                </a:ext>
              </a:extLst>
            </p:cNvPr>
            <p:cNvCxnSpPr>
              <a:cxnSpLocks/>
              <a:stCxn id="155" idx="0"/>
              <a:endCxn id="154" idx="4"/>
            </p:cNvCxnSpPr>
            <p:nvPr/>
          </p:nvCxnSpPr>
          <p:spPr>
            <a:xfrm flipV="1">
              <a:off x="7163999" y="3657421"/>
              <a:ext cx="1197" cy="859144"/>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A000BE38-0510-0949-A79E-B52651F4AD35}"/>
                </a:ext>
              </a:extLst>
            </p:cNvPr>
            <p:cNvCxnSpPr>
              <a:cxnSpLocks/>
              <a:stCxn id="155" idx="7"/>
              <a:endCxn id="153" idx="3"/>
            </p:cNvCxnSpPr>
            <p:nvPr/>
          </p:nvCxnSpPr>
          <p:spPr>
            <a:xfrm flipV="1">
              <a:off x="7507652" y="4214234"/>
              <a:ext cx="106642" cy="362154"/>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439E9619-B67A-A346-9424-B0B5D1F6C4A1}"/>
                    </a:ext>
                  </a:extLst>
                </p:cNvPr>
                <p:cNvSpPr txBox="1"/>
                <p:nvPr/>
              </p:nvSpPr>
              <p:spPr>
                <a:xfrm>
                  <a:off x="7467094" y="2314993"/>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𝐴𝑟𝑡𝑖𝑓</m:t>
                        </m:r>
                      </m:oMath>
                    </m:oMathPara>
                  </a14:m>
                  <a:endParaRPr lang="en-GB" sz="1400" dirty="0"/>
                </a:p>
              </p:txBody>
            </p:sp>
          </mc:Choice>
          <mc:Fallback xmlns="">
            <p:sp>
              <p:nvSpPr>
                <p:cNvPr id="152" name="TextBox 151">
                  <a:extLst>
                    <a:ext uri="{FF2B5EF4-FFF2-40B4-BE49-F238E27FC236}">
                      <a16:creationId xmlns:a16="http://schemas.microsoft.com/office/drawing/2014/main" id="{439E9619-B67A-A346-9424-B0B5D1F6C4A1}"/>
                    </a:ext>
                  </a:extLst>
                </p:cNvPr>
                <p:cNvSpPr txBox="1">
                  <a:spLocks noRot="1" noChangeAspect="1" noMove="1" noResize="1" noEditPoints="1" noAdjustHandles="1" noChangeArrowheads="1" noChangeShapeType="1" noTextEdit="1"/>
                </p:cNvSpPr>
                <p:nvPr/>
              </p:nvSpPr>
              <p:spPr>
                <a:xfrm>
                  <a:off x="7467094" y="2314993"/>
                  <a:ext cx="972000" cy="408500"/>
                </a:xfrm>
                <a:prstGeom prst="ellipse">
                  <a:avLst/>
                </a:prstGeom>
                <a:blipFill>
                  <a:blip r:embed="rId33"/>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A947C1D3-1A9B-8E42-872E-2241E09A02C2}"/>
                    </a:ext>
                  </a:extLst>
                </p:cNvPr>
                <p:cNvSpPr txBox="1"/>
                <p:nvPr/>
              </p:nvSpPr>
              <p:spPr>
                <a:xfrm>
                  <a:off x="7471948" y="3865558"/>
                  <a:ext cx="972000" cy="40849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𝑇𝑟𝑒𝑎𝑡</m:t>
                        </m:r>
                      </m:oMath>
                    </m:oMathPara>
                  </a14:m>
                  <a:endParaRPr lang="en-GB" sz="1400" dirty="0"/>
                </a:p>
              </p:txBody>
            </p:sp>
          </mc:Choice>
          <mc:Fallback xmlns="">
            <p:sp>
              <p:nvSpPr>
                <p:cNvPr id="153" name="TextBox 152">
                  <a:extLst>
                    <a:ext uri="{FF2B5EF4-FFF2-40B4-BE49-F238E27FC236}">
                      <a16:creationId xmlns:a16="http://schemas.microsoft.com/office/drawing/2014/main" id="{A947C1D3-1A9B-8E42-872E-2241E09A02C2}"/>
                    </a:ext>
                  </a:extLst>
                </p:cNvPr>
                <p:cNvSpPr txBox="1">
                  <a:spLocks noRot="1" noChangeAspect="1" noMove="1" noResize="1" noEditPoints="1" noAdjustHandles="1" noChangeArrowheads="1" noChangeShapeType="1" noTextEdit="1"/>
                </p:cNvSpPr>
                <p:nvPr/>
              </p:nvSpPr>
              <p:spPr>
                <a:xfrm>
                  <a:off x="7471948" y="3865558"/>
                  <a:ext cx="972000" cy="408499"/>
                </a:xfrm>
                <a:prstGeom prst="ellipse">
                  <a:avLst/>
                </a:prstGeom>
                <a:blipFill>
                  <a:blip r:embed="rId3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23B66CB3-CC7F-CD42-9DF2-91B86CE7E73F}"/>
                    </a:ext>
                  </a:extLst>
                </p:cNvPr>
                <p:cNvSpPr txBox="1"/>
                <p:nvPr/>
              </p:nvSpPr>
              <p:spPr>
                <a:xfrm>
                  <a:off x="6679195" y="3248921"/>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𝐸𝑝𝑖𝑑</m:t>
                        </m:r>
                      </m:oMath>
                    </m:oMathPara>
                  </a14:m>
                  <a:endParaRPr lang="en-GB" sz="1400" dirty="0"/>
                </a:p>
              </p:txBody>
            </p:sp>
          </mc:Choice>
          <mc:Fallback xmlns="">
            <p:sp>
              <p:nvSpPr>
                <p:cNvPr id="154" name="TextBox 153">
                  <a:extLst>
                    <a:ext uri="{FF2B5EF4-FFF2-40B4-BE49-F238E27FC236}">
                      <a16:creationId xmlns:a16="http://schemas.microsoft.com/office/drawing/2014/main" id="{23B66CB3-CC7F-CD42-9DF2-91B86CE7E73F}"/>
                    </a:ext>
                  </a:extLst>
                </p:cNvPr>
                <p:cNvSpPr txBox="1">
                  <a:spLocks noRot="1" noChangeAspect="1" noMove="1" noResize="1" noEditPoints="1" noAdjustHandles="1" noChangeArrowheads="1" noChangeShapeType="1" noTextEdit="1"/>
                </p:cNvSpPr>
                <p:nvPr/>
              </p:nvSpPr>
              <p:spPr>
                <a:xfrm>
                  <a:off x="6679195" y="3248921"/>
                  <a:ext cx="972000" cy="408500"/>
                </a:xfrm>
                <a:prstGeom prst="ellipse">
                  <a:avLst/>
                </a:prstGeom>
                <a:blipFill>
                  <a:blip r:embed="rId35"/>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5" name="TextBox 154">
                  <a:extLst>
                    <a:ext uri="{FF2B5EF4-FFF2-40B4-BE49-F238E27FC236}">
                      <a16:creationId xmlns:a16="http://schemas.microsoft.com/office/drawing/2014/main" id="{F44597EF-865C-7543-8A92-568BD154AAC2}"/>
                    </a:ext>
                  </a:extLst>
                </p:cNvPr>
                <p:cNvSpPr txBox="1"/>
                <p:nvPr/>
              </p:nvSpPr>
              <p:spPr>
                <a:xfrm>
                  <a:off x="6677998" y="4516564"/>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𝑆𝑖</m:t>
                        </m:r>
                        <m:r>
                          <a:rPr lang="de-DE" sz="1400" i="1">
                            <a:latin typeface="Cambria Math" panose="02040503050406030204" pitchFamily="18" charset="0"/>
                          </a:rPr>
                          <m:t>𝑐</m:t>
                        </m:r>
                        <m:r>
                          <a:rPr lang="de-DE" sz="1400" i="1">
                            <a:latin typeface="Cambria Math" charset="0"/>
                          </a:rPr>
                          <m:t>𝑘</m:t>
                        </m:r>
                      </m:oMath>
                    </m:oMathPara>
                  </a14:m>
                  <a:endParaRPr lang="en-GB" sz="1400" dirty="0">
                    <a:solidFill>
                      <a:schemeClr val="accent1"/>
                    </a:solidFill>
                  </a:endParaRPr>
                </a:p>
              </p:txBody>
            </p:sp>
          </mc:Choice>
          <mc:Fallback xmlns="">
            <p:sp>
              <p:nvSpPr>
                <p:cNvPr id="155" name="TextBox 154">
                  <a:extLst>
                    <a:ext uri="{FF2B5EF4-FFF2-40B4-BE49-F238E27FC236}">
                      <a16:creationId xmlns:a16="http://schemas.microsoft.com/office/drawing/2014/main" id="{F44597EF-865C-7543-8A92-568BD154AAC2}"/>
                    </a:ext>
                  </a:extLst>
                </p:cNvPr>
                <p:cNvSpPr txBox="1">
                  <a:spLocks noRot="1" noChangeAspect="1" noMove="1" noResize="1" noEditPoints="1" noAdjustHandles="1" noChangeArrowheads="1" noChangeShapeType="1" noTextEdit="1"/>
                </p:cNvSpPr>
                <p:nvPr/>
              </p:nvSpPr>
              <p:spPr>
                <a:xfrm>
                  <a:off x="6677998" y="4516564"/>
                  <a:ext cx="972000" cy="408500"/>
                </a:xfrm>
                <a:prstGeom prst="ellipse">
                  <a:avLst/>
                </a:prstGeom>
                <a:blipFill>
                  <a:blip r:embed="rId36"/>
                  <a:stretch>
                    <a:fillRect/>
                  </a:stretch>
                </a:blipFill>
                <a:ln>
                  <a:solidFill>
                    <a:schemeClr val="tx1"/>
                  </a:solidFill>
                </a:ln>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56" name="Rectangle 155">
                <a:extLst>
                  <a:ext uri="{FF2B5EF4-FFF2-40B4-BE49-F238E27FC236}">
                    <a16:creationId xmlns:a16="http://schemas.microsoft.com/office/drawing/2014/main" id="{5475D30D-114D-0A48-A97A-2108B52BE8A2}"/>
                  </a:ext>
                </a:extLst>
              </p:cNvPr>
              <p:cNvSpPr/>
              <p:nvPr/>
            </p:nvSpPr>
            <p:spPr>
              <a:xfrm>
                <a:off x="7321051" y="5338568"/>
                <a:ext cx="172425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m:t>
                      </m:r>
                      <m:r>
                        <a:rPr lang="de-DE" b="0" i="1" smtClean="0">
                          <a:latin typeface="Cambria Math" panose="02040503050406030204" pitchFamily="18" charset="0"/>
                        </a:rPr>
                        <m:t>,</m:t>
                      </m:r>
                      <m:r>
                        <a:rPr lang="de-DE" i="1" smtClean="0">
                          <a:latin typeface="Cambria Math" panose="02040503050406030204" pitchFamily="18" charset="0"/>
                        </a:rPr>
                        <m:t>𝑁</m:t>
                      </m:r>
                      <m:r>
                        <a:rPr lang="de-DE" i="1" smtClean="0">
                          <a:latin typeface="Cambria Math" panose="02040503050406030204" pitchFamily="18" charset="0"/>
                        </a:rPr>
                        <m:t>,</m:t>
                      </m:r>
                      <m:r>
                        <a:rPr lang="de-DE" b="0" i="1" smtClean="0">
                          <a:latin typeface="Cambria Math" panose="02040503050406030204" pitchFamily="18" charset="0"/>
                        </a:rPr>
                        <m:t>𝐴</m:t>
                      </m:r>
                      <m:r>
                        <a:rPr lang="de-DE" i="1" smtClean="0">
                          <a:latin typeface="Cambria Math" panose="02040503050406030204" pitchFamily="18" charset="0"/>
                        </a:rPr>
                        <m:t>,</m:t>
                      </m:r>
                      <m:r>
                        <a:rPr lang="de-DE" b="0" i="1" smtClean="0">
                          <a:latin typeface="Cambria Math" panose="02040503050406030204" pitchFamily="18" charset="0"/>
                        </a:rPr>
                        <m:t>𝑆</m:t>
                      </m:r>
                      <m:r>
                        <a:rPr lang="de-DE" b="0" i="1" smtClean="0">
                          <a:latin typeface="Cambria Math" panose="02040503050406030204" pitchFamily="18" charset="0"/>
                        </a:rPr>
                        <m:t>,</m:t>
                      </m:r>
                      <m:r>
                        <a:rPr lang="de-DE" i="1" smtClean="0">
                          <a:latin typeface="Cambria Math" panose="02040503050406030204" pitchFamily="18" charset="0"/>
                        </a:rPr>
                        <m:t>𝑇𝑙</m:t>
                      </m:r>
                      <m:r>
                        <a:rPr lang="de-DE" i="1" smtClean="0">
                          <a:latin typeface="Cambria Math" panose="02040503050406030204" pitchFamily="18" charset="0"/>
                        </a:rPr>
                        <m:t>,</m:t>
                      </m:r>
                      <m:r>
                        <a:rPr lang="de-DE" i="1">
                          <a:latin typeface="Cambria Math" panose="02040503050406030204" pitchFamily="18" charset="0"/>
                        </a:rPr>
                        <m:t>𝑇𝑡</m:t>
                      </m:r>
                    </m:oMath>
                  </m:oMathPara>
                </a14:m>
                <a:endParaRPr lang="de-DE" dirty="0"/>
              </a:p>
            </p:txBody>
          </p:sp>
        </mc:Choice>
        <mc:Fallback xmlns="">
          <p:sp>
            <p:nvSpPr>
              <p:cNvPr id="156" name="Rectangle 155">
                <a:extLst>
                  <a:ext uri="{FF2B5EF4-FFF2-40B4-BE49-F238E27FC236}">
                    <a16:creationId xmlns:a16="http://schemas.microsoft.com/office/drawing/2014/main" id="{5475D30D-114D-0A48-A97A-2108B52BE8A2}"/>
                  </a:ext>
                </a:extLst>
              </p:cNvPr>
              <p:cNvSpPr>
                <a:spLocks noRot="1" noChangeAspect="1" noMove="1" noResize="1" noEditPoints="1" noAdjustHandles="1" noChangeArrowheads="1" noChangeShapeType="1" noTextEdit="1"/>
              </p:cNvSpPr>
              <p:nvPr/>
            </p:nvSpPr>
            <p:spPr>
              <a:xfrm>
                <a:off x="7321051" y="5338568"/>
                <a:ext cx="1724254" cy="369332"/>
              </a:xfrm>
              <a:prstGeom prst="rect">
                <a:avLst/>
              </a:prstGeom>
              <a:blipFill>
                <a:blip r:embed="rId37"/>
                <a:stretch>
                  <a:fillRect/>
                </a:stretch>
              </a:blipFill>
            </p:spPr>
            <p:txBody>
              <a:bodyPr/>
              <a:lstStyle/>
              <a:p>
                <a:r>
                  <a:rPr lang="de-DE">
                    <a:noFill/>
                  </a:rPr>
                  <a:t> </a:t>
                </a:r>
              </a:p>
            </p:txBody>
          </p:sp>
        </mc:Fallback>
      </mc:AlternateContent>
      <p:grpSp>
        <p:nvGrpSpPr>
          <p:cNvPr id="157" name="Group 156">
            <a:extLst>
              <a:ext uri="{FF2B5EF4-FFF2-40B4-BE49-F238E27FC236}">
                <a16:creationId xmlns:a16="http://schemas.microsoft.com/office/drawing/2014/main" id="{1C91F7F6-BD4C-A340-B90B-61A1717DCFC7}"/>
              </a:ext>
            </a:extLst>
          </p:cNvPr>
          <p:cNvGrpSpPr/>
          <p:nvPr/>
        </p:nvGrpSpPr>
        <p:grpSpPr>
          <a:xfrm>
            <a:off x="9374608" y="3292795"/>
            <a:ext cx="1913630" cy="1935704"/>
            <a:chOff x="5863640" y="2314993"/>
            <a:chExt cx="2580308" cy="2610071"/>
          </a:xfrm>
        </p:grpSpPr>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A24D41E7-7F25-F94B-A0A8-73EFAB82691D}"/>
                    </a:ext>
                  </a:extLst>
                </p:cNvPr>
                <p:cNvSpPr txBox="1"/>
                <p:nvPr/>
              </p:nvSpPr>
              <p:spPr>
                <a:xfrm>
                  <a:off x="5874644" y="2315731"/>
                  <a:ext cx="972000" cy="40850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charset="0"/>
                          </a:rPr>
                          <m:t>𝑁𝑎</m:t>
                        </m:r>
                        <m:r>
                          <a:rPr lang="de-DE" sz="1400" b="0" i="1" smtClean="0">
                            <a:latin typeface="Cambria Math" panose="02040503050406030204" pitchFamily="18" charset="0"/>
                          </a:rPr>
                          <m:t>𝑡𝐷𝑖𝑠</m:t>
                        </m:r>
                      </m:oMath>
                    </m:oMathPara>
                  </a14:m>
                  <a:endParaRPr lang="en-GB" sz="1400" dirty="0"/>
                </a:p>
              </p:txBody>
            </p:sp>
          </mc:Choice>
          <mc:Fallback xmlns="">
            <p:sp>
              <p:nvSpPr>
                <p:cNvPr id="158" name="TextBox 157">
                  <a:extLst>
                    <a:ext uri="{FF2B5EF4-FFF2-40B4-BE49-F238E27FC236}">
                      <a16:creationId xmlns:a16="http://schemas.microsoft.com/office/drawing/2014/main" id="{A24D41E7-7F25-F94B-A0A8-73EFAB82691D}"/>
                    </a:ext>
                  </a:extLst>
                </p:cNvPr>
                <p:cNvSpPr txBox="1">
                  <a:spLocks noRot="1" noChangeAspect="1" noMove="1" noResize="1" noEditPoints="1" noAdjustHandles="1" noChangeArrowheads="1" noChangeShapeType="1" noTextEdit="1"/>
                </p:cNvSpPr>
                <p:nvPr/>
              </p:nvSpPr>
              <p:spPr>
                <a:xfrm>
                  <a:off x="5874644" y="2315731"/>
                  <a:ext cx="972000" cy="408500"/>
                </a:xfrm>
                <a:prstGeom prst="ellipse">
                  <a:avLst/>
                </a:prstGeom>
                <a:blipFill>
                  <a:blip r:embed="rId3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9" name="TextBox 158">
                  <a:extLst>
                    <a:ext uri="{FF2B5EF4-FFF2-40B4-BE49-F238E27FC236}">
                      <a16:creationId xmlns:a16="http://schemas.microsoft.com/office/drawing/2014/main" id="{6193D160-FC27-0446-BB32-4FA3267AC4B7}"/>
                    </a:ext>
                  </a:extLst>
                </p:cNvPr>
                <p:cNvSpPr txBox="1"/>
                <p:nvPr/>
              </p:nvSpPr>
              <p:spPr>
                <a:xfrm>
                  <a:off x="5863640" y="3865558"/>
                  <a:ext cx="972000" cy="40849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𝑇𝑟𝑎𝑣𝑒𝑙</m:t>
                        </m:r>
                      </m:oMath>
                    </m:oMathPara>
                  </a14:m>
                  <a:endParaRPr lang="en-GB" sz="1400" dirty="0"/>
                </a:p>
              </p:txBody>
            </p:sp>
          </mc:Choice>
          <mc:Fallback xmlns="">
            <p:sp>
              <p:nvSpPr>
                <p:cNvPr id="159" name="TextBox 158">
                  <a:extLst>
                    <a:ext uri="{FF2B5EF4-FFF2-40B4-BE49-F238E27FC236}">
                      <a16:creationId xmlns:a16="http://schemas.microsoft.com/office/drawing/2014/main" id="{6193D160-FC27-0446-BB32-4FA3267AC4B7}"/>
                    </a:ext>
                  </a:extLst>
                </p:cNvPr>
                <p:cNvSpPr txBox="1">
                  <a:spLocks noRot="1" noChangeAspect="1" noMove="1" noResize="1" noEditPoints="1" noAdjustHandles="1" noChangeArrowheads="1" noChangeShapeType="1" noTextEdit="1"/>
                </p:cNvSpPr>
                <p:nvPr/>
              </p:nvSpPr>
              <p:spPr>
                <a:xfrm>
                  <a:off x="5863640" y="3865558"/>
                  <a:ext cx="972000" cy="408499"/>
                </a:xfrm>
                <a:prstGeom prst="ellipse">
                  <a:avLst/>
                </a:prstGeom>
                <a:blipFill>
                  <a:blip r:embed="rId39"/>
                  <a:stretch>
                    <a:fillRect/>
                  </a:stretch>
                </a:blipFill>
                <a:ln>
                  <a:solidFill>
                    <a:schemeClr val="tx1"/>
                  </a:solidFill>
                </a:ln>
              </p:spPr>
              <p:txBody>
                <a:bodyPr/>
                <a:lstStyle/>
                <a:p>
                  <a:r>
                    <a:rPr lang="de-DE">
                      <a:noFill/>
                    </a:rPr>
                    <a:t> </a:t>
                  </a:r>
                </a:p>
              </p:txBody>
            </p:sp>
          </mc:Fallback>
        </mc:AlternateContent>
        <p:cxnSp>
          <p:nvCxnSpPr>
            <p:cNvPr id="160" name="Straight Connector 159">
              <a:extLst>
                <a:ext uri="{FF2B5EF4-FFF2-40B4-BE49-F238E27FC236}">
                  <a16:creationId xmlns:a16="http://schemas.microsoft.com/office/drawing/2014/main" id="{D1C9375C-27AA-224F-BC7A-BD5E8AB1507E}"/>
                </a:ext>
              </a:extLst>
            </p:cNvPr>
            <p:cNvCxnSpPr>
              <a:cxnSpLocks/>
              <a:stCxn id="159" idx="5"/>
              <a:endCxn id="171" idx="1"/>
            </p:cNvCxnSpPr>
            <p:nvPr/>
          </p:nvCxnSpPr>
          <p:spPr>
            <a:xfrm>
              <a:off x="6693294" y="4214234"/>
              <a:ext cx="127050" cy="362154"/>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177D9298-F104-EC43-898A-B56555C746FF}"/>
                </a:ext>
              </a:extLst>
            </p:cNvPr>
            <p:cNvCxnSpPr>
              <a:cxnSpLocks/>
              <a:stCxn id="159" idx="7"/>
              <a:endCxn id="170" idx="3"/>
            </p:cNvCxnSpPr>
            <p:nvPr/>
          </p:nvCxnSpPr>
          <p:spPr>
            <a:xfrm flipV="1">
              <a:off x="6693294" y="3597597"/>
              <a:ext cx="128247" cy="327785"/>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7CEA6F48-C307-4141-8B1B-A40F82CDDCC6}"/>
                </a:ext>
              </a:extLst>
            </p:cNvPr>
            <p:cNvCxnSpPr>
              <a:cxnSpLocks/>
              <a:stCxn id="170" idx="1"/>
              <a:endCxn id="158" idx="4"/>
            </p:cNvCxnSpPr>
            <p:nvPr/>
          </p:nvCxnSpPr>
          <p:spPr>
            <a:xfrm flipH="1" flipV="1">
              <a:off x="6360645" y="2724230"/>
              <a:ext cx="460897" cy="584515"/>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62925A7B-8BC3-354C-B3C4-AFADAC560E43}"/>
                </a:ext>
              </a:extLst>
            </p:cNvPr>
            <p:cNvCxnSpPr>
              <a:cxnSpLocks/>
              <a:stCxn id="168" idx="2"/>
              <a:endCxn id="158" idx="6"/>
            </p:cNvCxnSpPr>
            <p:nvPr/>
          </p:nvCxnSpPr>
          <p:spPr>
            <a:xfrm flipH="1">
              <a:off x="6846644" y="2519243"/>
              <a:ext cx="620449" cy="738"/>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03FCC72C-26A9-2444-BADA-8DE5A1FA1153}"/>
                </a:ext>
              </a:extLst>
            </p:cNvPr>
            <p:cNvCxnSpPr>
              <a:cxnSpLocks/>
              <a:stCxn id="168" idx="4"/>
              <a:endCxn id="170" idx="7"/>
            </p:cNvCxnSpPr>
            <p:nvPr/>
          </p:nvCxnSpPr>
          <p:spPr>
            <a:xfrm flipH="1">
              <a:off x="7508849" y="2723493"/>
              <a:ext cx="444245" cy="585252"/>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08F99341-5BE0-DF42-BAD1-D5B04D5E9855}"/>
                </a:ext>
              </a:extLst>
            </p:cNvPr>
            <p:cNvCxnSpPr>
              <a:cxnSpLocks/>
              <a:stCxn id="170" idx="5"/>
              <a:endCxn id="169" idx="1"/>
            </p:cNvCxnSpPr>
            <p:nvPr/>
          </p:nvCxnSpPr>
          <p:spPr>
            <a:xfrm>
              <a:off x="7508849" y="3597597"/>
              <a:ext cx="105445" cy="327785"/>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ADF694E3-AB64-2C42-B564-40AA747AC738}"/>
                </a:ext>
              </a:extLst>
            </p:cNvPr>
            <p:cNvCxnSpPr>
              <a:cxnSpLocks/>
              <a:stCxn id="171" idx="0"/>
              <a:endCxn id="170" idx="4"/>
            </p:cNvCxnSpPr>
            <p:nvPr/>
          </p:nvCxnSpPr>
          <p:spPr>
            <a:xfrm flipV="1">
              <a:off x="7163999" y="3657421"/>
              <a:ext cx="1197" cy="859144"/>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D369D678-5AD5-3441-A9FB-C7AD05D13423}"/>
                </a:ext>
              </a:extLst>
            </p:cNvPr>
            <p:cNvCxnSpPr>
              <a:cxnSpLocks/>
              <a:stCxn id="171" idx="7"/>
              <a:endCxn id="169" idx="3"/>
            </p:cNvCxnSpPr>
            <p:nvPr/>
          </p:nvCxnSpPr>
          <p:spPr>
            <a:xfrm flipV="1">
              <a:off x="7507652" y="4214234"/>
              <a:ext cx="106642" cy="362154"/>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86CB8B04-CED6-B947-8FD3-C8B21D0239C8}"/>
                    </a:ext>
                  </a:extLst>
                </p:cNvPr>
                <p:cNvSpPr txBox="1"/>
                <p:nvPr/>
              </p:nvSpPr>
              <p:spPr>
                <a:xfrm>
                  <a:off x="7467094" y="2314993"/>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𝐴𝑟𝑡𝑖𝑓</m:t>
                        </m:r>
                      </m:oMath>
                    </m:oMathPara>
                  </a14:m>
                  <a:endParaRPr lang="en-GB" sz="1400" dirty="0"/>
                </a:p>
              </p:txBody>
            </p:sp>
          </mc:Choice>
          <mc:Fallback xmlns="">
            <p:sp>
              <p:nvSpPr>
                <p:cNvPr id="168" name="TextBox 167">
                  <a:extLst>
                    <a:ext uri="{FF2B5EF4-FFF2-40B4-BE49-F238E27FC236}">
                      <a16:creationId xmlns:a16="http://schemas.microsoft.com/office/drawing/2014/main" id="{86CB8B04-CED6-B947-8FD3-C8B21D0239C8}"/>
                    </a:ext>
                  </a:extLst>
                </p:cNvPr>
                <p:cNvSpPr txBox="1">
                  <a:spLocks noRot="1" noChangeAspect="1" noMove="1" noResize="1" noEditPoints="1" noAdjustHandles="1" noChangeArrowheads="1" noChangeShapeType="1" noTextEdit="1"/>
                </p:cNvSpPr>
                <p:nvPr/>
              </p:nvSpPr>
              <p:spPr>
                <a:xfrm>
                  <a:off x="7467094" y="2314993"/>
                  <a:ext cx="972000" cy="408500"/>
                </a:xfrm>
                <a:prstGeom prst="ellipse">
                  <a:avLst/>
                </a:prstGeom>
                <a:blipFill>
                  <a:blip r:embed="rId40"/>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9" name="TextBox 168">
                  <a:extLst>
                    <a:ext uri="{FF2B5EF4-FFF2-40B4-BE49-F238E27FC236}">
                      <a16:creationId xmlns:a16="http://schemas.microsoft.com/office/drawing/2014/main" id="{589C08AE-77B3-8E4A-95F1-9A289030F656}"/>
                    </a:ext>
                  </a:extLst>
                </p:cNvPr>
                <p:cNvSpPr txBox="1"/>
                <p:nvPr/>
              </p:nvSpPr>
              <p:spPr>
                <a:xfrm>
                  <a:off x="7471948" y="3865558"/>
                  <a:ext cx="972000" cy="40849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𝑇𝑟𝑒𝑎𝑡</m:t>
                        </m:r>
                      </m:oMath>
                    </m:oMathPara>
                  </a14:m>
                  <a:endParaRPr lang="en-GB" sz="1400" dirty="0"/>
                </a:p>
              </p:txBody>
            </p:sp>
          </mc:Choice>
          <mc:Fallback xmlns="">
            <p:sp>
              <p:nvSpPr>
                <p:cNvPr id="169" name="TextBox 168">
                  <a:extLst>
                    <a:ext uri="{FF2B5EF4-FFF2-40B4-BE49-F238E27FC236}">
                      <a16:creationId xmlns:a16="http://schemas.microsoft.com/office/drawing/2014/main" id="{589C08AE-77B3-8E4A-95F1-9A289030F656}"/>
                    </a:ext>
                  </a:extLst>
                </p:cNvPr>
                <p:cNvSpPr txBox="1">
                  <a:spLocks noRot="1" noChangeAspect="1" noMove="1" noResize="1" noEditPoints="1" noAdjustHandles="1" noChangeArrowheads="1" noChangeShapeType="1" noTextEdit="1"/>
                </p:cNvSpPr>
                <p:nvPr/>
              </p:nvSpPr>
              <p:spPr>
                <a:xfrm>
                  <a:off x="7471948" y="3865558"/>
                  <a:ext cx="972000" cy="408499"/>
                </a:xfrm>
                <a:prstGeom prst="ellipse">
                  <a:avLst/>
                </a:prstGeom>
                <a:blipFill>
                  <a:blip r:embed="rId4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0" name="TextBox 169">
                  <a:extLst>
                    <a:ext uri="{FF2B5EF4-FFF2-40B4-BE49-F238E27FC236}">
                      <a16:creationId xmlns:a16="http://schemas.microsoft.com/office/drawing/2014/main" id="{6DEFBE74-96F9-114B-8D75-5A4AF76D35D8}"/>
                    </a:ext>
                  </a:extLst>
                </p:cNvPr>
                <p:cNvSpPr txBox="1"/>
                <p:nvPr/>
              </p:nvSpPr>
              <p:spPr>
                <a:xfrm>
                  <a:off x="6679195" y="3248921"/>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𝐸𝑝𝑖𝑑</m:t>
                        </m:r>
                      </m:oMath>
                    </m:oMathPara>
                  </a14:m>
                  <a:endParaRPr lang="en-GB" sz="1400" dirty="0"/>
                </a:p>
              </p:txBody>
            </p:sp>
          </mc:Choice>
          <mc:Fallback xmlns="">
            <p:sp>
              <p:nvSpPr>
                <p:cNvPr id="170" name="TextBox 169">
                  <a:extLst>
                    <a:ext uri="{FF2B5EF4-FFF2-40B4-BE49-F238E27FC236}">
                      <a16:creationId xmlns:a16="http://schemas.microsoft.com/office/drawing/2014/main" id="{6DEFBE74-96F9-114B-8D75-5A4AF76D35D8}"/>
                    </a:ext>
                  </a:extLst>
                </p:cNvPr>
                <p:cNvSpPr txBox="1">
                  <a:spLocks noRot="1" noChangeAspect="1" noMove="1" noResize="1" noEditPoints="1" noAdjustHandles="1" noChangeArrowheads="1" noChangeShapeType="1" noTextEdit="1"/>
                </p:cNvSpPr>
                <p:nvPr/>
              </p:nvSpPr>
              <p:spPr>
                <a:xfrm>
                  <a:off x="6679195" y="3248921"/>
                  <a:ext cx="972000" cy="408500"/>
                </a:xfrm>
                <a:prstGeom prst="ellipse">
                  <a:avLst/>
                </a:prstGeom>
                <a:blipFill>
                  <a:blip r:embed="rId42"/>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8BFD3D11-7FEA-2E4B-8C5D-8DD1C73E24D7}"/>
                    </a:ext>
                  </a:extLst>
                </p:cNvPr>
                <p:cNvSpPr txBox="1"/>
                <p:nvPr/>
              </p:nvSpPr>
              <p:spPr>
                <a:xfrm>
                  <a:off x="6677998" y="4516564"/>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𝑆𝑖</m:t>
                        </m:r>
                        <m:r>
                          <a:rPr lang="de-DE" sz="1400" i="1">
                            <a:latin typeface="Cambria Math" panose="02040503050406030204" pitchFamily="18" charset="0"/>
                          </a:rPr>
                          <m:t>𝑐</m:t>
                        </m:r>
                        <m:r>
                          <a:rPr lang="de-DE" sz="1400" i="1">
                            <a:latin typeface="Cambria Math" charset="0"/>
                          </a:rPr>
                          <m:t>𝑘</m:t>
                        </m:r>
                      </m:oMath>
                    </m:oMathPara>
                  </a14:m>
                  <a:endParaRPr lang="en-GB" sz="1400" dirty="0">
                    <a:solidFill>
                      <a:schemeClr val="accent1"/>
                    </a:solidFill>
                  </a:endParaRPr>
                </a:p>
              </p:txBody>
            </p:sp>
          </mc:Choice>
          <mc:Fallback xmlns="">
            <p:sp>
              <p:nvSpPr>
                <p:cNvPr id="171" name="TextBox 170">
                  <a:extLst>
                    <a:ext uri="{FF2B5EF4-FFF2-40B4-BE49-F238E27FC236}">
                      <a16:creationId xmlns:a16="http://schemas.microsoft.com/office/drawing/2014/main" id="{8BFD3D11-7FEA-2E4B-8C5D-8DD1C73E24D7}"/>
                    </a:ext>
                  </a:extLst>
                </p:cNvPr>
                <p:cNvSpPr txBox="1">
                  <a:spLocks noRot="1" noChangeAspect="1" noMove="1" noResize="1" noEditPoints="1" noAdjustHandles="1" noChangeArrowheads="1" noChangeShapeType="1" noTextEdit="1"/>
                </p:cNvSpPr>
                <p:nvPr/>
              </p:nvSpPr>
              <p:spPr>
                <a:xfrm>
                  <a:off x="6677998" y="4516564"/>
                  <a:ext cx="972000" cy="408500"/>
                </a:xfrm>
                <a:prstGeom prst="ellipse">
                  <a:avLst/>
                </a:prstGeom>
                <a:blipFill>
                  <a:blip r:embed="rId43"/>
                  <a:stretch>
                    <a:fillRect/>
                  </a:stretch>
                </a:blipFill>
                <a:ln>
                  <a:solidFill>
                    <a:schemeClr val="tx1"/>
                  </a:solidFill>
                </a:ln>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72" name="Rectangle 171">
                <a:extLst>
                  <a:ext uri="{FF2B5EF4-FFF2-40B4-BE49-F238E27FC236}">
                    <a16:creationId xmlns:a16="http://schemas.microsoft.com/office/drawing/2014/main" id="{785CE08F-9A89-ED44-A610-4A7E1D5EE255}"/>
                  </a:ext>
                </a:extLst>
              </p:cNvPr>
              <p:cNvSpPr/>
              <p:nvPr/>
            </p:nvSpPr>
            <p:spPr>
              <a:xfrm>
                <a:off x="9471576" y="5333548"/>
                <a:ext cx="17723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𝑆</m:t>
                      </m:r>
                      <m:r>
                        <a:rPr lang="de-DE" i="1" smtClean="0">
                          <a:latin typeface="Cambria Math" panose="02040503050406030204" pitchFamily="18" charset="0"/>
                        </a:rPr>
                        <m:t>,</m:t>
                      </m:r>
                      <m:r>
                        <a:rPr lang="de-DE" i="1" smtClean="0">
                          <a:latin typeface="Cambria Math" panose="02040503050406030204" pitchFamily="18" charset="0"/>
                        </a:rPr>
                        <m:t>𝑇𝑙</m:t>
                      </m:r>
                      <m:r>
                        <a:rPr lang="de-DE" i="1" smtClean="0">
                          <a:latin typeface="Cambria Math" panose="02040503050406030204" pitchFamily="18" charset="0"/>
                        </a:rPr>
                        <m:t>,</m:t>
                      </m:r>
                      <m:r>
                        <a:rPr lang="de-DE" i="1">
                          <a:latin typeface="Cambria Math" panose="02040503050406030204" pitchFamily="18" charset="0"/>
                        </a:rPr>
                        <m:t>𝑇𝑡</m:t>
                      </m:r>
                      <m:r>
                        <a:rPr lang="de-DE" b="0" i="1" smtClean="0">
                          <a:latin typeface="Cambria Math" panose="02040503050406030204" pitchFamily="18" charset="0"/>
                        </a:rPr>
                        <m:t>,</m:t>
                      </m:r>
                      <m:r>
                        <a:rPr lang="de-DE" b="0" i="1" smtClean="0">
                          <a:latin typeface="Cambria Math" panose="02040503050406030204" pitchFamily="18" charset="0"/>
                        </a:rPr>
                        <m:t>𝐸</m:t>
                      </m:r>
                      <m:r>
                        <a:rPr lang="de-DE" b="0" i="1" smtClean="0">
                          <a:latin typeface="Cambria Math" panose="02040503050406030204" pitchFamily="18" charset="0"/>
                        </a:rPr>
                        <m:t>,</m:t>
                      </m:r>
                      <m:r>
                        <a:rPr lang="de-DE" i="1" smtClean="0">
                          <a:latin typeface="Cambria Math" panose="02040503050406030204" pitchFamily="18" charset="0"/>
                        </a:rPr>
                        <m:t>𝑁</m:t>
                      </m:r>
                      <m:r>
                        <a:rPr lang="de-DE" i="1" smtClean="0">
                          <a:latin typeface="Cambria Math" panose="02040503050406030204" pitchFamily="18" charset="0"/>
                        </a:rPr>
                        <m:t>,</m:t>
                      </m:r>
                      <m:r>
                        <a:rPr lang="de-DE" b="0" i="1" smtClean="0">
                          <a:latin typeface="Cambria Math" panose="02040503050406030204" pitchFamily="18" charset="0"/>
                        </a:rPr>
                        <m:t>𝐴</m:t>
                      </m:r>
                    </m:oMath>
                  </m:oMathPara>
                </a14:m>
                <a:endParaRPr lang="de-DE" dirty="0"/>
              </a:p>
            </p:txBody>
          </p:sp>
        </mc:Choice>
        <mc:Fallback xmlns="">
          <p:sp>
            <p:nvSpPr>
              <p:cNvPr id="172" name="Rectangle 171">
                <a:extLst>
                  <a:ext uri="{FF2B5EF4-FFF2-40B4-BE49-F238E27FC236}">
                    <a16:creationId xmlns:a16="http://schemas.microsoft.com/office/drawing/2014/main" id="{785CE08F-9A89-ED44-A610-4A7E1D5EE255}"/>
                  </a:ext>
                </a:extLst>
              </p:cNvPr>
              <p:cNvSpPr>
                <a:spLocks noRot="1" noChangeAspect="1" noMove="1" noResize="1" noEditPoints="1" noAdjustHandles="1" noChangeArrowheads="1" noChangeShapeType="1" noTextEdit="1"/>
              </p:cNvSpPr>
              <p:nvPr/>
            </p:nvSpPr>
            <p:spPr>
              <a:xfrm>
                <a:off x="9471576" y="5333548"/>
                <a:ext cx="1772345" cy="369332"/>
              </a:xfrm>
              <a:prstGeom prst="rect">
                <a:avLst/>
              </a:prstGeom>
              <a:blipFill>
                <a:blip r:embed="rId44"/>
                <a:stretch>
                  <a:fillRect/>
                </a:stretch>
              </a:blipFill>
            </p:spPr>
            <p:txBody>
              <a:bodyPr/>
              <a:lstStyle/>
              <a:p>
                <a:r>
                  <a:rPr lang="de-DE">
                    <a:noFill/>
                  </a:rPr>
                  <a:t> </a:t>
                </a:r>
              </a:p>
            </p:txBody>
          </p:sp>
        </mc:Fallback>
      </mc:AlternateContent>
      <p:cxnSp>
        <p:nvCxnSpPr>
          <p:cNvPr id="173" name="Straight Connector 172">
            <a:extLst>
              <a:ext uri="{FF2B5EF4-FFF2-40B4-BE49-F238E27FC236}">
                <a16:creationId xmlns:a16="http://schemas.microsoft.com/office/drawing/2014/main" id="{C9F252D0-0289-9149-B8B1-C3E78511E423}"/>
              </a:ext>
            </a:extLst>
          </p:cNvPr>
          <p:cNvCxnSpPr>
            <a:cxnSpLocks/>
            <a:stCxn id="159" idx="6"/>
            <a:endCxn id="169" idx="2"/>
          </p:cNvCxnSpPr>
          <p:nvPr/>
        </p:nvCxnSpPr>
        <p:spPr>
          <a:xfrm>
            <a:off x="10095471" y="4594217"/>
            <a:ext cx="471904" cy="0"/>
          </a:xfrm>
          <a:prstGeom prst="line">
            <a:avLst/>
          </a:prstGeom>
          <a:ln w="19050">
            <a:solidFill>
              <a:srgbClr val="FFC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038074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D270-3302-5647-AE8D-1562BD34CAF6}"/>
              </a:ext>
            </a:extLst>
          </p:cNvPr>
          <p:cNvSpPr>
            <a:spLocks noGrp="1"/>
          </p:cNvSpPr>
          <p:nvPr>
            <p:ph type="title"/>
          </p:nvPr>
        </p:nvSpPr>
        <p:spPr/>
        <p:txBody>
          <a:bodyPr/>
          <a:lstStyle/>
          <a:p>
            <a:r>
              <a:rPr lang="de-DE" dirty="0"/>
              <a:t>Umwandlung von Faktoren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4953D79-F281-B54C-84D8-D7F5CE3A2152}"/>
                  </a:ext>
                </a:extLst>
              </p:cNvPr>
              <p:cNvSpPr>
                <a:spLocks noGrp="1"/>
              </p:cNvSpPr>
              <p:nvPr>
                <p:ph idx="1"/>
              </p:nvPr>
            </p:nvSpPr>
            <p:spPr>
              <a:xfrm>
                <a:off x="359998" y="1665066"/>
                <a:ext cx="7590996" cy="4240848"/>
              </a:xfrm>
            </p:spPr>
            <p:txBody>
              <a:bodyPr/>
              <a:lstStyle/>
              <a:p>
                <a:r>
                  <a:rPr lang="de-DE" dirty="0"/>
                  <a:t>Unwandlung von </a:t>
                </a:r>
                <a:r>
                  <a:rPr lang="de-DE" dirty="0" err="1"/>
                  <a:t>chordalen</a:t>
                </a:r>
                <a:r>
                  <a:rPr lang="de-DE" dirty="0"/>
                  <a:t> MNs in BNs gegeben einer Reihenfolge der Knoten recht einfach</a:t>
                </a:r>
              </a:p>
              <a:p>
                <a:pPr lvl="1"/>
                <a:r>
                  <a:rPr lang="de-DE" dirty="0"/>
                  <a:t>Dann sind die Unabhängigkeiten gleich</a:t>
                </a:r>
              </a:p>
              <a:p>
                <a:r>
                  <a:rPr lang="de-DE" dirty="0"/>
                  <a:t>Anzahl an CPDs kann allerdings zunehmen:</a:t>
                </a:r>
              </a:p>
              <a:p>
                <a:pPr lvl="1"/>
                <a:r>
                  <a:rPr lang="de-DE" dirty="0"/>
                  <a:t>Beispiel: Im Faktormodell sind es </a:t>
                </a:r>
                <a:r>
                  <a:rPr lang="de-DE" i="1" dirty="0"/>
                  <a:t>vier</a:t>
                </a:r>
                <a:r>
                  <a:rPr lang="de-DE" dirty="0"/>
                  <a:t> Faktoren der Größen </a:t>
                </a:r>
                <a14:m>
                  <m:oMath xmlns:m="http://schemas.openxmlformats.org/officeDocument/2006/math">
                    <m:r>
                      <a:rPr lang="de-DE" b="0" i="1" smtClean="0">
                        <a:latin typeface="Cambria Math" panose="02040503050406030204" pitchFamily="18" charset="0"/>
                      </a:rPr>
                      <m:t>2,8,8,8</m:t>
                    </m:r>
                  </m:oMath>
                </a14:m>
                <a:r>
                  <a:rPr lang="de-DE" dirty="0"/>
                  <a:t> für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3</m:t>
                        </m:r>
                      </m:sub>
                    </m:sSub>
                  </m:oMath>
                </a14:m>
                <a:endParaRPr lang="de-DE" dirty="0"/>
              </a:p>
              <a:p>
                <a:pPr lvl="2"/>
                <a:r>
                  <a:rPr lang="de-DE" dirty="0"/>
                  <a:t>Das BN schreibt die </a:t>
                </a:r>
                <a:r>
                  <a:rPr lang="de-DE" i="1" dirty="0"/>
                  <a:t>sechs</a:t>
                </a:r>
                <a:r>
                  <a:rPr lang="de-DE" dirty="0"/>
                  <a:t> CPDs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𝐸</m:t>
                        </m:r>
                      </m:e>
                    </m:d>
                  </m:oMath>
                </a14:m>
                <a:r>
                  <a:rPr lang="de-DE" dirty="0"/>
                  <a:t>,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𝑁</m:t>
                        </m:r>
                        <m:r>
                          <a:rPr lang="de-DE" b="0" i="1" smtClean="0">
                            <a:latin typeface="Cambria Math" panose="02040503050406030204" pitchFamily="18" charset="0"/>
                          </a:rPr>
                          <m:t> | </m:t>
                        </m:r>
                        <m:r>
                          <a:rPr lang="de-DE" b="0" i="1" smtClean="0">
                            <a:latin typeface="Cambria Math" panose="02040503050406030204" pitchFamily="18" charset="0"/>
                          </a:rPr>
                          <m:t>𝐸</m:t>
                        </m:r>
                      </m:e>
                    </m:d>
                  </m:oMath>
                </a14:m>
                <a:r>
                  <a:rPr lang="de-DE" dirty="0"/>
                  <a:t>,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𝐴</m:t>
                        </m:r>
                        <m:r>
                          <a:rPr lang="de-DE" b="0" i="1" smtClean="0">
                            <a:latin typeface="Cambria Math" panose="02040503050406030204" pitchFamily="18" charset="0"/>
                          </a:rPr>
                          <m:t> | </m:t>
                        </m:r>
                        <m:r>
                          <a:rPr lang="de-DE" b="0" i="1" smtClean="0">
                            <a:latin typeface="Cambria Math" panose="02040503050406030204" pitchFamily="18" charset="0"/>
                          </a:rPr>
                          <m:t>𝑁</m:t>
                        </m:r>
                        <m:r>
                          <a:rPr lang="de-DE" b="0" i="1" smtClean="0">
                            <a:latin typeface="Cambria Math" panose="02040503050406030204" pitchFamily="18" charset="0"/>
                          </a:rPr>
                          <m:t>,</m:t>
                        </m:r>
                        <m:r>
                          <a:rPr lang="de-DE" b="0" i="1" smtClean="0">
                            <a:latin typeface="Cambria Math" panose="02040503050406030204" pitchFamily="18" charset="0"/>
                          </a:rPr>
                          <m:t>𝐸</m:t>
                        </m:r>
                      </m:e>
                    </m:d>
                  </m:oMath>
                </a14:m>
                <a:r>
                  <a:rPr lang="de-DE" dirty="0"/>
                  <a:t>,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𝑆</m:t>
                        </m:r>
                        <m:r>
                          <a:rPr lang="de-DE" b="0" i="1" smtClean="0">
                            <a:latin typeface="Cambria Math" panose="02040503050406030204" pitchFamily="18" charset="0"/>
                          </a:rPr>
                          <m:t> | </m:t>
                        </m:r>
                        <m:r>
                          <a:rPr lang="de-DE" b="0" i="1" smtClean="0">
                            <a:latin typeface="Cambria Math" panose="02040503050406030204" pitchFamily="18" charset="0"/>
                          </a:rPr>
                          <m:t>𝐸</m:t>
                        </m:r>
                      </m:e>
                    </m:d>
                  </m:oMath>
                </a14:m>
                <a:r>
                  <a:rPr lang="de-DE" dirty="0"/>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0" i="1" smtClean="0">
                            <a:latin typeface="Cambria Math" panose="02040503050406030204" pitchFamily="18" charset="0"/>
                          </a:rPr>
                          <m:t>𝑇𝑙</m:t>
                        </m:r>
                        <m:r>
                          <a:rPr lang="de-DE" b="0" i="1" smtClean="0">
                            <a:latin typeface="Cambria Math" panose="02040503050406030204" pitchFamily="18" charset="0"/>
                          </a:rPr>
                          <m:t> | </m:t>
                        </m:r>
                        <m:r>
                          <a:rPr lang="de-DE" i="1">
                            <a:latin typeface="Cambria Math" panose="02040503050406030204" pitchFamily="18" charset="0"/>
                          </a:rPr>
                          <m:t>𝐸</m:t>
                        </m:r>
                        <m:r>
                          <a:rPr lang="de-DE" b="0" i="1" smtClean="0">
                            <a:latin typeface="Cambria Math" panose="02040503050406030204" pitchFamily="18" charset="0"/>
                          </a:rPr>
                          <m:t>,</m:t>
                        </m:r>
                        <m:r>
                          <a:rPr lang="de-DE" b="0" i="1" smtClean="0">
                            <a:latin typeface="Cambria Math" panose="02040503050406030204" pitchFamily="18" charset="0"/>
                          </a:rPr>
                          <m:t>𝑆</m:t>
                        </m:r>
                      </m:e>
                    </m:d>
                  </m:oMath>
                </a14:m>
                <a:r>
                  <a:rPr lang="de-DE" dirty="0"/>
                  <a:t>,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𝑇𝑡</m:t>
                        </m:r>
                        <m:r>
                          <a:rPr lang="de-DE" b="0" i="1" smtClean="0">
                            <a:latin typeface="Cambria Math" panose="02040503050406030204" pitchFamily="18" charset="0"/>
                          </a:rPr>
                          <m:t> | </m:t>
                        </m:r>
                        <m:r>
                          <a:rPr lang="de-DE" b="0" i="1" smtClean="0">
                            <a:latin typeface="Cambria Math" panose="02040503050406030204" pitchFamily="18" charset="0"/>
                          </a:rPr>
                          <m:t>𝐸</m:t>
                        </m:r>
                        <m:r>
                          <a:rPr lang="de-DE" b="0" i="1" smtClean="0">
                            <a:latin typeface="Cambria Math" panose="02040503050406030204" pitchFamily="18" charset="0"/>
                          </a:rPr>
                          <m:t>,</m:t>
                        </m:r>
                        <m:r>
                          <a:rPr lang="de-DE" b="0" i="1" smtClean="0">
                            <a:latin typeface="Cambria Math" panose="02040503050406030204" pitchFamily="18" charset="0"/>
                          </a:rPr>
                          <m:t>𝑆</m:t>
                        </m:r>
                      </m:e>
                    </m:d>
                  </m:oMath>
                </a14:m>
                <a:r>
                  <a:rPr lang="de-DE" dirty="0"/>
                  <a:t> vor mit Größen </a:t>
                </a:r>
                <a14:m>
                  <m:oMath xmlns:m="http://schemas.openxmlformats.org/officeDocument/2006/math">
                    <m:r>
                      <a:rPr lang="de-DE" i="1">
                        <a:latin typeface="Cambria Math" panose="02040503050406030204" pitchFamily="18" charset="0"/>
                      </a:rPr>
                      <m:t>2,</m:t>
                    </m:r>
                    <m:r>
                      <a:rPr lang="de-DE" b="0" i="1" smtClean="0">
                        <a:latin typeface="Cambria Math" panose="02040503050406030204" pitchFamily="18" charset="0"/>
                      </a:rPr>
                      <m:t>4,8,4</m:t>
                    </m:r>
                    <m:r>
                      <a:rPr lang="de-DE" i="1">
                        <a:latin typeface="Cambria Math" panose="02040503050406030204" pitchFamily="18" charset="0"/>
                      </a:rPr>
                      <m:t>,8,8</m:t>
                    </m:r>
                  </m:oMath>
                </a14:m>
                <a:endParaRPr lang="de-DE" dirty="0"/>
              </a:p>
              <a:p>
                <a:pPr lvl="3"/>
                <a:r>
                  <a:rPr lang="de-DE" dirty="0"/>
                  <a:t>Wenn Boolesch, dann tatsächlich nur </a:t>
                </a:r>
                <a14:m>
                  <m:oMath xmlns:m="http://schemas.openxmlformats.org/officeDocument/2006/math">
                    <m:r>
                      <a:rPr lang="de-DE" b="0" i="1" smtClean="0">
                        <a:latin typeface="Cambria Math" panose="02040503050406030204" pitchFamily="18" charset="0"/>
                      </a:rPr>
                      <m:t>1</m:t>
                    </m:r>
                    <m:r>
                      <a:rPr lang="de-DE" i="1">
                        <a:latin typeface="Cambria Math" panose="02040503050406030204" pitchFamily="18" charset="0"/>
                      </a:rPr>
                      <m:t>,</m:t>
                    </m:r>
                    <m:r>
                      <a:rPr lang="de-DE" b="0" i="1" smtClean="0">
                        <a:latin typeface="Cambria Math" panose="02040503050406030204" pitchFamily="18" charset="0"/>
                      </a:rPr>
                      <m:t>2</m:t>
                    </m:r>
                    <m:r>
                      <a:rPr lang="de-DE" i="1">
                        <a:latin typeface="Cambria Math" panose="02040503050406030204" pitchFamily="18" charset="0"/>
                      </a:rPr>
                      <m:t>,</m:t>
                    </m:r>
                    <m:r>
                      <a:rPr lang="de-DE" b="0" i="1" smtClean="0">
                        <a:latin typeface="Cambria Math" panose="02040503050406030204" pitchFamily="18" charset="0"/>
                      </a:rPr>
                      <m:t>4</m:t>
                    </m:r>
                    <m:r>
                      <a:rPr lang="de-DE" i="1">
                        <a:latin typeface="Cambria Math" panose="02040503050406030204" pitchFamily="18" charset="0"/>
                      </a:rPr>
                      <m:t>,</m:t>
                    </m:r>
                    <m:r>
                      <a:rPr lang="de-DE" b="0" i="1" smtClean="0">
                        <a:latin typeface="Cambria Math" panose="02040503050406030204" pitchFamily="18" charset="0"/>
                      </a:rPr>
                      <m:t>2</m:t>
                    </m:r>
                    <m:r>
                      <a:rPr lang="de-DE" i="1">
                        <a:latin typeface="Cambria Math" panose="02040503050406030204" pitchFamily="18" charset="0"/>
                      </a:rPr>
                      <m:t>,</m:t>
                    </m:r>
                    <m:r>
                      <a:rPr lang="de-DE" b="0" i="1" smtClean="0">
                        <a:latin typeface="Cambria Math" panose="02040503050406030204" pitchFamily="18" charset="0"/>
                      </a:rPr>
                      <m:t>4</m:t>
                    </m:r>
                    <m:r>
                      <a:rPr lang="de-DE" i="1">
                        <a:latin typeface="Cambria Math" panose="02040503050406030204" pitchFamily="18" charset="0"/>
                      </a:rPr>
                      <m:t>,</m:t>
                    </m:r>
                    <m:r>
                      <a:rPr lang="de-DE" b="0" i="1" smtClean="0">
                        <a:latin typeface="Cambria Math" panose="02040503050406030204" pitchFamily="18" charset="0"/>
                      </a:rPr>
                      <m:t>4</m:t>
                    </m:r>
                  </m:oMath>
                </a14:m>
                <a:endParaRPr lang="de-DE" dirty="0"/>
              </a:p>
              <a:p>
                <a:r>
                  <a:rPr lang="de-DE" dirty="0"/>
                  <a:t>CPDs erhalten, indem man die entsprechenden Anfragen ans Faktormodell stellt ➝ </a:t>
                </a:r>
                <a:r>
                  <a:rPr lang="de-DE" dirty="0">
                    <a:solidFill>
                      <a:schemeClr val="accent2"/>
                    </a:solidFill>
                  </a:rPr>
                  <a:t>Thema 3: Exakte Inferenz</a:t>
                </a:r>
              </a:p>
              <a:p>
                <a:pPr lvl="1"/>
                <a:r>
                  <a:rPr lang="de-DE" dirty="0"/>
                  <a:t>Anfragen: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𝐸</m:t>
                        </m:r>
                      </m:e>
                    </m:d>
                  </m:oMath>
                </a14:m>
                <a:r>
                  <a:rPr lang="de-DE" dirty="0"/>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𝑁</m:t>
                        </m:r>
                        <m:r>
                          <a:rPr lang="de-DE" i="1">
                            <a:latin typeface="Cambria Math" panose="02040503050406030204" pitchFamily="18" charset="0"/>
                          </a:rPr>
                          <m:t> | </m:t>
                        </m:r>
                        <m:r>
                          <a:rPr lang="de-DE" i="1">
                            <a:latin typeface="Cambria Math" panose="02040503050406030204" pitchFamily="18" charset="0"/>
                          </a:rPr>
                          <m:t>𝐸</m:t>
                        </m:r>
                      </m:e>
                    </m:d>
                  </m:oMath>
                </a14:m>
                <a:r>
                  <a:rPr lang="de-DE" dirty="0"/>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𝐴</m:t>
                        </m:r>
                        <m:r>
                          <a:rPr lang="de-DE" i="1">
                            <a:latin typeface="Cambria Math" panose="02040503050406030204" pitchFamily="18" charset="0"/>
                          </a:rPr>
                          <m:t> | </m:t>
                        </m:r>
                        <m:r>
                          <a:rPr lang="de-DE" i="1">
                            <a:latin typeface="Cambria Math" panose="02040503050406030204" pitchFamily="18" charset="0"/>
                          </a:rPr>
                          <m:t>𝑁</m:t>
                        </m:r>
                        <m:r>
                          <a:rPr lang="de-DE" i="1">
                            <a:latin typeface="Cambria Math" panose="02040503050406030204" pitchFamily="18" charset="0"/>
                          </a:rPr>
                          <m:t>,</m:t>
                        </m:r>
                        <m:r>
                          <a:rPr lang="de-DE" i="1">
                            <a:latin typeface="Cambria Math" panose="02040503050406030204" pitchFamily="18" charset="0"/>
                          </a:rPr>
                          <m:t>𝐸</m:t>
                        </m:r>
                      </m:e>
                    </m:d>
                  </m:oMath>
                </a14:m>
                <a:r>
                  <a:rPr lang="de-DE" dirty="0"/>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𝑆</m:t>
                        </m:r>
                        <m:r>
                          <a:rPr lang="de-DE" i="1">
                            <a:latin typeface="Cambria Math" panose="02040503050406030204" pitchFamily="18" charset="0"/>
                          </a:rPr>
                          <m:t> | </m:t>
                        </m:r>
                        <m:r>
                          <a:rPr lang="de-DE" i="1">
                            <a:latin typeface="Cambria Math" panose="02040503050406030204" pitchFamily="18" charset="0"/>
                          </a:rPr>
                          <m:t>𝐸</m:t>
                        </m:r>
                      </m:e>
                    </m:d>
                  </m:oMath>
                </a14:m>
                <a:r>
                  <a:rPr lang="de-DE" dirty="0"/>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𝑇𝑙</m:t>
                        </m:r>
                        <m:r>
                          <a:rPr lang="de-DE" i="1">
                            <a:latin typeface="Cambria Math" panose="02040503050406030204" pitchFamily="18" charset="0"/>
                          </a:rPr>
                          <m:t> | </m:t>
                        </m:r>
                        <m:r>
                          <a:rPr lang="de-DE" i="1">
                            <a:latin typeface="Cambria Math" panose="02040503050406030204" pitchFamily="18" charset="0"/>
                          </a:rPr>
                          <m:t>𝐸</m:t>
                        </m:r>
                        <m:r>
                          <a:rPr lang="de-DE" i="1">
                            <a:latin typeface="Cambria Math" panose="02040503050406030204" pitchFamily="18" charset="0"/>
                          </a:rPr>
                          <m:t>,</m:t>
                        </m:r>
                        <m:r>
                          <a:rPr lang="de-DE" i="1">
                            <a:latin typeface="Cambria Math" panose="02040503050406030204" pitchFamily="18" charset="0"/>
                          </a:rPr>
                          <m:t>𝑆</m:t>
                        </m:r>
                      </m:e>
                    </m:d>
                  </m:oMath>
                </a14:m>
                <a:r>
                  <a:rPr lang="de-DE" dirty="0"/>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𝑇𝑡</m:t>
                        </m:r>
                        <m:r>
                          <a:rPr lang="de-DE" i="1">
                            <a:latin typeface="Cambria Math" panose="02040503050406030204" pitchFamily="18" charset="0"/>
                          </a:rPr>
                          <m:t> | </m:t>
                        </m:r>
                        <m:r>
                          <a:rPr lang="de-DE" i="1">
                            <a:latin typeface="Cambria Math" panose="02040503050406030204" pitchFamily="18" charset="0"/>
                          </a:rPr>
                          <m:t>𝐸</m:t>
                        </m:r>
                        <m:r>
                          <a:rPr lang="de-DE" i="1">
                            <a:latin typeface="Cambria Math" panose="02040503050406030204" pitchFamily="18" charset="0"/>
                          </a:rPr>
                          <m:t>,</m:t>
                        </m:r>
                        <m:r>
                          <a:rPr lang="de-DE" i="1">
                            <a:latin typeface="Cambria Math" panose="02040503050406030204" pitchFamily="18" charset="0"/>
                          </a:rPr>
                          <m:t>𝑆</m:t>
                        </m:r>
                      </m:e>
                    </m:d>
                  </m:oMath>
                </a14:m>
                <a:endParaRPr lang="de-DE" b="1" dirty="0"/>
              </a:p>
            </p:txBody>
          </p:sp>
        </mc:Choice>
        <mc:Fallback xmlns="">
          <p:sp>
            <p:nvSpPr>
              <p:cNvPr id="3" name="Content Placeholder 2">
                <a:extLst>
                  <a:ext uri="{FF2B5EF4-FFF2-40B4-BE49-F238E27FC236}">
                    <a16:creationId xmlns:a16="http://schemas.microsoft.com/office/drawing/2014/main" id="{E4953D79-F281-B54C-84D8-D7F5CE3A2152}"/>
                  </a:ext>
                </a:extLst>
              </p:cNvPr>
              <p:cNvSpPr>
                <a:spLocks noGrp="1" noRot="1" noChangeAspect="1" noMove="1" noResize="1" noEditPoints="1" noAdjustHandles="1" noChangeArrowheads="1" noChangeShapeType="1" noTextEdit="1"/>
              </p:cNvSpPr>
              <p:nvPr>
                <p:ph idx="1"/>
              </p:nvPr>
            </p:nvSpPr>
            <p:spPr>
              <a:xfrm>
                <a:off x="359998" y="1665066"/>
                <a:ext cx="7590996" cy="4240848"/>
              </a:xfrm>
              <a:blipFill>
                <a:blip r:embed="rId3"/>
                <a:stretch>
                  <a:fillRect l="-2170" t="-2687" r="-2170" b="-656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F1DDC948-3D26-1F4E-BB4F-B72A62D07965}"/>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3046D71F-D648-6949-82C7-100339023BEC}"/>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CA3283C6-E438-774F-B997-DF54B533976F}"/>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112</a:t>
            </a:fld>
            <a:r>
              <a:rPr lang="de-DE"/>
              <a:t> </a:t>
            </a:r>
            <a:endParaRPr lang="de-DE" sz="1400" dirty="0"/>
          </a:p>
        </p:txBody>
      </p:sp>
      <p:grpSp>
        <p:nvGrpSpPr>
          <p:cNvPr id="54" name="Group 53">
            <a:extLst>
              <a:ext uri="{FF2B5EF4-FFF2-40B4-BE49-F238E27FC236}">
                <a16:creationId xmlns:a16="http://schemas.microsoft.com/office/drawing/2014/main" id="{91B05D6C-B0E4-C24F-A60A-980C346A3996}"/>
              </a:ext>
            </a:extLst>
          </p:cNvPr>
          <p:cNvGrpSpPr/>
          <p:nvPr/>
        </p:nvGrpSpPr>
        <p:grpSpPr>
          <a:xfrm>
            <a:off x="8785224" y="3982701"/>
            <a:ext cx="1880374" cy="1907328"/>
            <a:chOff x="5901425" y="2314993"/>
            <a:chExt cx="2580308" cy="2617295"/>
          </a:xfrm>
        </p:grpSpPr>
        <p:grpSp>
          <p:nvGrpSpPr>
            <p:cNvPr id="55" name="Group 54">
              <a:extLst>
                <a:ext uri="{FF2B5EF4-FFF2-40B4-BE49-F238E27FC236}">
                  <a16:creationId xmlns:a16="http://schemas.microsoft.com/office/drawing/2014/main" id="{7E629BFF-BFC4-D748-A19E-F6BEB9D0582C}"/>
                </a:ext>
              </a:extLst>
            </p:cNvPr>
            <p:cNvGrpSpPr/>
            <p:nvPr/>
          </p:nvGrpSpPr>
          <p:grpSpPr>
            <a:xfrm>
              <a:off x="5901425" y="2314993"/>
              <a:ext cx="2580308" cy="2617295"/>
              <a:chOff x="5863640" y="2314993"/>
              <a:chExt cx="2580308" cy="2617295"/>
            </a:xfrm>
          </p:grpSpPr>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1F061DA8-1E41-5349-A16F-08370DB758CA}"/>
                      </a:ext>
                    </a:extLst>
                  </p:cNvPr>
                  <p:cNvSpPr txBox="1"/>
                  <p:nvPr/>
                </p:nvSpPr>
                <p:spPr>
                  <a:xfrm>
                    <a:off x="5874644" y="2315730"/>
                    <a:ext cx="971999" cy="415724"/>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charset="0"/>
                            </a:rPr>
                            <m:t>𝑁𝑎</m:t>
                          </m:r>
                          <m:r>
                            <a:rPr lang="de-DE" sz="1400" b="0" i="1" smtClean="0">
                              <a:latin typeface="Cambria Math" panose="02040503050406030204" pitchFamily="18" charset="0"/>
                            </a:rPr>
                            <m:t>𝑡𝐷𝑖𝑠</m:t>
                          </m:r>
                        </m:oMath>
                      </m:oMathPara>
                    </a14:m>
                    <a:endParaRPr lang="en-GB" sz="1400" dirty="0"/>
                  </a:p>
                </p:txBody>
              </p:sp>
            </mc:Choice>
            <mc:Fallback xmlns="">
              <p:sp>
                <p:nvSpPr>
                  <p:cNvPr id="57" name="TextBox 56">
                    <a:extLst>
                      <a:ext uri="{FF2B5EF4-FFF2-40B4-BE49-F238E27FC236}">
                        <a16:creationId xmlns:a16="http://schemas.microsoft.com/office/drawing/2014/main" id="{1F061DA8-1E41-5349-A16F-08370DB758CA}"/>
                      </a:ext>
                    </a:extLst>
                  </p:cNvPr>
                  <p:cNvSpPr txBox="1">
                    <a:spLocks noRot="1" noChangeAspect="1" noMove="1" noResize="1" noEditPoints="1" noAdjustHandles="1" noChangeArrowheads="1" noChangeShapeType="1" noTextEdit="1"/>
                  </p:cNvSpPr>
                  <p:nvPr/>
                </p:nvSpPr>
                <p:spPr>
                  <a:xfrm>
                    <a:off x="5874644" y="2315730"/>
                    <a:ext cx="971999" cy="415724"/>
                  </a:xfrm>
                  <a:prstGeom prst="ellipse">
                    <a:avLst/>
                  </a:prstGeom>
                  <a:blipFill>
                    <a:blip r:embed="rId4"/>
                    <a:stretch>
                      <a:fillRect r="-1724"/>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A8302DD5-A590-C947-A844-7EDB61A02DAC}"/>
                      </a:ext>
                    </a:extLst>
                  </p:cNvPr>
                  <p:cNvSpPr txBox="1"/>
                  <p:nvPr/>
                </p:nvSpPr>
                <p:spPr>
                  <a:xfrm>
                    <a:off x="5863640" y="3638435"/>
                    <a:ext cx="971999" cy="415724"/>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𝑇𝑟𝑎𝑣𝑒𝑙</m:t>
                          </m:r>
                        </m:oMath>
                      </m:oMathPara>
                    </a14:m>
                    <a:endParaRPr lang="en-GB" sz="1400" dirty="0"/>
                  </a:p>
                </p:txBody>
              </p:sp>
            </mc:Choice>
            <mc:Fallback xmlns="">
              <p:sp>
                <p:nvSpPr>
                  <p:cNvPr id="58" name="TextBox 57">
                    <a:extLst>
                      <a:ext uri="{FF2B5EF4-FFF2-40B4-BE49-F238E27FC236}">
                        <a16:creationId xmlns:a16="http://schemas.microsoft.com/office/drawing/2014/main" id="{A8302DD5-A590-C947-A844-7EDB61A02DAC}"/>
                      </a:ext>
                    </a:extLst>
                  </p:cNvPr>
                  <p:cNvSpPr txBox="1">
                    <a:spLocks noRot="1" noChangeAspect="1" noMove="1" noResize="1" noEditPoints="1" noAdjustHandles="1" noChangeArrowheads="1" noChangeShapeType="1" noTextEdit="1"/>
                  </p:cNvSpPr>
                  <p:nvPr/>
                </p:nvSpPr>
                <p:spPr>
                  <a:xfrm>
                    <a:off x="5863640" y="3638435"/>
                    <a:ext cx="971999" cy="415724"/>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59" name="Straight Connector 58">
                <a:extLst>
                  <a:ext uri="{FF2B5EF4-FFF2-40B4-BE49-F238E27FC236}">
                    <a16:creationId xmlns:a16="http://schemas.microsoft.com/office/drawing/2014/main" id="{F100C57D-C3C1-9947-918C-7F3B6A9CF4FC}"/>
                  </a:ext>
                </a:extLst>
              </p:cNvPr>
              <p:cNvCxnSpPr>
                <a:cxnSpLocks/>
                <a:stCxn id="58" idx="5"/>
                <a:endCxn id="80" idx="1"/>
              </p:cNvCxnSpPr>
              <p:nvPr/>
            </p:nvCxnSpPr>
            <p:spPr>
              <a:xfrm>
                <a:off x="6693294" y="3993277"/>
                <a:ext cx="226212" cy="191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C258B767-FB82-5F44-9DF2-7F6728DF8406}"/>
                  </a:ext>
                </a:extLst>
              </p:cNvPr>
              <p:cNvCxnSpPr>
                <a:cxnSpLocks/>
                <a:stCxn id="80" idx="0"/>
                <a:endCxn id="73" idx="4"/>
              </p:cNvCxnSpPr>
              <p:nvPr/>
            </p:nvCxnSpPr>
            <p:spPr>
              <a:xfrm flipV="1">
                <a:off x="6991507" y="3664646"/>
                <a:ext cx="173689" cy="4479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1" name="Group 60">
                <a:extLst>
                  <a:ext uri="{FF2B5EF4-FFF2-40B4-BE49-F238E27FC236}">
                    <a16:creationId xmlns:a16="http://schemas.microsoft.com/office/drawing/2014/main" id="{DB57E079-55CC-0F4A-9D2B-5C1FEF161768}"/>
                  </a:ext>
                </a:extLst>
              </p:cNvPr>
              <p:cNvGrpSpPr/>
              <p:nvPr/>
            </p:nvGrpSpPr>
            <p:grpSpPr>
              <a:xfrm>
                <a:off x="7061843" y="2615881"/>
                <a:ext cx="963251" cy="902756"/>
                <a:chOff x="7061843" y="2615881"/>
                <a:chExt cx="963251" cy="902756"/>
              </a:xfrm>
            </p:grpSpPr>
            <p:sp>
              <p:nvSpPr>
                <p:cNvPr id="114" name="Rectangle 113">
                  <a:extLst>
                    <a:ext uri="{FF2B5EF4-FFF2-40B4-BE49-F238E27FC236}">
                      <a16:creationId xmlns:a16="http://schemas.microsoft.com/office/drawing/2014/main" id="{94C0010E-6E97-E04E-B4A2-402EDC4F759A}"/>
                    </a:ext>
                  </a:extLst>
                </p:cNvPr>
                <p:cNvSpPr/>
                <p:nvPr/>
              </p:nvSpPr>
              <p:spPr>
                <a:xfrm>
                  <a:off x="7881094" y="337463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CA2AE182-D113-8148-8E55-D06E281815A3}"/>
                        </a:ext>
                      </a:extLst>
                    </p:cNvPr>
                    <p:cNvSpPr txBox="1"/>
                    <p:nvPr/>
                  </p:nvSpPr>
                  <p:spPr>
                    <a:xfrm>
                      <a:off x="7061843" y="2615881"/>
                      <a:ext cx="204219" cy="232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100" b="0" i="1" smtClean="0">
                                    <a:latin typeface="Cambria Math" panose="02040503050406030204" pitchFamily="18" charset="0"/>
                                  </a:rPr>
                                </m:ctrlPr>
                              </m:sSubPr>
                              <m:e>
                                <m:r>
                                  <a:rPr lang="de-DE" sz="1100" b="0" i="1" smtClean="0">
                                    <a:latin typeface="Cambria Math" panose="02040503050406030204" pitchFamily="18" charset="0"/>
                                  </a:rPr>
                                  <m:t>𝑓</m:t>
                                </m:r>
                              </m:e>
                              <m:sub>
                                <m:r>
                                  <a:rPr lang="de-DE" sz="1100" b="0" i="1" smtClean="0">
                                    <a:latin typeface="Cambria Math" panose="02040503050406030204" pitchFamily="18" charset="0"/>
                                  </a:rPr>
                                  <m:t>1</m:t>
                                </m:r>
                              </m:sub>
                            </m:sSub>
                          </m:oMath>
                        </m:oMathPara>
                      </a14:m>
                      <a:endParaRPr lang="en-GB" sz="1100" dirty="0"/>
                    </a:p>
                  </p:txBody>
                </p:sp>
              </mc:Choice>
              <mc:Fallback xmlns="">
                <p:sp>
                  <p:nvSpPr>
                    <p:cNvPr id="115" name="TextBox 114">
                      <a:extLst>
                        <a:ext uri="{FF2B5EF4-FFF2-40B4-BE49-F238E27FC236}">
                          <a16:creationId xmlns:a16="http://schemas.microsoft.com/office/drawing/2014/main" id="{CA2AE182-D113-8148-8E55-D06E281815A3}"/>
                        </a:ext>
                      </a:extLst>
                    </p:cNvPr>
                    <p:cNvSpPr txBox="1">
                      <a:spLocks noRot="1" noChangeAspect="1" noMove="1" noResize="1" noEditPoints="1" noAdjustHandles="1" noChangeArrowheads="1" noChangeShapeType="1" noTextEdit="1"/>
                    </p:cNvSpPr>
                    <p:nvPr/>
                  </p:nvSpPr>
                  <p:spPr>
                    <a:xfrm>
                      <a:off x="7061843" y="2615881"/>
                      <a:ext cx="204219" cy="232287"/>
                    </a:xfrm>
                    <a:prstGeom prst="rect">
                      <a:avLst/>
                    </a:prstGeom>
                    <a:blipFill>
                      <a:blip r:embed="rId6"/>
                      <a:stretch>
                        <a:fillRect l="-33333" r="-8333" b="-28571"/>
                      </a:stretch>
                    </a:blipFill>
                  </p:spPr>
                  <p:txBody>
                    <a:bodyPr/>
                    <a:lstStyle/>
                    <a:p>
                      <a:r>
                        <a:rPr lang="de-DE">
                          <a:noFill/>
                        </a:rPr>
                        <a:t> </a:t>
                      </a:r>
                    </a:p>
                  </p:txBody>
                </p:sp>
              </mc:Fallback>
            </mc:AlternateContent>
          </p:grpSp>
          <p:grpSp>
            <p:nvGrpSpPr>
              <p:cNvPr id="62" name="Group 61">
                <a:extLst>
                  <a:ext uri="{FF2B5EF4-FFF2-40B4-BE49-F238E27FC236}">
                    <a16:creationId xmlns:a16="http://schemas.microsoft.com/office/drawing/2014/main" id="{FD33D9D1-2D68-D447-AC46-7448DBD5413A}"/>
                  </a:ext>
                </a:extLst>
              </p:cNvPr>
              <p:cNvGrpSpPr/>
              <p:nvPr/>
            </p:nvGrpSpPr>
            <p:grpSpPr>
              <a:xfrm>
                <a:off x="6393179" y="4112587"/>
                <a:ext cx="670328" cy="380869"/>
                <a:chOff x="6393179" y="4112587"/>
                <a:chExt cx="670328" cy="380869"/>
              </a:xfrm>
            </p:grpSpPr>
            <p:sp>
              <p:nvSpPr>
                <p:cNvPr id="80" name="Rectangle 79">
                  <a:extLst>
                    <a:ext uri="{FF2B5EF4-FFF2-40B4-BE49-F238E27FC236}">
                      <a16:creationId xmlns:a16="http://schemas.microsoft.com/office/drawing/2014/main" id="{386B0A15-6883-404B-99CC-454217B10DB2}"/>
                    </a:ext>
                  </a:extLst>
                </p:cNvPr>
                <p:cNvSpPr/>
                <p:nvPr/>
              </p:nvSpPr>
              <p:spPr>
                <a:xfrm>
                  <a:off x="6919507" y="41125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F3D69379-5155-8446-A26E-35F413FCBE55}"/>
                        </a:ext>
                      </a:extLst>
                    </p:cNvPr>
                    <p:cNvSpPr txBox="1"/>
                    <p:nvPr/>
                  </p:nvSpPr>
                  <p:spPr>
                    <a:xfrm>
                      <a:off x="6393179" y="4261168"/>
                      <a:ext cx="572624" cy="2322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100" b="0" i="1" smtClean="0">
                                    <a:latin typeface="Cambria Math" panose="02040503050406030204" pitchFamily="18" charset="0"/>
                                  </a:rPr>
                                </m:ctrlPr>
                              </m:sSubPr>
                              <m:e>
                                <m:r>
                                  <a:rPr lang="de-DE" sz="1100" b="0" i="1" smtClean="0">
                                    <a:latin typeface="Cambria Math" panose="02040503050406030204" pitchFamily="18" charset="0"/>
                                  </a:rPr>
                                  <m:t>𝑓</m:t>
                                </m:r>
                              </m:e>
                              <m:sub>
                                <m:r>
                                  <a:rPr lang="de-DE" sz="1100" b="0" i="1" smtClean="0">
                                    <a:latin typeface="Cambria Math" panose="02040503050406030204" pitchFamily="18" charset="0"/>
                                  </a:rPr>
                                  <m:t>2</m:t>
                                </m:r>
                              </m:sub>
                            </m:sSub>
                            <m:r>
                              <a:rPr lang="de-DE" sz="1100" b="0" i="1" smtClean="0">
                                <a:latin typeface="Cambria Math" panose="02040503050406030204" pitchFamily="18" charset="0"/>
                              </a:rPr>
                              <m:t>=</m:t>
                            </m:r>
                            <m:r>
                              <a:rPr lang="de-DE" sz="1100" b="0" i="1" smtClean="0">
                                <a:latin typeface="Cambria Math" panose="02040503050406030204" pitchFamily="18" charset="0"/>
                              </a:rPr>
                              <m:t>𝑓</m:t>
                            </m:r>
                          </m:oMath>
                        </m:oMathPara>
                      </a14:m>
                      <a:endParaRPr lang="en-GB" sz="1100" dirty="0"/>
                    </a:p>
                  </p:txBody>
                </p:sp>
              </mc:Choice>
              <mc:Fallback xmlns="">
                <p:sp>
                  <p:nvSpPr>
                    <p:cNvPr id="81" name="TextBox 80">
                      <a:extLst>
                        <a:ext uri="{FF2B5EF4-FFF2-40B4-BE49-F238E27FC236}">
                          <a16:creationId xmlns:a16="http://schemas.microsoft.com/office/drawing/2014/main" id="{F3D69379-5155-8446-A26E-35F413FCBE55}"/>
                        </a:ext>
                      </a:extLst>
                    </p:cNvPr>
                    <p:cNvSpPr txBox="1">
                      <a:spLocks noRot="1" noChangeAspect="1" noMove="1" noResize="1" noEditPoints="1" noAdjustHandles="1" noChangeArrowheads="1" noChangeShapeType="1" noTextEdit="1"/>
                    </p:cNvSpPr>
                    <p:nvPr/>
                  </p:nvSpPr>
                  <p:spPr>
                    <a:xfrm>
                      <a:off x="6393179" y="4261168"/>
                      <a:ext cx="572624" cy="232288"/>
                    </a:xfrm>
                    <a:prstGeom prst="rect">
                      <a:avLst/>
                    </a:prstGeom>
                    <a:blipFill>
                      <a:blip r:embed="rId7"/>
                      <a:stretch>
                        <a:fillRect l="-8824" r="-8824" b="-20000"/>
                      </a:stretch>
                    </a:blipFill>
                  </p:spPr>
                  <p:txBody>
                    <a:bodyPr/>
                    <a:lstStyle/>
                    <a:p>
                      <a:r>
                        <a:rPr lang="de-DE">
                          <a:noFill/>
                        </a:rPr>
                        <a:t> </a:t>
                      </a:r>
                    </a:p>
                  </p:txBody>
                </p:sp>
              </mc:Fallback>
            </mc:AlternateContent>
          </p:grpSp>
          <p:cxnSp>
            <p:nvCxnSpPr>
              <p:cNvPr id="63" name="Straight Connector 62">
                <a:extLst>
                  <a:ext uri="{FF2B5EF4-FFF2-40B4-BE49-F238E27FC236}">
                    <a16:creationId xmlns:a16="http://schemas.microsoft.com/office/drawing/2014/main" id="{B5180EF9-832B-A74F-9F95-182DA2E3FFA9}"/>
                  </a:ext>
                </a:extLst>
              </p:cNvPr>
              <p:cNvCxnSpPr>
                <a:cxnSpLocks/>
                <a:stCxn id="73" idx="0"/>
                <a:endCxn id="78" idx="2"/>
              </p:cNvCxnSpPr>
              <p:nvPr/>
            </p:nvCxnSpPr>
            <p:spPr>
              <a:xfrm flipV="1">
                <a:off x="7165196" y="3016121"/>
                <a:ext cx="0" cy="2328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AC6C68D3-4405-854A-AFDC-5AF3F7750EDE}"/>
                  </a:ext>
                </a:extLst>
              </p:cNvPr>
              <p:cNvCxnSpPr>
                <a:cxnSpLocks/>
                <a:stCxn id="78" idx="1"/>
                <a:endCxn id="57" idx="5"/>
              </p:cNvCxnSpPr>
              <p:nvPr/>
            </p:nvCxnSpPr>
            <p:spPr>
              <a:xfrm flipH="1" flipV="1">
                <a:off x="6704298" y="2670572"/>
                <a:ext cx="388897" cy="2735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E500B9F5-9DE9-DF42-B389-E655DA9F2A73}"/>
                  </a:ext>
                </a:extLst>
              </p:cNvPr>
              <p:cNvCxnSpPr>
                <a:cxnSpLocks/>
                <a:stCxn id="71" idx="3"/>
                <a:endCxn id="78" idx="3"/>
              </p:cNvCxnSpPr>
              <p:nvPr/>
            </p:nvCxnSpPr>
            <p:spPr>
              <a:xfrm flipH="1">
                <a:off x="7237195" y="2669836"/>
                <a:ext cx="372244" cy="2742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7F45830-3DD9-174A-A9F1-332D67BE24E7}"/>
                  </a:ext>
                </a:extLst>
              </p:cNvPr>
              <p:cNvCxnSpPr>
                <a:cxnSpLocks/>
                <a:stCxn id="73" idx="4"/>
                <a:endCxn id="76" idx="0"/>
              </p:cNvCxnSpPr>
              <p:nvPr/>
            </p:nvCxnSpPr>
            <p:spPr>
              <a:xfrm>
                <a:off x="7165196" y="3664646"/>
                <a:ext cx="148650" cy="4479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BCA9DCA6-8F5F-CA48-ABB8-AC5F79FB2FA7}"/>
                  </a:ext>
                </a:extLst>
              </p:cNvPr>
              <p:cNvCxnSpPr>
                <a:cxnSpLocks/>
                <a:stCxn id="74" idx="0"/>
                <a:endCxn id="76" idx="2"/>
              </p:cNvCxnSpPr>
              <p:nvPr/>
            </p:nvCxnSpPr>
            <p:spPr>
              <a:xfrm flipV="1">
                <a:off x="7163998" y="4256588"/>
                <a:ext cx="149848" cy="2599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9B44C3F-82AE-5F4E-BAB8-D9FD2CFCE9BA}"/>
                  </a:ext>
                </a:extLst>
              </p:cNvPr>
              <p:cNvCxnSpPr>
                <a:cxnSpLocks/>
                <a:stCxn id="76" idx="3"/>
                <a:endCxn id="72" idx="3"/>
              </p:cNvCxnSpPr>
              <p:nvPr/>
            </p:nvCxnSpPr>
            <p:spPr>
              <a:xfrm flipV="1">
                <a:off x="7385845" y="3993277"/>
                <a:ext cx="228449" cy="1913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61096F6E-3814-B744-9E4B-3C4FD9DD7C81}"/>
                  </a:ext>
                </a:extLst>
              </p:cNvPr>
              <p:cNvGrpSpPr/>
              <p:nvPr/>
            </p:nvGrpSpPr>
            <p:grpSpPr>
              <a:xfrm>
                <a:off x="7093195" y="2872120"/>
                <a:ext cx="1210836" cy="693800"/>
                <a:chOff x="7093195" y="2872120"/>
                <a:chExt cx="1210836" cy="693800"/>
              </a:xfrm>
            </p:grpSpPr>
            <p:sp>
              <p:nvSpPr>
                <p:cNvPr id="78" name="Rectangle 77">
                  <a:extLst>
                    <a:ext uri="{FF2B5EF4-FFF2-40B4-BE49-F238E27FC236}">
                      <a16:creationId xmlns:a16="http://schemas.microsoft.com/office/drawing/2014/main" id="{2DDFBA45-0F6C-7843-AD5D-5E583DB56773}"/>
                    </a:ext>
                  </a:extLst>
                </p:cNvPr>
                <p:cNvSpPr/>
                <p:nvPr/>
              </p:nvSpPr>
              <p:spPr>
                <a:xfrm>
                  <a:off x="7093195" y="287212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9573B924-00A0-DB49-A683-C31D9013F823}"/>
                        </a:ext>
                      </a:extLst>
                    </p:cNvPr>
                    <p:cNvSpPr txBox="1"/>
                    <p:nvPr/>
                  </p:nvSpPr>
                  <p:spPr>
                    <a:xfrm>
                      <a:off x="8095324" y="3333633"/>
                      <a:ext cx="208707" cy="2322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100" b="0" i="1" smtClean="0">
                                    <a:latin typeface="Cambria Math" panose="02040503050406030204" pitchFamily="18" charset="0"/>
                                  </a:rPr>
                                </m:ctrlPr>
                              </m:sSubPr>
                              <m:e>
                                <m:r>
                                  <a:rPr lang="de-DE" sz="1100" b="0" i="1" smtClean="0">
                                    <a:latin typeface="Cambria Math" panose="02040503050406030204" pitchFamily="18" charset="0"/>
                                  </a:rPr>
                                  <m:t>𝑓</m:t>
                                </m:r>
                              </m:e>
                              <m:sub>
                                <m:r>
                                  <a:rPr lang="de-DE" sz="1100" b="0" i="1" smtClean="0">
                                    <a:latin typeface="Cambria Math" panose="02040503050406030204" pitchFamily="18" charset="0"/>
                                  </a:rPr>
                                  <m:t>0</m:t>
                                </m:r>
                              </m:sub>
                            </m:sSub>
                          </m:oMath>
                        </m:oMathPara>
                      </a14:m>
                      <a:endParaRPr lang="en-GB" sz="1100" dirty="0"/>
                    </a:p>
                  </p:txBody>
                </p:sp>
              </mc:Choice>
              <mc:Fallback xmlns="">
                <p:sp>
                  <p:nvSpPr>
                    <p:cNvPr id="79" name="TextBox 78">
                      <a:extLst>
                        <a:ext uri="{FF2B5EF4-FFF2-40B4-BE49-F238E27FC236}">
                          <a16:creationId xmlns:a16="http://schemas.microsoft.com/office/drawing/2014/main" id="{9573B924-00A0-DB49-A683-C31D9013F823}"/>
                        </a:ext>
                      </a:extLst>
                    </p:cNvPr>
                    <p:cNvSpPr txBox="1">
                      <a:spLocks noRot="1" noChangeAspect="1" noMove="1" noResize="1" noEditPoints="1" noAdjustHandles="1" noChangeArrowheads="1" noChangeShapeType="1" noTextEdit="1"/>
                    </p:cNvSpPr>
                    <p:nvPr/>
                  </p:nvSpPr>
                  <p:spPr>
                    <a:xfrm>
                      <a:off x="8095324" y="3333633"/>
                      <a:ext cx="208707" cy="232287"/>
                    </a:xfrm>
                    <a:prstGeom prst="rect">
                      <a:avLst/>
                    </a:prstGeom>
                    <a:blipFill>
                      <a:blip r:embed="rId8"/>
                      <a:stretch>
                        <a:fillRect l="-23077" t="-7692" b="-30769"/>
                      </a:stretch>
                    </a:blipFill>
                  </p:spPr>
                  <p:txBody>
                    <a:bodyPr/>
                    <a:lstStyle/>
                    <a:p>
                      <a:r>
                        <a:rPr lang="de-DE">
                          <a:noFill/>
                        </a:rPr>
                        <a:t> </a:t>
                      </a:r>
                    </a:p>
                  </p:txBody>
                </p:sp>
              </mc:Fallback>
            </mc:AlternateContent>
          </p:grpSp>
          <p:grpSp>
            <p:nvGrpSpPr>
              <p:cNvPr id="70" name="Group 69">
                <a:extLst>
                  <a:ext uri="{FF2B5EF4-FFF2-40B4-BE49-F238E27FC236}">
                    <a16:creationId xmlns:a16="http://schemas.microsoft.com/office/drawing/2014/main" id="{5A79858D-5F35-6E43-9EC3-D99FA9B71B46}"/>
                  </a:ext>
                </a:extLst>
              </p:cNvPr>
              <p:cNvGrpSpPr/>
              <p:nvPr/>
            </p:nvGrpSpPr>
            <p:grpSpPr>
              <a:xfrm>
                <a:off x="7241845" y="4112587"/>
                <a:ext cx="369822" cy="375708"/>
                <a:chOff x="7241845" y="4112587"/>
                <a:chExt cx="369822" cy="375708"/>
              </a:xfrm>
            </p:grpSpPr>
            <p:sp>
              <p:nvSpPr>
                <p:cNvPr id="76" name="Rectangle 75">
                  <a:extLst>
                    <a:ext uri="{FF2B5EF4-FFF2-40B4-BE49-F238E27FC236}">
                      <a16:creationId xmlns:a16="http://schemas.microsoft.com/office/drawing/2014/main" id="{680E6682-DF04-F34B-87CB-D926C54FEDB9}"/>
                    </a:ext>
                  </a:extLst>
                </p:cNvPr>
                <p:cNvSpPr/>
                <p:nvPr/>
              </p:nvSpPr>
              <p:spPr>
                <a:xfrm>
                  <a:off x="7241845" y="41125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FA499EEC-9AB1-A748-A29F-5B5E2520EBE3}"/>
                        </a:ext>
                      </a:extLst>
                    </p:cNvPr>
                    <p:cNvSpPr txBox="1"/>
                    <p:nvPr/>
                  </p:nvSpPr>
                  <p:spPr>
                    <a:xfrm>
                      <a:off x="7402960" y="4256007"/>
                      <a:ext cx="208707" cy="2322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100" b="0" i="1" smtClean="0">
                                    <a:latin typeface="Cambria Math" panose="02040503050406030204" pitchFamily="18" charset="0"/>
                                  </a:rPr>
                                </m:ctrlPr>
                              </m:sSubPr>
                              <m:e>
                                <m:r>
                                  <a:rPr lang="de-DE" sz="1100" b="0" i="1" smtClean="0">
                                    <a:latin typeface="Cambria Math" panose="02040503050406030204" pitchFamily="18" charset="0"/>
                                  </a:rPr>
                                  <m:t>𝑓</m:t>
                                </m:r>
                              </m:e>
                              <m:sub>
                                <m:r>
                                  <a:rPr lang="de-DE" sz="1100" b="0" i="1" smtClean="0">
                                    <a:latin typeface="Cambria Math" panose="02040503050406030204" pitchFamily="18" charset="0"/>
                                  </a:rPr>
                                  <m:t>3</m:t>
                                </m:r>
                              </m:sub>
                            </m:sSub>
                          </m:oMath>
                        </m:oMathPara>
                      </a14:m>
                      <a:endParaRPr lang="en-GB" sz="1100" dirty="0"/>
                    </a:p>
                  </p:txBody>
                </p:sp>
              </mc:Choice>
              <mc:Fallback xmlns="">
                <p:sp>
                  <p:nvSpPr>
                    <p:cNvPr id="77" name="TextBox 76">
                      <a:extLst>
                        <a:ext uri="{FF2B5EF4-FFF2-40B4-BE49-F238E27FC236}">
                          <a16:creationId xmlns:a16="http://schemas.microsoft.com/office/drawing/2014/main" id="{FA499EEC-9AB1-A748-A29F-5B5E2520EBE3}"/>
                        </a:ext>
                      </a:extLst>
                    </p:cNvPr>
                    <p:cNvSpPr txBox="1">
                      <a:spLocks noRot="1" noChangeAspect="1" noMove="1" noResize="1" noEditPoints="1" noAdjustHandles="1" noChangeArrowheads="1" noChangeShapeType="1" noTextEdit="1"/>
                    </p:cNvSpPr>
                    <p:nvPr/>
                  </p:nvSpPr>
                  <p:spPr>
                    <a:xfrm>
                      <a:off x="7402960" y="4256007"/>
                      <a:ext cx="208707" cy="232288"/>
                    </a:xfrm>
                    <a:prstGeom prst="rect">
                      <a:avLst/>
                    </a:prstGeom>
                    <a:blipFill>
                      <a:blip r:embed="rId9"/>
                      <a:stretch>
                        <a:fillRect l="-33333" b="-28571"/>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D4433590-494A-774B-9ED8-6406775FB30C}"/>
                      </a:ext>
                    </a:extLst>
                  </p:cNvPr>
                  <p:cNvSpPr txBox="1"/>
                  <p:nvPr/>
                </p:nvSpPr>
                <p:spPr>
                  <a:xfrm>
                    <a:off x="7467094" y="2314993"/>
                    <a:ext cx="971999" cy="415724"/>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𝐴𝑟𝑡𝑖𝑓</m:t>
                          </m:r>
                        </m:oMath>
                      </m:oMathPara>
                    </a14:m>
                    <a:endParaRPr lang="en-GB" sz="1400" dirty="0"/>
                  </a:p>
                </p:txBody>
              </p:sp>
            </mc:Choice>
            <mc:Fallback xmlns="">
              <p:sp>
                <p:nvSpPr>
                  <p:cNvPr id="71" name="TextBox 70">
                    <a:extLst>
                      <a:ext uri="{FF2B5EF4-FFF2-40B4-BE49-F238E27FC236}">
                        <a16:creationId xmlns:a16="http://schemas.microsoft.com/office/drawing/2014/main" id="{D4433590-494A-774B-9ED8-6406775FB30C}"/>
                      </a:ext>
                    </a:extLst>
                  </p:cNvPr>
                  <p:cNvSpPr txBox="1">
                    <a:spLocks noRot="1" noChangeAspect="1" noMove="1" noResize="1" noEditPoints="1" noAdjustHandles="1" noChangeArrowheads="1" noChangeShapeType="1" noTextEdit="1"/>
                  </p:cNvSpPr>
                  <p:nvPr/>
                </p:nvSpPr>
                <p:spPr>
                  <a:xfrm>
                    <a:off x="7467094" y="2314993"/>
                    <a:ext cx="971999" cy="415724"/>
                  </a:xfrm>
                  <a:prstGeom prst="ellipse">
                    <a:avLst/>
                  </a:prstGeom>
                  <a:blipFill>
                    <a:blip r:embed="rId10"/>
                    <a:stretch>
                      <a:fillRect b="-4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1472BBBF-9AD6-1E41-8421-E82BC09E8D19}"/>
                      </a:ext>
                    </a:extLst>
                  </p:cNvPr>
                  <p:cNvSpPr txBox="1"/>
                  <p:nvPr/>
                </p:nvSpPr>
                <p:spPr>
                  <a:xfrm>
                    <a:off x="7471949" y="3638435"/>
                    <a:ext cx="971999" cy="415724"/>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𝑇𝑟𝑒𝑎𝑡</m:t>
                          </m:r>
                        </m:oMath>
                      </m:oMathPara>
                    </a14:m>
                    <a:endParaRPr lang="en-GB" sz="1400" dirty="0"/>
                  </a:p>
                </p:txBody>
              </p:sp>
            </mc:Choice>
            <mc:Fallback xmlns="">
              <p:sp>
                <p:nvSpPr>
                  <p:cNvPr id="72" name="TextBox 71">
                    <a:extLst>
                      <a:ext uri="{FF2B5EF4-FFF2-40B4-BE49-F238E27FC236}">
                        <a16:creationId xmlns:a16="http://schemas.microsoft.com/office/drawing/2014/main" id="{1472BBBF-9AD6-1E41-8421-E82BC09E8D19}"/>
                      </a:ext>
                    </a:extLst>
                  </p:cNvPr>
                  <p:cNvSpPr txBox="1">
                    <a:spLocks noRot="1" noChangeAspect="1" noMove="1" noResize="1" noEditPoints="1" noAdjustHandles="1" noChangeArrowheads="1" noChangeShapeType="1" noTextEdit="1"/>
                  </p:cNvSpPr>
                  <p:nvPr/>
                </p:nvSpPr>
                <p:spPr>
                  <a:xfrm>
                    <a:off x="7471949" y="3638435"/>
                    <a:ext cx="971999" cy="415724"/>
                  </a:xfrm>
                  <a:prstGeom prst="ellipse">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4022D7F6-EAA6-CA44-A3A4-B26A98950FFC}"/>
                      </a:ext>
                    </a:extLst>
                  </p:cNvPr>
                  <p:cNvSpPr txBox="1"/>
                  <p:nvPr/>
                </p:nvSpPr>
                <p:spPr>
                  <a:xfrm>
                    <a:off x="6679195" y="3248921"/>
                    <a:ext cx="971999" cy="415724"/>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𝐸𝑝𝑖𝑑</m:t>
                          </m:r>
                        </m:oMath>
                      </m:oMathPara>
                    </a14:m>
                    <a:endParaRPr lang="en-GB" sz="1400" dirty="0"/>
                  </a:p>
                </p:txBody>
              </p:sp>
            </mc:Choice>
            <mc:Fallback xmlns="">
              <p:sp>
                <p:nvSpPr>
                  <p:cNvPr id="73" name="TextBox 72">
                    <a:extLst>
                      <a:ext uri="{FF2B5EF4-FFF2-40B4-BE49-F238E27FC236}">
                        <a16:creationId xmlns:a16="http://schemas.microsoft.com/office/drawing/2014/main" id="{4022D7F6-EAA6-CA44-A3A4-B26A98950FFC}"/>
                      </a:ext>
                    </a:extLst>
                  </p:cNvPr>
                  <p:cNvSpPr txBox="1">
                    <a:spLocks noRot="1" noChangeAspect="1" noMove="1" noResize="1" noEditPoints="1" noAdjustHandles="1" noChangeArrowheads="1" noChangeShapeType="1" noTextEdit="1"/>
                  </p:cNvSpPr>
                  <p:nvPr/>
                </p:nvSpPr>
                <p:spPr>
                  <a:xfrm>
                    <a:off x="6679195" y="3248921"/>
                    <a:ext cx="971999" cy="415724"/>
                  </a:xfrm>
                  <a:prstGeom prst="ellipse">
                    <a:avLst/>
                  </a:prstGeom>
                  <a:blipFill>
                    <a:blip r:embed="rId12"/>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26B20A8D-6865-9E43-A00F-81FE12C0AFAC}"/>
                      </a:ext>
                    </a:extLst>
                  </p:cNvPr>
                  <p:cNvSpPr txBox="1"/>
                  <p:nvPr/>
                </p:nvSpPr>
                <p:spPr>
                  <a:xfrm>
                    <a:off x="6677998" y="4516564"/>
                    <a:ext cx="971999" cy="415724"/>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𝑆𝑖</m:t>
                          </m:r>
                          <m:r>
                            <a:rPr lang="de-DE" sz="1400" i="1">
                              <a:latin typeface="Cambria Math" panose="02040503050406030204" pitchFamily="18" charset="0"/>
                            </a:rPr>
                            <m:t>𝑐</m:t>
                          </m:r>
                          <m:r>
                            <a:rPr lang="de-DE" sz="1400" i="1">
                              <a:latin typeface="Cambria Math" charset="0"/>
                            </a:rPr>
                            <m:t>𝑘</m:t>
                          </m:r>
                        </m:oMath>
                      </m:oMathPara>
                    </a14:m>
                    <a:endParaRPr lang="en-GB" sz="1400" dirty="0">
                      <a:solidFill>
                        <a:schemeClr val="accent1"/>
                      </a:solidFill>
                    </a:endParaRPr>
                  </a:p>
                </p:txBody>
              </p:sp>
            </mc:Choice>
            <mc:Fallback xmlns="">
              <p:sp>
                <p:nvSpPr>
                  <p:cNvPr id="74" name="TextBox 73">
                    <a:extLst>
                      <a:ext uri="{FF2B5EF4-FFF2-40B4-BE49-F238E27FC236}">
                        <a16:creationId xmlns:a16="http://schemas.microsoft.com/office/drawing/2014/main" id="{26B20A8D-6865-9E43-A00F-81FE12C0AFAC}"/>
                      </a:ext>
                    </a:extLst>
                  </p:cNvPr>
                  <p:cNvSpPr txBox="1">
                    <a:spLocks noRot="1" noChangeAspect="1" noMove="1" noResize="1" noEditPoints="1" noAdjustHandles="1" noChangeArrowheads="1" noChangeShapeType="1" noTextEdit="1"/>
                  </p:cNvSpPr>
                  <p:nvPr/>
                </p:nvSpPr>
                <p:spPr>
                  <a:xfrm>
                    <a:off x="6677998" y="4516564"/>
                    <a:ext cx="971999" cy="415724"/>
                  </a:xfrm>
                  <a:prstGeom prst="ellipse">
                    <a:avLst/>
                  </a:prstGeom>
                  <a:blipFill>
                    <a:blip r:embed="rId13"/>
                    <a:stretch>
                      <a:fillRect/>
                    </a:stretch>
                  </a:blipFill>
                  <a:ln>
                    <a:solidFill>
                      <a:schemeClr val="tx1"/>
                    </a:solidFill>
                  </a:ln>
                </p:spPr>
                <p:txBody>
                  <a:bodyPr/>
                  <a:lstStyle/>
                  <a:p>
                    <a:r>
                      <a:rPr lang="de-DE">
                        <a:noFill/>
                      </a:rPr>
                      <a:t> </a:t>
                    </a:r>
                  </a:p>
                </p:txBody>
              </p:sp>
            </mc:Fallback>
          </mc:AlternateContent>
          <p:cxnSp>
            <p:nvCxnSpPr>
              <p:cNvPr id="75" name="Straight Connector 74">
                <a:extLst>
                  <a:ext uri="{FF2B5EF4-FFF2-40B4-BE49-F238E27FC236}">
                    <a16:creationId xmlns:a16="http://schemas.microsoft.com/office/drawing/2014/main" id="{7F64D201-66E0-104F-98AE-96134B663B3A}"/>
                  </a:ext>
                </a:extLst>
              </p:cNvPr>
              <p:cNvCxnSpPr>
                <a:cxnSpLocks/>
                <a:stCxn id="80" idx="2"/>
                <a:endCxn id="74" idx="0"/>
              </p:cNvCxnSpPr>
              <p:nvPr/>
            </p:nvCxnSpPr>
            <p:spPr>
              <a:xfrm>
                <a:off x="6991507" y="4256588"/>
                <a:ext cx="172491" cy="2599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6" name="Straight Connector 55">
              <a:extLst>
                <a:ext uri="{FF2B5EF4-FFF2-40B4-BE49-F238E27FC236}">
                  <a16:creationId xmlns:a16="http://schemas.microsoft.com/office/drawing/2014/main" id="{99C41B19-9356-3D4F-A067-0D9A927F2B1E}"/>
                </a:ext>
              </a:extLst>
            </p:cNvPr>
            <p:cNvCxnSpPr>
              <a:cxnSpLocks/>
              <a:stCxn id="73" idx="6"/>
              <a:endCxn id="114" idx="1"/>
            </p:cNvCxnSpPr>
            <p:nvPr/>
          </p:nvCxnSpPr>
          <p:spPr>
            <a:xfrm flipV="1">
              <a:off x="7688980" y="3446638"/>
              <a:ext cx="229900" cy="101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1" name="Group 130">
            <a:extLst>
              <a:ext uri="{FF2B5EF4-FFF2-40B4-BE49-F238E27FC236}">
                <a16:creationId xmlns:a16="http://schemas.microsoft.com/office/drawing/2014/main" id="{66D4B24E-FD1B-734C-A3C6-75BED16E69AF}"/>
              </a:ext>
            </a:extLst>
          </p:cNvPr>
          <p:cNvGrpSpPr/>
          <p:nvPr/>
        </p:nvGrpSpPr>
        <p:grpSpPr>
          <a:xfrm>
            <a:off x="9934094" y="1660589"/>
            <a:ext cx="1913630" cy="1935704"/>
            <a:chOff x="5863640" y="2314993"/>
            <a:chExt cx="2580308" cy="2610071"/>
          </a:xfrm>
        </p:grpSpPr>
        <mc:AlternateContent xmlns:mc="http://schemas.openxmlformats.org/markup-compatibility/2006" xmlns:a14="http://schemas.microsoft.com/office/drawing/2010/main">
          <mc:Choice Requires="a14">
            <p:sp>
              <p:nvSpPr>
                <p:cNvPr id="132" name="TextBox 131">
                  <a:extLst>
                    <a:ext uri="{FF2B5EF4-FFF2-40B4-BE49-F238E27FC236}">
                      <a16:creationId xmlns:a16="http://schemas.microsoft.com/office/drawing/2014/main" id="{F99A939C-AD58-9D4E-9A6E-0A5B673568C5}"/>
                    </a:ext>
                  </a:extLst>
                </p:cNvPr>
                <p:cNvSpPr txBox="1"/>
                <p:nvPr/>
              </p:nvSpPr>
              <p:spPr>
                <a:xfrm>
                  <a:off x="5874644" y="2315731"/>
                  <a:ext cx="972000" cy="40850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charset="0"/>
                          </a:rPr>
                          <m:t>𝑁𝑎</m:t>
                        </m:r>
                        <m:r>
                          <a:rPr lang="de-DE" sz="1400" b="0" i="1" smtClean="0">
                            <a:latin typeface="Cambria Math" panose="02040503050406030204" pitchFamily="18" charset="0"/>
                          </a:rPr>
                          <m:t>𝑡𝐷𝑖𝑠</m:t>
                        </m:r>
                      </m:oMath>
                    </m:oMathPara>
                  </a14:m>
                  <a:endParaRPr lang="en-GB" sz="1400" dirty="0"/>
                </a:p>
              </p:txBody>
            </p:sp>
          </mc:Choice>
          <mc:Fallback xmlns="">
            <p:sp>
              <p:nvSpPr>
                <p:cNvPr id="132" name="TextBox 131">
                  <a:extLst>
                    <a:ext uri="{FF2B5EF4-FFF2-40B4-BE49-F238E27FC236}">
                      <a16:creationId xmlns:a16="http://schemas.microsoft.com/office/drawing/2014/main" id="{F99A939C-AD58-9D4E-9A6E-0A5B673568C5}"/>
                    </a:ext>
                  </a:extLst>
                </p:cNvPr>
                <p:cNvSpPr txBox="1">
                  <a:spLocks noRot="1" noChangeAspect="1" noMove="1" noResize="1" noEditPoints="1" noAdjustHandles="1" noChangeArrowheads="1" noChangeShapeType="1" noTextEdit="1"/>
                </p:cNvSpPr>
                <p:nvPr/>
              </p:nvSpPr>
              <p:spPr>
                <a:xfrm>
                  <a:off x="5874644" y="2315731"/>
                  <a:ext cx="972000" cy="408500"/>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3" name="TextBox 132">
                  <a:extLst>
                    <a:ext uri="{FF2B5EF4-FFF2-40B4-BE49-F238E27FC236}">
                      <a16:creationId xmlns:a16="http://schemas.microsoft.com/office/drawing/2014/main" id="{9B8EFA56-116F-1643-899F-1E771F38C826}"/>
                    </a:ext>
                  </a:extLst>
                </p:cNvPr>
                <p:cNvSpPr txBox="1"/>
                <p:nvPr/>
              </p:nvSpPr>
              <p:spPr>
                <a:xfrm>
                  <a:off x="5863640" y="3865560"/>
                  <a:ext cx="972000" cy="40849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𝑇𝑟𝑎𝑣𝑒𝑙</m:t>
                        </m:r>
                      </m:oMath>
                    </m:oMathPara>
                  </a14:m>
                  <a:endParaRPr lang="en-GB" sz="1400" dirty="0"/>
                </a:p>
              </p:txBody>
            </p:sp>
          </mc:Choice>
          <mc:Fallback xmlns="">
            <p:sp>
              <p:nvSpPr>
                <p:cNvPr id="133" name="TextBox 132">
                  <a:extLst>
                    <a:ext uri="{FF2B5EF4-FFF2-40B4-BE49-F238E27FC236}">
                      <a16:creationId xmlns:a16="http://schemas.microsoft.com/office/drawing/2014/main" id="{9B8EFA56-116F-1643-899F-1E771F38C826}"/>
                    </a:ext>
                  </a:extLst>
                </p:cNvPr>
                <p:cNvSpPr txBox="1">
                  <a:spLocks noRot="1" noChangeAspect="1" noMove="1" noResize="1" noEditPoints="1" noAdjustHandles="1" noChangeArrowheads="1" noChangeShapeType="1" noTextEdit="1"/>
                </p:cNvSpPr>
                <p:nvPr/>
              </p:nvSpPr>
              <p:spPr>
                <a:xfrm>
                  <a:off x="5863640" y="3865560"/>
                  <a:ext cx="972000" cy="408499"/>
                </a:xfrm>
                <a:prstGeom prst="ellipse">
                  <a:avLst/>
                </a:prstGeom>
                <a:blipFill>
                  <a:blip r:embed="rId15"/>
                  <a:stretch>
                    <a:fillRect/>
                  </a:stretch>
                </a:blipFill>
                <a:ln>
                  <a:solidFill>
                    <a:schemeClr val="tx1"/>
                  </a:solidFill>
                </a:ln>
              </p:spPr>
              <p:txBody>
                <a:bodyPr/>
                <a:lstStyle/>
                <a:p>
                  <a:r>
                    <a:rPr lang="de-DE">
                      <a:noFill/>
                    </a:rPr>
                    <a:t> </a:t>
                  </a:r>
                </a:p>
              </p:txBody>
            </p:sp>
          </mc:Fallback>
        </mc:AlternateContent>
        <p:cxnSp>
          <p:nvCxnSpPr>
            <p:cNvPr id="134" name="Straight Connector 133">
              <a:extLst>
                <a:ext uri="{FF2B5EF4-FFF2-40B4-BE49-F238E27FC236}">
                  <a16:creationId xmlns:a16="http://schemas.microsoft.com/office/drawing/2014/main" id="{3632419B-02A6-2D47-ADCB-B01276CB8408}"/>
                </a:ext>
              </a:extLst>
            </p:cNvPr>
            <p:cNvCxnSpPr>
              <a:cxnSpLocks/>
              <a:stCxn id="133" idx="5"/>
              <a:endCxn id="145" idx="1"/>
            </p:cNvCxnSpPr>
            <p:nvPr/>
          </p:nvCxnSpPr>
          <p:spPr>
            <a:xfrm>
              <a:off x="6693294" y="4214235"/>
              <a:ext cx="127050" cy="362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530068A5-87DE-8A4C-88C7-57C0A34C4EAC}"/>
                </a:ext>
              </a:extLst>
            </p:cNvPr>
            <p:cNvCxnSpPr>
              <a:cxnSpLocks/>
              <a:stCxn id="133" idx="7"/>
              <a:endCxn id="144" idx="3"/>
            </p:cNvCxnSpPr>
            <p:nvPr/>
          </p:nvCxnSpPr>
          <p:spPr>
            <a:xfrm flipV="1">
              <a:off x="6693294" y="3597597"/>
              <a:ext cx="128247" cy="327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D99BCB2B-2AE5-C643-8660-3D175BEF31EF}"/>
                </a:ext>
              </a:extLst>
            </p:cNvPr>
            <p:cNvCxnSpPr>
              <a:cxnSpLocks/>
              <a:stCxn id="144" idx="1"/>
              <a:endCxn id="132" idx="4"/>
            </p:cNvCxnSpPr>
            <p:nvPr/>
          </p:nvCxnSpPr>
          <p:spPr>
            <a:xfrm flipH="1" flipV="1">
              <a:off x="6360645" y="2724230"/>
              <a:ext cx="460897" cy="5845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DAD33E8E-CDEF-2840-821E-4EE7978C08E3}"/>
                </a:ext>
              </a:extLst>
            </p:cNvPr>
            <p:cNvCxnSpPr>
              <a:cxnSpLocks/>
              <a:stCxn id="142" idx="2"/>
              <a:endCxn id="132" idx="6"/>
            </p:cNvCxnSpPr>
            <p:nvPr/>
          </p:nvCxnSpPr>
          <p:spPr>
            <a:xfrm flipH="1">
              <a:off x="6846644" y="2519243"/>
              <a:ext cx="620449" cy="73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0635BD24-6008-D340-9C6A-9CB8A19C3AA3}"/>
                </a:ext>
              </a:extLst>
            </p:cNvPr>
            <p:cNvCxnSpPr>
              <a:cxnSpLocks/>
              <a:stCxn id="142" idx="4"/>
              <a:endCxn id="144" idx="7"/>
            </p:cNvCxnSpPr>
            <p:nvPr/>
          </p:nvCxnSpPr>
          <p:spPr>
            <a:xfrm flipH="1">
              <a:off x="7508849" y="2723493"/>
              <a:ext cx="444245" cy="5852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A9FDD417-5A86-1341-ACB7-5D6326402EBC}"/>
                </a:ext>
              </a:extLst>
            </p:cNvPr>
            <p:cNvCxnSpPr>
              <a:cxnSpLocks/>
              <a:stCxn id="144" idx="5"/>
              <a:endCxn id="143" idx="1"/>
            </p:cNvCxnSpPr>
            <p:nvPr/>
          </p:nvCxnSpPr>
          <p:spPr>
            <a:xfrm>
              <a:off x="7508849" y="3597597"/>
              <a:ext cx="105445" cy="3277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F51CB4A0-821B-1A4F-9951-7D844A716FDF}"/>
                </a:ext>
              </a:extLst>
            </p:cNvPr>
            <p:cNvCxnSpPr>
              <a:cxnSpLocks/>
              <a:stCxn id="145" idx="0"/>
              <a:endCxn id="144" idx="4"/>
            </p:cNvCxnSpPr>
            <p:nvPr/>
          </p:nvCxnSpPr>
          <p:spPr>
            <a:xfrm flipV="1">
              <a:off x="7163999" y="3657421"/>
              <a:ext cx="1197" cy="8591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B98496B2-6C4C-4D44-9CAA-78656B7EDD28}"/>
                </a:ext>
              </a:extLst>
            </p:cNvPr>
            <p:cNvCxnSpPr>
              <a:cxnSpLocks/>
              <a:stCxn id="145" idx="7"/>
              <a:endCxn id="143" idx="3"/>
            </p:cNvCxnSpPr>
            <p:nvPr/>
          </p:nvCxnSpPr>
          <p:spPr>
            <a:xfrm flipV="1">
              <a:off x="7507652" y="4214235"/>
              <a:ext cx="106642" cy="362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DE4F921D-0F5B-D94D-AF99-D354D7355953}"/>
                    </a:ext>
                  </a:extLst>
                </p:cNvPr>
                <p:cNvSpPr txBox="1"/>
                <p:nvPr/>
              </p:nvSpPr>
              <p:spPr>
                <a:xfrm>
                  <a:off x="7467094" y="2314993"/>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𝐴𝑟𝑡𝑖𝑓</m:t>
                        </m:r>
                      </m:oMath>
                    </m:oMathPara>
                  </a14:m>
                  <a:endParaRPr lang="en-GB" sz="1400" dirty="0"/>
                </a:p>
              </p:txBody>
            </p:sp>
          </mc:Choice>
          <mc:Fallback xmlns="">
            <p:sp>
              <p:nvSpPr>
                <p:cNvPr id="142" name="TextBox 141">
                  <a:extLst>
                    <a:ext uri="{FF2B5EF4-FFF2-40B4-BE49-F238E27FC236}">
                      <a16:creationId xmlns:a16="http://schemas.microsoft.com/office/drawing/2014/main" id="{DE4F921D-0F5B-D94D-AF99-D354D7355953}"/>
                    </a:ext>
                  </a:extLst>
                </p:cNvPr>
                <p:cNvSpPr txBox="1">
                  <a:spLocks noRot="1" noChangeAspect="1" noMove="1" noResize="1" noEditPoints="1" noAdjustHandles="1" noChangeArrowheads="1" noChangeShapeType="1" noTextEdit="1"/>
                </p:cNvSpPr>
                <p:nvPr/>
              </p:nvSpPr>
              <p:spPr>
                <a:xfrm>
                  <a:off x="7467094" y="2314993"/>
                  <a:ext cx="972000" cy="408500"/>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5301F5B6-C69A-034C-9FAA-2F3FF1BB75D6}"/>
                    </a:ext>
                  </a:extLst>
                </p:cNvPr>
                <p:cNvSpPr txBox="1"/>
                <p:nvPr/>
              </p:nvSpPr>
              <p:spPr>
                <a:xfrm>
                  <a:off x="7471948" y="3865560"/>
                  <a:ext cx="972000" cy="40849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𝑇𝑟𝑒𝑎𝑡</m:t>
                        </m:r>
                      </m:oMath>
                    </m:oMathPara>
                  </a14:m>
                  <a:endParaRPr lang="en-GB" sz="1400" dirty="0"/>
                </a:p>
              </p:txBody>
            </p:sp>
          </mc:Choice>
          <mc:Fallback xmlns="">
            <p:sp>
              <p:nvSpPr>
                <p:cNvPr id="143" name="TextBox 142">
                  <a:extLst>
                    <a:ext uri="{FF2B5EF4-FFF2-40B4-BE49-F238E27FC236}">
                      <a16:creationId xmlns:a16="http://schemas.microsoft.com/office/drawing/2014/main" id="{5301F5B6-C69A-034C-9FAA-2F3FF1BB75D6}"/>
                    </a:ext>
                  </a:extLst>
                </p:cNvPr>
                <p:cNvSpPr txBox="1">
                  <a:spLocks noRot="1" noChangeAspect="1" noMove="1" noResize="1" noEditPoints="1" noAdjustHandles="1" noChangeArrowheads="1" noChangeShapeType="1" noTextEdit="1"/>
                </p:cNvSpPr>
                <p:nvPr/>
              </p:nvSpPr>
              <p:spPr>
                <a:xfrm>
                  <a:off x="7471948" y="3865560"/>
                  <a:ext cx="972000" cy="408499"/>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4" name="TextBox 143">
                  <a:extLst>
                    <a:ext uri="{FF2B5EF4-FFF2-40B4-BE49-F238E27FC236}">
                      <a16:creationId xmlns:a16="http://schemas.microsoft.com/office/drawing/2014/main" id="{8C7875A1-5267-0C42-ABDC-9836E46E8E34}"/>
                    </a:ext>
                  </a:extLst>
                </p:cNvPr>
                <p:cNvSpPr txBox="1"/>
                <p:nvPr/>
              </p:nvSpPr>
              <p:spPr>
                <a:xfrm>
                  <a:off x="6679195" y="3248921"/>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𝐸𝑝𝑖𝑑</m:t>
                        </m:r>
                      </m:oMath>
                    </m:oMathPara>
                  </a14:m>
                  <a:endParaRPr lang="en-GB" sz="1400" dirty="0"/>
                </a:p>
              </p:txBody>
            </p:sp>
          </mc:Choice>
          <mc:Fallback xmlns="">
            <p:sp>
              <p:nvSpPr>
                <p:cNvPr id="144" name="TextBox 143">
                  <a:extLst>
                    <a:ext uri="{FF2B5EF4-FFF2-40B4-BE49-F238E27FC236}">
                      <a16:creationId xmlns:a16="http://schemas.microsoft.com/office/drawing/2014/main" id="{8C7875A1-5267-0C42-ABDC-9836E46E8E34}"/>
                    </a:ext>
                  </a:extLst>
                </p:cNvPr>
                <p:cNvSpPr txBox="1">
                  <a:spLocks noRot="1" noChangeAspect="1" noMove="1" noResize="1" noEditPoints="1" noAdjustHandles="1" noChangeArrowheads="1" noChangeShapeType="1" noTextEdit="1"/>
                </p:cNvSpPr>
                <p:nvPr/>
              </p:nvSpPr>
              <p:spPr>
                <a:xfrm>
                  <a:off x="6679195" y="3248921"/>
                  <a:ext cx="972000" cy="408500"/>
                </a:xfrm>
                <a:prstGeom prst="ellipse">
                  <a:avLst/>
                </a:prstGeom>
                <a:blipFill>
                  <a:blip r:embed="rId18"/>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3616C233-5761-444A-AADE-3E5CEB352D5A}"/>
                    </a:ext>
                  </a:extLst>
                </p:cNvPr>
                <p:cNvSpPr txBox="1"/>
                <p:nvPr/>
              </p:nvSpPr>
              <p:spPr>
                <a:xfrm>
                  <a:off x="6677998" y="4516564"/>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𝑆𝑖</m:t>
                        </m:r>
                        <m:r>
                          <a:rPr lang="de-DE" sz="1400" i="1">
                            <a:latin typeface="Cambria Math" panose="02040503050406030204" pitchFamily="18" charset="0"/>
                          </a:rPr>
                          <m:t>𝑐</m:t>
                        </m:r>
                        <m:r>
                          <a:rPr lang="de-DE" sz="1400" i="1">
                            <a:latin typeface="Cambria Math" charset="0"/>
                          </a:rPr>
                          <m:t>𝑘</m:t>
                        </m:r>
                      </m:oMath>
                    </m:oMathPara>
                  </a14:m>
                  <a:endParaRPr lang="en-GB" sz="1400" dirty="0">
                    <a:solidFill>
                      <a:schemeClr val="accent1"/>
                    </a:solidFill>
                  </a:endParaRPr>
                </a:p>
              </p:txBody>
            </p:sp>
          </mc:Choice>
          <mc:Fallback xmlns="">
            <p:sp>
              <p:nvSpPr>
                <p:cNvPr id="145" name="TextBox 144">
                  <a:extLst>
                    <a:ext uri="{FF2B5EF4-FFF2-40B4-BE49-F238E27FC236}">
                      <a16:creationId xmlns:a16="http://schemas.microsoft.com/office/drawing/2014/main" id="{3616C233-5761-444A-AADE-3E5CEB352D5A}"/>
                    </a:ext>
                  </a:extLst>
                </p:cNvPr>
                <p:cNvSpPr txBox="1">
                  <a:spLocks noRot="1" noChangeAspect="1" noMove="1" noResize="1" noEditPoints="1" noAdjustHandles="1" noChangeArrowheads="1" noChangeShapeType="1" noTextEdit="1"/>
                </p:cNvSpPr>
                <p:nvPr/>
              </p:nvSpPr>
              <p:spPr>
                <a:xfrm>
                  <a:off x="6677998" y="4516564"/>
                  <a:ext cx="972000" cy="408500"/>
                </a:xfrm>
                <a:prstGeom prst="ellipse">
                  <a:avLst/>
                </a:prstGeom>
                <a:blipFill>
                  <a:blip r:embed="rId19"/>
                  <a:stretch>
                    <a:fillRect/>
                  </a:stretch>
                </a:blipFill>
                <a:ln>
                  <a:solidFill>
                    <a:schemeClr val="tx1"/>
                  </a:solidFill>
                </a:ln>
              </p:spPr>
              <p:txBody>
                <a:bodyPr/>
                <a:lstStyle/>
                <a:p>
                  <a:r>
                    <a:rPr lang="de-DE">
                      <a:noFill/>
                    </a:rPr>
                    <a:t> </a:t>
                  </a:r>
                </a:p>
              </p:txBody>
            </p:sp>
          </mc:Fallback>
        </mc:AlternateContent>
      </p:grpSp>
      <p:grpSp>
        <p:nvGrpSpPr>
          <p:cNvPr id="161" name="Group 160">
            <a:extLst>
              <a:ext uri="{FF2B5EF4-FFF2-40B4-BE49-F238E27FC236}">
                <a16:creationId xmlns:a16="http://schemas.microsoft.com/office/drawing/2014/main" id="{57CB6A9B-CEF3-A74B-A231-B5743EEB3ED1}"/>
              </a:ext>
            </a:extLst>
          </p:cNvPr>
          <p:cNvGrpSpPr/>
          <p:nvPr/>
        </p:nvGrpSpPr>
        <p:grpSpPr>
          <a:xfrm>
            <a:off x="7731697" y="1660589"/>
            <a:ext cx="1913630" cy="1935704"/>
            <a:chOff x="5863640" y="2314993"/>
            <a:chExt cx="2580308" cy="2610071"/>
          </a:xfrm>
        </p:grpSpPr>
        <mc:AlternateContent xmlns:mc="http://schemas.openxmlformats.org/markup-compatibility/2006" xmlns:a14="http://schemas.microsoft.com/office/drawing/2010/main">
          <mc:Choice Requires="a14">
            <p:sp>
              <p:nvSpPr>
                <p:cNvPr id="162" name="TextBox 161">
                  <a:extLst>
                    <a:ext uri="{FF2B5EF4-FFF2-40B4-BE49-F238E27FC236}">
                      <a16:creationId xmlns:a16="http://schemas.microsoft.com/office/drawing/2014/main" id="{39B7B675-8EC4-3E4D-AD07-AFF944154A6B}"/>
                    </a:ext>
                  </a:extLst>
                </p:cNvPr>
                <p:cNvSpPr txBox="1"/>
                <p:nvPr/>
              </p:nvSpPr>
              <p:spPr>
                <a:xfrm>
                  <a:off x="5874644" y="2315731"/>
                  <a:ext cx="972000" cy="408500"/>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sz="1400" i="1" smtClean="0">
                            <a:latin typeface="Cambria Math" charset="0"/>
                          </a:rPr>
                          <m:t>𝑁𝑎</m:t>
                        </m:r>
                        <m:r>
                          <a:rPr lang="de-DE" sz="1400" b="0" i="1" smtClean="0">
                            <a:latin typeface="Cambria Math" panose="02040503050406030204" pitchFamily="18" charset="0"/>
                          </a:rPr>
                          <m:t>𝑡𝐷𝑖𝑠</m:t>
                        </m:r>
                      </m:oMath>
                    </m:oMathPara>
                  </a14:m>
                  <a:endParaRPr lang="en-GB" sz="1400" dirty="0"/>
                </a:p>
              </p:txBody>
            </p:sp>
          </mc:Choice>
          <mc:Fallback xmlns="">
            <p:sp>
              <p:nvSpPr>
                <p:cNvPr id="162" name="TextBox 161">
                  <a:extLst>
                    <a:ext uri="{FF2B5EF4-FFF2-40B4-BE49-F238E27FC236}">
                      <a16:creationId xmlns:a16="http://schemas.microsoft.com/office/drawing/2014/main" id="{39B7B675-8EC4-3E4D-AD07-AFF944154A6B}"/>
                    </a:ext>
                  </a:extLst>
                </p:cNvPr>
                <p:cNvSpPr txBox="1">
                  <a:spLocks noRot="1" noChangeAspect="1" noMove="1" noResize="1" noEditPoints="1" noAdjustHandles="1" noChangeArrowheads="1" noChangeShapeType="1" noTextEdit="1"/>
                </p:cNvSpPr>
                <p:nvPr/>
              </p:nvSpPr>
              <p:spPr>
                <a:xfrm>
                  <a:off x="5874644" y="2315731"/>
                  <a:ext cx="972000" cy="408500"/>
                </a:xfrm>
                <a:prstGeom prst="ellipse">
                  <a:avLst/>
                </a:prstGeom>
                <a:blipFill>
                  <a:blip r:embed="rId2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3" name="TextBox 162">
                  <a:extLst>
                    <a:ext uri="{FF2B5EF4-FFF2-40B4-BE49-F238E27FC236}">
                      <a16:creationId xmlns:a16="http://schemas.microsoft.com/office/drawing/2014/main" id="{E19F913A-348B-5940-87DE-9A6CFB529261}"/>
                    </a:ext>
                  </a:extLst>
                </p:cNvPr>
                <p:cNvSpPr txBox="1"/>
                <p:nvPr/>
              </p:nvSpPr>
              <p:spPr>
                <a:xfrm>
                  <a:off x="5863640" y="3865558"/>
                  <a:ext cx="972000" cy="40849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𝑇𝑟𝑎𝑣𝑒𝑙</m:t>
                        </m:r>
                      </m:oMath>
                    </m:oMathPara>
                  </a14:m>
                  <a:endParaRPr lang="en-GB" sz="1400" dirty="0"/>
                </a:p>
              </p:txBody>
            </p:sp>
          </mc:Choice>
          <mc:Fallback xmlns="">
            <p:sp>
              <p:nvSpPr>
                <p:cNvPr id="163" name="TextBox 162">
                  <a:extLst>
                    <a:ext uri="{FF2B5EF4-FFF2-40B4-BE49-F238E27FC236}">
                      <a16:creationId xmlns:a16="http://schemas.microsoft.com/office/drawing/2014/main" id="{E19F913A-348B-5940-87DE-9A6CFB529261}"/>
                    </a:ext>
                  </a:extLst>
                </p:cNvPr>
                <p:cNvSpPr txBox="1">
                  <a:spLocks noRot="1" noChangeAspect="1" noMove="1" noResize="1" noEditPoints="1" noAdjustHandles="1" noChangeArrowheads="1" noChangeShapeType="1" noTextEdit="1"/>
                </p:cNvSpPr>
                <p:nvPr/>
              </p:nvSpPr>
              <p:spPr>
                <a:xfrm>
                  <a:off x="5863640" y="3865558"/>
                  <a:ext cx="972000" cy="408499"/>
                </a:xfrm>
                <a:prstGeom prst="ellipse">
                  <a:avLst/>
                </a:prstGeom>
                <a:blipFill>
                  <a:blip r:embed="rId21"/>
                  <a:stretch>
                    <a:fillRect/>
                  </a:stretch>
                </a:blipFill>
                <a:ln>
                  <a:solidFill>
                    <a:schemeClr val="tx1"/>
                  </a:solidFill>
                </a:ln>
              </p:spPr>
              <p:txBody>
                <a:bodyPr/>
                <a:lstStyle/>
                <a:p>
                  <a:r>
                    <a:rPr lang="de-DE">
                      <a:noFill/>
                    </a:rPr>
                    <a:t> </a:t>
                  </a:r>
                </a:p>
              </p:txBody>
            </p:sp>
          </mc:Fallback>
        </mc:AlternateContent>
        <p:cxnSp>
          <p:nvCxnSpPr>
            <p:cNvPr id="164" name="Straight Connector 163">
              <a:extLst>
                <a:ext uri="{FF2B5EF4-FFF2-40B4-BE49-F238E27FC236}">
                  <a16:creationId xmlns:a16="http://schemas.microsoft.com/office/drawing/2014/main" id="{021C0F85-A3FA-8A47-9C84-35BF0758D882}"/>
                </a:ext>
              </a:extLst>
            </p:cNvPr>
            <p:cNvCxnSpPr>
              <a:cxnSpLocks/>
              <a:stCxn id="163" idx="5"/>
              <a:endCxn id="175" idx="1"/>
            </p:cNvCxnSpPr>
            <p:nvPr/>
          </p:nvCxnSpPr>
          <p:spPr>
            <a:xfrm>
              <a:off x="6693294" y="4214234"/>
              <a:ext cx="127050" cy="362154"/>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6ABC2794-D815-F441-A56E-5382B9971396}"/>
                </a:ext>
              </a:extLst>
            </p:cNvPr>
            <p:cNvCxnSpPr>
              <a:cxnSpLocks/>
              <a:stCxn id="163" idx="7"/>
              <a:endCxn id="174" idx="3"/>
            </p:cNvCxnSpPr>
            <p:nvPr/>
          </p:nvCxnSpPr>
          <p:spPr>
            <a:xfrm flipV="1">
              <a:off x="6693294" y="3597597"/>
              <a:ext cx="128247" cy="327785"/>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DED7C0AF-CD7F-E44B-AD4B-8EF24C6B00CF}"/>
                </a:ext>
              </a:extLst>
            </p:cNvPr>
            <p:cNvCxnSpPr>
              <a:cxnSpLocks/>
              <a:stCxn id="174" idx="1"/>
              <a:endCxn id="162" idx="4"/>
            </p:cNvCxnSpPr>
            <p:nvPr/>
          </p:nvCxnSpPr>
          <p:spPr>
            <a:xfrm flipH="1" flipV="1">
              <a:off x="6360645" y="2724230"/>
              <a:ext cx="460897" cy="584515"/>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AF183DD0-71A8-2448-BCB5-AB60D98DD830}"/>
                </a:ext>
              </a:extLst>
            </p:cNvPr>
            <p:cNvCxnSpPr>
              <a:cxnSpLocks/>
              <a:stCxn id="172" idx="2"/>
              <a:endCxn id="162" idx="6"/>
            </p:cNvCxnSpPr>
            <p:nvPr/>
          </p:nvCxnSpPr>
          <p:spPr>
            <a:xfrm flipH="1">
              <a:off x="6846644" y="2519243"/>
              <a:ext cx="620449" cy="738"/>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E871B84E-B1F8-5C45-8590-FFA2C4962CE6}"/>
                </a:ext>
              </a:extLst>
            </p:cNvPr>
            <p:cNvCxnSpPr>
              <a:cxnSpLocks/>
              <a:stCxn id="172" idx="4"/>
              <a:endCxn id="174" idx="7"/>
            </p:cNvCxnSpPr>
            <p:nvPr/>
          </p:nvCxnSpPr>
          <p:spPr>
            <a:xfrm flipH="1">
              <a:off x="7508849" y="2723493"/>
              <a:ext cx="444245" cy="585252"/>
            </a:xfrm>
            <a:prstGeom prst="line">
              <a:avLst/>
            </a:prstGeom>
            <a:ln>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27791B7D-099E-1040-930B-A6D96C13BF42}"/>
                </a:ext>
              </a:extLst>
            </p:cNvPr>
            <p:cNvCxnSpPr>
              <a:cxnSpLocks/>
              <a:stCxn id="174" idx="5"/>
              <a:endCxn id="173" idx="1"/>
            </p:cNvCxnSpPr>
            <p:nvPr/>
          </p:nvCxnSpPr>
          <p:spPr>
            <a:xfrm>
              <a:off x="7508849" y="3597597"/>
              <a:ext cx="105445" cy="327785"/>
            </a:xfrm>
            <a:prstGeom prst="line">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1350E772-3E8B-3747-B91D-B1727E27D841}"/>
                </a:ext>
              </a:extLst>
            </p:cNvPr>
            <p:cNvCxnSpPr>
              <a:cxnSpLocks/>
              <a:stCxn id="175" idx="0"/>
              <a:endCxn id="174" idx="4"/>
            </p:cNvCxnSpPr>
            <p:nvPr/>
          </p:nvCxnSpPr>
          <p:spPr>
            <a:xfrm flipV="1">
              <a:off x="7163999" y="3657421"/>
              <a:ext cx="1197" cy="859144"/>
            </a:xfrm>
            <a:prstGeom prst="line">
              <a:avLst/>
            </a:prstGeom>
            <a:ln>
              <a:solidFill>
                <a:schemeClr val="tx1"/>
              </a:solidFill>
              <a:headEnd type="triangle"/>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2F5267E-9D66-DB4A-BF46-E2520FD54798}"/>
                </a:ext>
              </a:extLst>
            </p:cNvPr>
            <p:cNvCxnSpPr>
              <a:cxnSpLocks/>
              <a:stCxn id="175" idx="7"/>
              <a:endCxn id="173" idx="3"/>
            </p:cNvCxnSpPr>
            <p:nvPr/>
          </p:nvCxnSpPr>
          <p:spPr>
            <a:xfrm flipV="1">
              <a:off x="7507652" y="4214234"/>
              <a:ext cx="106642" cy="362154"/>
            </a:xfrm>
            <a:prstGeom prst="line">
              <a:avLst/>
            </a:prstGeom>
            <a:ln>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17BAF35B-1EB7-1543-9EEE-AF68F54207A5}"/>
                    </a:ext>
                  </a:extLst>
                </p:cNvPr>
                <p:cNvSpPr txBox="1"/>
                <p:nvPr/>
              </p:nvSpPr>
              <p:spPr>
                <a:xfrm>
                  <a:off x="7467094" y="2314993"/>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𝐴𝑟𝑡𝑖𝑓</m:t>
                        </m:r>
                      </m:oMath>
                    </m:oMathPara>
                  </a14:m>
                  <a:endParaRPr lang="en-GB" sz="1400" dirty="0"/>
                </a:p>
              </p:txBody>
            </p:sp>
          </mc:Choice>
          <mc:Fallback xmlns="">
            <p:sp>
              <p:nvSpPr>
                <p:cNvPr id="172" name="TextBox 171">
                  <a:extLst>
                    <a:ext uri="{FF2B5EF4-FFF2-40B4-BE49-F238E27FC236}">
                      <a16:creationId xmlns:a16="http://schemas.microsoft.com/office/drawing/2014/main" id="{17BAF35B-1EB7-1543-9EEE-AF68F54207A5}"/>
                    </a:ext>
                  </a:extLst>
                </p:cNvPr>
                <p:cNvSpPr txBox="1">
                  <a:spLocks noRot="1" noChangeAspect="1" noMove="1" noResize="1" noEditPoints="1" noAdjustHandles="1" noChangeArrowheads="1" noChangeShapeType="1" noTextEdit="1"/>
                </p:cNvSpPr>
                <p:nvPr/>
              </p:nvSpPr>
              <p:spPr>
                <a:xfrm>
                  <a:off x="7467094" y="2314993"/>
                  <a:ext cx="972000" cy="408500"/>
                </a:xfrm>
                <a:prstGeom prst="ellipse">
                  <a:avLst/>
                </a:prstGeom>
                <a:blipFill>
                  <a:blip r:embed="rId22"/>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D8D22BEA-CC0D-5C4D-A861-80E9F65BB74C}"/>
                    </a:ext>
                  </a:extLst>
                </p:cNvPr>
                <p:cNvSpPr txBox="1"/>
                <p:nvPr/>
              </p:nvSpPr>
              <p:spPr>
                <a:xfrm>
                  <a:off x="7471948" y="3865558"/>
                  <a:ext cx="972000" cy="408499"/>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𝑇𝑟𝑒𝑎𝑡</m:t>
                        </m:r>
                      </m:oMath>
                    </m:oMathPara>
                  </a14:m>
                  <a:endParaRPr lang="en-GB" sz="1400" dirty="0"/>
                </a:p>
              </p:txBody>
            </p:sp>
          </mc:Choice>
          <mc:Fallback xmlns="">
            <p:sp>
              <p:nvSpPr>
                <p:cNvPr id="173" name="TextBox 172">
                  <a:extLst>
                    <a:ext uri="{FF2B5EF4-FFF2-40B4-BE49-F238E27FC236}">
                      <a16:creationId xmlns:a16="http://schemas.microsoft.com/office/drawing/2014/main" id="{D8D22BEA-CC0D-5C4D-A861-80E9F65BB74C}"/>
                    </a:ext>
                  </a:extLst>
                </p:cNvPr>
                <p:cNvSpPr txBox="1">
                  <a:spLocks noRot="1" noChangeAspect="1" noMove="1" noResize="1" noEditPoints="1" noAdjustHandles="1" noChangeArrowheads="1" noChangeShapeType="1" noTextEdit="1"/>
                </p:cNvSpPr>
                <p:nvPr/>
              </p:nvSpPr>
              <p:spPr>
                <a:xfrm>
                  <a:off x="7471948" y="3865558"/>
                  <a:ext cx="972000" cy="408499"/>
                </a:xfrm>
                <a:prstGeom prst="ellipse">
                  <a:avLst/>
                </a:prstGeom>
                <a:blipFill>
                  <a:blip r:embed="rId2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35DFDBDB-6D71-374E-8872-BEEF2CB5D241}"/>
                    </a:ext>
                  </a:extLst>
                </p:cNvPr>
                <p:cNvSpPr txBox="1"/>
                <p:nvPr/>
              </p:nvSpPr>
              <p:spPr>
                <a:xfrm>
                  <a:off x="6679195" y="3248921"/>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𝐸𝑝𝑖𝑑</m:t>
                        </m:r>
                      </m:oMath>
                    </m:oMathPara>
                  </a14:m>
                  <a:endParaRPr lang="en-GB" sz="1400" dirty="0"/>
                </a:p>
              </p:txBody>
            </p:sp>
          </mc:Choice>
          <mc:Fallback xmlns="">
            <p:sp>
              <p:nvSpPr>
                <p:cNvPr id="174" name="TextBox 173">
                  <a:extLst>
                    <a:ext uri="{FF2B5EF4-FFF2-40B4-BE49-F238E27FC236}">
                      <a16:creationId xmlns:a16="http://schemas.microsoft.com/office/drawing/2014/main" id="{35DFDBDB-6D71-374E-8872-BEEF2CB5D241}"/>
                    </a:ext>
                  </a:extLst>
                </p:cNvPr>
                <p:cNvSpPr txBox="1">
                  <a:spLocks noRot="1" noChangeAspect="1" noMove="1" noResize="1" noEditPoints="1" noAdjustHandles="1" noChangeArrowheads="1" noChangeShapeType="1" noTextEdit="1"/>
                </p:cNvSpPr>
                <p:nvPr/>
              </p:nvSpPr>
              <p:spPr>
                <a:xfrm>
                  <a:off x="6679195" y="3248921"/>
                  <a:ext cx="972000" cy="408500"/>
                </a:xfrm>
                <a:prstGeom prst="ellipse">
                  <a:avLst/>
                </a:prstGeom>
                <a:blipFill>
                  <a:blip r:embed="rId24"/>
                  <a:stretch>
                    <a:fillRect b="-384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5" name="TextBox 174">
                  <a:extLst>
                    <a:ext uri="{FF2B5EF4-FFF2-40B4-BE49-F238E27FC236}">
                      <a16:creationId xmlns:a16="http://schemas.microsoft.com/office/drawing/2014/main" id="{1046A8F9-7E4E-CB46-B5EA-1283DFB6F0DF}"/>
                    </a:ext>
                  </a:extLst>
                </p:cNvPr>
                <p:cNvSpPr txBox="1"/>
                <p:nvPr/>
              </p:nvSpPr>
              <p:spPr>
                <a:xfrm>
                  <a:off x="6677998" y="4516564"/>
                  <a:ext cx="972000" cy="408500"/>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sz="1400" i="1">
                            <a:latin typeface="Cambria Math" charset="0"/>
                          </a:rPr>
                          <m:t>𝑆𝑖</m:t>
                        </m:r>
                        <m:r>
                          <a:rPr lang="de-DE" sz="1400" i="1">
                            <a:latin typeface="Cambria Math" panose="02040503050406030204" pitchFamily="18" charset="0"/>
                          </a:rPr>
                          <m:t>𝑐</m:t>
                        </m:r>
                        <m:r>
                          <a:rPr lang="de-DE" sz="1400" i="1">
                            <a:latin typeface="Cambria Math" charset="0"/>
                          </a:rPr>
                          <m:t>𝑘</m:t>
                        </m:r>
                      </m:oMath>
                    </m:oMathPara>
                  </a14:m>
                  <a:endParaRPr lang="en-GB" sz="1400" dirty="0">
                    <a:solidFill>
                      <a:schemeClr val="accent1"/>
                    </a:solidFill>
                  </a:endParaRPr>
                </a:p>
              </p:txBody>
            </p:sp>
          </mc:Choice>
          <mc:Fallback xmlns="">
            <p:sp>
              <p:nvSpPr>
                <p:cNvPr id="175" name="TextBox 174">
                  <a:extLst>
                    <a:ext uri="{FF2B5EF4-FFF2-40B4-BE49-F238E27FC236}">
                      <a16:creationId xmlns:a16="http://schemas.microsoft.com/office/drawing/2014/main" id="{1046A8F9-7E4E-CB46-B5EA-1283DFB6F0DF}"/>
                    </a:ext>
                  </a:extLst>
                </p:cNvPr>
                <p:cNvSpPr txBox="1">
                  <a:spLocks noRot="1" noChangeAspect="1" noMove="1" noResize="1" noEditPoints="1" noAdjustHandles="1" noChangeArrowheads="1" noChangeShapeType="1" noTextEdit="1"/>
                </p:cNvSpPr>
                <p:nvPr/>
              </p:nvSpPr>
              <p:spPr>
                <a:xfrm>
                  <a:off x="6677998" y="4516564"/>
                  <a:ext cx="972000" cy="408500"/>
                </a:xfrm>
                <a:prstGeom prst="ellipse">
                  <a:avLst/>
                </a:prstGeom>
                <a:blipFill>
                  <a:blip r:embed="rId25"/>
                  <a:stretch>
                    <a:fillRect/>
                  </a:stretch>
                </a:blipFill>
                <a:ln>
                  <a:solidFill>
                    <a:schemeClr val="tx1"/>
                  </a:solidFill>
                </a:ln>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82" name="TextBox 81">
                <a:extLst>
                  <a:ext uri="{FF2B5EF4-FFF2-40B4-BE49-F238E27FC236}">
                    <a16:creationId xmlns:a16="http://schemas.microsoft.com/office/drawing/2014/main" id="{9CE7F656-1386-2443-9807-97BE1A3E7FC7}"/>
                  </a:ext>
                </a:extLst>
              </p:cNvPr>
              <p:cNvSpPr txBox="1"/>
              <p:nvPr/>
            </p:nvSpPr>
            <p:spPr>
              <a:xfrm>
                <a:off x="3339801" y="6303079"/>
                <a:ext cx="5524396"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𝐸</m:t>
                      </m:r>
                      <m:r>
                        <a:rPr lang="de-DE" sz="1400" b="0" i="1" smtClean="0">
                          <a:latin typeface="Cambria Math" panose="02040503050406030204" pitchFamily="18" charset="0"/>
                        </a:rPr>
                        <m:t>≜</m:t>
                      </m:r>
                      <m:r>
                        <a:rPr lang="de-DE" sz="1400" b="0" i="1" smtClean="0">
                          <a:latin typeface="Cambria Math" panose="02040503050406030204" pitchFamily="18" charset="0"/>
                        </a:rPr>
                        <m:t>𝐸𝑝𝑖𝑑</m:t>
                      </m:r>
                      <m:r>
                        <a:rPr lang="de-DE" sz="1400" b="0" i="1" smtClean="0">
                          <a:latin typeface="Cambria Math" panose="02040503050406030204" pitchFamily="18" charset="0"/>
                        </a:rPr>
                        <m:t>,</m:t>
                      </m:r>
                      <m:r>
                        <a:rPr lang="de-DE" sz="1400" b="0" i="1" smtClean="0">
                          <a:latin typeface="Cambria Math" panose="02040503050406030204" pitchFamily="18" charset="0"/>
                        </a:rPr>
                        <m:t>𝑁</m:t>
                      </m:r>
                      <m:r>
                        <a:rPr lang="de-DE" sz="1400" i="1">
                          <a:latin typeface="Cambria Math" panose="02040503050406030204" pitchFamily="18" charset="0"/>
                        </a:rPr>
                        <m:t>≜</m:t>
                      </m:r>
                      <m:r>
                        <a:rPr lang="de-DE" sz="1400" b="0" i="1" smtClean="0">
                          <a:latin typeface="Cambria Math" panose="02040503050406030204" pitchFamily="18" charset="0"/>
                        </a:rPr>
                        <m:t>𝑁𝑎𝑡𝐷𝑖𝑠</m:t>
                      </m:r>
                      <m:r>
                        <a:rPr lang="de-DE" sz="1400" b="0" i="1" smtClean="0">
                          <a:latin typeface="Cambria Math" panose="02040503050406030204" pitchFamily="18" charset="0"/>
                        </a:rPr>
                        <m:t>,</m:t>
                      </m:r>
                      <m:r>
                        <a:rPr lang="de-DE" sz="1400" b="0" i="1" smtClean="0">
                          <a:latin typeface="Cambria Math" panose="02040503050406030204" pitchFamily="18" charset="0"/>
                        </a:rPr>
                        <m:t>𝐴</m:t>
                      </m:r>
                      <m:r>
                        <a:rPr lang="de-DE" sz="1400" i="1">
                          <a:latin typeface="Cambria Math" panose="02040503050406030204" pitchFamily="18" charset="0"/>
                        </a:rPr>
                        <m:t>≜</m:t>
                      </m:r>
                      <m:r>
                        <a:rPr lang="de-DE" sz="1400" b="0" i="1" smtClean="0">
                          <a:latin typeface="Cambria Math" panose="02040503050406030204" pitchFamily="18" charset="0"/>
                        </a:rPr>
                        <m:t>𝐴𝑟𝑡𝑖𝑓</m:t>
                      </m:r>
                      <m:r>
                        <a:rPr lang="de-DE" sz="1400" b="0" i="1" smtClean="0">
                          <a:latin typeface="Cambria Math" panose="02040503050406030204" pitchFamily="18" charset="0"/>
                        </a:rPr>
                        <m:t>,</m:t>
                      </m:r>
                      <m:r>
                        <a:rPr lang="de-DE" sz="1400" b="0" i="1" smtClean="0">
                          <a:latin typeface="Cambria Math" panose="02040503050406030204" pitchFamily="18" charset="0"/>
                        </a:rPr>
                        <m:t>𝑆</m:t>
                      </m:r>
                      <m:r>
                        <a:rPr lang="de-DE" sz="1400" i="1">
                          <a:latin typeface="Cambria Math" panose="02040503050406030204" pitchFamily="18" charset="0"/>
                        </a:rPr>
                        <m:t>≜</m:t>
                      </m:r>
                      <m:r>
                        <a:rPr lang="de-DE" sz="1400" b="0" i="1" smtClean="0">
                          <a:latin typeface="Cambria Math" panose="02040503050406030204" pitchFamily="18" charset="0"/>
                        </a:rPr>
                        <m:t>𝑆𝑖𝑐𝑘</m:t>
                      </m:r>
                      <m:r>
                        <a:rPr lang="de-DE" sz="1400" b="0" i="1" smtClean="0">
                          <a:latin typeface="Cambria Math" panose="02040503050406030204" pitchFamily="18" charset="0"/>
                        </a:rPr>
                        <m:t>,</m:t>
                      </m:r>
                      <m:r>
                        <a:rPr lang="de-DE" sz="1400" b="0" i="1" smtClean="0">
                          <a:latin typeface="Cambria Math" panose="02040503050406030204" pitchFamily="18" charset="0"/>
                        </a:rPr>
                        <m:t>𝑇𝑟</m:t>
                      </m:r>
                      <m:r>
                        <a:rPr lang="de-DE" sz="1400" i="1">
                          <a:latin typeface="Cambria Math" panose="02040503050406030204" pitchFamily="18" charset="0"/>
                        </a:rPr>
                        <m:t>≜</m:t>
                      </m:r>
                      <m:r>
                        <a:rPr lang="de-DE" sz="1400" b="0" i="1" smtClean="0">
                          <a:latin typeface="Cambria Math" panose="02040503050406030204" pitchFamily="18" charset="0"/>
                        </a:rPr>
                        <m:t>𝑇𝑟𝑎𝑣𝑒𝑙</m:t>
                      </m:r>
                      <m:r>
                        <a:rPr lang="de-DE" sz="1400" b="0" i="1" smtClean="0">
                          <a:latin typeface="Cambria Math" panose="02040503050406030204" pitchFamily="18" charset="0"/>
                        </a:rPr>
                        <m:t>,</m:t>
                      </m:r>
                      <m:r>
                        <a:rPr lang="de-DE" sz="1400" b="0" i="1" smtClean="0">
                          <a:latin typeface="Cambria Math" panose="02040503050406030204" pitchFamily="18" charset="0"/>
                        </a:rPr>
                        <m:t>𝑇𝑡</m:t>
                      </m:r>
                      <m:r>
                        <a:rPr lang="de-DE" sz="1400" i="1">
                          <a:latin typeface="Cambria Math" panose="02040503050406030204" pitchFamily="18" charset="0"/>
                        </a:rPr>
                        <m:t>≜</m:t>
                      </m:r>
                      <m:r>
                        <a:rPr lang="de-DE" sz="1400" b="0" i="1" smtClean="0">
                          <a:latin typeface="Cambria Math" panose="02040503050406030204" pitchFamily="18" charset="0"/>
                        </a:rPr>
                        <m:t>𝑇𝑟𝑒𝑎𝑡</m:t>
                      </m:r>
                    </m:oMath>
                  </m:oMathPara>
                </a14:m>
                <a:endParaRPr lang="de-DE" sz="1400" i="1" dirty="0"/>
              </a:p>
            </p:txBody>
          </p:sp>
        </mc:Choice>
        <mc:Fallback xmlns="">
          <p:sp>
            <p:nvSpPr>
              <p:cNvPr id="82" name="TextBox 81">
                <a:extLst>
                  <a:ext uri="{FF2B5EF4-FFF2-40B4-BE49-F238E27FC236}">
                    <a16:creationId xmlns:a16="http://schemas.microsoft.com/office/drawing/2014/main" id="{9CE7F656-1386-2443-9807-97BE1A3E7FC7}"/>
                  </a:ext>
                </a:extLst>
              </p:cNvPr>
              <p:cNvSpPr txBox="1">
                <a:spLocks noRot="1" noChangeAspect="1" noMove="1" noResize="1" noEditPoints="1" noAdjustHandles="1" noChangeArrowheads="1" noChangeShapeType="1" noTextEdit="1"/>
              </p:cNvSpPr>
              <p:nvPr/>
            </p:nvSpPr>
            <p:spPr>
              <a:xfrm>
                <a:off x="3339801" y="6303079"/>
                <a:ext cx="5524396" cy="307777"/>
              </a:xfrm>
              <a:prstGeom prst="rect">
                <a:avLst/>
              </a:prstGeom>
              <a:blipFill>
                <a:blip r:embed="rId26"/>
                <a:stretch>
                  <a:fillRect b="-3846"/>
                </a:stretch>
              </a:blipFill>
            </p:spPr>
            <p:txBody>
              <a:bodyPr/>
              <a:lstStyle/>
              <a:p>
                <a:r>
                  <a:rPr lang="de-DE">
                    <a:noFill/>
                  </a:rPr>
                  <a:t> </a:t>
                </a:r>
              </a:p>
            </p:txBody>
          </p:sp>
        </mc:Fallback>
      </mc:AlternateContent>
    </p:spTree>
    <p:extLst>
      <p:ext uri="{BB962C8B-B14F-4D97-AF65-F5344CB8AC3E}">
        <p14:creationId xmlns:p14="http://schemas.microsoft.com/office/powerpoint/2010/main" val="7586787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AD4BD-451A-6A45-AFBF-D4561167BA49}"/>
              </a:ext>
            </a:extLst>
          </p:cNvPr>
          <p:cNvSpPr>
            <a:spLocks noGrp="1"/>
          </p:cNvSpPr>
          <p:nvPr>
            <p:ph type="title"/>
          </p:nvPr>
        </p:nvSpPr>
        <p:spPr/>
        <p:txBody>
          <a:bodyPr/>
          <a:lstStyle/>
          <a:p>
            <a:r>
              <a:rPr lang="de-DE" dirty="0"/>
              <a:t>Zwischenzusammenfassung</a:t>
            </a:r>
          </a:p>
        </p:txBody>
      </p:sp>
      <p:sp>
        <p:nvSpPr>
          <p:cNvPr id="3" name="Content Placeholder 2">
            <a:extLst>
              <a:ext uri="{FF2B5EF4-FFF2-40B4-BE49-F238E27FC236}">
                <a16:creationId xmlns:a16="http://schemas.microsoft.com/office/drawing/2014/main" id="{5B5377C6-7728-4F40-89EE-28C8626D0AF5}"/>
              </a:ext>
            </a:extLst>
          </p:cNvPr>
          <p:cNvSpPr>
            <a:spLocks noGrp="1"/>
          </p:cNvSpPr>
          <p:nvPr>
            <p:ph idx="1"/>
          </p:nvPr>
        </p:nvSpPr>
        <p:spPr>
          <a:xfrm>
            <a:off x="359999" y="1665066"/>
            <a:ext cx="11484001" cy="4354734"/>
          </a:xfrm>
        </p:spPr>
        <p:txBody>
          <a:bodyPr>
            <a:normAutofit fontScale="92500" lnSpcReduction="10000"/>
          </a:bodyPr>
          <a:lstStyle/>
          <a:p>
            <a:r>
              <a:rPr lang="de-DE" dirty="0"/>
              <a:t>Paarweise, lokale und globale Unabhängigkeiten bzw. Markov Eigenschaften</a:t>
            </a:r>
          </a:p>
          <a:p>
            <a:pPr lvl="1"/>
            <a:r>
              <a:rPr lang="de-DE" dirty="0"/>
              <a:t>Äquivalent in strikt positiven Verteilungen</a:t>
            </a:r>
          </a:p>
          <a:p>
            <a:r>
              <a:rPr lang="de-DE" dirty="0"/>
              <a:t>v-Strukturen in BNs</a:t>
            </a:r>
          </a:p>
          <a:p>
            <a:pPr lvl="1"/>
            <a:r>
              <a:rPr lang="de-DE" dirty="0"/>
              <a:t>Bewirken, dass das Markov </a:t>
            </a:r>
            <a:r>
              <a:rPr lang="de-DE" dirty="0" err="1"/>
              <a:t>Blanket</a:t>
            </a:r>
            <a:r>
              <a:rPr lang="de-DE" dirty="0"/>
              <a:t> anders </a:t>
            </a:r>
            <a:r>
              <a:rPr lang="de-DE" dirty="0" err="1"/>
              <a:t>definitiert</a:t>
            </a:r>
            <a:r>
              <a:rPr lang="de-DE" dirty="0"/>
              <a:t> werden muss</a:t>
            </a:r>
          </a:p>
          <a:p>
            <a:pPr lvl="1"/>
            <a:r>
              <a:rPr lang="de-DE" dirty="0"/>
              <a:t>Bewirken, dass Unabhängigkeiten verloren gehen können, wenn man ein BN in ein Faktormodell umwandelt</a:t>
            </a:r>
          </a:p>
          <a:p>
            <a:r>
              <a:rPr lang="de-DE" dirty="0" err="1"/>
              <a:t>Hammersley</a:t>
            </a:r>
            <a:r>
              <a:rPr lang="de-DE" dirty="0"/>
              <a:t>-Clifford Theorem: Eine Faktorisierung gibt es genau dann, wenn eine der Markov Eigenschaften gilt</a:t>
            </a:r>
          </a:p>
          <a:p>
            <a:r>
              <a:rPr lang="de-DE" dirty="0"/>
              <a:t>Kurz: Von Verteilungen zu Faktorisierung mit Hilfe von Unabhängigkeiten</a:t>
            </a:r>
          </a:p>
          <a:p>
            <a:r>
              <a:rPr lang="de-DE" dirty="0"/>
              <a:t>Umwandlung von MNs in BNs mittels Triangulierung ➝ Ergebnis ein </a:t>
            </a:r>
            <a:r>
              <a:rPr lang="de-DE" dirty="0" err="1"/>
              <a:t>chordales</a:t>
            </a:r>
            <a:r>
              <a:rPr lang="de-DE" dirty="0"/>
              <a:t> BN</a:t>
            </a:r>
          </a:p>
          <a:p>
            <a:r>
              <a:rPr lang="de-DE" dirty="0"/>
              <a:t>Äquivalente Kodierung von Unabhängigkeiten zwischen BNs und MNs</a:t>
            </a:r>
          </a:p>
          <a:p>
            <a:pPr lvl="1"/>
            <a:r>
              <a:rPr lang="de-DE" dirty="0"/>
              <a:t>Wenn keine Kanten bei der Umwandlung hinzugefügt werden</a:t>
            </a:r>
          </a:p>
          <a:p>
            <a:pPr lvl="1"/>
            <a:r>
              <a:rPr lang="de-DE" dirty="0"/>
              <a:t>BN ein </a:t>
            </a:r>
            <a:r>
              <a:rPr lang="de-DE" dirty="0" err="1"/>
              <a:t>moraler</a:t>
            </a:r>
            <a:r>
              <a:rPr lang="de-DE" dirty="0"/>
              <a:t> Graph, dann MN mit gleichen Abhängigkeiten</a:t>
            </a:r>
          </a:p>
          <a:p>
            <a:pPr lvl="1"/>
            <a:r>
              <a:rPr lang="de-DE" dirty="0"/>
              <a:t>Ungerichtete Graph ein </a:t>
            </a:r>
            <a:r>
              <a:rPr lang="de-DE" dirty="0" err="1"/>
              <a:t>chordaler</a:t>
            </a:r>
            <a:r>
              <a:rPr lang="de-DE" dirty="0"/>
              <a:t> Graph, dann kodieren BN und MN die gleichen Abhängigkeiten</a:t>
            </a:r>
          </a:p>
        </p:txBody>
      </p:sp>
      <p:sp>
        <p:nvSpPr>
          <p:cNvPr id="4" name="Date Placeholder 3">
            <a:extLst>
              <a:ext uri="{FF2B5EF4-FFF2-40B4-BE49-F238E27FC236}">
                <a16:creationId xmlns:a16="http://schemas.microsoft.com/office/drawing/2014/main" id="{C2CA6CA0-78D8-264A-B2CD-72AAB5E027A8}"/>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B6CC6D69-41F4-544D-AC01-B1517A52D1A8}"/>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6F2BDCC3-CE27-3D46-B65C-2F45B512A56E}"/>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113</a:t>
            </a:fld>
            <a:r>
              <a:rPr lang="de-DE"/>
              <a:t> </a:t>
            </a:r>
            <a:endParaRPr lang="de-DE" sz="1400" dirty="0"/>
          </a:p>
        </p:txBody>
      </p:sp>
    </p:spTree>
    <p:extLst>
      <p:ext uri="{BB962C8B-B14F-4D97-AF65-F5344CB8AC3E}">
        <p14:creationId xmlns:p14="http://schemas.microsoft.com/office/powerpoint/2010/main" val="355284985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119C-B65B-CB42-9CF3-571EF0469082}"/>
              </a:ext>
            </a:extLst>
          </p:cNvPr>
          <p:cNvSpPr>
            <a:spLocks noGrp="1"/>
          </p:cNvSpPr>
          <p:nvPr>
            <p:ph type="title"/>
          </p:nvPr>
        </p:nvSpPr>
        <p:spPr/>
        <p:txBody>
          <a:bodyPr/>
          <a:lstStyle/>
          <a:p>
            <a:r>
              <a:rPr lang="de-DE" dirty="0"/>
              <a:t>Überblick: 2. Episodische PGMs</a:t>
            </a:r>
          </a:p>
        </p:txBody>
      </p:sp>
      <p:sp>
        <p:nvSpPr>
          <p:cNvPr id="3" name="Content Placeholder 2">
            <a:extLst>
              <a:ext uri="{FF2B5EF4-FFF2-40B4-BE49-F238E27FC236}">
                <a16:creationId xmlns:a16="http://schemas.microsoft.com/office/drawing/2014/main" id="{33A9154B-E1A0-4B4B-A26C-1F7D84FD808E}"/>
              </a:ext>
            </a:extLst>
          </p:cNvPr>
          <p:cNvSpPr>
            <a:spLocks noGrp="1"/>
          </p:cNvSpPr>
          <p:nvPr>
            <p:ph idx="1"/>
          </p:nvPr>
        </p:nvSpPr>
        <p:spPr>
          <a:xfrm>
            <a:off x="359999" y="1665065"/>
            <a:ext cx="11484001" cy="4507381"/>
          </a:xfrm>
        </p:spPr>
        <p:txBody>
          <a:bodyPr>
            <a:normAutofit lnSpcReduction="10000"/>
          </a:bodyPr>
          <a:lstStyle/>
          <a:p>
            <a:pPr marL="457200" indent="-457200">
              <a:buFont typeface="+mj-lt"/>
              <a:buAutoNum type="alphaUcPeriod"/>
            </a:pPr>
            <a:r>
              <a:rPr lang="de-DE" i="1" dirty="0"/>
              <a:t>Probabilistische Modellierung</a:t>
            </a:r>
          </a:p>
          <a:p>
            <a:pPr lvl="1"/>
            <a:r>
              <a:rPr lang="de-DE" dirty="0"/>
              <a:t>Zufallsvariablen, vollständige gemeinsame Wahrscheinlichkeitsverteilung, Speicherkomplexität</a:t>
            </a:r>
          </a:p>
          <a:p>
            <a:pPr lvl="1"/>
            <a:r>
              <a:rPr lang="de-DE" dirty="0"/>
              <a:t>Inferenzaufgaben, Komplexität</a:t>
            </a:r>
          </a:p>
          <a:p>
            <a:pPr marL="457200" indent="-457200">
              <a:buFont typeface="+mj-lt"/>
              <a:buAutoNum type="alphaUcPeriod"/>
            </a:pPr>
            <a:r>
              <a:rPr lang="de-DE" i="1" dirty="0"/>
              <a:t>Gerichtete Modelle: </a:t>
            </a:r>
            <a:r>
              <a:rPr lang="de-DE" i="1" dirty="0" err="1"/>
              <a:t>Bayes</a:t>
            </a:r>
            <a:r>
              <a:rPr lang="de-DE" i="1" dirty="0"/>
              <a:t> Netze (BNs)</a:t>
            </a:r>
          </a:p>
          <a:p>
            <a:pPr lvl="1"/>
            <a:r>
              <a:rPr lang="de-DE" dirty="0"/>
              <a:t>(Bedingte) Unabhängigkeiten, Faktorisierung</a:t>
            </a:r>
            <a:endParaRPr lang="de-DE" i="1" dirty="0"/>
          </a:p>
          <a:p>
            <a:pPr lvl="1"/>
            <a:r>
              <a:rPr lang="de-DE" dirty="0"/>
              <a:t>Syntax, Semantik, graphische Darstellung, Speicherkomplexität</a:t>
            </a:r>
          </a:p>
          <a:p>
            <a:pPr marL="457200" indent="-457200">
              <a:buFont typeface="+mj-lt"/>
              <a:buAutoNum type="alphaUcPeriod"/>
            </a:pPr>
            <a:r>
              <a:rPr lang="de-DE" i="1" dirty="0"/>
              <a:t>Ungerichtete Modelle: Faktormodelle</a:t>
            </a:r>
          </a:p>
          <a:p>
            <a:pPr lvl="1"/>
            <a:r>
              <a:rPr lang="de-DE" dirty="0"/>
              <a:t>Syntax, Semantik, graphische Darstellungen und deren Unterschiede, Speicherkomplexität</a:t>
            </a:r>
          </a:p>
          <a:p>
            <a:pPr lvl="1"/>
            <a:r>
              <a:rPr lang="de-DE" dirty="0"/>
              <a:t>Umwandlung von BNs zu Faktormodellen und deren graphischen Darstellungen</a:t>
            </a:r>
          </a:p>
          <a:p>
            <a:pPr marL="457200" indent="-457200">
              <a:buFont typeface="+mj-lt"/>
              <a:buAutoNum type="alphaUcPeriod"/>
            </a:pPr>
            <a:r>
              <a:rPr lang="de-DE" i="1" dirty="0"/>
              <a:t>Unabhängigkeiten in PGMs</a:t>
            </a:r>
          </a:p>
          <a:p>
            <a:pPr lvl="1"/>
            <a:r>
              <a:rPr lang="de-DE" dirty="0"/>
              <a:t>Lokale, globale und paarweise Unabhängigkeiten</a:t>
            </a:r>
          </a:p>
          <a:p>
            <a:pPr lvl="1"/>
            <a:r>
              <a:rPr lang="de-DE" dirty="0"/>
              <a:t>Äquivalenzbedingungen von Faktormodellen und BNs</a:t>
            </a:r>
          </a:p>
          <a:p>
            <a:pPr marL="0" indent="0" algn="ctr">
              <a:buNone/>
            </a:pPr>
            <a:r>
              <a:rPr lang="de-DE" dirty="0">
                <a:solidFill>
                  <a:schemeClr val="accent1"/>
                </a:solidFill>
              </a:rPr>
              <a:t>➝ Exakte Inferenz in episodischen PGMs</a:t>
            </a:r>
            <a:endParaRPr lang="de-DE" dirty="0"/>
          </a:p>
        </p:txBody>
      </p:sp>
      <p:sp>
        <p:nvSpPr>
          <p:cNvPr id="4" name="Date Placeholder 3">
            <a:extLst>
              <a:ext uri="{FF2B5EF4-FFF2-40B4-BE49-F238E27FC236}">
                <a16:creationId xmlns:a16="http://schemas.microsoft.com/office/drawing/2014/main" id="{B057C80B-7B96-644A-B8C8-26FBBB1180C9}"/>
              </a:ext>
            </a:extLst>
          </p:cNvPr>
          <p:cNvSpPr>
            <a:spLocks noGrp="1"/>
          </p:cNvSpPr>
          <p:nvPr>
            <p:ph type="dt" sz="half" idx="2"/>
          </p:nvPr>
        </p:nvSpPr>
        <p:spPr/>
        <p:txBody>
          <a:bodyPr/>
          <a:lstStyle/>
          <a:p>
            <a:r>
              <a:rPr lang="en-GB"/>
              <a:t>Episodische PGMs</a:t>
            </a:r>
            <a:endParaRPr lang="de-DE"/>
          </a:p>
        </p:txBody>
      </p:sp>
      <p:sp>
        <p:nvSpPr>
          <p:cNvPr id="6" name="Slide Number Placeholder 5">
            <a:extLst>
              <a:ext uri="{FF2B5EF4-FFF2-40B4-BE49-F238E27FC236}">
                <a16:creationId xmlns:a16="http://schemas.microsoft.com/office/drawing/2014/main" id="{63A1763E-ED14-5148-99F6-6B8A390209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114</a:t>
            </a:fld>
            <a:r>
              <a:rPr lang="de-DE"/>
              <a:t> </a:t>
            </a:r>
            <a:endParaRPr lang="de-DE" sz="1400"/>
          </a:p>
        </p:txBody>
      </p:sp>
      <p:sp>
        <p:nvSpPr>
          <p:cNvPr id="7" name="Footer Placeholder 6">
            <a:extLst>
              <a:ext uri="{FF2B5EF4-FFF2-40B4-BE49-F238E27FC236}">
                <a16:creationId xmlns:a16="http://schemas.microsoft.com/office/drawing/2014/main" id="{5A8B64C0-EF15-044E-8516-9E951E08A4E6}"/>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375155015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A7C0-8798-2949-9921-F3FE54786AD8}"/>
              </a:ext>
            </a:extLst>
          </p:cNvPr>
          <p:cNvSpPr>
            <a:spLocks noGrp="1"/>
          </p:cNvSpPr>
          <p:nvPr>
            <p:ph type="title"/>
          </p:nvPr>
        </p:nvSpPr>
        <p:spPr/>
        <p:txBody>
          <a:bodyPr/>
          <a:lstStyle/>
          <a:p>
            <a:r>
              <a:rPr lang="de-DE" dirty="0"/>
              <a:t>Einordnung der Vorlesung: </a:t>
            </a:r>
            <a:r>
              <a:rPr lang="de-DE" i="1" dirty="0"/>
              <a:t>Modell- und nutzenbasierter Agent</a:t>
            </a:r>
          </a:p>
        </p:txBody>
      </p:sp>
      <p:sp>
        <p:nvSpPr>
          <p:cNvPr id="3" name="Content Placeholder 2">
            <a:extLst>
              <a:ext uri="{FF2B5EF4-FFF2-40B4-BE49-F238E27FC236}">
                <a16:creationId xmlns:a16="http://schemas.microsoft.com/office/drawing/2014/main" id="{DAEA4AEF-3BCC-C546-B3DC-56EE0FDA9A3A}"/>
              </a:ext>
            </a:extLst>
          </p:cNvPr>
          <p:cNvSpPr>
            <a:spLocks noGrp="1"/>
          </p:cNvSpPr>
          <p:nvPr>
            <p:ph idx="1"/>
          </p:nvPr>
        </p:nvSpPr>
        <p:spPr>
          <a:xfrm>
            <a:off x="360000" y="1665066"/>
            <a:ext cx="4925050" cy="4240848"/>
          </a:xfrm>
        </p:spPr>
        <p:txBody>
          <a:bodyPr/>
          <a:lstStyle/>
          <a:p>
            <a:r>
              <a:rPr lang="de-DE" dirty="0"/>
              <a:t>Nachfolgende Themen der Vorlesung</a:t>
            </a:r>
          </a:p>
          <a:p>
            <a:pPr marL="722312" lvl="1" indent="-457200">
              <a:buFont typeface="+mj-lt"/>
              <a:buAutoNum type="arabicPeriod" startAt="2"/>
            </a:pPr>
            <a:r>
              <a:rPr lang="de-DE" dirty="0">
                <a:solidFill>
                  <a:schemeClr val="accent5"/>
                </a:solidFill>
              </a:rPr>
              <a:t>Episodische PGMs</a:t>
            </a:r>
          </a:p>
          <a:p>
            <a:pPr marL="722312" lvl="1" indent="-457200">
              <a:buFont typeface="+mj-lt"/>
              <a:buAutoNum type="arabicPeriod" startAt="2"/>
            </a:pPr>
            <a:r>
              <a:rPr lang="de-DE" dirty="0">
                <a:solidFill>
                  <a:schemeClr val="accent1"/>
                </a:solidFill>
              </a:rPr>
              <a:t>Exakte Inferenz in episodischen PGMs</a:t>
            </a:r>
          </a:p>
          <a:p>
            <a:pPr marL="722312" lvl="1" indent="-457200">
              <a:buFont typeface="+mj-lt"/>
              <a:buAutoNum type="arabicPeriod" startAt="2"/>
            </a:pPr>
            <a:r>
              <a:rPr lang="de-DE" dirty="0">
                <a:solidFill>
                  <a:schemeClr val="tx1">
                    <a:lumMod val="60000"/>
                    <a:lumOff val="40000"/>
                  </a:schemeClr>
                </a:solidFill>
              </a:rPr>
              <a:t>Approximative Inferenz in episodischen PGMs</a:t>
            </a:r>
          </a:p>
          <a:p>
            <a:pPr marL="722312" lvl="1" indent="-457200">
              <a:buFont typeface="+mj-lt"/>
              <a:buAutoNum type="arabicPeriod" startAt="2"/>
            </a:pPr>
            <a:r>
              <a:rPr lang="de-DE" dirty="0">
                <a:solidFill>
                  <a:schemeClr val="tx1">
                    <a:lumMod val="60000"/>
                    <a:lumOff val="40000"/>
                  </a:schemeClr>
                </a:solidFill>
              </a:rPr>
              <a:t>Lernalgorithmen für episodische PGMs</a:t>
            </a:r>
          </a:p>
          <a:p>
            <a:pPr marL="722312" lvl="1" indent="-457200">
              <a:buFont typeface="+mj-lt"/>
              <a:buAutoNum type="arabicPeriod" startAt="2"/>
            </a:pPr>
            <a:r>
              <a:rPr lang="de-DE" dirty="0">
                <a:solidFill>
                  <a:schemeClr val="tx1">
                    <a:lumMod val="60000"/>
                    <a:lumOff val="40000"/>
                  </a:schemeClr>
                </a:solidFill>
              </a:rPr>
              <a:t>Sequentielle PGMs und Inferenz</a:t>
            </a:r>
          </a:p>
          <a:p>
            <a:pPr marL="722312" lvl="1" indent="-457200">
              <a:buFont typeface="+mj-lt"/>
              <a:buAutoNum type="arabicPeriod" startAt="2"/>
            </a:pPr>
            <a:r>
              <a:rPr lang="de-DE" dirty="0">
                <a:solidFill>
                  <a:schemeClr val="tx1">
                    <a:lumMod val="60000"/>
                    <a:lumOff val="40000"/>
                  </a:schemeClr>
                </a:solidFill>
              </a:rPr>
              <a:t>Entscheidungstheoretische PGMs</a:t>
            </a:r>
          </a:p>
          <a:p>
            <a:endParaRPr lang="de-DE" dirty="0"/>
          </a:p>
        </p:txBody>
      </p:sp>
      <p:sp>
        <p:nvSpPr>
          <p:cNvPr id="4" name="Date Placeholder 3">
            <a:extLst>
              <a:ext uri="{FF2B5EF4-FFF2-40B4-BE49-F238E27FC236}">
                <a16:creationId xmlns:a16="http://schemas.microsoft.com/office/drawing/2014/main" id="{B667D49B-FFF6-6D4F-ABA7-6CC340453701}"/>
              </a:ext>
            </a:extLst>
          </p:cNvPr>
          <p:cNvSpPr>
            <a:spLocks noGrp="1"/>
          </p:cNvSpPr>
          <p:nvPr>
            <p:ph type="dt" sz="half" idx="2"/>
          </p:nvPr>
        </p:nvSpPr>
        <p:spPr/>
        <p:txBody>
          <a:bodyPr/>
          <a:lstStyle/>
          <a:p>
            <a:r>
              <a:rPr lang="en-GB"/>
              <a:t>KI &amp; Agenten</a:t>
            </a:r>
            <a:endParaRPr lang="de-DE" dirty="0"/>
          </a:p>
        </p:txBody>
      </p:sp>
      <p:sp>
        <p:nvSpPr>
          <p:cNvPr id="5" name="Footer Placeholder 4">
            <a:extLst>
              <a:ext uri="{FF2B5EF4-FFF2-40B4-BE49-F238E27FC236}">
                <a16:creationId xmlns:a16="http://schemas.microsoft.com/office/drawing/2014/main" id="{07A2C1F9-099A-6B47-85E0-D7E8F8A96042}"/>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BD9F1312-1913-6448-A5EB-49A40531FBF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115</a:t>
            </a:fld>
            <a:r>
              <a:rPr lang="de-DE"/>
              <a:t> </a:t>
            </a:r>
            <a:endParaRPr lang="de-DE" sz="1400" dirty="0"/>
          </a:p>
        </p:txBody>
      </p:sp>
      <p:grpSp>
        <p:nvGrpSpPr>
          <p:cNvPr id="8" name="Group 7">
            <a:extLst>
              <a:ext uri="{FF2B5EF4-FFF2-40B4-BE49-F238E27FC236}">
                <a16:creationId xmlns:a16="http://schemas.microsoft.com/office/drawing/2014/main" id="{58BDE22F-9573-F14C-8B95-B5F5907D6386}"/>
              </a:ext>
            </a:extLst>
          </p:cNvPr>
          <p:cNvGrpSpPr/>
          <p:nvPr/>
        </p:nvGrpSpPr>
        <p:grpSpPr>
          <a:xfrm>
            <a:off x="5331011" y="1677600"/>
            <a:ext cx="6512989" cy="4240849"/>
            <a:chOff x="2717975" y="1628799"/>
            <a:chExt cx="6512989" cy="4240849"/>
          </a:xfrm>
        </p:grpSpPr>
        <p:sp>
          <p:nvSpPr>
            <p:cNvPr id="9" name="TextBox 8">
              <a:extLst>
                <a:ext uri="{FF2B5EF4-FFF2-40B4-BE49-F238E27FC236}">
                  <a16:creationId xmlns:a16="http://schemas.microsoft.com/office/drawing/2014/main" id="{0003ED1A-A725-2B48-927E-639AE0287BC0}"/>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dirty="0"/>
                <a:t>Umgebung</a:t>
              </a:r>
            </a:p>
          </p:txBody>
        </p:sp>
        <p:sp>
          <p:nvSpPr>
            <p:cNvPr id="10" name="TextBox 9">
              <a:extLst>
                <a:ext uri="{FF2B5EF4-FFF2-40B4-BE49-F238E27FC236}">
                  <a16:creationId xmlns:a16="http://schemas.microsoft.com/office/drawing/2014/main" id="{758A1AC5-9FC9-D745-A318-A1B65AB9A3AF}"/>
                </a:ext>
              </a:extLst>
            </p:cNvPr>
            <p:cNvSpPr txBox="1"/>
            <p:nvPr/>
          </p:nvSpPr>
          <p:spPr>
            <a:xfrm>
              <a:off x="2717975" y="1628799"/>
              <a:ext cx="5112568" cy="4240849"/>
            </a:xfrm>
            <a:prstGeom prst="roundRect">
              <a:avLst>
                <a:gd name="adj" fmla="val 2833"/>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b">
              <a:noAutofit/>
            </a:bodyPr>
            <a:lstStyle/>
            <a:p>
              <a:r>
                <a:rPr lang="de-DE" sz="2400" dirty="0"/>
                <a:t>Agent</a:t>
              </a:r>
            </a:p>
          </p:txBody>
        </p:sp>
        <p:sp>
          <p:nvSpPr>
            <p:cNvPr id="11" name="TextBox 10">
              <a:extLst>
                <a:ext uri="{FF2B5EF4-FFF2-40B4-BE49-F238E27FC236}">
                  <a16:creationId xmlns:a16="http://schemas.microsoft.com/office/drawing/2014/main" id="{D77C1703-710B-A043-BB53-EF8DD5265F74}"/>
                </a:ext>
              </a:extLst>
            </p:cNvPr>
            <p:cNvSpPr txBox="1"/>
            <p:nvPr/>
          </p:nvSpPr>
          <p:spPr>
            <a:xfrm>
              <a:off x="6403311" y="1727407"/>
              <a:ext cx="748401" cy="215444"/>
            </a:xfrm>
            <a:prstGeom prst="rect">
              <a:avLst/>
            </a:prstGeom>
            <a:noFill/>
          </p:spPr>
          <p:txBody>
            <a:bodyPr wrap="none" lIns="36000" tIns="0" rIns="36000" bIns="0" rtlCol="0">
              <a:spAutoFit/>
            </a:bodyPr>
            <a:lstStyle/>
            <a:p>
              <a:r>
                <a:rPr lang="de-DE" sz="1400" dirty="0"/>
                <a:t>Sensoren</a:t>
              </a:r>
            </a:p>
          </p:txBody>
        </p:sp>
        <p:sp>
          <p:nvSpPr>
            <p:cNvPr id="12" name="TextBox 11">
              <a:extLst>
                <a:ext uri="{FF2B5EF4-FFF2-40B4-BE49-F238E27FC236}">
                  <a16:creationId xmlns:a16="http://schemas.microsoft.com/office/drawing/2014/main" id="{07309586-881F-1545-A1E8-969317D0750B}"/>
                </a:ext>
              </a:extLst>
            </p:cNvPr>
            <p:cNvSpPr txBox="1"/>
            <p:nvPr/>
          </p:nvSpPr>
          <p:spPr>
            <a:xfrm>
              <a:off x="6330792" y="5518688"/>
              <a:ext cx="893441" cy="215444"/>
            </a:xfrm>
            <a:prstGeom prst="rect">
              <a:avLst/>
            </a:prstGeom>
            <a:noFill/>
          </p:spPr>
          <p:txBody>
            <a:bodyPr wrap="none" lIns="36000" tIns="0" rIns="36000" bIns="0" rtlCol="0">
              <a:spAutoFit/>
            </a:bodyPr>
            <a:lstStyle/>
            <a:p>
              <a:r>
                <a:rPr lang="de-DE" sz="1400" dirty="0"/>
                <a:t>Aktuatoren</a:t>
              </a:r>
            </a:p>
          </p:txBody>
        </p:sp>
        <p:sp>
          <p:nvSpPr>
            <p:cNvPr id="13" name="TextBox 12">
              <a:extLst>
                <a:ext uri="{FF2B5EF4-FFF2-40B4-BE49-F238E27FC236}">
                  <a16:creationId xmlns:a16="http://schemas.microsoft.com/office/drawing/2014/main" id="{87B3BEFD-E563-BC4C-88A2-B780D22CE2DF}"/>
                </a:ext>
              </a:extLst>
            </p:cNvPr>
            <p:cNvSpPr txBox="1"/>
            <p:nvPr/>
          </p:nvSpPr>
          <p:spPr>
            <a:xfrm>
              <a:off x="6199181" y="2240746"/>
              <a:ext cx="1156662" cy="523220"/>
            </a:xfrm>
            <a:prstGeom prst="rect">
              <a:avLst/>
            </a:prstGeom>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de-DE" sz="1400" dirty="0"/>
                <a:t>Wie die Welt</a:t>
              </a:r>
            </a:p>
            <a:p>
              <a:pPr algn="ctr"/>
              <a:r>
                <a:rPr lang="de-DE" sz="1400" dirty="0"/>
                <a:t>jetzt aussieht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881D78D-75A0-AD4C-8325-582AC7256382}"/>
                    </a:ext>
                  </a:extLst>
                </p:cNvPr>
                <p:cNvSpPr txBox="1"/>
                <p:nvPr/>
              </p:nvSpPr>
              <p:spPr>
                <a:xfrm>
                  <a:off x="5849919" y="3060231"/>
                  <a:ext cx="1855187" cy="523220"/>
                </a:xfrm>
                <a:prstGeom prst="rect">
                  <a:avLst/>
                </a:prstGeom>
                <a:solidFill>
                  <a:schemeClr val="tx1">
                    <a:lumMod val="40000"/>
                    <a:lumOff val="60000"/>
                  </a:schemeClr>
                </a:solidFill>
                <a:ln w="19050">
                  <a:solidFill>
                    <a:schemeClr val="tx1"/>
                  </a:solidFill>
                </a:ln>
              </p:spPr>
              <p:txBody>
                <a:bodyPr wrap="none" rtlCol="0">
                  <a:spAutoFit/>
                </a:bodyPr>
                <a:lstStyle/>
                <a:p>
                  <a:pPr algn="ctr"/>
                  <a:r>
                    <a:rPr lang="de-DE" sz="1400" dirty="0">
                      <a:solidFill>
                        <a:schemeClr val="bg1"/>
                      </a:solidFill>
                    </a:rPr>
                    <a:t>Was passiert, wenn ich</a:t>
                  </a:r>
                  <a:br>
                    <a:rPr lang="de-DE" sz="1400" dirty="0">
                      <a:solidFill>
                        <a:schemeClr val="bg1"/>
                      </a:solidFill>
                    </a:rPr>
                  </a:br>
                  <a:r>
                    <a:rPr lang="de-DE" sz="1400" dirty="0">
                      <a:solidFill>
                        <a:schemeClr val="bg1"/>
                      </a:solidFill>
                    </a:rPr>
                    <a:t>Aktion </a:t>
                  </a:r>
                  <a14:m>
                    <m:oMath xmlns:m="http://schemas.openxmlformats.org/officeDocument/2006/math">
                      <m:r>
                        <a:rPr lang="de-DE" sz="1400" i="1" dirty="0" smtClean="0">
                          <a:solidFill>
                            <a:schemeClr val="bg1"/>
                          </a:solidFill>
                          <a:latin typeface="Cambria Math" panose="02040503050406030204" pitchFamily="18" charset="0"/>
                        </a:rPr>
                        <m:t>𝐴</m:t>
                      </m:r>
                    </m:oMath>
                  </a14:m>
                  <a:r>
                    <a:rPr lang="de-DE" sz="1400" dirty="0">
                      <a:solidFill>
                        <a:schemeClr val="bg1"/>
                      </a:solidFill>
                    </a:rPr>
                    <a:t> ausführe</a:t>
                  </a:r>
                </a:p>
              </p:txBody>
            </p:sp>
          </mc:Choice>
          <mc:Fallback xmlns="">
            <p:sp>
              <p:nvSpPr>
                <p:cNvPr id="14" name="TextBox 13">
                  <a:extLst>
                    <a:ext uri="{FF2B5EF4-FFF2-40B4-BE49-F238E27FC236}">
                      <a16:creationId xmlns:a16="http://schemas.microsoft.com/office/drawing/2014/main" id="{C881D78D-75A0-AD4C-8325-582AC7256382}"/>
                    </a:ext>
                  </a:extLst>
                </p:cNvPr>
                <p:cNvSpPr txBox="1">
                  <a:spLocks noRot="1" noChangeAspect="1" noMove="1" noResize="1" noEditPoints="1" noAdjustHandles="1" noChangeArrowheads="1" noChangeShapeType="1" noTextEdit="1"/>
                </p:cNvSpPr>
                <p:nvPr/>
              </p:nvSpPr>
              <p:spPr>
                <a:xfrm>
                  <a:off x="5849919" y="3060231"/>
                  <a:ext cx="1855187" cy="523220"/>
                </a:xfrm>
                <a:prstGeom prst="rect">
                  <a:avLst/>
                </a:prstGeom>
                <a:blipFill>
                  <a:blip r:embed="rId2"/>
                  <a:stretch>
                    <a:fillRect b="-9091"/>
                  </a:stretch>
                </a:blipFill>
                <a:ln w="19050">
                  <a:solidFill>
                    <a:schemeClr val="tx1"/>
                  </a:solidFill>
                </a:ln>
              </p:spPr>
              <p:txBody>
                <a:bodyPr/>
                <a:lstStyle/>
                <a:p>
                  <a:r>
                    <a:rPr lang="de-DE">
                      <a:noFill/>
                    </a:rPr>
                    <a:t> </a:t>
                  </a:r>
                </a:p>
              </p:txBody>
            </p:sp>
          </mc:Fallback>
        </mc:AlternateContent>
        <p:sp>
          <p:nvSpPr>
            <p:cNvPr id="15" name="TextBox 14">
              <a:extLst>
                <a:ext uri="{FF2B5EF4-FFF2-40B4-BE49-F238E27FC236}">
                  <a16:creationId xmlns:a16="http://schemas.microsoft.com/office/drawing/2014/main" id="{321B2F6F-8AEB-6448-8A77-0208925C7B79}"/>
                </a:ext>
              </a:extLst>
            </p:cNvPr>
            <p:cNvSpPr txBox="1"/>
            <p:nvPr/>
          </p:nvSpPr>
          <p:spPr>
            <a:xfrm>
              <a:off x="5942188" y="3879716"/>
              <a:ext cx="1670649" cy="523220"/>
            </a:xfrm>
            <a:prstGeom prst="rect">
              <a:avLst/>
            </a:prstGeom>
            <a:solidFill>
              <a:schemeClr val="tx1">
                <a:lumMod val="40000"/>
                <a:lumOff val="60000"/>
              </a:schemeClr>
            </a:solidFill>
            <a:ln w="19050">
              <a:solidFill>
                <a:schemeClr val="tx1"/>
              </a:solidFill>
            </a:ln>
          </p:spPr>
          <p:txBody>
            <a:bodyPr wrap="none" rtlCol="0">
              <a:spAutoFit/>
            </a:bodyPr>
            <a:lstStyle/>
            <a:p>
              <a:pPr algn="ctr"/>
              <a:r>
                <a:rPr lang="de-DE" sz="1400" dirty="0">
                  <a:solidFill>
                    <a:schemeClr val="bg1"/>
                  </a:solidFill>
                </a:rPr>
                <a:t>Wie glücklich bin ich</a:t>
              </a:r>
              <a:br>
                <a:rPr lang="de-DE" sz="1400" dirty="0">
                  <a:solidFill>
                    <a:schemeClr val="bg1"/>
                  </a:solidFill>
                </a:rPr>
              </a:br>
              <a:r>
                <a:rPr lang="de-DE" sz="1400" dirty="0">
                  <a:solidFill>
                    <a:schemeClr val="bg1"/>
                  </a:solidFill>
                </a:rPr>
                <a:t>in diesem Zustand</a:t>
              </a:r>
            </a:p>
          </p:txBody>
        </p:sp>
        <p:sp>
          <p:nvSpPr>
            <p:cNvPr id="16" name="TextBox 15">
              <a:extLst>
                <a:ext uri="{FF2B5EF4-FFF2-40B4-BE49-F238E27FC236}">
                  <a16:creationId xmlns:a16="http://schemas.microsoft.com/office/drawing/2014/main" id="{8621834E-F3C6-1E43-837A-2F02FAC05197}"/>
                </a:ext>
              </a:extLst>
            </p:cNvPr>
            <p:cNvSpPr txBox="1"/>
            <p:nvPr/>
          </p:nvSpPr>
          <p:spPr>
            <a:xfrm>
              <a:off x="5917341" y="4699201"/>
              <a:ext cx="1720343" cy="523220"/>
            </a:xfrm>
            <a:prstGeom prst="rect">
              <a:avLst/>
            </a:prstGeom>
            <a:solidFill>
              <a:schemeClr val="tx1">
                <a:lumMod val="40000"/>
                <a:lumOff val="60000"/>
              </a:schemeClr>
            </a:solidFill>
            <a:ln w="19050">
              <a:solidFill>
                <a:schemeClr val="tx1"/>
              </a:solidFill>
            </a:ln>
          </p:spPr>
          <p:txBody>
            <a:bodyPr wrap="none" rtlCol="0">
              <a:spAutoFit/>
            </a:bodyPr>
            <a:lstStyle/>
            <a:p>
              <a:pPr algn="ctr"/>
              <a:r>
                <a:rPr lang="de-DE" sz="1400" dirty="0">
                  <a:solidFill>
                    <a:schemeClr val="bg1"/>
                  </a:solidFill>
                </a:rPr>
                <a:t>Welche Aktion ich</a:t>
              </a:r>
              <a:br>
                <a:rPr lang="de-DE" sz="1400" dirty="0">
                  <a:solidFill>
                    <a:schemeClr val="bg1"/>
                  </a:solidFill>
                </a:rPr>
              </a:br>
              <a:r>
                <a:rPr lang="de-DE" sz="1400" dirty="0">
                  <a:solidFill>
                    <a:schemeClr val="bg1"/>
                  </a:solidFill>
                </a:rPr>
                <a:t>jetzt ausführen sollte</a:t>
              </a:r>
            </a:p>
          </p:txBody>
        </p:sp>
        <p:sp>
          <p:nvSpPr>
            <p:cNvPr id="17" name="TextBox 16">
              <a:extLst>
                <a:ext uri="{FF2B5EF4-FFF2-40B4-BE49-F238E27FC236}">
                  <a16:creationId xmlns:a16="http://schemas.microsoft.com/office/drawing/2014/main" id="{7F86C708-6679-B742-8A6D-87770BF7557A}"/>
                </a:ext>
              </a:extLst>
            </p:cNvPr>
            <p:cNvSpPr txBox="1"/>
            <p:nvPr/>
          </p:nvSpPr>
          <p:spPr>
            <a:xfrm>
              <a:off x="3795648" y="2001756"/>
              <a:ext cx="854445" cy="302955"/>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wrap="none" tIns="0" bIns="0" rtlCol="0" anchor="t">
              <a:spAutoFit/>
            </a:bodyPr>
            <a:lstStyle/>
            <a:p>
              <a:pPr algn="ctr"/>
              <a:r>
                <a:rPr lang="de-DE" sz="1400" dirty="0"/>
                <a:t>Zustand</a:t>
              </a:r>
            </a:p>
          </p:txBody>
        </p:sp>
        <p:sp>
          <p:nvSpPr>
            <p:cNvPr id="18" name="TextBox 17">
              <a:extLst>
                <a:ext uri="{FF2B5EF4-FFF2-40B4-BE49-F238E27FC236}">
                  <a16:creationId xmlns:a16="http://schemas.microsoft.com/office/drawing/2014/main" id="{9C94A208-BB37-F041-8C1E-09E130254A46}"/>
                </a:ext>
              </a:extLst>
            </p:cNvPr>
            <p:cNvSpPr txBox="1"/>
            <p:nvPr/>
          </p:nvSpPr>
          <p:spPr>
            <a:xfrm>
              <a:off x="2828869" y="2456189"/>
              <a:ext cx="2788005" cy="302955"/>
            </a:xfrm>
            <a:prstGeom prst="roundRect">
              <a:avLst>
                <a:gd name="adj" fmla="val 50000"/>
              </a:avLst>
            </a:prstGeom>
            <a:solidFill>
              <a:schemeClr val="tx1">
                <a:lumMod val="40000"/>
                <a:lumOff val="60000"/>
              </a:schemeClr>
            </a:solidFill>
            <a:ln w="19050">
              <a:solidFill>
                <a:schemeClr val="tx1"/>
              </a:solidFill>
            </a:ln>
          </p:spPr>
          <p:txBody>
            <a:bodyPr wrap="none" tIns="0" bIns="0" rtlCol="0" anchor="t">
              <a:spAutoFit/>
            </a:bodyPr>
            <a:lstStyle/>
            <a:p>
              <a:pPr algn="ctr"/>
              <a:r>
                <a:rPr lang="de-DE" sz="1400" dirty="0">
                  <a:solidFill>
                    <a:schemeClr val="bg1"/>
                  </a:solidFill>
                </a:rPr>
                <a:t>Wie sich die Welt weiterentwickelt</a:t>
              </a:r>
            </a:p>
          </p:txBody>
        </p:sp>
        <p:sp>
          <p:nvSpPr>
            <p:cNvPr id="19" name="TextBox 18">
              <a:extLst>
                <a:ext uri="{FF2B5EF4-FFF2-40B4-BE49-F238E27FC236}">
                  <a16:creationId xmlns:a16="http://schemas.microsoft.com/office/drawing/2014/main" id="{B7A3ED9E-DBEA-F94E-AC8C-7D67D4F7BC27}"/>
                </a:ext>
              </a:extLst>
            </p:cNvPr>
            <p:cNvSpPr txBox="1"/>
            <p:nvPr/>
          </p:nvSpPr>
          <p:spPr>
            <a:xfrm>
              <a:off x="2981944" y="3170803"/>
              <a:ext cx="2481856" cy="302955"/>
            </a:xfrm>
            <a:prstGeom prst="roundRect">
              <a:avLst>
                <a:gd name="adj" fmla="val 50000"/>
              </a:avLst>
            </a:prstGeom>
            <a:solidFill>
              <a:schemeClr val="tx1">
                <a:lumMod val="40000"/>
                <a:lumOff val="60000"/>
              </a:schemeClr>
            </a:solidFill>
            <a:ln w="19050">
              <a:solidFill>
                <a:schemeClr val="tx1"/>
              </a:solidFill>
            </a:ln>
          </p:spPr>
          <p:txBody>
            <a:bodyPr wrap="none" tIns="0" bIns="0" rtlCol="0" anchor="t">
              <a:spAutoFit/>
            </a:bodyPr>
            <a:lstStyle/>
            <a:p>
              <a:pPr algn="ctr"/>
              <a:r>
                <a:rPr lang="de-DE" sz="1400" dirty="0">
                  <a:solidFill>
                    <a:schemeClr val="bg1"/>
                  </a:solidFill>
                </a:rPr>
                <a:t>Was meine Aktionen bewirken</a:t>
              </a:r>
            </a:p>
          </p:txBody>
        </p:sp>
        <p:sp>
          <p:nvSpPr>
            <p:cNvPr id="20" name="TextBox 19">
              <a:extLst>
                <a:ext uri="{FF2B5EF4-FFF2-40B4-BE49-F238E27FC236}">
                  <a16:creationId xmlns:a16="http://schemas.microsoft.com/office/drawing/2014/main" id="{70774F1B-B54B-C246-8E16-A393D6836361}"/>
                </a:ext>
              </a:extLst>
            </p:cNvPr>
            <p:cNvSpPr txBox="1"/>
            <p:nvPr/>
          </p:nvSpPr>
          <p:spPr>
            <a:xfrm>
              <a:off x="3828675" y="3990728"/>
              <a:ext cx="788394" cy="302955"/>
            </a:xfrm>
            <a:prstGeom prst="roundRect">
              <a:avLst>
                <a:gd name="adj" fmla="val 50000"/>
              </a:avLst>
            </a:prstGeom>
            <a:solidFill>
              <a:schemeClr val="tx1">
                <a:lumMod val="40000"/>
                <a:lumOff val="60000"/>
              </a:schemeClr>
            </a:solidFill>
            <a:ln w="19050">
              <a:solidFill>
                <a:schemeClr val="tx1"/>
              </a:solidFill>
            </a:ln>
          </p:spPr>
          <p:txBody>
            <a:bodyPr wrap="none" tIns="0" bIns="0" rtlCol="0" anchor="t">
              <a:spAutoFit/>
            </a:bodyPr>
            <a:lstStyle/>
            <a:p>
              <a:pPr algn="ctr"/>
              <a:r>
                <a:rPr lang="de-DE" sz="1400" dirty="0">
                  <a:solidFill>
                    <a:schemeClr val="bg1"/>
                  </a:solidFill>
                </a:rPr>
                <a:t>Nutzen</a:t>
              </a:r>
            </a:p>
          </p:txBody>
        </p:sp>
        <p:cxnSp>
          <p:nvCxnSpPr>
            <p:cNvPr id="21" name="Straight Arrow Connector 20">
              <a:extLst>
                <a:ext uri="{FF2B5EF4-FFF2-40B4-BE49-F238E27FC236}">
                  <a16:creationId xmlns:a16="http://schemas.microsoft.com/office/drawing/2014/main" id="{9566B75B-CC5B-ED4F-B00C-57CFF991F5BA}"/>
                </a:ext>
              </a:extLst>
            </p:cNvPr>
            <p:cNvCxnSpPr>
              <a:cxnSpLocks/>
              <a:stCxn id="11" idx="2"/>
              <a:endCxn id="13" idx="0"/>
            </p:cNvCxnSpPr>
            <p:nvPr/>
          </p:nvCxnSpPr>
          <p:spPr>
            <a:xfrm>
              <a:off x="6777512" y="1942851"/>
              <a:ext cx="0" cy="297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2DF2D7D-C343-6649-BD81-9F963741781A}"/>
                </a:ext>
              </a:extLst>
            </p:cNvPr>
            <p:cNvCxnSpPr>
              <a:cxnSpLocks/>
              <a:stCxn id="13" idx="2"/>
              <a:endCxn id="14" idx="0"/>
            </p:cNvCxnSpPr>
            <p:nvPr/>
          </p:nvCxnSpPr>
          <p:spPr>
            <a:xfrm>
              <a:off x="6777512" y="2763966"/>
              <a:ext cx="1"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1A7BF7B-B13C-9044-930C-651AF2AC2B70}"/>
                </a:ext>
              </a:extLst>
            </p:cNvPr>
            <p:cNvCxnSpPr>
              <a:cxnSpLocks/>
              <a:stCxn id="14" idx="2"/>
              <a:endCxn id="15" idx="0"/>
            </p:cNvCxnSpPr>
            <p:nvPr/>
          </p:nvCxnSpPr>
          <p:spPr>
            <a:xfrm>
              <a:off x="6777513" y="3583451"/>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41DFD46-4372-F446-BDC5-6202CFE5A7C4}"/>
                </a:ext>
              </a:extLst>
            </p:cNvPr>
            <p:cNvCxnSpPr>
              <a:cxnSpLocks/>
              <a:stCxn id="15" idx="2"/>
              <a:endCxn id="16" idx="0"/>
            </p:cNvCxnSpPr>
            <p:nvPr/>
          </p:nvCxnSpPr>
          <p:spPr>
            <a:xfrm>
              <a:off x="6777513" y="4402936"/>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5D07E1D-4E07-E149-8712-A179119DD3DF}"/>
                </a:ext>
              </a:extLst>
            </p:cNvPr>
            <p:cNvCxnSpPr>
              <a:cxnSpLocks/>
              <a:stCxn id="16" idx="2"/>
              <a:endCxn id="12" idx="0"/>
            </p:cNvCxnSpPr>
            <p:nvPr/>
          </p:nvCxnSpPr>
          <p:spPr>
            <a:xfrm>
              <a:off x="6777513" y="5222421"/>
              <a:ext cx="0" cy="296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B79007F-0DDA-6A48-A9DC-1FF14318EAB8}"/>
                </a:ext>
              </a:extLst>
            </p:cNvPr>
            <p:cNvCxnSpPr>
              <a:cxnSpLocks/>
              <a:stCxn id="17" idx="3"/>
              <a:endCxn id="13" idx="1"/>
            </p:cNvCxnSpPr>
            <p:nvPr/>
          </p:nvCxnSpPr>
          <p:spPr>
            <a:xfrm>
              <a:off x="4650093" y="2153234"/>
              <a:ext cx="1549088" cy="3491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055E0D5-CE2A-A14B-82E9-EE35F6F80B3D}"/>
                </a:ext>
              </a:extLst>
            </p:cNvPr>
            <p:cNvCxnSpPr>
              <a:cxnSpLocks/>
              <a:stCxn id="18" idx="3"/>
              <a:endCxn id="13" idx="1"/>
            </p:cNvCxnSpPr>
            <p:nvPr/>
          </p:nvCxnSpPr>
          <p:spPr>
            <a:xfrm flipV="1">
              <a:off x="5616874" y="2502356"/>
              <a:ext cx="582307" cy="1053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E17D357-86F0-B54E-AA3B-B3FB78B26E1F}"/>
                </a:ext>
              </a:extLst>
            </p:cNvPr>
            <p:cNvCxnSpPr>
              <a:cxnSpLocks/>
              <a:stCxn id="18" idx="3"/>
              <a:endCxn id="14" idx="1"/>
            </p:cNvCxnSpPr>
            <p:nvPr/>
          </p:nvCxnSpPr>
          <p:spPr>
            <a:xfrm>
              <a:off x="5616874" y="2607667"/>
              <a:ext cx="233045" cy="7141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72436C4-BBDA-F74B-B4F0-6E00264B4806}"/>
                </a:ext>
              </a:extLst>
            </p:cNvPr>
            <p:cNvCxnSpPr>
              <a:cxnSpLocks/>
              <a:stCxn id="19" idx="3"/>
              <a:endCxn id="13" idx="1"/>
            </p:cNvCxnSpPr>
            <p:nvPr/>
          </p:nvCxnSpPr>
          <p:spPr>
            <a:xfrm flipV="1">
              <a:off x="5463800" y="2502356"/>
              <a:ext cx="735381" cy="819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8168CC8-3A08-C246-91ED-E91B6B8B0400}"/>
                </a:ext>
              </a:extLst>
            </p:cNvPr>
            <p:cNvCxnSpPr>
              <a:cxnSpLocks/>
              <a:stCxn id="19" idx="3"/>
              <a:endCxn id="14" idx="1"/>
            </p:cNvCxnSpPr>
            <p:nvPr/>
          </p:nvCxnSpPr>
          <p:spPr>
            <a:xfrm flipV="1">
              <a:off x="5463800" y="3321841"/>
              <a:ext cx="386119" cy="4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D2FE5A4-F1EE-9140-ACF9-8E8F78295A15}"/>
                </a:ext>
              </a:extLst>
            </p:cNvPr>
            <p:cNvCxnSpPr>
              <a:cxnSpLocks/>
              <a:stCxn id="11" idx="3"/>
            </p:cNvCxnSpPr>
            <p:nvPr/>
          </p:nvCxnSpPr>
          <p:spPr>
            <a:xfrm>
              <a:off x="7151712" y="1835129"/>
              <a:ext cx="154205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2AB6C6A-8014-A348-9FA3-F4445F651FAB}"/>
                </a:ext>
              </a:extLst>
            </p:cNvPr>
            <p:cNvCxnSpPr>
              <a:cxnSpLocks/>
              <a:stCxn id="20" idx="3"/>
            </p:cNvCxnSpPr>
            <p:nvPr/>
          </p:nvCxnSpPr>
          <p:spPr>
            <a:xfrm>
              <a:off x="4617069" y="4142206"/>
              <a:ext cx="130460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CC4A9F4-163F-614B-9AB6-1D60DA7592D1}"/>
                </a:ext>
              </a:extLst>
            </p:cNvPr>
            <p:cNvCxnSpPr>
              <a:cxnSpLocks/>
              <a:endCxn id="12" idx="3"/>
            </p:cNvCxnSpPr>
            <p:nvPr/>
          </p:nvCxnSpPr>
          <p:spPr>
            <a:xfrm flipH="1">
              <a:off x="7224233" y="5626410"/>
              <a:ext cx="1469537"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D9D61C17-71FF-284D-9E57-F45520BD41A4}"/>
                </a:ext>
              </a:extLst>
            </p:cNvPr>
            <p:cNvCxnSpPr>
              <a:cxnSpLocks/>
              <a:stCxn id="13" idx="0"/>
              <a:endCxn id="17" idx="0"/>
            </p:cNvCxnSpPr>
            <p:nvPr/>
          </p:nvCxnSpPr>
          <p:spPr>
            <a:xfrm rot="16200000" flipV="1">
              <a:off x="5380697" y="843930"/>
              <a:ext cx="238990" cy="2554641"/>
            </a:xfrm>
            <a:prstGeom prst="curvedConnector3">
              <a:avLst>
                <a:gd name="adj1" fmla="val 195653"/>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76069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9FEE-54FA-1D45-B30E-2A48ADABCEA0}"/>
              </a:ext>
            </a:extLst>
          </p:cNvPr>
          <p:cNvSpPr>
            <a:spLocks noGrp="1"/>
          </p:cNvSpPr>
          <p:nvPr>
            <p:ph type="title"/>
          </p:nvPr>
        </p:nvSpPr>
        <p:spPr/>
        <p:txBody>
          <a:bodyPr/>
          <a:lstStyle/>
          <a:p>
            <a:r>
              <a:rPr lang="de-DE" dirty="0"/>
              <a:t>Nebenbemerkung: Bernoulli-Verteilung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9D088D2-9761-1C45-9A0E-F709F7AA67FF}"/>
                  </a:ext>
                </a:extLst>
              </p:cNvPr>
              <p:cNvSpPr>
                <a:spLocks noGrp="1"/>
              </p:cNvSpPr>
              <p:nvPr>
                <p:ph sz="half" idx="1"/>
              </p:nvPr>
            </p:nvSpPr>
            <p:spPr/>
            <p:txBody>
              <a:bodyPr/>
              <a:lstStyle/>
              <a:p>
                <a:r>
                  <a:rPr lang="de-DE" dirty="0"/>
                  <a:t>Diskrete Boolesche Zufallsvariable </a:t>
                </a:r>
                <a14:m>
                  <m:oMath xmlns:m="http://schemas.openxmlformats.org/officeDocument/2006/math">
                    <m:r>
                      <a:rPr lang="de-DE" i="1" dirty="0" smtClean="0">
                        <a:latin typeface="Cambria Math" panose="02040503050406030204" pitchFamily="18" charset="0"/>
                      </a:rPr>
                      <m:t>𝑅</m:t>
                    </m:r>
                  </m:oMath>
                </a14:m>
                <a:endParaRPr lang="de-DE" dirty="0"/>
              </a:p>
              <a:p>
                <a:pPr lvl="1"/>
                <a14:m>
                  <m:oMath xmlns:m="http://schemas.openxmlformats.org/officeDocument/2006/math">
                    <m:r>
                      <m:rPr>
                        <m:nor/>
                      </m:rPr>
                      <a:rPr lang="de-DE" b="0" i="0" smtClean="0">
                        <a:latin typeface="Cambria Math" panose="02040503050406030204" pitchFamily="18" charset="0"/>
                      </a:rPr>
                      <m:t>Val</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𝑡𝑟𝑢𝑒</m:t>
                        </m:r>
                        <m:r>
                          <a:rPr lang="de-DE" b="0" i="1" smtClean="0">
                            <a:latin typeface="Cambria Math" panose="02040503050406030204" pitchFamily="18" charset="0"/>
                          </a:rPr>
                          <m:t>,</m:t>
                        </m:r>
                        <m:r>
                          <a:rPr lang="de-DE" b="0" i="1" smtClean="0">
                            <a:latin typeface="Cambria Math" panose="02040503050406030204" pitchFamily="18" charset="0"/>
                          </a:rPr>
                          <m:t>𝑓𝑎𝑙𝑠𝑒</m:t>
                        </m:r>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1,0</m:t>
                        </m:r>
                      </m:e>
                    </m:d>
                  </m:oMath>
                </a14:m>
                <a:endParaRPr lang="de-DE" dirty="0"/>
              </a:p>
              <a:p>
                <a:pPr lvl="1"/>
                <a:r>
                  <a:rPr lang="de-DE" dirty="0"/>
                  <a:t>Wahrscheinlichkeitsverteilung </a:t>
                </a:r>
                <a14:m>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𝑃</m:t>
                        </m:r>
                      </m:e>
                      <m:sub>
                        <m:r>
                          <a:rPr lang="de-DE" b="0" i="1" dirty="0" smtClean="0">
                            <a:latin typeface="Cambria Math" panose="02040503050406030204" pitchFamily="18" charset="0"/>
                          </a:rPr>
                          <m:t>𝑅</m:t>
                        </m:r>
                      </m:sub>
                    </m:sSub>
                  </m:oMath>
                </a14:m>
                <a:endParaRPr lang="de-DE" dirty="0"/>
              </a:p>
              <a:p>
                <a:pPr lvl="2"/>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𝑃</m:t>
                        </m:r>
                      </m:e>
                      <m:sub>
                        <m:r>
                          <a:rPr lang="de-DE" i="1" dirty="0">
                            <a:latin typeface="Cambria Math" panose="02040503050406030204" pitchFamily="18" charset="0"/>
                          </a:rPr>
                          <m:t>𝑅</m:t>
                        </m:r>
                      </m:sub>
                    </m:sSub>
                    <m:d>
                      <m:dPr>
                        <m:ctrlPr>
                          <a:rPr lang="de-DE" i="1" dirty="0">
                            <a:latin typeface="Cambria Math" panose="02040503050406030204" pitchFamily="18" charset="0"/>
                          </a:rPr>
                        </m:ctrlPr>
                      </m:dPr>
                      <m:e>
                        <m:r>
                          <a:rPr lang="de-DE" i="1" dirty="0">
                            <a:latin typeface="Cambria Math" panose="02040503050406030204" pitchFamily="18" charset="0"/>
                          </a:rPr>
                          <m:t>𝑅</m:t>
                        </m:r>
                        <m:r>
                          <a:rPr lang="de-DE" i="1" dirty="0">
                            <a:latin typeface="Cambria Math" panose="02040503050406030204" pitchFamily="18" charset="0"/>
                          </a:rPr>
                          <m:t>=1</m:t>
                        </m:r>
                      </m:e>
                    </m:d>
                    <m:r>
                      <a:rPr lang="de-DE" b="0" i="1" dirty="0" smtClean="0">
                        <a:latin typeface="Cambria Math" panose="02040503050406030204" pitchFamily="18" charset="0"/>
                      </a:rPr>
                      <m:t>=</m:t>
                    </m:r>
                    <m:r>
                      <a:rPr lang="de-DE" b="0" i="1" dirty="0" smtClean="0">
                        <a:latin typeface="Cambria Math" panose="02040503050406030204" pitchFamily="18" charset="0"/>
                      </a:rPr>
                      <m:t>𝑝</m:t>
                    </m:r>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𝑃</m:t>
                        </m:r>
                      </m:e>
                      <m:sub>
                        <m:r>
                          <a:rPr lang="de-DE" b="0" i="1" dirty="0" smtClean="0">
                            <a:latin typeface="Cambria Math" panose="02040503050406030204" pitchFamily="18" charset="0"/>
                          </a:rPr>
                          <m:t>𝑅</m:t>
                        </m:r>
                      </m:sub>
                    </m:sSub>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𝑅</m:t>
                        </m:r>
                        <m:r>
                          <a:rPr lang="de-DE" b="0" i="1" dirty="0" smtClean="0">
                            <a:latin typeface="Cambria Math" panose="02040503050406030204" pitchFamily="18" charset="0"/>
                          </a:rPr>
                          <m:t>=0</m:t>
                        </m:r>
                      </m:e>
                    </m:d>
                    <m:r>
                      <a:rPr lang="de-DE" b="0" i="1" dirty="0" smtClean="0">
                        <a:latin typeface="Cambria Math" panose="02040503050406030204" pitchFamily="18" charset="0"/>
                      </a:rPr>
                      <m:t>=1−</m:t>
                    </m:r>
                    <m:r>
                      <a:rPr lang="de-DE" b="0" i="1" dirty="0" smtClean="0">
                        <a:latin typeface="Cambria Math" panose="02040503050406030204" pitchFamily="18" charset="0"/>
                      </a:rPr>
                      <m:t>𝑝</m:t>
                    </m:r>
                  </m:oMath>
                </a14:m>
                <a:endParaRPr lang="de-DE" dirty="0"/>
              </a:p>
              <a:p>
                <a:r>
                  <a:rPr lang="de-DE" dirty="0"/>
                  <a:t>Als Bernoulli-Verteilung mit Parameter </a:t>
                </a:r>
                <a14:m>
                  <m:oMath xmlns:m="http://schemas.openxmlformats.org/officeDocument/2006/math">
                    <m:r>
                      <a:rPr lang="de-DE" i="1" dirty="0">
                        <a:latin typeface="Cambria Math" panose="02040503050406030204" pitchFamily="18" charset="0"/>
                      </a:rPr>
                      <m:t>𝑝</m:t>
                    </m:r>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𝑃</m:t>
                        </m:r>
                      </m:e>
                      <m:sub>
                        <m:r>
                          <a:rPr lang="de-DE" b="0" i="1" dirty="0" smtClean="0">
                            <a:latin typeface="Cambria Math" panose="02040503050406030204" pitchFamily="18" charset="0"/>
                          </a:rPr>
                          <m:t>𝑅</m:t>
                        </m:r>
                      </m:sub>
                    </m:sSub>
                    <m:r>
                      <a:rPr lang="de-DE" b="0" i="1" dirty="0" smtClean="0">
                        <a:latin typeface="Cambria Math" panose="02040503050406030204" pitchFamily="18" charset="0"/>
                      </a:rPr>
                      <m:t>(</m:t>
                    </m:r>
                    <m:r>
                      <a:rPr lang="de-DE" b="0" i="1" dirty="0" smtClean="0">
                        <a:latin typeface="Cambria Math" panose="02040503050406030204" pitchFamily="18" charset="0"/>
                      </a:rPr>
                      <m:t>𝑅</m:t>
                    </m:r>
                    <m:r>
                      <a:rPr lang="de-DE" b="0" i="1" dirty="0" smtClean="0">
                        <a:latin typeface="Cambria Math" panose="02040503050406030204" pitchFamily="18" charset="0"/>
                      </a:rPr>
                      <m:t>=1)</m:t>
                    </m:r>
                  </m:oMath>
                </a14:m>
                <a:r>
                  <a:rPr lang="de-DE" dirty="0"/>
                  <a:t>:</a:t>
                </a:r>
              </a:p>
              <a:p>
                <a:pPr marL="0" indent="0">
                  <a:buNone/>
                </a:pPr>
                <a14:m>
                  <m:oMathPara xmlns:m="http://schemas.openxmlformats.org/officeDocument/2006/math">
                    <m:oMathParaPr>
                      <m:jc m:val="centerGroup"/>
                    </m:oMathParaPr>
                    <m:oMath xmlns:m="http://schemas.openxmlformats.org/officeDocument/2006/math">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𝑅</m:t>
                          </m:r>
                          <m:r>
                            <a:rPr lang="de-DE" b="0" i="1" smtClean="0">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𝑟</m:t>
                          </m:r>
                          <m:r>
                            <a:rPr lang="de-DE" b="0" i="1" smtClean="0">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𝑝</m:t>
                          </m:r>
                        </m:e>
                      </m:d>
                      <m:r>
                        <a:rPr lang="de-DE" i="1">
                          <a:solidFill>
                            <a:schemeClr val="accent1"/>
                          </a:solidFill>
                          <a:latin typeface="Cambria Math" panose="02040503050406030204" pitchFamily="18" charset="0"/>
                        </a:rPr>
                        <m:t>=</m:t>
                      </m:r>
                      <m:d>
                        <m:dPr>
                          <m:begChr m:val="{"/>
                          <m:endChr m:val=""/>
                          <m:ctrlPr>
                            <a:rPr lang="de-DE" i="1">
                              <a:solidFill>
                                <a:schemeClr val="accent1"/>
                              </a:solidFill>
                              <a:latin typeface="Cambria Math" panose="02040503050406030204" pitchFamily="18" charset="0"/>
                            </a:rPr>
                          </m:ctrlPr>
                        </m:dPr>
                        <m:e>
                          <m:m>
                            <m:mPr>
                              <m:mcs>
                                <m:mc>
                                  <m:mcPr>
                                    <m:count m:val="2"/>
                                    <m:mcJc m:val="center"/>
                                  </m:mcPr>
                                </m:mc>
                              </m:mcs>
                              <m:ctrlPr>
                                <a:rPr lang="de-DE" i="1">
                                  <a:solidFill>
                                    <a:schemeClr val="accent1"/>
                                  </a:solidFill>
                                  <a:latin typeface="Cambria Math" panose="02040503050406030204" pitchFamily="18" charset="0"/>
                                </a:rPr>
                              </m:ctrlPr>
                            </m:mPr>
                            <m:mr>
                              <m:e>
                                <m:m>
                                  <m:mPr>
                                    <m:mcs>
                                      <m:mc>
                                        <m:mcPr>
                                          <m:count m:val="1"/>
                                          <m:mcJc m:val="center"/>
                                        </m:mcPr>
                                      </m:mc>
                                    </m:mcs>
                                    <m:ctrlPr>
                                      <a:rPr lang="de-DE" i="1">
                                        <a:solidFill>
                                          <a:schemeClr val="accent1"/>
                                        </a:solidFill>
                                        <a:latin typeface="Cambria Math" panose="02040503050406030204" pitchFamily="18" charset="0"/>
                                      </a:rPr>
                                    </m:ctrlPr>
                                  </m:mPr>
                                  <m:mr>
                                    <m:e>
                                      <m:sSup>
                                        <m:sSupPr>
                                          <m:ctrlPr>
                                            <a:rPr lang="de-DE" i="1">
                                              <a:solidFill>
                                                <a:schemeClr val="accent1"/>
                                              </a:solidFill>
                                              <a:latin typeface="Cambria Math" panose="02040503050406030204" pitchFamily="18" charset="0"/>
                                            </a:rPr>
                                          </m:ctrlPr>
                                        </m:sSupPr>
                                        <m:e>
                                          <m:r>
                                            <m:rPr>
                                              <m:brk m:alnAt="7"/>
                                            </m:rPr>
                                            <a:rPr lang="de-DE" i="1">
                                              <a:solidFill>
                                                <a:schemeClr val="accent1"/>
                                              </a:solidFill>
                                              <a:latin typeface="Cambria Math" panose="02040503050406030204" pitchFamily="18" charset="0"/>
                                            </a:rPr>
                                            <m:t>𝑝</m:t>
                                          </m:r>
                                        </m:e>
                                        <m:sup>
                                          <m:r>
                                            <a:rPr lang="de-DE" i="1">
                                              <a:solidFill>
                                                <a:schemeClr val="accent1"/>
                                              </a:solidFill>
                                              <a:latin typeface="Cambria Math" panose="02040503050406030204" pitchFamily="18" charset="0"/>
                                            </a:rPr>
                                            <m:t>𝑟</m:t>
                                          </m:r>
                                        </m:sup>
                                      </m:sSup>
                                      <m:sSup>
                                        <m:sSupPr>
                                          <m:ctrlPr>
                                            <a:rPr lang="de-DE" i="1">
                                              <a:solidFill>
                                                <a:schemeClr val="accent1"/>
                                              </a:solidFill>
                                              <a:latin typeface="Cambria Math" panose="02040503050406030204" pitchFamily="18" charset="0"/>
                                            </a:rPr>
                                          </m:ctrlPr>
                                        </m:sSupPr>
                                        <m:e>
                                          <m:d>
                                            <m:dPr>
                                              <m:ctrlPr>
                                                <a:rPr lang="de-DE" i="1">
                                                  <a:solidFill>
                                                    <a:schemeClr val="accent1"/>
                                                  </a:solidFill>
                                                  <a:latin typeface="Cambria Math" panose="02040503050406030204" pitchFamily="18" charset="0"/>
                                                </a:rPr>
                                              </m:ctrlPr>
                                            </m:dPr>
                                            <m:e>
                                              <m:r>
                                                <m:rPr>
                                                  <m:brk m:alnAt="7"/>
                                                </m:rPr>
                                                <a:rPr lang="de-DE" i="1">
                                                  <a:solidFill>
                                                    <a:schemeClr val="accent1"/>
                                                  </a:solidFill>
                                                  <a:latin typeface="Cambria Math" panose="02040503050406030204" pitchFamily="18" charset="0"/>
                                                </a:rPr>
                                                <m:t>1</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𝑝</m:t>
                                              </m:r>
                                            </m:e>
                                          </m:d>
                                        </m:e>
                                        <m:sup>
                                          <m:r>
                                            <a:rPr lang="de-DE" i="1">
                                              <a:solidFill>
                                                <a:schemeClr val="accent1"/>
                                              </a:solidFill>
                                              <a:latin typeface="Cambria Math" panose="02040503050406030204" pitchFamily="18" charset="0"/>
                                            </a:rPr>
                                            <m:t>1−</m:t>
                                          </m:r>
                                          <m:r>
                                            <a:rPr lang="de-DE" i="1">
                                              <a:solidFill>
                                                <a:schemeClr val="accent1"/>
                                              </a:solidFill>
                                              <a:latin typeface="Cambria Math" panose="02040503050406030204" pitchFamily="18" charset="0"/>
                                            </a:rPr>
                                            <m:t>𝑟</m:t>
                                          </m:r>
                                        </m:sup>
                                      </m:sSup>
                                    </m:e>
                                  </m:mr>
                                  <m:mr>
                                    <m:e>
                                      <m:r>
                                        <a:rPr lang="de-DE" i="1">
                                          <a:solidFill>
                                            <a:schemeClr val="accent1"/>
                                          </a:solidFill>
                                          <a:latin typeface="Cambria Math" panose="02040503050406030204" pitchFamily="18" charset="0"/>
                                        </a:rPr>
                                        <m:t>0                        </m:t>
                                      </m:r>
                                    </m:e>
                                  </m:mr>
                                </m:m>
                              </m:e>
                              <m:e>
                                <m:m>
                                  <m:mPr>
                                    <m:mcs>
                                      <m:mc>
                                        <m:mcPr>
                                          <m:count m:val="1"/>
                                          <m:mcJc m:val="center"/>
                                        </m:mcPr>
                                      </m:mc>
                                    </m:mcs>
                                    <m:ctrlPr>
                                      <a:rPr lang="de-DE" i="1">
                                        <a:solidFill>
                                          <a:schemeClr val="accent1"/>
                                        </a:solidFill>
                                        <a:latin typeface="Cambria Math" panose="02040503050406030204" pitchFamily="18" charset="0"/>
                                      </a:rPr>
                                    </m:ctrlPr>
                                  </m:mPr>
                                  <m:mr>
                                    <m:e>
                                      <m:r>
                                        <m:rPr>
                                          <m:brk m:alnAt="7"/>
                                        </m:rPr>
                                        <a:rPr lang="de-DE" i="1">
                                          <a:solidFill>
                                            <a:schemeClr val="accent1"/>
                                          </a:solidFill>
                                          <a:latin typeface="Cambria Math" panose="02040503050406030204" pitchFamily="18" charset="0"/>
                                        </a:rPr>
                                        <m:t>𝑓</m:t>
                                      </m:r>
                                      <m:r>
                                        <a:rPr lang="de-DE" i="1">
                                          <a:solidFill>
                                            <a:schemeClr val="accent1"/>
                                          </a:solidFill>
                                          <a:latin typeface="Cambria Math" panose="02040503050406030204" pitchFamily="18" charset="0"/>
                                        </a:rPr>
                                        <m:t>𝑎𝑙𝑙𝑠</m:t>
                                      </m:r>
                                      <m:r>
                                        <a:rPr lang="de-DE" i="1">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𝑟</m:t>
                                      </m:r>
                                      <m:r>
                                        <a:rPr lang="de-DE" i="1" smtClean="0">
                                          <a:solidFill>
                                            <a:schemeClr val="accent1"/>
                                          </a:solidFill>
                                          <a:latin typeface="Cambria Math" panose="02040503050406030204" pitchFamily="18" charset="0"/>
                                          <a:ea typeface="Cambria Math" panose="02040503050406030204" pitchFamily="18" charset="0"/>
                                        </a:rPr>
                                        <m:t>∈</m:t>
                                      </m:r>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rPr>
                                            <m:t>0,1</m:t>
                                          </m:r>
                                        </m:e>
                                      </m:d>
                                    </m:e>
                                  </m:mr>
                                  <m:mr>
                                    <m:e>
                                      <m:r>
                                        <a:rPr lang="de-DE" i="1">
                                          <a:solidFill>
                                            <a:schemeClr val="accent1"/>
                                          </a:solidFill>
                                          <a:latin typeface="Cambria Math" panose="02040503050406030204" pitchFamily="18" charset="0"/>
                                        </a:rPr>
                                        <m:t>𝑠𝑜𝑛𝑠𝑡</m:t>
                                      </m:r>
                                      <m:r>
                                        <a:rPr lang="de-DE" i="1">
                                          <a:solidFill>
                                            <a:schemeClr val="accent1"/>
                                          </a:solidFill>
                                          <a:latin typeface="Cambria Math" panose="02040503050406030204" pitchFamily="18" charset="0"/>
                                        </a:rPr>
                                        <m:t>.                 </m:t>
                                      </m:r>
                                    </m:e>
                                  </m:mr>
                                </m:m>
                              </m:e>
                            </m:mr>
                          </m:m>
                        </m:e>
                      </m:d>
                    </m:oMath>
                  </m:oMathPara>
                </a14:m>
                <a:endParaRPr lang="de-DE" dirty="0"/>
              </a:p>
              <a:p>
                <a:pPr lvl="1"/>
                <a:r>
                  <a:rPr lang="de-DE" dirty="0"/>
                  <a:t>Auch Null-Eins-Verteilung genannt</a:t>
                </a:r>
              </a:p>
              <a:p>
                <a:pPr lvl="1"/>
                <a:r>
                  <a:rPr lang="de-DE" dirty="0"/>
                  <a:t>Auch notiert als </a:t>
                </a:r>
                <a14:m>
                  <m:oMath xmlns:m="http://schemas.openxmlformats.org/officeDocument/2006/math">
                    <m:r>
                      <a:rPr lang="de-DE" i="1">
                        <a:solidFill>
                          <a:schemeClr val="accent1"/>
                        </a:solidFill>
                        <a:latin typeface="Cambria Math" panose="02040503050406030204" pitchFamily="18" charset="0"/>
                      </a:rPr>
                      <m:t>𝑅</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𝐵𝑒𝑟</m:t>
                    </m:r>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𝑝</m:t>
                        </m:r>
                      </m:e>
                    </m:d>
                  </m:oMath>
                </a14:m>
                <a:endParaRPr lang="de-DE" dirty="0"/>
              </a:p>
              <a:p>
                <a:pPr lvl="1"/>
                <a:endParaRPr lang="de-DE" dirty="0"/>
              </a:p>
              <a:p>
                <a:pPr lvl="1"/>
                <a:endParaRPr lang="de-DE" dirty="0"/>
              </a:p>
              <a:p>
                <a:endParaRPr lang="de-DE" dirty="0"/>
              </a:p>
              <a:p>
                <a:endParaRPr lang="de-DE" dirty="0"/>
              </a:p>
            </p:txBody>
          </p:sp>
        </mc:Choice>
        <mc:Fallback xmlns="">
          <p:sp>
            <p:nvSpPr>
              <p:cNvPr id="3" name="Content Placeholder 2">
                <a:extLst>
                  <a:ext uri="{FF2B5EF4-FFF2-40B4-BE49-F238E27FC236}">
                    <a16:creationId xmlns:a16="http://schemas.microsoft.com/office/drawing/2014/main" id="{D9D088D2-9761-1C45-9A0E-F709F7AA67FF}"/>
                  </a:ext>
                </a:extLst>
              </p:cNvPr>
              <p:cNvSpPr>
                <a:spLocks noGrp="1" noRot="1" noChangeAspect="1" noMove="1" noResize="1" noEditPoints="1" noAdjustHandles="1" noChangeArrowheads="1" noChangeShapeType="1" noTextEdit="1"/>
              </p:cNvSpPr>
              <p:nvPr>
                <p:ph sz="half" idx="1"/>
              </p:nvPr>
            </p:nvSpPr>
            <p:spPr>
              <a:blipFill>
                <a:blip r:embed="rId2"/>
                <a:stretch>
                  <a:fillRect l="-11565" t="-2687" b="-3940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FCAE7368-07C7-8848-BD4B-27C83BE93CDC}"/>
                  </a:ext>
                </a:extLst>
              </p:cNvPr>
              <p:cNvSpPr>
                <a:spLocks noGrp="1"/>
              </p:cNvSpPr>
              <p:nvPr>
                <p:ph sz="half" idx="2"/>
              </p:nvPr>
            </p:nvSpPr>
            <p:spPr/>
            <p:txBody>
              <a:bodyPr/>
              <a:lstStyle/>
              <a:p>
                <a:r>
                  <a:rPr lang="de-DE" dirty="0"/>
                  <a:t>Beispiel: </a:t>
                </a:r>
              </a:p>
              <a:p>
                <a:pPr lvl="1"/>
                <a14:m>
                  <m:oMath xmlns:m="http://schemas.openxmlformats.org/officeDocument/2006/math">
                    <m:r>
                      <a:rPr lang="de-DE" i="1">
                        <a:latin typeface="Cambria Math" panose="02040503050406030204" pitchFamily="18" charset="0"/>
                      </a:rPr>
                      <m:t>𝐸𝑝𝑖𝑑</m:t>
                    </m:r>
                  </m:oMath>
                </a14:m>
                <a:r>
                  <a:rPr lang="de-DE" dirty="0"/>
                  <a:t> mit einer Verteilung: </a:t>
                </a:r>
              </a:p>
              <a:p>
                <a:pPr lvl="1"/>
                <a:endParaRPr lang="de-DE" b="0" i="1" dirty="0">
                  <a:latin typeface="Cambria Math" panose="02040503050406030204" pitchFamily="18" charset="0"/>
                </a:endParaRPr>
              </a:p>
              <a:p>
                <a:pPr lvl="1"/>
                <a14:m>
                  <m:oMath xmlns:m="http://schemas.openxmlformats.org/officeDocument/2006/math">
                    <m:r>
                      <a:rPr lang="de-DE" b="0"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𝐸𝑝𝑖𝑑</m:t>
                        </m:r>
                        <m:r>
                          <a:rPr lang="de-DE" b="0" i="1" dirty="0" smtClean="0">
                            <a:latin typeface="Cambria Math" panose="02040503050406030204" pitchFamily="18" charset="0"/>
                          </a:rPr>
                          <m:t>=1</m:t>
                        </m:r>
                      </m:e>
                    </m:d>
                    <m:r>
                      <a:rPr lang="de-DE" i="1" dirty="0">
                        <a:latin typeface="Cambria Math" panose="02040503050406030204" pitchFamily="18" charset="0"/>
                      </a:rPr>
                      <m:t>=0.2=</m:t>
                    </m:r>
                    <m:r>
                      <a:rPr lang="de-DE" i="1" dirty="0">
                        <a:latin typeface="Cambria Math" panose="02040503050406030204" pitchFamily="18" charset="0"/>
                      </a:rPr>
                      <m:t>𝑝</m:t>
                    </m:r>
                  </m:oMath>
                </a14:m>
                <a:endParaRPr lang="de-DE" i="1" dirty="0">
                  <a:latin typeface="Cambria Math" panose="02040503050406030204" pitchFamily="18" charset="0"/>
                </a:endParaRPr>
              </a:p>
              <a:p>
                <a:pPr lvl="1"/>
                <a:r>
                  <a:rPr lang="de-DE" dirty="0">
                    <a:latin typeface="+mn-lt"/>
                  </a:rPr>
                  <a:t>Bernoulli-Verteilung:</a:t>
                </a:r>
              </a:p>
              <a:p>
                <a:pPr lvl="2"/>
                <a:endParaRPr lang="de-DE" dirty="0">
                  <a:latin typeface="+mn-lt"/>
                </a:endParaRPr>
              </a:p>
              <a:p>
                <a:pPr marL="7938"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0" i="1" smtClean="0">
                              <a:latin typeface="Cambria Math" panose="02040503050406030204" pitchFamily="18" charset="0"/>
                            </a:rPr>
                            <m:t>𝐸𝑝𝑖𝑑</m:t>
                          </m:r>
                          <m:r>
                            <a:rPr lang="de-DE" b="0" i="1" smtClean="0">
                              <a:latin typeface="Cambria Math" panose="02040503050406030204" pitchFamily="18" charset="0"/>
                            </a:rPr>
                            <m:t>=</m:t>
                          </m:r>
                          <m:r>
                            <a:rPr lang="de-DE" i="1">
                              <a:latin typeface="Cambria Math" panose="02040503050406030204" pitchFamily="18" charset="0"/>
                            </a:rPr>
                            <m:t>𝑟</m:t>
                          </m:r>
                          <m:r>
                            <a:rPr lang="de-DE" i="1">
                              <a:latin typeface="Cambria Math" panose="02040503050406030204" pitchFamily="18" charset="0"/>
                            </a:rPr>
                            <m:t>|0.2</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m>
                            <m:mPr>
                              <m:mcs>
                                <m:mc>
                                  <m:mcPr>
                                    <m:count m:val="2"/>
                                    <m:mcJc m:val="center"/>
                                  </m:mcPr>
                                </m:mc>
                              </m:mcs>
                              <m:ctrlPr>
                                <a:rPr lang="de-DE" i="1">
                                  <a:latin typeface="Cambria Math" panose="02040503050406030204" pitchFamily="18" charset="0"/>
                                </a:rPr>
                              </m:ctrlPr>
                            </m:mPr>
                            <m:mr>
                              <m:e>
                                <m:m>
                                  <m:mPr>
                                    <m:mcs>
                                      <m:mc>
                                        <m:mcPr>
                                          <m:count m:val="1"/>
                                          <m:mcJc m:val="center"/>
                                        </m:mcPr>
                                      </m:mc>
                                    </m:mcs>
                                    <m:ctrlPr>
                                      <a:rPr lang="de-DE" i="1">
                                        <a:latin typeface="Cambria Math" panose="02040503050406030204" pitchFamily="18" charset="0"/>
                                      </a:rPr>
                                    </m:ctrlPr>
                                  </m:mPr>
                                  <m:mr>
                                    <m:e>
                                      <m:sSup>
                                        <m:sSupPr>
                                          <m:ctrlPr>
                                            <a:rPr lang="de-DE" i="1">
                                              <a:latin typeface="Cambria Math" panose="02040503050406030204" pitchFamily="18" charset="0"/>
                                            </a:rPr>
                                          </m:ctrlPr>
                                        </m:sSupPr>
                                        <m:e>
                                          <m:r>
                                            <a:rPr lang="de-DE" i="1">
                                              <a:latin typeface="Cambria Math" panose="02040503050406030204" pitchFamily="18" charset="0"/>
                                            </a:rPr>
                                            <m:t>0.2</m:t>
                                          </m:r>
                                        </m:e>
                                        <m:sup>
                                          <m:r>
                                            <a:rPr lang="de-DE" i="1">
                                              <a:latin typeface="Cambria Math" panose="02040503050406030204" pitchFamily="18" charset="0"/>
                                            </a:rPr>
                                            <m:t>𝑟</m:t>
                                          </m:r>
                                        </m:sup>
                                      </m:sSup>
                                      <m:sSup>
                                        <m:sSupPr>
                                          <m:ctrlPr>
                                            <a:rPr lang="de-DE" i="1">
                                              <a:latin typeface="Cambria Math" panose="02040503050406030204" pitchFamily="18" charset="0"/>
                                            </a:rPr>
                                          </m:ctrlPr>
                                        </m:sSupPr>
                                        <m:e>
                                          <m:r>
                                            <a:rPr lang="de-DE" i="1">
                                              <a:latin typeface="Cambria Math" panose="02040503050406030204" pitchFamily="18" charset="0"/>
                                            </a:rPr>
                                            <m:t>0.8</m:t>
                                          </m:r>
                                        </m:e>
                                        <m:sup>
                                          <m:r>
                                            <a:rPr lang="de-DE" i="1">
                                              <a:latin typeface="Cambria Math" panose="02040503050406030204" pitchFamily="18" charset="0"/>
                                            </a:rPr>
                                            <m:t>1−</m:t>
                                          </m:r>
                                          <m:r>
                                            <a:rPr lang="de-DE" i="1">
                                              <a:latin typeface="Cambria Math" panose="02040503050406030204" pitchFamily="18" charset="0"/>
                                            </a:rPr>
                                            <m:t>𝑟</m:t>
                                          </m:r>
                                        </m:sup>
                                      </m:sSup>
                                    </m:e>
                                  </m:mr>
                                  <m:mr>
                                    <m:e>
                                      <m:r>
                                        <a:rPr lang="de-DE" i="1">
                                          <a:latin typeface="Cambria Math" panose="02040503050406030204" pitchFamily="18" charset="0"/>
                                        </a:rPr>
                                        <m:t>0                  </m:t>
                                      </m:r>
                                    </m:e>
                                  </m:mr>
                                </m:m>
                              </m:e>
                              <m:e>
                                <m:m>
                                  <m:mPr>
                                    <m:mcs>
                                      <m:mc>
                                        <m:mcPr>
                                          <m:count m:val="1"/>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𝑓</m:t>
                                      </m:r>
                                      <m:r>
                                        <a:rPr lang="de-DE" i="1">
                                          <a:latin typeface="Cambria Math" panose="02040503050406030204" pitchFamily="18" charset="0"/>
                                        </a:rPr>
                                        <m:t>𝑎𝑙𝑙𝑠</m:t>
                                      </m:r>
                                      <m:r>
                                        <a:rPr lang="de-DE" i="1">
                                          <a:latin typeface="Cambria Math" panose="02040503050406030204" pitchFamily="18" charset="0"/>
                                        </a:rPr>
                                        <m:t> </m:t>
                                      </m:r>
                                      <m:r>
                                        <a:rPr lang="de-DE" i="1">
                                          <a:latin typeface="Cambria Math" panose="02040503050406030204" pitchFamily="18" charset="0"/>
                                        </a:rPr>
                                        <m:t>𝑟</m:t>
                                      </m:r>
                                      <m:r>
                                        <a:rPr lang="de-DE"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i="1">
                                              <a:latin typeface="Cambria Math" panose="02040503050406030204" pitchFamily="18" charset="0"/>
                                            </a:rPr>
                                            <m:t>0,1</m:t>
                                          </m:r>
                                        </m:e>
                                      </m:d>
                                    </m:e>
                                  </m:mr>
                                  <m:mr>
                                    <m:e>
                                      <m:r>
                                        <a:rPr lang="de-DE" i="1">
                                          <a:latin typeface="Cambria Math" panose="02040503050406030204" pitchFamily="18" charset="0"/>
                                        </a:rPr>
                                        <m:t>𝑠𝑜𝑛𝑠𝑡</m:t>
                                      </m:r>
                                      <m:r>
                                        <a:rPr lang="de-DE" i="1">
                                          <a:latin typeface="Cambria Math" panose="02040503050406030204" pitchFamily="18" charset="0"/>
                                        </a:rPr>
                                        <m:t>.                 </m:t>
                                      </m:r>
                                    </m:e>
                                  </m:mr>
                                </m:m>
                              </m:e>
                            </m:mr>
                          </m:m>
                        </m:e>
                      </m:d>
                    </m:oMath>
                  </m:oMathPara>
                </a14:m>
                <a:endParaRPr lang="de-DE" i="1" dirty="0">
                  <a:latin typeface="Cambria Math" panose="02040503050406030204" pitchFamily="18" charset="0"/>
                </a:endParaRPr>
              </a:p>
              <a:p>
                <a:pPr lvl="2"/>
                <a:endParaRPr lang="de-DE" i="1" dirty="0">
                  <a:latin typeface="Cambria Math" panose="02040503050406030204" pitchFamily="18" charset="0"/>
                </a:endParaRPr>
              </a:p>
              <a:p>
                <a:pPr lvl="2"/>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𝑅</m:t>
                        </m:r>
                        <m:r>
                          <a:rPr lang="de-DE" i="1">
                            <a:latin typeface="Cambria Math" panose="02040503050406030204" pitchFamily="18" charset="0"/>
                          </a:rPr>
                          <m:t>=0|0.2</m:t>
                        </m:r>
                      </m:e>
                    </m:d>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0.2</m:t>
                        </m:r>
                      </m:e>
                      <m:sup>
                        <m:r>
                          <a:rPr lang="de-DE" i="1">
                            <a:latin typeface="Cambria Math" panose="02040503050406030204" pitchFamily="18" charset="0"/>
                          </a:rPr>
                          <m:t>0</m:t>
                        </m:r>
                      </m:sup>
                    </m:sSup>
                    <m:sSup>
                      <m:sSupPr>
                        <m:ctrlPr>
                          <a:rPr lang="de-DE" i="1">
                            <a:latin typeface="Cambria Math" panose="02040503050406030204" pitchFamily="18" charset="0"/>
                          </a:rPr>
                        </m:ctrlPr>
                      </m:sSupPr>
                      <m:e>
                        <m:r>
                          <a:rPr lang="de-DE" i="1">
                            <a:latin typeface="Cambria Math" panose="02040503050406030204" pitchFamily="18" charset="0"/>
                          </a:rPr>
                          <m:t>0.8</m:t>
                        </m:r>
                      </m:e>
                      <m:sup>
                        <m:r>
                          <a:rPr lang="de-DE" i="1">
                            <a:latin typeface="Cambria Math" panose="02040503050406030204" pitchFamily="18" charset="0"/>
                          </a:rPr>
                          <m:t>1−0</m:t>
                        </m:r>
                      </m:sup>
                    </m:sSup>
                    <m:r>
                      <a:rPr lang="de-DE" i="1">
                        <a:latin typeface="Cambria Math" panose="02040503050406030204" pitchFamily="18" charset="0"/>
                      </a:rPr>
                      <m:t>=1</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0.8</m:t>
                        </m:r>
                      </m:e>
                      <m:sup>
                        <m:r>
                          <a:rPr lang="de-DE" i="1">
                            <a:latin typeface="Cambria Math" panose="02040503050406030204" pitchFamily="18" charset="0"/>
                          </a:rPr>
                          <m:t>1</m:t>
                        </m:r>
                      </m:sup>
                    </m:sSup>
                    <m:r>
                      <a:rPr lang="de-DE" i="1">
                        <a:latin typeface="Cambria Math" panose="02040503050406030204" pitchFamily="18" charset="0"/>
                      </a:rPr>
                      <m:t>=0.8</m:t>
                    </m:r>
                  </m:oMath>
                </a14:m>
                <a:endParaRPr lang="de-DE" i="1" dirty="0">
                  <a:latin typeface="Cambria Math" panose="02040503050406030204" pitchFamily="18" charset="0"/>
                </a:endParaRPr>
              </a:p>
              <a:p>
                <a:pPr lvl="2"/>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𝑅</m:t>
                        </m:r>
                        <m:r>
                          <a:rPr lang="de-DE" i="1">
                            <a:latin typeface="Cambria Math" panose="02040503050406030204" pitchFamily="18" charset="0"/>
                          </a:rPr>
                          <m:t>=1|0.2</m:t>
                        </m:r>
                      </m:e>
                    </m:d>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0.2</m:t>
                        </m:r>
                      </m:e>
                      <m:sup>
                        <m:r>
                          <a:rPr lang="de-DE" i="1">
                            <a:latin typeface="Cambria Math" panose="02040503050406030204" pitchFamily="18" charset="0"/>
                          </a:rPr>
                          <m:t>1</m:t>
                        </m:r>
                      </m:sup>
                    </m:sSup>
                    <m:sSup>
                      <m:sSupPr>
                        <m:ctrlPr>
                          <a:rPr lang="de-DE" i="1">
                            <a:latin typeface="Cambria Math" panose="02040503050406030204" pitchFamily="18" charset="0"/>
                          </a:rPr>
                        </m:ctrlPr>
                      </m:sSupPr>
                      <m:e>
                        <m:r>
                          <a:rPr lang="de-DE" i="1">
                            <a:latin typeface="Cambria Math" panose="02040503050406030204" pitchFamily="18" charset="0"/>
                          </a:rPr>
                          <m:t>0.8</m:t>
                        </m:r>
                      </m:e>
                      <m:sup>
                        <m:r>
                          <a:rPr lang="de-DE" i="1">
                            <a:latin typeface="Cambria Math" panose="02040503050406030204" pitchFamily="18" charset="0"/>
                          </a:rPr>
                          <m:t>1−1</m:t>
                        </m:r>
                      </m:sup>
                    </m:sSup>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0.2</m:t>
                        </m:r>
                      </m:e>
                      <m:sup>
                        <m:r>
                          <a:rPr lang="de-DE" i="1">
                            <a:latin typeface="Cambria Math" panose="02040503050406030204" pitchFamily="18" charset="0"/>
                          </a:rPr>
                          <m:t>1</m:t>
                        </m:r>
                      </m:sup>
                    </m:sSup>
                    <m:r>
                      <a:rPr lang="de-DE" i="1">
                        <a:latin typeface="Cambria Math" panose="02040503050406030204" pitchFamily="18" charset="0"/>
                        <a:ea typeface="Cambria Math" panose="02040503050406030204" pitchFamily="18" charset="0"/>
                      </a:rPr>
                      <m:t>∙1=0.2</m:t>
                    </m:r>
                  </m:oMath>
                </a14:m>
                <a:endParaRPr lang="de-DE" i="1" dirty="0">
                  <a:latin typeface="Cambria Math" panose="02040503050406030204" pitchFamily="18" charset="0"/>
                  <a:ea typeface="Cambria Math" panose="02040503050406030204" pitchFamily="18" charset="0"/>
                </a:endParaRPr>
              </a:p>
              <a:p>
                <a:pPr lvl="1"/>
                <a:endParaRPr lang="de-DE" dirty="0"/>
              </a:p>
            </p:txBody>
          </p:sp>
        </mc:Choice>
        <mc:Fallback xmlns="">
          <p:sp>
            <p:nvSpPr>
              <p:cNvPr id="8" name="Content Placeholder 7">
                <a:extLst>
                  <a:ext uri="{FF2B5EF4-FFF2-40B4-BE49-F238E27FC236}">
                    <a16:creationId xmlns:a16="http://schemas.microsoft.com/office/drawing/2014/main" id="{FCAE7368-07C7-8848-BD4B-27C83BE93CDC}"/>
                  </a:ext>
                </a:extLst>
              </p:cNvPr>
              <p:cNvSpPr>
                <a:spLocks noGrp="1" noRot="1" noChangeAspect="1" noMove="1" noResize="1" noEditPoints="1" noAdjustHandles="1" noChangeArrowheads="1" noChangeShapeType="1" noTextEdit="1"/>
              </p:cNvSpPr>
              <p:nvPr>
                <p:ph sz="half" idx="2"/>
              </p:nvPr>
            </p:nvSpPr>
            <p:spPr>
              <a:blipFill>
                <a:blip r:embed="rId3"/>
                <a:stretch>
                  <a:fillRect l="-3628" t="-2687" b="-32239"/>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4F59A1AA-E990-DB4B-B5F7-7CEEB78C2CDA}"/>
              </a:ext>
            </a:extLst>
          </p:cNvPr>
          <p:cNvSpPr>
            <a:spLocks noGrp="1"/>
          </p:cNvSpPr>
          <p:nvPr>
            <p:ph type="dt" sz="half" idx="10"/>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394F551D-D01C-824C-9ACB-D40FC94276D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35A6167A-4136-734A-85AE-B09DE00C1D0C}"/>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12</a:t>
            </a:fld>
            <a:r>
              <a:rPr lang="de-DE"/>
              <a:t> </a:t>
            </a:r>
            <a:endParaRPr lang="de-DE" sz="1400" dirty="0"/>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DD6C4E34-D96F-BC40-A045-FB8D8FE8444D}"/>
                  </a:ext>
                </a:extLst>
              </p:cNvPr>
              <p:cNvGraphicFramePr>
                <a:graphicFrameLocks noGrp="1"/>
              </p:cNvGraphicFramePr>
              <p:nvPr>
                <p:extLst>
                  <p:ext uri="{D42A27DB-BD31-4B8C-83A1-F6EECF244321}">
                    <p14:modId xmlns:p14="http://schemas.microsoft.com/office/powerpoint/2010/main" val="1367390744"/>
                  </p:ext>
                </p:extLst>
              </p:nvPr>
            </p:nvGraphicFramePr>
            <p:xfrm>
              <a:off x="9905534" y="1780011"/>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7" name="Table 6">
                <a:extLst>
                  <a:ext uri="{FF2B5EF4-FFF2-40B4-BE49-F238E27FC236}">
                    <a16:creationId xmlns:a16="http://schemas.microsoft.com/office/drawing/2014/main" id="{DD6C4E34-D96F-BC40-A045-FB8D8FE8444D}"/>
                  </a:ext>
                </a:extLst>
              </p:cNvPr>
              <p:cNvGraphicFramePr>
                <a:graphicFrameLocks noGrp="1"/>
              </p:cNvGraphicFramePr>
              <p:nvPr>
                <p:extLst>
                  <p:ext uri="{D42A27DB-BD31-4B8C-83A1-F6EECF244321}">
                    <p14:modId xmlns:p14="http://schemas.microsoft.com/office/powerpoint/2010/main" val="1367390744"/>
                  </p:ext>
                </p:extLst>
              </p:nvPr>
            </p:nvGraphicFramePr>
            <p:xfrm>
              <a:off x="9905534" y="1780011"/>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4"/>
                          <a:stretch>
                            <a:fillRect t="-4167" r="-71111" b="-204167"/>
                          </a:stretch>
                        </a:blipFill>
                      </a:tcPr>
                    </a:tc>
                    <a:tc>
                      <a:txBody>
                        <a:bodyPr/>
                        <a:lstStyle/>
                        <a:p>
                          <a:endParaRPr lang="en-US"/>
                        </a:p>
                      </a:txBody>
                      <a:tcPr marL="45720" marR="45720">
                        <a:blipFill>
                          <a:blip r:embed="rId4"/>
                          <a:stretch>
                            <a:fillRect l="-140625" t="-4167"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4"/>
                          <a:stretch>
                            <a:fillRect t="-100000" r="-71111" b="-96000"/>
                          </a:stretch>
                        </a:blipFill>
                      </a:tcPr>
                    </a:tc>
                    <a:tc>
                      <a:txBody>
                        <a:bodyPr/>
                        <a:lstStyle/>
                        <a:p>
                          <a:endParaRPr lang="en-US"/>
                        </a:p>
                      </a:txBody>
                      <a:tcPr marL="45720" marR="45720">
                        <a:blipFill>
                          <a:blip r:embed="rId4"/>
                          <a:stretch>
                            <a:fillRect l="-140625" t="-100000" b="-96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4"/>
                          <a:stretch>
                            <a:fillRect t="-208333" r="-71111"/>
                          </a:stretch>
                        </a:blipFill>
                      </a:tcPr>
                    </a:tc>
                    <a:tc>
                      <a:txBody>
                        <a:bodyPr/>
                        <a:lstStyle/>
                        <a:p>
                          <a:endParaRPr lang="en-US"/>
                        </a:p>
                      </a:txBody>
                      <a:tcPr marL="45720" marR="45720">
                        <a:blipFill>
                          <a:blip r:embed="rId4"/>
                          <a:stretch>
                            <a:fillRect l="-140625" t="-208333"/>
                          </a:stretch>
                        </a:blipFill>
                      </a:tcPr>
                    </a:tc>
                    <a:extLst>
                      <a:ext uri="{0D108BD9-81ED-4DB2-BD59-A6C34878D82A}">
                        <a16:rowId xmlns:a16="http://schemas.microsoft.com/office/drawing/2014/main" val="10008"/>
                      </a:ext>
                    </a:extLst>
                  </a:tr>
                </a:tbl>
              </a:graphicData>
            </a:graphic>
          </p:graphicFrame>
        </mc:Fallback>
      </mc:AlternateContent>
    </p:spTree>
    <p:extLst>
      <p:ext uri="{BB962C8B-B14F-4D97-AF65-F5344CB8AC3E}">
        <p14:creationId xmlns:p14="http://schemas.microsoft.com/office/powerpoint/2010/main" val="30393975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6C259FEE-54FA-1D45-B30E-2A48ADABCEA0}"/>
                  </a:ext>
                </a:extLst>
              </p:cNvPr>
              <p:cNvSpPr>
                <a:spLocks noGrp="1"/>
              </p:cNvSpPr>
              <p:nvPr>
                <p:ph type="title"/>
              </p:nvPr>
            </p:nvSpPr>
            <p:spPr/>
            <p:txBody>
              <a:bodyPr/>
              <a:lstStyle/>
              <a:p>
                <a:r>
                  <a:rPr lang="de-DE" dirty="0"/>
                  <a:t>Nebenbemerkung: </a:t>
                </a:r>
                <a:r>
                  <a:rPr lang="de-DE" dirty="0" err="1"/>
                  <a:t>Multinomial</a:t>
                </a:r>
                <a:r>
                  <a:rPr lang="de-DE" dirty="0"/>
                  <a:t>-Verteilung bei </a:t>
                </a:r>
                <a14:m>
                  <m:oMath xmlns:m="http://schemas.openxmlformats.org/officeDocument/2006/math">
                    <m:r>
                      <a:rPr lang="de-DE" i="1" dirty="0" smtClean="0">
                        <a:latin typeface="Cambria Math" panose="02040503050406030204" pitchFamily="18" charset="0"/>
                      </a:rPr>
                      <m:t>𝑛</m:t>
                    </m:r>
                    <m:r>
                      <a:rPr lang="de-DE" b="1" i="1" dirty="0" smtClean="0">
                        <a:latin typeface="Cambria Math" panose="02040503050406030204" pitchFamily="18" charset="0"/>
                      </a:rPr>
                      <m:t>=</m:t>
                    </m:r>
                    <m:r>
                      <a:rPr lang="de-DE" b="0" i="1" dirty="0" smtClean="0">
                        <a:latin typeface="Cambria Math" panose="02040503050406030204" pitchFamily="18" charset="0"/>
                      </a:rPr>
                      <m:t>1</m:t>
                    </m:r>
                  </m:oMath>
                </a14:m>
                <a:endParaRPr lang="de-DE" dirty="0"/>
              </a:p>
            </p:txBody>
          </p:sp>
        </mc:Choice>
        <mc:Fallback xmlns="">
          <p:sp>
            <p:nvSpPr>
              <p:cNvPr id="2" name="Title 1">
                <a:extLst>
                  <a:ext uri="{FF2B5EF4-FFF2-40B4-BE49-F238E27FC236}">
                    <a16:creationId xmlns:a16="http://schemas.microsoft.com/office/drawing/2014/main" id="{6C259FEE-54FA-1D45-B30E-2A48ADABCEA0}"/>
                  </a:ext>
                </a:extLst>
              </p:cNvPr>
              <p:cNvSpPr>
                <a:spLocks noGrp="1" noRot="1" noChangeAspect="1" noMove="1" noResize="1" noEditPoints="1" noAdjustHandles="1" noChangeArrowheads="1" noChangeShapeType="1" noTextEdit="1"/>
              </p:cNvSpPr>
              <p:nvPr>
                <p:ph type="title"/>
              </p:nvPr>
            </p:nvSpPr>
            <p:spPr>
              <a:blipFill>
                <a:blip r:embed="rId3"/>
                <a:stretch>
                  <a:fillRect l="-1766" t="-4255" b="-2127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9D088D2-9761-1C45-9A0E-F709F7AA67FF}"/>
                  </a:ext>
                </a:extLst>
              </p:cNvPr>
              <p:cNvSpPr>
                <a:spLocks noGrp="1"/>
              </p:cNvSpPr>
              <p:nvPr>
                <p:ph sz="half" idx="1"/>
              </p:nvPr>
            </p:nvSpPr>
            <p:spPr>
              <a:xfrm>
                <a:off x="360336" y="1666800"/>
                <a:ext cx="5580000" cy="4239112"/>
              </a:xfrm>
            </p:spPr>
            <p:txBody>
              <a:bodyPr/>
              <a:lstStyle/>
              <a:p>
                <a:r>
                  <a:rPr lang="de-DE" dirty="0"/>
                  <a:t>Diskrete Zufallsvariable </a:t>
                </a:r>
                <a14:m>
                  <m:oMath xmlns:m="http://schemas.openxmlformats.org/officeDocument/2006/math">
                    <m:r>
                      <a:rPr lang="de-DE" i="1" dirty="0" smtClean="0">
                        <a:latin typeface="Cambria Math" panose="02040503050406030204" pitchFamily="18" charset="0"/>
                      </a:rPr>
                      <m:t>𝑅</m:t>
                    </m:r>
                  </m:oMath>
                </a14:m>
                <a:r>
                  <a:rPr lang="de-DE" dirty="0"/>
                  <a:t> mit </a:t>
                </a:r>
                <a14:m>
                  <m:oMath xmlns:m="http://schemas.openxmlformats.org/officeDocument/2006/math">
                    <m:r>
                      <a:rPr lang="de-DE" i="1" dirty="0">
                        <a:latin typeface="Cambria Math" panose="02040503050406030204" pitchFamily="18" charset="0"/>
                      </a:rPr>
                      <m:t>𝑚</m:t>
                    </m:r>
                  </m:oMath>
                </a14:m>
                <a:r>
                  <a:rPr lang="de-DE" dirty="0"/>
                  <a:t> Ausprägungen, i.e., </a:t>
                </a:r>
                <a14:m>
                  <m:oMath xmlns:m="http://schemas.openxmlformats.org/officeDocument/2006/math">
                    <m:r>
                      <m:rPr>
                        <m:sty m:val="p"/>
                      </m:rPr>
                      <a:rPr lang="de-DE" i="0">
                        <a:latin typeface="Cambria Math" panose="02040503050406030204" pitchFamily="18" charset="0"/>
                      </a:rPr>
                      <m:t>Val</m:t>
                    </m:r>
                    <m:d>
                      <m:dPr>
                        <m:ctrlPr>
                          <a:rPr lang="de-DE" i="1">
                            <a:latin typeface="Cambria Math" panose="02040503050406030204" pitchFamily="18" charset="0"/>
                          </a:rPr>
                        </m:ctrlPr>
                      </m:dPr>
                      <m:e>
                        <m:r>
                          <a:rPr lang="de-DE" i="1">
                            <a:latin typeface="Cambria Math" panose="02040503050406030204" pitchFamily="18" charset="0"/>
                          </a:rPr>
                          <m:t>𝑅</m:t>
                        </m:r>
                      </m:e>
                    </m:d>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𝑟</m:t>
                            </m:r>
                          </m:e>
                          <m:sub>
                            <m:r>
                              <a:rPr lang="de-DE" i="1">
                                <a:latin typeface="Cambria Math" panose="02040503050406030204" pitchFamily="18" charset="0"/>
                              </a:rPr>
                              <m:t>𝑚</m:t>
                            </m:r>
                          </m:sub>
                        </m:sSub>
                      </m:e>
                    </m:d>
                  </m:oMath>
                </a14:m>
                <a:endParaRPr lang="de-DE" dirty="0"/>
              </a:p>
              <a:p>
                <a:pPr lvl="1"/>
                <a:r>
                  <a:rPr lang="de-DE" dirty="0"/>
                  <a:t>Wahrscheinlichkeitsverteilung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𝑃</m:t>
                        </m:r>
                      </m:e>
                      <m:sub>
                        <m:r>
                          <a:rPr lang="de-DE" i="1" dirty="0">
                            <a:latin typeface="Cambria Math" panose="02040503050406030204" pitchFamily="18" charset="0"/>
                          </a:rPr>
                          <m:t>𝑅</m:t>
                        </m:r>
                      </m:sub>
                    </m:sSub>
                  </m:oMath>
                </a14:m>
                <a:endParaRPr lang="de-DE" dirty="0"/>
              </a:p>
              <a:p>
                <a:pPr lvl="1"/>
                <a14:m>
                  <m:oMath xmlns:m="http://schemas.openxmlformats.org/officeDocument/2006/math">
                    <m:r>
                      <a:rPr lang="de-DE" b="1" i="1" smtClean="0">
                        <a:latin typeface="Cambria Math" panose="02040503050406030204" pitchFamily="18" charset="0"/>
                        <a:ea typeface="Cambria Math" panose="02040503050406030204" pitchFamily="18" charset="0"/>
                      </a:rPr>
                      <m:t>𝝅</m:t>
                    </m:r>
                  </m:oMath>
                </a14:m>
                <a:r>
                  <a:rPr lang="de-DE" dirty="0"/>
                  <a:t> = </a:t>
                </a:r>
                <a14:m>
                  <m:oMath xmlns:m="http://schemas.openxmlformats.org/officeDocument/2006/math">
                    <m:r>
                      <a:rPr lang="de-DE" i="1">
                        <a:latin typeface="Cambria Math" panose="02040503050406030204" pitchFamily="18" charset="0"/>
                      </a:rPr>
                      <m:t>𝑚</m:t>
                    </m:r>
                  </m:oMath>
                </a14:m>
                <a:r>
                  <a:rPr lang="de-DE" dirty="0"/>
                  <a:t>-dimensionaler Vektor mit Einträgen aus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𝑃</m:t>
                        </m:r>
                      </m:e>
                      <m:sub>
                        <m:r>
                          <a:rPr lang="de-DE" i="1" dirty="0">
                            <a:latin typeface="Cambria Math" panose="02040503050406030204" pitchFamily="18" charset="0"/>
                          </a:rPr>
                          <m:t>𝑅</m:t>
                        </m:r>
                      </m:sub>
                    </m:sSub>
                  </m:oMath>
                </a14:m>
                <a:r>
                  <a:rPr lang="de-DE" dirty="0"/>
                  <a:t> </a:t>
                </a:r>
              </a:p>
              <a:p>
                <a:pPr lvl="1"/>
                <a:r>
                  <a:rPr lang="de-DE" dirty="0"/>
                  <a:t>Wert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𝑟</m:t>
                        </m:r>
                      </m:e>
                      <m:sub>
                        <m:r>
                          <a:rPr lang="de-DE" i="1" dirty="0">
                            <a:latin typeface="Cambria Math" panose="02040503050406030204" pitchFamily="18" charset="0"/>
                          </a:rPr>
                          <m:t>𝑖</m:t>
                        </m:r>
                      </m:sub>
                    </m:sSub>
                  </m:oMath>
                </a14:m>
                <a:r>
                  <a:rPr lang="de-DE" dirty="0"/>
                  <a:t> kodiert als </a:t>
                </a:r>
                <a:r>
                  <a:rPr lang="de-DE" i="1" dirty="0" err="1"/>
                  <a:t>One</a:t>
                </a:r>
                <a:r>
                  <a:rPr lang="de-DE" i="1" dirty="0"/>
                  <a:t>-hot-Vektor</a:t>
                </a:r>
                <a:r>
                  <a:rPr lang="de-DE" dirty="0"/>
                  <a:t> </a:t>
                </a:r>
                <a14:m>
                  <m:oMath xmlns:m="http://schemas.openxmlformats.org/officeDocument/2006/math">
                    <m:r>
                      <a:rPr lang="de-DE" b="1" i="1" dirty="0">
                        <a:latin typeface="Cambria Math" panose="02040503050406030204" pitchFamily="18" charset="0"/>
                      </a:rPr>
                      <m:t>𝒗</m:t>
                    </m:r>
                  </m:oMath>
                </a14:m>
                <a:r>
                  <a:rPr lang="de-DE" dirty="0"/>
                  <a:t> über </a:t>
                </a:r>
                <a14:m>
                  <m:oMath xmlns:m="http://schemas.openxmlformats.org/officeDocument/2006/math">
                    <m:r>
                      <m:rPr>
                        <m:sty m:val="p"/>
                      </m:rPr>
                      <a:rPr lang="de-DE" i="0">
                        <a:latin typeface="Cambria Math" panose="02040503050406030204" pitchFamily="18" charset="0"/>
                      </a:rPr>
                      <m:t>Val</m:t>
                    </m:r>
                    <m:d>
                      <m:dPr>
                        <m:ctrlPr>
                          <a:rPr lang="de-DE" i="1">
                            <a:latin typeface="Cambria Math" panose="02040503050406030204" pitchFamily="18" charset="0"/>
                          </a:rPr>
                        </m:ctrlPr>
                      </m:dPr>
                      <m:e>
                        <m:r>
                          <a:rPr lang="de-DE" i="1">
                            <a:latin typeface="Cambria Math" panose="02040503050406030204" pitchFamily="18" charset="0"/>
                          </a:rPr>
                          <m:t>𝑅</m:t>
                        </m:r>
                      </m:e>
                    </m:d>
                  </m:oMath>
                </a14:m>
                <a:r>
                  <a:rPr lang="de-DE" dirty="0"/>
                  <a:t> mit 1 an Position von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𝑟</m:t>
                        </m:r>
                      </m:e>
                      <m:sub>
                        <m:r>
                          <a:rPr lang="de-DE" i="1" dirty="0">
                            <a:latin typeface="Cambria Math" panose="02040503050406030204" pitchFamily="18" charset="0"/>
                          </a:rPr>
                          <m:t>𝑖</m:t>
                        </m:r>
                      </m:sub>
                    </m:sSub>
                  </m:oMath>
                </a14:m>
                <a:r>
                  <a:rPr lang="de-DE" dirty="0"/>
                  <a:t> und 0 sonst</a:t>
                </a:r>
              </a:p>
              <a:p>
                <a:r>
                  <a:rPr lang="de-DE" dirty="0"/>
                  <a:t>Verteilung:</a:t>
                </a:r>
              </a:p>
              <a:p>
                <a:pPr marL="7938" lvl="2" indent="0">
                  <a:buNone/>
                </a:pPr>
                <a14:m>
                  <m:oMathPara xmlns:m="http://schemas.openxmlformats.org/officeDocument/2006/math">
                    <m:oMathParaPr>
                      <m:jc m:val="centerGroup"/>
                    </m:oMathParaPr>
                    <m:oMath xmlns:m="http://schemas.openxmlformats.org/officeDocument/2006/math">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𝒗</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𝝅</m:t>
                          </m:r>
                        </m:e>
                      </m:d>
                      <m:r>
                        <a:rPr lang="de-DE" i="1">
                          <a:solidFill>
                            <a:schemeClr val="accent1"/>
                          </a:solidFill>
                          <a:latin typeface="Cambria Math" panose="02040503050406030204" pitchFamily="18" charset="0"/>
                        </a:rPr>
                        <m:t>=</m:t>
                      </m:r>
                      <m:d>
                        <m:dPr>
                          <m:begChr m:val="{"/>
                          <m:endChr m:val=""/>
                          <m:ctrlPr>
                            <a:rPr lang="de-DE" i="1">
                              <a:solidFill>
                                <a:schemeClr val="accent1"/>
                              </a:solidFill>
                              <a:latin typeface="Cambria Math" panose="02040503050406030204" pitchFamily="18" charset="0"/>
                            </a:rPr>
                          </m:ctrlPr>
                        </m:dPr>
                        <m:e>
                          <m:m>
                            <m:mPr>
                              <m:mcs>
                                <m:mc>
                                  <m:mcPr>
                                    <m:count m:val="2"/>
                                    <m:mcJc m:val="center"/>
                                  </m:mcPr>
                                </m:mc>
                              </m:mcs>
                              <m:ctrlPr>
                                <a:rPr lang="de-DE" i="1">
                                  <a:solidFill>
                                    <a:schemeClr val="accent1"/>
                                  </a:solidFill>
                                  <a:latin typeface="Cambria Math" panose="02040503050406030204" pitchFamily="18" charset="0"/>
                                </a:rPr>
                              </m:ctrlPr>
                            </m:mPr>
                            <m:mr>
                              <m:e>
                                <m:nary>
                                  <m:naryPr>
                                    <m:chr m:val="∏"/>
                                    <m:ctrlPr>
                                      <a:rPr lang="de-DE" i="1">
                                        <a:solidFill>
                                          <a:schemeClr val="accent1"/>
                                        </a:solidFill>
                                        <a:latin typeface="Cambria Math" panose="02040503050406030204" pitchFamily="18" charset="0"/>
                                      </a:rPr>
                                    </m:ctrlPr>
                                  </m:naryPr>
                                  <m:sub>
                                    <m:r>
                                      <m:rPr>
                                        <m:brk m:alnAt="7"/>
                                      </m:rPr>
                                      <a:rPr lang="de-DE" i="1">
                                        <a:solidFill>
                                          <a:schemeClr val="accent1"/>
                                        </a:solidFill>
                                        <a:latin typeface="Cambria Math" panose="02040503050406030204" pitchFamily="18" charset="0"/>
                                      </a:rPr>
                                      <m:t>𝑖</m:t>
                                    </m:r>
                                    <m:r>
                                      <a:rPr lang="de-DE" i="1">
                                        <a:solidFill>
                                          <a:schemeClr val="accent1"/>
                                        </a:solidFill>
                                        <a:latin typeface="Cambria Math" panose="02040503050406030204" pitchFamily="18" charset="0"/>
                                      </a:rPr>
                                      <m:t>=1</m:t>
                                    </m:r>
                                  </m:sub>
                                  <m:sup>
                                    <m:r>
                                      <a:rPr lang="de-DE" i="1">
                                        <a:solidFill>
                                          <a:schemeClr val="accent1"/>
                                        </a:solidFill>
                                        <a:latin typeface="Cambria Math" panose="02040503050406030204" pitchFamily="18" charset="0"/>
                                      </a:rPr>
                                      <m:t>𝑚</m:t>
                                    </m:r>
                                  </m:sup>
                                  <m:e>
                                    <m:sSubSup>
                                      <m:sSubSupPr>
                                        <m:ctrlPr>
                                          <a:rPr lang="de-DE" i="1">
                                            <a:solidFill>
                                              <a:schemeClr val="accent1"/>
                                            </a:solidFill>
                                            <a:latin typeface="Cambria Math" panose="02040503050406030204" pitchFamily="18" charset="0"/>
                                          </a:rPr>
                                        </m:ctrlPr>
                                      </m:sSubSupPr>
                                      <m:e>
                                        <m:r>
                                          <a:rPr lang="de-DE" i="1">
                                            <a:solidFill>
                                              <a:schemeClr val="accent1"/>
                                            </a:solidFill>
                                            <a:latin typeface="Cambria Math" panose="02040503050406030204" pitchFamily="18" charset="0"/>
                                            <a:ea typeface="Cambria Math" panose="02040503050406030204" pitchFamily="18" charset="0"/>
                                          </a:rPr>
                                          <m:t>𝜋</m:t>
                                        </m:r>
                                      </m:e>
                                      <m:sub>
                                        <m:r>
                                          <a:rPr lang="de-DE" i="1">
                                            <a:solidFill>
                                              <a:schemeClr val="accent1"/>
                                            </a:solidFill>
                                            <a:latin typeface="Cambria Math" panose="02040503050406030204" pitchFamily="18" charset="0"/>
                                          </a:rPr>
                                          <m:t>𝑖</m:t>
                                        </m:r>
                                      </m:sub>
                                      <m:sup>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𝑣</m:t>
                                            </m:r>
                                          </m:e>
                                          <m:sub>
                                            <m:r>
                                              <a:rPr lang="de-DE" i="1">
                                                <a:solidFill>
                                                  <a:schemeClr val="accent1"/>
                                                </a:solidFill>
                                                <a:latin typeface="Cambria Math" panose="02040503050406030204" pitchFamily="18" charset="0"/>
                                              </a:rPr>
                                              <m:t>𝑖</m:t>
                                            </m:r>
                                          </m:sub>
                                        </m:sSub>
                                      </m:sup>
                                    </m:sSubSup>
                                  </m:e>
                                </m:nary>
                              </m:e>
                              <m:e>
                                <m:r>
                                  <a:rPr lang="de-DE" i="1">
                                    <a:solidFill>
                                      <a:schemeClr val="accent1"/>
                                    </a:solidFill>
                                    <a:latin typeface="Cambria Math" panose="02040503050406030204" pitchFamily="18" charset="0"/>
                                  </a:rPr>
                                  <m:t>𝑓𝑎𝑙𝑙𝑠</m:t>
                                </m:r>
                                <m:r>
                                  <a:rPr lang="de-DE" i="1">
                                    <a:solidFill>
                                      <a:schemeClr val="accent1"/>
                                    </a:solidFill>
                                    <a:latin typeface="Cambria Math" panose="02040503050406030204" pitchFamily="18" charset="0"/>
                                  </a:rPr>
                                  <m:t> </m:t>
                                </m:r>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𝑟</m:t>
                                    </m:r>
                                  </m:e>
                                  <m:sub>
                                    <m:r>
                                      <a:rPr lang="de-DE" i="1">
                                        <a:solidFill>
                                          <a:schemeClr val="accent1"/>
                                        </a:solidFill>
                                        <a:latin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m:t>
                                </m:r>
                                <m:r>
                                  <m:rPr>
                                    <m:sty m:val="p"/>
                                  </m:rPr>
                                  <a:rPr lang="de-DE">
                                    <a:solidFill>
                                      <a:schemeClr val="accent1"/>
                                    </a:solidFill>
                                    <a:latin typeface="Cambria Math" panose="02040503050406030204" pitchFamily="18" charset="0"/>
                                    <a:ea typeface="Cambria Math" panose="02040503050406030204" pitchFamily="18" charset="0"/>
                                  </a:rPr>
                                  <m:t>Val</m:t>
                                </m:r>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e>
                                </m:d>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𝑤𝑜</m:t>
                                </m:r>
                                <m:r>
                                  <a:rPr lang="de-DE" i="1">
                                    <a:solidFill>
                                      <a:schemeClr val="accent1"/>
                                    </a:solidFill>
                                    <a:latin typeface="Cambria Math" panose="02040503050406030204" pitchFamily="18" charset="0"/>
                                    <a:ea typeface="Cambria Math" panose="02040503050406030204" pitchFamily="18" charset="0"/>
                                  </a:rPr>
                                  <m:t> </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𝑣</m:t>
                                    </m:r>
                                  </m:e>
                                  <m:sub>
                                    <m:r>
                                      <a:rPr lang="de-DE" i="1">
                                        <a:solidFill>
                                          <a:schemeClr val="accent1"/>
                                        </a:solidFill>
                                        <a:latin typeface="Cambria Math" panose="02040503050406030204" pitchFamily="18" charset="0"/>
                                        <a:ea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=1</m:t>
                                </m:r>
                              </m:e>
                            </m:mr>
                            <m:mr>
                              <m:e>
                                <m:r>
                                  <a:rPr lang="de-DE" i="1">
                                    <a:solidFill>
                                      <a:schemeClr val="accent1"/>
                                    </a:solidFill>
                                    <a:latin typeface="Cambria Math" panose="02040503050406030204" pitchFamily="18" charset="0"/>
                                  </a:rPr>
                                  <m:t>0          </m:t>
                                </m:r>
                              </m:e>
                              <m:e>
                                <m:r>
                                  <a:rPr lang="de-DE" i="1">
                                    <a:solidFill>
                                      <a:schemeClr val="accent1"/>
                                    </a:solidFill>
                                    <a:latin typeface="Cambria Math" panose="02040503050406030204" pitchFamily="18" charset="0"/>
                                  </a:rPr>
                                  <m:t>𝑠𝑜𝑛𝑠𝑡</m:t>
                                </m:r>
                                <m:r>
                                  <a:rPr lang="de-DE" i="1">
                                    <a:solidFill>
                                      <a:schemeClr val="accent1"/>
                                    </a:solidFill>
                                    <a:latin typeface="Cambria Math" panose="02040503050406030204" pitchFamily="18" charset="0"/>
                                  </a:rPr>
                                  <m:t>.                                           </m:t>
                                </m:r>
                              </m:e>
                            </m:mr>
                          </m:m>
                        </m:e>
                      </m:d>
                    </m:oMath>
                  </m:oMathPara>
                </a14:m>
                <a:endParaRPr lang="de-DE" dirty="0"/>
              </a:p>
              <a:p>
                <a:pPr lvl="1"/>
                <a:r>
                  <a:rPr lang="de-DE" dirty="0"/>
                  <a:t>Auch notiert als </a:t>
                </a:r>
                <a14:m>
                  <m:oMath xmlns:m="http://schemas.openxmlformats.org/officeDocument/2006/math">
                    <m:r>
                      <a:rPr lang="de-DE" i="1">
                        <a:solidFill>
                          <a:schemeClr val="accent1"/>
                        </a:solidFill>
                        <a:latin typeface="Cambria Math" panose="02040503050406030204" pitchFamily="18" charset="0"/>
                      </a:rPr>
                      <m:t>𝑅</m:t>
                    </m:r>
                    <m:r>
                      <a:rPr lang="de-DE" i="1">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𝑀𝑢𝑙</m:t>
                    </m:r>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𝝅</m:t>
                        </m:r>
                      </m:e>
                    </m:d>
                  </m:oMath>
                </a14:m>
                <a:endParaRPr lang="de-DE" dirty="0"/>
              </a:p>
            </p:txBody>
          </p:sp>
        </mc:Choice>
        <mc:Fallback xmlns="">
          <p:sp>
            <p:nvSpPr>
              <p:cNvPr id="3" name="Content Placeholder 2">
                <a:extLst>
                  <a:ext uri="{FF2B5EF4-FFF2-40B4-BE49-F238E27FC236}">
                    <a16:creationId xmlns:a16="http://schemas.microsoft.com/office/drawing/2014/main" id="{D9D088D2-9761-1C45-9A0E-F709F7AA67FF}"/>
                  </a:ext>
                </a:extLst>
              </p:cNvPr>
              <p:cNvSpPr>
                <a:spLocks noGrp="1" noRot="1" noChangeAspect="1" noMove="1" noResize="1" noEditPoints="1" noAdjustHandles="1" noChangeArrowheads="1" noChangeShapeType="1" noTextEdit="1"/>
              </p:cNvSpPr>
              <p:nvPr>
                <p:ph sz="half" idx="1"/>
              </p:nvPr>
            </p:nvSpPr>
            <p:spPr>
              <a:xfrm>
                <a:off x="360336" y="1666800"/>
                <a:ext cx="5580000" cy="4239112"/>
              </a:xfrm>
              <a:blipFill>
                <a:blip r:embed="rId4"/>
                <a:stretch>
                  <a:fillRect l="-2948" t="-2687" b="-19701"/>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FCAE7368-07C7-8848-BD4B-27C83BE93CDC}"/>
                  </a:ext>
                </a:extLst>
              </p:cNvPr>
              <p:cNvSpPr>
                <a:spLocks noGrp="1"/>
              </p:cNvSpPr>
              <p:nvPr>
                <p:ph sz="half" idx="2"/>
              </p:nvPr>
            </p:nvSpPr>
            <p:spPr/>
            <p:txBody>
              <a:bodyPr/>
              <a:lstStyle/>
              <a:p>
                <a:r>
                  <a:rPr lang="de-DE" dirty="0"/>
                  <a:t>Beispiel</a:t>
                </a:r>
                <a:endParaRPr lang="de-DE" dirty="0">
                  <a:solidFill>
                    <a:schemeClr val="tx1"/>
                  </a:solidFill>
                </a:endParaRPr>
              </a:p>
              <a:p>
                <a:pPr lvl="1"/>
                <a14:m>
                  <m:oMath xmlns:m="http://schemas.openxmlformats.org/officeDocument/2006/math">
                    <m:r>
                      <a:rPr lang="de-DE" i="1" dirty="0" smtClean="0">
                        <a:latin typeface="Cambria Math" panose="02040503050406030204" pitchFamily="18" charset="0"/>
                      </a:rPr>
                      <m:t>𝑅</m:t>
                    </m:r>
                    <m:r>
                      <a:rPr lang="de-DE" b="0" i="1" dirty="0" smtClean="0">
                        <a:latin typeface="Cambria Math" panose="02040503050406030204" pitchFamily="18" charset="0"/>
                      </a:rPr>
                      <m:t>=</m:t>
                    </m:r>
                    <m:r>
                      <a:rPr lang="de-DE" b="0" i="1" dirty="0" smtClean="0">
                        <a:latin typeface="Cambria Math" panose="02040503050406030204" pitchFamily="18" charset="0"/>
                      </a:rPr>
                      <m:t>𝑇𝑜𝑝𝑖𝑐</m:t>
                    </m:r>
                  </m:oMath>
                </a14:m>
                <a:r>
                  <a:rPr lang="de-DE" b="0" dirty="0">
                    <a:latin typeface="+mn-lt"/>
                  </a:rPr>
                  <a:t> mit </a:t>
                </a:r>
                <a14:m>
                  <m:oMath xmlns:m="http://schemas.openxmlformats.org/officeDocument/2006/math">
                    <m:r>
                      <a:rPr lang="de-DE" b="0" i="1" dirty="0" smtClean="0">
                        <a:latin typeface="Cambria Math" panose="02040503050406030204" pitchFamily="18" charset="0"/>
                      </a:rPr>
                      <m:t>𝑚</m:t>
                    </m:r>
                    <m:r>
                      <a:rPr lang="de-DE" b="0" i="1" dirty="0" smtClean="0">
                        <a:latin typeface="Cambria Math" panose="02040503050406030204" pitchFamily="18" charset="0"/>
                      </a:rPr>
                      <m:t>=4</m:t>
                    </m:r>
                  </m:oMath>
                </a14:m>
                <a:r>
                  <a:rPr lang="de-DE" b="0" dirty="0">
                    <a:latin typeface="+mn-lt"/>
                  </a:rPr>
                  <a:t>:</a:t>
                </a:r>
              </a:p>
              <a:p>
                <a:pPr lvl="2"/>
                <a:r>
                  <a:rPr lang="de-DE" dirty="0"/>
                  <a:t>Mögliche Themen (Topics) </a:t>
                </a:r>
                <a:br>
                  <a:rPr lang="de-DE" dirty="0"/>
                </a:br>
                <a:r>
                  <a:rPr lang="de-DE" dirty="0"/>
                  <a:t>eines Dokuments</a:t>
                </a:r>
              </a:p>
              <a:p>
                <a:pPr lvl="2"/>
                <a14:m>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𝑃</m:t>
                        </m:r>
                      </m:e>
                      <m:sub>
                        <m:r>
                          <a:rPr lang="de-DE" b="0" i="1" dirty="0" smtClean="0">
                            <a:latin typeface="Cambria Math" panose="02040503050406030204" pitchFamily="18" charset="0"/>
                          </a:rPr>
                          <m:t>𝑇𝑜𝑝𝑖𝑐</m:t>
                        </m:r>
                      </m:sub>
                    </m:sSub>
                  </m:oMath>
                </a14:m>
                <a:r>
                  <a:rPr lang="de-DE" dirty="0"/>
                  <a:t> Auftretenswahrscheinlichkeit</a:t>
                </a:r>
              </a:p>
              <a:p>
                <a:pPr lvl="1"/>
                <a14:m>
                  <m:oMath xmlns:m="http://schemas.openxmlformats.org/officeDocument/2006/math">
                    <m:r>
                      <a:rPr lang="de-DE" b="1" i="1">
                        <a:latin typeface="Cambria Math" panose="02040503050406030204" pitchFamily="18" charset="0"/>
                        <a:ea typeface="Cambria Math" panose="02040503050406030204" pitchFamily="18" charset="0"/>
                      </a:rPr>
                      <m:t>𝝅</m:t>
                    </m:r>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0.</m:t>
                        </m:r>
                        <m:r>
                          <a:rPr lang="de-DE" b="0" i="1" smtClean="0">
                            <a:latin typeface="Cambria Math" panose="02040503050406030204" pitchFamily="18" charset="0"/>
                          </a:rPr>
                          <m:t>4</m:t>
                        </m:r>
                        <m:r>
                          <a:rPr lang="de-DE" i="1">
                            <a:latin typeface="Cambria Math" panose="02040503050406030204" pitchFamily="18" charset="0"/>
                          </a:rPr>
                          <m:t>,0.3,0.</m:t>
                        </m:r>
                        <m:r>
                          <a:rPr lang="de-DE" b="0" i="1" smtClean="0">
                            <a:latin typeface="Cambria Math" panose="02040503050406030204" pitchFamily="18" charset="0"/>
                          </a:rPr>
                          <m:t>2</m:t>
                        </m:r>
                        <m:r>
                          <a:rPr lang="de-DE" i="1">
                            <a:latin typeface="Cambria Math" panose="02040503050406030204" pitchFamily="18" charset="0"/>
                          </a:rPr>
                          <m:t>,0.1</m:t>
                        </m:r>
                      </m:e>
                    </m:d>
                  </m:oMath>
                </a14:m>
                <a:endParaRPr lang="de-DE" dirty="0"/>
              </a:p>
              <a:p>
                <a:pPr lvl="1"/>
                <a14:m>
                  <m:oMath xmlns:m="http://schemas.openxmlformats.org/officeDocument/2006/math">
                    <m:r>
                      <a:rPr lang="de-DE" i="1" dirty="0">
                        <a:latin typeface="Cambria Math" panose="02040503050406030204" pitchFamily="18" charset="0"/>
                      </a:rPr>
                      <m:t>𝑇𝑜𝑝𝑖𝑐</m:t>
                    </m:r>
                    <m:r>
                      <a:rPr lang="de-DE" i="1" dirty="0">
                        <a:latin typeface="Cambria Math" panose="02040503050406030204" pitchFamily="18" charset="0"/>
                      </a:rPr>
                      <m:t>=</m:t>
                    </m:r>
                    <m:r>
                      <a:rPr lang="de-DE" i="1" dirty="0">
                        <a:latin typeface="Cambria Math" panose="02040503050406030204" pitchFamily="18" charset="0"/>
                      </a:rPr>
                      <m:t>𝑙𝑎𝑤</m:t>
                    </m:r>
                  </m:oMath>
                </a14:m>
                <a:r>
                  <a:rPr lang="de-DE" dirty="0"/>
                  <a:t> ➝ </a:t>
                </a:r>
                <a14:m>
                  <m:oMath xmlns:m="http://schemas.openxmlformats.org/officeDocument/2006/math">
                    <m:r>
                      <a:rPr lang="de-DE" b="1" i="1" smtClean="0">
                        <a:latin typeface="Cambria Math" panose="02040503050406030204" pitchFamily="18" charset="0"/>
                      </a:rPr>
                      <m:t>𝒗</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0,0,1,0</m:t>
                        </m:r>
                      </m:e>
                    </m:d>
                  </m:oMath>
                </a14:m>
                <a:endParaRPr lang="de-DE" dirty="0"/>
              </a:p>
              <a:p>
                <a:pPr lvl="1"/>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𝒗</m:t>
                        </m:r>
                        <m:r>
                          <a:rPr lang="de-DE" i="1">
                            <a:latin typeface="Cambria Math" panose="02040503050406030204" pitchFamily="18" charset="0"/>
                          </a:rPr>
                          <m:t>|</m:t>
                        </m:r>
                        <m:r>
                          <a:rPr lang="de-DE" b="1" i="1">
                            <a:latin typeface="Cambria Math" panose="02040503050406030204" pitchFamily="18" charset="0"/>
                            <a:ea typeface="Cambria Math" panose="02040503050406030204" pitchFamily="18" charset="0"/>
                          </a:rPr>
                          <m:t>𝝅</m:t>
                        </m:r>
                      </m:e>
                    </m:d>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0.4</m:t>
                        </m:r>
                      </m:e>
                      <m:sup>
                        <m:r>
                          <a:rPr lang="de-DE" b="0" i="1" smtClean="0">
                            <a:latin typeface="Cambria Math" panose="02040503050406030204" pitchFamily="18" charset="0"/>
                          </a:rPr>
                          <m:t>0</m:t>
                        </m:r>
                      </m:sup>
                    </m:sSup>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0.3</m:t>
                        </m:r>
                      </m:e>
                      <m:sup>
                        <m:r>
                          <a:rPr lang="de-DE" b="0" i="1" smtClean="0">
                            <a:latin typeface="Cambria Math" panose="02040503050406030204" pitchFamily="18" charset="0"/>
                            <a:ea typeface="Cambria Math" panose="02040503050406030204" pitchFamily="18" charset="0"/>
                          </a:rPr>
                          <m:t>0</m:t>
                        </m:r>
                      </m:sup>
                    </m:sSup>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0.2</m:t>
                        </m:r>
                      </m:e>
                      <m:sup>
                        <m:r>
                          <a:rPr lang="de-DE" b="0" i="1" smtClean="0">
                            <a:latin typeface="Cambria Math" panose="02040503050406030204" pitchFamily="18" charset="0"/>
                            <a:ea typeface="Cambria Math" panose="02040503050406030204" pitchFamily="18" charset="0"/>
                          </a:rPr>
                          <m:t>1</m:t>
                        </m:r>
                      </m:sup>
                    </m:sSup>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0.1</m:t>
                        </m:r>
                      </m:e>
                      <m:sup>
                        <m:r>
                          <a:rPr lang="de-DE" b="0" i="1" smtClean="0">
                            <a:latin typeface="Cambria Math" panose="02040503050406030204" pitchFamily="18" charset="0"/>
                            <a:ea typeface="Cambria Math" panose="02040503050406030204" pitchFamily="18" charset="0"/>
                          </a:rPr>
                          <m:t>0</m:t>
                        </m:r>
                      </m:sup>
                    </m:sSup>
                    <m:r>
                      <a:rPr lang="de-DE" b="0" i="1" smtClean="0">
                        <a:latin typeface="Cambria Math" panose="02040503050406030204" pitchFamily="18" charset="0"/>
                        <a:ea typeface="Cambria Math" panose="02040503050406030204" pitchFamily="18" charset="0"/>
                      </a:rPr>
                      <m:t>=0.2</m:t>
                    </m:r>
                  </m:oMath>
                </a14:m>
                <a:endParaRPr lang="de-DE" dirty="0"/>
              </a:p>
              <a:p>
                <a:r>
                  <a:rPr lang="de-DE" dirty="0"/>
                  <a:t>Bei </a:t>
                </a:r>
                <a14:m>
                  <m:oMath xmlns:m="http://schemas.openxmlformats.org/officeDocument/2006/math">
                    <m:r>
                      <a:rPr lang="de-DE" i="1" dirty="0">
                        <a:latin typeface="Cambria Math" panose="02040503050406030204" pitchFamily="18" charset="0"/>
                      </a:rPr>
                      <m:t>𝑚</m:t>
                    </m:r>
                    <m:r>
                      <a:rPr lang="de-DE" i="1" dirty="0">
                        <a:latin typeface="Cambria Math" panose="02040503050406030204" pitchFamily="18" charset="0"/>
                      </a:rPr>
                      <m:t>=2</m:t>
                    </m:r>
                  </m:oMath>
                </a14:m>
                <a:r>
                  <a:rPr lang="de-DE" dirty="0"/>
                  <a:t>: </a:t>
                </a:r>
              </a:p>
              <a:p>
                <a:pPr lvl="1"/>
                <a:r>
                  <a:rPr lang="de-DE" dirty="0"/>
                  <a:t>Bernoulli-Verteilung mit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𝑝</m:t>
                    </m:r>
                  </m:oMath>
                </a14:m>
                <a:endParaRPr lang="de-DE" dirty="0"/>
              </a:p>
              <a:p>
                <a:pPr lvl="1"/>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𝒗</m:t>
                        </m:r>
                        <m:r>
                          <a:rPr lang="de-DE" i="1">
                            <a:latin typeface="Cambria Math" panose="02040503050406030204" pitchFamily="18" charset="0"/>
                          </a:rPr>
                          <m:t>|</m:t>
                        </m:r>
                        <m:r>
                          <a:rPr lang="de-DE" b="1" i="1">
                            <a:latin typeface="Cambria Math" panose="02040503050406030204" pitchFamily="18" charset="0"/>
                            <a:ea typeface="Cambria Math" panose="02040503050406030204" pitchFamily="18" charset="0"/>
                          </a:rPr>
                          <m:t>𝝅</m:t>
                        </m:r>
                      </m:e>
                    </m:d>
                    <m:r>
                      <a:rPr lang="de-DE" i="1">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𝜋</m:t>
                        </m:r>
                      </m:e>
                      <m:sub>
                        <m:r>
                          <m:rPr>
                            <m:brk m:alnAt="7"/>
                          </m:rPr>
                          <a:rPr lang="de-DE" i="1">
                            <a:latin typeface="Cambria Math" panose="02040503050406030204" pitchFamily="18" charset="0"/>
                          </a:rPr>
                          <m:t>1</m:t>
                        </m:r>
                      </m:sub>
                      <m:sup>
                        <m:sSub>
                          <m:sSubPr>
                            <m:ctrlPr>
                              <a:rPr lang="de-DE" i="1">
                                <a:latin typeface="Cambria Math" panose="02040503050406030204" pitchFamily="18" charset="0"/>
                              </a:rPr>
                            </m:ctrlPr>
                          </m:sSubPr>
                          <m:e>
                            <m:r>
                              <a:rPr lang="de-DE" i="1">
                                <a:latin typeface="Cambria Math" panose="02040503050406030204" pitchFamily="18" charset="0"/>
                              </a:rPr>
                              <m:t>𝑣</m:t>
                            </m:r>
                          </m:e>
                          <m:sub>
                            <m:r>
                              <a:rPr lang="de-DE" i="1">
                                <a:latin typeface="Cambria Math" panose="02040503050406030204" pitchFamily="18" charset="0"/>
                              </a:rPr>
                              <m:t>1</m:t>
                            </m:r>
                          </m:sub>
                        </m:sSub>
                      </m:sup>
                    </m:sSubSup>
                    <m:sSubSup>
                      <m:sSubSupPr>
                        <m:ctrlPr>
                          <a:rPr lang="de-DE" i="1">
                            <a:latin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rPr>
                          <m:t>2</m:t>
                        </m:r>
                      </m:sub>
                      <m:sup>
                        <m:sSub>
                          <m:sSubPr>
                            <m:ctrlPr>
                              <a:rPr lang="de-DE" i="1">
                                <a:latin typeface="Cambria Math" panose="02040503050406030204" pitchFamily="18" charset="0"/>
                              </a:rPr>
                            </m:ctrlPr>
                          </m:sSubPr>
                          <m:e>
                            <m:r>
                              <a:rPr lang="de-DE" i="1">
                                <a:latin typeface="Cambria Math" panose="02040503050406030204" pitchFamily="18" charset="0"/>
                              </a:rPr>
                              <m:t>𝑣</m:t>
                            </m:r>
                          </m:e>
                          <m:sub>
                            <m:r>
                              <a:rPr lang="de-DE" i="1">
                                <a:latin typeface="Cambria Math" panose="02040503050406030204" pitchFamily="18" charset="0"/>
                              </a:rPr>
                              <m:t>2</m:t>
                            </m:r>
                          </m:sub>
                        </m:sSub>
                      </m:sup>
                    </m:sSubSup>
                    <m:r>
                      <a:rPr lang="de-DE" i="1">
                        <a:latin typeface="Cambria Math" panose="02040503050406030204" pitchFamily="18" charset="0"/>
                      </a:rPr>
                      <m:t>=</m:t>
                    </m:r>
                    <m:sSubSup>
                      <m:sSubSupPr>
                        <m:ctrlPr>
                          <a:rPr lang="de-DE" i="1">
                            <a:latin typeface="Cambria Math" panose="02040503050406030204" pitchFamily="18" charset="0"/>
                          </a:rPr>
                        </m:ctrlPr>
                      </m:sSubSupPr>
                      <m:e>
                        <m:r>
                          <a:rPr lang="de-DE"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rPr>
                          <m:t>1</m:t>
                        </m:r>
                      </m:sub>
                      <m:sup>
                        <m:r>
                          <a:rPr lang="de-DE" i="1">
                            <a:latin typeface="Cambria Math" panose="02040503050406030204" pitchFamily="18" charset="0"/>
                          </a:rPr>
                          <m:t>𝑟</m:t>
                        </m:r>
                      </m:sup>
                    </m:sSubSup>
                    <m:sSup>
                      <m:sSupPr>
                        <m:ctrlPr>
                          <a:rPr lang="de-DE" i="1">
                            <a:latin typeface="Cambria Math" panose="02040503050406030204" pitchFamily="18" charset="0"/>
                          </a:rPr>
                        </m:ctrlPr>
                      </m:sSupPr>
                      <m:e>
                        <m:d>
                          <m:dPr>
                            <m:ctrlPr>
                              <a:rPr lang="de-DE" i="1">
                                <a:latin typeface="Cambria Math" panose="02040503050406030204" pitchFamily="18" charset="0"/>
                              </a:rPr>
                            </m:ctrlPr>
                          </m:dPr>
                          <m:e>
                            <m:r>
                              <a:rPr lang="de-DE" i="1">
                                <a:latin typeface="Cambria Math" panose="02040503050406030204" pitchFamily="18" charset="0"/>
                              </a:rPr>
                              <m:t>1−</m:t>
                            </m:r>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𝜋</m:t>
                                </m:r>
                              </m:e>
                              <m:sub>
                                <m:r>
                                  <a:rPr lang="de-DE" i="1">
                                    <a:latin typeface="Cambria Math" panose="02040503050406030204" pitchFamily="18" charset="0"/>
                                  </a:rPr>
                                  <m:t>1</m:t>
                                </m:r>
                              </m:sub>
                            </m:sSub>
                          </m:e>
                        </m:d>
                      </m:e>
                      <m:sup>
                        <m:r>
                          <a:rPr lang="de-DE" i="1">
                            <a:latin typeface="Cambria Math" panose="02040503050406030204" pitchFamily="18" charset="0"/>
                          </a:rPr>
                          <m:t>1−</m:t>
                        </m:r>
                        <m:r>
                          <a:rPr lang="de-DE" i="1">
                            <a:latin typeface="Cambria Math" panose="02040503050406030204" pitchFamily="18" charset="0"/>
                          </a:rPr>
                          <m:t>𝑟</m:t>
                        </m:r>
                      </m:sup>
                    </m:sSup>
                  </m:oMath>
                </a14:m>
                <a:r>
                  <a:rPr lang="de-DE" dirty="0"/>
                  <a:t> </a:t>
                </a:r>
              </a:p>
              <a:p>
                <a:pPr lvl="2"/>
                <a:r>
                  <a:rPr lang="de-DE" dirty="0"/>
                  <a:t>Für </a:t>
                </a:r>
                <a14:m>
                  <m:oMath xmlns:m="http://schemas.openxmlformats.org/officeDocument/2006/math">
                    <m:r>
                      <a:rPr lang="de-DE" i="1">
                        <a:latin typeface="Cambria Math" panose="02040503050406030204" pitchFamily="18" charset="0"/>
                      </a:rPr>
                      <m:t>𝑣</m:t>
                    </m:r>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0,1</m:t>
                        </m:r>
                      </m:e>
                    </m:d>
                  </m:oMath>
                </a14:m>
                <a:r>
                  <a:rPr lang="de-DE" dirty="0"/>
                  <a:t> und </a:t>
                </a:r>
                <a14:m>
                  <m:oMath xmlns:m="http://schemas.openxmlformats.org/officeDocument/2006/math">
                    <m:r>
                      <a:rPr lang="de-DE" i="1">
                        <a:latin typeface="Cambria Math" panose="02040503050406030204" pitchFamily="18" charset="0"/>
                      </a:rPr>
                      <m:t>𝑣</m:t>
                    </m:r>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1,0</m:t>
                        </m:r>
                      </m:e>
                    </m:d>
                  </m:oMath>
                </a14:m>
                <a:r>
                  <a:rPr lang="de-DE" dirty="0"/>
                  <a:t>, i.e., </a:t>
                </a:r>
                <a14:m>
                  <m:oMath xmlns:m="http://schemas.openxmlformats.org/officeDocument/2006/math">
                    <m:r>
                      <a:rPr lang="de-DE" i="1">
                        <a:latin typeface="Cambria Math" panose="02040503050406030204" pitchFamily="18" charset="0"/>
                      </a:rPr>
                      <m:t>𝑟</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0,1</m:t>
                        </m:r>
                      </m:e>
                    </m:d>
                  </m:oMath>
                </a14:m>
                <a:endParaRPr lang="de-DE" dirty="0"/>
              </a:p>
              <a:p>
                <a:endParaRPr lang="de-DE" dirty="0"/>
              </a:p>
              <a:p>
                <a:endParaRPr lang="de-DE" dirty="0"/>
              </a:p>
            </p:txBody>
          </p:sp>
        </mc:Choice>
        <mc:Fallback xmlns="">
          <p:sp>
            <p:nvSpPr>
              <p:cNvPr id="8" name="Content Placeholder 7">
                <a:extLst>
                  <a:ext uri="{FF2B5EF4-FFF2-40B4-BE49-F238E27FC236}">
                    <a16:creationId xmlns:a16="http://schemas.microsoft.com/office/drawing/2014/main" id="{FCAE7368-07C7-8848-BD4B-27C83BE93CDC}"/>
                  </a:ext>
                </a:extLst>
              </p:cNvPr>
              <p:cNvSpPr>
                <a:spLocks noGrp="1" noRot="1" noChangeAspect="1" noMove="1" noResize="1" noEditPoints="1" noAdjustHandles="1" noChangeArrowheads="1" noChangeShapeType="1" noTextEdit="1"/>
              </p:cNvSpPr>
              <p:nvPr>
                <p:ph sz="half" idx="2"/>
              </p:nvPr>
            </p:nvSpPr>
            <p:spPr>
              <a:blipFill>
                <a:blip r:embed="rId5"/>
                <a:stretch>
                  <a:fillRect l="-2948" t="-2687" b="-3881"/>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4F59A1AA-E990-DB4B-B5F7-7CEEB78C2CDA}"/>
              </a:ext>
            </a:extLst>
          </p:cNvPr>
          <p:cNvSpPr>
            <a:spLocks noGrp="1"/>
          </p:cNvSpPr>
          <p:nvPr>
            <p:ph type="dt" sz="half" idx="10"/>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394F551D-D01C-824C-9ACB-D40FC94276D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35A6167A-4136-734A-85AE-B09DE00C1D0C}"/>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13</a:t>
            </a:fld>
            <a:r>
              <a:rPr lang="de-DE"/>
              <a:t> </a:t>
            </a:r>
            <a:endParaRPr lang="de-DE" sz="1400" dirty="0"/>
          </a:p>
        </p:txBody>
      </p:sp>
      <mc:AlternateContent xmlns:mc="http://schemas.openxmlformats.org/markup-compatibility/2006" xmlns:a14="http://schemas.microsoft.com/office/drawing/2010/main">
        <mc:Choice Requires="a14">
          <p:graphicFrame>
            <p:nvGraphicFramePr>
              <p:cNvPr id="10" name="Table 9">
                <a:extLst>
                  <a:ext uri="{FF2B5EF4-FFF2-40B4-BE49-F238E27FC236}">
                    <a16:creationId xmlns:a16="http://schemas.microsoft.com/office/drawing/2014/main" id="{12D0FD5B-D786-AE42-BEF3-D5642989AF76}"/>
                  </a:ext>
                </a:extLst>
              </p:cNvPr>
              <p:cNvGraphicFramePr>
                <a:graphicFrameLocks noGrp="1"/>
              </p:cNvGraphicFramePr>
              <p:nvPr>
                <p:extLst>
                  <p:ext uri="{D42A27DB-BD31-4B8C-83A1-F6EECF244321}">
                    <p14:modId xmlns:p14="http://schemas.microsoft.com/office/powerpoint/2010/main" val="1788414322"/>
                  </p:ext>
                </p:extLst>
              </p:nvPr>
            </p:nvGraphicFramePr>
            <p:xfrm>
              <a:off x="10880894" y="1666800"/>
              <a:ext cx="963105"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𝑇𝑜𝑝𝑖𝑐</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ea typeface="Cambria Math" panose="02040503050406030204" pitchFamily="18" charset="0"/>
                                  </a:rPr>
                                  <m:t>𝑠𝑝𝑜𝑟𝑡</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ea typeface="Cambria Math" panose="02040503050406030204" pitchFamily="18" charset="0"/>
                                  </a:rPr>
                                  <m:t>𝑒𝑐𝑜𝑛</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3</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r h="306000">
                    <a:tc>
                      <a:txBody>
                        <a:bodyPr/>
                        <a:lstStyle/>
                        <a:p>
                          <a:pPr algn="ctr"/>
                          <a14:m>
                            <m:oMathPara xmlns:m="http://schemas.openxmlformats.org/officeDocument/2006/math">
                              <m:oMathParaPr>
                                <m:jc m:val="centerGroup"/>
                              </m:oMathParaPr>
                              <m:oMath xmlns:m="http://schemas.openxmlformats.org/officeDocument/2006/math">
                                <m:r>
                                  <a:rPr lang="de-DE" sz="1400" b="0" i="1" dirty="0" smtClean="0">
                                    <a:latin typeface="Cambria Math" panose="02040503050406030204" pitchFamily="18" charset="0"/>
                                    <a:ea typeface="Cambria Math" panose="02040503050406030204" pitchFamily="18" charset="0"/>
                                  </a:rPr>
                                  <m:t>𝑙𝑎𝑤</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de-DE" sz="1400" b="0" i="1" smtClean="0">
                                  <a:solidFill>
                                    <a:schemeClr val="tx1"/>
                                  </a:solidFill>
                                  <a:latin typeface="Cambria Math" panose="02040503050406030204" pitchFamily="18" charset="0"/>
                                  <a:ea typeface="Cambria Math" panose="02040503050406030204" pitchFamily="18" charset="0"/>
                                </a:rPr>
                                <m:t>0.2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167613734"/>
                      </a:ext>
                    </a:extLst>
                  </a:tr>
                  <a:tr h="306000">
                    <a:tc>
                      <a:txBody>
                        <a:bodyPr/>
                        <a:lstStyle/>
                        <a:p>
                          <a:pPr algn="ct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ea typeface="Cambria Math" panose="02040503050406030204" pitchFamily="18" charset="0"/>
                                  </a:rPr>
                                  <m:t>𝑐𝑠</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de-DE" sz="1400" b="0" i="1" smtClean="0">
                                  <a:solidFill>
                                    <a:schemeClr val="tx1"/>
                                  </a:solidFill>
                                  <a:latin typeface="Cambria Math" panose="02040503050406030204" pitchFamily="18" charset="0"/>
                                  <a:ea typeface="Cambria Math" panose="02040503050406030204" pitchFamily="18" charset="0"/>
                                </a:rPr>
                                <m:t>0.1</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999164418"/>
                      </a:ext>
                    </a:extLst>
                  </a:tr>
                </a:tbl>
              </a:graphicData>
            </a:graphic>
          </p:graphicFrame>
        </mc:Choice>
        <mc:Fallback xmlns="">
          <p:graphicFrame>
            <p:nvGraphicFramePr>
              <p:cNvPr id="10" name="Table 9">
                <a:extLst>
                  <a:ext uri="{FF2B5EF4-FFF2-40B4-BE49-F238E27FC236}">
                    <a16:creationId xmlns:a16="http://schemas.microsoft.com/office/drawing/2014/main" id="{12D0FD5B-D786-AE42-BEF3-D5642989AF76}"/>
                  </a:ext>
                </a:extLst>
              </p:cNvPr>
              <p:cNvGraphicFramePr>
                <a:graphicFrameLocks noGrp="1"/>
              </p:cNvGraphicFramePr>
              <p:nvPr>
                <p:extLst>
                  <p:ext uri="{D42A27DB-BD31-4B8C-83A1-F6EECF244321}">
                    <p14:modId xmlns:p14="http://schemas.microsoft.com/office/powerpoint/2010/main" val="1788414322"/>
                  </p:ext>
                </p:extLst>
              </p:nvPr>
            </p:nvGraphicFramePr>
            <p:xfrm>
              <a:off x="10880894" y="1666800"/>
              <a:ext cx="963105"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6"/>
                          <a:stretch>
                            <a:fillRect l="-2222" t="-4167" r="-71111" b="-404167"/>
                          </a:stretch>
                        </a:blipFill>
                      </a:tcPr>
                    </a:tc>
                    <a:tc>
                      <a:txBody>
                        <a:bodyPr/>
                        <a:lstStyle/>
                        <a:p>
                          <a:endParaRPr lang="en-US"/>
                        </a:p>
                      </a:txBody>
                      <a:tcPr marL="45720" marR="45720">
                        <a:blipFill>
                          <a:blip r:embed="rId6"/>
                          <a:stretch>
                            <a:fillRect l="-143750" t="-4167" b="-4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6"/>
                          <a:stretch>
                            <a:fillRect l="-2222" t="-104167" r="-71111" b="-304167"/>
                          </a:stretch>
                        </a:blipFill>
                      </a:tcPr>
                    </a:tc>
                    <a:tc>
                      <a:txBody>
                        <a:bodyPr/>
                        <a:lstStyle/>
                        <a:p>
                          <a:endParaRPr lang="en-US"/>
                        </a:p>
                      </a:txBody>
                      <a:tcPr marL="45720" marR="45720">
                        <a:blipFill>
                          <a:blip r:embed="rId6"/>
                          <a:stretch>
                            <a:fillRect l="-143750" t="-104167" b="-304167"/>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6"/>
                          <a:stretch>
                            <a:fillRect l="-2222" t="-196000" r="-71111" b="-192000"/>
                          </a:stretch>
                        </a:blipFill>
                      </a:tcPr>
                    </a:tc>
                    <a:tc>
                      <a:txBody>
                        <a:bodyPr/>
                        <a:lstStyle/>
                        <a:p>
                          <a:endParaRPr lang="en-US"/>
                        </a:p>
                      </a:txBody>
                      <a:tcPr marL="45720" marR="45720">
                        <a:blipFill>
                          <a:blip r:embed="rId6"/>
                          <a:stretch>
                            <a:fillRect l="-143750" t="-196000" b="-192000"/>
                          </a:stretch>
                        </a:blipFill>
                      </a:tcPr>
                    </a:tc>
                    <a:extLst>
                      <a:ext uri="{0D108BD9-81ED-4DB2-BD59-A6C34878D82A}">
                        <a16:rowId xmlns:a16="http://schemas.microsoft.com/office/drawing/2014/main" val="10008"/>
                      </a:ext>
                    </a:extLst>
                  </a:tr>
                  <a:tr h="306000">
                    <a:tc>
                      <a:txBody>
                        <a:bodyPr/>
                        <a:lstStyle/>
                        <a:p>
                          <a:endParaRPr lang="en-US"/>
                        </a:p>
                      </a:txBody>
                      <a:tcPr marL="45720" marR="45720">
                        <a:blipFill>
                          <a:blip r:embed="rId6"/>
                          <a:stretch>
                            <a:fillRect l="-2222" t="-308333" r="-71111" b="-100000"/>
                          </a:stretch>
                        </a:blipFill>
                      </a:tcPr>
                    </a:tc>
                    <a:tc>
                      <a:txBody>
                        <a:bodyPr/>
                        <a:lstStyle/>
                        <a:p>
                          <a:endParaRPr lang="en-US"/>
                        </a:p>
                      </a:txBody>
                      <a:tcPr marL="45720" marR="45720">
                        <a:blipFill>
                          <a:blip r:embed="rId6"/>
                          <a:stretch>
                            <a:fillRect l="-143750" t="-308333" b="-100000"/>
                          </a:stretch>
                        </a:blipFill>
                      </a:tcPr>
                    </a:tc>
                    <a:extLst>
                      <a:ext uri="{0D108BD9-81ED-4DB2-BD59-A6C34878D82A}">
                        <a16:rowId xmlns:a16="http://schemas.microsoft.com/office/drawing/2014/main" val="1167613734"/>
                      </a:ext>
                    </a:extLst>
                  </a:tr>
                  <a:tr h="306000">
                    <a:tc>
                      <a:txBody>
                        <a:bodyPr/>
                        <a:lstStyle/>
                        <a:p>
                          <a:endParaRPr lang="en-US"/>
                        </a:p>
                      </a:txBody>
                      <a:tcPr marL="45720" marR="45720">
                        <a:blipFill>
                          <a:blip r:embed="rId6"/>
                          <a:stretch>
                            <a:fillRect l="-2222" t="-408333" r="-71111"/>
                          </a:stretch>
                        </a:blipFill>
                      </a:tcPr>
                    </a:tc>
                    <a:tc>
                      <a:txBody>
                        <a:bodyPr/>
                        <a:lstStyle/>
                        <a:p>
                          <a:endParaRPr lang="en-US"/>
                        </a:p>
                      </a:txBody>
                      <a:tcPr marL="45720" marR="45720">
                        <a:blipFill>
                          <a:blip r:embed="rId6"/>
                          <a:stretch>
                            <a:fillRect l="-143750" t="-408333"/>
                          </a:stretch>
                        </a:blipFill>
                      </a:tcPr>
                    </a:tc>
                    <a:extLst>
                      <a:ext uri="{0D108BD9-81ED-4DB2-BD59-A6C34878D82A}">
                        <a16:rowId xmlns:a16="http://schemas.microsoft.com/office/drawing/2014/main" val="999164418"/>
                      </a:ext>
                    </a:extLst>
                  </a:tr>
                </a:tbl>
              </a:graphicData>
            </a:graphic>
          </p:graphicFrame>
        </mc:Fallback>
      </mc:AlternateContent>
      <p:sp>
        <p:nvSpPr>
          <p:cNvPr id="7" name="TextBox 6">
            <a:extLst>
              <a:ext uri="{FF2B5EF4-FFF2-40B4-BE49-F238E27FC236}">
                <a16:creationId xmlns:a16="http://schemas.microsoft.com/office/drawing/2014/main" id="{8A1E0CBA-D5F6-3A43-93BA-B52AB59BEEC3}"/>
              </a:ext>
            </a:extLst>
          </p:cNvPr>
          <p:cNvSpPr txBox="1"/>
          <p:nvPr/>
        </p:nvSpPr>
        <p:spPr>
          <a:xfrm>
            <a:off x="8419279" y="1007866"/>
            <a:ext cx="3424720" cy="369332"/>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de-DE" dirty="0"/>
              <a:t>Auch </a:t>
            </a:r>
            <a:r>
              <a:rPr lang="de-DE" dirty="0" err="1"/>
              <a:t>Kategorialverteilung</a:t>
            </a:r>
            <a:r>
              <a:rPr lang="de-DE" dirty="0"/>
              <a:t> genannt</a:t>
            </a:r>
          </a:p>
        </p:txBody>
      </p:sp>
    </p:spTree>
    <p:extLst>
      <p:ext uri="{BB962C8B-B14F-4D97-AF65-F5344CB8AC3E}">
        <p14:creationId xmlns:p14="http://schemas.microsoft.com/office/powerpoint/2010/main" val="4183332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34FA6C5-F0E1-3B46-B7AE-D629CD9DCABE}"/>
              </a:ext>
            </a:extLst>
          </p:cNvPr>
          <p:cNvSpPr>
            <a:spLocks noGrp="1"/>
          </p:cNvSpPr>
          <p:nvPr>
            <p:ph type="title"/>
          </p:nvPr>
        </p:nvSpPr>
        <p:spPr/>
        <p:txBody>
          <a:bodyPr/>
          <a:lstStyle/>
          <a:p>
            <a:r>
              <a:rPr lang="de-DE"/>
              <a:t>Inferenzaufgaben</a:t>
            </a:r>
          </a:p>
        </p:txBody>
      </p:sp>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A7A35D44-BC59-8142-99E8-33C20817382C}"/>
                  </a:ext>
                </a:extLst>
              </p:cNvPr>
              <p:cNvSpPr>
                <a:spLocks noGrp="1"/>
              </p:cNvSpPr>
              <p:nvPr>
                <p:ph idx="1"/>
              </p:nvPr>
            </p:nvSpPr>
            <p:spPr/>
            <p:txBody>
              <a:bodyPr>
                <a:normAutofit lnSpcReduction="10000"/>
              </a:bodyPr>
              <a:lstStyle/>
              <a:p>
                <a:r>
                  <a:rPr lang="de-DE" dirty="0">
                    <a:solidFill>
                      <a:schemeClr val="accent1"/>
                    </a:solidFill>
                  </a:rPr>
                  <a:t>Anfragenbeantwortungsproblem</a:t>
                </a:r>
              </a:p>
              <a:p>
                <a:pPr lvl="1"/>
                <a:r>
                  <a:rPr lang="de-DE" dirty="0"/>
                  <a:t>Berechne die Antwort auf eine Anfrage gegeben einer vollständigen gemeinsamen Wahrscheinlichkeitsverteilung </a:t>
                </a:r>
                <a14:m>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𝑃</m:t>
                        </m:r>
                      </m:e>
                      <m:sub>
                        <m:r>
                          <a:rPr lang="de-DE" sz="2000" b="1" i="1">
                            <a:latin typeface="Cambria Math" panose="02040503050406030204" pitchFamily="18" charset="0"/>
                          </a:rPr>
                          <m:t>𝑹</m:t>
                        </m:r>
                      </m:sub>
                    </m:sSub>
                  </m:oMath>
                </a14:m>
                <a:endParaRPr lang="de-DE" b="0" dirty="0"/>
              </a:p>
              <a:p>
                <a:pPr lvl="2"/>
                <a:r>
                  <a:rPr lang="de-DE" dirty="0"/>
                  <a:t>Anfragen zu einer marginalen (bedingten) Wahrscheinlichkeit (-</a:t>
                </a:r>
                <a:r>
                  <a:rPr lang="de-DE" dirty="0" err="1"/>
                  <a:t>sverteilung</a:t>
                </a:r>
                <a:r>
                  <a:rPr lang="de-DE" dirty="0"/>
                  <a:t>)</a:t>
                </a:r>
              </a:p>
              <a:p>
                <a:pPr lvl="2"/>
                <a:r>
                  <a:rPr lang="de-DE" dirty="0"/>
                  <a:t>Anfragetypen:</a:t>
                </a:r>
              </a:p>
              <a:p>
                <a:pPr lvl="3"/>
                <a:r>
                  <a:rPr lang="de-DE" dirty="0"/>
                  <a:t>Marginale Wahrscheinlichkeit von Events</a:t>
                </a:r>
              </a:p>
              <a:p>
                <a:pPr lvl="3"/>
                <a:r>
                  <a:rPr lang="de-DE" dirty="0"/>
                  <a:t>Marginale Wahrscheinlichkeitsverteilung von Zufallsvariablen</a:t>
                </a:r>
              </a:p>
              <a:p>
                <a:pPr lvl="3"/>
                <a:r>
                  <a:rPr lang="de-DE" dirty="0"/>
                  <a:t>Marginale </a:t>
                </a:r>
                <a:r>
                  <a:rPr lang="de-DE" dirty="0">
                    <a:solidFill>
                      <a:srgbClr val="FFC000"/>
                    </a:solidFill>
                  </a:rPr>
                  <a:t>bedingte</a:t>
                </a:r>
                <a:r>
                  <a:rPr lang="de-DE" dirty="0"/>
                  <a:t> Wahrscheinlichkeit von Events </a:t>
                </a:r>
                <a:r>
                  <a:rPr lang="de-DE" dirty="0">
                    <a:solidFill>
                      <a:srgbClr val="FFC000"/>
                    </a:solidFill>
                  </a:rPr>
                  <a:t>gegeben</a:t>
                </a:r>
                <a:r>
                  <a:rPr lang="de-DE" dirty="0"/>
                  <a:t> Events (Evidenz / Beobachtungen)</a:t>
                </a:r>
              </a:p>
              <a:p>
                <a:pPr lvl="3"/>
                <a:r>
                  <a:rPr lang="de-DE" dirty="0"/>
                  <a:t>Marginale </a:t>
                </a:r>
                <a:r>
                  <a:rPr lang="de-DE" dirty="0">
                    <a:solidFill>
                      <a:srgbClr val="FFC000"/>
                    </a:solidFill>
                  </a:rPr>
                  <a:t>bedingte</a:t>
                </a:r>
                <a:r>
                  <a:rPr lang="de-DE" dirty="0"/>
                  <a:t> Wahrscheinlichkeit von Zufallsvariablen </a:t>
                </a:r>
                <a:r>
                  <a:rPr lang="de-DE" dirty="0">
                    <a:solidFill>
                      <a:srgbClr val="FFC000"/>
                    </a:solidFill>
                  </a:rPr>
                  <a:t>gegeben</a:t>
                </a:r>
                <a:r>
                  <a:rPr lang="de-DE" dirty="0"/>
                  <a:t> Events (Evidenz / Beobachtungen)</a:t>
                </a:r>
              </a:p>
              <a:p>
                <a:r>
                  <a:rPr lang="de-DE" dirty="0"/>
                  <a:t>Nächste Folien</a:t>
                </a:r>
              </a:p>
              <a:p>
                <a:pPr lvl="1"/>
                <a:r>
                  <a:rPr lang="de-DE" dirty="0"/>
                  <a:t>Syntax von Anfragen</a:t>
                </a:r>
              </a:p>
              <a:p>
                <a:pPr lvl="1"/>
                <a:r>
                  <a:rPr lang="de-DE" dirty="0"/>
                  <a:t>Lösen einer Instanz es Anfragebeantwortungsproblems</a:t>
                </a:r>
              </a:p>
              <a:p>
                <a:pPr lvl="2"/>
                <a:r>
                  <a:rPr lang="de-DE" dirty="0"/>
                  <a:t>Vorschau: Eliminiere alle Nicht-Anfrage-Variablen</a:t>
                </a:r>
              </a:p>
            </p:txBody>
          </p:sp>
        </mc:Choice>
        <mc:Fallback xmlns="">
          <p:sp>
            <p:nvSpPr>
              <p:cNvPr id="7" name="Content Placeholder 6">
                <a:extLst>
                  <a:ext uri="{FF2B5EF4-FFF2-40B4-BE49-F238E27FC236}">
                    <a16:creationId xmlns:a16="http://schemas.microsoft.com/office/drawing/2014/main" id="{A7A35D44-BC59-8142-99E8-33C20817382C}"/>
                  </a:ext>
                </a:extLst>
              </p:cNvPr>
              <p:cNvSpPr>
                <a:spLocks noGrp="1" noRot="1" noChangeAspect="1" noMove="1" noResize="1" noEditPoints="1" noAdjustHandles="1" noChangeArrowheads="1" noChangeShapeType="1" noTextEdit="1"/>
              </p:cNvSpPr>
              <p:nvPr>
                <p:ph idx="1"/>
              </p:nvPr>
            </p:nvSpPr>
            <p:spPr>
              <a:blipFill>
                <a:blip r:embed="rId2"/>
                <a:stretch>
                  <a:fillRect l="-1435" t="-3582"/>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8D7972DC-F600-7B48-93B9-B15996BA30D6}"/>
              </a:ext>
            </a:extLst>
          </p:cNvPr>
          <p:cNvSpPr>
            <a:spLocks noGrp="1"/>
          </p:cNvSpPr>
          <p:nvPr>
            <p:ph type="sldNum" sz="quarter" idx="4"/>
          </p:nvPr>
        </p:nvSpPr>
        <p:spPr/>
        <p:txBody>
          <a:bodyPr/>
          <a:lstStyle/>
          <a:p>
            <a:fld id="{67C9959E-8E6B-B04C-9955-EA096F41CA7A}" type="slidenum">
              <a:rPr lang="de-DE" smtClean="0"/>
              <a:t>14</a:t>
            </a:fld>
            <a:endParaRPr lang="de-DE"/>
          </a:p>
        </p:txBody>
      </p:sp>
      <p:sp>
        <p:nvSpPr>
          <p:cNvPr id="2" name="Date Placeholder 1">
            <a:extLst>
              <a:ext uri="{FF2B5EF4-FFF2-40B4-BE49-F238E27FC236}">
                <a16:creationId xmlns:a16="http://schemas.microsoft.com/office/drawing/2014/main" id="{32860352-C9FB-1F45-9622-9A1301C273D6}"/>
              </a:ext>
            </a:extLst>
          </p:cNvPr>
          <p:cNvSpPr>
            <a:spLocks noGrp="1"/>
          </p:cNvSpPr>
          <p:nvPr>
            <p:ph type="dt" sz="half" idx="2"/>
          </p:nvPr>
        </p:nvSpPr>
        <p:spPr/>
        <p:txBody>
          <a:bodyPr/>
          <a:lstStyle/>
          <a:p>
            <a:r>
              <a:rPr lang="en-GB"/>
              <a:t>Episodische PGMs</a:t>
            </a:r>
            <a:endParaRPr lang="de-DE" dirty="0"/>
          </a:p>
        </p:txBody>
      </p:sp>
      <p:sp>
        <p:nvSpPr>
          <p:cNvPr id="3" name="Footer Placeholder 2">
            <a:extLst>
              <a:ext uri="{FF2B5EF4-FFF2-40B4-BE49-F238E27FC236}">
                <a16:creationId xmlns:a16="http://schemas.microsoft.com/office/drawing/2014/main" id="{340E57DE-CEEC-644B-9E20-B3C1F41B2A03}"/>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1088451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C959-9483-354B-B674-C0BAA3A67C71}"/>
              </a:ext>
            </a:extLst>
          </p:cNvPr>
          <p:cNvSpPr>
            <a:spLocks noGrp="1"/>
          </p:cNvSpPr>
          <p:nvPr>
            <p:ph type="title"/>
          </p:nvPr>
        </p:nvSpPr>
        <p:spPr/>
        <p:txBody>
          <a:bodyPr/>
          <a:lstStyle/>
          <a:p>
            <a:r>
              <a:rPr lang="de-DE" dirty="0"/>
              <a:t>Marginalanfragen</a:t>
            </a:r>
          </a:p>
        </p:txBody>
      </p:sp>
      <mc:AlternateContent xmlns:mc="http://schemas.openxmlformats.org/markup-compatibility/2006" xmlns:a14="http://schemas.microsoft.com/office/drawing/2010/main">
        <mc:Choice Requires="a14">
          <p:sp>
            <p:nvSpPr>
              <p:cNvPr id="16" name="Content Placeholder 15">
                <a:extLst>
                  <a:ext uri="{FF2B5EF4-FFF2-40B4-BE49-F238E27FC236}">
                    <a16:creationId xmlns:a16="http://schemas.microsoft.com/office/drawing/2014/main" id="{DB93BD61-A0D5-4443-9524-653FE7E55879}"/>
                  </a:ext>
                </a:extLst>
              </p:cNvPr>
              <p:cNvSpPr>
                <a:spLocks noGrp="1"/>
              </p:cNvSpPr>
              <p:nvPr>
                <p:ph idx="1"/>
              </p:nvPr>
            </p:nvSpPr>
            <p:spPr>
              <a:xfrm>
                <a:off x="360000" y="1665066"/>
                <a:ext cx="8315913" cy="4240848"/>
              </a:xfrm>
            </p:spPr>
            <p:txBody>
              <a:bodyPr>
                <a:normAutofit/>
              </a:bodyPr>
              <a:lstStyle/>
              <a:p>
                <a:r>
                  <a:rPr lang="de-DE" dirty="0"/>
                  <a:t>Anfrage zu einer marginale Wahrscheinlichkeit (-</a:t>
                </a:r>
                <a:r>
                  <a:rPr lang="de-DE" dirty="0" err="1"/>
                  <a:t>sverteilung</a:t>
                </a:r>
                <a:r>
                  <a:rPr lang="de-DE" dirty="0"/>
                  <a:t>) an </a:t>
                </a:r>
                <a14:m>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𝑃</m:t>
                        </m:r>
                      </m:e>
                      <m:sub>
                        <m:r>
                          <a:rPr lang="de-DE" b="1" i="1">
                            <a:latin typeface="Cambria Math" panose="02040503050406030204" pitchFamily="18" charset="0"/>
                          </a:rPr>
                          <m:t>𝑹</m:t>
                        </m:r>
                      </m:sub>
                    </m:sSub>
                  </m:oMath>
                </a14:m>
                <a:r>
                  <a:rPr lang="de-DE" dirty="0"/>
                  <a:t> über Zufallsvariablen </a:t>
                </a:r>
                <a14:m>
                  <m:oMath xmlns:m="http://schemas.openxmlformats.org/officeDocument/2006/math">
                    <m:r>
                      <a:rPr lang="de-DE" b="1" i="1">
                        <a:latin typeface="Cambria Math" panose="02040503050406030204" pitchFamily="18" charset="0"/>
                        <a:ea typeface="Cambria Math" panose="02040503050406030204" pitchFamily="18" charset="0"/>
                      </a:rPr>
                      <m:t>𝑹</m:t>
                    </m:r>
                  </m:oMath>
                </a14:m>
                <a:endParaRPr lang="de-DE" dirty="0"/>
              </a:p>
              <a:p>
                <a:pPr lvl="1"/>
                <a14:m>
                  <m:oMath xmlns:m="http://schemas.openxmlformats.org/officeDocument/2006/math">
                    <m:r>
                      <a:rPr lang="de-DE" i="1" smtClean="0">
                        <a:solidFill>
                          <a:schemeClr val="accent1"/>
                        </a:solidFill>
                        <a:latin typeface="Cambria Math" panose="02040503050406030204" pitchFamily="18" charset="0"/>
                      </a:rPr>
                      <m:t>𝑃</m:t>
                    </m:r>
                    <m:d>
                      <m:dPr>
                        <m:ctrlPr>
                          <a:rPr lang="de-DE" i="1" smtClean="0">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𝑺</m:t>
                        </m:r>
                      </m:e>
                    </m:d>
                  </m:oMath>
                </a14:m>
                <a:endParaRPr lang="de-DE" dirty="0">
                  <a:solidFill>
                    <a:schemeClr val="accent1"/>
                  </a:solidFill>
                </a:endParaRPr>
              </a:p>
              <a:p>
                <a:pPr lvl="2"/>
                <a14:m>
                  <m:oMath xmlns:m="http://schemas.openxmlformats.org/officeDocument/2006/math">
                    <m:r>
                      <m:rPr>
                        <m:sty m:val="p"/>
                      </m:rPr>
                      <a:rPr lang="de-DE" b="0" i="0" smtClean="0">
                        <a:latin typeface="Cambria Math" panose="02040503050406030204" pitchFamily="18" charset="0"/>
                      </a:rPr>
                      <m:t>rv</m:t>
                    </m:r>
                    <m:d>
                      <m:dPr>
                        <m:ctrlPr>
                          <a:rPr lang="de-DE" b="1" i="1" smtClean="0">
                            <a:latin typeface="Cambria Math" panose="02040503050406030204" pitchFamily="18" charset="0"/>
                          </a:rPr>
                        </m:ctrlPr>
                      </m:dPr>
                      <m:e>
                        <m:r>
                          <a:rPr lang="de-DE" b="1" i="1">
                            <a:latin typeface="Cambria Math" panose="02040503050406030204" pitchFamily="18" charset="0"/>
                          </a:rPr>
                          <m:t>𝑺</m:t>
                        </m:r>
                      </m:e>
                    </m:d>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𝑹</m:t>
                    </m:r>
                  </m:oMath>
                </a14:m>
                <a:endParaRPr lang="de-DE" b="1" i="1" dirty="0">
                  <a:latin typeface="Cambria Math" panose="02040503050406030204" pitchFamily="18" charset="0"/>
                  <a:ea typeface="Cambria Math" panose="02040503050406030204" pitchFamily="18" charset="0"/>
                </a:endParaRPr>
              </a:p>
              <a:p>
                <a:pPr lvl="3"/>
                <a14:m>
                  <m:oMath xmlns:m="http://schemas.openxmlformats.org/officeDocument/2006/math">
                    <m:r>
                      <m:rPr>
                        <m:sty m:val="p"/>
                      </m:rPr>
                      <a:rPr lang="de-DE" i="0">
                        <a:latin typeface="Cambria Math" panose="02040503050406030204" pitchFamily="18" charset="0"/>
                      </a:rPr>
                      <m:t>rv</m:t>
                    </m:r>
                    <m:d>
                      <m:dPr>
                        <m:ctrlPr>
                          <a:rPr lang="de-DE" i="1">
                            <a:latin typeface="Cambria Math" panose="02040503050406030204" pitchFamily="18" charset="0"/>
                          </a:rPr>
                        </m:ctrlPr>
                      </m:dPr>
                      <m:e>
                        <m:r>
                          <a:rPr lang="de-DE" i="1">
                            <a:latin typeface="Cambria Math" panose="02040503050406030204" pitchFamily="18" charset="0"/>
                          </a:rPr>
                          <m:t>.</m:t>
                        </m:r>
                      </m:e>
                    </m:d>
                  </m:oMath>
                </a14:m>
                <a:r>
                  <a:rPr lang="de-DE" dirty="0"/>
                  <a:t>: Ausdruck, der sich auf die Zufallsvariablen der Eingabe bezieht</a:t>
                </a:r>
              </a:p>
              <a:p>
                <a:pPr lvl="1"/>
                <a14:m>
                  <m:oMath xmlns:m="http://schemas.openxmlformats.org/officeDocument/2006/math">
                    <m:r>
                      <a:rPr lang="de-DE" b="1" i="1" smtClean="0">
                        <a:latin typeface="Cambria Math" panose="02040503050406030204" pitchFamily="18" charset="0"/>
                      </a:rPr>
                      <m:t>𝑺</m:t>
                    </m:r>
                  </m:oMath>
                </a14:m>
                <a:r>
                  <a:rPr lang="de-DE" dirty="0">
                    <a:ea typeface="Cambria Math" panose="02040503050406030204" pitchFamily="18" charset="0"/>
                  </a:rPr>
                  <a:t>: Menge von </a:t>
                </a:r>
              </a:p>
              <a:p>
                <a:pPr lvl="2"/>
                <a:r>
                  <a:rPr lang="de-DE" dirty="0">
                    <a:ea typeface="Cambria Math" panose="02040503050406030204" pitchFamily="18" charset="0"/>
                  </a:rPr>
                  <a:t>Zufallsvariablen (Anfrage zu Verteilung) oder </a:t>
                </a:r>
              </a:p>
              <a:p>
                <a:pPr lvl="2"/>
                <a:r>
                  <a:rPr lang="de-DE" dirty="0">
                    <a:ea typeface="Cambria Math" panose="02040503050406030204" pitchFamily="18" charset="0"/>
                  </a:rPr>
                  <a:t>Events (Anfrage zur Wahrscheinlichkeit)</a:t>
                </a:r>
              </a:p>
              <a:p>
                <a:r>
                  <a:rPr lang="de-DE" dirty="0"/>
                  <a:t>Z.B.,</a:t>
                </a:r>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𝑒𝑝𝑖𝑑</m:t>
                          </m:r>
                        </m:e>
                      </m:d>
                    </m:oMath>
                  </m:oMathPara>
                </a14:m>
                <a:endParaRPr lang="de-DE"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smtClean="0">
                              <a:latin typeface="Cambria Math" panose="02040503050406030204" pitchFamily="18" charset="0"/>
                            </a:rPr>
                            <m:t>𝐸𝑝𝑖𝑑</m:t>
                          </m:r>
                          <m:r>
                            <a:rPr lang="de-DE" i="1" smtClean="0">
                              <a:latin typeface="Cambria Math" panose="02040503050406030204" pitchFamily="18" charset="0"/>
                            </a:rPr>
                            <m:t>,</m:t>
                          </m:r>
                          <m:r>
                            <a:rPr lang="de-DE" i="1">
                              <a:latin typeface="Cambria Math" panose="02040503050406030204" pitchFamily="18" charset="0"/>
                            </a:rPr>
                            <m:t>𝑇𝑟𝑎𝑣𝑒𝑙</m:t>
                          </m:r>
                        </m:e>
                      </m:d>
                    </m:oMath>
                  </m:oMathPara>
                </a14:m>
                <a:endParaRPr lang="de-DE" dirty="0"/>
              </a:p>
              <a:p>
                <a:r>
                  <a:rPr lang="de-DE" dirty="0">
                    <a:solidFill>
                      <a:srgbClr val="FFC000"/>
                    </a:solidFill>
                    <a:ea typeface="Cambria Math" panose="02040503050406030204" pitchFamily="18" charset="0"/>
                  </a:rPr>
                  <a:t>Wie beantworten wir eine Anfrage an </a:t>
                </a:r>
                <a14:m>
                  <m:oMath xmlns:m="http://schemas.openxmlformats.org/officeDocument/2006/math">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𝑃</m:t>
                        </m:r>
                      </m:e>
                      <m:sub>
                        <m:r>
                          <a:rPr lang="de-DE" b="1" i="1" smtClean="0">
                            <a:solidFill>
                              <a:srgbClr val="FFC000"/>
                            </a:solidFill>
                            <a:latin typeface="Cambria Math" panose="02040503050406030204" pitchFamily="18" charset="0"/>
                          </a:rPr>
                          <m:t>𝑹</m:t>
                        </m:r>
                      </m:sub>
                    </m:sSub>
                  </m:oMath>
                </a14:m>
                <a:r>
                  <a:rPr lang="de-DE" dirty="0">
                    <a:solidFill>
                      <a:srgbClr val="FFC000"/>
                    </a:solidFill>
                    <a:ea typeface="Cambria Math" panose="02040503050406030204" pitchFamily="18" charset="0"/>
                  </a:rPr>
                  <a:t>?</a:t>
                </a:r>
              </a:p>
            </p:txBody>
          </p:sp>
        </mc:Choice>
        <mc:Fallback xmlns="">
          <p:sp>
            <p:nvSpPr>
              <p:cNvPr id="16" name="Content Placeholder 15">
                <a:extLst>
                  <a:ext uri="{FF2B5EF4-FFF2-40B4-BE49-F238E27FC236}">
                    <a16:creationId xmlns:a16="http://schemas.microsoft.com/office/drawing/2014/main" id="{DB93BD61-A0D5-4443-9524-653FE7E55879}"/>
                  </a:ext>
                </a:extLst>
              </p:cNvPr>
              <p:cNvSpPr>
                <a:spLocks noGrp="1" noRot="1" noChangeAspect="1" noMove="1" noResize="1" noEditPoints="1" noAdjustHandles="1" noChangeArrowheads="1" noChangeShapeType="1" noTextEdit="1"/>
              </p:cNvSpPr>
              <p:nvPr>
                <p:ph idx="1"/>
              </p:nvPr>
            </p:nvSpPr>
            <p:spPr>
              <a:xfrm>
                <a:off x="360000" y="1665066"/>
                <a:ext cx="8315913" cy="4240848"/>
              </a:xfrm>
              <a:blipFill>
                <a:blip r:embed="rId2"/>
                <a:stretch>
                  <a:fillRect l="-1982" t="-2687" r="-305" b="-2090"/>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9D61F1D9-B940-9B47-8DDF-D5148F108243}"/>
              </a:ext>
            </a:extLst>
          </p:cNvPr>
          <p:cNvSpPr>
            <a:spLocks noGrp="1"/>
          </p:cNvSpPr>
          <p:nvPr>
            <p:ph type="sldNum" sz="quarter" idx="4"/>
          </p:nvPr>
        </p:nvSpPr>
        <p:spPr/>
        <p:txBody>
          <a:bodyPr/>
          <a:lstStyle/>
          <a:p>
            <a:fld id="{67C9959E-8E6B-B04C-9955-EA096F41CA7A}" type="slidenum">
              <a:rPr lang="de-DE" smtClean="0"/>
              <a:t>15</a:t>
            </a:fld>
            <a:endParaRPr lang="de-DE" dirty="0"/>
          </a:p>
        </p:txBody>
      </p:sp>
      <mc:AlternateContent xmlns:mc="http://schemas.openxmlformats.org/markup-compatibility/2006" xmlns:a14="http://schemas.microsoft.com/office/drawing/2010/main">
        <mc:Choice Requires="a14">
          <p:graphicFrame>
            <p:nvGraphicFramePr>
              <p:cNvPr id="36" name="Table 35">
                <a:extLst>
                  <a:ext uri="{FF2B5EF4-FFF2-40B4-BE49-F238E27FC236}">
                    <a16:creationId xmlns:a16="http://schemas.microsoft.com/office/drawing/2014/main" id="{4431EFAB-7E06-974A-BA8E-EEE086D47900}"/>
                  </a:ext>
                </a:extLst>
              </p:cNvPr>
              <p:cNvGraphicFramePr>
                <a:graphicFrameLocks noGrp="1"/>
              </p:cNvGraphicFramePr>
              <p:nvPr>
                <p:extLst>
                  <p:ext uri="{D42A27DB-BD31-4B8C-83A1-F6EECF244321}">
                    <p14:modId xmlns:p14="http://schemas.microsoft.com/office/powerpoint/2010/main" val="843177990"/>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36" name="Table 35">
                <a:extLst>
                  <a:ext uri="{FF2B5EF4-FFF2-40B4-BE49-F238E27FC236}">
                    <a16:creationId xmlns:a16="http://schemas.microsoft.com/office/drawing/2014/main" id="{4431EFAB-7E06-974A-BA8E-EEE086D47900}"/>
                  </a:ext>
                </a:extLst>
              </p:cNvPr>
              <p:cNvGraphicFramePr>
                <a:graphicFrameLocks noGrp="1"/>
              </p:cNvGraphicFramePr>
              <p:nvPr>
                <p:extLst>
                  <p:ext uri="{D42A27DB-BD31-4B8C-83A1-F6EECF244321}">
                    <p14:modId xmlns:p14="http://schemas.microsoft.com/office/powerpoint/2010/main" val="843177990"/>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t="-3448" r="-300000" b="-800000"/>
                          </a:stretch>
                        </a:blipFill>
                      </a:tcPr>
                    </a:tc>
                    <a:tc>
                      <a:txBody>
                        <a:bodyPr/>
                        <a:lstStyle/>
                        <a:p>
                          <a:endParaRPr lang="en-US"/>
                        </a:p>
                      </a:txBody>
                      <a:tcPr marL="45720" marR="45720">
                        <a:blipFill>
                          <a:blip r:embed="rId3"/>
                          <a:stretch>
                            <a:fillRect l="-84615" t="-3448" r="-153846" b="-800000"/>
                          </a:stretch>
                        </a:blipFill>
                      </a:tcPr>
                    </a:tc>
                    <a:tc>
                      <a:txBody>
                        <a:bodyPr/>
                        <a:lstStyle/>
                        <a:p>
                          <a:endParaRPr lang="en-US"/>
                        </a:p>
                      </a:txBody>
                      <a:tcPr marL="45720" marR="45720">
                        <a:blipFill>
                          <a:blip r:embed="rId3"/>
                          <a:stretch>
                            <a:fillRect l="-218182" t="-3448" r="-81818" b="-800000"/>
                          </a:stretch>
                        </a:blipFill>
                      </a:tcPr>
                    </a:tc>
                    <a:tc>
                      <a:txBody>
                        <a:bodyPr/>
                        <a:lstStyle/>
                        <a:p>
                          <a:endParaRPr lang="en-US"/>
                        </a:p>
                      </a:txBody>
                      <a:tcPr marL="45720" marR="45720">
                        <a:blipFill>
                          <a:blip r:embed="rId3"/>
                          <a:stretch>
                            <a:fillRect l="-388889"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t="-103448" r="-300000" b="-700000"/>
                          </a:stretch>
                        </a:blipFill>
                      </a:tcPr>
                    </a:tc>
                    <a:tc>
                      <a:txBody>
                        <a:bodyPr/>
                        <a:lstStyle/>
                        <a:p>
                          <a:endParaRPr lang="en-US"/>
                        </a:p>
                      </a:txBody>
                      <a:tcPr marL="45720" marR="45720">
                        <a:blipFill>
                          <a:blip r:embed="rId3"/>
                          <a:stretch>
                            <a:fillRect l="-84615" t="-103448" r="-153846" b="-700000"/>
                          </a:stretch>
                        </a:blipFill>
                      </a:tcPr>
                    </a:tc>
                    <a:tc>
                      <a:txBody>
                        <a:bodyPr/>
                        <a:lstStyle/>
                        <a:p>
                          <a:endParaRPr lang="en-US"/>
                        </a:p>
                      </a:txBody>
                      <a:tcPr marL="45720" marR="45720">
                        <a:blipFill>
                          <a:blip r:embed="rId3"/>
                          <a:stretch>
                            <a:fillRect l="-218182" t="-103448" r="-81818" b="-700000"/>
                          </a:stretch>
                        </a:blipFill>
                      </a:tcPr>
                    </a:tc>
                    <a:tc>
                      <a:txBody>
                        <a:bodyPr/>
                        <a:lstStyle/>
                        <a:p>
                          <a:endParaRPr lang="en-US"/>
                        </a:p>
                      </a:txBody>
                      <a:tcPr marL="45720" marR="45720">
                        <a:blipFill>
                          <a:blip r:embed="rId3"/>
                          <a:stretch>
                            <a:fillRect l="-388889"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t="-203448" r="-300000" b="-600000"/>
                          </a:stretch>
                        </a:blipFill>
                      </a:tcPr>
                    </a:tc>
                    <a:tc>
                      <a:txBody>
                        <a:bodyPr/>
                        <a:lstStyle/>
                        <a:p>
                          <a:endParaRPr lang="en-US"/>
                        </a:p>
                      </a:txBody>
                      <a:tcPr marL="45720" marR="45720">
                        <a:blipFill>
                          <a:blip r:embed="rId3"/>
                          <a:stretch>
                            <a:fillRect l="-84615" t="-203448" r="-153846" b="-600000"/>
                          </a:stretch>
                        </a:blipFill>
                      </a:tcPr>
                    </a:tc>
                    <a:tc>
                      <a:txBody>
                        <a:bodyPr/>
                        <a:lstStyle/>
                        <a:p>
                          <a:endParaRPr lang="en-US"/>
                        </a:p>
                      </a:txBody>
                      <a:tcPr marL="45720" marR="45720">
                        <a:blipFill>
                          <a:blip r:embed="rId3"/>
                          <a:stretch>
                            <a:fillRect l="-218182" t="-203448" r="-81818" b="-600000"/>
                          </a:stretch>
                        </a:blipFill>
                      </a:tcPr>
                    </a:tc>
                    <a:tc>
                      <a:txBody>
                        <a:bodyPr/>
                        <a:lstStyle/>
                        <a:p>
                          <a:endParaRPr lang="en-US"/>
                        </a:p>
                      </a:txBody>
                      <a:tcPr marL="45720" marR="45720">
                        <a:blipFill>
                          <a:blip r:embed="rId3"/>
                          <a:stretch>
                            <a:fillRect l="-388889"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3"/>
                          <a:stretch>
                            <a:fillRect t="-303448" r="-300000" b="-500000"/>
                          </a:stretch>
                        </a:blipFill>
                      </a:tcPr>
                    </a:tc>
                    <a:tc>
                      <a:txBody>
                        <a:bodyPr/>
                        <a:lstStyle/>
                        <a:p>
                          <a:endParaRPr lang="en-US"/>
                        </a:p>
                      </a:txBody>
                      <a:tcPr marL="45720" marR="45720">
                        <a:blipFill>
                          <a:blip r:embed="rId3"/>
                          <a:stretch>
                            <a:fillRect l="-84615" t="-303448" r="-153846" b="-500000"/>
                          </a:stretch>
                        </a:blipFill>
                      </a:tcPr>
                    </a:tc>
                    <a:tc>
                      <a:txBody>
                        <a:bodyPr/>
                        <a:lstStyle/>
                        <a:p>
                          <a:endParaRPr lang="en-US"/>
                        </a:p>
                      </a:txBody>
                      <a:tcPr marL="45720" marR="45720">
                        <a:blipFill>
                          <a:blip r:embed="rId3"/>
                          <a:stretch>
                            <a:fillRect l="-218182" t="-303448" r="-81818" b="-500000"/>
                          </a:stretch>
                        </a:blipFill>
                      </a:tcPr>
                    </a:tc>
                    <a:tc>
                      <a:txBody>
                        <a:bodyPr/>
                        <a:lstStyle/>
                        <a:p>
                          <a:endParaRPr lang="en-US"/>
                        </a:p>
                      </a:txBody>
                      <a:tcPr marL="45720" marR="45720">
                        <a:blipFill>
                          <a:blip r:embed="rId3"/>
                          <a:stretch>
                            <a:fillRect l="-388889"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t="-403448" r="-300000" b="-400000"/>
                          </a:stretch>
                        </a:blipFill>
                      </a:tcPr>
                    </a:tc>
                    <a:tc>
                      <a:txBody>
                        <a:bodyPr/>
                        <a:lstStyle/>
                        <a:p>
                          <a:endParaRPr lang="en-US"/>
                        </a:p>
                      </a:txBody>
                      <a:tcPr marL="45720" marR="45720">
                        <a:blipFill>
                          <a:blip r:embed="rId3"/>
                          <a:stretch>
                            <a:fillRect l="-84615" t="-403448" r="-153846" b="-400000"/>
                          </a:stretch>
                        </a:blipFill>
                      </a:tcPr>
                    </a:tc>
                    <a:tc>
                      <a:txBody>
                        <a:bodyPr/>
                        <a:lstStyle/>
                        <a:p>
                          <a:endParaRPr lang="en-US"/>
                        </a:p>
                      </a:txBody>
                      <a:tcPr marL="45720" marR="45720">
                        <a:blipFill>
                          <a:blip r:embed="rId3"/>
                          <a:stretch>
                            <a:fillRect l="-218182" t="-403448" r="-81818" b="-400000"/>
                          </a:stretch>
                        </a:blipFill>
                      </a:tcPr>
                    </a:tc>
                    <a:tc>
                      <a:txBody>
                        <a:bodyPr/>
                        <a:lstStyle/>
                        <a:p>
                          <a:endParaRPr lang="en-US"/>
                        </a:p>
                      </a:txBody>
                      <a:tcPr marL="45720" marR="45720">
                        <a:blipFill>
                          <a:blip r:embed="rId3"/>
                          <a:stretch>
                            <a:fillRect l="-388889"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3"/>
                          <a:stretch>
                            <a:fillRect t="-503448" r="-300000" b="-300000"/>
                          </a:stretch>
                        </a:blipFill>
                      </a:tcPr>
                    </a:tc>
                    <a:tc>
                      <a:txBody>
                        <a:bodyPr/>
                        <a:lstStyle/>
                        <a:p>
                          <a:endParaRPr lang="en-US"/>
                        </a:p>
                      </a:txBody>
                      <a:tcPr marL="45720" marR="45720">
                        <a:blipFill>
                          <a:blip r:embed="rId3"/>
                          <a:stretch>
                            <a:fillRect l="-84615" t="-503448" r="-153846" b="-300000"/>
                          </a:stretch>
                        </a:blipFill>
                      </a:tcPr>
                    </a:tc>
                    <a:tc>
                      <a:txBody>
                        <a:bodyPr/>
                        <a:lstStyle/>
                        <a:p>
                          <a:endParaRPr lang="en-US"/>
                        </a:p>
                      </a:txBody>
                      <a:tcPr marL="45720" marR="45720">
                        <a:blipFill>
                          <a:blip r:embed="rId3"/>
                          <a:stretch>
                            <a:fillRect l="-218182" t="-503448" r="-81818" b="-300000"/>
                          </a:stretch>
                        </a:blipFill>
                      </a:tcPr>
                    </a:tc>
                    <a:tc>
                      <a:txBody>
                        <a:bodyPr/>
                        <a:lstStyle/>
                        <a:p>
                          <a:endParaRPr lang="en-US"/>
                        </a:p>
                      </a:txBody>
                      <a:tcPr marL="45720" marR="45720">
                        <a:blipFill>
                          <a:blip r:embed="rId3"/>
                          <a:stretch>
                            <a:fillRect l="-388889"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t="-603448" r="-300000" b="-200000"/>
                          </a:stretch>
                        </a:blipFill>
                      </a:tcPr>
                    </a:tc>
                    <a:tc>
                      <a:txBody>
                        <a:bodyPr/>
                        <a:lstStyle/>
                        <a:p>
                          <a:endParaRPr lang="en-US"/>
                        </a:p>
                      </a:txBody>
                      <a:tcPr marL="45720" marR="45720">
                        <a:blipFill>
                          <a:blip r:embed="rId3"/>
                          <a:stretch>
                            <a:fillRect l="-84615" t="-603448" r="-153846" b="-200000"/>
                          </a:stretch>
                        </a:blipFill>
                      </a:tcPr>
                    </a:tc>
                    <a:tc>
                      <a:txBody>
                        <a:bodyPr/>
                        <a:lstStyle/>
                        <a:p>
                          <a:endParaRPr lang="en-US"/>
                        </a:p>
                      </a:txBody>
                      <a:tcPr marL="45720" marR="45720">
                        <a:blipFill>
                          <a:blip r:embed="rId3"/>
                          <a:stretch>
                            <a:fillRect l="-218182" t="-603448" r="-81818" b="-200000"/>
                          </a:stretch>
                        </a:blipFill>
                      </a:tcPr>
                    </a:tc>
                    <a:tc>
                      <a:txBody>
                        <a:bodyPr/>
                        <a:lstStyle/>
                        <a:p>
                          <a:endParaRPr lang="en-US"/>
                        </a:p>
                      </a:txBody>
                      <a:tcPr marL="45720" marR="45720">
                        <a:blipFill>
                          <a:blip r:embed="rId3"/>
                          <a:stretch>
                            <a:fillRect l="-388889"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3"/>
                          <a:stretch>
                            <a:fillRect t="-703448" r="-300000" b="-100000"/>
                          </a:stretch>
                        </a:blipFill>
                      </a:tcPr>
                    </a:tc>
                    <a:tc>
                      <a:txBody>
                        <a:bodyPr/>
                        <a:lstStyle/>
                        <a:p>
                          <a:endParaRPr lang="en-US"/>
                        </a:p>
                      </a:txBody>
                      <a:tcPr marL="45720" marR="45720">
                        <a:blipFill>
                          <a:blip r:embed="rId3"/>
                          <a:stretch>
                            <a:fillRect l="-84615" t="-703448" r="-153846" b="-100000"/>
                          </a:stretch>
                        </a:blipFill>
                      </a:tcPr>
                    </a:tc>
                    <a:tc>
                      <a:txBody>
                        <a:bodyPr/>
                        <a:lstStyle/>
                        <a:p>
                          <a:endParaRPr lang="en-US"/>
                        </a:p>
                      </a:txBody>
                      <a:tcPr marL="45720" marR="45720">
                        <a:blipFill>
                          <a:blip r:embed="rId3"/>
                          <a:stretch>
                            <a:fillRect l="-218182" t="-703448" r="-81818" b="-100000"/>
                          </a:stretch>
                        </a:blipFill>
                      </a:tcPr>
                    </a:tc>
                    <a:tc>
                      <a:txBody>
                        <a:bodyPr/>
                        <a:lstStyle/>
                        <a:p>
                          <a:endParaRPr lang="en-US"/>
                        </a:p>
                      </a:txBody>
                      <a:tcPr marL="45720" marR="45720">
                        <a:blipFill>
                          <a:blip r:embed="rId3"/>
                          <a:stretch>
                            <a:fillRect l="-388889"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3"/>
                          <a:stretch>
                            <a:fillRect t="-803448" r="-300000"/>
                          </a:stretch>
                        </a:blipFill>
                      </a:tcPr>
                    </a:tc>
                    <a:tc>
                      <a:txBody>
                        <a:bodyPr/>
                        <a:lstStyle/>
                        <a:p>
                          <a:endParaRPr lang="en-US"/>
                        </a:p>
                      </a:txBody>
                      <a:tcPr marL="45720" marR="45720">
                        <a:blipFill>
                          <a:blip r:embed="rId3"/>
                          <a:stretch>
                            <a:fillRect l="-84615" t="-803448" r="-153846"/>
                          </a:stretch>
                        </a:blipFill>
                      </a:tcPr>
                    </a:tc>
                    <a:tc>
                      <a:txBody>
                        <a:bodyPr/>
                        <a:lstStyle/>
                        <a:p>
                          <a:endParaRPr lang="en-US"/>
                        </a:p>
                      </a:txBody>
                      <a:tcPr marL="45720" marR="45720">
                        <a:blipFill>
                          <a:blip r:embed="rId3"/>
                          <a:stretch>
                            <a:fillRect l="-218182" t="-803448" r="-81818"/>
                          </a:stretch>
                        </a:blipFill>
                      </a:tcPr>
                    </a:tc>
                    <a:tc>
                      <a:txBody>
                        <a:bodyPr/>
                        <a:lstStyle/>
                        <a:p>
                          <a:endParaRPr lang="en-US"/>
                        </a:p>
                      </a:txBody>
                      <a:tcPr marL="45720" marR="45720">
                        <a:blipFill>
                          <a:blip r:embed="rId3"/>
                          <a:stretch>
                            <a:fillRect l="-388889" t="-803448"/>
                          </a:stretch>
                        </a:blipFill>
                      </a:tcPr>
                    </a:tc>
                    <a:extLst>
                      <a:ext uri="{0D108BD9-81ED-4DB2-BD59-A6C34878D82A}">
                        <a16:rowId xmlns:a16="http://schemas.microsoft.com/office/drawing/2014/main" val="10008"/>
                      </a:ext>
                    </a:extLst>
                  </a:tr>
                </a:tbl>
              </a:graphicData>
            </a:graphic>
          </p:graphicFrame>
        </mc:Fallback>
      </mc:AlternateContent>
      <p:grpSp>
        <p:nvGrpSpPr>
          <p:cNvPr id="18" name="Group 17">
            <a:extLst>
              <a:ext uri="{FF2B5EF4-FFF2-40B4-BE49-F238E27FC236}">
                <a16:creationId xmlns:a16="http://schemas.microsoft.com/office/drawing/2014/main" id="{5DE58FFF-CF93-8F4C-AB61-A19270713695}"/>
              </a:ext>
            </a:extLst>
          </p:cNvPr>
          <p:cNvGrpSpPr/>
          <p:nvPr/>
        </p:nvGrpSpPr>
        <p:grpSpPr>
          <a:xfrm>
            <a:off x="9962548" y="1769043"/>
            <a:ext cx="986555" cy="389513"/>
            <a:chOff x="5532078" y="2979431"/>
            <a:chExt cx="986555" cy="389513"/>
          </a:xfrm>
        </p:grpSpPr>
        <p:sp>
          <p:nvSpPr>
            <p:cNvPr id="19" name="TextBox 18">
              <a:extLst>
                <a:ext uri="{FF2B5EF4-FFF2-40B4-BE49-F238E27FC236}">
                  <a16:creationId xmlns:a16="http://schemas.microsoft.com/office/drawing/2014/main" id="{84375DE9-5628-7E49-92D8-8E6BE75E7E9A}"/>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17549A87-4579-DA4E-AF39-44CF0FB9F8E5}"/>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BA7621AC-D704-2944-9161-15E76F195832}"/>
              </a:ext>
            </a:extLst>
          </p:cNvPr>
          <p:cNvGrpSpPr/>
          <p:nvPr/>
        </p:nvGrpSpPr>
        <p:grpSpPr>
          <a:xfrm>
            <a:off x="9046869" y="1770147"/>
            <a:ext cx="724173" cy="389513"/>
            <a:chOff x="6518638" y="3371343"/>
            <a:chExt cx="724173" cy="389513"/>
          </a:xfrm>
        </p:grpSpPr>
        <p:sp>
          <p:nvSpPr>
            <p:cNvPr id="22" name="TextBox 21">
              <a:extLst>
                <a:ext uri="{FF2B5EF4-FFF2-40B4-BE49-F238E27FC236}">
                  <a16:creationId xmlns:a16="http://schemas.microsoft.com/office/drawing/2014/main" id="{2DBACBC2-BF27-4A4A-9F32-2CC62F1B78B7}"/>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541ED0ED-9A1F-A74C-BB0F-1CF89A30FB92}"/>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24" name="Group 23">
            <a:extLst>
              <a:ext uri="{FF2B5EF4-FFF2-40B4-BE49-F238E27FC236}">
                <a16:creationId xmlns:a16="http://schemas.microsoft.com/office/drawing/2014/main" id="{AD32B847-F761-DB46-94A2-ADB9B757E93A}"/>
              </a:ext>
            </a:extLst>
          </p:cNvPr>
          <p:cNvGrpSpPr/>
          <p:nvPr/>
        </p:nvGrpSpPr>
        <p:grpSpPr>
          <a:xfrm>
            <a:off x="11098385" y="1770148"/>
            <a:ext cx="771229" cy="389513"/>
            <a:chOff x="6102187" y="5664879"/>
            <a:chExt cx="771229" cy="389513"/>
          </a:xfrm>
        </p:grpSpPr>
        <p:sp>
          <p:nvSpPr>
            <p:cNvPr id="25" name="TextBox 24">
              <a:extLst>
                <a:ext uri="{FF2B5EF4-FFF2-40B4-BE49-F238E27FC236}">
                  <a16:creationId xmlns:a16="http://schemas.microsoft.com/office/drawing/2014/main" id="{0A26B716-AAF8-7B4F-9569-3DC26AD0FFFB}"/>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9D94694A-27B5-E84C-AF1E-2601AF9D3434}"/>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26" name="Rectangle 25">
                  <a:extLst>
                    <a:ext uri="{FF2B5EF4-FFF2-40B4-BE49-F238E27FC236}">
                      <a16:creationId xmlns:a16="http://schemas.microsoft.com/office/drawing/2014/main" id="{9D94694A-27B5-E84C-AF1E-2601AF9D3434}"/>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p:sp>
        <p:nvSpPr>
          <p:cNvPr id="3" name="Date Placeholder 2">
            <a:extLst>
              <a:ext uri="{FF2B5EF4-FFF2-40B4-BE49-F238E27FC236}">
                <a16:creationId xmlns:a16="http://schemas.microsoft.com/office/drawing/2014/main" id="{99DC85FF-92C1-1042-90FC-97C9F515C8EF}"/>
              </a:ext>
            </a:extLst>
          </p:cNvPr>
          <p:cNvSpPr>
            <a:spLocks noGrp="1"/>
          </p:cNvSpPr>
          <p:nvPr>
            <p:ph type="dt" sz="half" idx="2"/>
          </p:nvPr>
        </p:nvSpPr>
        <p:spPr/>
        <p:txBody>
          <a:bodyPr/>
          <a:lstStyle/>
          <a:p>
            <a:r>
              <a:rPr lang="en-GB"/>
              <a:t>Episodische PGMs</a:t>
            </a:r>
            <a:endParaRPr lang="de-DE" dirty="0"/>
          </a:p>
        </p:txBody>
      </p:sp>
      <p:sp>
        <p:nvSpPr>
          <p:cNvPr id="4" name="Footer Placeholder 3">
            <a:extLst>
              <a:ext uri="{FF2B5EF4-FFF2-40B4-BE49-F238E27FC236}">
                <a16:creationId xmlns:a16="http://schemas.microsoft.com/office/drawing/2014/main" id="{AF14C433-7D6D-A243-B412-CD615D51AB68}"/>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4186958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C959-9483-354B-B674-C0BAA3A67C71}"/>
              </a:ext>
            </a:extLst>
          </p:cNvPr>
          <p:cNvSpPr>
            <a:spLocks noGrp="1"/>
          </p:cNvSpPr>
          <p:nvPr>
            <p:ph type="title"/>
          </p:nvPr>
        </p:nvSpPr>
        <p:spPr/>
        <p:txBody>
          <a:bodyPr/>
          <a:lstStyle/>
          <a:p>
            <a:r>
              <a:rPr lang="de-DE" dirty="0"/>
              <a:t>Beantworten von Marginalanfragen</a:t>
            </a:r>
          </a:p>
        </p:txBody>
      </p:sp>
      <mc:AlternateContent xmlns:mc="http://schemas.openxmlformats.org/markup-compatibility/2006" xmlns:a14="http://schemas.microsoft.com/office/drawing/2010/main">
        <mc:Choice Requires="a14">
          <p:sp>
            <p:nvSpPr>
              <p:cNvPr id="16" name="Content Placeholder 15">
                <a:extLst>
                  <a:ext uri="{FF2B5EF4-FFF2-40B4-BE49-F238E27FC236}">
                    <a16:creationId xmlns:a16="http://schemas.microsoft.com/office/drawing/2014/main" id="{DB93BD61-A0D5-4443-9524-653FE7E55879}"/>
                  </a:ext>
                </a:extLst>
              </p:cNvPr>
              <p:cNvSpPr>
                <a:spLocks noGrp="1"/>
              </p:cNvSpPr>
              <p:nvPr>
                <p:ph idx="1"/>
              </p:nvPr>
            </p:nvSpPr>
            <p:spPr>
              <a:xfrm>
                <a:off x="359999" y="1665066"/>
                <a:ext cx="8424237" cy="4390960"/>
              </a:xfrm>
            </p:spPr>
            <p:txBody>
              <a:bodyPr>
                <a:normAutofit/>
              </a:bodyPr>
              <a:lstStyle/>
              <a:p>
                <a:r>
                  <a:rPr lang="de-DE" dirty="0"/>
                  <a:t>Gegeben eine Anfrage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𝑺</m:t>
                        </m:r>
                      </m:e>
                    </m:d>
                  </m:oMath>
                </a14:m>
                <a:r>
                  <a:rPr lang="de-DE" dirty="0"/>
                  <a:t> an </a:t>
                </a:r>
                <a14:m>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𝑃</m:t>
                        </m:r>
                      </m:e>
                      <m:sub>
                        <m:r>
                          <a:rPr lang="de-DE" b="1" i="1">
                            <a:latin typeface="Cambria Math" panose="02040503050406030204" pitchFamily="18" charset="0"/>
                          </a:rPr>
                          <m:t>𝑹</m:t>
                        </m:r>
                      </m:sub>
                    </m:sSub>
                  </m:oMath>
                </a14:m>
                <a:r>
                  <a:rPr lang="de-DE" dirty="0"/>
                  <a:t> über Zufallsvariablen </a:t>
                </a:r>
                <a14:m>
                  <m:oMath xmlns:m="http://schemas.openxmlformats.org/officeDocument/2006/math">
                    <m:r>
                      <a:rPr lang="de-DE" b="1" i="1">
                        <a:latin typeface="Cambria Math" panose="02040503050406030204" pitchFamily="18" charset="0"/>
                        <a:ea typeface="Cambria Math" panose="02040503050406030204" pitchFamily="18" charset="0"/>
                      </a:rPr>
                      <m:t>𝑹</m:t>
                    </m:r>
                  </m:oMath>
                </a14:m>
                <a:endParaRPr lang="de-DE" dirty="0"/>
              </a:p>
              <a:p>
                <a:r>
                  <a:rPr lang="de-DE" dirty="0">
                    <a:solidFill>
                      <a:schemeClr val="accent1"/>
                    </a:solidFill>
                  </a:rPr>
                  <a:t>Eliminiere</a:t>
                </a:r>
                <a:r>
                  <a:rPr lang="de-DE" dirty="0"/>
                  <a:t> alle </a:t>
                </a:r>
                <a:r>
                  <a:rPr lang="de-DE" dirty="0">
                    <a:solidFill>
                      <a:schemeClr val="accent1"/>
                    </a:solidFill>
                  </a:rPr>
                  <a:t>Nicht-Anfragevariablen </a:t>
                </a:r>
                <a14:m>
                  <m:oMath xmlns:m="http://schemas.openxmlformats.org/officeDocument/2006/math">
                    <m:r>
                      <a:rPr lang="de-DE" b="1" i="1" smtClean="0">
                        <a:solidFill>
                          <a:schemeClr val="accent1"/>
                        </a:solidFill>
                        <a:latin typeface="Cambria Math" panose="02040503050406030204" pitchFamily="18" charset="0"/>
                        <a:ea typeface="Cambria Math" panose="02040503050406030204" pitchFamily="18" charset="0"/>
                      </a:rPr>
                      <m:t>𝑼</m:t>
                    </m:r>
                    <m:r>
                      <a:rPr lang="de-DE" b="0" i="1" smtClean="0">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𝑹</m:t>
                    </m:r>
                    <m:r>
                      <a:rPr lang="de-DE" i="1">
                        <a:solidFill>
                          <a:schemeClr val="accent1"/>
                        </a:solidFill>
                        <a:latin typeface="Cambria Math" panose="02040503050406030204" pitchFamily="18" charset="0"/>
                        <a:ea typeface="Cambria Math" panose="02040503050406030204" pitchFamily="18" charset="0"/>
                      </a:rPr>
                      <m:t>∖</m:t>
                    </m:r>
                    <m:r>
                      <m:rPr>
                        <m:sty m:val="p"/>
                      </m:rPr>
                      <a:rPr lang="de-DE" i="0">
                        <a:solidFill>
                          <a:schemeClr val="accent1"/>
                        </a:solidFill>
                        <a:latin typeface="Cambria Math" panose="02040503050406030204" pitchFamily="18" charset="0"/>
                      </a:rPr>
                      <m:t>rv</m:t>
                    </m:r>
                    <m:d>
                      <m:dPr>
                        <m:ctrlPr>
                          <a:rPr lang="de-DE" b="1"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𝑺</m:t>
                        </m:r>
                      </m:e>
                    </m:d>
                  </m:oMath>
                </a14:m>
                <a:endParaRPr lang="de-DE" b="1" dirty="0">
                  <a:ea typeface="Cambria Math" panose="02040503050406030204" pitchFamily="18" charset="0"/>
                </a:endParaRPr>
              </a:p>
              <a:p>
                <a:pPr lvl="1"/>
                <a:r>
                  <a:rPr lang="de-DE" dirty="0"/>
                  <a:t>Eliminieren = </a:t>
                </a:r>
                <a:r>
                  <a:rPr lang="de-DE" dirty="0">
                    <a:solidFill>
                      <a:schemeClr val="accent1"/>
                    </a:solidFill>
                  </a:rPr>
                  <a:t>Aussummieren</a:t>
                </a:r>
              </a:p>
              <a:p>
                <a:pPr lvl="2"/>
                <a:r>
                  <a:rPr lang="de-DE" dirty="0">
                    <a:ea typeface="Cambria Math" panose="02040503050406030204" pitchFamily="18" charset="0"/>
                  </a:rPr>
                  <a:t>Gegeben </a:t>
                </a:r>
                <a14:m>
                  <m:oMath xmlns:m="http://schemas.openxmlformats.org/officeDocument/2006/math">
                    <m:sSub>
                      <m:sSubPr>
                        <m:ctrlPr>
                          <a:rPr lang="de-DE" i="1">
                            <a:latin typeface="Cambria Math" panose="02040503050406030204" pitchFamily="18" charset="0"/>
                          </a:rPr>
                        </m:ctrlPr>
                      </m:sSubPr>
                      <m:e>
                        <m:r>
                          <a:rPr lang="de-DE" i="1" smtClean="0">
                            <a:latin typeface="Cambria Math" panose="02040503050406030204" pitchFamily="18" charset="0"/>
                          </a:rPr>
                          <m:t>𝑅</m:t>
                        </m:r>
                      </m:e>
                      <m:sub>
                        <m:r>
                          <a:rPr lang="de-DE" i="1">
                            <a:latin typeface="Cambria Math" panose="02040503050406030204" pitchFamily="18" charset="0"/>
                          </a:rPr>
                          <m:t>1</m:t>
                        </m:r>
                      </m:sub>
                    </m:sSub>
                    <m:r>
                      <a:rPr lang="de-DE" b="0" i="1" smtClean="0">
                        <a:latin typeface="Cambria Math" panose="02040503050406030204" pitchFamily="18" charset="0"/>
                      </a:rPr>
                      <m:t>,</m:t>
                    </m:r>
                    <m:r>
                      <a:rPr lang="de-DE" i="1">
                        <a:latin typeface="Cambria Math" panose="02040503050406030204" pitchFamily="18" charset="0"/>
                      </a:rPr>
                      <m:t>…</m:t>
                    </m:r>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b="0" i="1" smtClean="0">
                            <a:latin typeface="Cambria Math" panose="02040503050406030204" pitchFamily="18" charset="0"/>
                          </a:rPr>
                          <m:t>𝑚</m:t>
                        </m:r>
                      </m:sub>
                    </m:sSub>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𝑼</m:t>
                    </m:r>
                  </m:oMath>
                </a14:m>
                <a:r>
                  <a:rPr lang="de-DE" dirty="0">
                    <a:ea typeface="Cambria Math" panose="02040503050406030204" pitchFamily="18" charset="0"/>
                  </a:rPr>
                  <a:t>:</a:t>
                </a:r>
              </a:p>
              <a:p>
                <a:pPr marL="533400" lvl="2"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𝑺</m:t>
                          </m:r>
                        </m:e>
                      </m:d>
                      <m:r>
                        <a:rPr lang="de-DE" i="1">
                          <a:latin typeface="Cambria Math" panose="02040503050406030204" pitchFamily="18" charset="0"/>
                        </a:rPr>
                        <m:t>=</m:t>
                      </m:r>
                      <m:nary>
                        <m:naryPr>
                          <m:chr m:val="∑"/>
                          <m:supHide m:val="on"/>
                          <m:ctrlPr>
                            <a:rPr lang="de-DE" i="1">
                              <a:solidFill>
                                <a:schemeClr val="accent1"/>
                              </a:solidFill>
                              <a:latin typeface="Cambria Math" panose="02040503050406030204" pitchFamily="18" charset="0"/>
                            </a:rPr>
                          </m:ctrlPr>
                        </m:naryPr>
                        <m:sub>
                          <m:sSub>
                            <m:sSubPr>
                              <m:ctrlPr>
                                <a:rPr lang="de-DE" i="1">
                                  <a:solidFill>
                                    <a:schemeClr val="accent1"/>
                                  </a:solidFill>
                                  <a:latin typeface="Cambria Math" panose="02040503050406030204" pitchFamily="18" charset="0"/>
                                </a:rPr>
                              </m:ctrlPr>
                            </m:sSubPr>
                            <m:e>
                              <m:r>
                                <m:rPr>
                                  <m:brk m:alnAt="7"/>
                                </m:rPr>
                                <a:rPr lang="de-DE" i="1">
                                  <a:solidFill>
                                    <a:schemeClr val="accent1"/>
                                  </a:solidFill>
                                  <a:latin typeface="Cambria Math" panose="02040503050406030204" pitchFamily="18" charset="0"/>
                                </a:rPr>
                                <m:t>𝑣</m:t>
                              </m:r>
                            </m:e>
                            <m:sub>
                              <m:r>
                                <m:rPr>
                                  <m:brk m:alnAt="7"/>
                                </m:rPr>
                                <a:rPr lang="de-DE" i="1">
                                  <a:solidFill>
                                    <a:schemeClr val="accent1"/>
                                  </a:solidFill>
                                  <a:latin typeface="Cambria Math" panose="02040503050406030204" pitchFamily="18" charset="0"/>
                                </a:rPr>
                                <m:t>1</m:t>
                              </m:r>
                            </m:sub>
                          </m:sSub>
                          <m:r>
                            <m:rPr>
                              <m:brk m:alnAt="7"/>
                            </m:rPr>
                            <a:rPr lang="de-DE" i="1">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Val</m:t>
                          </m:r>
                          <m:r>
                            <a:rPr lang="de-DE" i="1">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ea typeface="Cambria Math" panose="02040503050406030204" pitchFamily="18" charset="0"/>
                                </a:rPr>
                              </m:ctrlPr>
                            </m:sSubPr>
                            <m:e>
                              <m:r>
                                <m:rPr>
                                  <m:brk m:alnAt="7"/>
                                </m:rPr>
                                <a:rPr lang="de-DE" i="1">
                                  <a:solidFill>
                                    <a:schemeClr val="accent1"/>
                                  </a:solidFill>
                                  <a:latin typeface="Cambria Math" panose="02040503050406030204" pitchFamily="18" charset="0"/>
                                  <a:ea typeface="Cambria Math" panose="02040503050406030204" pitchFamily="18" charset="0"/>
                                </a:rPr>
                                <m:t>𝑅</m:t>
                              </m:r>
                            </m:e>
                            <m:sub>
                              <m:r>
                                <a:rPr lang="de-DE" b="0" i="1" smtClean="0">
                                  <a:solidFill>
                                    <a:schemeClr val="accent1"/>
                                  </a:solidFill>
                                  <a:latin typeface="Cambria Math" panose="02040503050406030204" pitchFamily="18" charset="0"/>
                                  <a:ea typeface="Cambria Math" panose="02040503050406030204" pitchFamily="18" charset="0"/>
                                </a:rPr>
                                <m:t>1</m:t>
                              </m:r>
                            </m:sub>
                          </m:sSub>
                          <m:r>
                            <m:rPr>
                              <m:brk m:alnAt="7"/>
                            </m:rPr>
                            <a:rPr lang="de-DE" i="1">
                              <a:solidFill>
                                <a:schemeClr val="accent1"/>
                              </a:solidFill>
                              <a:latin typeface="Cambria Math" panose="02040503050406030204" pitchFamily="18" charset="0"/>
                              <a:ea typeface="Cambria Math" panose="02040503050406030204" pitchFamily="18" charset="0"/>
                            </a:rPr>
                            <m:t>)</m:t>
                          </m:r>
                        </m:sub>
                        <m:sup/>
                        <m:e>
                          <m:r>
                            <a:rPr lang="de-DE" b="0" i="1" smtClean="0">
                              <a:solidFill>
                                <a:schemeClr val="accent1"/>
                              </a:solidFill>
                              <a:latin typeface="Cambria Math" panose="02040503050406030204" pitchFamily="18" charset="0"/>
                              <a:ea typeface="Cambria Math" panose="02040503050406030204" pitchFamily="18" charset="0"/>
                            </a:rPr>
                            <m:t>…</m:t>
                          </m:r>
                          <m:nary>
                            <m:naryPr>
                              <m:chr m:val="∑"/>
                              <m:supHide m:val="on"/>
                              <m:ctrlPr>
                                <a:rPr lang="de-DE" i="1">
                                  <a:solidFill>
                                    <a:schemeClr val="accent1"/>
                                  </a:solidFill>
                                  <a:latin typeface="Cambria Math" panose="02040503050406030204" pitchFamily="18" charset="0"/>
                                </a:rPr>
                              </m:ctrlPr>
                            </m:naryPr>
                            <m:sub>
                              <m:sSub>
                                <m:sSubPr>
                                  <m:ctrlPr>
                                    <a:rPr lang="de-DE" i="1">
                                      <a:solidFill>
                                        <a:schemeClr val="accent1"/>
                                      </a:solidFill>
                                      <a:latin typeface="Cambria Math" panose="02040503050406030204" pitchFamily="18" charset="0"/>
                                    </a:rPr>
                                  </m:ctrlPr>
                                </m:sSubPr>
                                <m:e>
                                  <m:r>
                                    <m:rPr>
                                      <m:brk m:alnAt="7"/>
                                    </m:rPr>
                                    <a:rPr lang="de-DE" i="1">
                                      <a:solidFill>
                                        <a:schemeClr val="accent1"/>
                                      </a:solidFill>
                                      <a:latin typeface="Cambria Math" panose="02040503050406030204" pitchFamily="18" charset="0"/>
                                    </a:rPr>
                                    <m:t>𝑣</m:t>
                                  </m:r>
                                </m:e>
                                <m:sub>
                                  <m:r>
                                    <a:rPr lang="de-DE" b="0" i="1" smtClean="0">
                                      <a:solidFill>
                                        <a:schemeClr val="accent1"/>
                                      </a:solidFill>
                                      <a:latin typeface="Cambria Math" panose="02040503050406030204" pitchFamily="18" charset="0"/>
                                    </a:rPr>
                                    <m:t>𝑚</m:t>
                                  </m:r>
                                </m:sub>
                              </m:sSub>
                              <m:r>
                                <m:rPr>
                                  <m:brk m:alnAt="7"/>
                                </m:rPr>
                                <a:rPr lang="de-DE" i="1">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Val</m:t>
                              </m:r>
                              <m:r>
                                <a:rPr lang="de-DE" i="1">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ea typeface="Cambria Math" panose="02040503050406030204" pitchFamily="18" charset="0"/>
                                    </a:rPr>
                                  </m:ctrlPr>
                                </m:sSubPr>
                                <m:e>
                                  <m:r>
                                    <m:rPr>
                                      <m:brk m:alnAt="7"/>
                                    </m:rPr>
                                    <a:rPr lang="de-DE" i="1">
                                      <a:solidFill>
                                        <a:schemeClr val="accent1"/>
                                      </a:solidFill>
                                      <a:latin typeface="Cambria Math" panose="02040503050406030204" pitchFamily="18" charset="0"/>
                                      <a:ea typeface="Cambria Math" panose="02040503050406030204" pitchFamily="18" charset="0"/>
                                    </a:rPr>
                                    <m:t>𝑅</m:t>
                                  </m:r>
                                </m:e>
                                <m:sub>
                                  <m:r>
                                    <a:rPr lang="de-DE" b="0" i="1" smtClean="0">
                                      <a:solidFill>
                                        <a:schemeClr val="accent1"/>
                                      </a:solidFill>
                                      <a:latin typeface="Cambria Math" panose="02040503050406030204" pitchFamily="18" charset="0"/>
                                      <a:ea typeface="Cambria Math" panose="02040503050406030204" pitchFamily="18" charset="0"/>
                                    </a:rPr>
                                    <m:t>𝑚</m:t>
                                  </m:r>
                                </m:sub>
                              </m:sSub>
                              <m:r>
                                <m:rPr>
                                  <m:brk m:alnAt="7"/>
                                </m:rPr>
                                <a:rPr lang="de-DE" i="1">
                                  <a:solidFill>
                                    <a:schemeClr val="accent1"/>
                                  </a:solidFill>
                                  <a:latin typeface="Cambria Math" panose="02040503050406030204" pitchFamily="18" charset="0"/>
                                  <a:ea typeface="Cambria Math" panose="02040503050406030204" pitchFamily="18" charset="0"/>
                                </a:rPr>
                                <m:t>)</m:t>
                              </m:r>
                            </m:sub>
                            <m:sup/>
                            <m:e>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b="1" i="1" smtClean="0">
                                      <a:latin typeface="Cambria Math" panose="02040503050406030204" pitchFamily="18" charset="0"/>
                                    </a:rPr>
                                    <m:t>𝑹</m:t>
                                  </m:r>
                                </m:sub>
                              </m:sSub>
                              <m:d>
                                <m:dPr>
                                  <m:ctrlPr>
                                    <a:rPr lang="de-DE" i="1">
                                      <a:latin typeface="Cambria Math" panose="02040503050406030204" pitchFamily="18" charset="0"/>
                                    </a:rPr>
                                  </m:ctrlPr>
                                </m:dPr>
                                <m:e>
                                  <m:sSub>
                                    <m:sSubPr>
                                      <m:ctrlPr>
                                        <a:rPr lang="de-DE" i="1" smtClean="0">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𝑅</m:t>
                                      </m:r>
                                    </m:e>
                                    <m:sub>
                                      <m:r>
                                        <a:rPr lang="de-DE" i="1">
                                          <a:solidFill>
                                            <a:schemeClr val="accent1"/>
                                          </a:solidFill>
                                          <a:latin typeface="Cambria Math" panose="02040503050406030204" pitchFamily="18" charset="0"/>
                                        </a:rPr>
                                        <m:t>1</m:t>
                                      </m:r>
                                    </m:sub>
                                  </m:sSub>
                                  <m:r>
                                    <a:rPr lang="de-DE" i="1">
                                      <a:solidFill>
                                        <a:schemeClr val="accent1"/>
                                      </a:solidFill>
                                      <a:latin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𝑣</m:t>
                                      </m:r>
                                    </m:e>
                                    <m:sub>
                                      <m:r>
                                        <a:rPr lang="de-DE" i="1">
                                          <a:solidFill>
                                            <a:schemeClr val="accent1"/>
                                          </a:solidFill>
                                          <a:latin typeface="Cambria Math" panose="02040503050406030204" pitchFamily="18" charset="0"/>
                                        </a:rPr>
                                        <m:t>1</m:t>
                                      </m:r>
                                    </m:sub>
                                  </m:sSub>
                                  <m:r>
                                    <a:rPr lang="de-DE" i="1">
                                      <a:solidFill>
                                        <a:schemeClr val="accent1"/>
                                      </a:solidFill>
                                      <a:latin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𝑅</m:t>
                                      </m:r>
                                    </m:e>
                                    <m:sub>
                                      <m:r>
                                        <a:rPr lang="de-DE" b="0" i="1" smtClean="0">
                                          <a:solidFill>
                                            <a:schemeClr val="accent1"/>
                                          </a:solidFill>
                                          <a:latin typeface="Cambria Math" panose="02040503050406030204" pitchFamily="18" charset="0"/>
                                        </a:rPr>
                                        <m:t>𝑚</m:t>
                                      </m:r>
                                    </m:sub>
                                  </m:sSub>
                                  <m:r>
                                    <a:rPr lang="de-DE" i="1">
                                      <a:solidFill>
                                        <a:schemeClr val="accent1"/>
                                      </a:solidFill>
                                      <a:latin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𝑣</m:t>
                                      </m:r>
                                    </m:e>
                                    <m:sub>
                                      <m:r>
                                        <a:rPr lang="de-DE" b="0" i="1" smtClean="0">
                                          <a:solidFill>
                                            <a:schemeClr val="accent1"/>
                                          </a:solidFill>
                                          <a:latin typeface="Cambria Math" panose="02040503050406030204" pitchFamily="18" charset="0"/>
                                        </a:rPr>
                                        <m:t>𝑚</m:t>
                                      </m:r>
                                    </m:sub>
                                  </m:sSub>
                                  <m:r>
                                    <a:rPr lang="de-DE" b="0" i="1" smtClean="0">
                                      <a:latin typeface="Cambria Math" panose="02040503050406030204" pitchFamily="18" charset="0"/>
                                    </a:rPr>
                                    <m:t>,</m:t>
                                  </m:r>
                                  <m:r>
                                    <a:rPr lang="de-DE" b="1" i="1">
                                      <a:latin typeface="Cambria Math" panose="02040503050406030204" pitchFamily="18" charset="0"/>
                                    </a:rPr>
                                    <m:t>𝑺</m:t>
                                  </m:r>
                                </m:e>
                              </m:d>
                            </m:e>
                          </m:nary>
                        </m:e>
                      </m:nary>
                    </m:oMath>
                  </m:oMathPara>
                </a14:m>
                <a:endParaRPr lang="de-DE" dirty="0"/>
              </a:p>
              <a:p>
                <a:pPr lvl="3"/>
                <a:r>
                  <a:rPr lang="de-DE" dirty="0"/>
                  <a:t>Für </a:t>
                </a:r>
                <a:r>
                  <a:rPr lang="de-DE" i="1" dirty="0"/>
                  <a:t>jede</a:t>
                </a:r>
                <a:r>
                  <a:rPr lang="de-DE" dirty="0"/>
                  <a:t> Wertekombination </a:t>
                </a:r>
                <a14:m>
                  <m:oMath xmlns:m="http://schemas.openxmlformats.org/officeDocument/2006/math">
                    <m:r>
                      <a:rPr lang="de-DE" b="1" i="1" smtClean="0">
                        <a:latin typeface="Cambria Math" panose="02040503050406030204" pitchFamily="18" charset="0"/>
                      </a:rPr>
                      <m:t>𝒔</m:t>
                    </m:r>
                  </m:oMath>
                </a14:m>
                <a:r>
                  <a:rPr lang="de-DE" dirty="0"/>
                  <a:t> von </a:t>
                </a:r>
                <a14:m>
                  <m:oMath xmlns:m="http://schemas.openxmlformats.org/officeDocument/2006/math">
                    <m:r>
                      <a:rPr lang="de-DE" b="1" i="1">
                        <a:latin typeface="Cambria Math" panose="02040503050406030204" pitchFamily="18" charset="0"/>
                      </a:rPr>
                      <m:t>𝑺</m:t>
                    </m:r>
                  </m:oMath>
                </a14:m>
                <a:r>
                  <a:rPr lang="de-DE" dirty="0"/>
                  <a:t>, summiere die Wahrscheinlichkeiten über </a:t>
                </a:r>
                <a:r>
                  <a:rPr lang="de-DE" i="1" dirty="0"/>
                  <a:t>alle</a:t>
                </a:r>
                <a:r>
                  <a:rPr lang="de-DE" dirty="0"/>
                  <a:t> Wertekombinationen </a:t>
                </a:r>
                <a14:m>
                  <m:oMath xmlns:m="http://schemas.openxmlformats.org/officeDocument/2006/math">
                    <m:r>
                      <a:rPr lang="de-DE" b="1" i="1" smtClean="0">
                        <a:latin typeface="Cambria Math" panose="02040503050406030204" pitchFamily="18" charset="0"/>
                        <a:ea typeface="Cambria Math" panose="02040503050406030204" pitchFamily="18" charset="0"/>
                      </a:rPr>
                      <m:t>𝒖</m:t>
                    </m:r>
                  </m:oMath>
                </a14:m>
                <a:r>
                  <a:rPr lang="de-DE" dirty="0"/>
                  <a:t> von </a:t>
                </a:r>
                <a14:m>
                  <m:oMath xmlns:m="http://schemas.openxmlformats.org/officeDocument/2006/math">
                    <m:r>
                      <a:rPr lang="de-DE" b="1" i="1">
                        <a:latin typeface="Cambria Math" panose="02040503050406030204" pitchFamily="18" charset="0"/>
                        <a:ea typeface="Cambria Math" panose="02040503050406030204" pitchFamily="18" charset="0"/>
                      </a:rPr>
                      <m:t>𝑼</m:t>
                    </m:r>
                  </m:oMath>
                </a14:m>
                <a:r>
                  <a:rPr lang="de-DE" dirty="0"/>
                  <a:t> auf, auf die </a:t>
                </a:r>
                <a14:m>
                  <m:oMath xmlns:m="http://schemas.openxmlformats.org/officeDocument/2006/math">
                    <m:r>
                      <a:rPr lang="de-DE" b="1" i="1">
                        <a:latin typeface="Cambria Math" panose="02040503050406030204" pitchFamily="18" charset="0"/>
                      </a:rPr>
                      <m:t>𝒔</m:t>
                    </m:r>
                    <m:r>
                      <a:rPr lang="de-DE" b="1"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rPr>
                      <m:t>𝒖</m:t>
                    </m:r>
                  </m:oMath>
                </a14:m>
                <a:r>
                  <a:rPr lang="de-DE" dirty="0"/>
                  <a:t> abbilden</a:t>
                </a:r>
              </a:p>
              <a:p>
                <a:r>
                  <a:rPr lang="de-DE" dirty="0"/>
                  <a:t>Beispiel: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smtClean="0">
                            <a:latin typeface="Cambria Math" panose="02040503050406030204" pitchFamily="18" charset="0"/>
                          </a:rPr>
                          <m:t>𝐸𝑝𝑖𝑑</m:t>
                        </m:r>
                        <m:r>
                          <a:rPr lang="de-DE" i="1" smtClean="0">
                            <a:latin typeface="Cambria Math" panose="02040503050406030204" pitchFamily="18" charset="0"/>
                          </a:rPr>
                          <m:t>,</m:t>
                        </m:r>
                        <m:r>
                          <a:rPr lang="de-DE" i="1">
                            <a:latin typeface="Cambria Math" panose="02040503050406030204" pitchFamily="18" charset="0"/>
                          </a:rPr>
                          <m:t>𝑇𝑟𝑎𝑣𝑒𝑙</m:t>
                        </m:r>
                      </m:e>
                    </m:d>
                    <m:r>
                      <a:rPr lang="de-DE" b="1" i="1" smtClean="0">
                        <a:latin typeface="Cambria Math" panose="02040503050406030204" pitchFamily="18" charset="0"/>
                      </a:rPr>
                      <m:t>,</m:t>
                    </m:r>
                    <m:r>
                      <a:rPr lang="de-DE" b="1" i="1">
                        <a:latin typeface="Cambria Math" panose="02040503050406030204" pitchFamily="18" charset="0"/>
                        <a:ea typeface="Cambria Math" panose="02040503050406030204" pitchFamily="18" charset="0"/>
                      </a:rPr>
                      <m:t>𝑼</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smtClean="0">
                            <a:latin typeface="Cambria Math" panose="02040503050406030204" pitchFamily="18" charset="0"/>
                            <a:ea typeface="Cambria Math" panose="02040503050406030204" pitchFamily="18" charset="0"/>
                          </a:rPr>
                          <m:t>𝑆𝑖𝑐𝑘</m:t>
                        </m:r>
                      </m:e>
                    </m:d>
                  </m:oMath>
                </a14:m>
                <a:endParaRPr lang="de-DE" dirty="0">
                  <a:ea typeface="Cambria Math" panose="02040503050406030204" pitchFamily="18" charset="0"/>
                </a:endParaRPr>
              </a:p>
              <a:p>
                <a:pPr marL="650875"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m:t>
                          </m:r>
                          <m:r>
                            <a:rPr lang="de-DE" i="1">
                              <a:latin typeface="Cambria Math" panose="02040503050406030204" pitchFamily="18" charset="0"/>
                            </a:rPr>
                            <m:t>𝑇𝑟𝑎𝑣𝑒𝑙</m:t>
                          </m:r>
                        </m:e>
                      </m:d>
                      <m:r>
                        <a:rPr lang="de-DE" b="0" i="1" smtClean="0">
                          <a:latin typeface="Cambria Math" panose="02040503050406030204" pitchFamily="18" charset="0"/>
                        </a:rPr>
                        <m:t>=</m:t>
                      </m:r>
                      <m:nary>
                        <m:naryPr>
                          <m:chr m:val="∑"/>
                          <m:supHide m:val="on"/>
                          <m:ctrlPr>
                            <a:rPr lang="de-DE" b="0" i="1" smtClean="0">
                              <a:solidFill>
                                <a:schemeClr val="accent1"/>
                              </a:solidFill>
                              <a:latin typeface="Cambria Math" panose="02040503050406030204" pitchFamily="18" charset="0"/>
                            </a:rPr>
                          </m:ctrlPr>
                        </m:naryPr>
                        <m:sub>
                          <m:r>
                            <m:rPr>
                              <m:brk m:alnAt="7"/>
                            </m:rPr>
                            <a:rPr lang="de-DE" b="0" i="1" smtClean="0">
                              <a:solidFill>
                                <a:schemeClr val="accent1"/>
                              </a:solidFill>
                              <a:latin typeface="Cambria Math" panose="02040503050406030204" pitchFamily="18" charset="0"/>
                            </a:rPr>
                            <m:t>𝑣</m:t>
                          </m:r>
                          <m:r>
                            <a:rPr lang="de-DE" b="0" i="1" smtClean="0">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Val</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𝑆𝑖𝑐𝑘</m:t>
                              </m:r>
                            </m:e>
                          </m:d>
                        </m:sub>
                        <m:sup/>
                        <m:e>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b="1" i="1" smtClean="0">
                                  <a:latin typeface="Cambria Math" panose="02040503050406030204" pitchFamily="18" charset="0"/>
                                </a:rPr>
                                <m:t>𝑹</m:t>
                              </m:r>
                            </m:sub>
                          </m:sSub>
                          <m:d>
                            <m:dPr>
                              <m:ctrlPr>
                                <a:rPr lang="de-DE" i="1">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m:t>
                              </m:r>
                              <m:r>
                                <a:rPr lang="de-DE" i="1">
                                  <a:latin typeface="Cambria Math" panose="02040503050406030204" pitchFamily="18" charset="0"/>
                                </a:rPr>
                                <m:t>𝑇𝑟𝑎𝑣𝑒𝑙</m:t>
                              </m:r>
                              <m:r>
                                <a:rPr lang="de-DE" i="1">
                                  <a:latin typeface="Cambria Math" panose="02040503050406030204" pitchFamily="18" charset="0"/>
                                </a:rPr>
                                <m:t>,</m:t>
                              </m:r>
                              <m:r>
                                <a:rPr lang="de-DE" i="1" smtClean="0">
                                  <a:solidFill>
                                    <a:schemeClr val="accent1"/>
                                  </a:solidFill>
                                  <a:latin typeface="Cambria Math" panose="02040503050406030204" pitchFamily="18" charset="0"/>
                                </a:rPr>
                                <m:t>𝑆𝑖𝑐𝑘</m:t>
                              </m:r>
                              <m:r>
                                <a:rPr lang="de-DE" i="1" smtClean="0">
                                  <a:solidFill>
                                    <a:schemeClr val="accent1"/>
                                  </a:solidFill>
                                  <a:latin typeface="Cambria Math" panose="02040503050406030204" pitchFamily="18" charset="0"/>
                                </a:rPr>
                                <m:t>=</m:t>
                              </m:r>
                              <m:r>
                                <a:rPr lang="de-DE" i="1" smtClean="0">
                                  <a:solidFill>
                                    <a:schemeClr val="accent1"/>
                                  </a:solidFill>
                                  <a:latin typeface="Cambria Math" panose="02040503050406030204" pitchFamily="18" charset="0"/>
                                </a:rPr>
                                <m:t>𝑣</m:t>
                              </m:r>
                            </m:e>
                          </m:d>
                        </m:e>
                      </m:nary>
                    </m:oMath>
                  </m:oMathPara>
                </a14:m>
                <a:endParaRPr lang="de-DE" dirty="0"/>
              </a:p>
            </p:txBody>
          </p:sp>
        </mc:Choice>
        <mc:Fallback xmlns="">
          <p:sp>
            <p:nvSpPr>
              <p:cNvPr id="16" name="Content Placeholder 15">
                <a:extLst>
                  <a:ext uri="{FF2B5EF4-FFF2-40B4-BE49-F238E27FC236}">
                    <a16:creationId xmlns:a16="http://schemas.microsoft.com/office/drawing/2014/main" id="{DB93BD61-A0D5-4443-9524-653FE7E55879}"/>
                  </a:ext>
                </a:extLst>
              </p:cNvPr>
              <p:cNvSpPr>
                <a:spLocks noGrp="1" noRot="1" noChangeAspect="1" noMove="1" noResize="1" noEditPoints="1" noAdjustHandles="1" noChangeArrowheads="1" noChangeShapeType="1" noTextEdit="1"/>
              </p:cNvSpPr>
              <p:nvPr>
                <p:ph idx="1"/>
              </p:nvPr>
            </p:nvSpPr>
            <p:spPr>
              <a:xfrm>
                <a:off x="359999" y="1665066"/>
                <a:ext cx="8424237" cy="4390960"/>
              </a:xfrm>
              <a:blipFill>
                <a:blip r:embed="rId3"/>
                <a:stretch>
                  <a:fillRect l="-1955" t="-2594" r="-301" b="-25648"/>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9D61F1D9-B940-9B47-8DDF-D5148F108243}"/>
              </a:ext>
            </a:extLst>
          </p:cNvPr>
          <p:cNvSpPr>
            <a:spLocks noGrp="1"/>
          </p:cNvSpPr>
          <p:nvPr>
            <p:ph type="sldNum" sz="quarter" idx="4"/>
          </p:nvPr>
        </p:nvSpPr>
        <p:spPr/>
        <p:txBody>
          <a:bodyPr/>
          <a:lstStyle/>
          <a:p>
            <a:fld id="{67C9959E-8E6B-B04C-9955-EA096F41CA7A}" type="slidenum">
              <a:rPr lang="de-DE" smtClean="0"/>
              <a:t>16</a:t>
            </a:fld>
            <a:endParaRPr lang="de-DE" dirty="0"/>
          </a:p>
        </p:txBody>
      </p:sp>
      <p:grpSp>
        <p:nvGrpSpPr>
          <p:cNvPr id="69" name="Group 68">
            <a:extLst>
              <a:ext uri="{FF2B5EF4-FFF2-40B4-BE49-F238E27FC236}">
                <a16:creationId xmlns:a16="http://schemas.microsoft.com/office/drawing/2014/main" id="{E97CB0CA-880D-DE47-B5C2-9E0B7EFE28D4}"/>
              </a:ext>
            </a:extLst>
          </p:cNvPr>
          <p:cNvGrpSpPr/>
          <p:nvPr/>
        </p:nvGrpSpPr>
        <p:grpSpPr>
          <a:xfrm>
            <a:off x="9962548" y="1769043"/>
            <a:ext cx="986555" cy="389513"/>
            <a:chOff x="5532078" y="2979431"/>
            <a:chExt cx="986555" cy="389513"/>
          </a:xfrm>
        </p:grpSpPr>
        <p:sp>
          <p:nvSpPr>
            <p:cNvPr id="73" name="TextBox 72">
              <a:extLst>
                <a:ext uri="{FF2B5EF4-FFF2-40B4-BE49-F238E27FC236}">
                  <a16:creationId xmlns:a16="http://schemas.microsoft.com/office/drawing/2014/main" id="{F3A470DE-E362-1145-8DD7-0EC4D6471D4A}"/>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74" name="Rectangle 73">
                  <a:extLst>
                    <a:ext uri="{FF2B5EF4-FFF2-40B4-BE49-F238E27FC236}">
                      <a16:creationId xmlns:a16="http://schemas.microsoft.com/office/drawing/2014/main" id="{F5D311D3-93F7-3349-BD32-342FEADFABA3}"/>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75" name="Group 74">
            <a:extLst>
              <a:ext uri="{FF2B5EF4-FFF2-40B4-BE49-F238E27FC236}">
                <a16:creationId xmlns:a16="http://schemas.microsoft.com/office/drawing/2014/main" id="{27C636E1-4C25-004E-BDD3-5D1D7F7C3AF7}"/>
              </a:ext>
            </a:extLst>
          </p:cNvPr>
          <p:cNvGrpSpPr/>
          <p:nvPr/>
        </p:nvGrpSpPr>
        <p:grpSpPr>
          <a:xfrm>
            <a:off x="9046869" y="1770147"/>
            <a:ext cx="724173" cy="389513"/>
            <a:chOff x="6518638" y="3371343"/>
            <a:chExt cx="724173" cy="389513"/>
          </a:xfrm>
        </p:grpSpPr>
        <p:sp>
          <p:nvSpPr>
            <p:cNvPr id="80" name="TextBox 79">
              <a:extLst>
                <a:ext uri="{FF2B5EF4-FFF2-40B4-BE49-F238E27FC236}">
                  <a16:creationId xmlns:a16="http://schemas.microsoft.com/office/drawing/2014/main" id="{8B273E4D-B778-424F-BEDC-0C9C97E89ACB}"/>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81" name="Rectangle 80">
                  <a:extLst>
                    <a:ext uri="{FF2B5EF4-FFF2-40B4-BE49-F238E27FC236}">
                      <a16:creationId xmlns:a16="http://schemas.microsoft.com/office/drawing/2014/main" id="{CAD6BCA8-7D9F-BA47-A3DD-7900A43A04A0}"/>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82" name="Group 81">
            <a:extLst>
              <a:ext uri="{FF2B5EF4-FFF2-40B4-BE49-F238E27FC236}">
                <a16:creationId xmlns:a16="http://schemas.microsoft.com/office/drawing/2014/main" id="{7749251C-1F71-AE42-A7AE-7FEBB6D20A42}"/>
              </a:ext>
            </a:extLst>
          </p:cNvPr>
          <p:cNvGrpSpPr/>
          <p:nvPr/>
        </p:nvGrpSpPr>
        <p:grpSpPr>
          <a:xfrm>
            <a:off x="11098385" y="1770148"/>
            <a:ext cx="771229" cy="389513"/>
            <a:chOff x="6102187" y="5664879"/>
            <a:chExt cx="771229" cy="389513"/>
          </a:xfrm>
        </p:grpSpPr>
        <p:sp>
          <p:nvSpPr>
            <p:cNvPr id="83" name="TextBox 82">
              <a:extLst>
                <a:ext uri="{FF2B5EF4-FFF2-40B4-BE49-F238E27FC236}">
                  <a16:creationId xmlns:a16="http://schemas.microsoft.com/office/drawing/2014/main" id="{347C4537-2F79-B143-A2A1-ADE77570B1B1}"/>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84" name="Rectangle 83">
                  <a:extLst>
                    <a:ext uri="{FF2B5EF4-FFF2-40B4-BE49-F238E27FC236}">
                      <a16:creationId xmlns:a16="http://schemas.microsoft.com/office/drawing/2014/main" id="{C40C76A5-C4F2-AE47-8AD0-281D055B8129}"/>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84" name="Rectangle 83">
                  <a:extLst>
                    <a:ext uri="{FF2B5EF4-FFF2-40B4-BE49-F238E27FC236}">
                      <a16:creationId xmlns:a16="http://schemas.microsoft.com/office/drawing/2014/main" id="{C40C76A5-C4F2-AE47-8AD0-281D055B8129}"/>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85" name="Table 84">
                <a:extLst>
                  <a:ext uri="{FF2B5EF4-FFF2-40B4-BE49-F238E27FC236}">
                    <a16:creationId xmlns:a16="http://schemas.microsoft.com/office/drawing/2014/main" id="{679DA633-242C-9247-BFB0-F7ABF7D730D8}"/>
                  </a:ext>
                </a:extLst>
              </p:cNvPr>
              <p:cNvGraphicFramePr>
                <a:graphicFrameLocks noGrp="1"/>
              </p:cNvGraphicFramePr>
              <p:nvPr>
                <p:extLst>
                  <p:ext uri="{D42A27DB-BD31-4B8C-83A1-F6EECF244321}">
                    <p14:modId xmlns:p14="http://schemas.microsoft.com/office/powerpoint/2010/main" val="1461315811"/>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85" name="Table 84">
                <a:extLst>
                  <a:ext uri="{FF2B5EF4-FFF2-40B4-BE49-F238E27FC236}">
                    <a16:creationId xmlns:a16="http://schemas.microsoft.com/office/drawing/2014/main" id="{679DA633-242C-9247-BFB0-F7ABF7D730D8}"/>
                  </a:ext>
                </a:extLst>
              </p:cNvPr>
              <p:cNvGraphicFramePr>
                <a:graphicFrameLocks noGrp="1"/>
              </p:cNvGraphicFramePr>
              <p:nvPr>
                <p:extLst>
                  <p:ext uri="{D42A27DB-BD31-4B8C-83A1-F6EECF244321}">
                    <p14:modId xmlns:p14="http://schemas.microsoft.com/office/powerpoint/2010/main" val="1461315811"/>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7"/>
                          <a:stretch>
                            <a:fillRect t="-3448" r="-300000" b="-800000"/>
                          </a:stretch>
                        </a:blipFill>
                      </a:tcPr>
                    </a:tc>
                    <a:tc>
                      <a:txBody>
                        <a:bodyPr/>
                        <a:lstStyle/>
                        <a:p>
                          <a:endParaRPr lang="en-US"/>
                        </a:p>
                      </a:txBody>
                      <a:tcPr marL="45720" marR="45720">
                        <a:blipFill>
                          <a:blip r:embed="rId7"/>
                          <a:stretch>
                            <a:fillRect l="-84615" t="-3448" r="-153846" b="-800000"/>
                          </a:stretch>
                        </a:blipFill>
                      </a:tcPr>
                    </a:tc>
                    <a:tc>
                      <a:txBody>
                        <a:bodyPr/>
                        <a:lstStyle/>
                        <a:p>
                          <a:endParaRPr lang="en-US"/>
                        </a:p>
                      </a:txBody>
                      <a:tcPr marL="45720" marR="45720">
                        <a:blipFill>
                          <a:blip r:embed="rId7"/>
                          <a:stretch>
                            <a:fillRect l="-218182" t="-3448" r="-81818" b="-800000"/>
                          </a:stretch>
                        </a:blipFill>
                      </a:tcPr>
                    </a:tc>
                    <a:tc>
                      <a:txBody>
                        <a:bodyPr/>
                        <a:lstStyle/>
                        <a:p>
                          <a:endParaRPr lang="en-US"/>
                        </a:p>
                      </a:txBody>
                      <a:tcPr marL="45720" marR="45720">
                        <a:blipFill>
                          <a:blip r:embed="rId7"/>
                          <a:stretch>
                            <a:fillRect l="-388889"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7"/>
                          <a:stretch>
                            <a:fillRect t="-103448" r="-300000" b="-700000"/>
                          </a:stretch>
                        </a:blipFill>
                      </a:tcPr>
                    </a:tc>
                    <a:tc>
                      <a:txBody>
                        <a:bodyPr/>
                        <a:lstStyle/>
                        <a:p>
                          <a:endParaRPr lang="en-US"/>
                        </a:p>
                      </a:txBody>
                      <a:tcPr marL="45720" marR="45720">
                        <a:blipFill>
                          <a:blip r:embed="rId7"/>
                          <a:stretch>
                            <a:fillRect l="-84615" t="-103448" r="-153846" b="-700000"/>
                          </a:stretch>
                        </a:blipFill>
                      </a:tcPr>
                    </a:tc>
                    <a:tc>
                      <a:txBody>
                        <a:bodyPr/>
                        <a:lstStyle/>
                        <a:p>
                          <a:endParaRPr lang="en-US"/>
                        </a:p>
                      </a:txBody>
                      <a:tcPr marL="45720" marR="45720">
                        <a:blipFill>
                          <a:blip r:embed="rId7"/>
                          <a:stretch>
                            <a:fillRect l="-218182" t="-103448" r="-81818" b="-700000"/>
                          </a:stretch>
                        </a:blipFill>
                      </a:tcPr>
                    </a:tc>
                    <a:tc>
                      <a:txBody>
                        <a:bodyPr/>
                        <a:lstStyle/>
                        <a:p>
                          <a:endParaRPr lang="en-US"/>
                        </a:p>
                      </a:txBody>
                      <a:tcPr marL="45720" marR="45720">
                        <a:blipFill>
                          <a:blip r:embed="rId7"/>
                          <a:stretch>
                            <a:fillRect l="-388889"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7"/>
                          <a:stretch>
                            <a:fillRect t="-203448" r="-300000" b="-600000"/>
                          </a:stretch>
                        </a:blipFill>
                      </a:tcPr>
                    </a:tc>
                    <a:tc>
                      <a:txBody>
                        <a:bodyPr/>
                        <a:lstStyle/>
                        <a:p>
                          <a:endParaRPr lang="en-US"/>
                        </a:p>
                      </a:txBody>
                      <a:tcPr marL="45720" marR="45720">
                        <a:blipFill>
                          <a:blip r:embed="rId7"/>
                          <a:stretch>
                            <a:fillRect l="-84615" t="-203448" r="-153846" b="-600000"/>
                          </a:stretch>
                        </a:blipFill>
                      </a:tcPr>
                    </a:tc>
                    <a:tc>
                      <a:txBody>
                        <a:bodyPr/>
                        <a:lstStyle/>
                        <a:p>
                          <a:endParaRPr lang="en-US"/>
                        </a:p>
                      </a:txBody>
                      <a:tcPr marL="45720" marR="45720">
                        <a:blipFill>
                          <a:blip r:embed="rId7"/>
                          <a:stretch>
                            <a:fillRect l="-218182" t="-203448" r="-81818" b="-600000"/>
                          </a:stretch>
                        </a:blipFill>
                      </a:tcPr>
                    </a:tc>
                    <a:tc>
                      <a:txBody>
                        <a:bodyPr/>
                        <a:lstStyle/>
                        <a:p>
                          <a:endParaRPr lang="en-US"/>
                        </a:p>
                      </a:txBody>
                      <a:tcPr marL="45720" marR="45720">
                        <a:blipFill>
                          <a:blip r:embed="rId7"/>
                          <a:stretch>
                            <a:fillRect l="-388889"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7"/>
                          <a:stretch>
                            <a:fillRect t="-303448" r="-300000" b="-500000"/>
                          </a:stretch>
                        </a:blipFill>
                      </a:tcPr>
                    </a:tc>
                    <a:tc>
                      <a:txBody>
                        <a:bodyPr/>
                        <a:lstStyle/>
                        <a:p>
                          <a:endParaRPr lang="en-US"/>
                        </a:p>
                      </a:txBody>
                      <a:tcPr marL="45720" marR="45720">
                        <a:blipFill>
                          <a:blip r:embed="rId7"/>
                          <a:stretch>
                            <a:fillRect l="-84615" t="-303448" r="-153846" b="-500000"/>
                          </a:stretch>
                        </a:blipFill>
                      </a:tcPr>
                    </a:tc>
                    <a:tc>
                      <a:txBody>
                        <a:bodyPr/>
                        <a:lstStyle/>
                        <a:p>
                          <a:endParaRPr lang="en-US"/>
                        </a:p>
                      </a:txBody>
                      <a:tcPr marL="45720" marR="45720">
                        <a:blipFill>
                          <a:blip r:embed="rId7"/>
                          <a:stretch>
                            <a:fillRect l="-218182" t="-303448" r="-81818" b="-500000"/>
                          </a:stretch>
                        </a:blipFill>
                      </a:tcPr>
                    </a:tc>
                    <a:tc>
                      <a:txBody>
                        <a:bodyPr/>
                        <a:lstStyle/>
                        <a:p>
                          <a:endParaRPr lang="en-US"/>
                        </a:p>
                      </a:txBody>
                      <a:tcPr marL="45720" marR="45720">
                        <a:blipFill>
                          <a:blip r:embed="rId7"/>
                          <a:stretch>
                            <a:fillRect l="-388889"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7"/>
                          <a:stretch>
                            <a:fillRect t="-403448" r="-300000" b="-400000"/>
                          </a:stretch>
                        </a:blipFill>
                      </a:tcPr>
                    </a:tc>
                    <a:tc>
                      <a:txBody>
                        <a:bodyPr/>
                        <a:lstStyle/>
                        <a:p>
                          <a:endParaRPr lang="en-US"/>
                        </a:p>
                      </a:txBody>
                      <a:tcPr marL="45720" marR="45720">
                        <a:blipFill>
                          <a:blip r:embed="rId7"/>
                          <a:stretch>
                            <a:fillRect l="-84615" t="-403448" r="-153846" b="-400000"/>
                          </a:stretch>
                        </a:blipFill>
                      </a:tcPr>
                    </a:tc>
                    <a:tc>
                      <a:txBody>
                        <a:bodyPr/>
                        <a:lstStyle/>
                        <a:p>
                          <a:endParaRPr lang="en-US"/>
                        </a:p>
                      </a:txBody>
                      <a:tcPr marL="45720" marR="45720">
                        <a:blipFill>
                          <a:blip r:embed="rId7"/>
                          <a:stretch>
                            <a:fillRect l="-218182" t="-403448" r="-81818" b="-400000"/>
                          </a:stretch>
                        </a:blipFill>
                      </a:tcPr>
                    </a:tc>
                    <a:tc>
                      <a:txBody>
                        <a:bodyPr/>
                        <a:lstStyle/>
                        <a:p>
                          <a:endParaRPr lang="en-US"/>
                        </a:p>
                      </a:txBody>
                      <a:tcPr marL="45720" marR="45720">
                        <a:blipFill>
                          <a:blip r:embed="rId7"/>
                          <a:stretch>
                            <a:fillRect l="-388889"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7"/>
                          <a:stretch>
                            <a:fillRect t="-503448" r="-300000" b="-300000"/>
                          </a:stretch>
                        </a:blipFill>
                      </a:tcPr>
                    </a:tc>
                    <a:tc>
                      <a:txBody>
                        <a:bodyPr/>
                        <a:lstStyle/>
                        <a:p>
                          <a:endParaRPr lang="en-US"/>
                        </a:p>
                      </a:txBody>
                      <a:tcPr marL="45720" marR="45720">
                        <a:blipFill>
                          <a:blip r:embed="rId7"/>
                          <a:stretch>
                            <a:fillRect l="-84615" t="-503448" r="-153846" b="-300000"/>
                          </a:stretch>
                        </a:blipFill>
                      </a:tcPr>
                    </a:tc>
                    <a:tc>
                      <a:txBody>
                        <a:bodyPr/>
                        <a:lstStyle/>
                        <a:p>
                          <a:endParaRPr lang="en-US"/>
                        </a:p>
                      </a:txBody>
                      <a:tcPr marL="45720" marR="45720">
                        <a:blipFill>
                          <a:blip r:embed="rId7"/>
                          <a:stretch>
                            <a:fillRect l="-218182" t="-503448" r="-81818" b="-300000"/>
                          </a:stretch>
                        </a:blipFill>
                      </a:tcPr>
                    </a:tc>
                    <a:tc>
                      <a:txBody>
                        <a:bodyPr/>
                        <a:lstStyle/>
                        <a:p>
                          <a:endParaRPr lang="en-US"/>
                        </a:p>
                      </a:txBody>
                      <a:tcPr marL="45720" marR="45720">
                        <a:blipFill>
                          <a:blip r:embed="rId7"/>
                          <a:stretch>
                            <a:fillRect l="-388889"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7"/>
                          <a:stretch>
                            <a:fillRect t="-603448" r="-300000" b="-200000"/>
                          </a:stretch>
                        </a:blipFill>
                      </a:tcPr>
                    </a:tc>
                    <a:tc>
                      <a:txBody>
                        <a:bodyPr/>
                        <a:lstStyle/>
                        <a:p>
                          <a:endParaRPr lang="en-US"/>
                        </a:p>
                      </a:txBody>
                      <a:tcPr marL="45720" marR="45720">
                        <a:blipFill>
                          <a:blip r:embed="rId7"/>
                          <a:stretch>
                            <a:fillRect l="-84615" t="-603448" r="-153846" b="-200000"/>
                          </a:stretch>
                        </a:blipFill>
                      </a:tcPr>
                    </a:tc>
                    <a:tc>
                      <a:txBody>
                        <a:bodyPr/>
                        <a:lstStyle/>
                        <a:p>
                          <a:endParaRPr lang="en-US"/>
                        </a:p>
                      </a:txBody>
                      <a:tcPr marL="45720" marR="45720">
                        <a:blipFill>
                          <a:blip r:embed="rId7"/>
                          <a:stretch>
                            <a:fillRect l="-218182" t="-603448" r="-81818" b="-200000"/>
                          </a:stretch>
                        </a:blipFill>
                      </a:tcPr>
                    </a:tc>
                    <a:tc>
                      <a:txBody>
                        <a:bodyPr/>
                        <a:lstStyle/>
                        <a:p>
                          <a:endParaRPr lang="en-US"/>
                        </a:p>
                      </a:txBody>
                      <a:tcPr marL="45720" marR="45720">
                        <a:blipFill>
                          <a:blip r:embed="rId7"/>
                          <a:stretch>
                            <a:fillRect l="-388889"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7"/>
                          <a:stretch>
                            <a:fillRect t="-703448" r="-300000" b="-100000"/>
                          </a:stretch>
                        </a:blipFill>
                      </a:tcPr>
                    </a:tc>
                    <a:tc>
                      <a:txBody>
                        <a:bodyPr/>
                        <a:lstStyle/>
                        <a:p>
                          <a:endParaRPr lang="en-US"/>
                        </a:p>
                      </a:txBody>
                      <a:tcPr marL="45720" marR="45720">
                        <a:blipFill>
                          <a:blip r:embed="rId7"/>
                          <a:stretch>
                            <a:fillRect l="-84615" t="-703448" r="-153846" b="-100000"/>
                          </a:stretch>
                        </a:blipFill>
                      </a:tcPr>
                    </a:tc>
                    <a:tc>
                      <a:txBody>
                        <a:bodyPr/>
                        <a:lstStyle/>
                        <a:p>
                          <a:endParaRPr lang="en-US"/>
                        </a:p>
                      </a:txBody>
                      <a:tcPr marL="45720" marR="45720">
                        <a:blipFill>
                          <a:blip r:embed="rId7"/>
                          <a:stretch>
                            <a:fillRect l="-218182" t="-703448" r="-81818" b="-100000"/>
                          </a:stretch>
                        </a:blipFill>
                      </a:tcPr>
                    </a:tc>
                    <a:tc>
                      <a:txBody>
                        <a:bodyPr/>
                        <a:lstStyle/>
                        <a:p>
                          <a:endParaRPr lang="en-US"/>
                        </a:p>
                      </a:txBody>
                      <a:tcPr marL="45720" marR="45720">
                        <a:blipFill>
                          <a:blip r:embed="rId7"/>
                          <a:stretch>
                            <a:fillRect l="-388889"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7"/>
                          <a:stretch>
                            <a:fillRect t="-803448" r="-300000"/>
                          </a:stretch>
                        </a:blipFill>
                      </a:tcPr>
                    </a:tc>
                    <a:tc>
                      <a:txBody>
                        <a:bodyPr/>
                        <a:lstStyle/>
                        <a:p>
                          <a:endParaRPr lang="en-US"/>
                        </a:p>
                      </a:txBody>
                      <a:tcPr marL="45720" marR="45720">
                        <a:blipFill>
                          <a:blip r:embed="rId7"/>
                          <a:stretch>
                            <a:fillRect l="-84615" t="-803448" r="-153846"/>
                          </a:stretch>
                        </a:blipFill>
                      </a:tcPr>
                    </a:tc>
                    <a:tc>
                      <a:txBody>
                        <a:bodyPr/>
                        <a:lstStyle/>
                        <a:p>
                          <a:endParaRPr lang="en-US"/>
                        </a:p>
                      </a:txBody>
                      <a:tcPr marL="45720" marR="45720">
                        <a:blipFill>
                          <a:blip r:embed="rId7"/>
                          <a:stretch>
                            <a:fillRect l="-218182" t="-803448" r="-81818"/>
                          </a:stretch>
                        </a:blipFill>
                      </a:tcPr>
                    </a:tc>
                    <a:tc>
                      <a:txBody>
                        <a:bodyPr/>
                        <a:lstStyle/>
                        <a:p>
                          <a:endParaRPr lang="en-US"/>
                        </a:p>
                      </a:txBody>
                      <a:tcPr marL="45720" marR="45720">
                        <a:blipFill>
                          <a:blip r:embed="rId7"/>
                          <a:stretch>
                            <a:fillRect l="-388889" t="-803448"/>
                          </a:stretch>
                        </a:blipFill>
                      </a:tcPr>
                    </a:tc>
                    <a:extLst>
                      <a:ext uri="{0D108BD9-81ED-4DB2-BD59-A6C34878D82A}">
                        <a16:rowId xmlns:a16="http://schemas.microsoft.com/office/drawing/2014/main" val="10008"/>
                      </a:ext>
                    </a:extLst>
                  </a:tr>
                </a:tbl>
              </a:graphicData>
            </a:graphic>
          </p:graphicFrame>
        </mc:Fallback>
      </mc:AlternateContent>
      <p:sp>
        <p:nvSpPr>
          <p:cNvPr id="3" name="Date Placeholder 2">
            <a:extLst>
              <a:ext uri="{FF2B5EF4-FFF2-40B4-BE49-F238E27FC236}">
                <a16:creationId xmlns:a16="http://schemas.microsoft.com/office/drawing/2014/main" id="{7BFD2A3A-BB68-954C-905E-12224AD0F6B1}"/>
              </a:ext>
            </a:extLst>
          </p:cNvPr>
          <p:cNvSpPr>
            <a:spLocks noGrp="1"/>
          </p:cNvSpPr>
          <p:nvPr>
            <p:ph type="dt" sz="half" idx="2"/>
          </p:nvPr>
        </p:nvSpPr>
        <p:spPr/>
        <p:txBody>
          <a:bodyPr/>
          <a:lstStyle/>
          <a:p>
            <a:r>
              <a:rPr lang="en-GB"/>
              <a:t>Episodische PGMs</a:t>
            </a:r>
            <a:endParaRPr lang="de-DE" dirty="0"/>
          </a:p>
        </p:txBody>
      </p:sp>
      <p:sp>
        <p:nvSpPr>
          <p:cNvPr id="4" name="Footer Placeholder 3">
            <a:extLst>
              <a:ext uri="{FF2B5EF4-FFF2-40B4-BE49-F238E27FC236}">
                <a16:creationId xmlns:a16="http://schemas.microsoft.com/office/drawing/2014/main" id="{793E4B32-DF5F-FA46-82A5-8206051ABEFA}"/>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755256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C959-9483-354B-B674-C0BAA3A67C71}"/>
              </a:ext>
            </a:extLst>
          </p:cNvPr>
          <p:cNvSpPr>
            <a:spLocks noGrp="1"/>
          </p:cNvSpPr>
          <p:nvPr>
            <p:ph type="title"/>
          </p:nvPr>
        </p:nvSpPr>
        <p:spPr/>
        <p:txBody>
          <a:bodyPr/>
          <a:lstStyle/>
          <a:p>
            <a:r>
              <a:rPr lang="de-DE"/>
              <a:t>Beantworten von Marginalanfragen</a:t>
            </a:r>
          </a:p>
        </p:txBody>
      </p:sp>
      <mc:AlternateContent xmlns:mc="http://schemas.openxmlformats.org/markup-compatibility/2006" xmlns:a14="http://schemas.microsoft.com/office/drawing/2010/main">
        <mc:Choice Requires="a14">
          <p:sp>
            <p:nvSpPr>
              <p:cNvPr id="18" name="Content Placeholder 17">
                <a:extLst>
                  <a:ext uri="{FF2B5EF4-FFF2-40B4-BE49-F238E27FC236}">
                    <a16:creationId xmlns:a16="http://schemas.microsoft.com/office/drawing/2014/main" id="{FBD60FD0-CF2E-AF44-A863-FB4682DAA37B}"/>
                  </a:ext>
                </a:extLst>
              </p:cNvPr>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𝑃</m:t>
                      </m:r>
                      <m:d>
                        <m:dPr>
                          <m:ctrlPr>
                            <a:rPr lang="de-DE" i="1">
                              <a:latin typeface="Cambria Math" panose="02040503050406030204" pitchFamily="18" charset="0"/>
                            </a:rPr>
                          </m:ctrlPr>
                        </m:dPr>
                        <m:e>
                          <m:r>
                            <a:rPr lang="de-DE" i="1" smtClean="0">
                              <a:latin typeface="Cambria Math" panose="02040503050406030204" pitchFamily="18" charset="0"/>
                            </a:rPr>
                            <m:t>𝐸𝑝𝑖𝑑</m:t>
                          </m:r>
                          <m:r>
                            <a:rPr lang="de-DE" i="1">
                              <a:latin typeface="Cambria Math" panose="02040503050406030204" pitchFamily="18" charset="0"/>
                            </a:rPr>
                            <m:t>,</m:t>
                          </m:r>
                          <m:r>
                            <a:rPr lang="de-DE" i="1">
                              <a:latin typeface="Cambria Math" panose="02040503050406030204" pitchFamily="18" charset="0"/>
                            </a:rPr>
                            <m:t>𝑇𝑟𝑎𝑣𝑒𝑙</m:t>
                          </m:r>
                        </m:e>
                      </m:d>
                      <m:r>
                        <a:rPr lang="de-DE" i="1">
                          <a:latin typeface="Cambria Math" panose="02040503050406030204" pitchFamily="18" charset="0"/>
                        </a:rPr>
                        <m:t>=</m:t>
                      </m:r>
                      <m:nary>
                        <m:naryPr>
                          <m:chr m:val="∑"/>
                          <m:supHide m:val="on"/>
                          <m:ctrlPr>
                            <a:rPr lang="de-DE" i="1" smtClean="0">
                              <a:solidFill>
                                <a:schemeClr val="accent1"/>
                              </a:solidFill>
                              <a:latin typeface="Cambria Math" panose="02040503050406030204" pitchFamily="18" charset="0"/>
                            </a:rPr>
                          </m:ctrlPr>
                        </m:naryPr>
                        <m:sub>
                          <m:r>
                            <m:rPr>
                              <m:brk m:alnAt="7"/>
                            </m:rPr>
                            <a:rPr lang="de-DE" i="1">
                              <a:solidFill>
                                <a:schemeClr val="accent1"/>
                              </a:solidFill>
                              <a:latin typeface="Cambria Math" panose="02040503050406030204" pitchFamily="18" charset="0"/>
                            </a:rPr>
                            <m:t>𝑣</m:t>
                          </m:r>
                          <m:r>
                            <a:rPr lang="de-DE" i="1">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Val</m:t>
                          </m:r>
                          <m:r>
                            <a:rPr lang="de-DE" i="1">
                              <a:solidFill>
                                <a:schemeClr val="accent1"/>
                              </a:solidFill>
                              <a:latin typeface="Cambria Math" panose="02040503050406030204" pitchFamily="18" charset="0"/>
                              <a:ea typeface="Cambria Math" panose="02040503050406030204" pitchFamily="18" charset="0"/>
                            </a:rPr>
                            <m:t>(</m:t>
                          </m:r>
                          <m:r>
                            <a:rPr lang="de-DE" i="1" smtClean="0">
                              <a:solidFill>
                                <a:schemeClr val="accent1"/>
                              </a:solidFill>
                              <a:latin typeface="Cambria Math" panose="02040503050406030204" pitchFamily="18" charset="0"/>
                              <a:ea typeface="Cambria Math" panose="02040503050406030204" pitchFamily="18" charset="0"/>
                            </a:rPr>
                            <m:t>𝑆𝑖𝑐𝑘</m:t>
                          </m:r>
                          <m:r>
                            <a:rPr lang="de-DE" i="1">
                              <a:solidFill>
                                <a:schemeClr val="accent1"/>
                              </a:solidFill>
                              <a:latin typeface="Cambria Math" panose="02040503050406030204" pitchFamily="18" charset="0"/>
                              <a:ea typeface="Cambria Math" panose="02040503050406030204" pitchFamily="18" charset="0"/>
                            </a:rPr>
                            <m:t>)</m:t>
                          </m:r>
                        </m:sub>
                        <m:sup/>
                        <m:e>
                          <m:r>
                            <a:rPr lang="de-DE" i="1">
                              <a:latin typeface="Cambria Math" panose="02040503050406030204" pitchFamily="18" charset="0"/>
                            </a:rPr>
                            <m:t>𝑃</m:t>
                          </m:r>
                          <m:r>
                            <a:rPr lang="de-DE" i="1">
                              <a:latin typeface="Cambria Math" panose="02040503050406030204" pitchFamily="18" charset="0"/>
                            </a:rPr>
                            <m:t>(</m:t>
                          </m:r>
                          <m:r>
                            <a:rPr lang="de-DE" i="1">
                              <a:latin typeface="Cambria Math" panose="02040503050406030204" pitchFamily="18" charset="0"/>
                            </a:rPr>
                            <m:t>𝐸𝑝𝑖𝑑</m:t>
                          </m:r>
                          <m:r>
                            <a:rPr lang="de-DE" i="1">
                              <a:latin typeface="Cambria Math" panose="02040503050406030204" pitchFamily="18" charset="0"/>
                            </a:rPr>
                            <m:t>,</m:t>
                          </m:r>
                          <m:r>
                            <a:rPr lang="de-DE" i="1">
                              <a:latin typeface="Cambria Math" panose="02040503050406030204" pitchFamily="18" charset="0"/>
                            </a:rPr>
                            <m:t>𝑇𝑟𝑎𝑣𝑒𝑙</m:t>
                          </m:r>
                          <m:r>
                            <a:rPr lang="de-DE" i="1">
                              <a:latin typeface="Cambria Math" panose="02040503050406030204" pitchFamily="18" charset="0"/>
                            </a:rPr>
                            <m:t>,</m:t>
                          </m:r>
                          <m:r>
                            <a:rPr lang="de-DE" i="1">
                              <a:solidFill>
                                <a:schemeClr val="accent1"/>
                              </a:solidFill>
                              <a:latin typeface="Cambria Math" panose="02040503050406030204" pitchFamily="18" charset="0"/>
                            </a:rPr>
                            <m:t>𝑆𝑖𝑐𝑘</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𝑣</m:t>
                          </m:r>
                          <m:r>
                            <a:rPr lang="de-DE" i="1">
                              <a:latin typeface="Cambria Math" panose="02040503050406030204" pitchFamily="18" charset="0"/>
                            </a:rPr>
                            <m:t>)</m:t>
                          </m:r>
                        </m:e>
                      </m:nary>
                    </m:oMath>
                  </m:oMathPara>
                </a14:m>
                <a:endParaRPr lang="de-DE" dirty="0"/>
              </a:p>
              <a:p>
                <a:endParaRPr lang="de-DE" dirty="0"/>
              </a:p>
            </p:txBody>
          </p:sp>
        </mc:Choice>
        <mc:Fallback xmlns="">
          <p:sp>
            <p:nvSpPr>
              <p:cNvPr id="18" name="Content Placeholder 17">
                <a:extLst>
                  <a:ext uri="{FF2B5EF4-FFF2-40B4-BE49-F238E27FC236}">
                    <a16:creationId xmlns:a16="http://schemas.microsoft.com/office/drawing/2014/main" id="{FBD60FD0-CF2E-AF44-A863-FB4682DAA37B}"/>
                  </a:ext>
                </a:extLst>
              </p:cNvPr>
              <p:cNvSpPr>
                <a:spLocks noGrp="1" noRot="1" noChangeAspect="1" noMove="1" noResize="1" noEditPoints="1" noAdjustHandles="1" noChangeArrowheads="1" noChangeShapeType="1" noTextEdit="1"/>
              </p:cNvSpPr>
              <p:nvPr>
                <p:ph idx="1"/>
              </p:nvPr>
            </p:nvSpPr>
            <p:spPr>
              <a:blipFill>
                <a:blip r:embed="rId3"/>
                <a:stretch>
                  <a:fillRect t="-33134"/>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9D61F1D9-B940-9B47-8DDF-D5148F108243}"/>
              </a:ext>
            </a:extLst>
          </p:cNvPr>
          <p:cNvSpPr>
            <a:spLocks noGrp="1"/>
          </p:cNvSpPr>
          <p:nvPr>
            <p:ph type="sldNum" sz="quarter" idx="4"/>
          </p:nvPr>
        </p:nvSpPr>
        <p:spPr/>
        <p:txBody>
          <a:bodyPr/>
          <a:lstStyle/>
          <a:p>
            <a:fld id="{67C9959E-8E6B-B04C-9955-EA096F41CA7A}" type="slidenum">
              <a:rPr lang="de-DE" smtClean="0"/>
              <a:t>17</a:t>
            </a:fld>
            <a:endParaRPr lang="de-DE"/>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AF72312C-A23A-BE40-ADB1-85733FCF5FF3}"/>
                  </a:ext>
                </a:extLst>
              </p:cNvPr>
              <p:cNvGraphicFramePr>
                <a:graphicFrameLocks noGrp="1"/>
              </p:cNvGraphicFramePr>
              <p:nvPr>
                <p:extLst>
                  <p:ext uri="{D42A27DB-BD31-4B8C-83A1-F6EECF244321}">
                    <p14:modId xmlns:p14="http://schemas.microsoft.com/office/powerpoint/2010/main" val="310506550"/>
                  </p:ext>
                </p:extLst>
              </p:nvPr>
            </p:nvGraphicFramePr>
            <p:xfrm>
              <a:off x="2878521" y="2615303"/>
              <a:ext cx="2715705" cy="3291840"/>
            </p:xfrm>
            <a:graphic>
              <a:graphicData uri="http://schemas.openxmlformats.org/drawingml/2006/table">
                <a:tbl>
                  <a:tblPr firstRow="1" bandRow="1">
                    <a:tableStyleId>{793D81CF-94F2-401A-BA57-92F5A7B2D0C5}</a:tableStyleId>
                  </a:tblPr>
                  <a:tblGrid>
                    <a:gridCol w="625729">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5" name="Table 14">
                <a:extLst>
                  <a:ext uri="{FF2B5EF4-FFF2-40B4-BE49-F238E27FC236}">
                    <a16:creationId xmlns:a16="http://schemas.microsoft.com/office/drawing/2014/main" id="{AF72312C-A23A-BE40-ADB1-85733FCF5FF3}"/>
                  </a:ext>
                </a:extLst>
              </p:cNvPr>
              <p:cNvGraphicFramePr>
                <a:graphicFrameLocks noGrp="1"/>
              </p:cNvGraphicFramePr>
              <p:nvPr>
                <p:extLst>
                  <p:ext uri="{D42A27DB-BD31-4B8C-83A1-F6EECF244321}">
                    <p14:modId xmlns:p14="http://schemas.microsoft.com/office/powerpoint/2010/main" val="310506550"/>
                  </p:ext>
                </p:extLst>
              </p:nvPr>
            </p:nvGraphicFramePr>
            <p:xfrm>
              <a:off x="2878521" y="2615303"/>
              <a:ext cx="2715705" cy="3291840"/>
            </p:xfrm>
            <a:graphic>
              <a:graphicData uri="http://schemas.openxmlformats.org/drawingml/2006/table">
                <a:tbl>
                  <a:tblPr firstRow="1" bandRow="1">
                    <a:tableStyleId>{793D81CF-94F2-401A-BA57-92F5A7B2D0C5}</a:tableStyleId>
                  </a:tblPr>
                  <a:tblGrid>
                    <a:gridCol w="625729">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t="-3448" r="-330000" b="-800000"/>
                          </a:stretch>
                        </a:blipFill>
                      </a:tcPr>
                    </a:tc>
                    <a:tc>
                      <a:txBody>
                        <a:bodyPr/>
                        <a:lstStyle/>
                        <a:p>
                          <a:endParaRPr lang="en-US"/>
                        </a:p>
                      </a:txBody>
                      <a:tcPr marL="45720" marR="45720">
                        <a:blipFill>
                          <a:blip r:embed="rId4"/>
                          <a:stretch>
                            <a:fillRect l="-76923" t="-3448" r="-153846" b="-800000"/>
                          </a:stretch>
                        </a:blipFill>
                      </a:tcPr>
                    </a:tc>
                    <a:tc>
                      <a:txBody>
                        <a:bodyPr/>
                        <a:lstStyle/>
                        <a:p>
                          <a:endParaRPr lang="en-US"/>
                        </a:p>
                      </a:txBody>
                      <a:tcPr marL="45720" marR="45720">
                        <a:blipFill>
                          <a:blip r:embed="rId4"/>
                          <a:stretch>
                            <a:fillRect l="-209091" t="-3448" r="-81818" b="-800000"/>
                          </a:stretch>
                        </a:blipFill>
                      </a:tcPr>
                    </a:tc>
                    <a:tc>
                      <a:txBody>
                        <a:bodyPr/>
                        <a:lstStyle/>
                        <a:p>
                          <a:endParaRPr lang="en-US"/>
                        </a:p>
                      </a:txBody>
                      <a:tcPr marL="45720" marR="45720">
                        <a:blipFill>
                          <a:blip r:embed="rId4"/>
                          <a:stretch>
                            <a:fillRect l="-377778"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t="-103448" r="-330000" b="-700000"/>
                          </a:stretch>
                        </a:blipFill>
                      </a:tcPr>
                    </a:tc>
                    <a:tc>
                      <a:txBody>
                        <a:bodyPr/>
                        <a:lstStyle/>
                        <a:p>
                          <a:endParaRPr lang="en-US"/>
                        </a:p>
                      </a:txBody>
                      <a:tcPr marL="45720" marR="45720">
                        <a:blipFill>
                          <a:blip r:embed="rId4"/>
                          <a:stretch>
                            <a:fillRect l="-76923" t="-103448" r="-153846" b="-700000"/>
                          </a:stretch>
                        </a:blipFill>
                      </a:tcPr>
                    </a:tc>
                    <a:tc>
                      <a:txBody>
                        <a:bodyPr/>
                        <a:lstStyle/>
                        <a:p>
                          <a:endParaRPr lang="en-US"/>
                        </a:p>
                      </a:txBody>
                      <a:tcPr marL="45720" marR="45720">
                        <a:blipFill>
                          <a:blip r:embed="rId4"/>
                          <a:stretch>
                            <a:fillRect l="-209091" t="-103448" r="-81818" b="-700000"/>
                          </a:stretch>
                        </a:blipFill>
                      </a:tcPr>
                    </a:tc>
                    <a:tc>
                      <a:txBody>
                        <a:bodyPr/>
                        <a:lstStyle/>
                        <a:p>
                          <a:endParaRPr lang="en-US"/>
                        </a:p>
                      </a:txBody>
                      <a:tcPr marL="45720" marR="45720">
                        <a:blipFill>
                          <a:blip r:embed="rId4"/>
                          <a:stretch>
                            <a:fillRect l="-377778"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t="-203448" r="-330000" b="-600000"/>
                          </a:stretch>
                        </a:blipFill>
                      </a:tcPr>
                    </a:tc>
                    <a:tc>
                      <a:txBody>
                        <a:bodyPr/>
                        <a:lstStyle/>
                        <a:p>
                          <a:endParaRPr lang="en-US"/>
                        </a:p>
                      </a:txBody>
                      <a:tcPr marL="45720" marR="45720">
                        <a:blipFill>
                          <a:blip r:embed="rId4"/>
                          <a:stretch>
                            <a:fillRect l="-76923" t="-203448" r="-153846" b="-600000"/>
                          </a:stretch>
                        </a:blipFill>
                      </a:tcPr>
                    </a:tc>
                    <a:tc>
                      <a:txBody>
                        <a:bodyPr/>
                        <a:lstStyle/>
                        <a:p>
                          <a:endParaRPr lang="en-US"/>
                        </a:p>
                      </a:txBody>
                      <a:tcPr marL="45720" marR="45720">
                        <a:blipFill>
                          <a:blip r:embed="rId4"/>
                          <a:stretch>
                            <a:fillRect l="-209091" t="-203448" r="-81818" b="-600000"/>
                          </a:stretch>
                        </a:blipFill>
                      </a:tcPr>
                    </a:tc>
                    <a:tc>
                      <a:txBody>
                        <a:bodyPr/>
                        <a:lstStyle/>
                        <a:p>
                          <a:endParaRPr lang="en-US"/>
                        </a:p>
                      </a:txBody>
                      <a:tcPr marL="45720" marR="45720">
                        <a:blipFill>
                          <a:blip r:embed="rId4"/>
                          <a:stretch>
                            <a:fillRect l="-377778"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4"/>
                          <a:stretch>
                            <a:fillRect t="-303448" r="-330000" b="-500000"/>
                          </a:stretch>
                        </a:blipFill>
                      </a:tcPr>
                    </a:tc>
                    <a:tc>
                      <a:txBody>
                        <a:bodyPr/>
                        <a:lstStyle/>
                        <a:p>
                          <a:endParaRPr lang="en-US"/>
                        </a:p>
                      </a:txBody>
                      <a:tcPr marL="45720" marR="45720">
                        <a:blipFill>
                          <a:blip r:embed="rId4"/>
                          <a:stretch>
                            <a:fillRect l="-76923" t="-303448" r="-153846" b="-500000"/>
                          </a:stretch>
                        </a:blipFill>
                      </a:tcPr>
                    </a:tc>
                    <a:tc>
                      <a:txBody>
                        <a:bodyPr/>
                        <a:lstStyle/>
                        <a:p>
                          <a:endParaRPr lang="en-US"/>
                        </a:p>
                      </a:txBody>
                      <a:tcPr marL="45720" marR="45720">
                        <a:blipFill>
                          <a:blip r:embed="rId4"/>
                          <a:stretch>
                            <a:fillRect l="-209091" t="-303448" r="-81818" b="-500000"/>
                          </a:stretch>
                        </a:blipFill>
                      </a:tcPr>
                    </a:tc>
                    <a:tc>
                      <a:txBody>
                        <a:bodyPr/>
                        <a:lstStyle/>
                        <a:p>
                          <a:endParaRPr lang="en-US"/>
                        </a:p>
                      </a:txBody>
                      <a:tcPr marL="45720" marR="45720">
                        <a:blipFill>
                          <a:blip r:embed="rId4"/>
                          <a:stretch>
                            <a:fillRect l="-377778"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t="-403448" r="-330000" b="-400000"/>
                          </a:stretch>
                        </a:blipFill>
                      </a:tcPr>
                    </a:tc>
                    <a:tc>
                      <a:txBody>
                        <a:bodyPr/>
                        <a:lstStyle/>
                        <a:p>
                          <a:endParaRPr lang="en-US"/>
                        </a:p>
                      </a:txBody>
                      <a:tcPr marL="45720" marR="45720">
                        <a:blipFill>
                          <a:blip r:embed="rId4"/>
                          <a:stretch>
                            <a:fillRect l="-76923" t="-403448" r="-153846" b="-400000"/>
                          </a:stretch>
                        </a:blipFill>
                      </a:tcPr>
                    </a:tc>
                    <a:tc>
                      <a:txBody>
                        <a:bodyPr/>
                        <a:lstStyle/>
                        <a:p>
                          <a:endParaRPr lang="en-US"/>
                        </a:p>
                      </a:txBody>
                      <a:tcPr marL="45720" marR="45720">
                        <a:blipFill>
                          <a:blip r:embed="rId4"/>
                          <a:stretch>
                            <a:fillRect l="-209091" t="-403448" r="-81818" b="-400000"/>
                          </a:stretch>
                        </a:blipFill>
                      </a:tcPr>
                    </a:tc>
                    <a:tc>
                      <a:txBody>
                        <a:bodyPr/>
                        <a:lstStyle/>
                        <a:p>
                          <a:endParaRPr lang="en-US"/>
                        </a:p>
                      </a:txBody>
                      <a:tcPr marL="45720" marR="45720">
                        <a:blipFill>
                          <a:blip r:embed="rId4"/>
                          <a:stretch>
                            <a:fillRect l="-377778"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4"/>
                          <a:stretch>
                            <a:fillRect t="-503448" r="-330000" b="-300000"/>
                          </a:stretch>
                        </a:blipFill>
                      </a:tcPr>
                    </a:tc>
                    <a:tc>
                      <a:txBody>
                        <a:bodyPr/>
                        <a:lstStyle/>
                        <a:p>
                          <a:endParaRPr lang="en-US"/>
                        </a:p>
                      </a:txBody>
                      <a:tcPr marL="45720" marR="45720">
                        <a:blipFill>
                          <a:blip r:embed="rId4"/>
                          <a:stretch>
                            <a:fillRect l="-76923" t="-503448" r="-153846" b="-300000"/>
                          </a:stretch>
                        </a:blipFill>
                      </a:tcPr>
                    </a:tc>
                    <a:tc>
                      <a:txBody>
                        <a:bodyPr/>
                        <a:lstStyle/>
                        <a:p>
                          <a:endParaRPr lang="en-US"/>
                        </a:p>
                      </a:txBody>
                      <a:tcPr marL="45720" marR="45720">
                        <a:blipFill>
                          <a:blip r:embed="rId4"/>
                          <a:stretch>
                            <a:fillRect l="-209091" t="-503448" r="-81818" b="-300000"/>
                          </a:stretch>
                        </a:blipFill>
                      </a:tcPr>
                    </a:tc>
                    <a:tc>
                      <a:txBody>
                        <a:bodyPr/>
                        <a:lstStyle/>
                        <a:p>
                          <a:endParaRPr lang="en-US"/>
                        </a:p>
                      </a:txBody>
                      <a:tcPr marL="45720" marR="45720">
                        <a:blipFill>
                          <a:blip r:embed="rId4"/>
                          <a:stretch>
                            <a:fillRect l="-377778"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t="-603448" r="-330000" b="-200000"/>
                          </a:stretch>
                        </a:blipFill>
                      </a:tcPr>
                    </a:tc>
                    <a:tc>
                      <a:txBody>
                        <a:bodyPr/>
                        <a:lstStyle/>
                        <a:p>
                          <a:endParaRPr lang="en-US"/>
                        </a:p>
                      </a:txBody>
                      <a:tcPr marL="45720" marR="45720">
                        <a:blipFill>
                          <a:blip r:embed="rId4"/>
                          <a:stretch>
                            <a:fillRect l="-76923" t="-603448" r="-153846" b="-200000"/>
                          </a:stretch>
                        </a:blipFill>
                      </a:tcPr>
                    </a:tc>
                    <a:tc>
                      <a:txBody>
                        <a:bodyPr/>
                        <a:lstStyle/>
                        <a:p>
                          <a:endParaRPr lang="en-US"/>
                        </a:p>
                      </a:txBody>
                      <a:tcPr marL="45720" marR="45720">
                        <a:blipFill>
                          <a:blip r:embed="rId4"/>
                          <a:stretch>
                            <a:fillRect l="-209091" t="-603448" r="-81818" b="-200000"/>
                          </a:stretch>
                        </a:blipFill>
                      </a:tcPr>
                    </a:tc>
                    <a:tc>
                      <a:txBody>
                        <a:bodyPr/>
                        <a:lstStyle/>
                        <a:p>
                          <a:endParaRPr lang="en-US"/>
                        </a:p>
                      </a:txBody>
                      <a:tcPr marL="45720" marR="45720">
                        <a:blipFill>
                          <a:blip r:embed="rId4"/>
                          <a:stretch>
                            <a:fillRect l="-377778"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4"/>
                          <a:stretch>
                            <a:fillRect t="-703448" r="-330000" b="-100000"/>
                          </a:stretch>
                        </a:blipFill>
                      </a:tcPr>
                    </a:tc>
                    <a:tc>
                      <a:txBody>
                        <a:bodyPr/>
                        <a:lstStyle/>
                        <a:p>
                          <a:endParaRPr lang="en-US"/>
                        </a:p>
                      </a:txBody>
                      <a:tcPr marL="45720" marR="45720">
                        <a:blipFill>
                          <a:blip r:embed="rId4"/>
                          <a:stretch>
                            <a:fillRect l="-76923" t="-703448" r="-153846" b="-100000"/>
                          </a:stretch>
                        </a:blipFill>
                      </a:tcPr>
                    </a:tc>
                    <a:tc>
                      <a:txBody>
                        <a:bodyPr/>
                        <a:lstStyle/>
                        <a:p>
                          <a:endParaRPr lang="en-US"/>
                        </a:p>
                      </a:txBody>
                      <a:tcPr marL="45720" marR="45720">
                        <a:blipFill>
                          <a:blip r:embed="rId4"/>
                          <a:stretch>
                            <a:fillRect l="-209091" t="-703448" r="-81818" b="-100000"/>
                          </a:stretch>
                        </a:blipFill>
                      </a:tcPr>
                    </a:tc>
                    <a:tc>
                      <a:txBody>
                        <a:bodyPr/>
                        <a:lstStyle/>
                        <a:p>
                          <a:endParaRPr lang="en-US"/>
                        </a:p>
                      </a:txBody>
                      <a:tcPr marL="45720" marR="45720">
                        <a:blipFill>
                          <a:blip r:embed="rId4"/>
                          <a:stretch>
                            <a:fillRect l="-377778"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4"/>
                          <a:stretch>
                            <a:fillRect t="-803448" r="-330000"/>
                          </a:stretch>
                        </a:blipFill>
                      </a:tcPr>
                    </a:tc>
                    <a:tc>
                      <a:txBody>
                        <a:bodyPr/>
                        <a:lstStyle/>
                        <a:p>
                          <a:endParaRPr lang="en-US"/>
                        </a:p>
                      </a:txBody>
                      <a:tcPr marL="45720" marR="45720">
                        <a:blipFill>
                          <a:blip r:embed="rId4"/>
                          <a:stretch>
                            <a:fillRect l="-76923" t="-803448" r="-153846"/>
                          </a:stretch>
                        </a:blipFill>
                      </a:tcPr>
                    </a:tc>
                    <a:tc>
                      <a:txBody>
                        <a:bodyPr/>
                        <a:lstStyle/>
                        <a:p>
                          <a:endParaRPr lang="en-US"/>
                        </a:p>
                      </a:txBody>
                      <a:tcPr marL="45720" marR="45720">
                        <a:blipFill>
                          <a:blip r:embed="rId4"/>
                          <a:stretch>
                            <a:fillRect l="-209091" t="-803448" r="-81818"/>
                          </a:stretch>
                        </a:blipFill>
                      </a:tcPr>
                    </a:tc>
                    <a:tc>
                      <a:txBody>
                        <a:bodyPr/>
                        <a:lstStyle/>
                        <a:p>
                          <a:endParaRPr lang="en-US"/>
                        </a:p>
                      </a:txBody>
                      <a:tcPr marL="45720" marR="45720">
                        <a:blipFill>
                          <a:blip r:embed="rId4"/>
                          <a:stretch>
                            <a:fillRect l="-377778" t="-803448"/>
                          </a:stretch>
                        </a:blipFill>
                      </a:tcPr>
                    </a:tc>
                    <a:extLst>
                      <a:ext uri="{0D108BD9-81ED-4DB2-BD59-A6C34878D82A}">
                        <a16:rowId xmlns:a16="http://schemas.microsoft.com/office/drawing/2014/main" val="10008"/>
                      </a:ext>
                    </a:extLst>
                  </a:tr>
                </a:tbl>
              </a:graphicData>
            </a:graphic>
          </p:graphicFrame>
        </mc:Fallback>
      </mc:AlternateContent>
      <p:sp>
        <p:nvSpPr>
          <p:cNvPr id="19" name="Rectangle 18">
            <a:extLst>
              <a:ext uri="{FF2B5EF4-FFF2-40B4-BE49-F238E27FC236}">
                <a16:creationId xmlns:a16="http://schemas.microsoft.com/office/drawing/2014/main" id="{79700B1B-B569-3545-901B-A26C13B5C952}"/>
              </a:ext>
            </a:extLst>
          </p:cNvPr>
          <p:cNvSpPr/>
          <p:nvPr/>
        </p:nvSpPr>
        <p:spPr>
          <a:xfrm>
            <a:off x="2713219" y="2914252"/>
            <a:ext cx="3056967" cy="81642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0" name="Group 19">
            <a:extLst>
              <a:ext uri="{FF2B5EF4-FFF2-40B4-BE49-F238E27FC236}">
                <a16:creationId xmlns:a16="http://schemas.microsoft.com/office/drawing/2014/main" id="{23C09039-8AB7-4743-BB99-30AC3D8E60DE}"/>
              </a:ext>
            </a:extLst>
          </p:cNvPr>
          <p:cNvGrpSpPr/>
          <p:nvPr/>
        </p:nvGrpSpPr>
        <p:grpSpPr>
          <a:xfrm>
            <a:off x="5635308" y="3093410"/>
            <a:ext cx="1096658" cy="408672"/>
            <a:chOff x="4180114" y="3363230"/>
            <a:chExt cx="1096658" cy="408672"/>
          </a:xfrm>
        </p:grpSpPr>
        <p:cxnSp>
          <p:nvCxnSpPr>
            <p:cNvPr id="21" name="Straight Connector 20">
              <a:extLst>
                <a:ext uri="{FF2B5EF4-FFF2-40B4-BE49-F238E27FC236}">
                  <a16:creationId xmlns:a16="http://schemas.microsoft.com/office/drawing/2014/main" id="{330314A5-1EE9-1B48-8946-A4EED096C80B}"/>
                </a:ext>
              </a:extLst>
            </p:cNvPr>
            <p:cNvCxnSpPr>
              <a:cxnSpLocks/>
              <a:endCxn id="23" idx="1"/>
            </p:cNvCxnSpPr>
            <p:nvPr/>
          </p:nvCxnSpPr>
          <p:spPr>
            <a:xfrm>
              <a:off x="4180114" y="3412671"/>
              <a:ext cx="796576" cy="1352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054AEA8-621A-F848-8314-2EAC7989E99E}"/>
                </a:ext>
              </a:extLst>
            </p:cNvPr>
            <p:cNvCxnSpPr>
              <a:cxnSpLocks/>
              <a:endCxn id="23" idx="1"/>
            </p:cNvCxnSpPr>
            <p:nvPr/>
          </p:nvCxnSpPr>
          <p:spPr>
            <a:xfrm flipV="1">
              <a:off x="4180114" y="3547896"/>
              <a:ext cx="796576" cy="22400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3787D3E-85A6-5748-A93C-76F8CEFD3832}"/>
                </a:ext>
              </a:extLst>
            </p:cNvPr>
            <p:cNvSpPr txBox="1"/>
            <p:nvPr/>
          </p:nvSpPr>
          <p:spPr>
            <a:xfrm>
              <a:off x="4976690" y="3363230"/>
              <a:ext cx="300082" cy="369332"/>
            </a:xfrm>
            <a:prstGeom prst="rect">
              <a:avLst/>
            </a:prstGeom>
            <a:noFill/>
            <a:ln>
              <a:noFill/>
            </a:ln>
          </p:spPr>
          <p:txBody>
            <a:bodyPr wrap="none" rtlCol="0">
              <a:spAutoFit/>
            </a:bodyPr>
            <a:lstStyle/>
            <a:p>
              <a:r>
                <a:rPr lang="de-DE" b="1">
                  <a:solidFill>
                    <a:schemeClr val="accent1"/>
                  </a:solidFill>
                </a:rPr>
                <a:t>+</a:t>
              </a:r>
            </a:p>
          </p:txBody>
        </p:sp>
      </p:grpSp>
      <mc:AlternateContent xmlns:mc="http://schemas.openxmlformats.org/markup-compatibility/2006" xmlns:a14="http://schemas.microsoft.com/office/drawing/2010/main">
        <mc:Choice Requires="a14">
          <p:graphicFrame>
            <p:nvGraphicFramePr>
              <p:cNvPr id="24" name="Table 23">
                <a:extLst>
                  <a:ext uri="{FF2B5EF4-FFF2-40B4-BE49-F238E27FC236}">
                    <a16:creationId xmlns:a16="http://schemas.microsoft.com/office/drawing/2014/main" id="{E99A85A5-EE05-B748-BFC7-A6D4ADB8F605}"/>
                  </a:ext>
                </a:extLst>
              </p:cNvPr>
              <p:cNvGraphicFramePr>
                <a:graphicFrameLocks noGrp="1"/>
              </p:cNvGraphicFramePr>
              <p:nvPr>
                <p:extLst>
                  <p:ext uri="{D42A27DB-BD31-4B8C-83A1-F6EECF244321}">
                    <p14:modId xmlns:p14="http://schemas.microsoft.com/office/powerpoint/2010/main" val="3757351664"/>
                  </p:ext>
                </p:extLst>
              </p:nvPr>
            </p:nvGraphicFramePr>
            <p:xfrm>
              <a:off x="6842602" y="2613600"/>
              <a:ext cx="1947736" cy="365760"/>
            </p:xfrm>
            <a:graphic>
              <a:graphicData uri="http://schemas.openxmlformats.org/drawingml/2006/table">
                <a:tbl>
                  <a:tblPr firstRow="1" bandRow="1">
                    <a:tableStyleId>{793D81CF-94F2-401A-BA57-92F5A7B2D0C5}</a:tableStyleId>
                  </a:tblPr>
                  <a:tblGrid>
                    <a:gridCol w="625729">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49149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4" name="Table 23">
                <a:extLst>
                  <a:ext uri="{FF2B5EF4-FFF2-40B4-BE49-F238E27FC236}">
                    <a16:creationId xmlns:a16="http://schemas.microsoft.com/office/drawing/2014/main" id="{E99A85A5-EE05-B748-BFC7-A6D4ADB8F605}"/>
                  </a:ext>
                </a:extLst>
              </p:cNvPr>
              <p:cNvGraphicFramePr>
                <a:graphicFrameLocks noGrp="1"/>
              </p:cNvGraphicFramePr>
              <p:nvPr>
                <p:extLst>
                  <p:ext uri="{D42A27DB-BD31-4B8C-83A1-F6EECF244321}">
                    <p14:modId xmlns:p14="http://schemas.microsoft.com/office/powerpoint/2010/main" val="3757351664"/>
                  </p:ext>
                </p:extLst>
              </p:nvPr>
            </p:nvGraphicFramePr>
            <p:xfrm>
              <a:off x="6842602" y="2613600"/>
              <a:ext cx="1947736" cy="365760"/>
            </p:xfrm>
            <a:graphic>
              <a:graphicData uri="http://schemas.openxmlformats.org/drawingml/2006/table">
                <a:tbl>
                  <a:tblPr firstRow="1" bandRow="1">
                    <a:tableStyleId>{793D81CF-94F2-401A-BA57-92F5A7B2D0C5}</a:tableStyleId>
                  </a:tblPr>
                  <a:tblGrid>
                    <a:gridCol w="625729">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49149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5"/>
                          <a:stretch>
                            <a:fillRect t="-3333" r="-210000" b="-13333"/>
                          </a:stretch>
                        </a:blipFill>
                      </a:tcPr>
                    </a:tc>
                    <a:tc>
                      <a:txBody>
                        <a:bodyPr/>
                        <a:lstStyle/>
                        <a:p>
                          <a:endParaRPr lang="en-US"/>
                        </a:p>
                      </a:txBody>
                      <a:tcPr marL="45720" marR="45720">
                        <a:blipFill>
                          <a:blip r:embed="rId5"/>
                          <a:stretch>
                            <a:fillRect l="-75758" t="-3333" r="-59091" b="-13333"/>
                          </a:stretch>
                        </a:blipFill>
                      </a:tcPr>
                    </a:tc>
                    <a:tc>
                      <a:txBody>
                        <a:bodyPr/>
                        <a:lstStyle/>
                        <a:p>
                          <a:endParaRPr lang="en-US"/>
                        </a:p>
                      </a:txBody>
                      <a:tcPr marL="45720" marR="45720">
                        <a:blipFill>
                          <a:blip r:embed="rId5"/>
                          <a:stretch>
                            <a:fillRect l="-297436" t="-3333" b="-13333"/>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5" name="Table 24">
                <a:extLst>
                  <a:ext uri="{FF2B5EF4-FFF2-40B4-BE49-F238E27FC236}">
                    <a16:creationId xmlns:a16="http://schemas.microsoft.com/office/drawing/2014/main" id="{5E6E67F6-39EA-5143-9154-C8DF9711837D}"/>
                  </a:ext>
                </a:extLst>
              </p:cNvPr>
              <p:cNvGraphicFramePr>
                <a:graphicFrameLocks noGrp="1"/>
              </p:cNvGraphicFramePr>
              <p:nvPr>
                <p:extLst>
                  <p:ext uri="{D42A27DB-BD31-4B8C-83A1-F6EECF244321}">
                    <p14:modId xmlns:p14="http://schemas.microsoft.com/office/powerpoint/2010/main" val="1076363000"/>
                  </p:ext>
                </p:extLst>
              </p:nvPr>
            </p:nvGraphicFramePr>
            <p:xfrm>
              <a:off x="6842600" y="3096982"/>
              <a:ext cx="1951200" cy="365760"/>
            </p:xfrm>
            <a:graphic>
              <a:graphicData uri="http://schemas.openxmlformats.org/drawingml/2006/table">
                <a:tbl>
                  <a:tblPr bandRow="1">
                    <a:tableStyleId>{793D81CF-94F2-401A-BA57-92F5A7B2D0C5}</a:tableStyleId>
                  </a:tblPr>
                  <a:tblGrid>
                    <a:gridCol w="6264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𝑓𝑎𝑙𝑠𝑒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𝑓𝑎𝑙𝑠𝑒</m:t>
                                </m:r>
                              </m:oMath>
                            </m:oMathPara>
                          </a14:m>
                          <a:endParaRPr lang="en-US" sz="180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0.44</m:t>
                                </m:r>
                              </m:oMath>
                            </m:oMathPara>
                          </a14:m>
                          <a:endParaRPr lang="en-US" sz="180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5" name="Table 24">
                <a:extLst>
                  <a:ext uri="{FF2B5EF4-FFF2-40B4-BE49-F238E27FC236}">
                    <a16:creationId xmlns:a16="http://schemas.microsoft.com/office/drawing/2014/main" id="{5E6E67F6-39EA-5143-9154-C8DF9711837D}"/>
                  </a:ext>
                </a:extLst>
              </p:cNvPr>
              <p:cNvGraphicFramePr>
                <a:graphicFrameLocks noGrp="1"/>
              </p:cNvGraphicFramePr>
              <p:nvPr>
                <p:extLst>
                  <p:ext uri="{D42A27DB-BD31-4B8C-83A1-F6EECF244321}">
                    <p14:modId xmlns:p14="http://schemas.microsoft.com/office/powerpoint/2010/main" val="1076363000"/>
                  </p:ext>
                </p:extLst>
              </p:nvPr>
            </p:nvGraphicFramePr>
            <p:xfrm>
              <a:off x="6842600" y="3096982"/>
              <a:ext cx="1951200" cy="365760"/>
            </p:xfrm>
            <a:graphic>
              <a:graphicData uri="http://schemas.openxmlformats.org/drawingml/2006/table">
                <a:tbl>
                  <a:tblPr bandRow="1">
                    <a:tableStyleId>{793D81CF-94F2-401A-BA57-92F5A7B2D0C5}</a:tableStyleId>
                  </a:tblPr>
                  <a:tblGrid>
                    <a:gridCol w="6264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6"/>
                          <a:stretch>
                            <a:fillRect t="-3333" r="-210000" b="-10000"/>
                          </a:stretch>
                        </a:blipFill>
                      </a:tcPr>
                    </a:tc>
                    <a:tc>
                      <a:txBody>
                        <a:bodyPr/>
                        <a:lstStyle/>
                        <a:p>
                          <a:endParaRPr lang="en-US"/>
                        </a:p>
                      </a:txBody>
                      <a:tcPr marL="45720" marR="45720">
                        <a:blipFill>
                          <a:blip r:embed="rId6"/>
                          <a:stretch>
                            <a:fillRect l="-75758" t="-3333" r="-59091" b="-10000"/>
                          </a:stretch>
                        </a:blipFill>
                      </a:tcPr>
                    </a:tc>
                    <a:tc>
                      <a:txBody>
                        <a:bodyPr/>
                        <a:lstStyle/>
                        <a:p>
                          <a:endParaRPr lang="en-US"/>
                        </a:p>
                      </a:txBody>
                      <a:tcPr marL="45720" marR="45720">
                        <a:blipFill>
                          <a:blip r:embed="rId6"/>
                          <a:stretch>
                            <a:fillRect l="-297436" t="-3333" b="-10000"/>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6" name="Table 25">
                <a:extLst>
                  <a:ext uri="{FF2B5EF4-FFF2-40B4-BE49-F238E27FC236}">
                    <a16:creationId xmlns:a16="http://schemas.microsoft.com/office/drawing/2014/main" id="{F3DE89CD-3EA3-7049-8783-9C2137ECB5FE}"/>
                  </a:ext>
                </a:extLst>
              </p:cNvPr>
              <p:cNvGraphicFramePr>
                <a:graphicFrameLocks noGrp="1"/>
              </p:cNvGraphicFramePr>
              <p:nvPr>
                <p:extLst>
                  <p:ext uri="{D42A27DB-BD31-4B8C-83A1-F6EECF244321}">
                    <p14:modId xmlns:p14="http://schemas.microsoft.com/office/powerpoint/2010/main" val="1994891443"/>
                  </p:ext>
                </p:extLst>
              </p:nvPr>
            </p:nvGraphicFramePr>
            <p:xfrm>
              <a:off x="6842601" y="3818377"/>
              <a:ext cx="1951200" cy="365760"/>
            </p:xfrm>
            <a:graphic>
              <a:graphicData uri="http://schemas.openxmlformats.org/drawingml/2006/table">
                <a:tbl>
                  <a:tblPr bandRow="1">
                    <a:tableStyleId>{793D81CF-94F2-401A-BA57-92F5A7B2D0C5}</a:tableStyleId>
                  </a:tblPr>
                  <a:tblGrid>
                    <a:gridCol w="6264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𝑓𝑎𝑙𝑠𝑒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𝑡𝑟𝑢𝑒</m:t>
                                </m:r>
                              </m:oMath>
                            </m:oMathPara>
                          </a14:m>
                          <a:endParaRPr lang="en-US" sz="180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0.36</m:t>
                                </m:r>
                              </m:oMath>
                            </m:oMathPara>
                          </a14:m>
                          <a:endParaRPr lang="en-US" sz="180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6" name="Table 25">
                <a:extLst>
                  <a:ext uri="{FF2B5EF4-FFF2-40B4-BE49-F238E27FC236}">
                    <a16:creationId xmlns:a16="http://schemas.microsoft.com/office/drawing/2014/main" id="{F3DE89CD-3EA3-7049-8783-9C2137ECB5FE}"/>
                  </a:ext>
                </a:extLst>
              </p:cNvPr>
              <p:cNvGraphicFramePr>
                <a:graphicFrameLocks noGrp="1"/>
              </p:cNvGraphicFramePr>
              <p:nvPr>
                <p:extLst>
                  <p:ext uri="{D42A27DB-BD31-4B8C-83A1-F6EECF244321}">
                    <p14:modId xmlns:p14="http://schemas.microsoft.com/office/powerpoint/2010/main" val="1994891443"/>
                  </p:ext>
                </p:extLst>
              </p:nvPr>
            </p:nvGraphicFramePr>
            <p:xfrm>
              <a:off x="6842601" y="3818377"/>
              <a:ext cx="1951200" cy="365760"/>
            </p:xfrm>
            <a:graphic>
              <a:graphicData uri="http://schemas.openxmlformats.org/drawingml/2006/table">
                <a:tbl>
                  <a:tblPr bandRow="1">
                    <a:tableStyleId>{793D81CF-94F2-401A-BA57-92F5A7B2D0C5}</a:tableStyleId>
                  </a:tblPr>
                  <a:tblGrid>
                    <a:gridCol w="6264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7"/>
                          <a:stretch>
                            <a:fillRect r="-210000" b="-13333"/>
                          </a:stretch>
                        </a:blipFill>
                      </a:tcPr>
                    </a:tc>
                    <a:tc>
                      <a:txBody>
                        <a:bodyPr/>
                        <a:lstStyle/>
                        <a:p>
                          <a:endParaRPr lang="en-US"/>
                        </a:p>
                      </a:txBody>
                      <a:tcPr marL="45720" marR="45720">
                        <a:blipFill>
                          <a:blip r:embed="rId7"/>
                          <a:stretch>
                            <a:fillRect l="-75758" r="-59091" b="-13333"/>
                          </a:stretch>
                        </a:blipFill>
                      </a:tcPr>
                    </a:tc>
                    <a:tc>
                      <a:txBody>
                        <a:bodyPr/>
                        <a:lstStyle/>
                        <a:p>
                          <a:endParaRPr lang="en-US"/>
                        </a:p>
                      </a:txBody>
                      <a:tcPr marL="45720" marR="45720">
                        <a:blipFill>
                          <a:blip r:embed="rId7"/>
                          <a:stretch>
                            <a:fillRect l="-297436" b="-13333"/>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7" name="Table 26">
                <a:extLst>
                  <a:ext uri="{FF2B5EF4-FFF2-40B4-BE49-F238E27FC236}">
                    <a16:creationId xmlns:a16="http://schemas.microsoft.com/office/drawing/2014/main" id="{D14945EE-97A9-5243-A887-812AB6021C04}"/>
                  </a:ext>
                </a:extLst>
              </p:cNvPr>
              <p:cNvGraphicFramePr>
                <a:graphicFrameLocks noGrp="1"/>
              </p:cNvGraphicFramePr>
              <p:nvPr>
                <p:extLst>
                  <p:ext uri="{D42A27DB-BD31-4B8C-83A1-F6EECF244321}">
                    <p14:modId xmlns:p14="http://schemas.microsoft.com/office/powerpoint/2010/main" val="3827378623"/>
                  </p:ext>
                </p:extLst>
              </p:nvPr>
            </p:nvGraphicFramePr>
            <p:xfrm>
              <a:off x="6842601" y="4539772"/>
              <a:ext cx="1951200" cy="365760"/>
            </p:xfrm>
            <a:graphic>
              <a:graphicData uri="http://schemas.openxmlformats.org/drawingml/2006/table">
                <a:tbl>
                  <a:tblPr bandRow="1">
                    <a:tableStyleId>{793D81CF-94F2-401A-BA57-92F5A7B2D0C5}</a:tableStyleId>
                  </a:tblPr>
                  <a:tblGrid>
                    <a:gridCol w="6264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𝑡𝑟𝑢𝑒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𝑓𝑎𝑙𝑠𝑒</m:t>
                                </m:r>
                              </m:oMath>
                            </m:oMathPara>
                          </a14:m>
                          <a:endParaRPr lang="en-US" sz="180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0.11</m:t>
                                </m:r>
                              </m:oMath>
                            </m:oMathPara>
                          </a14:m>
                          <a:endParaRPr lang="en-US" sz="180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7" name="Table 26">
                <a:extLst>
                  <a:ext uri="{FF2B5EF4-FFF2-40B4-BE49-F238E27FC236}">
                    <a16:creationId xmlns:a16="http://schemas.microsoft.com/office/drawing/2014/main" id="{D14945EE-97A9-5243-A887-812AB6021C04}"/>
                  </a:ext>
                </a:extLst>
              </p:cNvPr>
              <p:cNvGraphicFramePr>
                <a:graphicFrameLocks noGrp="1"/>
              </p:cNvGraphicFramePr>
              <p:nvPr>
                <p:extLst>
                  <p:ext uri="{D42A27DB-BD31-4B8C-83A1-F6EECF244321}">
                    <p14:modId xmlns:p14="http://schemas.microsoft.com/office/powerpoint/2010/main" val="3827378623"/>
                  </p:ext>
                </p:extLst>
              </p:nvPr>
            </p:nvGraphicFramePr>
            <p:xfrm>
              <a:off x="6842601" y="4539772"/>
              <a:ext cx="1951200" cy="365760"/>
            </p:xfrm>
            <a:graphic>
              <a:graphicData uri="http://schemas.openxmlformats.org/drawingml/2006/table">
                <a:tbl>
                  <a:tblPr bandRow="1">
                    <a:tableStyleId>{793D81CF-94F2-401A-BA57-92F5A7B2D0C5}</a:tableStyleId>
                  </a:tblPr>
                  <a:tblGrid>
                    <a:gridCol w="6264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8"/>
                          <a:stretch>
                            <a:fillRect t="-3333" r="-210000" b="-10000"/>
                          </a:stretch>
                        </a:blipFill>
                      </a:tcPr>
                    </a:tc>
                    <a:tc>
                      <a:txBody>
                        <a:bodyPr/>
                        <a:lstStyle/>
                        <a:p>
                          <a:endParaRPr lang="en-US"/>
                        </a:p>
                      </a:txBody>
                      <a:tcPr marL="45720" marR="45720">
                        <a:blipFill>
                          <a:blip r:embed="rId8"/>
                          <a:stretch>
                            <a:fillRect l="-75758" t="-3333" r="-59091" b="-10000"/>
                          </a:stretch>
                        </a:blipFill>
                      </a:tcPr>
                    </a:tc>
                    <a:tc>
                      <a:txBody>
                        <a:bodyPr/>
                        <a:lstStyle/>
                        <a:p>
                          <a:endParaRPr lang="en-US"/>
                        </a:p>
                      </a:txBody>
                      <a:tcPr marL="45720" marR="45720">
                        <a:blipFill>
                          <a:blip r:embed="rId8"/>
                          <a:stretch>
                            <a:fillRect l="-297436" t="-3333" b="-10000"/>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8" name="Table 27">
                <a:extLst>
                  <a:ext uri="{FF2B5EF4-FFF2-40B4-BE49-F238E27FC236}">
                    <a16:creationId xmlns:a16="http://schemas.microsoft.com/office/drawing/2014/main" id="{8FCC1DC6-C2E2-7147-A787-C4AE4BD9347A}"/>
                  </a:ext>
                </a:extLst>
              </p:cNvPr>
              <p:cNvGraphicFramePr>
                <a:graphicFrameLocks noGrp="1"/>
              </p:cNvGraphicFramePr>
              <p:nvPr>
                <p:extLst>
                  <p:ext uri="{D42A27DB-BD31-4B8C-83A1-F6EECF244321}">
                    <p14:modId xmlns:p14="http://schemas.microsoft.com/office/powerpoint/2010/main" val="2023821223"/>
                  </p:ext>
                </p:extLst>
              </p:nvPr>
            </p:nvGraphicFramePr>
            <p:xfrm>
              <a:off x="6842600" y="5261167"/>
              <a:ext cx="1951200" cy="365760"/>
            </p:xfrm>
            <a:graphic>
              <a:graphicData uri="http://schemas.openxmlformats.org/drawingml/2006/table">
                <a:tbl>
                  <a:tblPr bandRow="1">
                    <a:tableStyleId>{793D81CF-94F2-401A-BA57-92F5A7B2D0C5}</a:tableStyleId>
                  </a:tblPr>
                  <a:tblGrid>
                    <a:gridCol w="6264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𝑡𝑟𝑢𝑒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𝑡𝑟𝑢𝑒</m:t>
                                </m:r>
                              </m:oMath>
                            </m:oMathPara>
                          </a14:m>
                          <a:endParaRPr lang="en-US" sz="180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0.09</m:t>
                                </m:r>
                              </m:oMath>
                            </m:oMathPara>
                          </a14:m>
                          <a:endParaRPr lang="en-US" sz="180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8" name="Table 27">
                <a:extLst>
                  <a:ext uri="{FF2B5EF4-FFF2-40B4-BE49-F238E27FC236}">
                    <a16:creationId xmlns:a16="http://schemas.microsoft.com/office/drawing/2014/main" id="{8FCC1DC6-C2E2-7147-A787-C4AE4BD9347A}"/>
                  </a:ext>
                </a:extLst>
              </p:cNvPr>
              <p:cNvGraphicFramePr>
                <a:graphicFrameLocks noGrp="1"/>
              </p:cNvGraphicFramePr>
              <p:nvPr>
                <p:extLst>
                  <p:ext uri="{D42A27DB-BD31-4B8C-83A1-F6EECF244321}">
                    <p14:modId xmlns:p14="http://schemas.microsoft.com/office/powerpoint/2010/main" val="2023821223"/>
                  </p:ext>
                </p:extLst>
              </p:nvPr>
            </p:nvGraphicFramePr>
            <p:xfrm>
              <a:off x="6842600" y="5261167"/>
              <a:ext cx="1951200" cy="365760"/>
            </p:xfrm>
            <a:graphic>
              <a:graphicData uri="http://schemas.openxmlformats.org/drawingml/2006/table">
                <a:tbl>
                  <a:tblPr bandRow="1">
                    <a:tableStyleId>{793D81CF-94F2-401A-BA57-92F5A7B2D0C5}</a:tableStyleId>
                  </a:tblPr>
                  <a:tblGrid>
                    <a:gridCol w="6264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9"/>
                          <a:stretch>
                            <a:fillRect t="-3333" r="-210000"/>
                          </a:stretch>
                        </a:blipFill>
                      </a:tcPr>
                    </a:tc>
                    <a:tc>
                      <a:txBody>
                        <a:bodyPr/>
                        <a:lstStyle/>
                        <a:p>
                          <a:endParaRPr lang="en-US"/>
                        </a:p>
                      </a:txBody>
                      <a:tcPr marL="45720" marR="45720">
                        <a:blipFill>
                          <a:blip r:embed="rId9"/>
                          <a:stretch>
                            <a:fillRect l="-75758" t="-3333" r="-59091"/>
                          </a:stretch>
                        </a:blipFill>
                      </a:tcPr>
                    </a:tc>
                    <a:tc>
                      <a:txBody>
                        <a:bodyPr/>
                        <a:lstStyle/>
                        <a:p>
                          <a:endParaRPr lang="en-US"/>
                        </a:p>
                      </a:txBody>
                      <a:tcPr marL="45720" marR="45720">
                        <a:blipFill>
                          <a:blip r:embed="rId9"/>
                          <a:stretch>
                            <a:fillRect l="-297436" t="-3333"/>
                          </a:stretch>
                        </a:blipFill>
                      </a:tcPr>
                    </a:tc>
                    <a:extLst>
                      <a:ext uri="{0D108BD9-81ED-4DB2-BD59-A6C34878D82A}">
                        <a16:rowId xmlns:a16="http://schemas.microsoft.com/office/drawing/2014/main" val="10000"/>
                      </a:ext>
                    </a:extLst>
                  </a:tr>
                </a:tbl>
              </a:graphicData>
            </a:graphic>
          </p:graphicFrame>
        </mc:Fallback>
      </mc:AlternateContent>
      <p:sp>
        <p:nvSpPr>
          <p:cNvPr id="29" name="Rectangle 28">
            <a:extLst>
              <a:ext uri="{FF2B5EF4-FFF2-40B4-BE49-F238E27FC236}">
                <a16:creationId xmlns:a16="http://schemas.microsoft.com/office/drawing/2014/main" id="{74B9C753-BC5B-F04F-82A0-F84685F10134}"/>
              </a:ext>
            </a:extLst>
          </p:cNvPr>
          <p:cNvSpPr/>
          <p:nvPr/>
        </p:nvSpPr>
        <p:spPr>
          <a:xfrm>
            <a:off x="2713219" y="3650754"/>
            <a:ext cx="3056967" cy="81642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0" name="Group 29">
            <a:extLst>
              <a:ext uri="{FF2B5EF4-FFF2-40B4-BE49-F238E27FC236}">
                <a16:creationId xmlns:a16="http://schemas.microsoft.com/office/drawing/2014/main" id="{1B5B7A87-B3C3-2447-A79D-287E8AF98F1B}"/>
              </a:ext>
            </a:extLst>
          </p:cNvPr>
          <p:cNvGrpSpPr/>
          <p:nvPr/>
        </p:nvGrpSpPr>
        <p:grpSpPr>
          <a:xfrm>
            <a:off x="5635308" y="3829912"/>
            <a:ext cx="1096658" cy="408672"/>
            <a:chOff x="4180114" y="3363230"/>
            <a:chExt cx="1096658" cy="408672"/>
          </a:xfrm>
        </p:grpSpPr>
        <p:cxnSp>
          <p:nvCxnSpPr>
            <p:cNvPr id="31" name="Straight Connector 30">
              <a:extLst>
                <a:ext uri="{FF2B5EF4-FFF2-40B4-BE49-F238E27FC236}">
                  <a16:creationId xmlns:a16="http://schemas.microsoft.com/office/drawing/2014/main" id="{67AB1185-D4F3-9246-B4B1-6A4C0DBECA47}"/>
                </a:ext>
              </a:extLst>
            </p:cNvPr>
            <p:cNvCxnSpPr>
              <a:cxnSpLocks/>
              <a:endCxn id="33" idx="1"/>
            </p:cNvCxnSpPr>
            <p:nvPr/>
          </p:nvCxnSpPr>
          <p:spPr>
            <a:xfrm>
              <a:off x="4180114" y="3412671"/>
              <a:ext cx="796576" cy="1352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76DC09E-33B8-B741-A825-442E98E9B15C}"/>
                </a:ext>
              </a:extLst>
            </p:cNvPr>
            <p:cNvCxnSpPr>
              <a:cxnSpLocks/>
              <a:endCxn id="33" idx="1"/>
            </p:cNvCxnSpPr>
            <p:nvPr/>
          </p:nvCxnSpPr>
          <p:spPr>
            <a:xfrm flipV="1">
              <a:off x="4180114" y="3547896"/>
              <a:ext cx="796576" cy="22400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679BD4D6-1300-AB44-9FE2-525E4EC06ADC}"/>
                </a:ext>
              </a:extLst>
            </p:cNvPr>
            <p:cNvSpPr txBox="1"/>
            <p:nvPr/>
          </p:nvSpPr>
          <p:spPr>
            <a:xfrm>
              <a:off x="4976690" y="3363230"/>
              <a:ext cx="300082" cy="369332"/>
            </a:xfrm>
            <a:prstGeom prst="rect">
              <a:avLst/>
            </a:prstGeom>
            <a:noFill/>
            <a:ln>
              <a:noFill/>
            </a:ln>
          </p:spPr>
          <p:txBody>
            <a:bodyPr wrap="none" rtlCol="0">
              <a:spAutoFit/>
            </a:bodyPr>
            <a:lstStyle/>
            <a:p>
              <a:r>
                <a:rPr lang="de-DE" b="1">
                  <a:solidFill>
                    <a:schemeClr val="accent1"/>
                  </a:solidFill>
                </a:rPr>
                <a:t>+</a:t>
              </a:r>
            </a:p>
          </p:txBody>
        </p:sp>
      </p:grpSp>
      <p:sp>
        <p:nvSpPr>
          <p:cNvPr id="34" name="Rectangle 33">
            <a:extLst>
              <a:ext uri="{FF2B5EF4-FFF2-40B4-BE49-F238E27FC236}">
                <a16:creationId xmlns:a16="http://schemas.microsoft.com/office/drawing/2014/main" id="{C3CACBA5-21DE-094E-B943-ED1D93B071B2}"/>
              </a:ext>
            </a:extLst>
          </p:cNvPr>
          <p:cNvSpPr/>
          <p:nvPr/>
        </p:nvSpPr>
        <p:spPr>
          <a:xfrm>
            <a:off x="2713219" y="4373014"/>
            <a:ext cx="3056967" cy="81642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oup 34">
            <a:extLst>
              <a:ext uri="{FF2B5EF4-FFF2-40B4-BE49-F238E27FC236}">
                <a16:creationId xmlns:a16="http://schemas.microsoft.com/office/drawing/2014/main" id="{A0DB1DBE-84C4-604B-8ECE-B90109F6EDFA}"/>
              </a:ext>
            </a:extLst>
          </p:cNvPr>
          <p:cNvGrpSpPr/>
          <p:nvPr/>
        </p:nvGrpSpPr>
        <p:grpSpPr>
          <a:xfrm>
            <a:off x="5635308" y="4552172"/>
            <a:ext cx="1096658" cy="408672"/>
            <a:chOff x="4180114" y="3363230"/>
            <a:chExt cx="1096658" cy="408672"/>
          </a:xfrm>
        </p:grpSpPr>
        <p:cxnSp>
          <p:nvCxnSpPr>
            <p:cNvPr id="36" name="Straight Connector 35">
              <a:extLst>
                <a:ext uri="{FF2B5EF4-FFF2-40B4-BE49-F238E27FC236}">
                  <a16:creationId xmlns:a16="http://schemas.microsoft.com/office/drawing/2014/main" id="{1A16A1EE-7B5F-DA40-BA9E-743CBD5292EA}"/>
                </a:ext>
              </a:extLst>
            </p:cNvPr>
            <p:cNvCxnSpPr>
              <a:cxnSpLocks/>
              <a:endCxn id="38" idx="1"/>
            </p:cNvCxnSpPr>
            <p:nvPr/>
          </p:nvCxnSpPr>
          <p:spPr>
            <a:xfrm>
              <a:off x="4180114" y="3412671"/>
              <a:ext cx="796576" cy="1352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FC4C59-D60A-C143-A185-8B5861EE3A95}"/>
                </a:ext>
              </a:extLst>
            </p:cNvPr>
            <p:cNvCxnSpPr>
              <a:cxnSpLocks/>
              <a:endCxn id="38" idx="1"/>
            </p:cNvCxnSpPr>
            <p:nvPr/>
          </p:nvCxnSpPr>
          <p:spPr>
            <a:xfrm flipV="1">
              <a:off x="4180114" y="3547896"/>
              <a:ext cx="796576" cy="22400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7258F70-CA37-7040-9549-852CF702FE08}"/>
                </a:ext>
              </a:extLst>
            </p:cNvPr>
            <p:cNvSpPr txBox="1"/>
            <p:nvPr/>
          </p:nvSpPr>
          <p:spPr>
            <a:xfrm>
              <a:off x="4976690" y="3363230"/>
              <a:ext cx="300082" cy="369332"/>
            </a:xfrm>
            <a:prstGeom prst="rect">
              <a:avLst/>
            </a:prstGeom>
            <a:noFill/>
            <a:ln>
              <a:noFill/>
            </a:ln>
          </p:spPr>
          <p:txBody>
            <a:bodyPr wrap="none" rtlCol="0">
              <a:spAutoFit/>
            </a:bodyPr>
            <a:lstStyle/>
            <a:p>
              <a:r>
                <a:rPr lang="de-DE" b="1">
                  <a:solidFill>
                    <a:schemeClr val="accent1"/>
                  </a:solidFill>
                </a:rPr>
                <a:t>+</a:t>
              </a:r>
            </a:p>
          </p:txBody>
        </p:sp>
      </p:grpSp>
      <p:sp>
        <p:nvSpPr>
          <p:cNvPr id="39" name="Rectangle 38">
            <a:extLst>
              <a:ext uri="{FF2B5EF4-FFF2-40B4-BE49-F238E27FC236}">
                <a16:creationId xmlns:a16="http://schemas.microsoft.com/office/drawing/2014/main" id="{8355424F-3DE4-1A44-BEC7-8D93E88FD081}"/>
              </a:ext>
            </a:extLst>
          </p:cNvPr>
          <p:cNvSpPr/>
          <p:nvPr/>
        </p:nvSpPr>
        <p:spPr>
          <a:xfrm>
            <a:off x="2713219" y="5093545"/>
            <a:ext cx="3056967" cy="81642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0" name="Group 39">
            <a:extLst>
              <a:ext uri="{FF2B5EF4-FFF2-40B4-BE49-F238E27FC236}">
                <a16:creationId xmlns:a16="http://schemas.microsoft.com/office/drawing/2014/main" id="{A5BB61A8-41B9-9948-8ACA-5F1509E1EFF3}"/>
              </a:ext>
            </a:extLst>
          </p:cNvPr>
          <p:cNvGrpSpPr/>
          <p:nvPr/>
        </p:nvGrpSpPr>
        <p:grpSpPr>
          <a:xfrm>
            <a:off x="5635308" y="5272703"/>
            <a:ext cx="1096658" cy="408672"/>
            <a:chOff x="4180114" y="3363230"/>
            <a:chExt cx="1096658" cy="408672"/>
          </a:xfrm>
        </p:grpSpPr>
        <p:cxnSp>
          <p:nvCxnSpPr>
            <p:cNvPr id="41" name="Straight Connector 40">
              <a:extLst>
                <a:ext uri="{FF2B5EF4-FFF2-40B4-BE49-F238E27FC236}">
                  <a16:creationId xmlns:a16="http://schemas.microsoft.com/office/drawing/2014/main" id="{59454A41-93F5-E246-9559-7AFA83515786}"/>
                </a:ext>
              </a:extLst>
            </p:cNvPr>
            <p:cNvCxnSpPr>
              <a:cxnSpLocks/>
              <a:endCxn id="43" idx="1"/>
            </p:cNvCxnSpPr>
            <p:nvPr/>
          </p:nvCxnSpPr>
          <p:spPr>
            <a:xfrm>
              <a:off x="4180114" y="3412671"/>
              <a:ext cx="796576" cy="1352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5E31777-37A6-C84E-A606-6B344D9E9A5E}"/>
                </a:ext>
              </a:extLst>
            </p:cNvPr>
            <p:cNvCxnSpPr>
              <a:cxnSpLocks/>
              <a:endCxn id="43" idx="1"/>
            </p:cNvCxnSpPr>
            <p:nvPr/>
          </p:nvCxnSpPr>
          <p:spPr>
            <a:xfrm flipV="1">
              <a:off x="4180114" y="3547896"/>
              <a:ext cx="796576" cy="22400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96B7BBD-7918-E64B-8A31-D04B1E79C902}"/>
                </a:ext>
              </a:extLst>
            </p:cNvPr>
            <p:cNvSpPr txBox="1"/>
            <p:nvPr/>
          </p:nvSpPr>
          <p:spPr>
            <a:xfrm>
              <a:off x="4976690" y="3363230"/>
              <a:ext cx="300082" cy="369332"/>
            </a:xfrm>
            <a:prstGeom prst="rect">
              <a:avLst/>
            </a:prstGeom>
            <a:noFill/>
            <a:ln>
              <a:noFill/>
            </a:ln>
          </p:spPr>
          <p:txBody>
            <a:bodyPr wrap="none" rtlCol="0">
              <a:spAutoFit/>
            </a:bodyPr>
            <a:lstStyle/>
            <a:p>
              <a:r>
                <a:rPr lang="de-DE" b="1">
                  <a:solidFill>
                    <a:schemeClr val="accent1"/>
                  </a:solidFill>
                </a:rPr>
                <a:t>+</a:t>
              </a:r>
            </a:p>
          </p:txBody>
        </p:sp>
      </p:grpSp>
      <p:sp>
        <p:nvSpPr>
          <p:cNvPr id="3" name="Date Placeholder 2">
            <a:extLst>
              <a:ext uri="{FF2B5EF4-FFF2-40B4-BE49-F238E27FC236}">
                <a16:creationId xmlns:a16="http://schemas.microsoft.com/office/drawing/2014/main" id="{6D743B47-7568-9E43-98DE-7843E2108815}"/>
              </a:ext>
            </a:extLst>
          </p:cNvPr>
          <p:cNvSpPr>
            <a:spLocks noGrp="1"/>
          </p:cNvSpPr>
          <p:nvPr>
            <p:ph type="dt" sz="half" idx="2"/>
          </p:nvPr>
        </p:nvSpPr>
        <p:spPr/>
        <p:txBody>
          <a:bodyPr/>
          <a:lstStyle/>
          <a:p>
            <a:r>
              <a:rPr lang="en-GB"/>
              <a:t>Episodische PGMs</a:t>
            </a:r>
            <a:endParaRPr lang="de-DE" dirty="0"/>
          </a:p>
        </p:txBody>
      </p:sp>
      <p:sp>
        <p:nvSpPr>
          <p:cNvPr id="4" name="Footer Placeholder 3">
            <a:extLst>
              <a:ext uri="{FF2B5EF4-FFF2-40B4-BE49-F238E27FC236}">
                <a16:creationId xmlns:a16="http://schemas.microsoft.com/office/drawing/2014/main" id="{47194339-ECEE-044C-B99B-5BEC6CD7B942}"/>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101588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2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39"/>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9" grpId="0" animBg="1"/>
      <p:bldP spid="29" grpId="1" animBg="1"/>
      <p:bldP spid="34" grpId="0" animBg="1"/>
      <p:bldP spid="34" grpId="1" animBg="1"/>
      <p:bldP spid="39" grpId="0" animBg="1"/>
      <p:bldP spid="3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C959-9483-354B-B674-C0BAA3A67C71}"/>
              </a:ext>
            </a:extLst>
          </p:cNvPr>
          <p:cNvSpPr>
            <a:spLocks noGrp="1"/>
          </p:cNvSpPr>
          <p:nvPr>
            <p:ph type="title"/>
          </p:nvPr>
        </p:nvSpPr>
        <p:spPr/>
        <p:txBody>
          <a:bodyPr/>
          <a:lstStyle/>
          <a:p>
            <a:r>
              <a:rPr lang="de-DE" dirty="0"/>
              <a:t>Beantworten von Marginalanfragen</a:t>
            </a:r>
          </a:p>
        </p:txBody>
      </p:sp>
      <mc:AlternateContent xmlns:mc="http://schemas.openxmlformats.org/markup-compatibility/2006" xmlns:a14="http://schemas.microsoft.com/office/drawing/2010/main">
        <mc:Choice Requires="a14">
          <p:sp>
            <p:nvSpPr>
              <p:cNvPr id="16" name="Content Placeholder 15">
                <a:extLst>
                  <a:ext uri="{FF2B5EF4-FFF2-40B4-BE49-F238E27FC236}">
                    <a16:creationId xmlns:a16="http://schemas.microsoft.com/office/drawing/2014/main" id="{DB93BD61-A0D5-4443-9524-653FE7E55879}"/>
                  </a:ext>
                </a:extLst>
              </p:cNvPr>
              <p:cNvSpPr>
                <a:spLocks noGrp="1"/>
              </p:cNvSpPr>
              <p:nvPr>
                <p:ph idx="1"/>
              </p:nvPr>
            </p:nvSpPr>
            <p:spPr>
              <a:xfrm>
                <a:off x="359999" y="1665066"/>
                <a:ext cx="8445923" cy="4507382"/>
              </a:xfrm>
            </p:spPr>
            <p:txBody>
              <a:bodyPr>
                <a:normAutofit/>
              </a:bodyPr>
              <a:lstStyle/>
              <a:p>
                <a:r>
                  <a:rPr lang="de-DE" dirty="0"/>
                  <a:t>Gegeben eine Anfrage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𝑺</m:t>
                        </m:r>
                      </m:e>
                    </m:d>
                  </m:oMath>
                </a14:m>
                <a:r>
                  <a:rPr lang="de-DE" dirty="0"/>
                  <a:t> an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b="1" i="1">
                            <a:latin typeface="Cambria Math" panose="02040503050406030204" pitchFamily="18" charset="0"/>
                          </a:rPr>
                          <m:t>𝑹</m:t>
                        </m:r>
                      </m:sub>
                    </m:sSub>
                  </m:oMath>
                </a14:m>
                <a:r>
                  <a:rPr lang="de-DE" dirty="0"/>
                  <a:t> über Zufallsvariablen </a:t>
                </a:r>
                <a14:m>
                  <m:oMath xmlns:m="http://schemas.openxmlformats.org/officeDocument/2006/math">
                    <m:r>
                      <a:rPr lang="de-DE" b="1" i="1">
                        <a:latin typeface="Cambria Math" panose="02040503050406030204" pitchFamily="18" charset="0"/>
                        <a:ea typeface="Cambria Math" panose="02040503050406030204" pitchFamily="18" charset="0"/>
                      </a:rPr>
                      <m:t>𝑹</m:t>
                    </m:r>
                  </m:oMath>
                </a14:m>
                <a:endParaRPr lang="de-DE" dirty="0"/>
              </a:p>
              <a:p>
                <a:r>
                  <a:rPr lang="de-DE" dirty="0">
                    <a:solidFill>
                      <a:schemeClr val="accent1"/>
                    </a:solidFill>
                  </a:rPr>
                  <a:t>Eliminiere</a:t>
                </a:r>
                <a:r>
                  <a:rPr lang="de-DE" dirty="0"/>
                  <a:t> alle </a:t>
                </a:r>
                <a:r>
                  <a:rPr lang="de-DE" dirty="0">
                    <a:solidFill>
                      <a:schemeClr val="accent1"/>
                    </a:solidFill>
                  </a:rPr>
                  <a:t>Nicht-Anfragevariablen </a:t>
                </a:r>
                <a14:m>
                  <m:oMath xmlns:m="http://schemas.openxmlformats.org/officeDocument/2006/math">
                    <m:r>
                      <a:rPr lang="de-DE" b="1" i="1">
                        <a:solidFill>
                          <a:schemeClr val="accent1"/>
                        </a:solidFill>
                        <a:latin typeface="Cambria Math" panose="02040503050406030204" pitchFamily="18" charset="0"/>
                        <a:ea typeface="Cambria Math" panose="02040503050406030204" pitchFamily="18" charset="0"/>
                      </a:rPr>
                      <m:t>𝑼</m:t>
                    </m:r>
                    <m:r>
                      <a:rPr lang="de-DE"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𝑹</m:t>
                    </m:r>
                    <m:r>
                      <a:rPr lang="de-DE" i="1">
                        <a:solidFill>
                          <a:schemeClr val="accent1"/>
                        </a:solidFill>
                        <a:latin typeface="Cambria Math" panose="02040503050406030204" pitchFamily="18" charset="0"/>
                        <a:ea typeface="Cambria Math" panose="02040503050406030204" pitchFamily="18" charset="0"/>
                      </a:rPr>
                      <m:t>∖</m:t>
                    </m:r>
                    <m:r>
                      <m:rPr>
                        <m:sty m:val="p"/>
                      </m:rPr>
                      <a:rPr lang="de-DE" i="0">
                        <a:solidFill>
                          <a:schemeClr val="accent1"/>
                        </a:solidFill>
                        <a:latin typeface="Cambria Math" panose="02040503050406030204" pitchFamily="18" charset="0"/>
                      </a:rPr>
                      <m:t>rv</m:t>
                    </m:r>
                    <m:d>
                      <m:dPr>
                        <m:ctrlPr>
                          <a:rPr lang="de-DE" b="1"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𝑺</m:t>
                        </m:r>
                      </m:e>
                    </m:d>
                  </m:oMath>
                </a14:m>
                <a:endParaRPr lang="de-DE" b="1" dirty="0">
                  <a:ea typeface="Cambria Math" panose="02040503050406030204" pitchFamily="18" charset="0"/>
                </a:endParaRPr>
              </a:p>
              <a:p>
                <a:pPr lvl="1"/>
                <a:r>
                  <a:rPr lang="de-DE" dirty="0"/>
                  <a:t>Eliminieren = </a:t>
                </a:r>
                <a:r>
                  <a:rPr lang="de-DE" dirty="0">
                    <a:solidFill>
                      <a:schemeClr val="accent1"/>
                    </a:solidFill>
                  </a:rPr>
                  <a:t>Aussummieren</a:t>
                </a:r>
              </a:p>
              <a:p>
                <a:pPr lvl="2"/>
                <a:r>
                  <a:rPr lang="de-DE" dirty="0">
                    <a:ea typeface="Cambria Math" panose="02040503050406030204" pitchFamily="18" charset="0"/>
                  </a:rPr>
                  <a:t>Gegeben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𝑚</m:t>
                        </m:r>
                      </m:sub>
                    </m:sSub>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𝑼</m:t>
                    </m:r>
                  </m:oMath>
                </a14:m>
                <a:r>
                  <a:rPr lang="de-DE" dirty="0">
                    <a:ea typeface="Cambria Math" panose="02040503050406030204" pitchFamily="18" charset="0"/>
                  </a:rPr>
                  <a:t>:</a:t>
                </a:r>
              </a:p>
              <a:p>
                <a:pPr marL="533400" lvl="2"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𝑺</m:t>
                          </m:r>
                        </m:e>
                      </m:d>
                      <m:r>
                        <a:rPr lang="de-DE" i="1">
                          <a:latin typeface="Cambria Math" panose="02040503050406030204" pitchFamily="18" charset="0"/>
                        </a:rPr>
                        <m:t>=</m:t>
                      </m:r>
                      <m:nary>
                        <m:naryPr>
                          <m:chr m:val="∑"/>
                          <m:supHide m:val="on"/>
                          <m:ctrlPr>
                            <a:rPr lang="de-DE" i="1">
                              <a:solidFill>
                                <a:schemeClr val="accent1"/>
                              </a:solidFill>
                              <a:latin typeface="Cambria Math" panose="02040503050406030204" pitchFamily="18" charset="0"/>
                            </a:rPr>
                          </m:ctrlPr>
                        </m:naryPr>
                        <m:sub>
                          <m:sSub>
                            <m:sSubPr>
                              <m:ctrlPr>
                                <a:rPr lang="de-DE" i="1">
                                  <a:solidFill>
                                    <a:schemeClr val="accent1"/>
                                  </a:solidFill>
                                  <a:latin typeface="Cambria Math" panose="02040503050406030204" pitchFamily="18" charset="0"/>
                                </a:rPr>
                              </m:ctrlPr>
                            </m:sSubPr>
                            <m:e>
                              <m:r>
                                <m:rPr>
                                  <m:brk m:alnAt="7"/>
                                </m:rPr>
                                <a:rPr lang="de-DE" i="1">
                                  <a:solidFill>
                                    <a:schemeClr val="accent1"/>
                                  </a:solidFill>
                                  <a:latin typeface="Cambria Math" panose="02040503050406030204" pitchFamily="18" charset="0"/>
                                </a:rPr>
                                <m:t>𝑣</m:t>
                              </m:r>
                            </m:e>
                            <m:sub>
                              <m:r>
                                <m:rPr>
                                  <m:brk m:alnAt="7"/>
                                </m:rPr>
                                <a:rPr lang="de-DE" i="1">
                                  <a:solidFill>
                                    <a:schemeClr val="accent1"/>
                                  </a:solidFill>
                                  <a:latin typeface="Cambria Math" panose="02040503050406030204" pitchFamily="18" charset="0"/>
                                </a:rPr>
                                <m:t>1</m:t>
                              </m:r>
                            </m:sub>
                          </m:sSub>
                          <m:r>
                            <m:rPr>
                              <m:brk m:alnAt="7"/>
                            </m:rPr>
                            <a:rPr lang="de-DE" i="1">
                              <a:solidFill>
                                <a:schemeClr val="accent1"/>
                              </a:solidFill>
                              <a:latin typeface="Cambria Math" panose="02040503050406030204" pitchFamily="18" charset="0"/>
                              <a:ea typeface="Cambria Math" panose="02040503050406030204" pitchFamily="18" charset="0"/>
                            </a:rPr>
                            <m:t>∈</m:t>
                          </m:r>
                          <m:r>
                            <m:rPr>
                              <m:sty m:val="p"/>
                            </m:rPr>
                            <a:rPr lang="de-DE" i="0">
                              <a:solidFill>
                                <a:schemeClr val="accent1"/>
                              </a:solidFill>
                              <a:latin typeface="Cambria Math" panose="02040503050406030204" pitchFamily="18" charset="0"/>
                              <a:ea typeface="Cambria Math" panose="02040503050406030204" pitchFamily="18" charset="0"/>
                            </a:rPr>
                            <m:t>Val</m:t>
                          </m:r>
                          <m:r>
                            <a:rPr lang="de-DE" i="1">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ea typeface="Cambria Math" panose="02040503050406030204" pitchFamily="18" charset="0"/>
                                </a:rPr>
                              </m:ctrlPr>
                            </m:sSubPr>
                            <m:e>
                              <m:r>
                                <m:rPr>
                                  <m:brk m:alnAt="7"/>
                                </m:rP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1</m:t>
                              </m:r>
                            </m:sub>
                          </m:sSub>
                          <m:r>
                            <m:rPr>
                              <m:brk m:alnAt="7"/>
                            </m:rPr>
                            <a:rPr lang="de-DE" i="1">
                              <a:solidFill>
                                <a:schemeClr val="accent1"/>
                              </a:solidFill>
                              <a:latin typeface="Cambria Math" panose="02040503050406030204" pitchFamily="18" charset="0"/>
                              <a:ea typeface="Cambria Math" panose="02040503050406030204" pitchFamily="18" charset="0"/>
                            </a:rPr>
                            <m:t>)</m:t>
                          </m:r>
                        </m:sub>
                        <m:sup/>
                        <m:e>
                          <m:r>
                            <a:rPr lang="de-DE" i="1">
                              <a:solidFill>
                                <a:schemeClr val="accent1"/>
                              </a:solidFill>
                              <a:latin typeface="Cambria Math" panose="02040503050406030204" pitchFamily="18" charset="0"/>
                              <a:ea typeface="Cambria Math" panose="02040503050406030204" pitchFamily="18" charset="0"/>
                            </a:rPr>
                            <m:t>…</m:t>
                          </m:r>
                          <m:nary>
                            <m:naryPr>
                              <m:chr m:val="∑"/>
                              <m:supHide m:val="on"/>
                              <m:ctrlPr>
                                <a:rPr lang="de-DE" i="1">
                                  <a:solidFill>
                                    <a:schemeClr val="accent1"/>
                                  </a:solidFill>
                                  <a:latin typeface="Cambria Math" panose="02040503050406030204" pitchFamily="18" charset="0"/>
                                </a:rPr>
                              </m:ctrlPr>
                            </m:naryPr>
                            <m:sub>
                              <m:sSub>
                                <m:sSubPr>
                                  <m:ctrlPr>
                                    <a:rPr lang="de-DE" i="1">
                                      <a:solidFill>
                                        <a:schemeClr val="accent1"/>
                                      </a:solidFill>
                                      <a:latin typeface="Cambria Math" panose="02040503050406030204" pitchFamily="18" charset="0"/>
                                    </a:rPr>
                                  </m:ctrlPr>
                                </m:sSubPr>
                                <m:e>
                                  <m:r>
                                    <m:rPr>
                                      <m:brk m:alnAt="7"/>
                                    </m:rPr>
                                    <a:rPr lang="de-DE" i="1">
                                      <a:solidFill>
                                        <a:schemeClr val="accent1"/>
                                      </a:solidFill>
                                      <a:latin typeface="Cambria Math" panose="02040503050406030204" pitchFamily="18" charset="0"/>
                                    </a:rPr>
                                    <m:t>𝑣</m:t>
                                  </m:r>
                                </m:e>
                                <m:sub>
                                  <m:r>
                                    <a:rPr lang="de-DE" i="1">
                                      <a:solidFill>
                                        <a:schemeClr val="accent1"/>
                                      </a:solidFill>
                                      <a:latin typeface="Cambria Math" panose="02040503050406030204" pitchFamily="18" charset="0"/>
                                    </a:rPr>
                                    <m:t>𝑚</m:t>
                                  </m:r>
                                </m:sub>
                              </m:sSub>
                              <m:r>
                                <m:rPr>
                                  <m:brk m:alnAt="7"/>
                                </m:rPr>
                                <a:rPr lang="de-DE" i="1">
                                  <a:solidFill>
                                    <a:schemeClr val="accent1"/>
                                  </a:solidFill>
                                  <a:latin typeface="Cambria Math" panose="02040503050406030204" pitchFamily="18" charset="0"/>
                                  <a:ea typeface="Cambria Math" panose="02040503050406030204" pitchFamily="18" charset="0"/>
                                </a:rPr>
                                <m:t>∈</m:t>
                              </m:r>
                              <m:r>
                                <m:rPr>
                                  <m:sty m:val="p"/>
                                </m:rPr>
                                <a:rPr lang="de-DE" i="0">
                                  <a:solidFill>
                                    <a:schemeClr val="accent1"/>
                                  </a:solidFill>
                                  <a:latin typeface="Cambria Math" panose="02040503050406030204" pitchFamily="18" charset="0"/>
                                  <a:ea typeface="Cambria Math" panose="02040503050406030204" pitchFamily="18" charset="0"/>
                                </a:rPr>
                                <m:t>Val</m:t>
                              </m:r>
                              <m:r>
                                <a:rPr lang="de-DE" i="1">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ea typeface="Cambria Math" panose="02040503050406030204" pitchFamily="18" charset="0"/>
                                    </a:rPr>
                                  </m:ctrlPr>
                                </m:sSubPr>
                                <m:e>
                                  <m:r>
                                    <m:rPr>
                                      <m:brk m:alnAt="7"/>
                                    </m:rP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𝑚</m:t>
                                  </m:r>
                                </m:sub>
                              </m:sSub>
                              <m:r>
                                <m:rPr>
                                  <m:brk m:alnAt="7"/>
                                </m:rPr>
                                <a:rPr lang="de-DE" i="1">
                                  <a:solidFill>
                                    <a:schemeClr val="accent1"/>
                                  </a:solidFill>
                                  <a:latin typeface="Cambria Math" panose="02040503050406030204" pitchFamily="18" charset="0"/>
                                  <a:ea typeface="Cambria Math" panose="02040503050406030204" pitchFamily="18" charset="0"/>
                                </a:rPr>
                                <m:t>)</m:t>
                              </m:r>
                            </m:sub>
                            <m:sup/>
                            <m:e>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b="1" i="1" smtClean="0">
                                      <a:latin typeface="Cambria Math" panose="02040503050406030204" pitchFamily="18" charset="0"/>
                                    </a:rPr>
                                    <m:t>𝑹</m:t>
                                  </m:r>
                                </m:sub>
                              </m:sSub>
                              <m:d>
                                <m:dPr>
                                  <m:ctrlPr>
                                    <a:rPr lang="de-DE" i="1">
                                      <a:latin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𝑅</m:t>
                                      </m:r>
                                    </m:e>
                                    <m:sub>
                                      <m:r>
                                        <a:rPr lang="de-DE" i="1">
                                          <a:solidFill>
                                            <a:schemeClr val="accent1"/>
                                          </a:solidFill>
                                          <a:latin typeface="Cambria Math" panose="02040503050406030204" pitchFamily="18" charset="0"/>
                                        </a:rPr>
                                        <m:t>1</m:t>
                                      </m:r>
                                    </m:sub>
                                  </m:sSub>
                                  <m:r>
                                    <a:rPr lang="de-DE" i="1">
                                      <a:solidFill>
                                        <a:schemeClr val="accent1"/>
                                      </a:solidFill>
                                      <a:latin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𝑣</m:t>
                                      </m:r>
                                    </m:e>
                                    <m:sub>
                                      <m:r>
                                        <a:rPr lang="de-DE" i="1">
                                          <a:solidFill>
                                            <a:schemeClr val="accent1"/>
                                          </a:solidFill>
                                          <a:latin typeface="Cambria Math" panose="02040503050406030204" pitchFamily="18" charset="0"/>
                                        </a:rPr>
                                        <m:t>1</m:t>
                                      </m:r>
                                    </m:sub>
                                  </m:sSub>
                                  <m:r>
                                    <a:rPr lang="de-DE" i="1">
                                      <a:solidFill>
                                        <a:schemeClr val="accent1"/>
                                      </a:solidFill>
                                      <a:latin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𝑅</m:t>
                                      </m:r>
                                    </m:e>
                                    <m:sub>
                                      <m:r>
                                        <a:rPr lang="de-DE" i="1">
                                          <a:solidFill>
                                            <a:schemeClr val="accent1"/>
                                          </a:solidFill>
                                          <a:latin typeface="Cambria Math" panose="02040503050406030204" pitchFamily="18" charset="0"/>
                                        </a:rPr>
                                        <m:t>𝑚</m:t>
                                      </m:r>
                                    </m:sub>
                                  </m:sSub>
                                  <m:r>
                                    <a:rPr lang="de-DE" i="1">
                                      <a:solidFill>
                                        <a:schemeClr val="accent1"/>
                                      </a:solidFill>
                                      <a:latin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𝑣</m:t>
                                      </m:r>
                                    </m:e>
                                    <m:sub>
                                      <m:r>
                                        <a:rPr lang="de-DE" i="1">
                                          <a:solidFill>
                                            <a:schemeClr val="accent1"/>
                                          </a:solidFill>
                                          <a:latin typeface="Cambria Math" panose="02040503050406030204" pitchFamily="18" charset="0"/>
                                        </a:rPr>
                                        <m:t>𝑚</m:t>
                                      </m:r>
                                    </m:sub>
                                  </m:sSub>
                                  <m:r>
                                    <a:rPr lang="de-DE" i="1">
                                      <a:latin typeface="Cambria Math" panose="02040503050406030204" pitchFamily="18" charset="0"/>
                                    </a:rPr>
                                    <m:t>,</m:t>
                                  </m:r>
                                  <m:r>
                                    <a:rPr lang="de-DE" b="1" i="1">
                                      <a:latin typeface="Cambria Math" panose="02040503050406030204" pitchFamily="18" charset="0"/>
                                    </a:rPr>
                                    <m:t>𝑺</m:t>
                                  </m:r>
                                </m:e>
                              </m:d>
                            </m:e>
                          </m:nary>
                        </m:e>
                      </m:nary>
                    </m:oMath>
                  </m:oMathPara>
                </a14:m>
                <a:endParaRPr lang="de-DE" dirty="0"/>
              </a:p>
              <a:p>
                <a:pPr lvl="3"/>
                <a:r>
                  <a:rPr lang="de-DE" dirty="0"/>
                  <a:t>Für </a:t>
                </a:r>
                <a:r>
                  <a:rPr lang="de-DE" i="1" dirty="0"/>
                  <a:t>jede</a:t>
                </a:r>
                <a:r>
                  <a:rPr lang="de-DE" dirty="0"/>
                  <a:t> Wertekombination </a:t>
                </a:r>
                <a14:m>
                  <m:oMath xmlns:m="http://schemas.openxmlformats.org/officeDocument/2006/math">
                    <m:r>
                      <a:rPr lang="de-DE" b="1" i="1">
                        <a:latin typeface="Cambria Math" panose="02040503050406030204" pitchFamily="18" charset="0"/>
                      </a:rPr>
                      <m:t>𝒔</m:t>
                    </m:r>
                  </m:oMath>
                </a14:m>
                <a:r>
                  <a:rPr lang="de-DE" dirty="0"/>
                  <a:t> von </a:t>
                </a:r>
                <a14:m>
                  <m:oMath xmlns:m="http://schemas.openxmlformats.org/officeDocument/2006/math">
                    <m:r>
                      <a:rPr lang="de-DE" b="1" i="1">
                        <a:latin typeface="Cambria Math" panose="02040503050406030204" pitchFamily="18" charset="0"/>
                      </a:rPr>
                      <m:t>𝑺</m:t>
                    </m:r>
                  </m:oMath>
                </a14:m>
                <a:r>
                  <a:rPr lang="de-DE" dirty="0"/>
                  <a:t>, summiere die Wahrscheinlichkeiten über </a:t>
                </a:r>
                <a:r>
                  <a:rPr lang="de-DE" i="1" dirty="0"/>
                  <a:t>alle</a:t>
                </a:r>
                <a:r>
                  <a:rPr lang="de-DE" dirty="0"/>
                  <a:t> Wertekombinationen </a:t>
                </a:r>
                <a14:m>
                  <m:oMath xmlns:m="http://schemas.openxmlformats.org/officeDocument/2006/math">
                    <m:r>
                      <a:rPr lang="de-DE" b="1" i="1">
                        <a:latin typeface="Cambria Math" panose="02040503050406030204" pitchFamily="18" charset="0"/>
                        <a:ea typeface="Cambria Math" panose="02040503050406030204" pitchFamily="18" charset="0"/>
                      </a:rPr>
                      <m:t>𝒖</m:t>
                    </m:r>
                  </m:oMath>
                </a14:m>
                <a:r>
                  <a:rPr lang="de-DE" dirty="0"/>
                  <a:t> von </a:t>
                </a:r>
                <a14:m>
                  <m:oMath xmlns:m="http://schemas.openxmlformats.org/officeDocument/2006/math">
                    <m:r>
                      <a:rPr lang="de-DE" b="1" i="1">
                        <a:latin typeface="Cambria Math" panose="02040503050406030204" pitchFamily="18" charset="0"/>
                        <a:ea typeface="Cambria Math" panose="02040503050406030204" pitchFamily="18" charset="0"/>
                      </a:rPr>
                      <m:t>𝑼</m:t>
                    </m:r>
                  </m:oMath>
                </a14:m>
                <a:r>
                  <a:rPr lang="de-DE" dirty="0"/>
                  <a:t> auf, auf die </a:t>
                </a:r>
                <a14:m>
                  <m:oMath xmlns:m="http://schemas.openxmlformats.org/officeDocument/2006/math">
                    <m:r>
                      <a:rPr lang="de-DE" b="1" i="1">
                        <a:latin typeface="Cambria Math" panose="02040503050406030204" pitchFamily="18" charset="0"/>
                      </a:rPr>
                      <m:t>𝒔</m:t>
                    </m:r>
                    <m:r>
                      <a:rPr lang="de-DE" b="1" i="1">
                        <a:latin typeface="Cambria Math" panose="02040503050406030204" pitchFamily="18" charset="0"/>
                        <a:ea typeface="Cambria Math" panose="02040503050406030204" pitchFamily="18" charset="0"/>
                      </a:rPr>
                      <m:t>∪</m:t>
                    </m:r>
                    <m:r>
                      <a:rPr lang="de-DE" b="1" i="1">
                        <a:latin typeface="Cambria Math" panose="02040503050406030204" pitchFamily="18" charset="0"/>
                      </a:rPr>
                      <m:t>𝒖</m:t>
                    </m:r>
                  </m:oMath>
                </a14:m>
                <a:r>
                  <a:rPr lang="de-DE" dirty="0"/>
                  <a:t> abbilden</a:t>
                </a:r>
              </a:p>
              <a:p>
                <a:pPr lvl="3"/>
                <a:r>
                  <a:rPr lang="de-DE" dirty="0">
                    <a:solidFill>
                      <a:schemeClr val="tx1"/>
                    </a:solidFill>
                  </a:rPr>
                  <a:t>Wenn </a:t>
                </a:r>
                <a14:m>
                  <m:oMath xmlns:m="http://schemas.openxmlformats.org/officeDocument/2006/math">
                    <m:r>
                      <a:rPr lang="de-DE" b="1" i="1">
                        <a:solidFill>
                          <a:schemeClr val="tx1"/>
                        </a:solidFill>
                        <a:latin typeface="Cambria Math" panose="02040503050406030204" pitchFamily="18" charset="0"/>
                      </a:rPr>
                      <m:t>𝑺</m:t>
                    </m:r>
                  </m:oMath>
                </a14:m>
                <a:r>
                  <a:rPr lang="de-DE" dirty="0">
                    <a:solidFill>
                      <a:schemeClr val="tx1"/>
                    </a:solidFill>
                  </a:rPr>
                  <a:t> aus </a:t>
                </a:r>
                <a:r>
                  <a:rPr lang="de-DE" dirty="0">
                    <a:solidFill>
                      <a:srgbClr val="FFC000"/>
                    </a:solidFill>
                  </a:rPr>
                  <a:t>Events</a:t>
                </a:r>
                <a:r>
                  <a:rPr lang="de-DE" dirty="0">
                    <a:solidFill>
                      <a:schemeClr val="tx1"/>
                    </a:solidFill>
                  </a:rPr>
                  <a:t> besteht, dann berücksichtige nur die Fälle, in denen die </a:t>
                </a:r>
                <a:r>
                  <a:rPr lang="de-DE" dirty="0">
                    <a:solidFill>
                      <a:srgbClr val="FFC000"/>
                    </a:solidFill>
                  </a:rPr>
                  <a:t>Werte in </a:t>
                </a:r>
                <a14:m>
                  <m:oMath xmlns:m="http://schemas.openxmlformats.org/officeDocument/2006/math">
                    <m:sSub>
                      <m:sSubPr>
                        <m:ctrlPr>
                          <a:rPr lang="de-DE" i="1" smtClean="0">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𝑃</m:t>
                        </m:r>
                      </m:e>
                      <m:sub>
                        <m:r>
                          <a:rPr lang="de-DE" i="1">
                            <a:solidFill>
                              <a:srgbClr val="FFC000"/>
                            </a:solidFill>
                            <a:latin typeface="Cambria Math" panose="02040503050406030204" pitchFamily="18" charset="0"/>
                          </a:rPr>
                          <m:t>𝐹</m:t>
                        </m:r>
                      </m:sub>
                    </m:sSub>
                  </m:oMath>
                </a14:m>
                <a:r>
                  <a:rPr lang="de-DE" dirty="0">
                    <a:solidFill>
                      <a:srgbClr val="FFC000"/>
                    </a:solidFill>
                  </a:rPr>
                  <a:t> mit den Events in </a:t>
                </a:r>
                <a14:m>
                  <m:oMath xmlns:m="http://schemas.openxmlformats.org/officeDocument/2006/math">
                    <m:r>
                      <a:rPr lang="de-DE" b="1" i="1">
                        <a:solidFill>
                          <a:srgbClr val="FFC000"/>
                        </a:solidFill>
                        <a:latin typeface="Cambria Math" panose="02040503050406030204" pitchFamily="18" charset="0"/>
                      </a:rPr>
                      <m:t>𝑺</m:t>
                    </m:r>
                  </m:oMath>
                </a14:m>
                <a:r>
                  <a:rPr lang="de-DE" dirty="0">
                    <a:solidFill>
                      <a:srgbClr val="FFC000"/>
                    </a:solidFill>
                  </a:rPr>
                  <a:t> übereinstimmen</a:t>
                </a:r>
                <a:endParaRPr lang="de-DE" dirty="0">
                  <a:solidFill>
                    <a:schemeClr val="tx1"/>
                  </a:solidFill>
                </a:endParaRPr>
              </a:p>
              <a:p>
                <a:pPr lvl="3"/>
                <a:r>
                  <a:rPr lang="de-DE" dirty="0"/>
                  <a:t>Beispiel: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smtClean="0">
                            <a:solidFill>
                              <a:srgbClr val="FFC000"/>
                            </a:solidFill>
                            <a:latin typeface="Cambria Math" panose="02040503050406030204" pitchFamily="18" charset="0"/>
                          </a:rPr>
                          <m:t>𝑒𝑝𝑖𝑑</m:t>
                        </m:r>
                      </m:e>
                    </m:d>
                    <m:r>
                      <a:rPr lang="de-DE" b="1" i="1" smtClean="0">
                        <a:solidFill>
                          <a:schemeClr val="tx1"/>
                        </a:solidFill>
                        <a:latin typeface="Cambria Math" panose="02040503050406030204" pitchFamily="18" charset="0"/>
                      </a:rPr>
                      <m:t>,</m:t>
                    </m:r>
                    <m:r>
                      <a:rPr lang="de-DE" b="1" i="1">
                        <a:latin typeface="Cambria Math" panose="02040503050406030204" pitchFamily="18" charset="0"/>
                        <a:ea typeface="Cambria Math" panose="02040503050406030204" pitchFamily="18" charset="0"/>
                      </a:rPr>
                      <m:t>𝑼</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𝑇𝑟𝑎𝑣𝑒𝑙</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𝑆𝑖𝑐𝑘</m:t>
                        </m:r>
                      </m:e>
                    </m:d>
                  </m:oMath>
                </a14:m>
                <a:endParaRPr lang="de-DE" i="1" dirty="0">
                  <a:latin typeface="Cambria Math" panose="02040503050406030204" pitchFamily="18" charset="0"/>
                  <a:ea typeface="Cambria Math" panose="02040503050406030204" pitchFamily="18" charset="0"/>
                </a:endParaRPr>
              </a:p>
              <a:p>
                <a:pPr marL="14288" lvl="3" indent="0">
                  <a:buNone/>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rPr>
                        <m:t>𝑃</m:t>
                      </m:r>
                      <m:d>
                        <m:dPr>
                          <m:ctrlPr>
                            <a:rPr lang="de-DE" i="1" dirty="0">
                              <a:latin typeface="Cambria Math" panose="02040503050406030204" pitchFamily="18" charset="0"/>
                            </a:rPr>
                          </m:ctrlPr>
                        </m:dPr>
                        <m:e>
                          <m:r>
                            <a:rPr lang="de-DE" i="1" dirty="0">
                              <a:solidFill>
                                <a:srgbClr val="FFC000"/>
                              </a:solidFill>
                              <a:latin typeface="Cambria Math" panose="02040503050406030204" pitchFamily="18" charset="0"/>
                            </a:rPr>
                            <m:t>𝑒𝑝𝑖𝑑</m:t>
                          </m:r>
                        </m:e>
                      </m:d>
                      <m:r>
                        <a:rPr lang="de-DE" i="1">
                          <a:latin typeface="Cambria Math" panose="02040503050406030204" pitchFamily="18" charset="0"/>
                        </a:rPr>
                        <m:t>=</m:t>
                      </m:r>
                      <m:nary>
                        <m:naryPr>
                          <m:chr m:val="∑"/>
                          <m:supHide m:val="on"/>
                          <m:ctrlPr>
                            <a:rPr lang="de-DE" i="1">
                              <a:solidFill>
                                <a:schemeClr val="accent1"/>
                              </a:solidFill>
                              <a:latin typeface="Cambria Math" panose="02040503050406030204" pitchFamily="18" charset="0"/>
                            </a:rPr>
                          </m:ctrlPr>
                        </m:naryPr>
                        <m:sub>
                          <m:sSub>
                            <m:sSubPr>
                              <m:ctrlPr>
                                <a:rPr lang="de-DE" i="1">
                                  <a:solidFill>
                                    <a:schemeClr val="accent1"/>
                                  </a:solidFill>
                                  <a:latin typeface="Cambria Math" panose="02040503050406030204" pitchFamily="18" charset="0"/>
                                </a:rPr>
                              </m:ctrlPr>
                            </m:sSubPr>
                            <m:e>
                              <m:r>
                                <m:rPr>
                                  <m:brk m:alnAt="7"/>
                                </m:rPr>
                                <a:rPr lang="de-DE" i="1">
                                  <a:solidFill>
                                    <a:schemeClr val="accent1"/>
                                  </a:solidFill>
                                  <a:latin typeface="Cambria Math" panose="02040503050406030204" pitchFamily="18" charset="0"/>
                                </a:rPr>
                                <m:t>𝑣</m:t>
                              </m:r>
                            </m:e>
                            <m:sub>
                              <m:r>
                                <m:rPr>
                                  <m:brk m:alnAt="7"/>
                                </m:rPr>
                                <a:rPr lang="de-DE" i="1">
                                  <a:solidFill>
                                    <a:schemeClr val="accent1"/>
                                  </a:solidFill>
                                  <a:latin typeface="Cambria Math" panose="02040503050406030204" pitchFamily="18" charset="0"/>
                                </a:rPr>
                                <m:t>𝑡</m:t>
                              </m:r>
                            </m:sub>
                          </m:sSub>
                          <m:r>
                            <a:rPr lang="de-DE" i="1">
                              <a:solidFill>
                                <a:schemeClr val="accent1"/>
                              </a:solidFill>
                              <a:latin typeface="Cambria Math" panose="02040503050406030204" pitchFamily="18" charset="0"/>
                              <a:ea typeface="Cambria Math" panose="02040503050406030204" pitchFamily="18" charset="0"/>
                            </a:rPr>
                            <m:t>∈</m:t>
                          </m:r>
                          <m:r>
                            <m:rPr>
                              <m:sty m:val="p"/>
                            </m:rPr>
                            <a:rPr lang="de-DE" i="0">
                              <a:solidFill>
                                <a:schemeClr val="accent1"/>
                              </a:solidFill>
                              <a:latin typeface="Cambria Math" panose="02040503050406030204" pitchFamily="18" charset="0"/>
                              <a:ea typeface="Cambria Math" panose="02040503050406030204" pitchFamily="18" charset="0"/>
                            </a:rPr>
                            <m:t>Val</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𝑇𝑟𝑎𝑣𝑒𝑙</m:t>
                          </m:r>
                          <m:r>
                            <a:rPr lang="de-DE" i="1">
                              <a:solidFill>
                                <a:schemeClr val="accent1"/>
                              </a:solidFill>
                              <a:latin typeface="Cambria Math" panose="02040503050406030204" pitchFamily="18" charset="0"/>
                              <a:ea typeface="Cambria Math" panose="02040503050406030204" pitchFamily="18" charset="0"/>
                            </a:rPr>
                            <m:t>)</m:t>
                          </m:r>
                        </m:sub>
                        <m:sup/>
                        <m:e>
                          <m:nary>
                            <m:naryPr>
                              <m:chr m:val="∑"/>
                              <m:supHide m:val="on"/>
                              <m:ctrlPr>
                                <a:rPr lang="de-DE" i="1">
                                  <a:solidFill>
                                    <a:schemeClr val="accent1"/>
                                  </a:solidFill>
                                  <a:latin typeface="Cambria Math" panose="02040503050406030204" pitchFamily="18" charset="0"/>
                                </a:rPr>
                              </m:ctrlPr>
                            </m:naryPr>
                            <m:sub>
                              <m:sSub>
                                <m:sSubPr>
                                  <m:ctrlPr>
                                    <a:rPr lang="de-DE" i="1">
                                      <a:solidFill>
                                        <a:schemeClr val="accent1"/>
                                      </a:solidFill>
                                      <a:latin typeface="Cambria Math" panose="02040503050406030204" pitchFamily="18" charset="0"/>
                                    </a:rPr>
                                  </m:ctrlPr>
                                </m:sSubPr>
                                <m:e>
                                  <m:r>
                                    <m:rPr>
                                      <m:brk m:alnAt="7"/>
                                    </m:rPr>
                                    <a:rPr lang="de-DE" i="1">
                                      <a:solidFill>
                                        <a:schemeClr val="accent1"/>
                                      </a:solidFill>
                                      <a:latin typeface="Cambria Math" panose="02040503050406030204" pitchFamily="18" charset="0"/>
                                    </a:rPr>
                                    <m:t>𝑣</m:t>
                                  </m:r>
                                </m:e>
                                <m:sub>
                                  <m:r>
                                    <m:rPr>
                                      <m:brk m:alnAt="7"/>
                                    </m:rPr>
                                    <a:rPr lang="de-DE" i="1">
                                      <a:solidFill>
                                        <a:schemeClr val="accent1"/>
                                      </a:solidFill>
                                      <a:latin typeface="Cambria Math" panose="02040503050406030204" pitchFamily="18" charset="0"/>
                                    </a:rPr>
                                    <m:t>𝑠</m:t>
                                  </m:r>
                                </m:sub>
                              </m:sSub>
                              <m:r>
                                <a:rPr lang="de-DE" i="1">
                                  <a:solidFill>
                                    <a:schemeClr val="accent1"/>
                                  </a:solidFill>
                                  <a:latin typeface="Cambria Math" panose="02040503050406030204" pitchFamily="18" charset="0"/>
                                  <a:ea typeface="Cambria Math" panose="02040503050406030204" pitchFamily="18" charset="0"/>
                                </a:rPr>
                                <m:t>∈</m:t>
                              </m:r>
                              <m:r>
                                <m:rPr>
                                  <m:sty m:val="p"/>
                                </m:rPr>
                                <a:rPr lang="de-DE" i="0">
                                  <a:solidFill>
                                    <a:schemeClr val="accent1"/>
                                  </a:solidFill>
                                  <a:latin typeface="Cambria Math" panose="02040503050406030204" pitchFamily="18" charset="0"/>
                                  <a:ea typeface="Cambria Math" panose="02040503050406030204" pitchFamily="18" charset="0"/>
                                </a:rPr>
                                <m:t>Val</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𝑆𝑖𝑐𝑘</m:t>
                              </m:r>
                              <m:r>
                                <a:rPr lang="de-DE" i="1">
                                  <a:solidFill>
                                    <a:schemeClr val="accent1"/>
                                  </a:solidFill>
                                  <a:latin typeface="Cambria Math" panose="02040503050406030204" pitchFamily="18" charset="0"/>
                                  <a:ea typeface="Cambria Math" panose="02040503050406030204" pitchFamily="18" charset="0"/>
                                </a:rPr>
                                <m:t>)</m:t>
                              </m:r>
                            </m:sub>
                            <m:sup/>
                            <m:e>
                              <m:r>
                                <a:rPr lang="de-DE" i="1">
                                  <a:latin typeface="Cambria Math" panose="02040503050406030204" pitchFamily="18" charset="0"/>
                                </a:rPr>
                                <m:t>𝑃</m:t>
                              </m:r>
                              <m:r>
                                <a:rPr lang="de-DE" i="1">
                                  <a:latin typeface="Cambria Math" panose="02040503050406030204" pitchFamily="18" charset="0"/>
                                </a:rPr>
                                <m:t>(</m:t>
                              </m:r>
                              <m:r>
                                <a:rPr lang="de-DE" i="1">
                                  <a:solidFill>
                                    <a:srgbClr val="FFC000"/>
                                  </a:solidFill>
                                  <a:latin typeface="Cambria Math" panose="02040503050406030204" pitchFamily="18" charset="0"/>
                                </a:rPr>
                                <m:t>𝑒𝑝𝑖𝑑</m:t>
                              </m:r>
                              <m:r>
                                <a:rPr lang="de-DE" i="1">
                                  <a:latin typeface="Cambria Math" panose="02040503050406030204" pitchFamily="18" charset="0"/>
                                </a:rPr>
                                <m:t>,</m:t>
                              </m:r>
                              <m:r>
                                <a:rPr lang="de-DE" i="1">
                                  <a:solidFill>
                                    <a:schemeClr val="accent1"/>
                                  </a:solidFill>
                                  <a:latin typeface="Cambria Math" panose="02040503050406030204" pitchFamily="18" charset="0"/>
                                </a:rPr>
                                <m:t>𝑇𝑟𝑎𝑣𝑒𝑙</m:t>
                              </m:r>
                              <m:r>
                                <a:rPr lang="de-DE" i="1">
                                  <a:solidFill>
                                    <a:schemeClr val="accent1"/>
                                  </a:solidFill>
                                  <a:latin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𝑣</m:t>
                                  </m:r>
                                </m:e>
                                <m:sub>
                                  <m:r>
                                    <a:rPr lang="de-DE" i="1">
                                      <a:solidFill>
                                        <a:schemeClr val="accent1"/>
                                      </a:solidFill>
                                      <a:latin typeface="Cambria Math" panose="02040503050406030204" pitchFamily="18" charset="0"/>
                                    </a:rPr>
                                    <m:t>𝑡</m:t>
                                  </m:r>
                                </m:sub>
                              </m:sSub>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𝑆𝑖𝑐𝑘</m:t>
                              </m:r>
                              <m:r>
                                <a:rPr lang="de-DE" i="1">
                                  <a:solidFill>
                                    <a:schemeClr val="accent1"/>
                                  </a:solidFill>
                                  <a:latin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𝑣</m:t>
                                  </m:r>
                                </m:e>
                                <m:sub>
                                  <m:r>
                                    <a:rPr lang="de-DE" i="1">
                                      <a:solidFill>
                                        <a:schemeClr val="accent1"/>
                                      </a:solidFill>
                                      <a:latin typeface="Cambria Math" panose="02040503050406030204" pitchFamily="18" charset="0"/>
                                    </a:rPr>
                                    <m:t>𝑠</m:t>
                                  </m:r>
                                </m:sub>
                              </m:sSub>
                              <m:r>
                                <a:rPr lang="de-DE" i="1">
                                  <a:latin typeface="Cambria Math" panose="02040503050406030204" pitchFamily="18" charset="0"/>
                                </a:rPr>
                                <m:t>)</m:t>
                              </m:r>
                            </m:e>
                          </m:nary>
                        </m:e>
                      </m:nary>
                    </m:oMath>
                  </m:oMathPara>
                </a14:m>
                <a:endParaRPr lang="de-DE" dirty="0"/>
              </a:p>
            </p:txBody>
          </p:sp>
        </mc:Choice>
        <mc:Fallback xmlns="">
          <p:sp>
            <p:nvSpPr>
              <p:cNvPr id="16" name="Content Placeholder 15">
                <a:extLst>
                  <a:ext uri="{FF2B5EF4-FFF2-40B4-BE49-F238E27FC236}">
                    <a16:creationId xmlns:a16="http://schemas.microsoft.com/office/drawing/2014/main" id="{DB93BD61-A0D5-4443-9524-653FE7E55879}"/>
                  </a:ext>
                </a:extLst>
              </p:cNvPr>
              <p:cNvSpPr>
                <a:spLocks noGrp="1" noRot="1" noChangeAspect="1" noMove="1" noResize="1" noEditPoints="1" noAdjustHandles="1" noChangeArrowheads="1" noChangeShapeType="1" noTextEdit="1"/>
              </p:cNvSpPr>
              <p:nvPr>
                <p:ph idx="1"/>
              </p:nvPr>
            </p:nvSpPr>
            <p:spPr>
              <a:xfrm>
                <a:off x="359999" y="1665066"/>
                <a:ext cx="8445923" cy="4507382"/>
              </a:xfrm>
              <a:blipFill>
                <a:blip r:embed="rId3"/>
                <a:stretch>
                  <a:fillRect l="-1952" t="-2528" r="-150" b="-22753"/>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9D61F1D9-B940-9B47-8DDF-D5148F108243}"/>
              </a:ext>
            </a:extLst>
          </p:cNvPr>
          <p:cNvSpPr>
            <a:spLocks noGrp="1"/>
          </p:cNvSpPr>
          <p:nvPr>
            <p:ph type="sldNum" sz="quarter" idx="4"/>
          </p:nvPr>
        </p:nvSpPr>
        <p:spPr/>
        <p:txBody>
          <a:bodyPr/>
          <a:lstStyle/>
          <a:p>
            <a:fld id="{67C9959E-8E6B-B04C-9955-EA096F41CA7A}" type="slidenum">
              <a:rPr lang="de-DE" smtClean="0"/>
              <a:t>18</a:t>
            </a:fld>
            <a:endParaRPr lang="de-DE" dirty="0"/>
          </a:p>
        </p:txBody>
      </p:sp>
      <p:grpSp>
        <p:nvGrpSpPr>
          <p:cNvPr id="32" name="Group 31">
            <a:extLst>
              <a:ext uri="{FF2B5EF4-FFF2-40B4-BE49-F238E27FC236}">
                <a16:creationId xmlns:a16="http://schemas.microsoft.com/office/drawing/2014/main" id="{A79452A2-08FC-E343-A77A-FF8E7435D5FF}"/>
              </a:ext>
            </a:extLst>
          </p:cNvPr>
          <p:cNvGrpSpPr/>
          <p:nvPr/>
        </p:nvGrpSpPr>
        <p:grpSpPr>
          <a:xfrm>
            <a:off x="9962548" y="1769043"/>
            <a:ext cx="986555" cy="389513"/>
            <a:chOff x="5532078" y="2979431"/>
            <a:chExt cx="986555" cy="389513"/>
          </a:xfrm>
        </p:grpSpPr>
        <p:sp>
          <p:nvSpPr>
            <p:cNvPr id="33" name="TextBox 32">
              <a:extLst>
                <a:ext uri="{FF2B5EF4-FFF2-40B4-BE49-F238E27FC236}">
                  <a16:creationId xmlns:a16="http://schemas.microsoft.com/office/drawing/2014/main" id="{C34B80FD-32C2-A249-900B-82EEB4B5EDF4}"/>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8F372DB5-58D4-0046-90DD-D9FE32AA9434}"/>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35" name="Group 34">
            <a:extLst>
              <a:ext uri="{FF2B5EF4-FFF2-40B4-BE49-F238E27FC236}">
                <a16:creationId xmlns:a16="http://schemas.microsoft.com/office/drawing/2014/main" id="{D40BFF5E-A758-CE40-9A22-C623DD0BB60B}"/>
              </a:ext>
            </a:extLst>
          </p:cNvPr>
          <p:cNvGrpSpPr/>
          <p:nvPr/>
        </p:nvGrpSpPr>
        <p:grpSpPr>
          <a:xfrm>
            <a:off x="9046869" y="1770147"/>
            <a:ext cx="724173" cy="389513"/>
            <a:chOff x="6518638" y="3371343"/>
            <a:chExt cx="724173" cy="389513"/>
          </a:xfrm>
        </p:grpSpPr>
        <p:sp>
          <p:nvSpPr>
            <p:cNvPr id="36" name="TextBox 35">
              <a:extLst>
                <a:ext uri="{FF2B5EF4-FFF2-40B4-BE49-F238E27FC236}">
                  <a16:creationId xmlns:a16="http://schemas.microsoft.com/office/drawing/2014/main" id="{C7525A74-516B-3F40-A6F5-0A731582FB4F}"/>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93546A36-B07B-9542-B722-847F59CFDBD0}"/>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B86C7E09-F6DE-2248-AAEA-EDF5505F13C4}"/>
              </a:ext>
            </a:extLst>
          </p:cNvPr>
          <p:cNvGrpSpPr/>
          <p:nvPr/>
        </p:nvGrpSpPr>
        <p:grpSpPr>
          <a:xfrm>
            <a:off x="11098385" y="1770148"/>
            <a:ext cx="771229" cy="389513"/>
            <a:chOff x="6102187" y="5664879"/>
            <a:chExt cx="771229" cy="389513"/>
          </a:xfrm>
        </p:grpSpPr>
        <p:sp>
          <p:nvSpPr>
            <p:cNvPr id="39" name="TextBox 38">
              <a:extLst>
                <a:ext uri="{FF2B5EF4-FFF2-40B4-BE49-F238E27FC236}">
                  <a16:creationId xmlns:a16="http://schemas.microsoft.com/office/drawing/2014/main" id="{CDD3253F-5B69-044E-950B-4A38656710B0}"/>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7159E961-D3DF-6347-A1BE-5DC747508FEE}"/>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0" name="Rectangle 39">
                  <a:extLst>
                    <a:ext uri="{FF2B5EF4-FFF2-40B4-BE49-F238E27FC236}">
                      <a16:creationId xmlns:a16="http://schemas.microsoft.com/office/drawing/2014/main" id="{7159E961-D3DF-6347-A1BE-5DC747508FEE}"/>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41" name="Table 40">
                <a:extLst>
                  <a:ext uri="{FF2B5EF4-FFF2-40B4-BE49-F238E27FC236}">
                    <a16:creationId xmlns:a16="http://schemas.microsoft.com/office/drawing/2014/main" id="{4307984D-0EAE-454E-B498-ABC5B3BD11ED}"/>
                  </a:ext>
                </a:extLst>
              </p:cNvPr>
              <p:cNvGraphicFramePr>
                <a:graphicFrameLocks noGrp="1"/>
              </p:cNvGraphicFramePr>
              <p:nvPr>
                <p:extLst>
                  <p:ext uri="{D42A27DB-BD31-4B8C-83A1-F6EECF244321}">
                    <p14:modId xmlns:p14="http://schemas.microsoft.com/office/powerpoint/2010/main" val="1086507761"/>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41" name="Table 40">
                <a:extLst>
                  <a:ext uri="{FF2B5EF4-FFF2-40B4-BE49-F238E27FC236}">
                    <a16:creationId xmlns:a16="http://schemas.microsoft.com/office/drawing/2014/main" id="{4307984D-0EAE-454E-B498-ABC5B3BD11ED}"/>
                  </a:ext>
                </a:extLst>
              </p:cNvPr>
              <p:cNvGraphicFramePr>
                <a:graphicFrameLocks noGrp="1"/>
              </p:cNvGraphicFramePr>
              <p:nvPr>
                <p:extLst>
                  <p:ext uri="{D42A27DB-BD31-4B8C-83A1-F6EECF244321}">
                    <p14:modId xmlns:p14="http://schemas.microsoft.com/office/powerpoint/2010/main" val="1086507761"/>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7"/>
                          <a:stretch>
                            <a:fillRect t="-3448" r="-300000" b="-800000"/>
                          </a:stretch>
                        </a:blipFill>
                      </a:tcPr>
                    </a:tc>
                    <a:tc>
                      <a:txBody>
                        <a:bodyPr/>
                        <a:lstStyle/>
                        <a:p>
                          <a:endParaRPr lang="en-US"/>
                        </a:p>
                      </a:txBody>
                      <a:tcPr marL="45720" marR="45720">
                        <a:blipFill>
                          <a:blip r:embed="rId7"/>
                          <a:stretch>
                            <a:fillRect l="-84615" t="-3448" r="-153846" b="-800000"/>
                          </a:stretch>
                        </a:blipFill>
                      </a:tcPr>
                    </a:tc>
                    <a:tc>
                      <a:txBody>
                        <a:bodyPr/>
                        <a:lstStyle/>
                        <a:p>
                          <a:endParaRPr lang="en-US"/>
                        </a:p>
                      </a:txBody>
                      <a:tcPr marL="45720" marR="45720">
                        <a:blipFill>
                          <a:blip r:embed="rId7"/>
                          <a:stretch>
                            <a:fillRect l="-218182" t="-3448" r="-81818" b="-800000"/>
                          </a:stretch>
                        </a:blipFill>
                      </a:tcPr>
                    </a:tc>
                    <a:tc>
                      <a:txBody>
                        <a:bodyPr/>
                        <a:lstStyle/>
                        <a:p>
                          <a:endParaRPr lang="en-US"/>
                        </a:p>
                      </a:txBody>
                      <a:tcPr marL="45720" marR="45720">
                        <a:blipFill>
                          <a:blip r:embed="rId7"/>
                          <a:stretch>
                            <a:fillRect l="-388889"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7"/>
                          <a:stretch>
                            <a:fillRect t="-103448" r="-300000" b="-700000"/>
                          </a:stretch>
                        </a:blipFill>
                      </a:tcPr>
                    </a:tc>
                    <a:tc>
                      <a:txBody>
                        <a:bodyPr/>
                        <a:lstStyle/>
                        <a:p>
                          <a:endParaRPr lang="en-US"/>
                        </a:p>
                      </a:txBody>
                      <a:tcPr marL="45720" marR="45720">
                        <a:blipFill>
                          <a:blip r:embed="rId7"/>
                          <a:stretch>
                            <a:fillRect l="-84615" t="-103448" r="-153846" b="-700000"/>
                          </a:stretch>
                        </a:blipFill>
                      </a:tcPr>
                    </a:tc>
                    <a:tc>
                      <a:txBody>
                        <a:bodyPr/>
                        <a:lstStyle/>
                        <a:p>
                          <a:endParaRPr lang="en-US"/>
                        </a:p>
                      </a:txBody>
                      <a:tcPr marL="45720" marR="45720">
                        <a:blipFill>
                          <a:blip r:embed="rId7"/>
                          <a:stretch>
                            <a:fillRect l="-218182" t="-103448" r="-81818" b="-700000"/>
                          </a:stretch>
                        </a:blipFill>
                      </a:tcPr>
                    </a:tc>
                    <a:tc>
                      <a:txBody>
                        <a:bodyPr/>
                        <a:lstStyle/>
                        <a:p>
                          <a:endParaRPr lang="en-US"/>
                        </a:p>
                      </a:txBody>
                      <a:tcPr marL="45720" marR="45720">
                        <a:blipFill>
                          <a:blip r:embed="rId7"/>
                          <a:stretch>
                            <a:fillRect l="-388889"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7"/>
                          <a:stretch>
                            <a:fillRect t="-203448" r="-300000" b="-600000"/>
                          </a:stretch>
                        </a:blipFill>
                      </a:tcPr>
                    </a:tc>
                    <a:tc>
                      <a:txBody>
                        <a:bodyPr/>
                        <a:lstStyle/>
                        <a:p>
                          <a:endParaRPr lang="en-US"/>
                        </a:p>
                      </a:txBody>
                      <a:tcPr marL="45720" marR="45720">
                        <a:blipFill>
                          <a:blip r:embed="rId7"/>
                          <a:stretch>
                            <a:fillRect l="-84615" t="-203448" r="-153846" b="-600000"/>
                          </a:stretch>
                        </a:blipFill>
                      </a:tcPr>
                    </a:tc>
                    <a:tc>
                      <a:txBody>
                        <a:bodyPr/>
                        <a:lstStyle/>
                        <a:p>
                          <a:endParaRPr lang="en-US"/>
                        </a:p>
                      </a:txBody>
                      <a:tcPr marL="45720" marR="45720">
                        <a:blipFill>
                          <a:blip r:embed="rId7"/>
                          <a:stretch>
                            <a:fillRect l="-218182" t="-203448" r="-81818" b="-600000"/>
                          </a:stretch>
                        </a:blipFill>
                      </a:tcPr>
                    </a:tc>
                    <a:tc>
                      <a:txBody>
                        <a:bodyPr/>
                        <a:lstStyle/>
                        <a:p>
                          <a:endParaRPr lang="en-US"/>
                        </a:p>
                      </a:txBody>
                      <a:tcPr marL="45720" marR="45720">
                        <a:blipFill>
                          <a:blip r:embed="rId7"/>
                          <a:stretch>
                            <a:fillRect l="-388889"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7"/>
                          <a:stretch>
                            <a:fillRect t="-303448" r="-300000" b="-500000"/>
                          </a:stretch>
                        </a:blipFill>
                      </a:tcPr>
                    </a:tc>
                    <a:tc>
                      <a:txBody>
                        <a:bodyPr/>
                        <a:lstStyle/>
                        <a:p>
                          <a:endParaRPr lang="en-US"/>
                        </a:p>
                      </a:txBody>
                      <a:tcPr marL="45720" marR="45720">
                        <a:blipFill>
                          <a:blip r:embed="rId7"/>
                          <a:stretch>
                            <a:fillRect l="-84615" t="-303448" r="-153846" b="-500000"/>
                          </a:stretch>
                        </a:blipFill>
                      </a:tcPr>
                    </a:tc>
                    <a:tc>
                      <a:txBody>
                        <a:bodyPr/>
                        <a:lstStyle/>
                        <a:p>
                          <a:endParaRPr lang="en-US"/>
                        </a:p>
                      </a:txBody>
                      <a:tcPr marL="45720" marR="45720">
                        <a:blipFill>
                          <a:blip r:embed="rId7"/>
                          <a:stretch>
                            <a:fillRect l="-218182" t="-303448" r="-81818" b="-500000"/>
                          </a:stretch>
                        </a:blipFill>
                      </a:tcPr>
                    </a:tc>
                    <a:tc>
                      <a:txBody>
                        <a:bodyPr/>
                        <a:lstStyle/>
                        <a:p>
                          <a:endParaRPr lang="en-US"/>
                        </a:p>
                      </a:txBody>
                      <a:tcPr marL="45720" marR="45720">
                        <a:blipFill>
                          <a:blip r:embed="rId7"/>
                          <a:stretch>
                            <a:fillRect l="-388889"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7"/>
                          <a:stretch>
                            <a:fillRect t="-403448" r="-300000" b="-400000"/>
                          </a:stretch>
                        </a:blipFill>
                      </a:tcPr>
                    </a:tc>
                    <a:tc>
                      <a:txBody>
                        <a:bodyPr/>
                        <a:lstStyle/>
                        <a:p>
                          <a:endParaRPr lang="en-US"/>
                        </a:p>
                      </a:txBody>
                      <a:tcPr marL="45720" marR="45720">
                        <a:blipFill>
                          <a:blip r:embed="rId7"/>
                          <a:stretch>
                            <a:fillRect l="-84615" t="-403448" r="-153846" b="-400000"/>
                          </a:stretch>
                        </a:blipFill>
                      </a:tcPr>
                    </a:tc>
                    <a:tc>
                      <a:txBody>
                        <a:bodyPr/>
                        <a:lstStyle/>
                        <a:p>
                          <a:endParaRPr lang="en-US"/>
                        </a:p>
                      </a:txBody>
                      <a:tcPr marL="45720" marR="45720">
                        <a:blipFill>
                          <a:blip r:embed="rId7"/>
                          <a:stretch>
                            <a:fillRect l="-218182" t="-403448" r="-81818" b="-400000"/>
                          </a:stretch>
                        </a:blipFill>
                      </a:tcPr>
                    </a:tc>
                    <a:tc>
                      <a:txBody>
                        <a:bodyPr/>
                        <a:lstStyle/>
                        <a:p>
                          <a:endParaRPr lang="en-US"/>
                        </a:p>
                      </a:txBody>
                      <a:tcPr marL="45720" marR="45720">
                        <a:blipFill>
                          <a:blip r:embed="rId7"/>
                          <a:stretch>
                            <a:fillRect l="-388889"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7"/>
                          <a:stretch>
                            <a:fillRect t="-503448" r="-300000" b="-300000"/>
                          </a:stretch>
                        </a:blipFill>
                      </a:tcPr>
                    </a:tc>
                    <a:tc>
                      <a:txBody>
                        <a:bodyPr/>
                        <a:lstStyle/>
                        <a:p>
                          <a:endParaRPr lang="en-US"/>
                        </a:p>
                      </a:txBody>
                      <a:tcPr marL="45720" marR="45720">
                        <a:blipFill>
                          <a:blip r:embed="rId7"/>
                          <a:stretch>
                            <a:fillRect l="-84615" t="-503448" r="-153846" b="-300000"/>
                          </a:stretch>
                        </a:blipFill>
                      </a:tcPr>
                    </a:tc>
                    <a:tc>
                      <a:txBody>
                        <a:bodyPr/>
                        <a:lstStyle/>
                        <a:p>
                          <a:endParaRPr lang="en-US"/>
                        </a:p>
                      </a:txBody>
                      <a:tcPr marL="45720" marR="45720">
                        <a:blipFill>
                          <a:blip r:embed="rId7"/>
                          <a:stretch>
                            <a:fillRect l="-218182" t="-503448" r="-81818" b="-300000"/>
                          </a:stretch>
                        </a:blipFill>
                      </a:tcPr>
                    </a:tc>
                    <a:tc>
                      <a:txBody>
                        <a:bodyPr/>
                        <a:lstStyle/>
                        <a:p>
                          <a:endParaRPr lang="en-US"/>
                        </a:p>
                      </a:txBody>
                      <a:tcPr marL="45720" marR="45720">
                        <a:blipFill>
                          <a:blip r:embed="rId7"/>
                          <a:stretch>
                            <a:fillRect l="-388889"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7"/>
                          <a:stretch>
                            <a:fillRect t="-603448" r="-300000" b="-200000"/>
                          </a:stretch>
                        </a:blipFill>
                      </a:tcPr>
                    </a:tc>
                    <a:tc>
                      <a:txBody>
                        <a:bodyPr/>
                        <a:lstStyle/>
                        <a:p>
                          <a:endParaRPr lang="en-US"/>
                        </a:p>
                      </a:txBody>
                      <a:tcPr marL="45720" marR="45720">
                        <a:blipFill>
                          <a:blip r:embed="rId7"/>
                          <a:stretch>
                            <a:fillRect l="-84615" t="-603448" r="-153846" b="-200000"/>
                          </a:stretch>
                        </a:blipFill>
                      </a:tcPr>
                    </a:tc>
                    <a:tc>
                      <a:txBody>
                        <a:bodyPr/>
                        <a:lstStyle/>
                        <a:p>
                          <a:endParaRPr lang="en-US"/>
                        </a:p>
                      </a:txBody>
                      <a:tcPr marL="45720" marR="45720">
                        <a:blipFill>
                          <a:blip r:embed="rId7"/>
                          <a:stretch>
                            <a:fillRect l="-218182" t="-603448" r="-81818" b="-200000"/>
                          </a:stretch>
                        </a:blipFill>
                      </a:tcPr>
                    </a:tc>
                    <a:tc>
                      <a:txBody>
                        <a:bodyPr/>
                        <a:lstStyle/>
                        <a:p>
                          <a:endParaRPr lang="en-US"/>
                        </a:p>
                      </a:txBody>
                      <a:tcPr marL="45720" marR="45720">
                        <a:blipFill>
                          <a:blip r:embed="rId7"/>
                          <a:stretch>
                            <a:fillRect l="-388889"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7"/>
                          <a:stretch>
                            <a:fillRect t="-703448" r="-300000" b="-100000"/>
                          </a:stretch>
                        </a:blipFill>
                      </a:tcPr>
                    </a:tc>
                    <a:tc>
                      <a:txBody>
                        <a:bodyPr/>
                        <a:lstStyle/>
                        <a:p>
                          <a:endParaRPr lang="en-US"/>
                        </a:p>
                      </a:txBody>
                      <a:tcPr marL="45720" marR="45720">
                        <a:blipFill>
                          <a:blip r:embed="rId7"/>
                          <a:stretch>
                            <a:fillRect l="-84615" t="-703448" r="-153846" b="-100000"/>
                          </a:stretch>
                        </a:blipFill>
                      </a:tcPr>
                    </a:tc>
                    <a:tc>
                      <a:txBody>
                        <a:bodyPr/>
                        <a:lstStyle/>
                        <a:p>
                          <a:endParaRPr lang="en-US"/>
                        </a:p>
                      </a:txBody>
                      <a:tcPr marL="45720" marR="45720">
                        <a:blipFill>
                          <a:blip r:embed="rId7"/>
                          <a:stretch>
                            <a:fillRect l="-218182" t="-703448" r="-81818" b="-100000"/>
                          </a:stretch>
                        </a:blipFill>
                      </a:tcPr>
                    </a:tc>
                    <a:tc>
                      <a:txBody>
                        <a:bodyPr/>
                        <a:lstStyle/>
                        <a:p>
                          <a:endParaRPr lang="en-US"/>
                        </a:p>
                      </a:txBody>
                      <a:tcPr marL="45720" marR="45720">
                        <a:blipFill>
                          <a:blip r:embed="rId7"/>
                          <a:stretch>
                            <a:fillRect l="-388889"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7"/>
                          <a:stretch>
                            <a:fillRect t="-803448" r="-300000"/>
                          </a:stretch>
                        </a:blipFill>
                      </a:tcPr>
                    </a:tc>
                    <a:tc>
                      <a:txBody>
                        <a:bodyPr/>
                        <a:lstStyle/>
                        <a:p>
                          <a:endParaRPr lang="en-US"/>
                        </a:p>
                      </a:txBody>
                      <a:tcPr marL="45720" marR="45720">
                        <a:blipFill>
                          <a:blip r:embed="rId7"/>
                          <a:stretch>
                            <a:fillRect l="-84615" t="-803448" r="-153846"/>
                          </a:stretch>
                        </a:blipFill>
                      </a:tcPr>
                    </a:tc>
                    <a:tc>
                      <a:txBody>
                        <a:bodyPr/>
                        <a:lstStyle/>
                        <a:p>
                          <a:endParaRPr lang="en-US"/>
                        </a:p>
                      </a:txBody>
                      <a:tcPr marL="45720" marR="45720">
                        <a:blipFill>
                          <a:blip r:embed="rId7"/>
                          <a:stretch>
                            <a:fillRect l="-218182" t="-803448" r="-81818"/>
                          </a:stretch>
                        </a:blipFill>
                      </a:tcPr>
                    </a:tc>
                    <a:tc>
                      <a:txBody>
                        <a:bodyPr/>
                        <a:lstStyle/>
                        <a:p>
                          <a:endParaRPr lang="en-US"/>
                        </a:p>
                      </a:txBody>
                      <a:tcPr marL="45720" marR="45720">
                        <a:blipFill>
                          <a:blip r:embed="rId7"/>
                          <a:stretch>
                            <a:fillRect l="-388889" t="-803448"/>
                          </a:stretch>
                        </a:blipFill>
                      </a:tcPr>
                    </a:tc>
                    <a:extLst>
                      <a:ext uri="{0D108BD9-81ED-4DB2-BD59-A6C34878D82A}">
                        <a16:rowId xmlns:a16="http://schemas.microsoft.com/office/drawing/2014/main" val="10008"/>
                      </a:ext>
                    </a:extLst>
                  </a:tr>
                </a:tbl>
              </a:graphicData>
            </a:graphic>
          </p:graphicFrame>
        </mc:Fallback>
      </mc:AlternateContent>
      <p:sp>
        <p:nvSpPr>
          <p:cNvPr id="3" name="Date Placeholder 2">
            <a:extLst>
              <a:ext uri="{FF2B5EF4-FFF2-40B4-BE49-F238E27FC236}">
                <a16:creationId xmlns:a16="http://schemas.microsoft.com/office/drawing/2014/main" id="{56198E3B-30C9-E240-98EC-304104499747}"/>
              </a:ext>
            </a:extLst>
          </p:cNvPr>
          <p:cNvSpPr>
            <a:spLocks noGrp="1"/>
          </p:cNvSpPr>
          <p:nvPr>
            <p:ph type="dt" sz="half" idx="2"/>
          </p:nvPr>
        </p:nvSpPr>
        <p:spPr/>
        <p:txBody>
          <a:bodyPr/>
          <a:lstStyle/>
          <a:p>
            <a:r>
              <a:rPr lang="en-GB"/>
              <a:t>Episodische PGMs</a:t>
            </a:r>
            <a:endParaRPr lang="de-DE" dirty="0"/>
          </a:p>
        </p:txBody>
      </p:sp>
      <p:sp>
        <p:nvSpPr>
          <p:cNvPr id="4" name="Footer Placeholder 3">
            <a:extLst>
              <a:ext uri="{FF2B5EF4-FFF2-40B4-BE49-F238E27FC236}">
                <a16:creationId xmlns:a16="http://schemas.microsoft.com/office/drawing/2014/main" id="{3DBCBF6E-E59E-9543-942D-B64086A7F8A5}"/>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159572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C959-9483-354B-B674-C0BAA3A67C71}"/>
              </a:ext>
            </a:extLst>
          </p:cNvPr>
          <p:cNvSpPr>
            <a:spLocks noGrp="1"/>
          </p:cNvSpPr>
          <p:nvPr>
            <p:ph type="title"/>
          </p:nvPr>
        </p:nvSpPr>
        <p:spPr/>
        <p:txBody>
          <a:bodyPr/>
          <a:lstStyle/>
          <a:p>
            <a:r>
              <a:rPr lang="de-DE" dirty="0"/>
              <a:t>Beantworten von Marginalanfragen</a:t>
            </a:r>
            <a:endParaRPr lang="en-GB" dirty="0"/>
          </a:p>
        </p:txBody>
      </p:sp>
      <mc:AlternateContent xmlns:mc="http://schemas.openxmlformats.org/markup-compatibility/2006" xmlns:a14="http://schemas.microsoft.com/office/drawing/2010/main">
        <mc:Choice Requires="a14">
          <p:sp>
            <p:nvSpPr>
              <p:cNvPr id="18" name="Content Placeholder 17">
                <a:extLst>
                  <a:ext uri="{FF2B5EF4-FFF2-40B4-BE49-F238E27FC236}">
                    <a16:creationId xmlns:a16="http://schemas.microsoft.com/office/drawing/2014/main" id="{FBD60FD0-CF2E-AF44-A863-FB4682DAA37B}"/>
                  </a:ext>
                </a:extLst>
              </p:cNvPr>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𝑃</m:t>
                      </m:r>
                      <m:d>
                        <m:dPr>
                          <m:ctrlPr>
                            <a:rPr lang="de-DE" i="1" dirty="0">
                              <a:latin typeface="Cambria Math" panose="02040503050406030204" pitchFamily="18" charset="0"/>
                            </a:rPr>
                          </m:ctrlPr>
                        </m:dPr>
                        <m:e>
                          <m:r>
                            <a:rPr lang="de-DE" b="0" i="1" dirty="0" smtClean="0">
                              <a:solidFill>
                                <a:srgbClr val="FFC000"/>
                              </a:solidFill>
                              <a:latin typeface="Cambria Math" panose="02040503050406030204" pitchFamily="18" charset="0"/>
                            </a:rPr>
                            <m:t>𝑒𝑝𝑖𝑑</m:t>
                          </m:r>
                        </m:e>
                      </m:d>
                      <m:r>
                        <a:rPr lang="de-DE" i="1">
                          <a:latin typeface="Cambria Math" panose="02040503050406030204" pitchFamily="18" charset="0"/>
                        </a:rPr>
                        <m:t>=</m:t>
                      </m:r>
                      <m:nary>
                        <m:naryPr>
                          <m:chr m:val="∑"/>
                          <m:supHide m:val="on"/>
                          <m:ctrlPr>
                            <a:rPr lang="de-DE" i="1" smtClean="0">
                              <a:solidFill>
                                <a:schemeClr val="accent1"/>
                              </a:solidFill>
                              <a:latin typeface="Cambria Math" panose="02040503050406030204" pitchFamily="18" charset="0"/>
                            </a:rPr>
                          </m:ctrlPr>
                        </m:naryPr>
                        <m:sub>
                          <m:sSub>
                            <m:sSubPr>
                              <m:ctrlPr>
                                <a:rPr lang="de-DE" b="0" i="1" smtClean="0">
                                  <a:solidFill>
                                    <a:schemeClr val="accent1"/>
                                  </a:solidFill>
                                  <a:latin typeface="Cambria Math" panose="02040503050406030204" pitchFamily="18" charset="0"/>
                                </a:rPr>
                              </m:ctrlPr>
                            </m:sSubPr>
                            <m:e>
                              <m:r>
                                <m:rPr>
                                  <m:brk m:alnAt="7"/>
                                </m:rPr>
                                <a:rPr lang="de-DE" i="1">
                                  <a:solidFill>
                                    <a:schemeClr val="accent1"/>
                                  </a:solidFill>
                                  <a:latin typeface="Cambria Math" panose="02040503050406030204" pitchFamily="18" charset="0"/>
                                </a:rPr>
                                <m:t>𝑣</m:t>
                              </m:r>
                            </m:e>
                            <m:sub>
                              <m:r>
                                <m:rPr>
                                  <m:brk m:alnAt="7"/>
                                </m:rPr>
                                <a:rPr lang="de-DE" b="0" i="1" smtClean="0">
                                  <a:solidFill>
                                    <a:schemeClr val="accent1"/>
                                  </a:solidFill>
                                  <a:latin typeface="Cambria Math" panose="02040503050406030204" pitchFamily="18" charset="0"/>
                                </a:rPr>
                                <m:t>𝑡</m:t>
                              </m:r>
                            </m:sub>
                          </m:sSub>
                          <m:r>
                            <a:rPr lang="de-DE" i="1">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Val</m:t>
                          </m:r>
                          <m:r>
                            <a:rPr lang="de-DE" i="1">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𝑇𝑟𝑎𝑣𝑒𝑙</m:t>
                          </m:r>
                          <m:r>
                            <a:rPr lang="de-DE" i="1">
                              <a:solidFill>
                                <a:schemeClr val="accent1"/>
                              </a:solidFill>
                              <a:latin typeface="Cambria Math" panose="02040503050406030204" pitchFamily="18" charset="0"/>
                              <a:ea typeface="Cambria Math" panose="02040503050406030204" pitchFamily="18" charset="0"/>
                            </a:rPr>
                            <m:t>)</m:t>
                          </m:r>
                        </m:sub>
                        <m:sup/>
                        <m:e>
                          <m:nary>
                            <m:naryPr>
                              <m:chr m:val="∑"/>
                              <m:supHide m:val="on"/>
                              <m:ctrlPr>
                                <a:rPr lang="de-DE" i="1">
                                  <a:solidFill>
                                    <a:schemeClr val="accent1"/>
                                  </a:solidFill>
                                  <a:latin typeface="Cambria Math" panose="02040503050406030204" pitchFamily="18" charset="0"/>
                                </a:rPr>
                              </m:ctrlPr>
                            </m:naryPr>
                            <m:sub>
                              <m:sSub>
                                <m:sSubPr>
                                  <m:ctrlPr>
                                    <a:rPr lang="de-DE" b="0" i="1" smtClean="0">
                                      <a:solidFill>
                                        <a:schemeClr val="accent1"/>
                                      </a:solidFill>
                                      <a:latin typeface="Cambria Math" panose="02040503050406030204" pitchFamily="18" charset="0"/>
                                    </a:rPr>
                                  </m:ctrlPr>
                                </m:sSubPr>
                                <m:e>
                                  <m:r>
                                    <m:rPr>
                                      <m:brk m:alnAt="7"/>
                                    </m:rPr>
                                    <a:rPr lang="de-DE" i="1">
                                      <a:solidFill>
                                        <a:schemeClr val="accent1"/>
                                      </a:solidFill>
                                      <a:latin typeface="Cambria Math" panose="02040503050406030204" pitchFamily="18" charset="0"/>
                                    </a:rPr>
                                    <m:t>𝑣</m:t>
                                  </m:r>
                                </m:e>
                                <m:sub>
                                  <m:r>
                                    <m:rPr>
                                      <m:brk m:alnAt="7"/>
                                    </m:rPr>
                                    <a:rPr lang="de-DE" b="0" i="1" smtClean="0">
                                      <a:solidFill>
                                        <a:schemeClr val="accent1"/>
                                      </a:solidFill>
                                      <a:latin typeface="Cambria Math" panose="02040503050406030204" pitchFamily="18" charset="0"/>
                                    </a:rPr>
                                    <m:t>𝑠</m:t>
                                  </m:r>
                                </m:sub>
                              </m:sSub>
                              <m:r>
                                <a:rPr lang="de-DE" i="1">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Val</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𝑆𝑖𝑐𝑘</m:t>
                              </m:r>
                              <m:r>
                                <a:rPr lang="de-DE" i="1">
                                  <a:solidFill>
                                    <a:schemeClr val="accent1"/>
                                  </a:solidFill>
                                  <a:latin typeface="Cambria Math" panose="02040503050406030204" pitchFamily="18" charset="0"/>
                                  <a:ea typeface="Cambria Math" panose="02040503050406030204" pitchFamily="18" charset="0"/>
                                </a:rPr>
                                <m:t>)</m:t>
                              </m:r>
                            </m:sub>
                            <m:sup/>
                            <m:e>
                              <m:r>
                                <a:rPr lang="de-DE" i="1">
                                  <a:latin typeface="Cambria Math" panose="02040503050406030204" pitchFamily="18" charset="0"/>
                                </a:rPr>
                                <m:t>𝑃</m:t>
                              </m:r>
                              <m:r>
                                <a:rPr lang="de-DE" i="1">
                                  <a:latin typeface="Cambria Math" panose="02040503050406030204" pitchFamily="18" charset="0"/>
                                </a:rPr>
                                <m:t>(</m:t>
                              </m:r>
                              <m:r>
                                <a:rPr lang="de-DE" i="1">
                                  <a:solidFill>
                                    <a:srgbClr val="FFC000"/>
                                  </a:solidFill>
                                  <a:latin typeface="Cambria Math" panose="02040503050406030204" pitchFamily="18" charset="0"/>
                                </a:rPr>
                                <m:t>𝑒𝑝𝑖𝑑</m:t>
                              </m:r>
                              <m:r>
                                <a:rPr lang="de-DE" i="1">
                                  <a:latin typeface="Cambria Math" panose="02040503050406030204" pitchFamily="18" charset="0"/>
                                </a:rPr>
                                <m:t>,</m:t>
                              </m:r>
                              <m:r>
                                <a:rPr lang="de-DE" i="1">
                                  <a:solidFill>
                                    <a:schemeClr val="accent1"/>
                                  </a:solidFill>
                                  <a:latin typeface="Cambria Math" panose="02040503050406030204" pitchFamily="18" charset="0"/>
                                </a:rPr>
                                <m:t>𝑇𝑟𝑎𝑣𝑒𝑙</m:t>
                              </m:r>
                              <m:r>
                                <a:rPr lang="de-DE" i="1">
                                  <a:solidFill>
                                    <a:schemeClr val="accent1"/>
                                  </a:solidFill>
                                  <a:latin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𝑣</m:t>
                                  </m:r>
                                </m:e>
                                <m:sub>
                                  <m:r>
                                    <a:rPr lang="de-DE" i="1">
                                      <a:solidFill>
                                        <a:schemeClr val="accent1"/>
                                      </a:solidFill>
                                      <a:latin typeface="Cambria Math" panose="02040503050406030204" pitchFamily="18" charset="0"/>
                                    </a:rPr>
                                    <m:t>𝑡</m:t>
                                  </m:r>
                                </m:sub>
                              </m:sSub>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𝑆𝑖𝑐𝑘</m:t>
                              </m:r>
                              <m:r>
                                <a:rPr lang="de-DE" i="1">
                                  <a:solidFill>
                                    <a:schemeClr val="accent1"/>
                                  </a:solidFill>
                                  <a:latin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𝑣</m:t>
                                  </m:r>
                                </m:e>
                                <m:sub>
                                  <m:r>
                                    <a:rPr lang="de-DE" i="1">
                                      <a:solidFill>
                                        <a:schemeClr val="accent1"/>
                                      </a:solidFill>
                                      <a:latin typeface="Cambria Math" panose="02040503050406030204" pitchFamily="18" charset="0"/>
                                    </a:rPr>
                                    <m:t>𝑠</m:t>
                                  </m:r>
                                </m:sub>
                              </m:sSub>
                              <m:r>
                                <a:rPr lang="de-DE" i="1">
                                  <a:latin typeface="Cambria Math" panose="02040503050406030204" pitchFamily="18" charset="0"/>
                                </a:rPr>
                                <m:t>)</m:t>
                              </m:r>
                            </m:e>
                          </m:nary>
                        </m:e>
                      </m:nary>
                    </m:oMath>
                  </m:oMathPara>
                </a14:m>
                <a:endParaRPr lang="en-GB" dirty="0"/>
              </a:p>
              <a:p>
                <a:endParaRPr lang="en-GB" dirty="0"/>
              </a:p>
            </p:txBody>
          </p:sp>
        </mc:Choice>
        <mc:Fallback xmlns="">
          <p:sp>
            <p:nvSpPr>
              <p:cNvPr id="18" name="Content Placeholder 17">
                <a:extLst>
                  <a:ext uri="{FF2B5EF4-FFF2-40B4-BE49-F238E27FC236}">
                    <a16:creationId xmlns:a16="http://schemas.microsoft.com/office/drawing/2014/main" id="{FBD60FD0-CF2E-AF44-A863-FB4682DAA37B}"/>
                  </a:ext>
                </a:extLst>
              </p:cNvPr>
              <p:cNvSpPr>
                <a:spLocks noGrp="1" noRot="1" noChangeAspect="1" noMove="1" noResize="1" noEditPoints="1" noAdjustHandles="1" noChangeArrowheads="1" noChangeShapeType="1" noTextEdit="1"/>
              </p:cNvSpPr>
              <p:nvPr>
                <p:ph idx="1"/>
              </p:nvPr>
            </p:nvSpPr>
            <p:spPr>
              <a:blipFill>
                <a:blip r:embed="rId2"/>
                <a:stretch>
                  <a:fillRect t="-33134"/>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9D61F1D9-B940-9B47-8DDF-D5148F108243}"/>
              </a:ext>
            </a:extLst>
          </p:cNvPr>
          <p:cNvSpPr>
            <a:spLocks noGrp="1"/>
          </p:cNvSpPr>
          <p:nvPr>
            <p:ph type="sldNum" sz="quarter" idx="4"/>
          </p:nvPr>
        </p:nvSpPr>
        <p:spPr/>
        <p:txBody>
          <a:bodyPr/>
          <a:lstStyle/>
          <a:p>
            <a:fld id="{67C9959E-8E6B-B04C-9955-EA096F41CA7A}" type="slidenum">
              <a:rPr lang="en-GB" smtClean="0"/>
              <a:t>19</a:t>
            </a:fld>
            <a:endParaRPr lang="en-GB"/>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AF72312C-A23A-BE40-ADB1-85733FCF5FF3}"/>
                  </a:ext>
                </a:extLst>
              </p:cNvPr>
              <p:cNvGraphicFramePr>
                <a:graphicFrameLocks noGrp="1"/>
              </p:cNvGraphicFramePr>
              <p:nvPr>
                <p:extLst>
                  <p:ext uri="{D42A27DB-BD31-4B8C-83A1-F6EECF244321}">
                    <p14:modId xmlns:p14="http://schemas.microsoft.com/office/powerpoint/2010/main" val="1782251352"/>
                  </p:ext>
                </p:extLst>
              </p:nvPr>
            </p:nvGraphicFramePr>
            <p:xfrm>
              <a:off x="2622118" y="2632276"/>
              <a:ext cx="2715705" cy="3291840"/>
            </p:xfrm>
            <a:graphic>
              <a:graphicData uri="http://schemas.openxmlformats.org/drawingml/2006/table">
                <a:tbl>
                  <a:tblPr firstRow="1" bandRow="1">
                    <a:tableStyleId>{793D81CF-94F2-401A-BA57-92F5A7B2D0C5}</a:tableStyleId>
                  </a:tblPr>
                  <a:tblGrid>
                    <a:gridCol w="625729">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FFC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FFC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FFC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FFC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5" name="Table 14">
                <a:extLst>
                  <a:ext uri="{FF2B5EF4-FFF2-40B4-BE49-F238E27FC236}">
                    <a16:creationId xmlns:a16="http://schemas.microsoft.com/office/drawing/2014/main" id="{AF72312C-A23A-BE40-ADB1-85733FCF5FF3}"/>
                  </a:ext>
                </a:extLst>
              </p:cNvPr>
              <p:cNvGraphicFramePr>
                <a:graphicFrameLocks noGrp="1"/>
              </p:cNvGraphicFramePr>
              <p:nvPr>
                <p:extLst>
                  <p:ext uri="{D42A27DB-BD31-4B8C-83A1-F6EECF244321}">
                    <p14:modId xmlns:p14="http://schemas.microsoft.com/office/powerpoint/2010/main" val="1782251352"/>
                  </p:ext>
                </p:extLst>
              </p:nvPr>
            </p:nvGraphicFramePr>
            <p:xfrm>
              <a:off x="2622118" y="2632276"/>
              <a:ext cx="2715705" cy="3291840"/>
            </p:xfrm>
            <a:graphic>
              <a:graphicData uri="http://schemas.openxmlformats.org/drawingml/2006/table">
                <a:tbl>
                  <a:tblPr firstRow="1" bandRow="1">
                    <a:tableStyleId>{793D81CF-94F2-401A-BA57-92F5A7B2D0C5}</a:tableStyleId>
                  </a:tblPr>
                  <a:tblGrid>
                    <a:gridCol w="625729">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2000" t="-3448" r="-330000" b="-796552"/>
                          </a:stretch>
                        </a:blipFill>
                      </a:tcPr>
                    </a:tc>
                    <a:tc>
                      <a:txBody>
                        <a:bodyPr/>
                        <a:lstStyle/>
                        <a:p>
                          <a:endParaRPr lang="en-US"/>
                        </a:p>
                      </a:txBody>
                      <a:tcPr marL="45720" marR="45720">
                        <a:blipFill>
                          <a:blip r:embed="rId3"/>
                          <a:stretch>
                            <a:fillRect l="-78462" t="-3448" r="-153846" b="-796552"/>
                          </a:stretch>
                        </a:blipFill>
                      </a:tcPr>
                    </a:tc>
                    <a:tc>
                      <a:txBody>
                        <a:bodyPr/>
                        <a:lstStyle/>
                        <a:p>
                          <a:endParaRPr lang="en-US"/>
                        </a:p>
                      </a:txBody>
                      <a:tcPr marL="45720" marR="45720">
                        <a:blipFill>
                          <a:blip r:embed="rId3"/>
                          <a:stretch>
                            <a:fillRect l="-210909" t="-3448" r="-81818" b="-796552"/>
                          </a:stretch>
                        </a:blipFill>
                      </a:tcPr>
                    </a:tc>
                    <a:tc>
                      <a:txBody>
                        <a:bodyPr/>
                        <a:lstStyle/>
                        <a:p>
                          <a:endParaRPr lang="en-US"/>
                        </a:p>
                      </a:txBody>
                      <a:tcPr marL="45720" marR="45720">
                        <a:blipFill>
                          <a:blip r:embed="rId3"/>
                          <a:stretch>
                            <a:fillRect l="-380000" t="-3448" b="-796552"/>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2000" t="-103448" r="-330000" b="-696552"/>
                          </a:stretch>
                        </a:blipFill>
                      </a:tcPr>
                    </a:tc>
                    <a:tc>
                      <a:txBody>
                        <a:bodyPr/>
                        <a:lstStyle/>
                        <a:p>
                          <a:endParaRPr lang="en-US"/>
                        </a:p>
                      </a:txBody>
                      <a:tcPr marL="45720" marR="45720">
                        <a:blipFill>
                          <a:blip r:embed="rId3"/>
                          <a:stretch>
                            <a:fillRect l="-78462" t="-103448" r="-153846" b="-696552"/>
                          </a:stretch>
                        </a:blipFill>
                      </a:tcPr>
                    </a:tc>
                    <a:tc>
                      <a:txBody>
                        <a:bodyPr/>
                        <a:lstStyle/>
                        <a:p>
                          <a:endParaRPr lang="en-US"/>
                        </a:p>
                      </a:txBody>
                      <a:tcPr marL="45720" marR="45720">
                        <a:blipFill>
                          <a:blip r:embed="rId3"/>
                          <a:stretch>
                            <a:fillRect l="-210909" t="-103448" r="-81818" b="-696552"/>
                          </a:stretch>
                        </a:blipFill>
                      </a:tcPr>
                    </a:tc>
                    <a:tc>
                      <a:txBody>
                        <a:bodyPr/>
                        <a:lstStyle/>
                        <a:p>
                          <a:endParaRPr lang="en-US"/>
                        </a:p>
                      </a:txBody>
                      <a:tcPr marL="45720" marR="45720">
                        <a:blipFill>
                          <a:blip r:embed="rId3"/>
                          <a:stretch>
                            <a:fillRect l="-380000" t="-103448" b="-696552"/>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2000" t="-203448" r="-330000" b="-596552"/>
                          </a:stretch>
                        </a:blipFill>
                      </a:tcPr>
                    </a:tc>
                    <a:tc>
                      <a:txBody>
                        <a:bodyPr/>
                        <a:lstStyle/>
                        <a:p>
                          <a:endParaRPr lang="en-US"/>
                        </a:p>
                      </a:txBody>
                      <a:tcPr marL="45720" marR="45720">
                        <a:blipFill>
                          <a:blip r:embed="rId3"/>
                          <a:stretch>
                            <a:fillRect l="-78462" t="-203448" r="-153846" b="-596552"/>
                          </a:stretch>
                        </a:blipFill>
                      </a:tcPr>
                    </a:tc>
                    <a:tc>
                      <a:txBody>
                        <a:bodyPr/>
                        <a:lstStyle/>
                        <a:p>
                          <a:endParaRPr lang="en-US"/>
                        </a:p>
                      </a:txBody>
                      <a:tcPr marL="45720" marR="45720">
                        <a:blipFill>
                          <a:blip r:embed="rId3"/>
                          <a:stretch>
                            <a:fillRect l="-210909" t="-203448" r="-81818" b="-596552"/>
                          </a:stretch>
                        </a:blipFill>
                      </a:tcPr>
                    </a:tc>
                    <a:tc>
                      <a:txBody>
                        <a:bodyPr/>
                        <a:lstStyle/>
                        <a:p>
                          <a:endParaRPr lang="en-US"/>
                        </a:p>
                      </a:txBody>
                      <a:tcPr marL="45720" marR="45720">
                        <a:blipFill>
                          <a:blip r:embed="rId3"/>
                          <a:stretch>
                            <a:fillRect l="-380000" t="-203448" b="-596552"/>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3"/>
                          <a:stretch>
                            <a:fillRect l="-2000" t="-303448" r="-330000" b="-496552"/>
                          </a:stretch>
                        </a:blipFill>
                      </a:tcPr>
                    </a:tc>
                    <a:tc>
                      <a:txBody>
                        <a:bodyPr/>
                        <a:lstStyle/>
                        <a:p>
                          <a:endParaRPr lang="en-US"/>
                        </a:p>
                      </a:txBody>
                      <a:tcPr marL="45720" marR="45720">
                        <a:blipFill>
                          <a:blip r:embed="rId3"/>
                          <a:stretch>
                            <a:fillRect l="-78462" t="-303448" r="-153846" b="-496552"/>
                          </a:stretch>
                        </a:blipFill>
                      </a:tcPr>
                    </a:tc>
                    <a:tc>
                      <a:txBody>
                        <a:bodyPr/>
                        <a:lstStyle/>
                        <a:p>
                          <a:endParaRPr lang="en-US"/>
                        </a:p>
                      </a:txBody>
                      <a:tcPr marL="45720" marR="45720">
                        <a:blipFill>
                          <a:blip r:embed="rId3"/>
                          <a:stretch>
                            <a:fillRect l="-210909" t="-303448" r="-81818" b="-496552"/>
                          </a:stretch>
                        </a:blipFill>
                      </a:tcPr>
                    </a:tc>
                    <a:tc>
                      <a:txBody>
                        <a:bodyPr/>
                        <a:lstStyle/>
                        <a:p>
                          <a:endParaRPr lang="en-US"/>
                        </a:p>
                      </a:txBody>
                      <a:tcPr marL="45720" marR="45720">
                        <a:blipFill>
                          <a:blip r:embed="rId3"/>
                          <a:stretch>
                            <a:fillRect l="-380000" t="-303448" b="-496552"/>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2000" t="-417857" r="-330000" b="-414286"/>
                          </a:stretch>
                        </a:blipFill>
                      </a:tcPr>
                    </a:tc>
                    <a:tc>
                      <a:txBody>
                        <a:bodyPr/>
                        <a:lstStyle/>
                        <a:p>
                          <a:endParaRPr lang="en-US"/>
                        </a:p>
                      </a:txBody>
                      <a:tcPr marL="45720" marR="45720">
                        <a:blipFill>
                          <a:blip r:embed="rId3"/>
                          <a:stretch>
                            <a:fillRect l="-78462" t="-417857" r="-153846" b="-414286"/>
                          </a:stretch>
                        </a:blipFill>
                      </a:tcPr>
                    </a:tc>
                    <a:tc>
                      <a:txBody>
                        <a:bodyPr/>
                        <a:lstStyle/>
                        <a:p>
                          <a:endParaRPr lang="en-US"/>
                        </a:p>
                      </a:txBody>
                      <a:tcPr marL="45720" marR="45720">
                        <a:blipFill>
                          <a:blip r:embed="rId3"/>
                          <a:stretch>
                            <a:fillRect l="-210909" t="-417857" r="-81818" b="-414286"/>
                          </a:stretch>
                        </a:blipFill>
                      </a:tcPr>
                    </a:tc>
                    <a:tc>
                      <a:txBody>
                        <a:bodyPr/>
                        <a:lstStyle/>
                        <a:p>
                          <a:endParaRPr lang="en-US"/>
                        </a:p>
                      </a:txBody>
                      <a:tcPr marL="45720" marR="45720">
                        <a:blipFill>
                          <a:blip r:embed="rId3"/>
                          <a:stretch>
                            <a:fillRect l="-380000" t="-417857" b="-414286"/>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3"/>
                          <a:stretch>
                            <a:fillRect l="-2000" t="-500000" r="-330000" b="-300000"/>
                          </a:stretch>
                        </a:blipFill>
                      </a:tcPr>
                    </a:tc>
                    <a:tc>
                      <a:txBody>
                        <a:bodyPr/>
                        <a:lstStyle/>
                        <a:p>
                          <a:endParaRPr lang="en-US"/>
                        </a:p>
                      </a:txBody>
                      <a:tcPr marL="45720" marR="45720">
                        <a:blipFill>
                          <a:blip r:embed="rId3"/>
                          <a:stretch>
                            <a:fillRect l="-78462" t="-500000" r="-153846" b="-300000"/>
                          </a:stretch>
                        </a:blipFill>
                      </a:tcPr>
                    </a:tc>
                    <a:tc>
                      <a:txBody>
                        <a:bodyPr/>
                        <a:lstStyle/>
                        <a:p>
                          <a:endParaRPr lang="en-US"/>
                        </a:p>
                      </a:txBody>
                      <a:tcPr marL="45720" marR="45720">
                        <a:blipFill>
                          <a:blip r:embed="rId3"/>
                          <a:stretch>
                            <a:fillRect l="-210909" t="-500000" r="-81818" b="-300000"/>
                          </a:stretch>
                        </a:blipFill>
                      </a:tcPr>
                    </a:tc>
                    <a:tc>
                      <a:txBody>
                        <a:bodyPr/>
                        <a:lstStyle/>
                        <a:p>
                          <a:endParaRPr lang="en-US"/>
                        </a:p>
                      </a:txBody>
                      <a:tcPr marL="45720" marR="45720">
                        <a:blipFill>
                          <a:blip r:embed="rId3"/>
                          <a:stretch>
                            <a:fillRect l="-380000" t="-500000"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2000" t="-600000" r="-330000" b="-200000"/>
                          </a:stretch>
                        </a:blipFill>
                      </a:tcPr>
                    </a:tc>
                    <a:tc>
                      <a:txBody>
                        <a:bodyPr/>
                        <a:lstStyle/>
                        <a:p>
                          <a:endParaRPr lang="en-US"/>
                        </a:p>
                      </a:txBody>
                      <a:tcPr marL="45720" marR="45720">
                        <a:blipFill>
                          <a:blip r:embed="rId3"/>
                          <a:stretch>
                            <a:fillRect l="-78462" t="-600000" r="-153846" b="-200000"/>
                          </a:stretch>
                        </a:blipFill>
                      </a:tcPr>
                    </a:tc>
                    <a:tc>
                      <a:txBody>
                        <a:bodyPr/>
                        <a:lstStyle/>
                        <a:p>
                          <a:endParaRPr lang="en-US"/>
                        </a:p>
                      </a:txBody>
                      <a:tcPr marL="45720" marR="45720">
                        <a:blipFill>
                          <a:blip r:embed="rId3"/>
                          <a:stretch>
                            <a:fillRect l="-210909" t="-600000" r="-81818" b="-200000"/>
                          </a:stretch>
                        </a:blipFill>
                      </a:tcPr>
                    </a:tc>
                    <a:tc>
                      <a:txBody>
                        <a:bodyPr/>
                        <a:lstStyle/>
                        <a:p>
                          <a:endParaRPr lang="en-US"/>
                        </a:p>
                      </a:txBody>
                      <a:tcPr marL="45720" marR="45720">
                        <a:blipFill>
                          <a:blip r:embed="rId3"/>
                          <a:stretch>
                            <a:fillRect l="-380000" t="-600000"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3"/>
                          <a:stretch>
                            <a:fillRect l="-2000" t="-700000" r="-330000" b="-100000"/>
                          </a:stretch>
                        </a:blipFill>
                      </a:tcPr>
                    </a:tc>
                    <a:tc>
                      <a:txBody>
                        <a:bodyPr/>
                        <a:lstStyle/>
                        <a:p>
                          <a:endParaRPr lang="en-US"/>
                        </a:p>
                      </a:txBody>
                      <a:tcPr marL="45720" marR="45720">
                        <a:blipFill>
                          <a:blip r:embed="rId3"/>
                          <a:stretch>
                            <a:fillRect l="-78462" t="-700000" r="-153846" b="-100000"/>
                          </a:stretch>
                        </a:blipFill>
                      </a:tcPr>
                    </a:tc>
                    <a:tc>
                      <a:txBody>
                        <a:bodyPr/>
                        <a:lstStyle/>
                        <a:p>
                          <a:endParaRPr lang="en-US"/>
                        </a:p>
                      </a:txBody>
                      <a:tcPr marL="45720" marR="45720">
                        <a:blipFill>
                          <a:blip r:embed="rId3"/>
                          <a:stretch>
                            <a:fillRect l="-210909" t="-700000" r="-81818" b="-100000"/>
                          </a:stretch>
                        </a:blipFill>
                      </a:tcPr>
                    </a:tc>
                    <a:tc>
                      <a:txBody>
                        <a:bodyPr/>
                        <a:lstStyle/>
                        <a:p>
                          <a:endParaRPr lang="en-US"/>
                        </a:p>
                      </a:txBody>
                      <a:tcPr marL="45720" marR="45720">
                        <a:blipFill>
                          <a:blip r:embed="rId3"/>
                          <a:stretch>
                            <a:fillRect l="-380000" t="-700000"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3"/>
                          <a:stretch>
                            <a:fillRect l="-2000" t="-800000" r="-330000"/>
                          </a:stretch>
                        </a:blipFill>
                      </a:tcPr>
                    </a:tc>
                    <a:tc>
                      <a:txBody>
                        <a:bodyPr/>
                        <a:lstStyle/>
                        <a:p>
                          <a:endParaRPr lang="en-US"/>
                        </a:p>
                      </a:txBody>
                      <a:tcPr marL="45720" marR="45720">
                        <a:blipFill>
                          <a:blip r:embed="rId3"/>
                          <a:stretch>
                            <a:fillRect l="-78462" t="-800000" r="-153846"/>
                          </a:stretch>
                        </a:blipFill>
                      </a:tcPr>
                    </a:tc>
                    <a:tc>
                      <a:txBody>
                        <a:bodyPr/>
                        <a:lstStyle/>
                        <a:p>
                          <a:endParaRPr lang="en-US"/>
                        </a:p>
                      </a:txBody>
                      <a:tcPr marL="45720" marR="45720">
                        <a:blipFill>
                          <a:blip r:embed="rId3"/>
                          <a:stretch>
                            <a:fillRect l="-210909" t="-800000" r="-81818"/>
                          </a:stretch>
                        </a:blipFill>
                      </a:tcPr>
                    </a:tc>
                    <a:tc>
                      <a:txBody>
                        <a:bodyPr/>
                        <a:lstStyle/>
                        <a:p>
                          <a:endParaRPr lang="en-US"/>
                        </a:p>
                      </a:txBody>
                      <a:tcPr marL="45720" marR="45720">
                        <a:blipFill>
                          <a:blip r:embed="rId3"/>
                          <a:stretch>
                            <a:fillRect l="-380000" t="-8000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4" name="Table 23">
                <a:extLst>
                  <a:ext uri="{FF2B5EF4-FFF2-40B4-BE49-F238E27FC236}">
                    <a16:creationId xmlns:a16="http://schemas.microsoft.com/office/drawing/2014/main" id="{E99A85A5-EE05-B748-BFC7-A6D4ADB8F605}"/>
                  </a:ext>
                </a:extLst>
              </p:cNvPr>
              <p:cNvGraphicFramePr>
                <a:graphicFrameLocks noGrp="1"/>
              </p:cNvGraphicFramePr>
              <p:nvPr>
                <p:extLst>
                  <p:ext uri="{D42A27DB-BD31-4B8C-83A1-F6EECF244321}">
                    <p14:modId xmlns:p14="http://schemas.microsoft.com/office/powerpoint/2010/main" val="3177772033"/>
                  </p:ext>
                </p:extLst>
              </p:nvPr>
            </p:nvGraphicFramePr>
            <p:xfrm>
              <a:off x="6132822" y="4038960"/>
              <a:ext cx="1947736" cy="365760"/>
            </p:xfrm>
            <a:graphic>
              <a:graphicData uri="http://schemas.openxmlformats.org/drawingml/2006/table">
                <a:tbl>
                  <a:tblPr firstRow="1" bandRow="1">
                    <a:tableStyleId>{793D81CF-94F2-401A-BA57-92F5A7B2D0C5}</a:tableStyleId>
                  </a:tblPr>
                  <a:tblGrid>
                    <a:gridCol w="625729">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49149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4" name="Table 23">
                <a:extLst>
                  <a:ext uri="{FF2B5EF4-FFF2-40B4-BE49-F238E27FC236}">
                    <a16:creationId xmlns:a16="http://schemas.microsoft.com/office/drawing/2014/main" id="{E99A85A5-EE05-B748-BFC7-A6D4ADB8F605}"/>
                  </a:ext>
                </a:extLst>
              </p:cNvPr>
              <p:cNvGraphicFramePr>
                <a:graphicFrameLocks noGrp="1"/>
              </p:cNvGraphicFramePr>
              <p:nvPr>
                <p:extLst>
                  <p:ext uri="{D42A27DB-BD31-4B8C-83A1-F6EECF244321}">
                    <p14:modId xmlns:p14="http://schemas.microsoft.com/office/powerpoint/2010/main" val="3177772033"/>
                  </p:ext>
                </p:extLst>
              </p:nvPr>
            </p:nvGraphicFramePr>
            <p:xfrm>
              <a:off x="6132822" y="4038960"/>
              <a:ext cx="1947736" cy="365760"/>
            </p:xfrm>
            <a:graphic>
              <a:graphicData uri="http://schemas.openxmlformats.org/drawingml/2006/table">
                <a:tbl>
                  <a:tblPr firstRow="1" bandRow="1">
                    <a:tableStyleId>{793D81CF-94F2-401A-BA57-92F5A7B2D0C5}</a:tableStyleId>
                  </a:tblPr>
                  <a:tblGrid>
                    <a:gridCol w="625729">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49149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2000" t="-3448" r="-210000" b="-13793"/>
                          </a:stretch>
                        </a:blipFill>
                      </a:tcPr>
                    </a:tc>
                    <a:tc>
                      <a:txBody>
                        <a:bodyPr/>
                        <a:lstStyle/>
                        <a:p>
                          <a:endParaRPr lang="en-US"/>
                        </a:p>
                      </a:txBody>
                      <a:tcPr marL="45720" marR="45720">
                        <a:blipFill>
                          <a:blip r:embed="rId4"/>
                          <a:stretch>
                            <a:fillRect l="-77273" t="-3448" r="-59091" b="-13793"/>
                          </a:stretch>
                        </a:blipFill>
                      </a:tcPr>
                    </a:tc>
                    <a:tc>
                      <a:txBody>
                        <a:bodyPr/>
                        <a:lstStyle/>
                        <a:p>
                          <a:endParaRPr lang="en-US"/>
                        </a:p>
                      </a:txBody>
                      <a:tcPr marL="45720" marR="45720">
                        <a:blipFill>
                          <a:blip r:embed="rId4"/>
                          <a:stretch>
                            <a:fillRect l="-300000" t="-3448" b="-13793"/>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7" name="Table 26">
                <a:extLst>
                  <a:ext uri="{FF2B5EF4-FFF2-40B4-BE49-F238E27FC236}">
                    <a16:creationId xmlns:a16="http://schemas.microsoft.com/office/drawing/2014/main" id="{D14945EE-97A9-5243-A887-812AB6021C04}"/>
                  </a:ext>
                </a:extLst>
              </p:cNvPr>
              <p:cNvGraphicFramePr>
                <a:graphicFrameLocks noGrp="1"/>
              </p:cNvGraphicFramePr>
              <p:nvPr>
                <p:extLst>
                  <p:ext uri="{D42A27DB-BD31-4B8C-83A1-F6EECF244321}">
                    <p14:modId xmlns:p14="http://schemas.microsoft.com/office/powerpoint/2010/main" val="2451024144"/>
                  </p:ext>
                </p:extLst>
              </p:nvPr>
            </p:nvGraphicFramePr>
            <p:xfrm>
              <a:off x="6132822" y="4605907"/>
              <a:ext cx="1947600" cy="365760"/>
            </p:xfrm>
            <a:graphic>
              <a:graphicData uri="http://schemas.openxmlformats.org/drawingml/2006/table">
                <a:tbl>
                  <a:tblPr bandRow="1">
                    <a:tableStyleId>{793D81CF-94F2-401A-BA57-92F5A7B2D0C5}</a:tableStyleId>
                  </a:tblPr>
                  <a:tblGrid>
                    <a:gridCol w="6228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rgbClr val="FFC000"/>
                                    </a:solidFill>
                                    <a:latin typeface="Cambria Math" panose="02040503050406030204" pitchFamily="18" charset="0"/>
                                  </a:rPr>
                                  <m:t>𝑡𝑟𝑢𝑒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𝑓𝑎𝑙𝑠𝑒</m:t>
                                </m:r>
                              </m:oMath>
                            </m:oMathPara>
                          </a14:m>
                          <a:endParaRPr lang="en-US" sz="180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0.11</m:t>
                                </m:r>
                              </m:oMath>
                            </m:oMathPara>
                          </a14:m>
                          <a:endParaRPr lang="en-US" sz="180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7" name="Table 26">
                <a:extLst>
                  <a:ext uri="{FF2B5EF4-FFF2-40B4-BE49-F238E27FC236}">
                    <a16:creationId xmlns:a16="http://schemas.microsoft.com/office/drawing/2014/main" id="{D14945EE-97A9-5243-A887-812AB6021C04}"/>
                  </a:ext>
                </a:extLst>
              </p:cNvPr>
              <p:cNvGraphicFramePr>
                <a:graphicFrameLocks noGrp="1"/>
              </p:cNvGraphicFramePr>
              <p:nvPr>
                <p:extLst>
                  <p:ext uri="{D42A27DB-BD31-4B8C-83A1-F6EECF244321}">
                    <p14:modId xmlns:p14="http://schemas.microsoft.com/office/powerpoint/2010/main" val="2451024144"/>
                  </p:ext>
                </p:extLst>
              </p:nvPr>
            </p:nvGraphicFramePr>
            <p:xfrm>
              <a:off x="6132822" y="4605907"/>
              <a:ext cx="1947600" cy="365760"/>
            </p:xfrm>
            <a:graphic>
              <a:graphicData uri="http://schemas.openxmlformats.org/drawingml/2006/table">
                <a:tbl>
                  <a:tblPr bandRow="1">
                    <a:tableStyleId>{793D81CF-94F2-401A-BA57-92F5A7B2D0C5}</a:tableStyleId>
                  </a:tblPr>
                  <a:tblGrid>
                    <a:gridCol w="6228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5"/>
                          <a:stretch>
                            <a:fillRect l="-2000" t="-3333" r="-210000" b="-13333"/>
                          </a:stretch>
                        </a:blipFill>
                      </a:tcPr>
                    </a:tc>
                    <a:tc>
                      <a:txBody>
                        <a:bodyPr/>
                        <a:lstStyle/>
                        <a:p>
                          <a:endParaRPr lang="en-US"/>
                        </a:p>
                      </a:txBody>
                      <a:tcPr marL="45720" marR="45720">
                        <a:blipFill>
                          <a:blip r:embed="rId5"/>
                          <a:stretch>
                            <a:fillRect l="-77273" t="-3333" r="-59091" b="-13333"/>
                          </a:stretch>
                        </a:blipFill>
                      </a:tcPr>
                    </a:tc>
                    <a:tc>
                      <a:txBody>
                        <a:bodyPr/>
                        <a:lstStyle/>
                        <a:p>
                          <a:endParaRPr lang="en-US"/>
                        </a:p>
                      </a:txBody>
                      <a:tcPr marL="45720" marR="45720">
                        <a:blipFill>
                          <a:blip r:embed="rId5"/>
                          <a:stretch>
                            <a:fillRect l="-300000" t="-3333" b="-13333"/>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8" name="Table 27">
                <a:extLst>
                  <a:ext uri="{FF2B5EF4-FFF2-40B4-BE49-F238E27FC236}">
                    <a16:creationId xmlns:a16="http://schemas.microsoft.com/office/drawing/2014/main" id="{8FCC1DC6-C2E2-7147-A787-C4AE4BD9347A}"/>
                  </a:ext>
                </a:extLst>
              </p:cNvPr>
              <p:cNvGraphicFramePr>
                <a:graphicFrameLocks noGrp="1"/>
              </p:cNvGraphicFramePr>
              <p:nvPr>
                <p:extLst>
                  <p:ext uri="{D42A27DB-BD31-4B8C-83A1-F6EECF244321}">
                    <p14:modId xmlns:p14="http://schemas.microsoft.com/office/powerpoint/2010/main" val="2850242025"/>
                  </p:ext>
                </p:extLst>
              </p:nvPr>
            </p:nvGraphicFramePr>
            <p:xfrm>
              <a:off x="6132821" y="5327302"/>
              <a:ext cx="1947600" cy="365760"/>
            </p:xfrm>
            <a:graphic>
              <a:graphicData uri="http://schemas.openxmlformats.org/drawingml/2006/table">
                <a:tbl>
                  <a:tblPr bandRow="1">
                    <a:tableStyleId>{793D81CF-94F2-401A-BA57-92F5A7B2D0C5}</a:tableStyleId>
                  </a:tblPr>
                  <a:tblGrid>
                    <a:gridCol w="6228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rgbClr val="FFC000"/>
                                    </a:solidFill>
                                    <a:latin typeface="Cambria Math" panose="02040503050406030204" pitchFamily="18" charset="0"/>
                                  </a:rPr>
                                  <m:t>𝑡𝑟𝑢𝑒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𝑡𝑟𝑢𝑒</m:t>
                                </m:r>
                              </m:oMath>
                            </m:oMathPara>
                          </a14:m>
                          <a:endParaRPr lang="en-US" sz="180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0.09</m:t>
                                </m:r>
                              </m:oMath>
                            </m:oMathPara>
                          </a14:m>
                          <a:endParaRPr lang="en-US" sz="180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8" name="Table 27">
                <a:extLst>
                  <a:ext uri="{FF2B5EF4-FFF2-40B4-BE49-F238E27FC236}">
                    <a16:creationId xmlns:a16="http://schemas.microsoft.com/office/drawing/2014/main" id="{8FCC1DC6-C2E2-7147-A787-C4AE4BD9347A}"/>
                  </a:ext>
                </a:extLst>
              </p:cNvPr>
              <p:cNvGraphicFramePr>
                <a:graphicFrameLocks noGrp="1"/>
              </p:cNvGraphicFramePr>
              <p:nvPr>
                <p:extLst>
                  <p:ext uri="{D42A27DB-BD31-4B8C-83A1-F6EECF244321}">
                    <p14:modId xmlns:p14="http://schemas.microsoft.com/office/powerpoint/2010/main" val="2850242025"/>
                  </p:ext>
                </p:extLst>
              </p:nvPr>
            </p:nvGraphicFramePr>
            <p:xfrm>
              <a:off x="6132821" y="5327302"/>
              <a:ext cx="1947600" cy="365760"/>
            </p:xfrm>
            <a:graphic>
              <a:graphicData uri="http://schemas.openxmlformats.org/drawingml/2006/table">
                <a:tbl>
                  <a:tblPr bandRow="1">
                    <a:tableStyleId>{793D81CF-94F2-401A-BA57-92F5A7B2D0C5}</a:tableStyleId>
                  </a:tblPr>
                  <a:tblGrid>
                    <a:gridCol w="6228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6"/>
                          <a:stretch>
                            <a:fillRect l="-2000" t="-3333" r="-210000"/>
                          </a:stretch>
                        </a:blipFill>
                      </a:tcPr>
                    </a:tc>
                    <a:tc>
                      <a:txBody>
                        <a:bodyPr/>
                        <a:lstStyle/>
                        <a:p>
                          <a:endParaRPr lang="en-US"/>
                        </a:p>
                      </a:txBody>
                      <a:tcPr marL="45720" marR="45720">
                        <a:blipFill>
                          <a:blip r:embed="rId6"/>
                          <a:stretch>
                            <a:fillRect l="-77273" t="-3333" r="-59091"/>
                          </a:stretch>
                        </a:blipFill>
                      </a:tcPr>
                    </a:tc>
                    <a:tc>
                      <a:txBody>
                        <a:bodyPr/>
                        <a:lstStyle/>
                        <a:p>
                          <a:endParaRPr lang="en-US"/>
                        </a:p>
                      </a:txBody>
                      <a:tcPr marL="45720" marR="45720">
                        <a:blipFill>
                          <a:blip r:embed="rId6"/>
                          <a:stretch>
                            <a:fillRect l="-300000" t="-3333"/>
                          </a:stretch>
                        </a:blipFill>
                      </a:tcPr>
                    </a:tc>
                    <a:extLst>
                      <a:ext uri="{0D108BD9-81ED-4DB2-BD59-A6C34878D82A}">
                        <a16:rowId xmlns:a16="http://schemas.microsoft.com/office/drawing/2014/main" val="10000"/>
                      </a:ext>
                    </a:extLst>
                  </a:tr>
                </a:tbl>
              </a:graphicData>
            </a:graphic>
          </p:graphicFrame>
        </mc:Fallback>
      </mc:AlternateContent>
      <p:sp>
        <p:nvSpPr>
          <p:cNvPr id="34" name="Rectangle 33">
            <a:extLst>
              <a:ext uri="{FF2B5EF4-FFF2-40B4-BE49-F238E27FC236}">
                <a16:creationId xmlns:a16="http://schemas.microsoft.com/office/drawing/2014/main" id="{C3CACBA5-21DE-094E-B943-ED1D93B071B2}"/>
              </a:ext>
            </a:extLst>
          </p:cNvPr>
          <p:cNvSpPr/>
          <p:nvPr/>
        </p:nvSpPr>
        <p:spPr>
          <a:xfrm>
            <a:off x="2408662" y="4423177"/>
            <a:ext cx="3135102" cy="81642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5" name="Group 34">
            <a:extLst>
              <a:ext uri="{FF2B5EF4-FFF2-40B4-BE49-F238E27FC236}">
                <a16:creationId xmlns:a16="http://schemas.microsoft.com/office/drawing/2014/main" id="{A0DB1DBE-84C4-604B-8ECE-B90109F6EDFA}"/>
              </a:ext>
            </a:extLst>
          </p:cNvPr>
          <p:cNvGrpSpPr/>
          <p:nvPr/>
        </p:nvGrpSpPr>
        <p:grpSpPr>
          <a:xfrm>
            <a:off x="5408884" y="4602335"/>
            <a:ext cx="720676" cy="408672"/>
            <a:chOff x="4180114" y="3363230"/>
            <a:chExt cx="1364911" cy="408672"/>
          </a:xfrm>
        </p:grpSpPr>
        <p:cxnSp>
          <p:nvCxnSpPr>
            <p:cNvPr id="36" name="Straight Connector 35">
              <a:extLst>
                <a:ext uri="{FF2B5EF4-FFF2-40B4-BE49-F238E27FC236}">
                  <a16:creationId xmlns:a16="http://schemas.microsoft.com/office/drawing/2014/main" id="{1A16A1EE-7B5F-DA40-BA9E-743CBD5292EA}"/>
                </a:ext>
              </a:extLst>
            </p:cNvPr>
            <p:cNvCxnSpPr>
              <a:cxnSpLocks/>
              <a:endCxn id="38" idx="1"/>
            </p:cNvCxnSpPr>
            <p:nvPr/>
          </p:nvCxnSpPr>
          <p:spPr>
            <a:xfrm>
              <a:off x="4180114" y="3412671"/>
              <a:ext cx="796576" cy="1352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FC4C59-D60A-C143-A185-8B5861EE3A95}"/>
                </a:ext>
              </a:extLst>
            </p:cNvPr>
            <p:cNvCxnSpPr>
              <a:cxnSpLocks/>
              <a:endCxn id="38" idx="1"/>
            </p:cNvCxnSpPr>
            <p:nvPr/>
          </p:nvCxnSpPr>
          <p:spPr>
            <a:xfrm flipV="1">
              <a:off x="4180114" y="3547896"/>
              <a:ext cx="796576" cy="22400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7258F70-CA37-7040-9549-852CF702FE08}"/>
                </a:ext>
              </a:extLst>
            </p:cNvPr>
            <p:cNvSpPr txBox="1"/>
            <p:nvPr/>
          </p:nvSpPr>
          <p:spPr>
            <a:xfrm>
              <a:off x="4976690" y="3363230"/>
              <a:ext cx="568335" cy="369332"/>
            </a:xfrm>
            <a:prstGeom prst="rect">
              <a:avLst/>
            </a:prstGeom>
            <a:noFill/>
            <a:ln>
              <a:noFill/>
            </a:ln>
          </p:spPr>
          <p:txBody>
            <a:bodyPr wrap="none" rtlCol="0">
              <a:spAutoFit/>
            </a:bodyPr>
            <a:lstStyle/>
            <a:p>
              <a:r>
                <a:rPr lang="en-GB" b="1" dirty="0">
                  <a:solidFill>
                    <a:schemeClr val="accent1"/>
                  </a:solidFill>
                </a:rPr>
                <a:t>+</a:t>
              </a:r>
            </a:p>
          </p:txBody>
        </p:sp>
      </p:grpSp>
      <p:sp>
        <p:nvSpPr>
          <p:cNvPr id="39" name="Rectangle 38">
            <a:extLst>
              <a:ext uri="{FF2B5EF4-FFF2-40B4-BE49-F238E27FC236}">
                <a16:creationId xmlns:a16="http://schemas.microsoft.com/office/drawing/2014/main" id="{8355424F-3DE4-1A44-BEC7-8D93E88FD081}"/>
              </a:ext>
            </a:extLst>
          </p:cNvPr>
          <p:cNvSpPr/>
          <p:nvPr/>
        </p:nvSpPr>
        <p:spPr>
          <a:xfrm>
            <a:off x="2408662" y="5143708"/>
            <a:ext cx="3135102" cy="81642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0" name="Group 39">
            <a:extLst>
              <a:ext uri="{FF2B5EF4-FFF2-40B4-BE49-F238E27FC236}">
                <a16:creationId xmlns:a16="http://schemas.microsoft.com/office/drawing/2014/main" id="{A5BB61A8-41B9-9948-8ACA-5F1509E1EFF3}"/>
              </a:ext>
            </a:extLst>
          </p:cNvPr>
          <p:cNvGrpSpPr/>
          <p:nvPr/>
        </p:nvGrpSpPr>
        <p:grpSpPr>
          <a:xfrm>
            <a:off x="5408884" y="5322866"/>
            <a:ext cx="720676" cy="408672"/>
            <a:chOff x="4180114" y="3363230"/>
            <a:chExt cx="1364911" cy="408672"/>
          </a:xfrm>
        </p:grpSpPr>
        <p:cxnSp>
          <p:nvCxnSpPr>
            <p:cNvPr id="41" name="Straight Connector 40">
              <a:extLst>
                <a:ext uri="{FF2B5EF4-FFF2-40B4-BE49-F238E27FC236}">
                  <a16:creationId xmlns:a16="http://schemas.microsoft.com/office/drawing/2014/main" id="{59454A41-93F5-E246-9559-7AFA83515786}"/>
                </a:ext>
              </a:extLst>
            </p:cNvPr>
            <p:cNvCxnSpPr>
              <a:cxnSpLocks/>
              <a:endCxn id="43" idx="1"/>
            </p:cNvCxnSpPr>
            <p:nvPr/>
          </p:nvCxnSpPr>
          <p:spPr>
            <a:xfrm>
              <a:off x="4180114" y="3412671"/>
              <a:ext cx="796576" cy="1352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5E31777-37A6-C84E-A606-6B344D9E9A5E}"/>
                </a:ext>
              </a:extLst>
            </p:cNvPr>
            <p:cNvCxnSpPr>
              <a:cxnSpLocks/>
              <a:endCxn id="43" idx="1"/>
            </p:cNvCxnSpPr>
            <p:nvPr/>
          </p:nvCxnSpPr>
          <p:spPr>
            <a:xfrm flipV="1">
              <a:off x="4180114" y="3547896"/>
              <a:ext cx="796576" cy="22400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96B7BBD-7918-E64B-8A31-D04B1E79C902}"/>
                </a:ext>
              </a:extLst>
            </p:cNvPr>
            <p:cNvSpPr txBox="1"/>
            <p:nvPr/>
          </p:nvSpPr>
          <p:spPr>
            <a:xfrm>
              <a:off x="4976690" y="3363230"/>
              <a:ext cx="568335" cy="369332"/>
            </a:xfrm>
            <a:prstGeom prst="rect">
              <a:avLst/>
            </a:prstGeom>
            <a:noFill/>
            <a:ln>
              <a:noFill/>
            </a:ln>
          </p:spPr>
          <p:txBody>
            <a:bodyPr wrap="none" rtlCol="0">
              <a:spAutoFit/>
            </a:bodyPr>
            <a:lstStyle/>
            <a:p>
              <a:r>
                <a:rPr lang="en-GB" b="1" dirty="0">
                  <a:solidFill>
                    <a:schemeClr val="accent1"/>
                  </a:solidFill>
                </a:rPr>
                <a:t>+</a:t>
              </a:r>
            </a:p>
          </p:txBody>
        </p:sp>
      </p:grpSp>
      <mc:AlternateContent xmlns:mc="http://schemas.openxmlformats.org/markup-compatibility/2006" xmlns:a14="http://schemas.microsoft.com/office/drawing/2010/main">
        <mc:Choice Requires="a14">
          <p:graphicFrame>
            <p:nvGraphicFramePr>
              <p:cNvPr id="46" name="Table 45">
                <a:extLst>
                  <a:ext uri="{FF2B5EF4-FFF2-40B4-BE49-F238E27FC236}">
                    <a16:creationId xmlns:a16="http://schemas.microsoft.com/office/drawing/2014/main" id="{BE2F05B5-94A3-9140-9B06-2A5CD2921000}"/>
                  </a:ext>
                </a:extLst>
              </p:cNvPr>
              <p:cNvGraphicFramePr>
                <a:graphicFrameLocks noGrp="1"/>
              </p:cNvGraphicFramePr>
              <p:nvPr>
                <p:extLst>
                  <p:ext uri="{D42A27DB-BD31-4B8C-83A1-F6EECF244321}">
                    <p14:modId xmlns:p14="http://schemas.microsoft.com/office/powerpoint/2010/main" val="2255406891"/>
                  </p:ext>
                </p:extLst>
              </p:nvPr>
            </p:nvGraphicFramePr>
            <p:xfrm>
              <a:off x="9135738" y="4038960"/>
              <a:ext cx="1117219" cy="365760"/>
            </p:xfrm>
            <a:graphic>
              <a:graphicData uri="http://schemas.openxmlformats.org/drawingml/2006/table">
                <a:tbl>
                  <a:tblPr firstRow="1" bandRow="1">
                    <a:tableStyleId>{793D81CF-94F2-401A-BA57-92F5A7B2D0C5}</a:tableStyleId>
                  </a:tblPr>
                  <a:tblGrid>
                    <a:gridCol w="625729">
                      <a:extLst>
                        <a:ext uri="{9D8B030D-6E8A-4147-A177-3AD203B41FA5}">
                          <a16:colId xmlns:a16="http://schemas.microsoft.com/office/drawing/2014/main" val="20000"/>
                        </a:ext>
                      </a:extLst>
                    </a:gridCol>
                    <a:gridCol w="49149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46" name="Table 45">
                <a:extLst>
                  <a:ext uri="{FF2B5EF4-FFF2-40B4-BE49-F238E27FC236}">
                    <a16:creationId xmlns:a16="http://schemas.microsoft.com/office/drawing/2014/main" id="{BE2F05B5-94A3-9140-9B06-2A5CD2921000}"/>
                  </a:ext>
                </a:extLst>
              </p:cNvPr>
              <p:cNvGraphicFramePr>
                <a:graphicFrameLocks noGrp="1"/>
              </p:cNvGraphicFramePr>
              <p:nvPr>
                <p:extLst>
                  <p:ext uri="{D42A27DB-BD31-4B8C-83A1-F6EECF244321}">
                    <p14:modId xmlns:p14="http://schemas.microsoft.com/office/powerpoint/2010/main" val="2255406891"/>
                  </p:ext>
                </p:extLst>
              </p:nvPr>
            </p:nvGraphicFramePr>
            <p:xfrm>
              <a:off x="9135738" y="4038960"/>
              <a:ext cx="1117219" cy="365760"/>
            </p:xfrm>
            <a:graphic>
              <a:graphicData uri="http://schemas.openxmlformats.org/drawingml/2006/table">
                <a:tbl>
                  <a:tblPr firstRow="1" bandRow="1">
                    <a:tableStyleId>{793D81CF-94F2-401A-BA57-92F5A7B2D0C5}</a:tableStyleId>
                  </a:tblPr>
                  <a:tblGrid>
                    <a:gridCol w="625729">
                      <a:extLst>
                        <a:ext uri="{9D8B030D-6E8A-4147-A177-3AD203B41FA5}">
                          <a16:colId xmlns:a16="http://schemas.microsoft.com/office/drawing/2014/main" val="20000"/>
                        </a:ext>
                      </a:extLst>
                    </a:gridCol>
                    <a:gridCol w="49149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7"/>
                          <a:stretch>
                            <a:fillRect l="-2000" t="-3448" r="-78000" b="-13793"/>
                          </a:stretch>
                        </a:blipFill>
                      </a:tcPr>
                    </a:tc>
                    <a:tc>
                      <a:txBody>
                        <a:bodyPr/>
                        <a:lstStyle/>
                        <a:p>
                          <a:endParaRPr lang="en-US"/>
                        </a:p>
                      </a:txBody>
                      <a:tcPr marL="45720" marR="45720">
                        <a:blipFill>
                          <a:blip r:embed="rId7"/>
                          <a:stretch>
                            <a:fillRect l="-130769" t="-3448" b="-13793"/>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7" name="Table 46">
                <a:extLst>
                  <a:ext uri="{FF2B5EF4-FFF2-40B4-BE49-F238E27FC236}">
                    <a16:creationId xmlns:a16="http://schemas.microsoft.com/office/drawing/2014/main" id="{FC409E6C-686B-2C49-BBF4-453931813250}"/>
                  </a:ext>
                </a:extLst>
              </p:cNvPr>
              <p:cNvGraphicFramePr>
                <a:graphicFrameLocks noGrp="1"/>
              </p:cNvGraphicFramePr>
              <p:nvPr>
                <p:extLst>
                  <p:ext uri="{D42A27DB-BD31-4B8C-83A1-F6EECF244321}">
                    <p14:modId xmlns:p14="http://schemas.microsoft.com/office/powerpoint/2010/main" val="2393598357"/>
                  </p:ext>
                </p:extLst>
              </p:nvPr>
            </p:nvGraphicFramePr>
            <p:xfrm>
              <a:off x="9136347" y="4971667"/>
              <a:ext cx="1116000" cy="365760"/>
            </p:xfrm>
            <a:graphic>
              <a:graphicData uri="http://schemas.openxmlformats.org/drawingml/2006/table">
                <a:tbl>
                  <a:tblPr bandRow="1">
                    <a:tableStyleId>{793D81CF-94F2-401A-BA57-92F5A7B2D0C5}</a:tableStyleId>
                  </a:tblPr>
                  <a:tblGrid>
                    <a:gridCol w="622800">
                      <a:extLst>
                        <a:ext uri="{9D8B030D-6E8A-4147-A177-3AD203B41FA5}">
                          <a16:colId xmlns:a16="http://schemas.microsoft.com/office/drawing/2014/main" val="20000"/>
                        </a:ext>
                      </a:extLst>
                    </a:gridCol>
                    <a:gridCol w="4932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rgbClr val="FFC000"/>
                                    </a:solidFill>
                                    <a:latin typeface="Cambria Math" panose="02040503050406030204" pitchFamily="18" charset="0"/>
                                  </a:rPr>
                                  <m:t>𝑡𝑟𝑢𝑒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0.20</m:t>
                                </m:r>
                              </m:oMath>
                            </m:oMathPara>
                          </a14:m>
                          <a:endParaRPr lang="en-US" sz="180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47" name="Table 46">
                <a:extLst>
                  <a:ext uri="{FF2B5EF4-FFF2-40B4-BE49-F238E27FC236}">
                    <a16:creationId xmlns:a16="http://schemas.microsoft.com/office/drawing/2014/main" id="{FC409E6C-686B-2C49-BBF4-453931813250}"/>
                  </a:ext>
                </a:extLst>
              </p:cNvPr>
              <p:cNvGraphicFramePr>
                <a:graphicFrameLocks noGrp="1"/>
              </p:cNvGraphicFramePr>
              <p:nvPr>
                <p:extLst>
                  <p:ext uri="{D42A27DB-BD31-4B8C-83A1-F6EECF244321}">
                    <p14:modId xmlns:p14="http://schemas.microsoft.com/office/powerpoint/2010/main" val="2393598357"/>
                  </p:ext>
                </p:extLst>
              </p:nvPr>
            </p:nvGraphicFramePr>
            <p:xfrm>
              <a:off x="9136347" y="4971667"/>
              <a:ext cx="1116000" cy="365760"/>
            </p:xfrm>
            <a:graphic>
              <a:graphicData uri="http://schemas.openxmlformats.org/drawingml/2006/table">
                <a:tbl>
                  <a:tblPr bandRow="1">
                    <a:tableStyleId>{793D81CF-94F2-401A-BA57-92F5A7B2D0C5}</a:tableStyleId>
                  </a:tblPr>
                  <a:tblGrid>
                    <a:gridCol w="622800">
                      <a:extLst>
                        <a:ext uri="{9D8B030D-6E8A-4147-A177-3AD203B41FA5}">
                          <a16:colId xmlns:a16="http://schemas.microsoft.com/office/drawing/2014/main" val="20000"/>
                        </a:ext>
                      </a:extLst>
                    </a:gridCol>
                    <a:gridCol w="4932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8"/>
                          <a:stretch>
                            <a:fillRect l="-2000" t="-3333" r="-78000"/>
                          </a:stretch>
                        </a:blipFill>
                      </a:tcPr>
                    </a:tc>
                    <a:tc>
                      <a:txBody>
                        <a:bodyPr/>
                        <a:lstStyle/>
                        <a:p>
                          <a:endParaRPr lang="en-US"/>
                        </a:p>
                      </a:txBody>
                      <a:tcPr marL="45720" marR="45720">
                        <a:blipFill>
                          <a:blip r:embed="rId8"/>
                          <a:stretch>
                            <a:fillRect l="-130769" t="-3333"/>
                          </a:stretch>
                        </a:blipFill>
                      </a:tcPr>
                    </a:tc>
                    <a:extLst>
                      <a:ext uri="{0D108BD9-81ED-4DB2-BD59-A6C34878D82A}">
                        <a16:rowId xmlns:a16="http://schemas.microsoft.com/office/drawing/2014/main" val="10000"/>
                      </a:ext>
                    </a:extLst>
                  </a:tr>
                </a:tbl>
              </a:graphicData>
            </a:graphic>
          </p:graphicFrame>
        </mc:Fallback>
      </mc:AlternateContent>
      <p:grpSp>
        <p:nvGrpSpPr>
          <p:cNvPr id="52" name="Group 51">
            <a:extLst>
              <a:ext uri="{FF2B5EF4-FFF2-40B4-BE49-F238E27FC236}">
                <a16:creationId xmlns:a16="http://schemas.microsoft.com/office/drawing/2014/main" id="{442A355C-B268-4241-AD37-A491025BE516}"/>
              </a:ext>
            </a:extLst>
          </p:cNvPr>
          <p:cNvGrpSpPr/>
          <p:nvPr/>
        </p:nvGrpSpPr>
        <p:grpSpPr>
          <a:xfrm>
            <a:off x="8080421" y="4788787"/>
            <a:ext cx="1066661" cy="721396"/>
            <a:chOff x="2834297" y="3266788"/>
            <a:chExt cx="2020183" cy="359502"/>
          </a:xfrm>
        </p:grpSpPr>
        <p:cxnSp>
          <p:nvCxnSpPr>
            <p:cNvPr id="53" name="Straight Connector 52">
              <a:extLst>
                <a:ext uri="{FF2B5EF4-FFF2-40B4-BE49-F238E27FC236}">
                  <a16:creationId xmlns:a16="http://schemas.microsoft.com/office/drawing/2014/main" id="{F30D5AFE-241A-9545-AD4B-1B7589D6F9F1}"/>
                </a:ext>
              </a:extLst>
            </p:cNvPr>
            <p:cNvCxnSpPr>
              <a:cxnSpLocks/>
              <a:stCxn id="27" idx="3"/>
              <a:endCxn id="55" idx="1"/>
            </p:cNvCxnSpPr>
            <p:nvPr/>
          </p:nvCxnSpPr>
          <p:spPr>
            <a:xfrm>
              <a:off x="2834299" y="3266788"/>
              <a:ext cx="1412977" cy="18138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72E84B2-1454-2548-9879-8DBE5DC23045}"/>
                </a:ext>
              </a:extLst>
            </p:cNvPr>
            <p:cNvCxnSpPr>
              <a:cxnSpLocks/>
              <a:stCxn id="28" idx="3"/>
              <a:endCxn id="55" idx="1"/>
            </p:cNvCxnSpPr>
            <p:nvPr/>
          </p:nvCxnSpPr>
          <p:spPr>
            <a:xfrm flipV="1">
              <a:off x="2834297" y="3448172"/>
              <a:ext cx="1412979" cy="17811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D320CEB8-2A4F-9A45-BFB4-1FEE51846A77}"/>
                </a:ext>
              </a:extLst>
            </p:cNvPr>
            <p:cNvSpPr txBox="1"/>
            <p:nvPr/>
          </p:nvSpPr>
          <p:spPr>
            <a:xfrm>
              <a:off x="4247276" y="3356144"/>
              <a:ext cx="607204" cy="184054"/>
            </a:xfrm>
            <a:prstGeom prst="rect">
              <a:avLst/>
            </a:prstGeom>
            <a:noFill/>
            <a:ln>
              <a:noFill/>
            </a:ln>
          </p:spPr>
          <p:txBody>
            <a:bodyPr wrap="square" rtlCol="0">
              <a:spAutoFit/>
            </a:bodyPr>
            <a:lstStyle/>
            <a:p>
              <a:r>
                <a:rPr lang="en-GB" b="1" dirty="0">
                  <a:solidFill>
                    <a:schemeClr val="accent1"/>
                  </a:solidFill>
                </a:rPr>
                <a:t>+</a:t>
              </a:r>
            </a:p>
          </p:txBody>
        </p:sp>
      </p:grpSp>
      <p:sp>
        <p:nvSpPr>
          <p:cNvPr id="3" name="Date Placeholder 2">
            <a:extLst>
              <a:ext uri="{FF2B5EF4-FFF2-40B4-BE49-F238E27FC236}">
                <a16:creationId xmlns:a16="http://schemas.microsoft.com/office/drawing/2014/main" id="{4519F2C9-7109-744B-A280-BBA340A17530}"/>
              </a:ext>
            </a:extLst>
          </p:cNvPr>
          <p:cNvSpPr>
            <a:spLocks noGrp="1"/>
          </p:cNvSpPr>
          <p:nvPr>
            <p:ph type="dt" sz="half" idx="2"/>
          </p:nvPr>
        </p:nvSpPr>
        <p:spPr/>
        <p:txBody>
          <a:bodyPr/>
          <a:lstStyle/>
          <a:p>
            <a:r>
              <a:rPr lang="en-GB"/>
              <a:t>Episodische PGMs</a:t>
            </a:r>
            <a:endParaRPr lang="de-DE" dirty="0"/>
          </a:p>
        </p:txBody>
      </p:sp>
      <p:sp>
        <p:nvSpPr>
          <p:cNvPr id="4" name="Footer Placeholder 3">
            <a:extLst>
              <a:ext uri="{FF2B5EF4-FFF2-40B4-BE49-F238E27FC236}">
                <a16:creationId xmlns:a16="http://schemas.microsoft.com/office/drawing/2014/main" id="{E62B09FA-71EA-884D-8CA7-3D86641A1A38}"/>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262843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3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39"/>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4" grpId="1" animBg="1"/>
      <p:bldP spid="39" grpId="0" animBg="1"/>
      <p:bldP spid="39"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0F5DD1-E576-A147-A98B-E4346EEB6ED5}"/>
              </a:ext>
            </a:extLst>
          </p:cNvPr>
          <p:cNvSpPr>
            <a:spLocks noGrp="1"/>
          </p:cNvSpPr>
          <p:nvPr>
            <p:ph type="title"/>
          </p:nvPr>
        </p:nvSpPr>
        <p:spPr/>
        <p:txBody>
          <a:bodyPr/>
          <a:lstStyle/>
          <a:p>
            <a:r>
              <a:rPr lang="de-DE" dirty="0"/>
              <a:t>Inhalte</a:t>
            </a:r>
          </a:p>
        </p:txBody>
      </p:sp>
      <p:sp>
        <p:nvSpPr>
          <p:cNvPr id="8" name="Content Placeholder 7">
            <a:extLst>
              <a:ext uri="{FF2B5EF4-FFF2-40B4-BE49-F238E27FC236}">
                <a16:creationId xmlns:a16="http://schemas.microsoft.com/office/drawing/2014/main" id="{1B662435-5C18-7546-8378-6068FFC70A3D}"/>
              </a:ext>
            </a:extLst>
          </p:cNvPr>
          <p:cNvSpPr>
            <a:spLocks noGrp="1"/>
          </p:cNvSpPr>
          <p:nvPr>
            <p:ph idx="1"/>
          </p:nvPr>
        </p:nvSpPr>
        <p:spPr>
          <a:xfrm>
            <a:off x="359999" y="1665066"/>
            <a:ext cx="11484001" cy="4404430"/>
          </a:xfrm>
        </p:spPr>
        <p:txBody>
          <a:bodyPr numCol="2">
            <a:normAutofit fontScale="92500"/>
          </a:bodyPr>
          <a:lstStyle/>
          <a:p>
            <a:pPr marL="457200" indent="-457200">
              <a:buFont typeface="+mj-lt"/>
              <a:buAutoNum type="arabicPeriod"/>
            </a:pPr>
            <a:r>
              <a:rPr lang="de-DE" b="1" dirty="0"/>
              <a:t>Künstliche Intelligenz &amp; Agenten</a:t>
            </a:r>
          </a:p>
          <a:p>
            <a:pPr lvl="1"/>
            <a:r>
              <a:rPr lang="de-DE" dirty="0"/>
              <a:t>Agentenabstraktion, Rationalität</a:t>
            </a:r>
          </a:p>
          <a:p>
            <a:pPr lvl="1"/>
            <a:r>
              <a:rPr lang="de-DE" dirty="0"/>
              <a:t>Aufgabenumgebung</a:t>
            </a:r>
          </a:p>
          <a:p>
            <a:pPr marL="457200" indent="-457200">
              <a:buFont typeface="+mj-lt"/>
              <a:buAutoNum type="arabicPeriod"/>
            </a:pPr>
            <a:r>
              <a:rPr lang="de-DE" b="1" dirty="0">
                <a:solidFill>
                  <a:schemeClr val="accent1"/>
                </a:solidFill>
              </a:rPr>
              <a:t>Episodische PGMs</a:t>
            </a:r>
          </a:p>
          <a:p>
            <a:pPr lvl="1"/>
            <a:r>
              <a:rPr lang="de-DE" dirty="0">
                <a:solidFill>
                  <a:schemeClr val="accent1"/>
                </a:solidFill>
              </a:rPr>
              <a:t>Gerichtetes Modell: </a:t>
            </a:r>
            <a:r>
              <a:rPr lang="de-DE" dirty="0" err="1">
                <a:solidFill>
                  <a:schemeClr val="accent1"/>
                </a:solidFill>
              </a:rPr>
              <a:t>Bayes</a:t>
            </a:r>
            <a:r>
              <a:rPr lang="de-DE" dirty="0">
                <a:solidFill>
                  <a:schemeClr val="accent1"/>
                </a:solidFill>
              </a:rPr>
              <a:t> Netze (BNs)</a:t>
            </a:r>
          </a:p>
          <a:p>
            <a:pPr lvl="1"/>
            <a:r>
              <a:rPr lang="de-DE" dirty="0">
                <a:solidFill>
                  <a:schemeClr val="accent1"/>
                </a:solidFill>
              </a:rPr>
              <a:t>Ungerichtete Modelle</a:t>
            </a:r>
          </a:p>
          <a:p>
            <a:pPr marL="457200" indent="-457200">
              <a:buFont typeface="+mj-lt"/>
              <a:buAutoNum type="arabicPeriod"/>
            </a:pPr>
            <a:r>
              <a:rPr lang="de-DE" b="1" dirty="0"/>
              <a:t>Exakte Inferenz in episodischen PGMs</a:t>
            </a:r>
          </a:p>
          <a:p>
            <a:pPr lvl="1"/>
            <a:r>
              <a:rPr lang="de-DE" dirty="0"/>
              <a:t>Wahrscheinlichkeits- und Zustandsanfragen</a:t>
            </a:r>
          </a:p>
          <a:p>
            <a:pPr lvl="1"/>
            <a:r>
              <a:rPr lang="de-DE" dirty="0"/>
              <a:t>Direkt auf den Modellen, mittels Hilfsstrukturen</a:t>
            </a:r>
          </a:p>
          <a:p>
            <a:pPr marL="457200" indent="-457200">
              <a:buFont typeface="+mj-lt"/>
              <a:buAutoNum type="arabicPeriod"/>
            </a:pPr>
            <a:r>
              <a:rPr lang="de-DE" b="1" dirty="0"/>
              <a:t>Approximative Inferenz in episodischen PGMs</a:t>
            </a:r>
          </a:p>
          <a:p>
            <a:pPr lvl="1"/>
            <a:r>
              <a:rPr lang="de-DE" dirty="0"/>
              <a:t>Wahrscheinlichkeitsanfragen</a:t>
            </a:r>
          </a:p>
          <a:p>
            <a:pPr lvl="1"/>
            <a:r>
              <a:rPr lang="de-DE" dirty="0"/>
              <a:t>Deterministische, stochastische Algorithmen</a:t>
            </a:r>
          </a:p>
          <a:p>
            <a:pPr marL="457200" indent="-457200">
              <a:buFont typeface="+mj-lt"/>
              <a:buAutoNum type="arabicPeriod"/>
            </a:pPr>
            <a:r>
              <a:rPr lang="de-DE" b="1" dirty="0"/>
              <a:t>Lernalgorithmen für episodische PGMs</a:t>
            </a:r>
          </a:p>
          <a:p>
            <a:pPr lvl="1"/>
            <a:r>
              <a:rPr lang="de-DE" dirty="0"/>
              <a:t>Bei (nicht) vollständigen Daten, (</a:t>
            </a:r>
            <a:r>
              <a:rPr lang="de-DE" dirty="0" err="1"/>
              <a:t>un</a:t>
            </a:r>
            <a:r>
              <a:rPr lang="de-DE" dirty="0"/>
              <a:t>)bekannter Struktur</a:t>
            </a:r>
          </a:p>
          <a:p>
            <a:pPr marL="457200" indent="-457200">
              <a:buFont typeface="+mj-lt"/>
              <a:buAutoNum type="arabicPeriod"/>
            </a:pPr>
            <a:r>
              <a:rPr lang="de-DE" b="1" dirty="0"/>
              <a:t>Sequentielle PGMs und Inferenz</a:t>
            </a:r>
          </a:p>
          <a:p>
            <a:pPr lvl="1"/>
            <a:r>
              <a:rPr lang="de-DE" dirty="0"/>
              <a:t>Dynamische BNs, Hidden-</a:t>
            </a:r>
            <a:r>
              <a:rPr lang="de-DE" dirty="0" err="1"/>
              <a:t>Markov</a:t>
            </a:r>
            <a:r>
              <a:rPr lang="de-DE" dirty="0"/>
              <a:t>-Modelle</a:t>
            </a:r>
          </a:p>
          <a:p>
            <a:pPr lvl="1"/>
            <a:r>
              <a:rPr lang="de-DE" dirty="0" err="1"/>
              <a:t>filtering</a:t>
            </a:r>
            <a:r>
              <a:rPr lang="de-DE" dirty="0"/>
              <a:t> / </a:t>
            </a:r>
            <a:r>
              <a:rPr lang="de-DE" dirty="0" err="1"/>
              <a:t>prediction</a:t>
            </a:r>
            <a:r>
              <a:rPr lang="de-DE" dirty="0"/>
              <a:t> / </a:t>
            </a:r>
            <a:r>
              <a:rPr lang="de-DE" dirty="0" err="1"/>
              <a:t>hindsight</a:t>
            </a:r>
            <a:r>
              <a:rPr lang="de-DE" dirty="0"/>
              <a:t> Anfragen, wahrscheinlichste Zustandssequenz</a:t>
            </a:r>
          </a:p>
          <a:p>
            <a:pPr lvl="1"/>
            <a:r>
              <a:rPr lang="de-DE" dirty="0"/>
              <a:t>Exakter, approximativer Algorithmus</a:t>
            </a:r>
          </a:p>
          <a:p>
            <a:pPr marL="457200" indent="-457200">
              <a:buFont typeface="+mj-lt"/>
              <a:buAutoNum type="arabicPeriod"/>
            </a:pPr>
            <a:r>
              <a:rPr lang="de-DE" b="1" dirty="0"/>
              <a:t>Entscheidungstheoretische PGMs</a:t>
            </a:r>
          </a:p>
          <a:p>
            <a:pPr lvl="1"/>
            <a:r>
              <a:rPr lang="de-DE" dirty="0"/>
              <a:t>Präferenzen, Nutzenprinzip</a:t>
            </a:r>
          </a:p>
          <a:p>
            <a:pPr lvl="1"/>
            <a:r>
              <a:rPr lang="de-DE" dirty="0"/>
              <a:t>PGMs mit Entscheidungs- und Nutzenknoten</a:t>
            </a:r>
          </a:p>
          <a:p>
            <a:pPr lvl="1"/>
            <a:r>
              <a:rPr lang="de-DE" dirty="0"/>
              <a:t>Berechnung der besten Aktion (Aktionssequenz)</a:t>
            </a:r>
          </a:p>
          <a:p>
            <a:pPr marL="457200" indent="-457200">
              <a:buFont typeface="+mj-lt"/>
              <a:buAutoNum type="arabicPeriod"/>
            </a:pPr>
            <a:r>
              <a:rPr lang="de-DE" b="1" dirty="0"/>
              <a:t>Abschlussbetrachtungen</a:t>
            </a:r>
          </a:p>
        </p:txBody>
      </p:sp>
      <p:sp>
        <p:nvSpPr>
          <p:cNvPr id="5" name="Date Placeholder 4">
            <a:extLst>
              <a:ext uri="{FF2B5EF4-FFF2-40B4-BE49-F238E27FC236}">
                <a16:creationId xmlns:a16="http://schemas.microsoft.com/office/drawing/2014/main" id="{BB7B3926-3935-EE4C-8611-136A0CE8EBC6}"/>
              </a:ext>
            </a:extLst>
          </p:cNvPr>
          <p:cNvSpPr>
            <a:spLocks noGrp="1"/>
          </p:cNvSpPr>
          <p:nvPr>
            <p:ph type="dt" sz="half" idx="2"/>
          </p:nvPr>
        </p:nvSpPr>
        <p:spPr/>
        <p:txBody>
          <a:bodyPr/>
          <a:lstStyle/>
          <a:p>
            <a:r>
              <a:rPr lang="en-GB"/>
              <a:t>Episodische PGMs</a:t>
            </a:r>
            <a:endParaRPr lang="de-DE"/>
          </a:p>
        </p:txBody>
      </p:sp>
      <p:sp>
        <p:nvSpPr>
          <p:cNvPr id="7" name="Slide Number Placeholder 6">
            <a:extLst>
              <a:ext uri="{FF2B5EF4-FFF2-40B4-BE49-F238E27FC236}">
                <a16:creationId xmlns:a16="http://schemas.microsoft.com/office/drawing/2014/main" id="{D14E7B7F-E39C-F547-A554-A1791B120CB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2</a:t>
            </a:fld>
            <a:r>
              <a:rPr lang="de-DE"/>
              <a:t> </a:t>
            </a:r>
            <a:endParaRPr lang="de-DE" sz="1400"/>
          </a:p>
        </p:txBody>
      </p:sp>
      <p:sp>
        <p:nvSpPr>
          <p:cNvPr id="3" name="Footer Placeholder 2">
            <a:extLst>
              <a:ext uri="{FF2B5EF4-FFF2-40B4-BE49-F238E27FC236}">
                <a16:creationId xmlns:a16="http://schemas.microsoft.com/office/drawing/2014/main" id="{DF5A6A54-5C92-0F49-93D7-42C9086C96B8}"/>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1616155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C959-9483-354B-B674-C0BAA3A67C71}"/>
              </a:ext>
            </a:extLst>
          </p:cNvPr>
          <p:cNvSpPr>
            <a:spLocks noGrp="1"/>
          </p:cNvSpPr>
          <p:nvPr>
            <p:ph type="title"/>
          </p:nvPr>
        </p:nvSpPr>
        <p:spPr/>
        <p:txBody>
          <a:bodyPr/>
          <a:lstStyle/>
          <a:p>
            <a:r>
              <a:rPr lang="de-DE" dirty="0"/>
              <a:t>Bedingte Anfragen</a:t>
            </a:r>
          </a:p>
        </p:txBody>
      </p:sp>
      <mc:AlternateContent xmlns:mc="http://schemas.openxmlformats.org/markup-compatibility/2006" xmlns:a14="http://schemas.microsoft.com/office/drawing/2010/main">
        <mc:Choice Requires="a14">
          <p:sp>
            <p:nvSpPr>
              <p:cNvPr id="16" name="Content Placeholder 15">
                <a:extLst>
                  <a:ext uri="{FF2B5EF4-FFF2-40B4-BE49-F238E27FC236}">
                    <a16:creationId xmlns:a16="http://schemas.microsoft.com/office/drawing/2014/main" id="{DB93BD61-A0D5-4443-9524-653FE7E55879}"/>
                  </a:ext>
                </a:extLst>
              </p:cNvPr>
              <p:cNvSpPr>
                <a:spLocks noGrp="1"/>
              </p:cNvSpPr>
              <p:nvPr>
                <p:ph idx="1"/>
              </p:nvPr>
            </p:nvSpPr>
            <p:spPr>
              <a:xfrm>
                <a:off x="359999" y="1665066"/>
                <a:ext cx="7332275" cy="4240848"/>
              </a:xfrm>
            </p:spPr>
            <p:txBody>
              <a:bodyPr>
                <a:noAutofit/>
              </a:bodyPr>
              <a:lstStyle/>
              <a:p>
                <a:r>
                  <a:rPr lang="de-DE" dirty="0"/>
                  <a:t>Anfrage für eine </a:t>
                </a:r>
                <a:r>
                  <a:rPr lang="de-DE" dirty="0">
                    <a:solidFill>
                      <a:schemeClr val="accent1"/>
                    </a:solidFill>
                  </a:rPr>
                  <a:t>bedingte</a:t>
                </a:r>
                <a:r>
                  <a:rPr lang="de-DE" dirty="0"/>
                  <a:t> (auch: </a:t>
                </a:r>
                <a:r>
                  <a:rPr lang="de-DE" i="1" dirty="0"/>
                  <a:t>konditionale</a:t>
                </a:r>
                <a:r>
                  <a:rPr lang="de-DE" dirty="0"/>
                  <a:t>) marginale Wahrscheinlichkeit (-</a:t>
                </a:r>
                <a:r>
                  <a:rPr lang="de-DE" dirty="0" err="1"/>
                  <a:t>sverteilung</a:t>
                </a:r>
                <a:r>
                  <a:rPr lang="de-DE" dirty="0"/>
                  <a:t>) an </a:t>
                </a:r>
                <a14:m>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𝑃</m:t>
                        </m:r>
                      </m:e>
                      <m:sub>
                        <m:r>
                          <a:rPr lang="de-DE" b="1" i="1">
                            <a:latin typeface="Cambria Math" panose="02040503050406030204" pitchFamily="18" charset="0"/>
                          </a:rPr>
                          <m:t>𝑹</m:t>
                        </m:r>
                      </m:sub>
                    </m:sSub>
                  </m:oMath>
                </a14:m>
                <a:endParaRPr lang="de-DE" dirty="0"/>
              </a:p>
              <a:p>
                <a:pPr lvl="1"/>
                <a14:m>
                  <m:oMath xmlns:m="http://schemas.openxmlformats.org/officeDocument/2006/math">
                    <m:r>
                      <a:rPr lang="de-DE" i="1" smtClean="0">
                        <a:solidFill>
                          <a:schemeClr val="tx1"/>
                        </a:solidFill>
                        <a:latin typeface="Cambria Math" panose="02040503050406030204" pitchFamily="18" charset="0"/>
                      </a:rPr>
                      <m:t>𝑃</m:t>
                    </m:r>
                    <m:d>
                      <m:dPr>
                        <m:ctrlPr>
                          <a:rPr lang="de-DE" i="1" smtClean="0">
                            <a:solidFill>
                              <a:schemeClr val="tx1"/>
                            </a:solidFill>
                            <a:latin typeface="Cambria Math" panose="02040503050406030204" pitchFamily="18" charset="0"/>
                          </a:rPr>
                        </m:ctrlPr>
                      </m:dPr>
                      <m:e>
                        <m:r>
                          <a:rPr lang="de-DE" b="1" i="1" smtClean="0">
                            <a:solidFill>
                              <a:schemeClr val="tx1"/>
                            </a:solidFill>
                            <a:latin typeface="Cambria Math" panose="02040503050406030204" pitchFamily="18" charset="0"/>
                          </a:rPr>
                          <m:t>𝑺</m:t>
                        </m:r>
                      </m:e>
                      <m:e>
                        <m:r>
                          <a:rPr lang="de-DE" b="1" i="1">
                            <a:solidFill>
                              <a:schemeClr val="accent1"/>
                            </a:solidFill>
                            <a:latin typeface="Cambria Math" panose="02040503050406030204" pitchFamily="18" charset="0"/>
                          </a:rPr>
                          <m:t>𝑻</m:t>
                        </m:r>
                      </m:e>
                    </m:d>
                  </m:oMath>
                </a14:m>
                <a:endParaRPr lang="de-DE" dirty="0">
                  <a:solidFill>
                    <a:schemeClr val="tx1"/>
                  </a:solidFill>
                </a:endParaRPr>
              </a:p>
              <a:p>
                <a:pPr lvl="2"/>
                <a14:m>
                  <m:oMath xmlns:m="http://schemas.openxmlformats.org/officeDocument/2006/math">
                    <m:r>
                      <m:rPr>
                        <m:sty m:val="p"/>
                      </m:rPr>
                      <a:rPr lang="de-DE" b="0" i="0" smtClean="0">
                        <a:latin typeface="Cambria Math" panose="02040503050406030204" pitchFamily="18" charset="0"/>
                      </a:rPr>
                      <m:t>rv</m:t>
                    </m:r>
                    <m:d>
                      <m:dPr>
                        <m:ctrlPr>
                          <a:rPr lang="de-DE" b="1" i="1" smtClean="0">
                            <a:latin typeface="Cambria Math" panose="02040503050406030204" pitchFamily="18" charset="0"/>
                          </a:rPr>
                        </m:ctrlPr>
                      </m:dPr>
                      <m:e>
                        <m:r>
                          <a:rPr lang="de-DE" b="1" i="1">
                            <a:latin typeface="Cambria Math" panose="02040503050406030204" pitchFamily="18" charset="0"/>
                          </a:rPr>
                          <m:t>𝑺</m:t>
                        </m:r>
                      </m:e>
                    </m:d>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𝑹</m:t>
                    </m:r>
                  </m:oMath>
                </a14:m>
                <a:r>
                  <a:rPr lang="de-DE" dirty="0"/>
                  <a:t>, </a:t>
                </a:r>
                <a14:m>
                  <m:oMath xmlns:m="http://schemas.openxmlformats.org/officeDocument/2006/math">
                    <m:r>
                      <m:rPr>
                        <m:sty m:val="p"/>
                      </m:rPr>
                      <a:rPr lang="de-DE" i="0">
                        <a:latin typeface="Cambria Math" panose="02040503050406030204" pitchFamily="18" charset="0"/>
                      </a:rPr>
                      <m:t>rv</m:t>
                    </m:r>
                    <m:d>
                      <m:dPr>
                        <m:ctrlPr>
                          <a:rPr lang="de-DE" b="1" i="1">
                            <a:latin typeface="Cambria Math" panose="02040503050406030204" pitchFamily="18" charset="0"/>
                          </a:rPr>
                        </m:ctrlPr>
                      </m:dPr>
                      <m:e>
                        <m:r>
                          <a:rPr lang="de-DE" b="1" i="1">
                            <a:latin typeface="Cambria Math" panose="02040503050406030204" pitchFamily="18" charset="0"/>
                          </a:rPr>
                          <m:t>𝑻</m:t>
                        </m:r>
                      </m:e>
                    </m:d>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oMath>
                </a14:m>
                <a:endParaRPr lang="de-DE" dirty="0"/>
              </a:p>
              <a:p>
                <a:pPr lvl="2"/>
                <a14:m>
                  <m:oMath xmlns:m="http://schemas.openxmlformats.org/officeDocument/2006/math">
                    <m:r>
                      <a:rPr lang="de-DE" b="1" i="1">
                        <a:latin typeface="Cambria Math" panose="02040503050406030204" pitchFamily="18" charset="0"/>
                      </a:rPr>
                      <m:t>𝑺</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rPr>
                      <m:t>𝑻</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oMath>
                </a14:m>
                <a:endParaRPr lang="de-DE" dirty="0"/>
              </a:p>
              <a:p>
                <a:pPr lvl="1"/>
                <a14:m>
                  <m:oMath xmlns:m="http://schemas.openxmlformats.org/officeDocument/2006/math">
                    <m:r>
                      <a:rPr lang="de-DE" b="1" i="1" smtClean="0">
                        <a:latin typeface="Cambria Math" panose="02040503050406030204" pitchFamily="18" charset="0"/>
                      </a:rPr>
                      <m:t>𝑺</m:t>
                    </m:r>
                  </m:oMath>
                </a14:m>
                <a:r>
                  <a:rPr lang="de-DE" dirty="0">
                    <a:ea typeface="Cambria Math" panose="02040503050406030204" pitchFamily="18" charset="0"/>
                  </a:rPr>
                  <a:t>: Zufallsvariablen oder Events (wie vorher)</a:t>
                </a:r>
              </a:p>
              <a:p>
                <a:pPr lvl="1"/>
                <a14:m>
                  <m:oMath xmlns:m="http://schemas.openxmlformats.org/officeDocument/2006/math">
                    <m:r>
                      <a:rPr lang="de-DE" b="1" i="1">
                        <a:latin typeface="Cambria Math" panose="02040503050406030204" pitchFamily="18" charset="0"/>
                      </a:rPr>
                      <m:t>𝑻</m:t>
                    </m:r>
                  </m:oMath>
                </a14:m>
                <a:r>
                  <a:rPr lang="de-DE" dirty="0"/>
                  <a:t>: </a:t>
                </a:r>
                <a:r>
                  <a:rPr lang="de-DE" dirty="0">
                    <a:ea typeface="Cambria Math" panose="02040503050406030204" pitchFamily="18" charset="0"/>
                  </a:rPr>
                  <a:t>Zufallsvariablen oder Events (Wahrnehmungen / Beobachtungen, genannt </a:t>
                </a:r>
                <a:r>
                  <a:rPr lang="de-DE" dirty="0">
                    <a:solidFill>
                      <a:schemeClr val="accent1"/>
                    </a:solidFill>
                    <a:ea typeface="Cambria Math" panose="02040503050406030204" pitchFamily="18" charset="0"/>
                  </a:rPr>
                  <a:t>Evidenz</a:t>
                </a:r>
                <a:r>
                  <a:rPr lang="de-DE" dirty="0">
                    <a:ea typeface="Cambria Math" panose="02040503050406030204" pitchFamily="18" charset="0"/>
                  </a:rPr>
                  <a:t>)</a:t>
                </a:r>
              </a:p>
              <a:p>
                <a:pPr lvl="1"/>
                <a:r>
                  <a:rPr lang="de-DE" dirty="0">
                    <a:ea typeface="Cambria Math" panose="02040503050406030204" pitchFamily="18" charset="0"/>
                  </a:rPr>
                  <a:t>Verallgemeinerung der marginalen Anfrage: </a:t>
                </a:r>
                <a:br>
                  <a:rPr lang="de-DE" dirty="0">
                    <a:ea typeface="Cambria Math" panose="02040503050406030204" pitchFamily="18" charset="0"/>
                  </a:rPr>
                </a:br>
                <a:r>
                  <a:rPr lang="de-DE" dirty="0">
                    <a:ea typeface="Cambria Math" panose="02040503050406030204" pitchFamily="18" charset="0"/>
                  </a:rPr>
                  <a:t>Bedingte Anfrage mit </a:t>
                </a:r>
                <a14:m>
                  <m:oMath xmlns:m="http://schemas.openxmlformats.org/officeDocument/2006/math">
                    <m:r>
                      <a:rPr lang="de-DE" b="1" i="1">
                        <a:latin typeface="Cambria Math" panose="02040503050406030204" pitchFamily="18" charset="0"/>
                      </a:rPr>
                      <m:t>𝑻</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oMath>
                </a14:m>
                <a:endParaRPr lang="de-DE" dirty="0">
                  <a:ea typeface="Cambria Math" panose="02040503050406030204" pitchFamily="18" charset="0"/>
                </a:endParaRPr>
              </a:p>
              <a:p>
                <a:pPr marL="273050" lvl="1" indent="-236538"/>
                <a:r>
                  <a:rPr lang="de-DE" dirty="0"/>
                  <a:t>Beispiel:</a:t>
                </a:r>
              </a:p>
              <a:p>
                <a:pPr marL="11113"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𝑆𝑖𝑐𝑘</m:t>
                          </m:r>
                          <m:r>
                            <a:rPr lang="de-DE" i="1">
                              <a:latin typeface="Cambria Math" panose="02040503050406030204" pitchFamily="18" charset="0"/>
                            </a:rPr>
                            <m:t>|</m:t>
                          </m:r>
                          <m:r>
                            <a:rPr lang="de-DE" i="1">
                              <a:latin typeface="Cambria Math" panose="02040503050406030204" pitchFamily="18" charset="0"/>
                            </a:rPr>
                            <m:t>𝐸𝑝𝑖𝑑</m:t>
                          </m:r>
                        </m:e>
                      </m:d>
                    </m:oMath>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m:t>
                          </m:r>
                          <m:r>
                            <a:rPr lang="de-DE" i="1">
                              <a:solidFill>
                                <a:schemeClr val="accent1"/>
                              </a:solidFill>
                              <a:latin typeface="Cambria Math" panose="02040503050406030204" pitchFamily="18" charset="0"/>
                            </a:rPr>
                            <m:t>𝑠𝑖𝑐𝑘</m:t>
                          </m:r>
                        </m:e>
                      </m:d>
                    </m:oMath>
                  </m:oMathPara>
                </a14:m>
                <a:endParaRPr lang="de-DE" dirty="0"/>
              </a:p>
              <a:p>
                <a:pPr lvl="1"/>
                <a:endParaRPr lang="de-DE" dirty="0"/>
              </a:p>
            </p:txBody>
          </p:sp>
        </mc:Choice>
        <mc:Fallback xmlns="">
          <p:sp>
            <p:nvSpPr>
              <p:cNvPr id="16" name="Content Placeholder 15">
                <a:extLst>
                  <a:ext uri="{FF2B5EF4-FFF2-40B4-BE49-F238E27FC236}">
                    <a16:creationId xmlns:a16="http://schemas.microsoft.com/office/drawing/2014/main" id="{DB93BD61-A0D5-4443-9524-653FE7E55879}"/>
                  </a:ext>
                </a:extLst>
              </p:cNvPr>
              <p:cNvSpPr>
                <a:spLocks noGrp="1" noRot="1" noChangeAspect="1" noMove="1" noResize="1" noEditPoints="1" noAdjustHandles="1" noChangeArrowheads="1" noChangeShapeType="1" noTextEdit="1"/>
              </p:cNvSpPr>
              <p:nvPr>
                <p:ph idx="1"/>
              </p:nvPr>
            </p:nvSpPr>
            <p:spPr>
              <a:xfrm>
                <a:off x="359999" y="1665066"/>
                <a:ext cx="7332275" cy="4240848"/>
              </a:xfrm>
              <a:blipFill>
                <a:blip r:embed="rId2"/>
                <a:stretch>
                  <a:fillRect l="-2245" t="-2687" r="-2418" b="-5672"/>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9D61F1D9-B940-9B47-8DDF-D5148F108243}"/>
              </a:ext>
            </a:extLst>
          </p:cNvPr>
          <p:cNvSpPr>
            <a:spLocks noGrp="1"/>
          </p:cNvSpPr>
          <p:nvPr>
            <p:ph type="sldNum" sz="quarter" idx="4"/>
          </p:nvPr>
        </p:nvSpPr>
        <p:spPr/>
        <p:txBody>
          <a:bodyPr/>
          <a:lstStyle/>
          <a:p>
            <a:fld id="{67C9959E-8E6B-B04C-9955-EA096F41CA7A}" type="slidenum">
              <a:rPr lang="de-DE" smtClean="0"/>
              <a:t>20</a:t>
            </a:fld>
            <a:endParaRPr lang="de-DE" dirty="0"/>
          </a:p>
        </p:txBody>
      </p:sp>
      <p:grpSp>
        <p:nvGrpSpPr>
          <p:cNvPr id="33" name="Group 32">
            <a:extLst>
              <a:ext uri="{FF2B5EF4-FFF2-40B4-BE49-F238E27FC236}">
                <a16:creationId xmlns:a16="http://schemas.microsoft.com/office/drawing/2014/main" id="{5D6708DF-3029-0749-85C4-BE7D21A8B70A}"/>
              </a:ext>
            </a:extLst>
          </p:cNvPr>
          <p:cNvGrpSpPr/>
          <p:nvPr/>
        </p:nvGrpSpPr>
        <p:grpSpPr>
          <a:xfrm>
            <a:off x="9962548" y="1769043"/>
            <a:ext cx="986555" cy="389513"/>
            <a:chOff x="5532078" y="2979431"/>
            <a:chExt cx="986555" cy="389513"/>
          </a:xfrm>
        </p:grpSpPr>
        <p:sp>
          <p:nvSpPr>
            <p:cNvPr id="34" name="TextBox 33">
              <a:extLst>
                <a:ext uri="{FF2B5EF4-FFF2-40B4-BE49-F238E27FC236}">
                  <a16:creationId xmlns:a16="http://schemas.microsoft.com/office/drawing/2014/main" id="{92514625-C26B-AB42-AD3B-95CDCBE6F687}"/>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6FB3CE55-A53B-C846-B4B8-1016A2B6E7F4}"/>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36" name="Group 35">
            <a:extLst>
              <a:ext uri="{FF2B5EF4-FFF2-40B4-BE49-F238E27FC236}">
                <a16:creationId xmlns:a16="http://schemas.microsoft.com/office/drawing/2014/main" id="{9F00A365-7F99-7946-81A1-9D243FE48A44}"/>
              </a:ext>
            </a:extLst>
          </p:cNvPr>
          <p:cNvGrpSpPr/>
          <p:nvPr/>
        </p:nvGrpSpPr>
        <p:grpSpPr>
          <a:xfrm>
            <a:off x="9046869" y="1770147"/>
            <a:ext cx="724173" cy="389513"/>
            <a:chOff x="6518638" y="3371343"/>
            <a:chExt cx="724173" cy="389513"/>
          </a:xfrm>
        </p:grpSpPr>
        <p:sp>
          <p:nvSpPr>
            <p:cNvPr id="37" name="TextBox 36">
              <a:extLst>
                <a:ext uri="{FF2B5EF4-FFF2-40B4-BE49-F238E27FC236}">
                  <a16:creationId xmlns:a16="http://schemas.microsoft.com/office/drawing/2014/main" id="{7FF88584-E2F0-FC4F-A3ED-4FECDC5F6E67}"/>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D43974A8-8C85-CF4C-A030-6E05DC9655A4}"/>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39" name="Group 38">
            <a:extLst>
              <a:ext uri="{FF2B5EF4-FFF2-40B4-BE49-F238E27FC236}">
                <a16:creationId xmlns:a16="http://schemas.microsoft.com/office/drawing/2014/main" id="{DC036F22-520B-834C-A4F5-8F3D8D7ED95F}"/>
              </a:ext>
            </a:extLst>
          </p:cNvPr>
          <p:cNvGrpSpPr/>
          <p:nvPr/>
        </p:nvGrpSpPr>
        <p:grpSpPr>
          <a:xfrm>
            <a:off x="11098385" y="1770148"/>
            <a:ext cx="771229" cy="389513"/>
            <a:chOff x="6102187" y="5664879"/>
            <a:chExt cx="771229" cy="389513"/>
          </a:xfrm>
        </p:grpSpPr>
        <p:sp>
          <p:nvSpPr>
            <p:cNvPr id="40" name="TextBox 39">
              <a:extLst>
                <a:ext uri="{FF2B5EF4-FFF2-40B4-BE49-F238E27FC236}">
                  <a16:creationId xmlns:a16="http://schemas.microsoft.com/office/drawing/2014/main" id="{D2C878AB-700A-F746-B45F-63BEB1EB7554}"/>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23F6380D-279B-2544-8BC3-F212C1516CED}"/>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1" name="Rectangle 40">
                  <a:extLst>
                    <a:ext uri="{FF2B5EF4-FFF2-40B4-BE49-F238E27FC236}">
                      <a16:creationId xmlns:a16="http://schemas.microsoft.com/office/drawing/2014/main" id="{23F6380D-279B-2544-8BC3-F212C1516CED}"/>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42" name="Table 41">
                <a:extLst>
                  <a:ext uri="{FF2B5EF4-FFF2-40B4-BE49-F238E27FC236}">
                    <a16:creationId xmlns:a16="http://schemas.microsoft.com/office/drawing/2014/main" id="{F5CAE552-3E8F-2B46-A839-7B55BE4E69A6}"/>
                  </a:ext>
                </a:extLst>
              </p:cNvPr>
              <p:cNvGraphicFramePr>
                <a:graphicFrameLocks noGrp="1"/>
              </p:cNvGraphicFramePr>
              <p:nvPr>
                <p:extLst>
                  <p:ext uri="{D42A27DB-BD31-4B8C-83A1-F6EECF244321}">
                    <p14:modId xmlns:p14="http://schemas.microsoft.com/office/powerpoint/2010/main" val="3690531508"/>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42" name="Table 41">
                <a:extLst>
                  <a:ext uri="{FF2B5EF4-FFF2-40B4-BE49-F238E27FC236}">
                    <a16:creationId xmlns:a16="http://schemas.microsoft.com/office/drawing/2014/main" id="{F5CAE552-3E8F-2B46-A839-7B55BE4E69A6}"/>
                  </a:ext>
                </a:extLst>
              </p:cNvPr>
              <p:cNvGraphicFramePr>
                <a:graphicFrameLocks noGrp="1"/>
              </p:cNvGraphicFramePr>
              <p:nvPr>
                <p:extLst>
                  <p:ext uri="{D42A27DB-BD31-4B8C-83A1-F6EECF244321}">
                    <p14:modId xmlns:p14="http://schemas.microsoft.com/office/powerpoint/2010/main" val="3690531508"/>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7"/>
                          <a:stretch>
                            <a:fillRect t="-3448" r="-300000" b="-800000"/>
                          </a:stretch>
                        </a:blipFill>
                      </a:tcPr>
                    </a:tc>
                    <a:tc>
                      <a:txBody>
                        <a:bodyPr/>
                        <a:lstStyle/>
                        <a:p>
                          <a:endParaRPr lang="en-US"/>
                        </a:p>
                      </a:txBody>
                      <a:tcPr marL="45720" marR="45720">
                        <a:blipFill>
                          <a:blip r:embed="rId7"/>
                          <a:stretch>
                            <a:fillRect l="-84615" t="-3448" r="-153846" b="-800000"/>
                          </a:stretch>
                        </a:blipFill>
                      </a:tcPr>
                    </a:tc>
                    <a:tc>
                      <a:txBody>
                        <a:bodyPr/>
                        <a:lstStyle/>
                        <a:p>
                          <a:endParaRPr lang="en-US"/>
                        </a:p>
                      </a:txBody>
                      <a:tcPr marL="45720" marR="45720">
                        <a:blipFill>
                          <a:blip r:embed="rId7"/>
                          <a:stretch>
                            <a:fillRect l="-218182" t="-3448" r="-81818" b="-800000"/>
                          </a:stretch>
                        </a:blipFill>
                      </a:tcPr>
                    </a:tc>
                    <a:tc>
                      <a:txBody>
                        <a:bodyPr/>
                        <a:lstStyle/>
                        <a:p>
                          <a:endParaRPr lang="en-US"/>
                        </a:p>
                      </a:txBody>
                      <a:tcPr marL="45720" marR="45720">
                        <a:blipFill>
                          <a:blip r:embed="rId7"/>
                          <a:stretch>
                            <a:fillRect l="-388889"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7"/>
                          <a:stretch>
                            <a:fillRect t="-103448" r="-300000" b="-700000"/>
                          </a:stretch>
                        </a:blipFill>
                      </a:tcPr>
                    </a:tc>
                    <a:tc>
                      <a:txBody>
                        <a:bodyPr/>
                        <a:lstStyle/>
                        <a:p>
                          <a:endParaRPr lang="en-US"/>
                        </a:p>
                      </a:txBody>
                      <a:tcPr marL="45720" marR="45720">
                        <a:blipFill>
                          <a:blip r:embed="rId7"/>
                          <a:stretch>
                            <a:fillRect l="-84615" t="-103448" r="-153846" b="-700000"/>
                          </a:stretch>
                        </a:blipFill>
                      </a:tcPr>
                    </a:tc>
                    <a:tc>
                      <a:txBody>
                        <a:bodyPr/>
                        <a:lstStyle/>
                        <a:p>
                          <a:endParaRPr lang="en-US"/>
                        </a:p>
                      </a:txBody>
                      <a:tcPr marL="45720" marR="45720">
                        <a:blipFill>
                          <a:blip r:embed="rId7"/>
                          <a:stretch>
                            <a:fillRect l="-218182" t="-103448" r="-81818" b="-700000"/>
                          </a:stretch>
                        </a:blipFill>
                      </a:tcPr>
                    </a:tc>
                    <a:tc>
                      <a:txBody>
                        <a:bodyPr/>
                        <a:lstStyle/>
                        <a:p>
                          <a:endParaRPr lang="en-US"/>
                        </a:p>
                      </a:txBody>
                      <a:tcPr marL="45720" marR="45720">
                        <a:blipFill>
                          <a:blip r:embed="rId7"/>
                          <a:stretch>
                            <a:fillRect l="-388889"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7"/>
                          <a:stretch>
                            <a:fillRect t="-203448" r="-300000" b="-600000"/>
                          </a:stretch>
                        </a:blipFill>
                      </a:tcPr>
                    </a:tc>
                    <a:tc>
                      <a:txBody>
                        <a:bodyPr/>
                        <a:lstStyle/>
                        <a:p>
                          <a:endParaRPr lang="en-US"/>
                        </a:p>
                      </a:txBody>
                      <a:tcPr marL="45720" marR="45720">
                        <a:blipFill>
                          <a:blip r:embed="rId7"/>
                          <a:stretch>
                            <a:fillRect l="-84615" t="-203448" r="-153846" b="-600000"/>
                          </a:stretch>
                        </a:blipFill>
                      </a:tcPr>
                    </a:tc>
                    <a:tc>
                      <a:txBody>
                        <a:bodyPr/>
                        <a:lstStyle/>
                        <a:p>
                          <a:endParaRPr lang="en-US"/>
                        </a:p>
                      </a:txBody>
                      <a:tcPr marL="45720" marR="45720">
                        <a:blipFill>
                          <a:blip r:embed="rId7"/>
                          <a:stretch>
                            <a:fillRect l="-218182" t="-203448" r="-81818" b="-600000"/>
                          </a:stretch>
                        </a:blipFill>
                      </a:tcPr>
                    </a:tc>
                    <a:tc>
                      <a:txBody>
                        <a:bodyPr/>
                        <a:lstStyle/>
                        <a:p>
                          <a:endParaRPr lang="en-US"/>
                        </a:p>
                      </a:txBody>
                      <a:tcPr marL="45720" marR="45720">
                        <a:blipFill>
                          <a:blip r:embed="rId7"/>
                          <a:stretch>
                            <a:fillRect l="-388889"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7"/>
                          <a:stretch>
                            <a:fillRect t="-303448" r="-300000" b="-500000"/>
                          </a:stretch>
                        </a:blipFill>
                      </a:tcPr>
                    </a:tc>
                    <a:tc>
                      <a:txBody>
                        <a:bodyPr/>
                        <a:lstStyle/>
                        <a:p>
                          <a:endParaRPr lang="en-US"/>
                        </a:p>
                      </a:txBody>
                      <a:tcPr marL="45720" marR="45720">
                        <a:blipFill>
                          <a:blip r:embed="rId7"/>
                          <a:stretch>
                            <a:fillRect l="-84615" t="-303448" r="-153846" b="-500000"/>
                          </a:stretch>
                        </a:blipFill>
                      </a:tcPr>
                    </a:tc>
                    <a:tc>
                      <a:txBody>
                        <a:bodyPr/>
                        <a:lstStyle/>
                        <a:p>
                          <a:endParaRPr lang="en-US"/>
                        </a:p>
                      </a:txBody>
                      <a:tcPr marL="45720" marR="45720">
                        <a:blipFill>
                          <a:blip r:embed="rId7"/>
                          <a:stretch>
                            <a:fillRect l="-218182" t="-303448" r="-81818" b="-500000"/>
                          </a:stretch>
                        </a:blipFill>
                      </a:tcPr>
                    </a:tc>
                    <a:tc>
                      <a:txBody>
                        <a:bodyPr/>
                        <a:lstStyle/>
                        <a:p>
                          <a:endParaRPr lang="en-US"/>
                        </a:p>
                      </a:txBody>
                      <a:tcPr marL="45720" marR="45720">
                        <a:blipFill>
                          <a:blip r:embed="rId7"/>
                          <a:stretch>
                            <a:fillRect l="-388889"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7"/>
                          <a:stretch>
                            <a:fillRect t="-403448" r="-300000" b="-400000"/>
                          </a:stretch>
                        </a:blipFill>
                      </a:tcPr>
                    </a:tc>
                    <a:tc>
                      <a:txBody>
                        <a:bodyPr/>
                        <a:lstStyle/>
                        <a:p>
                          <a:endParaRPr lang="en-US"/>
                        </a:p>
                      </a:txBody>
                      <a:tcPr marL="45720" marR="45720">
                        <a:blipFill>
                          <a:blip r:embed="rId7"/>
                          <a:stretch>
                            <a:fillRect l="-84615" t="-403448" r="-153846" b="-400000"/>
                          </a:stretch>
                        </a:blipFill>
                      </a:tcPr>
                    </a:tc>
                    <a:tc>
                      <a:txBody>
                        <a:bodyPr/>
                        <a:lstStyle/>
                        <a:p>
                          <a:endParaRPr lang="en-US"/>
                        </a:p>
                      </a:txBody>
                      <a:tcPr marL="45720" marR="45720">
                        <a:blipFill>
                          <a:blip r:embed="rId7"/>
                          <a:stretch>
                            <a:fillRect l="-218182" t="-403448" r="-81818" b="-400000"/>
                          </a:stretch>
                        </a:blipFill>
                      </a:tcPr>
                    </a:tc>
                    <a:tc>
                      <a:txBody>
                        <a:bodyPr/>
                        <a:lstStyle/>
                        <a:p>
                          <a:endParaRPr lang="en-US"/>
                        </a:p>
                      </a:txBody>
                      <a:tcPr marL="45720" marR="45720">
                        <a:blipFill>
                          <a:blip r:embed="rId7"/>
                          <a:stretch>
                            <a:fillRect l="-388889"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7"/>
                          <a:stretch>
                            <a:fillRect t="-503448" r="-300000" b="-300000"/>
                          </a:stretch>
                        </a:blipFill>
                      </a:tcPr>
                    </a:tc>
                    <a:tc>
                      <a:txBody>
                        <a:bodyPr/>
                        <a:lstStyle/>
                        <a:p>
                          <a:endParaRPr lang="en-US"/>
                        </a:p>
                      </a:txBody>
                      <a:tcPr marL="45720" marR="45720">
                        <a:blipFill>
                          <a:blip r:embed="rId7"/>
                          <a:stretch>
                            <a:fillRect l="-84615" t="-503448" r="-153846" b="-300000"/>
                          </a:stretch>
                        </a:blipFill>
                      </a:tcPr>
                    </a:tc>
                    <a:tc>
                      <a:txBody>
                        <a:bodyPr/>
                        <a:lstStyle/>
                        <a:p>
                          <a:endParaRPr lang="en-US"/>
                        </a:p>
                      </a:txBody>
                      <a:tcPr marL="45720" marR="45720">
                        <a:blipFill>
                          <a:blip r:embed="rId7"/>
                          <a:stretch>
                            <a:fillRect l="-218182" t="-503448" r="-81818" b="-300000"/>
                          </a:stretch>
                        </a:blipFill>
                      </a:tcPr>
                    </a:tc>
                    <a:tc>
                      <a:txBody>
                        <a:bodyPr/>
                        <a:lstStyle/>
                        <a:p>
                          <a:endParaRPr lang="en-US"/>
                        </a:p>
                      </a:txBody>
                      <a:tcPr marL="45720" marR="45720">
                        <a:blipFill>
                          <a:blip r:embed="rId7"/>
                          <a:stretch>
                            <a:fillRect l="-388889"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7"/>
                          <a:stretch>
                            <a:fillRect t="-603448" r="-300000" b="-200000"/>
                          </a:stretch>
                        </a:blipFill>
                      </a:tcPr>
                    </a:tc>
                    <a:tc>
                      <a:txBody>
                        <a:bodyPr/>
                        <a:lstStyle/>
                        <a:p>
                          <a:endParaRPr lang="en-US"/>
                        </a:p>
                      </a:txBody>
                      <a:tcPr marL="45720" marR="45720">
                        <a:blipFill>
                          <a:blip r:embed="rId7"/>
                          <a:stretch>
                            <a:fillRect l="-84615" t="-603448" r="-153846" b="-200000"/>
                          </a:stretch>
                        </a:blipFill>
                      </a:tcPr>
                    </a:tc>
                    <a:tc>
                      <a:txBody>
                        <a:bodyPr/>
                        <a:lstStyle/>
                        <a:p>
                          <a:endParaRPr lang="en-US"/>
                        </a:p>
                      </a:txBody>
                      <a:tcPr marL="45720" marR="45720">
                        <a:blipFill>
                          <a:blip r:embed="rId7"/>
                          <a:stretch>
                            <a:fillRect l="-218182" t="-603448" r="-81818" b="-200000"/>
                          </a:stretch>
                        </a:blipFill>
                      </a:tcPr>
                    </a:tc>
                    <a:tc>
                      <a:txBody>
                        <a:bodyPr/>
                        <a:lstStyle/>
                        <a:p>
                          <a:endParaRPr lang="en-US"/>
                        </a:p>
                      </a:txBody>
                      <a:tcPr marL="45720" marR="45720">
                        <a:blipFill>
                          <a:blip r:embed="rId7"/>
                          <a:stretch>
                            <a:fillRect l="-388889"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7"/>
                          <a:stretch>
                            <a:fillRect t="-703448" r="-300000" b="-100000"/>
                          </a:stretch>
                        </a:blipFill>
                      </a:tcPr>
                    </a:tc>
                    <a:tc>
                      <a:txBody>
                        <a:bodyPr/>
                        <a:lstStyle/>
                        <a:p>
                          <a:endParaRPr lang="en-US"/>
                        </a:p>
                      </a:txBody>
                      <a:tcPr marL="45720" marR="45720">
                        <a:blipFill>
                          <a:blip r:embed="rId7"/>
                          <a:stretch>
                            <a:fillRect l="-84615" t="-703448" r="-153846" b="-100000"/>
                          </a:stretch>
                        </a:blipFill>
                      </a:tcPr>
                    </a:tc>
                    <a:tc>
                      <a:txBody>
                        <a:bodyPr/>
                        <a:lstStyle/>
                        <a:p>
                          <a:endParaRPr lang="en-US"/>
                        </a:p>
                      </a:txBody>
                      <a:tcPr marL="45720" marR="45720">
                        <a:blipFill>
                          <a:blip r:embed="rId7"/>
                          <a:stretch>
                            <a:fillRect l="-218182" t="-703448" r="-81818" b="-100000"/>
                          </a:stretch>
                        </a:blipFill>
                      </a:tcPr>
                    </a:tc>
                    <a:tc>
                      <a:txBody>
                        <a:bodyPr/>
                        <a:lstStyle/>
                        <a:p>
                          <a:endParaRPr lang="en-US"/>
                        </a:p>
                      </a:txBody>
                      <a:tcPr marL="45720" marR="45720">
                        <a:blipFill>
                          <a:blip r:embed="rId7"/>
                          <a:stretch>
                            <a:fillRect l="-388889"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7"/>
                          <a:stretch>
                            <a:fillRect t="-803448" r="-300000"/>
                          </a:stretch>
                        </a:blipFill>
                      </a:tcPr>
                    </a:tc>
                    <a:tc>
                      <a:txBody>
                        <a:bodyPr/>
                        <a:lstStyle/>
                        <a:p>
                          <a:endParaRPr lang="en-US"/>
                        </a:p>
                      </a:txBody>
                      <a:tcPr marL="45720" marR="45720">
                        <a:blipFill>
                          <a:blip r:embed="rId7"/>
                          <a:stretch>
                            <a:fillRect l="-84615" t="-803448" r="-153846"/>
                          </a:stretch>
                        </a:blipFill>
                      </a:tcPr>
                    </a:tc>
                    <a:tc>
                      <a:txBody>
                        <a:bodyPr/>
                        <a:lstStyle/>
                        <a:p>
                          <a:endParaRPr lang="en-US"/>
                        </a:p>
                      </a:txBody>
                      <a:tcPr marL="45720" marR="45720">
                        <a:blipFill>
                          <a:blip r:embed="rId7"/>
                          <a:stretch>
                            <a:fillRect l="-218182" t="-803448" r="-81818"/>
                          </a:stretch>
                        </a:blipFill>
                      </a:tcPr>
                    </a:tc>
                    <a:tc>
                      <a:txBody>
                        <a:bodyPr/>
                        <a:lstStyle/>
                        <a:p>
                          <a:endParaRPr lang="en-US"/>
                        </a:p>
                      </a:txBody>
                      <a:tcPr marL="45720" marR="45720">
                        <a:blipFill>
                          <a:blip r:embed="rId7"/>
                          <a:stretch>
                            <a:fillRect l="-388889" t="-803448"/>
                          </a:stretch>
                        </a:blipFill>
                      </a:tcPr>
                    </a:tc>
                    <a:extLst>
                      <a:ext uri="{0D108BD9-81ED-4DB2-BD59-A6C34878D82A}">
                        <a16:rowId xmlns:a16="http://schemas.microsoft.com/office/drawing/2014/main" val="10008"/>
                      </a:ext>
                    </a:extLst>
                  </a:tr>
                </a:tbl>
              </a:graphicData>
            </a:graphic>
          </p:graphicFrame>
        </mc:Fallback>
      </mc:AlternateContent>
      <p:sp>
        <p:nvSpPr>
          <p:cNvPr id="3" name="Date Placeholder 2">
            <a:extLst>
              <a:ext uri="{FF2B5EF4-FFF2-40B4-BE49-F238E27FC236}">
                <a16:creationId xmlns:a16="http://schemas.microsoft.com/office/drawing/2014/main" id="{1EBB69B6-1689-3144-A680-8F68410C52F6}"/>
              </a:ext>
            </a:extLst>
          </p:cNvPr>
          <p:cNvSpPr>
            <a:spLocks noGrp="1"/>
          </p:cNvSpPr>
          <p:nvPr>
            <p:ph type="dt" sz="half" idx="2"/>
          </p:nvPr>
        </p:nvSpPr>
        <p:spPr/>
        <p:txBody>
          <a:bodyPr/>
          <a:lstStyle/>
          <a:p>
            <a:r>
              <a:rPr lang="en-GB"/>
              <a:t>Episodische PGMs</a:t>
            </a:r>
            <a:endParaRPr lang="de-DE" dirty="0"/>
          </a:p>
        </p:txBody>
      </p:sp>
      <p:sp>
        <p:nvSpPr>
          <p:cNvPr id="4" name="Footer Placeholder 3">
            <a:extLst>
              <a:ext uri="{FF2B5EF4-FFF2-40B4-BE49-F238E27FC236}">
                <a16:creationId xmlns:a16="http://schemas.microsoft.com/office/drawing/2014/main" id="{84F35AE5-9181-A94A-9549-E67D606B2060}"/>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1979212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C959-9483-354B-B674-C0BAA3A67C71}"/>
              </a:ext>
            </a:extLst>
          </p:cNvPr>
          <p:cNvSpPr>
            <a:spLocks noGrp="1"/>
          </p:cNvSpPr>
          <p:nvPr>
            <p:ph type="title"/>
          </p:nvPr>
        </p:nvSpPr>
        <p:spPr/>
        <p:txBody>
          <a:bodyPr/>
          <a:lstStyle/>
          <a:p>
            <a:r>
              <a:rPr lang="de-DE" dirty="0"/>
              <a:t>Beantworten von bedingten Anfragen</a:t>
            </a:r>
          </a:p>
        </p:txBody>
      </p:sp>
      <mc:AlternateContent xmlns:mc="http://schemas.openxmlformats.org/markup-compatibility/2006" xmlns:a14="http://schemas.microsoft.com/office/drawing/2010/main">
        <mc:Choice Requires="a14">
          <p:sp>
            <p:nvSpPr>
              <p:cNvPr id="16" name="Content Placeholder 15">
                <a:extLst>
                  <a:ext uri="{FF2B5EF4-FFF2-40B4-BE49-F238E27FC236}">
                    <a16:creationId xmlns:a16="http://schemas.microsoft.com/office/drawing/2014/main" id="{DB93BD61-A0D5-4443-9524-653FE7E55879}"/>
                  </a:ext>
                </a:extLst>
              </p:cNvPr>
              <p:cNvSpPr>
                <a:spLocks noGrp="1"/>
              </p:cNvSpPr>
              <p:nvPr>
                <p:ph idx="1"/>
              </p:nvPr>
            </p:nvSpPr>
            <p:spPr>
              <a:xfrm>
                <a:off x="359999" y="1665066"/>
                <a:ext cx="8705431" cy="4360980"/>
              </a:xfrm>
            </p:spPr>
            <p:txBody>
              <a:bodyPr>
                <a:noAutofit/>
              </a:bodyPr>
              <a:lstStyle/>
              <a:p>
                <a:r>
                  <a:rPr lang="de-DE" dirty="0"/>
                  <a:t>Gegeben eine Anfrage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𝑺</m:t>
                        </m:r>
                        <m:r>
                          <a:rPr lang="de-DE" b="1" i="1" smtClean="0">
                            <a:latin typeface="Cambria Math" panose="02040503050406030204" pitchFamily="18" charset="0"/>
                          </a:rPr>
                          <m:t> </m:t>
                        </m:r>
                        <m:r>
                          <a:rPr lang="de-DE" b="0" i="1" smtClean="0">
                            <a:latin typeface="Cambria Math" panose="02040503050406030204" pitchFamily="18" charset="0"/>
                          </a:rPr>
                          <m:t>| </m:t>
                        </m:r>
                        <m:r>
                          <a:rPr lang="de-DE" b="1" i="1" smtClean="0">
                            <a:solidFill>
                              <a:schemeClr val="accent1"/>
                            </a:solidFill>
                            <a:latin typeface="Cambria Math" panose="02040503050406030204" pitchFamily="18" charset="0"/>
                          </a:rPr>
                          <m:t>𝑻</m:t>
                        </m:r>
                      </m:e>
                    </m:d>
                  </m:oMath>
                </a14:m>
                <a:r>
                  <a:rPr lang="de-DE" dirty="0"/>
                  <a:t> an </a:t>
                </a:r>
                <a14:m>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𝑃</m:t>
                        </m:r>
                      </m:e>
                      <m:sub>
                        <m:r>
                          <a:rPr lang="de-DE" b="1" i="1">
                            <a:latin typeface="Cambria Math" panose="02040503050406030204" pitchFamily="18" charset="0"/>
                          </a:rPr>
                          <m:t>𝑹</m:t>
                        </m:r>
                      </m:sub>
                    </m:sSub>
                  </m:oMath>
                </a14:m>
                <a:endParaRPr lang="de-DE" dirty="0"/>
              </a:p>
              <a:p>
                <a:r>
                  <a:rPr lang="de-DE" dirty="0"/>
                  <a:t>Definition bedingter Wahrscheinlichkeit:</a:t>
                </a:r>
              </a:p>
              <a:p>
                <a:pPr lvl="1"/>
                <a14:m>
                  <m:oMath xmlns:m="http://schemas.openxmlformats.org/officeDocument/2006/math">
                    <m:r>
                      <a:rPr lang="de-DE" i="1" smtClean="0">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𝑻</m:t>
                        </m:r>
                      </m:e>
                    </m:d>
                  </m:oMath>
                </a14:m>
                <a:r>
                  <a:rPr lang="de-DE" dirty="0"/>
                  <a:t> </a:t>
                </a:r>
                <a:r>
                  <a:rPr lang="de-DE" dirty="0">
                    <a:solidFill>
                      <a:schemeClr val="accent1"/>
                    </a:solidFill>
                  </a:rPr>
                  <a:t>Normalisierungskonstante</a:t>
                </a:r>
                <a:endParaRPr lang="de-DE" dirty="0"/>
              </a:p>
              <a:p>
                <a:pPr lvl="2"/>
                <a:r>
                  <a:rPr lang="de-DE" dirty="0"/>
                  <a:t>Auch Partitionsfunktion oder Zustandssumme genannt</a:t>
                </a:r>
              </a:p>
              <a:p>
                <a:pPr lvl="2"/>
                <a:r>
                  <a:rPr lang="de-DE" dirty="0"/>
                  <a:t>Abkürzende Notation: </a:t>
                </a:r>
                <a14:m>
                  <m:oMath xmlns:m="http://schemas.openxmlformats.org/officeDocument/2006/math">
                    <m:r>
                      <a:rPr lang="de-DE" i="1" smtClean="0">
                        <a:latin typeface="Cambria Math" panose="02040503050406030204" pitchFamily="18" charset="0"/>
                        <a:ea typeface="Cambria Math" panose="02040503050406030204" pitchFamily="18" charset="0"/>
                      </a:rPr>
                      <m:t>𝛼</m:t>
                    </m:r>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𝑍</m:t>
                        </m:r>
                      </m:den>
                    </m:f>
                  </m:oMath>
                </a14:m>
                <a:r>
                  <a:rPr lang="de-DE" dirty="0"/>
                  <a:t> oder weggelassen mit „</a:t>
                </a:r>
                <a14:m>
                  <m:oMath xmlns:m="http://schemas.openxmlformats.org/officeDocument/2006/math">
                    <m:r>
                      <a:rPr lang="de-DE" i="1" smtClean="0">
                        <a:latin typeface="Cambria Math" panose="02040503050406030204" pitchFamily="18" charset="0"/>
                        <a:ea typeface="Cambria Math" panose="02040503050406030204" pitchFamily="18" charset="0"/>
                      </a:rPr>
                      <m:t>∝</m:t>
                    </m:r>
                  </m:oMath>
                </a14:m>
                <a:r>
                  <a:rPr lang="de-DE" dirty="0"/>
                  <a:t>“ anstatt „</a:t>
                </a:r>
                <a14:m>
                  <m:oMath xmlns:m="http://schemas.openxmlformats.org/officeDocument/2006/math">
                    <m:r>
                      <a:rPr lang="de-DE" b="0" i="1" smtClean="0">
                        <a:latin typeface="Cambria Math" panose="02040503050406030204" pitchFamily="18" charset="0"/>
                      </a:rPr>
                      <m:t>=</m:t>
                    </m:r>
                  </m:oMath>
                </a14:m>
                <a:r>
                  <a:rPr lang="de-DE" dirty="0"/>
                  <a:t>“</a:t>
                </a:r>
              </a:p>
              <a:p>
                <a:pPr lvl="2"/>
                <a:r>
                  <a:rPr lang="de-DE" dirty="0"/>
                  <a:t>Wird zu einer leeren Anfrage bei </a:t>
                </a:r>
                <a14:m>
                  <m:oMath xmlns:m="http://schemas.openxmlformats.org/officeDocument/2006/math">
                    <m:r>
                      <a:rPr lang="de-DE" b="1" i="1">
                        <a:latin typeface="Cambria Math" panose="02040503050406030204" pitchFamily="18" charset="0"/>
                      </a:rPr>
                      <m:t>𝑻</m:t>
                    </m:r>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oMath>
                </a14:m>
                <a:r>
                  <a:rPr lang="de-DE" dirty="0"/>
                  <a:t>: </a:t>
                </a:r>
                <a14:m>
                  <m:oMath xmlns:m="http://schemas.openxmlformats.org/officeDocument/2006/math">
                    <m:r>
                      <a:rPr lang="de-DE" b="0" i="1" smtClean="0">
                        <a:latin typeface="Cambria Math" panose="02040503050406030204" pitchFamily="18" charset="0"/>
                        <a:ea typeface="Cambria Math" panose="02040503050406030204" pitchFamily="18" charset="0"/>
                      </a:rPr>
                      <m:t>𝑃</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m:t>
                        </m:r>
                      </m:e>
                    </m:d>
                  </m:oMath>
                </a14:m>
                <a:r>
                  <a:rPr lang="de-DE" dirty="0"/>
                  <a:t> ➝ Alles aussummieren, ergibt 1 bei einer Wahrscheinlichkeitsverteilung als Grundlage</a:t>
                </a:r>
              </a:p>
              <a:p>
                <a:r>
                  <a:rPr lang="de-DE" dirty="0"/>
                  <a:t>Reduziert sich auf Berechnung zweier Marginalanfragen: </a:t>
                </a:r>
                <a:br>
                  <a:rPr lang="de-DE" dirty="0"/>
                </a:b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𝑺</m:t>
                        </m:r>
                        <m:r>
                          <a:rPr lang="de-DE" i="1">
                            <a:latin typeface="Cambria Math" panose="02040503050406030204" pitchFamily="18" charset="0"/>
                          </a:rPr>
                          <m:t>,</m:t>
                        </m:r>
                        <m:r>
                          <a:rPr lang="de-DE" b="1" i="1">
                            <a:latin typeface="Cambria Math" panose="02040503050406030204" pitchFamily="18" charset="0"/>
                          </a:rPr>
                          <m:t>𝑻</m:t>
                        </m:r>
                      </m:e>
                    </m:d>
                  </m:oMath>
                </a14:m>
                <a:r>
                  <a:rPr lang="de-DE" dirty="0"/>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𝑻</m:t>
                        </m:r>
                      </m:e>
                    </m:d>
                  </m:oMath>
                </a14:m>
                <a:endParaRPr lang="de-DE" dirty="0"/>
              </a:p>
              <a:p>
                <a:pPr lvl="1"/>
                <a:r>
                  <a:rPr lang="de-DE" dirty="0"/>
                  <a:t>Und: Für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𝑻</m:t>
                        </m:r>
                      </m:e>
                    </m:d>
                  </m:oMath>
                </a14:m>
                <a:r>
                  <a:rPr lang="de-DE" dirty="0"/>
                  <a:t> müssen aus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𝑺</m:t>
                        </m:r>
                        <m:r>
                          <a:rPr lang="de-DE" i="1">
                            <a:latin typeface="Cambria Math" panose="02040503050406030204" pitchFamily="18" charset="0"/>
                          </a:rPr>
                          <m:t>,</m:t>
                        </m:r>
                        <m:r>
                          <a:rPr lang="de-DE" b="1" i="1">
                            <a:latin typeface="Cambria Math" panose="02040503050406030204" pitchFamily="18" charset="0"/>
                          </a:rPr>
                          <m:t>𝑻</m:t>
                        </m:r>
                      </m:e>
                    </m:d>
                  </m:oMath>
                </a14:m>
                <a:r>
                  <a:rPr lang="de-DE" dirty="0"/>
                  <a:t> nur noch die Variablen in </a:t>
                </a:r>
                <a14:m>
                  <m:oMath xmlns:m="http://schemas.openxmlformats.org/officeDocument/2006/math">
                    <m:r>
                      <a:rPr lang="de-DE" b="1" i="1">
                        <a:latin typeface="Cambria Math" panose="02040503050406030204" pitchFamily="18" charset="0"/>
                      </a:rPr>
                      <m:t>𝑺</m:t>
                    </m:r>
                  </m:oMath>
                </a14:m>
                <a:r>
                  <a:rPr lang="de-DE" dirty="0"/>
                  <a:t> eliminiert werden</a:t>
                </a:r>
              </a:p>
              <a:p>
                <a:pPr marL="360363" indent="-360363">
                  <a:buFont typeface="Zapf Dingbats"/>
                  <a:buChar char="➝"/>
                </a:pPr>
                <a:r>
                  <a:rPr lang="de-DE" dirty="0"/>
                  <a:t>Berechnung von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𝑺</m:t>
                        </m:r>
                        <m:r>
                          <a:rPr lang="de-DE" i="1">
                            <a:latin typeface="Cambria Math" panose="02040503050406030204" pitchFamily="18" charset="0"/>
                          </a:rPr>
                          <m:t>,</m:t>
                        </m:r>
                        <m:r>
                          <a:rPr lang="de-DE" b="1" i="1">
                            <a:latin typeface="Cambria Math" panose="02040503050406030204" pitchFamily="18" charset="0"/>
                          </a:rPr>
                          <m:t>𝑻</m:t>
                        </m:r>
                      </m:e>
                    </m:d>
                  </m:oMath>
                </a14:m>
                <a:r>
                  <a:rPr lang="de-DE" dirty="0"/>
                  <a:t> mit anschließender Normalisierung pro </a:t>
                </a:r>
                <a14:m>
                  <m:oMath xmlns:m="http://schemas.openxmlformats.org/officeDocument/2006/math">
                    <m:r>
                      <a:rPr lang="de-DE" b="1" i="1" smtClean="0">
                        <a:latin typeface="Cambria Math" panose="02040503050406030204" pitchFamily="18" charset="0"/>
                      </a:rPr>
                      <m:t>𝒕</m:t>
                    </m:r>
                  </m:oMath>
                </a14:m>
                <a:endParaRPr lang="de-DE" dirty="0"/>
              </a:p>
              <a:p>
                <a:pPr lvl="1"/>
                <a:endParaRPr lang="de-DE" dirty="0"/>
              </a:p>
              <a:p>
                <a:pPr lvl="1"/>
                <a:endParaRPr lang="de-DE" dirty="0"/>
              </a:p>
              <a:p>
                <a:pPr lvl="1"/>
                <a:endParaRPr lang="de-DE" dirty="0"/>
              </a:p>
              <a:p>
                <a:pPr lvl="1"/>
                <a:endParaRPr lang="de-DE" dirty="0"/>
              </a:p>
            </p:txBody>
          </p:sp>
        </mc:Choice>
        <mc:Fallback xmlns="">
          <p:sp>
            <p:nvSpPr>
              <p:cNvPr id="16" name="Content Placeholder 15">
                <a:extLst>
                  <a:ext uri="{FF2B5EF4-FFF2-40B4-BE49-F238E27FC236}">
                    <a16:creationId xmlns:a16="http://schemas.microsoft.com/office/drawing/2014/main" id="{DB93BD61-A0D5-4443-9524-653FE7E55879}"/>
                  </a:ext>
                </a:extLst>
              </p:cNvPr>
              <p:cNvSpPr>
                <a:spLocks noGrp="1" noRot="1" noChangeAspect="1" noMove="1" noResize="1" noEditPoints="1" noAdjustHandles="1" noChangeArrowheads="1" noChangeShapeType="1" noTextEdit="1"/>
              </p:cNvSpPr>
              <p:nvPr>
                <p:ph idx="1"/>
              </p:nvPr>
            </p:nvSpPr>
            <p:spPr>
              <a:xfrm>
                <a:off x="359999" y="1665066"/>
                <a:ext cx="8705431" cy="4360980"/>
              </a:xfrm>
              <a:blipFill>
                <a:blip r:embed="rId2"/>
                <a:stretch>
                  <a:fillRect l="-2183" t="-2616" r="-1310" b="-2616"/>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9D61F1D9-B940-9B47-8DDF-D5148F108243}"/>
              </a:ext>
            </a:extLst>
          </p:cNvPr>
          <p:cNvSpPr>
            <a:spLocks noGrp="1"/>
          </p:cNvSpPr>
          <p:nvPr>
            <p:ph type="sldNum" sz="quarter" idx="4"/>
          </p:nvPr>
        </p:nvSpPr>
        <p:spPr/>
        <p:txBody>
          <a:bodyPr/>
          <a:lstStyle/>
          <a:p>
            <a:fld id="{67C9959E-8E6B-B04C-9955-EA096F41CA7A}" type="slidenum">
              <a:rPr lang="de-DE" smtClean="0"/>
              <a:t>21</a:t>
            </a:fld>
            <a:endParaRPr lang="de-DE" dirty="0"/>
          </a:p>
        </p:txBody>
      </p:sp>
      <p:grpSp>
        <p:nvGrpSpPr>
          <p:cNvPr id="32" name="Group 31">
            <a:extLst>
              <a:ext uri="{FF2B5EF4-FFF2-40B4-BE49-F238E27FC236}">
                <a16:creationId xmlns:a16="http://schemas.microsoft.com/office/drawing/2014/main" id="{402911F1-D9FE-6C42-9E87-7169DBB470FD}"/>
              </a:ext>
            </a:extLst>
          </p:cNvPr>
          <p:cNvGrpSpPr/>
          <p:nvPr/>
        </p:nvGrpSpPr>
        <p:grpSpPr>
          <a:xfrm>
            <a:off x="9962548" y="1769043"/>
            <a:ext cx="986555" cy="389513"/>
            <a:chOff x="5532078" y="2979431"/>
            <a:chExt cx="986555" cy="389513"/>
          </a:xfrm>
        </p:grpSpPr>
        <p:sp>
          <p:nvSpPr>
            <p:cNvPr id="33" name="TextBox 32">
              <a:extLst>
                <a:ext uri="{FF2B5EF4-FFF2-40B4-BE49-F238E27FC236}">
                  <a16:creationId xmlns:a16="http://schemas.microsoft.com/office/drawing/2014/main" id="{828DF8F8-C590-8444-BCCD-0E3B56A3D283}"/>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E78B2FC5-97E6-3249-8492-8D601141F95A}"/>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35" name="Group 34">
            <a:extLst>
              <a:ext uri="{FF2B5EF4-FFF2-40B4-BE49-F238E27FC236}">
                <a16:creationId xmlns:a16="http://schemas.microsoft.com/office/drawing/2014/main" id="{E02355A8-D28F-B14D-BDEB-D976D9AEBA76}"/>
              </a:ext>
            </a:extLst>
          </p:cNvPr>
          <p:cNvGrpSpPr/>
          <p:nvPr/>
        </p:nvGrpSpPr>
        <p:grpSpPr>
          <a:xfrm>
            <a:off x="9046869" y="1770147"/>
            <a:ext cx="724173" cy="389513"/>
            <a:chOff x="6518638" y="3371343"/>
            <a:chExt cx="724173" cy="389513"/>
          </a:xfrm>
        </p:grpSpPr>
        <p:sp>
          <p:nvSpPr>
            <p:cNvPr id="36" name="TextBox 35">
              <a:extLst>
                <a:ext uri="{FF2B5EF4-FFF2-40B4-BE49-F238E27FC236}">
                  <a16:creationId xmlns:a16="http://schemas.microsoft.com/office/drawing/2014/main" id="{3ADDF61A-C172-8E49-BBC0-EFB8C6BE1E26}"/>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D918EC36-00D0-4F48-AA01-1408746B8BDE}"/>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C96BF6CF-B9B9-CD41-8BF3-9699C7417D48}"/>
              </a:ext>
            </a:extLst>
          </p:cNvPr>
          <p:cNvGrpSpPr/>
          <p:nvPr/>
        </p:nvGrpSpPr>
        <p:grpSpPr>
          <a:xfrm>
            <a:off x="11098385" y="1770148"/>
            <a:ext cx="771229" cy="389513"/>
            <a:chOff x="6102187" y="5664879"/>
            <a:chExt cx="771229" cy="389513"/>
          </a:xfrm>
        </p:grpSpPr>
        <p:sp>
          <p:nvSpPr>
            <p:cNvPr id="39" name="TextBox 38">
              <a:extLst>
                <a:ext uri="{FF2B5EF4-FFF2-40B4-BE49-F238E27FC236}">
                  <a16:creationId xmlns:a16="http://schemas.microsoft.com/office/drawing/2014/main" id="{30A6B63C-6CCD-F54F-B66B-04EE3FB4BE6F}"/>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00EEF255-0E3E-174F-9BEB-59CA8FD0F72A}"/>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0" name="Rectangle 39">
                  <a:extLst>
                    <a:ext uri="{FF2B5EF4-FFF2-40B4-BE49-F238E27FC236}">
                      <a16:creationId xmlns:a16="http://schemas.microsoft.com/office/drawing/2014/main" id="{00EEF255-0E3E-174F-9BEB-59CA8FD0F72A}"/>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41" name="Table 40">
                <a:extLst>
                  <a:ext uri="{FF2B5EF4-FFF2-40B4-BE49-F238E27FC236}">
                    <a16:creationId xmlns:a16="http://schemas.microsoft.com/office/drawing/2014/main" id="{3A450C3F-82A5-0B43-B69E-4B33E0347292}"/>
                  </a:ext>
                </a:extLst>
              </p:cNvPr>
              <p:cNvGraphicFramePr>
                <a:graphicFrameLocks noGrp="1"/>
              </p:cNvGraphicFramePr>
              <p:nvPr>
                <p:extLst>
                  <p:ext uri="{D42A27DB-BD31-4B8C-83A1-F6EECF244321}">
                    <p14:modId xmlns:p14="http://schemas.microsoft.com/office/powerpoint/2010/main" val="1761120725"/>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41" name="Table 40">
                <a:extLst>
                  <a:ext uri="{FF2B5EF4-FFF2-40B4-BE49-F238E27FC236}">
                    <a16:creationId xmlns:a16="http://schemas.microsoft.com/office/drawing/2014/main" id="{3A450C3F-82A5-0B43-B69E-4B33E0347292}"/>
                  </a:ext>
                </a:extLst>
              </p:cNvPr>
              <p:cNvGraphicFramePr>
                <a:graphicFrameLocks noGrp="1"/>
              </p:cNvGraphicFramePr>
              <p:nvPr>
                <p:extLst>
                  <p:ext uri="{D42A27DB-BD31-4B8C-83A1-F6EECF244321}">
                    <p14:modId xmlns:p14="http://schemas.microsoft.com/office/powerpoint/2010/main" val="1761120725"/>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7"/>
                          <a:stretch>
                            <a:fillRect t="-3448" r="-300000" b="-800000"/>
                          </a:stretch>
                        </a:blipFill>
                      </a:tcPr>
                    </a:tc>
                    <a:tc>
                      <a:txBody>
                        <a:bodyPr/>
                        <a:lstStyle/>
                        <a:p>
                          <a:endParaRPr lang="en-US"/>
                        </a:p>
                      </a:txBody>
                      <a:tcPr marL="45720" marR="45720">
                        <a:blipFill>
                          <a:blip r:embed="rId7"/>
                          <a:stretch>
                            <a:fillRect l="-84615" t="-3448" r="-153846" b="-800000"/>
                          </a:stretch>
                        </a:blipFill>
                      </a:tcPr>
                    </a:tc>
                    <a:tc>
                      <a:txBody>
                        <a:bodyPr/>
                        <a:lstStyle/>
                        <a:p>
                          <a:endParaRPr lang="en-US"/>
                        </a:p>
                      </a:txBody>
                      <a:tcPr marL="45720" marR="45720">
                        <a:blipFill>
                          <a:blip r:embed="rId7"/>
                          <a:stretch>
                            <a:fillRect l="-218182" t="-3448" r="-81818" b="-800000"/>
                          </a:stretch>
                        </a:blipFill>
                      </a:tcPr>
                    </a:tc>
                    <a:tc>
                      <a:txBody>
                        <a:bodyPr/>
                        <a:lstStyle/>
                        <a:p>
                          <a:endParaRPr lang="en-US"/>
                        </a:p>
                      </a:txBody>
                      <a:tcPr marL="45720" marR="45720">
                        <a:blipFill>
                          <a:blip r:embed="rId7"/>
                          <a:stretch>
                            <a:fillRect l="-388889"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7"/>
                          <a:stretch>
                            <a:fillRect t="-103448" r="-300000" b="-700000"/>
                          </a:stretch>
                        </a:blipFill>
                      </a:tcPr>
                    </a:tc>
                    <a:tc>
                      <a:txBody>
                        <a:bodyPr/>
                        <a:lstStyle/>
                        <a:p>
                          <a:endParaRPr lang="en-US"/>
                        </a:p>
                      </a:txBody>
                      <a:tcPr marL="45720" marR="45720">
                        <a:blipFill>
                          <a:blip r:embed="rId7"/>
                          <a:stretch>
                            <a:fillRect l="-84615" t="-103448" r="-153846" b="-700000"/>
                          </a:stretch>
                        </a:blipFill>
                      </a:tcPr>
                    </a:tc>
                    <a:tc>
                      <a:txBody>
                        <a:bodyPr/>
                        <a:lstStyle/>
                        <a:p>
                          <a:endParaRPr lang="en-US"/>
                        </a:p>
                      </a:txBody>
                      <a:tcPr marL="45720" marR="45720">
                        <a:blipFill>
                          <a:blip r:embed="rId7"/>
                          <a:stretch>
                            <a:fillRect l="-218182" t="-103448" r="-81818" b="-700000"/>
                          </a:stretch>
                        </a:blipFill>
                      </a:tcPr>
                    </a:tc>
                    <a:tc>
                      <a:txBody>
                        <a:bodyPr/>
                        <a:lstStyle/>
                        <a:p>
                          <a:endParaRPr lang="en-US"/>
                        </a:p>
                      </a:txBody>
                      <a:tcPr marL="45720" marR="45720">
                        <a:blipFill>
                          <a:blip r:embed="rId7"/>
                          <a:stretch>
                            <a:fillRect l="-388889"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7"/>
                          <a:stretch>
                            <a:fillRect t="-203448" r="-300000" b="-600000"/>
                          </a:stretch>
                        </a:blipFill>
                      </a:tcPr>
                    </a:tc>
                    <a:tc>
                      <a:txBody>
                        <a:bodyPr/>
                        <a:lstStyle/>
                        <a:p>
                          <a:endParaRPr lang="en-US"/>
                        </a:p>
                      </a:txBody>
                      <a:tcPr marL="45720" marR="45720">
                        <a:blipFill>
                          <a:blip r:embed="rId7"/>
                          <a:stretch>
                            <a:fillRect l="-84615" t="-203448" r="-153846" b="-600000"/>
                          </a:stretch>
                        </a:blipFill>
                      </a:tcPr>
                    </a:tc>
                    <a:tc>
                      <a:txBody>
                        <a:bodyPr/>
                        <a:lstStyle/>
                        <a:p>
                          <a:endParaRPr lang="en-US"/>
                        </a:p>
                      </a:txBody>
                      <a:tcPr marL="45720" marR="45720">
                        <a:blipFill>
                          <a:blip r:embed="rId7"/>
                          <a:stretch>
                            <a:fillRect l="-218182" t="-203448" r="-81818" b="-600000"/>
                          </a:stretch>
                        </a:blipFill>
                      </a:tcPr>
                    </a:tc>
                    <a:tc>
                      <a:txBody>
                        <a:bodyPr/>
                        <a:lstStyle/>
                        <a:p>
                          <a:endParaRPr lang="en-US"/>
                        </a:p>
                      </a:txBody>
                      <a:tcPr marL="45720" marR="45720">
                        <a:blipFill>
                          <a:blip r:embed="rId7"/>
                          <a:stretch>
                            <a:fillRect l="-388889"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7"/>
                          <a:stretch>
                            <a:fillRect t="-303448" r="-300000" b="-500000"/>
                          </a:stretch>
                        </a:blipFill>
                      </a:tcPr>
                    </a:tc>
                    <a:tc>
                      <a:txBody>
                        <a:bodyPr/>
                        <a:lstStyle/>
                        <a:p>
                          <a:endParaRPr lang="en-US"/>
                        </a:p>
                      </a:txBody>
                      <a:tcPr marL="45720" marR="45720">
                        <a:blipFill>
                          <a:blip r:embed="rId7"/>
                          <a:stretch>
                            <a:fillRect l="-84615" t="-303448" r="-153846" b="-500000"/>
                          </a:stretch>
                        </a:blipFill>
                      </a:tcPr>
                    </a:tc>
                    <a:tc>
                      <a:txBody>
                        <a:bodyPr/>
                        <a:lstStyle/>
                        <a:p>
                          <a:endParaRPr lang="en-US"/>
                        </a:p>
                      </a:txBody>
                      <a:tcPr marL="45720" marR="45720">
                        <a:blipFill>
                          <a:blip r:embed="rId7"/>
                          <a:stretch>
                            <a:fillRect l="-218182" t="-303448" r="-81818" b="-500000"/>
                          </a:stretch>
                        </a:blipFill>
                      </a:tcPr>
                    </a:tc>
                    <a:tc>
                      <a:txBody>
                        <a:bodyPr/>
                        <a:lstStyle/>
                        <a:p>
                          <a:endParaRPr lang="en-US"/>
                        </a:p>
                      </a:txBody>
                      <a:tcPr marL="45720" marR="45720">
                        <a:blipFill>
                          <a:blip r:embed="rId7"/>
                          <a:stretch>
                            <a:fillRect l="-388889"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7"/>
                          <a:stretch>
                            <a:fillRect t="-403448" r="-300000" b="-400000"/>
                          </a:stretch>
                        </a:blipFill>
                      </a:tcPr>
                    </a:tc>
                    <a:tc>
                      <a:txBody>
                        <a:bodyPr/>
                        <a:lstStyle/>
                        <a:p>
                          <a:endParaRPr lang="en-US"/>
                        </a:p>
                      </a:txBody>
                      <a:tcPr marL="45720" marR="45720">
                        <a:blipFill>
                          <a:blip r:embed="rId7"/>
                          <a:stretch>
                            <a:fillRect l="-84615" t="-403448" r="-153846" b="-400000"/>
                          </a:stretch>
                        </a:blipFill>
                      </a:tcPr>
                    </a:tc>
                    <a:tc>
                      <a:txBody>
                        <a:bodyPr/>
                        <a:lstStyle/>
                        <a:p>
                          <a:endParaRPr lang="en-US"/>
                        </a:p>
                      </a:txBody>
                      <a:tcPr marL="45720" marR="45720">
                        <a:blipFill>
                          <a:blip r:embed="rId7"/>
                          <a:stretch>
                            <a:fillRect l="-218182" t="-403448" r="-81818" b="-400000"/>
                          </a:stretch>
                        </a:blipFill>
                      </a:tcPr>
                    </a:tc>
                    <a:tc>
                      <a:txBody>
                        <a:bodyPr/>
                        <a:lstStyle/>
                        <a:p>
                          <a:endParaRPr lang="en-US"/>
                        </a:p>
                      </a:txBody>
                      <a:tcPr marL="45720" marR="45720">
                        <a:blipFill>
                          <a:blip r:embed="rId7"/>
                          <a:stretch>
                            <a:fillRect l="-388889"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7"/>
                          <a:stretch>
                            <a:fillRect t="-503448" r="-300000" b="-300000"/>
                          </a:stretch>
                        </a:blipFill>
                      </a:tcPr>
                    </a:tc>
                    <a:tc>
                      <a:txBody>
                        <a:bodyPr/>
                        <a:lstStyle/>
                        <a:p>
                          <a:endParaRPr lang="en-US"/>
                        </a:p>
                      </a:txBody>
                      <a:tcPr marL="45720" marR="45720">
                        <a:blipFill>
                          <a:blip r:embed="rId7"/>
                          <a:stretch>
                            <a:fillRect l="-84615" t="-503448" r="-153846" b="-300000"/>
                          </a:stretch>
                        </a:blipFill>
                      </a:tcPr>
                    </a:tc>
                    <a:tc>
                      <a:txBody>
                        <a:bodyPr/>
                        <a:lstStyle/>
                        <a:p>
                          <a:endParaRPr lang="en-US"/>
                        </a:p>
                      </a:txBody>
                      <a:tcPr marL="45720" marR="45720">
                        <a:blipFill>
                          <a:blip r:embed="rId7"/>
                          <a:stretch>
                            <a:fillRect l="-218182" t="-503448" r="-81818" b="-300000"/>
                          </a:stretch>
                        </a:blipFill>
                      </a:tcPr>
                    </a:tc>
                    <a:tc>
                      <a:txBody>
                        <a:bodyPr/>
                        <a:lstStyle/>
                        <a:p>
                          <a:endParaRPr lang="en-US"/>
                        </a:p>
                      </a:txBody>
                      <a:tcPr marL="45720" marR="45720">
                        <a:blipFill>
                          <a:blip r:embed="rId7"/>
                          <a:stretch>
                            <a:fillRect l="-388889"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7"/>
                          <a:stretch>
                            <a:fillRect t="-603448" r="-300000" b="-200000"/>
                          </a:stretch>
                        </a:blipFill>
                      </a:tcPr>
                    </a:tc>
                    <a:tc>
                      <a:txBody>
                        <a:bodyPr/>
                        <a:lstStyle/>
                        <a:p>
                          <a:endParaRPr lang="en-US"/>
                        </a:p>
                      </a:txBody>
                      <a:tcPr marL="45720" marR="45720">
                        <a:blipFill>
                          <a:blip r:embed="rId7"/>
                          <a:stretch>
                            <a:fillRect l="-84615" t="-603448" r="-153846" b="-200000"/>
                          </a:stretch>
                        </a:blipFill>
                      </a:tcPr>
                    </a:tc>
                    <a:tc>
                      <a:txBody>
                        <a:bodyPr/>
                        <a:lstStyle/>
                        <a:p>
                          <a:endParaRPr lang="en-US"/>
                        </a:p>
                      </a:txBody>
                      <a:tcPr marL="45720" marR="45720">
                        <a:blipFill>
                          <a:blip r:embed="rId7"/>
                          <a:stretch>
                            <a:fillRect l="-218182" t="-603448" r="-81818" b="-200000"/>
                          </a:stretch>
                        </a:blipFill>
                      </a:tcPr>
                    </a:tc>
                    <a:tc>
                      <a:txBody>
                        <a:bodyPr/>
                        <a:lstStyle/>
                        <a:p>
                          <a:endParaRPr lang="en-US"/>
                        </a:p>
                      </a:txBody>
                      <a:tcPr marL="45720" marR="45720">
                        <a:blipFill>
                          <a:blip r:embed="rId7"/>
                          <a:stretch>
                            <a:fillRect l="-388889"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7"/>
                          <a:stretch>
                            <a:fillRect t="-703448" r="-300000" b="-100000"/>
                          </a:stretch>
                        </a:blipFill>
                      </a:tcPr>
                    </a:tc>
                    <a:tc>
                      <a:txBody>
                        <a:bodyPr/>
                        <a:lstStyle/>
                        <a:p>
                          <a:endParaRPr lang="en-US"/>
                        </a:p>
                      </a:txBody>
                      <a:tcPr marL="45720" marR="45720">
                        <a:blipFill>
                          <a:blip r:embed="rId7"/>
                          <a:stretch>
                            <a:fillRect l="-84615" t="-703448" r="-153846" b="-100000"/>
                          </a:stretch>
                        </a:blipFill>
                      </a:tcPr>
                    </a:tc>
                    <a:tc>
                      <a:txBody>
                        <a:bodyPr/>
                        <a:lstStyle/>
                        <a:p>
                          <a:endParaRPr lang="en-US"/>
                        </a:p>
                      </a:txBody>
                      <a:tcPr marL="45720" marR="45720">
                        <a:blipFill>
                          <a:blip r:embed="rId7"/>
                          <a:stretch>
                            <a:fillRect l="-218182" t="-703448" r="-81818" b="-100000"/>
                          </a:stretch>
                        </a:blipFill>
                      </a:tcPr>
                    </a:tc>
                    <a:tc>
                      <a:txBody>
                        <a:bodyPr/>
                        <a:lstStyle/>
                        <a:p>
                          <a:endParaRPr lang="en-US"/>
                        </a:p>
                      </a:txBody>
                      <a:tcPr marL="45720" marR="45720">
                        <a:blipFill>
                          <a:blip r:embed="rId7"/>
                          <a:stretch>
                            <a:fillRect l="-388889"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7"/>
                          <a:stretch>
                            <a:fillRect t="-803448" r="-300000"/>
                          </a:stretch>
                        </a:blipFill>
                      </a:tcPr>
                    </a:tc>
                    <a:tc>
                      <a:txBody>
                        <a:bodyPr/>
                        <a:lstStyle/>
                        <a:p>
                          <a:endParaRPr lang="en-US"/>
                        </a:p>
                      </a:txBody>
                      <a:tcPr marL="45720" marR="45720">
                        <a:blipFill>
                          <a:blip r:embed="rId7"/>
                          <a:stretch>
                            <a:fillRect l="-84615" t="-803448" r="-153846"/>
                          </a:stretch>
                        </a:blipFill>
                      </a:tcPr>
                    </a:tc>
                    <a:tc>
                      <a:txBody>
                        <a:bodyPr/>
                        <a:lstStyle/>
                        <a:p>
                          <a:endParaRPr lang="en-US"/>
                        </a:p>
                      </a:txBody>
                      <a:tcPr marL="45720" marR="45720">
                        <a:blipFill>
                          <a:blip r:embed="rId7"/>
                          <a:stretch>
                            <a:fillRect l="-218182" t="-803448" r="-81818"/>
                          </a:stretch>
                        </a:blipFill>
                      </a:tcPr>
                    </a:tc>
                    <a:tc>
                      <a:txBody>
                        <a:bodyPr/>
                        <a:lstStyle/>
                        <a:p>
                          <a:endParaRPr lang="en-US"/>
                        </a:p>
                      </a:txBody>
                      <a:tcPr marL="45720" marR="45720">
                        <a:blipFill>
                          <a:blip r:embed="rId7"/>
                          <a:stretch>
                            <a:fillRect l="-388889" t="-803448"/>
                          </a:stretch>
                        </a:blipFill>
                      </a:tcPr>
                    </a:tc>
                    <a:extLst>
                      <a:ext uri="{0D108BD9-81ED-4DB2-BD59-A6C34878D82A}">
                        <a16:rowId xmlns:a16="http://schemas.microsoft.com/office/drawing/2014/main" val="10008"/>
                      </a:ext>
                    </a:extLst>
                  </a:tr>
                </a:tbl>
              </a:graphicData>
            </a:graphic>
          </p:graphicFrame>
        </mc:Fallback>
      </mc:AlternateContent>
      <p:sp>
        <p:nvSpPr>
          <p:cNvPr id="3" name="Date Placeholder 2">
            <a:extLst>
              <a:ext uri="{FF2B5EF4-FFF2-40B4-BE49-F238E27FC236}">
                <a16:creationId xmlns:a16="http://schemas.microsoft.com/office/drawing/2014/main" id="{B34AFA07-BB53-8A42-B330-FC63EF6CC0E0}"/>
              </a:ext>
            </a:extLst>
          </p:cNvPr>
          <p:cNvSpPr>
            <a:spLocks noGrp="1"/>
          </p:cNvSpPr>
          <p:nvPr>
            <p:ph type="dt" sz="half" idx="2"/>
          </p:nvPr>
        </p:nvSpPr>
        <p:spPr/>
        <p:txBody>
          <a:bodyPr/>
          <a:lstStyle/>
          <a:p>
            <a:r>
              <a:rPr lang="en-GB"/>
              <a:t>Episodische PGMs</a:t>
            </a:r>
            <a:endParaRPr lang="de-DE" dirty="0"/>
          </a:p>
        </p:txBody>
      </p:sp>
      <p:sp>
        <p:nvSpPr>
          <p:cNvPr id="4" name="Footer Placeholder 3">
            <a:extLst>
              <a:ext uri="{FF2B5EF4-FFF2-40B4-BE49-F238E27FC236}">
                <a16:creationId xmlns:a16="http://schemas.microsoft.com/office/drawing/2014/main" id="{56B1B7B6-D4CA-CD4F-A835-3B765BC1B6EC}"/>
              </a:ext>
            </a:extLst>
          </p:cNvPr>
          <p:cNvSpPr>
            <a:spLocks noGrp="1"/>
          </p:cNvSpPr>
          <p:nvPr>
            <p:ph type="ftr" sz="quarter" idx="3"/>
          </p:nvPr>
        </p:nvSpPr>
        <p:spPr/>
        <p:txBody>
          <a:bodyPr/>
          <a:lstStyle/>
          <a:p>
            <a:r>
              <a:rPr lang="de-DE"/>
              <a:t>Tanya Braun</a:t>
            </a:r>
            <a:endParaRPr lang="de-DE"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E5CEA3A3-3C0A-354E-8A58-6B8462512C40}"/>
                  </a:ext>
                </a:extLst>
              </p:cNvPr>
              <p:cNvSpPr/>
              <p:nvPr/>
            </p:nvSpPr>
            <p:spPr>
              <a:xfrm>
                <a:off x="5506624" y="1752748"/>
                <a:ext cx="2641621" cy="8613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400" i="1" smtClean="0">
                          <a:latin typeface="Cambria Math" panose="02040503050406030204" pitchFamily="18" charset="0"/>
                        </a:rPr>
                        <m:t>𝑃</m:t>
                      </m:r>
                      <m:d>
                        <m:dPr>
                          <m:ctrlPr>
                            <a:rPr lang="de-DE" sz="2400" i="1">
                              <a:latin typeface="Cambria Math" panose="02040503050406030204" pitchFamily="18" charset="0"/>
                            </a:rPr>
                          </m:ctrlPr>
                        </m:dPr>
                        <m:e>
                          <m:r>
                            <a:rPr lang="de-DE" sz="2400" b="1" i="1">
                              <a:latin typeface="Cambria Math" panose="02040503050406030204" pitchFamily="18" charset="0"/>
                            </a:rPr>
                            <m:t>𝑺</m:t>
                          </m:r>
                          <m:r>
                            <a:rPr lang="de-DE" sz="2400" b="0" i="1" smtClean="0">
                              <a:latin typeface="Cambria Math" panose="02040503050406030204" pitchFamily="18" charset="0"/>
                            </a:rPr>
                            <m:t> </m:t>
                          </m:r>
                          <m:r>
                            <a:rPr lang="de-DE" sz="2400" i="1">
                              <a:latin typeface="Cambria Math" panose="02040503050406030204" pitchFamily="18" charset="0"/>
                            </a:rPr>
                            <m:t>|</m:t>
                          </m:r>
                          <m:r>
                            <a:rPr lang="de-DE" sz="2400" b="0" i="1" smtClean="0">
                              <a:latin typeface="Cambria Math" panose="02040503050406030204" pitchFamily="18" charset="0"/>
                            </a:rPr>
                            <m:t> </m:t>
                          </m:r>
                          <m:r>
                            <a:rPr lang="de-DE" sz="2400" b="1" i="1">
                              <a:latin typeface="Cambria Math" panose="02040503050406030204" pitchFamily="18" charset="0"/>
                            </a:rPr>
                            <m:t>𝑻</m:t>
                          </m:r>
                        </m:e>
                      </m:d>
                      <m:r>
                        <a:rPr lang="de-DE" sz="2400" i="1">
                          <a:latin typeface="Cambria Math" panose="02040503050406030204" pitchFamily="18" charset="0"/>
                        </a:rPr>
                        <m:t>=</m:t>
                      </m:r>
                      <m:f>
                        <m:fPr>
                          <m:ctrlPr>
                            <a:rPr lang="de-DE" sz="2400" i="1">
                              <a:latin typeface="Cambria Math" panose="02040503050406030204" pitchFamily="18" charset="0"/>
                            </a:rPr>
                          </m:ctrlPr>
                        </m:fPr>
                        <m:num>
                          <m:r>
                            <a:rPr lang="de-DE" sz="2400" i="1">
                              <a:latin typeface="Cambria Math" panose="02040503050406030204" pitchFamily="18" charset="0"/>
                            </a:rPr>
                            <m:t>𝑃</m:t>
                          </m:r>
                          <m:d>
                            <m:dPr>
                              <m:ctrlPr>
                                <a:rPr lang="de-DE" sz="2400" i="1">
                                  <a:latin typeface="Cambria Math" panose="02040503050406030204" pitchFamily="18" charset="0"/>
                                </a:rPr>
                              </m:ctrlPr>
                            </m:dPr>
                            <m:e>
                              <m:r>
                                <a:rPr lang="de-DE" sz="2400" b="1" i="1">
                                  <a:latin typeface="Cambria Math" panose="02040503050406030204" pitchFamily="18" charset="0"/>
                                </a:rPr>
                                <m:t>𝑺</m:t>
                              </m:r>
                              <m:r>
                                <a:rPr lang="de-DE" sz="2400" i="1">
                                  <a:latin typeface="Cambria Math" panose="02040503050406030204" pitchFamily="18" charset="0"/>
                                </a:rPr>
                                <m:t>,</m:t>
                              </m:r>
                              <m:r>
                                <a:rPr lang="de-DE" sz="2400" b="1" i="1">
                                  <a:latin typeface="Cambria Math" panose="02040503050406030204" pitchFamily="18" charset="0"/>
                                </a:rPr>
                                <m:t>𝑻</m:t>
                              </m:r>
                            </m:e>
                          </m:d>
                        </m:num>
                        <m:den>
                          <m:r>
                            <a:rPr lang="de-DE" sz="2400" i="1">
                              <a:solidFill>
                                <a:schemeClr val="accent1"/>
                              </a:solidFill>
                              <a:latin typeface="Cambria Math" panose="02040503050406030204" pitchFamily="18" charset="0"/>
                            </a:rPr>
                            <m:t>𝑃</m:t>
                          </m:r>
                          <m:d>
                            <m:dPr>
                              <m:ctrlPr>
                                <a:rPr lang="de-DE" sz="2400" i="1">
                                  <a:solidFill>
                                    <a:schemeClr val="accent1"/>
                                  </a:solidFill>
                                  <a:latin typeface="Cambria Math" panose="02040503050406030204" pitchFamily="18" charset="0"/>
                                </a:rPr>
                              </m:ctrlPr>
                            </m:dPr>
                            <m:e>
                              <m:r>
                                <a:rPr lang="de-DE" sz="2400" b="1" i="1">
                                  <a:solidFill>
                                    <a:schemeClr val="accent1"/>
                                  </a:solidFill>
                                  <a:latin typeface="Cambria Math" panose="02040503050406030204" pitchFamily="18" charset="0"/>
                                </a:rPr>
                                <m:t>𝑻</m:t>
                              </m:r>
                            </m:e>
                          </m:d>
                        </m:den>
                      </m:f>
                    </m:oMath>
                  </m:oMathPara>
                </a14:m>
                <a:endParaRPr lang="de-DE" sz="2400" dirty="0"/>
              </a:p>
            </p:txBody>
          </p:sp>
        </mc:Choice>
        <mc:Fallback xmlns="">
          <p:sp>
            <p:nvSpPr>
              <p:cNvPr id="6" name="Rectangle 5">
                <a:extLst>
                  <a:ext uri="{FF2B5EF4-FFF2-40B4-BE49-F238E27FC236}">
                    <a16:creationId xmlns:a16="http://schemas.microsoft.com/office/drawing/2014/main" id="{E5CEA3A3-3C0A-354E-8A58-6B8462512C40}"/>
                  </a:ext>
                </a:extLst>
              </p:cNvPr>
              <p:cNvSpPr>
                <a:spLocks noRot="1" noChangeAspect="1" noMove="1" noResize="1" noEditPoints="1" noAdjustHandles="1" noChangeArrowheads="1" noChangeShapeType="1" noTextEdit="1"/>
              </p:cNvSpPr>
              <p:nvPr/>
            </p:nvSpPr>
            <p:spPr>
              <a:xfrm>
                <a:off x="5506624" y="1752748"/>
                <a:ext cx="2641621" cy="861326"/>
              </a:xfrm>
              <a:prstGeom prst="rect">
                <a:avLst/>
              </a:prstGeom>
              <a:blipFill>
                <a:blip r:embed="rId8"/>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2790107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C959-9483-354B-B674-C0BAA3A67C71}"/>
              </a:ext>
            </a:extLst>
          </p:cNvPr>
          <p:cNvSpPr>
            <a:spLocks noGrp="1"/>
          </p:cNvSpPr>
          <p:nvPr>
            <p:ph type="title"/>
          </p:nvPr>
        </p:nvSpPr>
        <p:spPr/>
        <p:txBody>
          <a:bodyPr/>
          <a:lstStyle/>
          <a:p>
            <a:r>
              <a:rPr lang="de-DE" dirty="0"/>
              <a:t>Beantworten von bedingten Anfragen</a:t>
            </a:r>
          </a:p>
        </p:txBody>
      </p:sp>
      <mc:AlternateContent xmlns:mc="http://schemas.openxmlformats.org/markup-compatibility/2006" xmlns:a14="http://schemas.microsoft.com/office/drawing/2010/main">
        <mc:Choice Requires="a14">
          <p:sp>
            <p:nvSpPr>
              <p:cNvPr id="16" name="Content Placeholder 15">
                <a:extLst>
                  <a:ext uri="{FF2B5EF4-FFF2-40B4-BE49-F238E27FC236}">
                    <a16:creationId xmlns:a16="http://schemas.microsoft.com/office/drawing/2014/main" id="{DB93BD61-A0D5-4443-9524-653FE7E55879}"/>
                  </a:ext>
                </a:extLst>
              </p:cNvPr>
              <p:cNvSpPr>
                <a:spLocks noGrp="1"/>
              </p:cNvSpPr>
              <p:nvPr>
                <p:ph idx="1"/>
              </p:nvPr>
            </p:nvSpPr>
            <p:spPr>
              <a:xfrm>
                <a:off x="359999" y="1665066"/>
                <a:ext cx="8705431" cy="4360980"/>
              </a:xfrm>
            </p:spPr>
            <p:txBody>
              <a:bodyPr>
                <a:normAutofit/>
              </a:bodyPr>
              <a:lstStyle/>
              <a:p>
                <a:r>
                  <a:rPr lang="de-DE" dirty="0"/>
                  <a:t>Gegeben eine Anfrage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𝑺</m:t>
                        </m:r>
                        <m:r>
                          <a:rPr lang="de-DE" b="1" i="1" smtClean="0">
                            <a:latin typeface="Cambria Math" panose="02040503050406030204" pitchFamily="18" charset="0"/>
                          </a:rPr>
                          <m:t> </m:t>
                        </m:r>
                        <m:r>
                          <a:rPr lang="de-DE" b="0" i="1" smtClean="0">
                            <a:latin typeface="Cambria Math" panose="02040503050406030204" pitchFamily="18" charset="0"/>
                          </a:rPr>
                          <m:t>| </m:t>
                        </m:r>
                        <m:r>
                          <a:rPr lang="de-DE" b="1" i="1" smtClean="0">
                            <a:solidFill>
                              <a:schemeClr val="accent1"/>
                            </a:solidFill>
                            <a:latin typeface="Cambria Math" panose="02040503050406030204" pitchFamily="18" charset="0"/>
                          </a:rPr>
                          <m:t>𝑻</m:t>
                        </m:r>
                      </m:e>
                    </m:d>
                  </m:oMath>
                </a14:m>
                <a:r>
                  <a:rPr lang="de-DE" dirty="0"/>
                  <a:t> an </a:t>
                </a:r>
                <a14:m>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𝑃</m:t>
                        </m:r>
                      </m:e>
                      <m:sub>
                        <m:r>
                          <a:rPr lang="de-DE" b="1" i="1">
                            <a:latin typeface="Cambria Math" panose="02040503050406030204" pitchFamily="18" charset="0"/>
                          </a:rPr>
                          <m:t>𝑹</m:t>
                        </m:r>
                      </m:sub>
                    </m:sSub>
                  </m:oMath>
                </a14:m>
                <a:endParaRPr lang="de-DE" dirty="0"/>
              </a:p>
              <a:p>
                <a:r>
                  <a:rPr lang="de-DE" dirty="0">
                    <a:solidFill>
                      <a:schemeClr val="tx1"/>
                    </a:solidFill>
                  </a:rPr>
                  <a:t>Eliminiere alle Nicht-Anfragevariablen </a:t>
                </a:r>
                <a14:m>
                  <m:oMath xmlns:m="http://schemas.openxmlformats.org/officeDocument/2006/math">
                    <m:r>
                      <a:rPr lang="de-DE" b="1" i="1">
                        <a:latin typeface="Cambria Math" panose="02040503050406030204" pitchFamily="18" charset="0"/>
                        <a:ea typeface="Cambria Math" panose="02040503050406030204" pitchFamily="18" charset="0"/>
                      </a:rPr>
                      <m:t>𝑼</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r>
                      <a:rPr lang="de-DE" i="1">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rPr>
                      <m:t>rv</m:t>
                    </m:r>
                    <m:d>
                      <m:dPr>
                        <m:ctrlPr>
                          <a:rPr lang="de-DE" b="1" i="1">
                            <a:latin typeface="Cambria Math" panose="02040503050406030204" pitchFamily="18" charset="0"/>
                          </a:rPr>
                        </m:ctrlPr>
                      </m:dPr>
                      <m:e>
                        <m:r>
                          <a:rPr lang="de-DE" b="1" i="1">
                            <a:latin typeface="Cambria Math" panose="02040503050406030204" pitchFamily="18" charset="0"/>
                          </a:rPr>
                          <m:t>𝑺</m:t>
                        </m:r>
                        <m:r>
                          <a:rPr lang="de-DE" i="1">
                            <a:latin typeface="Cambria Math" panose="02040503050406030204" pitchFamily="18" charset="0"/>
                          </a:rPr>
                          <m:t>,</m:t>
                        </m:r>
                        <m:r>
                          <a:rPr lang="de-DE" b="1" i="1" smtClean="0">
                            <a:solidFill>
                              <a:schemeClr val="accent1"/>
                            </a:solidFill>
                            <a:latin typeface="Cambria Math" panose="02040503050406030204" pitchFamily="18" charset="0"/>
                          </a:rPr>
                          <m:t>𝑻</m:t>
                        </m:r>
                      </m:e>
                    </m:d>
                  </m:oMath>
                </a14:m>
                <a:r>
                  <a:rPr lang="de-DE" dirty="0">
                    <a:solidFill>
                      <a:schemeClr val="tx1"/>
                    </a:solidFill>
                  </a:rPr>
                  <a:t> und </a:t>
                </a:r>
                <a:r>
                  <a:rPr lang="de-DE" dirty="0">
                    <a:solidFill>
                      <a:schemeClr val="accent1"/>
                    </a:solidFill>
                  </a:rPr>
                  <a:t>normalisiere pro </a:t>
                </a:r>
                <a14:m>
                  <m:oMath xmlns:m="http://schemas.openxmlformats.org/officeDocument/2006/math">
                    <m:r>
                      <a:rPr lang="de-DE" b="1" i="1" smtClean="0">
                        <a:solidFill>
                          <a:schemeClr val="accent1"/>
                        </a:solidFill>
                        <a:latin typeface="Cambria Math" panose="02040503050406030204" pitchFamily="18" charset="0"/>
                      </a:rPr>
                      <m:t>𝒕</m:t>
                    </m:r>
                    <m:r>
                      <a:rPr lang="de-DE" b="0" i="1" smtClean="0">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Val</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1" i="1" smtClean="0">
                            <a:solidFill>
                              <a:schemeClr val="accent1"/>
                            </a:solidFill>
                            <a:latin typeface="Cambria Math" panose="02040503050406030204" pitchFamily="18" charset="0"/>
                            <a:ea typeface="Cambria Math" panose="02040503050406030204" pitchFamily="18" charset="0"/>
                          </a:rPr>
                          <m:t>𝑻</m:t>
                        </m:r>
                      </m:e>
                    </m:d>
                  </m:oMath>
                </a14:m>
                <a:endParaRPr lang="de-DE" dirty="0">
                  <a:solidFill>
                    <a:schemeClr val="accent1"/>
                  </a:solidFill>
                </a:endParaRPr>
              </a:p>
              <a:p>
                <a:pPr lvl="1"/>
                <a:r>
                  <a:rPr lang="de-DE" dirty="0">
                    <a:ea typeface="Cambria Math" panose="02040503050406030204" pitchFamily="18" charset="0"/>
                  </a:rPr>
                  <a:t>Gegeben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b="0" i="1" smtClean="0">
                            <a:latin typeface="Cambria Math" panose="02040503050406030204" pitchFamily="18" charset="0"/>
                          </a:rPr>
                          <m:t>𝑚</m:t>
                        </m:r>
                      </m:sub>
                    </m:sSub>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𝑼</m:t>
                    </m:r>
                  </m:oMath>
                </a14:m>
                <a:r>
                  <a:rPr lang="de-DE" dirty="0">
                    <a:ea typeface="Cambria Math" panose="02040503050406030204" pitchFamily="18" charset="0"/>
                  </a:rPr>
                  <a:t>:</a:t>
                </a:r>
              </a:p>
              <a:p>
                <a:pPr lvl="2"/>
                <a:endParaRPr lang="de-DE" dirty="0">
                  <a:ea typeface="Cambria Math" panose="02040503050406030204" pitchFamily="18" charset="0"/>
                </a:endParaRPr>
              </a:p>
              <a:p>
                <a:pPr marL="258762"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𝑺</m:t>
                          </m:r>
                          <m:r>
                            <a:rPr lang="de-DE" b="1" i="1" smtClean="0">
                              <a:latin typeface="Cambria Math" panose="02040503050406030204" pitchFamily="18" charset="0"/>
                            </a:rPr>
                            <m:t> </m:t>
                          </m:r>
                          <m:r>
                            <a:rPr lang="de-DE" b="0" i="1" smtClean="0">
                              <a:latin typeface="Cambria Math" panose="02040503050406030204" pitchFamily="18" charset="0"/>
                            </a:rPr>
                            <m:t>| </m:t>
                          </m:r>
                          <m:r>
                            <a:rPr lang="de-DE" b="1" i="1" smtClean="0">
                              <a:latin typeface="Cambria Math" panose="02040503050406030204" pitchFamily="18" charset="0"/>
                            </a:rPr>
                            <m:t>𝑻</m:t>
                          </m:r>
                        </m:e>
                      </m:d>
                      <m:r>
                        <a:rPr lang="de-DE" i="1">
                          <a:latin typeface="Cambria Math" panose="02040503050406030204" pitchFamily="18" charset="0"/>
                        </a:rPr>
                        <m:t>=</m:t>
                      </m:r>
                      <m:f>
                        <m:fPr>
                          <m:ctrlPr>
                            <a:rPr lang="de-DE" i="1" smtClean="0">
                              <a:solidFill>
                                <a:schemeClr val="accent1"/>
                              </a:solidFill>
                              <a:latin typeface="Cambria Math" panose="02040503050406030204" pitchFamily="18" charset="0"/>
                            </a:rPr>
                          </m:ctrlPr>
                        </m:fPr>
                        <m:num>
                          <m:r>
                            <a:rPr lang="de-DE" b="0" i="1" smtClean="0">
                              <a:solidFill>
                                <a:schemeClr val="accent1"/>
                              </a:solidFill>
                              <a:latin typeface="Cambria Math" panose="02040503050406030204" pitchFamily="18" charset="0"/>
                            </a:rPr>
                            <m:t>1</m:t>
                          </m:r>
                        </m:num>
                        <m:den>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𝑻</m:t>
                              </m:r>
                            </m:e>
                          </m:d>
                        </m:den>
                      </m:f>
                      <m:nary>
                        <m:naryPr>
                          <m:chr m:val="∑"/>
                          <m:supHide m:val="on"/>
                          <m:ctrlPr>
                            <a:rPr lang="de-DE" i="1" smtClean="0">
                              <a:solidFill>
                                <a:schemeClr val="tx1"/>
                              </a:solidFill>
                              <a:latin typeface="Cambria Math" panose="02040503050406030204" pitchFamily="18" charset="0"/>
                            </a:rPr>
                          </m:ctrlPr>
                        </m:naryPr>
                        <m:sub>
                          <m:sSub>
                            <m:sSubPr>
                              <m:ctrlPr>
                                <a:rPr lang="de-DE" i="1">
                                  <a:solidFill>
                                    <a:schemeClr val="tx1"/>
                                  </a:solidFill>
                                  <a:latin typeface="Cambria Math" panose="02040503050406030204" pitchFamily="18" charset="0"/>
                                </a:rPr>
                              </m:ctrlPr>
                            </m:sSubPr>
                            <m:e>
                              <m:r>
                                <m:rPr>
                                  <m:brk m:alnAt="7"/>
                                </m:rPr>
                                <a:rPr lang="de-DE" i="1">
                                  <a:solidFill>
                                    <a:schemeClr val="tx1"/>
                                  </a:solidFill>
                                  <a:latin typeface="Cambria Math" panose="02040503050406030204" pitchFamily="18" charset="0"/>
                                </a:rPr>
                                <m:t>𝑣</m:t>
                              </m:r>
                            </m:e>
                            <m:sub>
                              <m:r>
                                <m:rPr>
                                  <m:brk m:alnAt="7"/>
                                </m:rPr>
                                <a:rPr lang="de-DE" i="1">
                                  <a:solidFill>
                                    <a:schemeClr val="tx1"/>
                                  </a:solidFill>
                                  <a:latin typeface="Cambria Math" panose="02040503050406030204" pitchFamily="18" charset="0"/>
                                </a:rPr>
                                <m:t>1</m:t>
                              </m:r>
                            </m:sub>
                          </m:sSub>
                          <m:r>
                            <m:rPr>
                              <m:brk m:alnAt="7"/>
                            </m:rPr>
                            <a:rPr lang="de-DE" i="1">
                              <a:solidFill>
                                <a:schemeClr val="tx1"/>
                              </a:solidFill>
                              <a:latin typeface="Cambria Math" panose="02040503050406030204" pitchFamily="18" charset="0"/>
                              <a:ea typeface="Cambria Math" panose="02040503050406030204" pitchFamily="18" charset="0"/>
                            </a:rPr>
                            <m:t>∈</m:t>
                          </m:r>
                          <m:r>
                            <m:rPr>
                              <m:sty m:val="p"/>
                            </m:rPr>
                            <a:rPr lang="de-DE" b="0" i="0" smtClean="0">
                              <a:solidFill>
                                <a:schemeClr val="tx1"/>
                              </a:solidFill>
                              <a:latin typeface="Cambria Math" panose="02040503050406030204" pitchFamily="18" charset="0"/>
                              <a:ea typeface="Cambria Math" panose="02040503050406030204" pitchFamily="18" charset="0"/>
                            </a:rPr>
                            <m:t>Val</m:t>
                          </m:r>
                          <m:r>
                            <a:rPr lang="de-DE" i="1">
                              <a:solidFill>
                                <a:schemeClr val="tx1"/>
                              </a:solidFill>
                              <a:latin typeface="Cambria Math" panose="02040503050406030204" pitchFamily="18" charset="0"/>
                              <a:ea typeface="Cambria Math" panose="02040503050406030204" pitchFamily="18" charset="0"/>
                            </a:rPr>
                            <m:t>(</m:t>
                          </m:r>
                          <m:sSub>
                            <m:sSubPr>
                              <m:ctrlPr>
                                <a:rPr lang="de-DE" i="1">
                                  <a:solidFill>
                                    <a:schemeClr val="tx1"/>
                                  </a:solidFill>
                                  <a:latin typeface="Cambria Math" panose="02040503050406030204" pitchFamily="18" charset="0"/>
                                  <a:ea typeface="Cambria Math" panose="02040503050406030204" pitchFamily="18" charset="0"/>
                                </a:rPr>
                              </m:ctrlPr>
                            </m:sSubPr>
                            <m:e>
                              <m:r>
                                <m:rPr>
                                  <m:brk m:alnAt="7"/>
                                </m:rPr>
                                <a:rPr lang="de-DE" i="1">
                                  <a:solidFill>
                                    <a:schemeClr val="tx1"/>
                                  </a:solidFill>
                                  <a:latin typeface="Cambria Math" panose="02040503050406030204" pitchFamily="18" charset="0"/>
                                  <a:ea typeface="Cambria Math" panose="02040503050406030204" pitchFamily="18" charset="0"/>
                                </a:rPr>
                                <m:t>𝑅</m:t>
                              </m:r>
                            </m:e>
                            <m:sub>
                              <m:r>
                                <m:rPr>
                                  <m:brk m:alnAt="7"/>
                                </m:rPr>
                                <a:rPr lang="de-DE" i="1">
                                  <a:solidFill>
                                    <a:schemeClr val="tx1"/>
                                  </a:solidFill>
                                  <a:latin typeface="Cambria Math" panose="02040503050406030204" pitchFamily="18" charset="0"/>
                                  <a:ea typeface="Cambria Math" panose="02040503050406030204" pitchFamily="18" charset="0"/>
                                </a:rPr>
                                <m:t>1</m:t>
                              </m:r>
                            </m:sub>
                          </m:sSub>
                          <m:r>
                            <m:rPr>
                              <m:brk m:alnAt="7"/>
                            </m:rPr>
                            <a:rPr lang="de-DE" i="1">
                              <a:solidFill>
                                <a:schemeClr val="tx1"/>
                              </a:solidFill>
                              <a:latin typeface="Cambria Math" panose="02040503050406030204" pitchFamily="18" charset="0"/>
                              <a:ea typeface="Cambria Math" panose="02040503050406030204" pitchFamily="18" charset="0"/>
                            </a:rPr>
                            <m:t>)</m:t>
                          </m:r>
                        </m:sub>
                        <m:sup/>
                        <m:e>
                          <m:r>
                            <a:rPr lang="de-DE" b="0" i="1" smtClean="0">
                              <a:solidFill>
                                <a:schemeClr val="tx1"/>
                              </a:solidFill>
                              <a:latin typeface="Cambria Math" panose="02040503050406030204" pitchFamily="18" charset="0"/>
                              <a:ea typeface="Cambria Math" panose="02040503050406030204" pitchFamily="18" charset="0"/>
                            </a:rPr>
                            <m:t>…</m:t>
                          </m:r>
                          <m:nary>
                            <m:naryPr>
                              <m:chr m:val="∑"/>
                              <m:supHide m:val="on"/>
                              <m:ctrlPr>
                                <a:rPr lang="de-DE" i="1">
                                  <a:solidFill>
                                    <a:schemeClr val="tx1"/>
                                  </a:solidFill>
                                  <a:latin typeface="Cambria Math" panose="02040503050406030204" pitchFamily="18" charset="0"/>
                                </a:rPr>
                              </m:ctrlPr>
                            </m:naryPr>
                            <m:sub>
                              <m:sSub>
                                <m:sSubPr>
                                  <m:ctrlPr>
                                    <a:rPr lang="de-DE" i="1">
                                      <a:solidFill>
                                        <a:schemeClr val="tx1"/>
                                      </a:solidFill>
                                      <a:latin typeface="Cambria Math" panose="02040503050406030204" pitchFamily="18" charset="0"/>
                                    </a:rPr>
                                  </m:ctrlPr>
                                </m:sSubPr>
                                <m:e>
                                  <m:r>
                                    <m:rPr>
                                      <m:brk m:alnAt="7"/>
                                    </m:rPr>
                                    <a:rPr lang="de-DE" i="1">
                                      <a:solidFill>
                                        <a:schemeClr val="tx1"/>
                                      </a:solidFill>
                                      <a:latin typeface="Cambria Math" panose="02040503050406030204" pitchFamily="18" charset="0"/>
                                    </a:rPr>
                                    <m:t>𝑣</m:t>
                                  </m:r>
                                </m:e>
                                <m:sub>
                                  <m:r>
                                    <a:rPr lang="de-DE" i="1">
                                      <a:solidFill>
                                        <a:schemeClr val="tx1"/>
                                      </a:solidFill>
                                      <a:latin typeface="Cambria Math" panose="02040503050406030204" pitchFamily="18" charset="0"/>
                                    </a:rPr>
                                    <m:t>𝑛</m:t>
                                  </m:r>
                                </m:sub>
                              </m:sSub>
                              <m:r>
                                <m:rPr>
                                  <m:brk m:alnAt="7"/>
                                </m:rPr>
                                <a:rPr lang="de-DE" i="1">
                                  <a:solidFill>
                                    <a:schemeClr val="tx1"/>
                                  </a:solidFill>
                                  <a:latin typeface="Cambria Math" panose="02040503050406030204" pitchFamily="18" charset="0"/>
                                  <a:ea typeface="Cambria Math" panose="02040503050406030204" pitchFamily="18" charset="0"/>
                                </a:rPr>
                                <m:t>∈</m:t>
                              </m:r>
                              <m:r>
                                <m:rPr>
                                  <m:sty m:val="p"/>
                                </m:rPr>
                                <a:rPr lang="de-DE" b="0" i="0" smtClean="0">
                                  <a:solidFill>
                                    <a:schemeClr val="tx1"/>
                                  </a:solidFill>
                                  <a:latin typeface="Cambria Math" panose="02040503050406030204" pitchFamily="18" charset="0"/>
                                  <a:ea typeface="Cambria Math" panose="02040503050406030204" pitchFamily="18" charset="0"/>
                                </a:rPr>
                                <m:t>Val</m:t>
                              </m:r>
                              <m:r>
                                <a:rPr lang="de-DE" i="1">
                                  <a:solidFill>
                                    <a:schemeClr val="tx1"/>
                                  </a:solidFill>
                                  <a:latin typeface="Cambria Math" panose="02040503050406030204" pitchFamily="18" charset="0"/>
                                  <a:ea typeface="Cambria Math" panose="02040503050406030204" pitchFamily="18" charset="0"/>
                                </a:rPr>
                                <m:t>(</m:t>
                              </m:r>
                              <m:sSub>
                                <m:sSubPr>
                                  <m:ctrlPr>
                                    <a:rPr lang="de-DE" i="1">
                                      <a:solidFill>
                                        <a:schemeClr val="tx1"/>
                                      </a:solidFill>
                                      <a:latin typeface="Cambria Math" panose="02040503050406030204" pitchFamily="18" charset="0"/>
                                      <a:ea typeface="Cambria Math" panose="02040503050406030204" pitchFamily="18" charset="0"/>
                                    </a:rPr>
                                  </m:ctrlPr>
                                </m:sSubPr>
                                <m:e>
                                  <m:r>
                                    <m:rPr>
                                      <m:brk m:alnAt="7"/>
                                    </m:rPr>
                                    <a:rPr lang="de-DE" i="1">
                                      <a:solidFill>
                                        <a:schemeClr val="tx1"/>
                                      </a:solidFill>
                                      <a:latin typeface="Cambria Math" panose="02040503050406030204" pitchFamily="18" charset="0"/>
                                      <a:ea typeface="Cambria Math" panose="02040503050406030204" pitchFamily="18" charset="0"/>
                                    </a:rPr>
                                    <m:t>𝑅</m:t>
                                  </m:r>
                                </m:e>
                                <m:sub>
                                  <m:r>
                                    <a:rPr lang="de-DE" b="0" i="1" smtClean="0">
                                      <a:solidFill>
                                        <a:schemeClr val="tx1"/>
                                      </a:solidFill>
                                      <a:latin typeface="Cambria Math" panose="02040503050406030204" pitchFamily="18" charset="0"/>
                                      <a:ea typeface="Cambria Math" panose="02040503050406030204" pitchFamily="18" charset="0"/>
                                    </a:rPr>
                                    <m:t>𝑚</m:t>
                                  </m:r>
                                </m:sub>
                              </m:sSub>
                              <m:r>
                                <m:rPr>
                                  <m:brk m:alnAt="7"/>
                                </m:rPr>
                                <a:rPr lang="de-DE" i="1">
                                  <a:solidFill>
                                    <a:schemeClr val="tx1"/>
                                  </a:solidFill>
                                  <a:latin typeface="Cambria Math" panose="02040503050406030204" pitchFamily="18" charset="0"/>
                                  <a:ea typeface="Cambria Math" panose="02040503050406030204" pitchFamily="18" charset="0"/>
                                </a:rPr>
                                <m:t>)</m:t>
                              </m:r>
                            </m:sub>
                            <m:sup/>
                            <m:e>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𝑃</m:t>
                                  </m:r>
                                </m:e>
                                <m:sub>
                                  <m:r>
                                    <a:rPr lang="de-DE" b="1" i="1" smtClean="0">
                                      <a:solidFill>
                                        <a:schemeClr val="tx1"/>
                                      </a:solidFill>
                                      <a:latin typeface="Cambria Math" panose="02040503050406030204" pitchFamily="18" charset="0"/>
                                    </a:rPr>
                                    <m:t>𝑹</m:t>
                                  </m:r>
                                </m:sub>
                              </m:sSub>
                              <m:d>
                                <m:dPr>
                                  <m:ctrlPr>
                                    <a:rPr lang="de-DE" i="1">
                                      <a:solidFill>
                                        <a:schemeClr val="tx1"/>
                                      </a:solidFill>
                                      <a:latin typeface="Cambria Math" panose="02040503050406030204" pitchFamily="18" charset="0"/>
                                    </a:rPr>
                                  </m:ctrlPr>
                                </m:dPr>
                                <m:e>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𝑅</m:t>
                                      </m:r>
                                    </m:e>
                                    <m:sub>
                                      <m:r>
                                        <a:rPr lang="de-DE" i="1">
                                          <a:solidFill>
                                            <a:schemeClr val="tx1"/>
                                          </a:solidFill>
                                          <a:latin typeface="Cambria Math" panose="02040503050406030204" pitchFamily="18" charset="0"/>
                                        </a:rPr>
                                        <m:t>1</m:t>
                                      </m:r>
                                    </m:sub>
                                  </m:sSub>
                                  <m:r>
                                    <a:rPr lang="de-DE" i="1">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𝑣</m:t>
                                      </m:r>
                                    </m:e>
                                    <m:sub>
                                      <m:r>
                                        <a:rPr lang="de-DE" i="1">
                                          <a:solidFill>
                                            <a:schemeClr val="tx1"/>
                                          </a:solidFill>
                                          <a:latin typeface="Cambria Math" panose="02040503050406030204" pitchFamily="18" charset="0"/>
                                        </a:rPr>
                                        <m:t>1</m:t>
                                      </m:r>
                                    </m:sub>
                                  </m:sSub>
                                  <m:r>
                                    <a:rPr lang="de-DE" i="1">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𝑅</m:t>
                                      </m:r>
                                    </m:e>
                                    <m:sub>
                                      <m:r>
                                        <a:rPr lang="de-DE" b="0" i="1" smtClean="0">
                                          <a:solidFill>
                                            <a:schemeClr val="tx1"/>
                                          </a:solidFill>
                                          <a:latin typeface="Cambria Math" panose="02040503050406030204" pitchFamily="18" charset="0"/>
                                        </a:rPr>
                                        <m:t>𝑚</m:t>
                                      </m:r>
                                    </m:sub>
                                  </m:sSub>
                                  <m:r>
                                    <a:rPr lang="de-DE" i="1">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rPr>
                                        <m:t>𝑣</m:t>
                                      </m:r>
                                    </m:e>
                                    <m:sub>
                                      <m:r>
                                        <a:rPr lang="de-DE" b="0" i="1" smtClean="0">
                                          <a:solidFill>
                                            <a:schemeClr val="tx1"/>
                                          </a:solidFill>
                                          <a:latin typeface="Cambria Math" panose="02040503050406030204" pitchFamily="18" charset="0"/>
                                        </a:rPr>
                                        <m:t>𝑚</m:t>
                                      </m:r>
                                    </m:sub>
                                  </m:sSub>
                                  <m:r>
                                    <a:rPr lang="de-DE" i="1">
                                      <a:solidFill>
                                        <a:schemeClr val="tx1"/>
                                      </a:solidFill>
                                      <a:latin typeface="Cambria Math" panose="02040503050406030204" pitchFamily="18" charset="0"/>
                                    </a:rPr>
                                    <m:t>,</m:t>
                                  </m:r>
                                  <m:r>
                                    <a:rPr lang="de-DE" b="1" i="1">
                                      <a:solidFill>
                                        <a:schemeClr val="tx1"/>
                                      </a:solidFill>
                                      <a:latin typeface="Cambria Math" panose="02040503050406030204" pitchFamily="18" charset="0"/>
                                    </a:rPr>
                                    <m:t>𝑺</m:t>
                                  </m:r>
                                  <m:r>
                                    <a:rPr lang="de-DE" i="1">
                                      <a:solidFill>
                                        <a:schemeClr val="tx1"/>
                                      </a:solidFill>
                                      <a:latin typeface="Cambria Math" panose="02040503050406030204" pitchFamily="18" charset="0"/>
                                    </a:rPr>
                                    <m:t>,</m:t>
                                  </m:r>
                                  <m:r>
                                    <a:rPr lang="de-DE" b="1" i="1">
                                      <a:solidFill>
                                        <a:schemeClr val="tx1"/>
                                      </a:solidFill>
                                      <a:latin typeface="Cambria Math" panose="02040503050406030204" pitchFamily="18" charset="0"/>
                                    </a:rPr>
                                    <m:t>𝑻</m:t>
                                  </m:r>
                                </m:e>
                              </m:d>
                            </m:e>
                          </m:nary>
                        </m:e>
                      </m:nary>
                    </m:oMath>
                  </m:oMathPara>
                </a14:m>
                <a:endParaRPr lang="de-DE" dirty="0"/>
              </a:p>
              <a:p>
                <a:pPr lvl="2"/>
                <a:endParaRPr lang="de-DE" dirty="0">
                  <a:ea typeface="Cambria Math" panose="02040503050406030204" pitchFamily="18" charset="0"/>
                </a:endParaRPr>
              </a:p>
              <a:p>
                <a:r>
                  <a:rPr lang="de-DE" dirty="0">
                    <a:ea typeface="Cambria Math" panose="02040503050406030204" pitchFamily="18" charset="0"/>
                  </a:rPr>
                  <a:t>Beispiel:</a:t>
                </a:r>
                <a:r>
                  <a:rPr lang="de-DE" dirty="0"/>
                  <a:t> </a:t>
                </a:r>
                <a14:m>
                  <m:oMath xmlns:m="http://schemas.openxmlformats.org/officeDocument/2006/math">
                    <m:r>
                      <a:rPr lang="de-DE" i="1">
                        <a:latin typeface="Cambria Math" panose="02040503050406030204" pitchFamily="18" charset="0"/>
                      </a:rPr>
                      <m:t>𝑃</m:t>
                    </m:r>
                    <m:d>
                      <m:dPr>
                        <m:ctrlPr>
                          <a:rPr lang="de-DE" i="1" smtClean="0">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𝑆𝑖𝑐𝑘</m:t>
                        </m:r>
                        <m:r>
                          <a:rPr lang="de-DE" b="0" i="1" smtClean="0">
                            <a:solidFill>
                              <a:schemeClr val="tx1"/>
                            </a:solidFill>
                            <a:latin typeface="Cambria Math" panose="02040503050406030204" pitchFamily="18" charset="0"/>
                          </a:rPr>
                          <m:t> | </m:t>
                        </m:r>
                        <m:r>
                          <a:rPr lang="de-DE" b="0" i="1" smtClean="0">
                            <a:solidFill>
                              <a:schemeClr val="tx1"/>
                            </a:solidFill>
                            <a:latin typeface="Cambria Math" panose="02040503050406030204" pitchFamily="18" charset="0"/>
                          </a:rPr>
                          <m:t>𝐸𝑝𝑖𝑑</m:t>
                        </m:r>
                      </m:e>
                    </m:d>
                    <m:r>
                      <a:rPr lang="de-DE" b="1" i="1" smtClean="0">
                        <a:solidFill>
                          <a:schemeClr val="tx1"/>
                        </a:solidFill>
                        <a:latin typeface="Cambria Math" panose="02040503050406030204" pitchFamily="18" charset="0"/>
                      </a:rPr>
                      <m:t>,</m:t>
                    </m:r>
                    <m:r>
                      <a:rPr lang="de-DE" b="1" i="1" smtClean="0">
                        <a:solidFill>
                          <a:schemeClr val="tx1"/>
                        </a:solidFill>
                        <a:latin typeface="Cambria Math" panose="02040503050406030204" pitchFamily="18" charset="0"/>
                      </a:rPr>
                      <m:t>𝑼</m:t>
                    </m:r>
                    <m:r>
                      <a:rPr lang="de-DE" b="0" i="1" smtClean="0">
                        <a:solidFill>
                          <a:schemeClr val="tx1"/>
                        </a:solidFill>
                        <a:latin typeface="Cambria Math" panose="02040503050406030204" pitchFamily="18" charset="0"/>
                      </a:rPr>
                      <m:t>=</m:t>
                    </m:r>
                    <m:d>
                      <m:dPr>
                        <m:begChr m:val="{"/>
                        <m:endChr m:val="}"/>
                        <m:ctrlPr>
                          <a:rPr lang="de-DE" b="0" i="1" smtClean="0">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𝑇𝑟𝑎𝑣𝑒𝑙</m:t>
                        </m:r>
                      </m:e>
                    </m:d>
                    <m:r>
                      <a:rPr lang="de-DE" b="0" i="1" smtClean="0">
                        <a:solidFill>
                          <a:schemeClr val="tx1"/>
                        </a:solidFill>
                        <a:latin typeface="Cambria Math" panose="02040503050406030204" pitchFamily="18" charset="0"/>
                      </a:rPr>
                      <m:t>,</m:t>
                    </m:r>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𝑻</m:t>
                        </m:r>
                      </m:e>
                    </m:d>
                    <m:r>
                      <a:rPr lang="de-DE" b="1" i="1" smtClean="0">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𝐸𝑝𝑖𝑑</m:t>
                        </m:r>
                      </m:e>
                    </m:d>
                  </m:oMath>
                </a14:m>
                <a:endParaRPr lang="de-DE" dirty="0">
                  <a:solidFill>
                    <a:schemeClr val="tx1"/>
                  </a:solidFill>
                  <a:ea typeface="Cambria Math" panose="02040503050406030204" pitchFamily="18" charset="0"/>
                </a:endParaRPr>
              </a:p>
              <a:p>
                <a:pPr marL="0" indent="-6350">
                  <a:buNone/>
                </a:pPr>
                <a14:m>
                  <m:oMathPara xmlns:m="http://schemas.openxmlformats.org/officeDocument/2006/math">
                    <m:oMathParaPr>
                      <m:jc m:val="centerGroup"/>
                    </m:oMathParaPr>
                    <m:oMath xmlns:m="http://schemas.openxmlformats.org/officeDocument/2006/math">
                      <m:r>
                        <a:rPr lang="de-DE" sz="2100" i="1">
                          <a:latin typeface="Cambria Math" panose="02040503050406030204" pitchFamily="18" charset="0"/>
                        </a:rPr>
                        <m:t>𝑃</m:t>
                      </m:r>
                      <m:d>
                        <m:dPr>
                          <m:ctrlPr>
                            <a:rPr lang="de-DE" sz="2100" i="1">
                              <a:latin typeface="Cambria Math" panose="02040503050406030204" pitchFamily="18" charset="0"/>
                            </a:rPr>
                          </m:ctrlPr>
                        </m:dPr>
                        <m:e>
                          <m:r>
                            <a:rPr lang="de-DE" sz="2100" b="0" i="1" smtClean="0">
                              <a:latin typeface="Cambria Math" panose="02040503050406030204" pitchFamily="18" charset="0"/>
                            </a:rPr>
                            <m:t>𝑆𝑖𝑐𝑘</m:t>
                          </m:r>
                          <m:r>
                            <a:rPr lang="de-DE" sz="2100" b="0" i="1" smtClean="0">
                              <a:latin typeface="Cambria Math" panose="02040503050406030204" pitchFamily="18" charset="0"/>
                            </a:rPr>
                            <m:t> | </m:t>
                          </m:r>
                          <m:r>
                            <a:rPr lang="de-DE" sz="2100" b="0" i="1" smtClean="0">
                              <a:latin typeface="Cambria Math" panose="02040503050406030204" pitchFamily="18" charset="0"/>
                            </a:rPr>
                            <m:t>𝐸𝑝𝑖𝑑</m:t>
                          </m:r>
                        </m:e>
                      </m:d>
                      <m:r>
                        <a:rPr lang="de-DE" sz="2100" i="1">
                          <a:latin typeface="Cambria Math" panose="02040503050406030204" pitchFamily="18" charset="0"/>
                        </a:rPr>
                        <m:t>=</m:t>
                      </m:r>
                      <m:f>
                        <m:fPr>
                          <m:ctrlPr>
                            <a:rPr lang="de-DE" sz="2100" i="1">
                              <a:solidFill>
                                <a:schemeClr val="accent1"/>
                              </a:solidFill>
                              <a:latin typeface="Cambria Math" panose="02040503050406030204" pitchFamily="18" charset="0"/>
                            </a:rPr>
                          </m:ctrlPr>
                        </m:fPr>
                        <m:num>
                          <m:r>
                            <a:rPr lang="de-DE" sz="2100" i="1">
                              <a:solidFill>
                                <a:schemeClr val="accent1"/>
                              </a:solidFill>
                              <a:latin typeface="Cambria Math" panose="02040503050406030204" pitchFamily="18" charset="0"/>
                            </a:rPr>
                            <m:t>1</m:t>
                          </m:r>
                        </m:num>
                        <m:den>
                          <m:r>
                            <a:rPr lang="de-DE" sz="2100" i="1">
                              <a:solidFill>
                                <a:schemeClr val="accent1"/>
                              </a:solidFill>
                              <a:latin typeface="Cambria Math" panose="02040503050406030204" pitchFamily="18" charset="0"/>
                            </a:rPr>
                            <m:t>𝑃</m:t>
                          </m:r>
                          <m:d>
                            <m:dPr>
                              <m:ctrlPr>
                                <a:rPr lang="de-DE" sz="2100" i="1">
                                  <a:solidFill>
                                    <a:schemeClr val="accent1"/>
                                  </a:solidFill>
                                  <a:latin typeface="Cambria Math" panose="02040503050406030204" pitchFamily="18" charset="0"/>
                                </a:rPr>
                              </m:ctrlPr>
                            </m:dPr>
                            <m:e>
                              <m:r>
                                <a:rPr lang="de-DE" sz="2100" b="0" i="1" smtClean="0">
                                  <a:solidFill>
                                    <a:schemeClr val="accent1"/>
                                  </a:solidFill>
                                  <a:latin typeface="Cambria Math" panose="02040503050406030204" pitchFamily="18" charset="0"/>
                                </a:rPr>
                                <m:t>𝐸𝑝𝑖𝑑</m:t>
                              </m:r>
                            </m:e>
                          </m:d>
                        </m:den>
                      </m:f>
                      <m:nary>
                        <m:naryPr>
                          <m:chr m:val="∑"/>
                          <m:supHide m:val="on"/>
                          <m:ctrlPr>
                            <a:rPr lang="de-DE" sz="2100" i="1">
                              <a:latin typeface="Cambria Math" panose="02040503050406030204" pitchFamily="18" charset="0"/>
                            </a:rPr>
                          </m:ctrlPr>
                        </m:naryPr>
                        <m:sub>
                          <m:sSub>
                            <m:sSubPr>
                              <m:ctrlPr>
                                <a:rPr lang="de-DE" sz="2100" i="1">
                                  <a:latin typeface="Cambria Math" panose="02040503050406030204" pitchFamily="18" charset="0"/>
                                </a:rPr>
                              </m:ctrlPr>
                            </m:sSubPr>
                            <m:e>
                              <m:r>
                                <m:rPr>
                                  <m:brk m:alnAt="7"/>
                                </m:rPr>
                                <a:rPr lang="de-DE" sz="2100" i="1">
                                  <a:latin typeface="Cambria Math" panose="02040503050406030204" pitchFamily="18" charset="0"/>
                                </a:rPr>
                                <m:t>𝑣</m:t>
                              </m:r>
                            </m:e>
                            <m:sub>
                              <m:r>
                                <a:rPr lang="de-DE" sz="2100" b="0" i="1" smtClean="0">
                                  <a:latin typeface="Cambria Math" panose="02040503050406030204" pitchFamily="18" charset="0"/>
                                </a:rPr>
                                <m:t>𝑡</m:t>
                              </m:r>
                            </m:sub>
                          </m:sSub>
                          <m:r>
                            <m:rPr>
                              <m:brk m:alnAt="7"/>
                            </m:rPr>
                            <a:rPr lang="de-DE" sz="2100" i="1">
                              <a:latin typeface="Cambria Math" panose="02040503050406030204" pitchFamily="18" charset="0"/>
                              <a:ea typeface="Cambria Math" panose="02040503050406030204" pitchFamily="18" charset="0"/>
                            </a:rPr>
                            <m:t>∈</m:t>
                          </m:r>
                          <m:r>
                            <m:rPr>
                              <m:sty m:val="p"/>
                            </m:rPr>
                            <a:rPr lang="de-DE" sz="2100" i="0">
                              <a:latin typeface="Cambria Math" panose="02040503050406030204" pitchFamily="18" charset="0"/>
                              <a:ea typeface="Cambria Math" panose="02040503050406030204" pitchFamily="18" charset="0"/>
                            </a:rPr>
                            <m:t>Val</m:t>
                          </m:r>
                          <m:r>
                            <a:rPr lang="de-DE" sz="2100" i="1">
                              <a:latin typeface="Cambria Math" panose="02040503050406030204" pitchFamily="18" charset="0"/>
                              <a:ea typeface="Cambria Math" panose="02040503050406030204" pitchFamily="18" charset="0"/>
                            </a:rPr>
                            <m:t>(</m:t>
                          </m:r>
                          <m:r>
                            <m:rPr>
                              <m:brk m:alnAt="7"/>
                            </m:rPr>
                            <a:rPr lang="de-DE" sz="2100" b="0" i="1" smtClean="0">
                              <a:latin typeface="Cambria Math" panose="02040503050406030204" pitchFamily="18" charset="0"/>
                              <a:ea typeface="Cambria Math" panose="02040503050406030204" pitchFamily="18" charset="0"/>
                            </a:rPr>
                            <m:t>𝑇</m:t>
                          </m:r>
                          <m:r>
                            <a:rPr lang="de-DE" sz="2100" b="0" i="1" smtClean="0">
                              <a:latin typeface="Cambria Math" panose="02040503050406030204" pitchFamily="18" charset="0"/>
                              <a:ea typeface="Cambria Math" panose="02040503050406030204" pitchFamily="18" charset="0"/>
                            </a:rPr>
                            <m:t>𝑟𝑎𝑣𝑒𝑙</m:t>
                          </m:r>
                          <m:r>
                            <a:rPr lang="de-DE" sz="2100" i="1">
                              <a:latin typeface="Cambria Math" panose="02040503050406030204" pitchFamily="18" charset="0"/>
                              <a:ea typeface="Cambria Math" panose="02040503050406030204" pitchFamily="18" charset="0"/>
                            </a:rPr>
                            <m:t>)</m:t>
                          </m:r>
                        </m:sub>
                        <m:sup/>
                        <m:e>
                          <m:sSub>
                            <m:sSubPr>
                              <m:ctrlPr>
                                <a:rPr lang="de-DE" sz="2100" i="1">
                                  <a:latin typeface="Cambria Math" panose="02040503050406030204" pitchFamily="18" charset="0"/>
                                </a:rPr>
                              </m:ctrlPr>
                            </m:sSubPr>
                            <m:e>
                              <m:r>
                                <a:rPr lang="de-DE" sz="2100" i="1">
                                  <a:latin typeface="Cambria Math" panose="02040503050406030204" pitchFamily="18" charset="0"/>
                                </a:rPr>
                                <m:t>𝑃</m:t>
                              </m:r>
                            </m:e>
                            <m:sub>
                              <m:r>
                                <a:rPr lang="de-DE" sz="2100" b="1" i="1" smtClean="0">
                                  <a:latin typeface="Cambria Math" panose="02040503050406030204" pitchFamily="18" charset="0"/>
                                </a:rPr>
                                <m:t>𝑹</m:t>
                              </m:r>
                            </m:sub>
                          </m:sSub>
                          <m:r>
                            <a:rPr lang="de-DE" sz="2100" i="1">
                              <a:latin typeface="Cambria Math" panose="02040503050406030204" pitchFamily="18" charset="0"/>
                            </a:rPr>
                            <m:t>(</m:t>
                          </m:r>
                          <m:r>
                            <a:rPr lang="de-DE" sz="2100" b="0" i="1" smtClean="0">
                              <a:latin typeface="Cambria Math" panose="02040503050406030204" pitchFamily="18" charset="0"/>
                            </a:rPr>
                            <m:t>𝐸𝑝𝑖𝑑</m:t>
                          </m:r>
                          <m:r>
                            <a:rPr lang="de-DE" sz="2100" b="0" i="1" smtClean="0">
                              <a:latin typeface="Cambria Math" panose="02040503050406030204" pitchFamily="18" charset="0"/>
                            </a:rPr>
                            <m:t>,</m:t>
                          </m:r>
                          <m:r>
                            <a:rPr lang="de-DE" sz="2100" b="0" i="1" smtClean="0">
                              <a:latin typeface="Cambria Math" panose="02040503050406030204" pitchFamily="18" charset="0"/>
                            </a:rPr>
                            <m:t>𝑇𝑟𝑎𝑣𝑒𝑙</m:t>
                          </m:r>
                          <m:r>
                            <a:rPr lang="de-DE" sz="2100" b="0" i="1" smtClean="0">
                              <a:latin typeface="Cambria Math" panose="02040503050406030204" pitchFamily="18" charset="0"/>
                            </a:rPr>
                            <m:t>=</m:t>
                          </m:r>
                          <m:sSub>
                            <m:sSubPr>
                              <m:ctrlPr>
                                <a:rPr lang="de-DE" sz="2100" b="0" i="1" smtClean="0">
                                  <a:latin typeface="Cambria Math" panose="02040503050406030204" pitchFamily="18" charset="0"/>
                                </a:rPr>
                              </m:ctrlPr>
                            </m:sSubPr>
                            <m:e>
                              <m:r>
                                <a:rPr lang="de-DE" sz="2100" b="0" i="1" smtClean="0">
                                  <a:latin typeface="Cambria Math" panose="02040503050406030204" pitchFamily="18" charset="0"/>
                                </a:rPr>
                                <m:t>𝑣</m:t>
                              </m:r>
                            </m:e>
                            <m:sub>
                              <m:r>
                                <a:rPr lang="de-DE" sz="2100" b="0" i="1" smtClean="0">
                                  <a:latin typeface="Cambria Math" panose="02040503050406030204" pitchFamily="18" charset="0"/>
                                </a:rPr>
                                <m:t>𝑡</m:t>
                              </m:r>
                            </m:sub>
                          </m:sSub>
                          <m:r>
                            <a:rPr lang="de-DE" sz="2100" b="0" i="1" smtClean="0">
                              <a:latin typeface="Cambria Math" panose="02040503050406030204" pitchFamily="18" charset="0"/>
                            </a:rPr>
                            <m:t>,</m:t>
                          </m:r>
                          <m:r>
                            <a:rPr lang="de-DE" sz="2100" b="0" i="1" smtClean="0">
                              <a:latin typeface="Cambria Math" panose="02040503050406030204" pitchFamily="18" charset="0"/>
                            </a:rPr>
                            <m:t>𝑆𝑖𝑐𝑘</m:t>
                          </m:r>
                          <m:r>
                            <a:rPr lang="de-DE" sz="2100" i="1">
                              <a:latin typeface="Cambria Math" panose="02040503050406030204" pitchFamily="18" charset="0"/>
                            </a:rPr>
                            <m:t>)</m:t>
                          </m:r>
                        </m:e>
                      </m:nary>
                    </m:oMath>
                  </m:oMathPara>
                </a14:m>
                <a:endParaRPr lang="de-DE" dirty="0">
                  <a:solidFill>
                    <a:schemeClr val="tx1"/>
                  </a:solidFill>
                  <a:ea typeface="Cambria Math" panose="02040503050406030204" pitchFamily="18" charset="0"/>
                </a:endParaRPr>
              </a:p>
              <a:p>
                <a:endParaRPr lang="de-DE" dirty="0"/>
              </a:p>
            </p:txBody>
          </p:sp>
        </mc:Choice>
        <mc:Fallback xmlns="">
          <p:sp>
            <p:nvSpPr>
              <p:cNvPr id="16" name="Content Placeholder 15">
                <a:extLst>
                  <a:ext uri="{FF2B5EF4-FFF2-40B4-BE49-F238E27FC236}">
                    <a16:creationId xmlns:a16="http://schemas.microsoft.com/office/drawing/2014/main" id="{DB93BD61-A0D5-4443-9524-653FE7E55879}"/>
                  </a:ext>
                </a:extLst>
              </p:cNvPr>
              <p:cNvSpPr>
                <a:spLocks noGrp="1" noRot="1" noChangeAspect="1" noMove="1" noResize="1" noEditPoints="1" noAdjustHandles="1" noChangeArrowheads="1" noChangeShapeType="1" noTextEdit="1"/>
              </p:cNvSpPr>
              <p:nvPr>
                <p:ph idx="1"/>
              </p:nvPr>
            </p:nvSpPr>
            <p:spPr>
              <a:xfrm>
                <a:off x="359999" y="1665066"/>
                <a:ext cx="8705431" cy="4360980"/>
              </a:xfrm>
              <a:blipFill>
                <a:blip r:embed="rId2"/>
                <a:stretch>
                  <a:fillRect l="-1892" t="-2616" b="-28198"/>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9D61F1D9-B940-9B47-8DDF-D5148F108243}"/>
              </a:ext>
            </a:extLst>
          </p:cNvPr>
          <p:cNvSpPr>
            <a:spLocks noGrp="1"/>
          </p:cNvSpPr>
          <p:nvPr>
            <p:ph type="sldNum" sz="quarter" idx="4"/>
          </p:nvPr>
        </p:nvSpPr>
        <p:spPr/>
        <p:txBody>
          <a:bodyPr/>
          <a:lstStyle/>
          <a:p>
            <a:fld id="{67C9959E-8E6B-B04C-9955-EA096F41CA7A}" type="slidenum">
              <a:rPr lang="de-DE" smtClean="0"/>
              <a:t>22</a:t>
            </a:fld>
            <a:endParaRPr lang="de-DE" dirty="0"/>
          </a:p>
        </p:txBody>
      </p:sp>
      <p:grpSp>
        <p:nvGrpSpPr>
          <p:cNvPr id="32" name="Group 31">
            <a:extLst>
              <a:ext uri="{FF2B5EF4-FFF2-40B4-BE49-F238E27FC236}">
                <a16:creationId xmlns:a16="http://schemas.microsoft.com/office/drawing/2014/main" id="{402911F1-D9FE-6C42-9E87-7169DBB470FD}"/>
              </a:ext>
            </a:extLst>
          </p:cNvPr>
          <p:cNvGrpSpPr/>
          <p:nvPr/>
        </p:nvGrpSpPr>
        <p:grpSpPr>
          <a:xfrm>
            <a:off x="9962548" y="1769043"/>
            <a:ext cx="986555" cy="389513"/>
            <a:chOff x="5532078" y="2979431"/>
            <a:chExt cx="986555" cy="389513"/>
          </a:xfrm>
        </p:grpSpPr>
        <p:sp>
          <p:nvSpPr>
            <p:cNvPr id="33" name="TextBox 32">
              <a:extLst>
                <a:ext uri="{FF2B5EF4-FFF2-40B4-BE49-F238E27FC236}">
                  <a16:creationId xmlns:a16="http://schemas.microsoft.com/office/drawing/2014/main" id="{828DF8F8-C590-8444-BCCD-0E3B56A3D283}"/>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E78B2FC5-97E6-3249-8492-8D601141F95A}"/>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35" name="Group 34">
            <a:extLst>
              <a:ext uri="{FF2B5EF4-FFF2-40B4-BE49-F238E27FC236}">
                <a16:creationId xmlns:a16="http://schemas.microsoft.com/office/drawing/2014/main" id="{E02355A8-D28F-B14D-BDEB-D976D9AEBA76}"/>
              </a:ext>
            </a:extLst>
          </p:cNvPr>
          <p:cNvGrpSpPr/>
          <p:nvPr/>
        </p:nvGrpSpPr>
        <p:grpSpPr>
          <a:xfrm>
            <a:off x="9046869" y="1770147"/>
            <a:ext cx="724173" cy="389513"/>
            <a:chOff x="6518638" y="3371343"/>
            <a:chExt cx="724173" cy="389513"/>
          </a:xfrm>
        </p:grpSpPr>
        <p:sp>
          <p:nvSpPr>
            <p:cNvPr id="36" name="TextBox 35">
              <a:extLst>
                <a:ext uri="{FF2B5EF4-FFF2-40B4-BE49-F238E27FC236}">
                  <a16:creationId xmlns:a16="http://schemas.microsoft.com/office/drawing/2014/main" id="{3ADDF61A-C172-8E49-BBC0-EFB8C6BE1E26}"/>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D918EC36-00D0-4F48-AA01-1408746B8BDE}"/>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C96BF6CF-B9B9-CD41-8BF3-9699C7417D48}"/>
              </a:ext>
            </a:extLst>
          </p:cNvPr>
          <p:cNvGrpSpPr/>
          <p:nvPr/>
        </p:nvGrpSpPr>
        <p:grpSpPr>
          <a:xfrm>
            <a:off x="11098385" y="1770148"/>
            <a:ext cx="771229" cy="389513"/>
            <a:chOff x="6102187" y="5664879"/>
            <a:chExt cx="771229" cy="389513"/>
          </a:xfrm>
        </p:grpSpPr>
        <p:sp>
          <p:nvSpPr>
            <p:cNvPr id="39" name="TextBox 38">
              <a:extLst>
                <a:ext uri="{FF2B5EF4-FFF2-40B4-BE49-F238E27FC236}">
                  <a16:creationId xmlns:a16="http://schemas.microsoft.com/office/drawing/2014/main" id="{30A6B63C-6CCD-F54F-B66B-04EE3FB4BE6F}"/>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00EEF255-0E3E-174F-9BEB-59CA8FD0F72A}"/>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0" name="Rectangle 39">
                  <a:extLst>
                    <a:ext uri="{FF2B5EF4-FFF2-40B4-BE49-F238E27FC236}">
                      <a16:creationId xmlns:a16="http://schemas.microsoft.com/office/drawing/2014/main" id="{00EEF255-0E3E-174F-9BEB-59CA8FD0F72A}"/>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41" name="Table 40">
                <a:extLst>
                  <a:ext uri="{FF2B5EF4-FFF2-40B4-BE49-F238E27FC236}">
                    <a16:creationId xmlns:a16="http://schemas.microsoft.com/office/drawing/2014/main" id="{3A450C3F-82A5-0B43-B69E-4B33E0347292}"/>
                  </a:ext>
                </a:extLst>
              </p:cNvPr>
              <p:cNvGraphicFramePr>
                <a:graphicFrameLocks noGrp="1"/>
              </p:cNvGraphicFramePr>
              <p:nvPr>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41" name="Table 40">
                <a:extLst>
                  <a:ext uri="{FF2B5EF4-FFF2-40B4-BE49-F238E27FC236}">
                    <a16:creationId xmlns:a16="http://schemas.microsoft.com/office/drawing/2014/main" id="{3A450C3F-82A5-0B43-B69E-4B33E0347292}"/>
                  </a:ext>
                </a:extLst>
              </p:cNvPr>
              <p:cNvGraphicFramePr>
                <a:graphicFrameLocks noGrp="1"/>
              </p:cNvGraphicFramePr>
              <p:nvPr>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7"/>
                          <a:stretch>
                            <a:fillRect t="-3448" r="-300000" b="-800000"/>
                          </a:stretch>
                        </a:blipFill>
                      </a:tcPr>
                    </a:tc>
                    <a:tc>
                      <a:txBody>
                        <a:bodyPr/>
                        <a:lstStyle/>
                        <a:p>
                          <a:endParaRPr lang="en-US"/>
                        </a:p>
                      </a:txBody>
                      <a:tcPr marL="45720" marR="45720">
                        <a:blipFill>
                          <a:blip r:embed="rId7"/>
                          <a:stretch>
                            <a:fillRect l="-84615" t="-3448" r="-153846" b="-800000"/>
                          </a:stretch>
                        </a:blipFill>
                      </a:tcPr>
                    </a:tc>
                    <a:tc>
                      <a:txBody>
                        <a:bodyPr/>
                        <a:lstStyle/>
                        <a:p>
                          <a:endParaRPr lang="en-US"/>
                        </a:p>
                      </a:txBody>
                      <a:tcPr marL="45720" marR="45720">
                        <a:blipFill>
                          <a:blip r:embed="rId7"/>
                          <a:stretch>
                            <a:fillRect l="-218182" t="-3448" r="-81818" b="-800000"/>
                          </a:stretch>
                        </a:blipFill>
                      </a:tcPr>
                    </a:tc>
                    <a:tc>
                      <a:txBody>
                        <a:bodyPr/>
                        <a:lstStyle/>
                        <a:p>
                          <a:endParaRPr lang="en-US"/>
                        </a:p>
                      </a:txBody>
                      <a:tcPr marL="45720" marR="45720">
                        <a:blipFill>
                          <a:blip r:embed="rId7"/>
                          <a:stretch>
                            <a:fillRect l="-388889"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7"/>
                          <a:stretch>
                            <a:fillRect t="-103448" r="-300000" b="-700000"/>
                          </a:stretch>
                        </a:blipFill>
                      </a:tcPr>
                    </a:tc>
                    <a:tc>
                      <a:txBody>
                        <a:bodyPr/>
                        <a:lstStyle/>
                        <a:p>
                          <a:endParaRPr lang="en-US"/>
                        </a:p>
                      </a:txBody>
                      <a:tcPr marL="45720" marR="45720">
                        <a:blipFill>
                          <a:blip r:embed="rId7"/>
                          <a:stretch>
                            <a:fillRect l="-84615" t="-103448" r="-153846" b="-700000"/>
                          </a:stretch>
                        </a:blipFill>
                      </a:tcPr>
                    </a:tc>
                    <a:tc>
                      <a:txBody>
                        <a:bodyPr/>
                        <a:lstStyle/>
                        <a:p>
                          <a:endParaRPr lang="en-US"/>
                        </a:p>
                      </a:txBody>
                      <a:tcPr marL="45720" marR="45720">
                        <a:blipFill>
                          <a:blip r:embed="rId7"/>
                          <a:stretch>
                            <a:fillRect l="-218182" t="-103448" r="-81818" b="-700000"/>
                          </a:stretch>
                        </a:blipFill>
                      </a:tcPr>
                    </a:tc>
                    <a:tc>
                      <a:txBody>
                        <a:bodyPr/>
                        <a:lstStyle/>
                        <a:p>
                          <a:endParaRPr lang="en-US"/>
                        </a:p>
                      </a:txBody>
                      <a:tcPr marL="45720" marR="45720">
                        <a:blipFill>
                          <a:blip r:embed="rId7"/>
                          <a:stretch>
                            <a:fillRect l="-388889"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7"/>
                          <a:stretch>
                            <a:fillRect t="-203448" r="-300000" b="-600000"/>
                          </a:stretch>
                        </a:blipFill>
                      </a:tcPr>
                    </a:tc>
                    <a:tc>
                      <a:txBody>
                        <a:bodyPr/>
                        <a:lstStyle/>
                        <a:p>
                          <a:endParaRPr lang="en-US"/>
                        </a:p>
                      </a:txBody>
                      <a:tcPr marL="45720" marR="45720">
                        <a:blipFill>
                          <a:blip r:embed="rId7"/>
                          <a:stretch>
                            <a:fillRect l="-84615" t="-203448" r="-153846" b="-600000"/>
                          </a:stretch>
                        </a:blipFill>
                      </a:tcPr>
                    </a:tc>
                    <a:tc>
                      <a:txBody>
                        <a:bodyPr/>
                        <a:lstStyle/>
                        <a:p>
                          <a:endParaRPr lang="en-US"/>
                        </a:p>
                      </a:txBody>
                      <a:tcPr marL="45720" marR="45720">
                        <a:blipFill>
                          <a:blip r:embed="rId7"/>
                          <a:stretch>
                            <a:fillRect l="-218182" t="-203448" r="-81818" b="-600000"/>
                          </a:stretch>
                        </a:blipFill>
                      </a:tcPr>
                    </a:tc>
                    <a:tc>
                      <a:txBody>
                        <a:bodyPr/>
                        <a:lstStyle/>
                        <a:p>
                          <a:endParaRPr lang="en-US"/>
                        </a:p>
                      </a:txBody>
                      <a:tcPr marL="45720" marR="45720">
                        <a:blipFill>
                          <a:blip r:embed="rId7"/>
                          <a:stretch>
                            <a:fillRect l="-388889"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7"/>
                          <a:stretch>
                            <a:fillRect t="-303448" r="-300000" b="-500000"/>
                          </a:stretch>
                        </a:blipFill>
                      </a:tcPr>
                    </a:tc>
                    <a:tc>
                      <a:txBody>
                        <a:bodyPr/>
                        <a:lstStyle/>
                        <a:p>
                          <a:endParaRPr lang="en-US"/>
                        </a:p>
                      </a:txBody>
                      <a:tcPr marL="45720" marR="45720">
                        <a:blipFill>
                          <a:blip r:embed="rId7"/>
                          <a:stretch>
                            <a:fillRect l="-84615" t="-303448" r="-153846" b="-500000"/>
                          </a:stretch>
                        </a:blipFill>
                      </a:tcPr>
                    </a:tc>
                    <a:tc>
                      <a:txBody>
                        <a:bodyPr/>
                        <a:lstStyle/>
                        <a:p>
                          <a:endParaRPr lang="en-US"/>
                        </a:p>
                      </a:txBody>
                      <a:tcPr marL="45720" marR="45720">
                        <a:blipFill>
                          <a:blip r:embed="rId7"/>
                          <a:stretch>
                            <a:fillRect l="-218182" t="-303448" r="-81818" b="-500000"/>
                          </a:stretch>
                        </a:blipFill>
                      </a:tcPr>
                    </a:tc>
                    <a:tc>
                      <a:txBody>
                        <a:bodyPr/>
                        <a:lstStyle/>
                        <a:p>
                          <a:endParaRPr lang="en-US"/>
                        </a:p>
                      </a:txBody>
                      <a:tcPr marL="45720" marR="45720">
                        <a:blipFill>
                          <a:blip r:embed="rId7"/>
                          <a:stretch>
                            <a:fillRect l="-388889"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7"/>
                          <a:stretch>
                            <a:fillRect t="-403448" r="-300000" b="-400000"/>
                          </a:stretch>
                        </a:blipFill>
                      </a:tcPr>
                    </a:tc>
                    <a:tc>
                      <a:txBody>
                        <a:bodyPr/>
                        <a:lstStyle/>
                        <a:p>
                          <a:endParaRPr lang="en-US"/>
                        </a:p>
                      </a:txBody>
                      <a:tcPr marL="45720" marR="45720">
                        <a:blipFill>
                          <a:blip r:embed="rId7"/>
                          <a:stretch>
                            <a:fillRect l="-84615" t="-403448" r="-153846" b="-400000"/>
                          </a:stretch>
                        </a:blipFill>
                      </a:tcPr>
                    </a:tc>
                    <a:tc>
                      <a:txBody>
                        <a:bodyPr/>
                        <a:lstStyle/>
                        <a:p>
                          <a:endParaRPr lang="en-US"/>
                        </a:p>
                      </a:txBody>
                      <a:tcPr marL="45720" marR="45720">
                        <a:blipFill>
                          <a:blip r:embed="rId7"/>
                          <a:stretch>
                            <a:fillRect l="-218182" t="-403448" r="-81818" b="-400000"/>
                          </a:stretch>
                        </a:blipFill>
                      </a:tcPr>
                    </a:tc>
                    <a:tc>
                      <a:txBody>
                        <a:bodyPr/>
                        <a:lstStyle/>
                        <a:p>
                          <a:endParaRPr lang="en-US"/>
                        </a:p>
                      </a:txBody>
                      <a:tcPr marL="45720" marR="45720">
                        <a:blipFill>
                          <a:blip r:embed="rId7"/>
                          <a:stretch>
                            <a:fillRect l="-388889"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7"/>
                          <a:stretch>
                            <a:fillRect t="-503448" r="-300000" b="-300000"/>
                          </a:stretch>
                        </a:blipFill>
                      </a:tcPr>
                    </a:tc>
                    <a:tc>
                      <a:txBody>
                        <a:bodyPr/>
                        <a:lstStyle/>
                        <a:p>
                          <a:endParaRPr lang="en-US"/>
                        </a:p>
                      </a:txBody>
                      <a:tcPr marL="45720" marR="45720">
                        <a:blipFill>
                          <a:blip r:embed="rId7"/>
                          <a:stretch>
                            <a:fillRect l="-84615" t="-503448" r="-153846" b="-300000"/>
                          </a:stretch>
                        </a:blipFill>
                      </a:tcPr>
                    </a:tc>
                    <a:tc>
                      <a:txBody>
                        <a:bodyPr/>
                        <a:lstStyle/>
                        <a:p>
                          <a:endParaRPr lang="en-US"/>
                        </a:p>
                      </a:txBody>
                      <a:tcPr marL="45720" marR="45720">
                        <a:blipFill>
                          <a:blip r:embed="rId7"/>
                          <a:stretch>
                            <a:fillRect l="-218182" t="-503448" r="-81818" b="-300000"/>
                          </a:stretch>
                        </a:blipFill>
                      </a:tcPr>
                    </a:tc>
                    <a:tc>
                      <a:txBody>
                        <a:bodyPr/>
                        <a:lstStyle/>
                        <a:p>
                          <a:endParaRPr lang="en-US"/>
                        </a:p>
                      </a:txBody>
                      <a:tcPr marL="45720" marR="45720">
                        <a:blipFill>
                          <a:blip r:embed="rId7"/>
                          <a:stretch>
                            <a:fillRect l="-388889"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7"/>
                          <a:stretch>
                            <a:fillRect t="-603448" r="-300000" b="-200000"/>
                          </a:stretch>
                        </a:blipFill>
                      </a:tcPr>
                    </a:tc>
                    <a:tc>
                      <a:txBody>
                        <a:bodyPr/>
                        <a:lstStyle/>
                        <a:p>
                          <a:endParaRPr lang="en-US"/>
                        </a:p>
                      </a:txBody>
                      <a:tcPr marL="45720" marR="45720">
                        <a:blipFill>
                          <a:blip r:embed="rId7"/>
                          <a:stretch>
                            <a:fillRect l="-84615" t="-603448" r="-153846" b="-200000"/>
                          </a:stretch>
                        </a:blipFill>
                      </a:tcPr>
                    </a:tc>
                    <a:tc>
                      <a:txBody>
                        <a:bodyPr/>
                        <a:lstStyle/>
                        <a:p>
                          <a:endParaRPr lang="en-US"/>
                        </a:p>
                      </a:txBody>
                      <a:tcPr marL="45720" marR="45720">
                        <a:blipFill>
                          <a:blip r:embed="rId7"/>
                          <a:stretch>
                            <a:fillRect l="-218182" t="-603448" r="-81818" b="-200000"/>
                          </a:stretch>
                        </a:blipFill>
                      </a:tcPr>
                    </a:tc>
                    <a:tc>
                      <a:txBody>
                        <a:bodyPr/>
                        <a:lstStyle/>
                        <a:p>
                          <a:endParaRPr lang="en-US"/>
                        </a:p>
                      </a:txBody>
                      <a:tcPr marL="45720" marR="45720">
                        <a:blipFill>
                          <a:blip r:embed="rId7"/>
                          <a:stretch>
                            <a:fillRect l="-388889"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7"/>
                          <a:stretch>
                            <a:fillRect t="-703448" r="-300000" b="-100000"/>
                          </a:stretch>
                        </a:blipFill>
                      </a:tcPr>
                    </a:tc>
                    <a:tc>
                      <a:txBody>
                        <a:bodyPr/>
                        <a:lstStyle/>
                        <a:p>
                          <a:endParaRPr lang="en-US"/>
                        </a:p>
                      </a:txBody>
                      <a:tcPr marL="45720" marR="45720">
                        <a:blipFill>
                          <a:blip r:embed="rId7"/>
                          <a:stretch>
                            <a:fillRect l="-84615" t="-703448" r="-153846" b="-100000"/>
                          </a:stretch>
                        </a:blipFill>
                      </a:tcPr>
                    </a:tc>
                    <a:tc>
                      <a:txBody>
                        <a:bodyPr/>
                        <a:lstStyle/>
                        <a:p>
                          <a:endParaRPr lang="en-US"/>
                        </a:p>
                      </a:txBody>
                      <a:tcPr marL="45720" marR="45720">
                        <a:blipFill>
                          <a:blip r:embed="rId7"/>
                          <a:stretch>
                            <a:fillRect l="-218182" t="-703448" r="-81818" b="-100000"/>
                          </a:stretch>
                        </a:blipFill>
                      </a:tcPr>
                    </a:tc>
                    <a:tc>
                      <a:txBody>
                        <a:bodyPr/>
                        <a:lstStyle/>
                        <a:p>
                          <a:endParaRPr lang="en-US"/>
                        </a:p>
                      </a:txBody>
                      <a:tcPr marL="45720" marR="45720">
                        <a:blipFill>
                          <a:blip r:embed="rId7"/>
                          <a:stretch>
                            <a:fillRect l="-388889"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7"/>
                          <a:stretch>
                            <a:fillRect t="-803448" r="-300000"/>
                          </a:stretch>
                        </a:blipFill>
                      </a:tcPr>
                    </a:tc>
                    <a:tc>
                      <a:txBody>
                        <a:bodyPr/>
                        <a:lstStyle/>
                        <a:p>
                          <a:endParaRPr lang="en-US"/>
                        </a:p>
                      </a:txBody>
                      <a:tcPr marL="45720" marR="45720">
                        <a:blipFill>
                          <a:blip r:embed="rId7"/>
                          <a:stretch>
                            <a:fillRect l="-84615" t="-803448" r="-153846"/>
                          </a:stretch>
                        </a:blipFill>
                      </a:tcPr>
                    </a:tc>
                    <a:tc>
                      <a:txBody>
                        <a:bodyPr/>
                        <a:lstStyle/>
                        <a:p>
                          <a:endParaRPr lang="en-US"/>
                        </a:p>
                      </a:txBody>
                      <a:tcPr marL="45720" marR="45720">
                        <a:blipFill>
                          <a:blip r:embed="rId7"/>
                          <a:stretch>
                            <a:fillRect l="-218182" t="-803448" r="-81818"/>
                          </a:stretch>
                        </a:blipFill>
                      </a:tcPr>
                    </a:tc>
                    <a:tc>
                      <a:txBody>
                        <a:bodyPr/>
                        <a:lstStyle/>
                        <a:p>
                          <a:endParaRPr lang="en-US"/>
                        </a:p>
                      </a:txBody>
                      <a:tcPr marL="45720" marR="45720">
                        <a:blipFill>
                          <a:blip r:embed="rId7"/>
                          <a:stretch>
                            <a:fillRect l="-388889" t="-803448"/>
                          </a:stretch>
                        </a:blipFill>
                      </a:tcPr>
                    </a:tc>
                    <a:extLst>
                      <a:ext uri="{0D108BD9-81ED-4DB2-BD59-A6C34878D82A}">
                        <a16:rowId xmlns:a16="http://schemas.microsoft.com/office/drawing/2014/main" val="10008"/>
                      </a:ext>
                    </a:extLst>
                  </a:tr>
                </a:tbl>
              </a:graphicData>
            </a:graphic>
          </p:graphicFrame>
        </mc:Fallback>
      </mc:AlternateContent>
      <p:sp>
        <p:nvSpPr>
          <p:cNvPr id="3" name="Date Placeholder 2">
            <a:extLst>
              <a:ext uri="{FF2B5EF4-FFF2-40B4-BE49-F238E27FC236}">
                <a16:creationId xmlns:a16="http://schemas.microsoft.com/office/drawing/2014/main" id="{D7666801-6EFB-3248-AE2D-1E50C9C8EE80}"/>
              </a:ext>
            </a:extLst>
          </p:cNvPr>
          <p:cNvSpPr>
            <a:spLocks noGrp="1"/>
          </p:cNvSpPr>
          <p:nvPr>
            <p:ph type="dt" sz="half" idx="2"/>
          </p:nvPr>
        </p:nvSpPr>
        <p:spPr/>
        <p:txBody>
          <a:bodyPr/>
          <a:lstStyle/>
          <a:p>
            <a:r>
              <a:rPr lang="en-GB"/>
              <a:t>Episodische PGMs</a:t>
            </a:r>
            <a:endParaRPr lang="de-DE" dirty="0"/>
          </a:p>
        </p:txBody>
      </p:sp>
      <p:sp>
        <p:nvSpPr>
          <p:cNvPr id="4" name="Footer Placeholder 3">
            <a:extLst>
              <a:ext uri="{FF2B5EF4-FFF2-40B4-BE49-F238E27FC236}">
                <a16:creationId xmlns:a16="http://schemas.microsoft.com/office/drawing/2014/main" id="{74800D9A-68A6-E948-9385-A911540F69BC}"/>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2983694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C959-9483-354B-B674-C0BAA3A67C71}"/>
              </a:ext>
            </a:extLst>
          </p:cNvPr>
          <p:cNvSpPr>
            <a:spLocks noGrp="1"/>
          </p:cNvSpPr>
          <p:nvPr>
            <p:ph type="title"/>
          </p:nvPr>
        </p:nvSpPr>
        <p:spPr/>
        <p:txBody>
          <a:bodyPr/>
          <a:lstStyle/>
          <a:p>
            <a:r>
              <a:rPr lang="de-DE" dirty="0"/>
              <a:t>Beantworten von bedingten Anfragen</a:t>
            </a:r>
          </a:p>
        </p:txBody>
      </p:sp>
      <mc:AlternateContent xmlns:mc="http://schemas.openxmlformats.org/markup-compatibility/2006" xmlns:a14="http://schemas.microsoft.com/office/drawing/2010/main">
        <mc:Choice Requires="a14">
          <p:sp>
            <p:nvSpPr>
              <p:cNvPr id="16" name="Content Placeholder 15">
                <a:extLst>
                  <a:ext uri="{FF2B5EF4-FFF2-40B4-BE49-F238E27FC236}">
                    <a16:creationId xmlns:a16="http://schemas.microsoft.com/office/drawing/2014/main" id="{DB93BD61-A0D5-4443-9524-653FE7E55879}"/>
                  </a:ext>
                </a:extLst>
              </p:cNvPr>
              <p:cNvSpPr>
                <a:spLocks noGrp="1"/>
              </p:cNvSpPr>
              <p:nvPr>
                <p:ph idx="1"/>
              </p:nvPr>
            </p:nvSpPr>
            <p:spPr>
              <a:xfrm>
                <a:off x="360000" y="1665066"/>
                <a:ext cx="8672024" cy="4240848"/>
              </a:xfrm>
            </p:spPr>
            <p:txBody>
              <a:bodyPr>
                <a:noAutofit/>
              </a:bodyPr>
              <a:lstStyle/>
              <a:p>
                <a:r>
                  <a:rPr lang="de-DE" dirty="0"/>
                  <a:t>Gegeben eine Anfrage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𝑺</m:t>
                        </m:r>
                        <m:r>
                          <a:rPr lang="de-DE" b="1" i="1" smtClean="0">
                            <a:latin typeface="Cambria Math" panose="02040503050406030204" pitchFamily="18" charset="0"/>
                          </a:rPr>
                          <m:t> </m:t>
                        </m:r>
                        <m:r>
                          <a:rPr lang="de-DE" i="1">
                            <a:latin typeface="Cambria Math" panose="02040503050406030204" pitchFamily="18" charset="0"/>
                          </a:rPr>
                          <m:t>|</m:t>
                        </m:r>
                        <m:r>
                          <a:rPr lang="de-DE" b="0" i="1" smtClean="0">
                            <a:latin typeface="Cambria Math" panose="02040503050406030204" pitchFamily="18" charset="0"/>
                          </a:rPr>
                          <m:t> </m:t>
                        </m:r>
                        <m:r>
                          <a:rPr lang="de-DE" b="1" i="1" smtClean="0">
                            <a:solidFill>
                              <a:schemeClr val="accent1"/>
                            </a:solidFill>
                            <a:latin typeface="Cambria Math" panose="02040503050406030204" pitchFamily="18" charset="0"/>
                          </a:rPr>
                          <m:t>𝑻</m:t>
                        </m:r>
                      </m:e>
                    </m:d>
                  </m:oMath>
                </a14:m>
                <a:r>
                  <a:rPr lang="de-DE" dirty="0"/>
                  <a:t> an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b="1" i="1">
                            <a:latin typeface="Cambria Math" panose="02040503050406030204" pitchFamily="18" charset="0"/>
                          </a:rPr>
                          <m:t>𝑹</m:t>
                        </m:r>
                      </m:sub>
                    </m:sSub>
                  </m:oMath>
                </a14:m>
                <a:endParaRPr lang="de-DE" dirty="0"/>
              </a:p>
              <a:p>
                <a:r>
                  <a:rPr lang="de-DE" dirty="0"/>
                  <a:t>Eliminiere alle Nicht-Anfragevariablen </a:t>
                </a:r>
                <a14:m>
                  <m:oMath xmlns:m="http://schemas.openxmlformats.org/officeDocument/2006/math">
                    <m:r>
                      <a:rPr lang="de-DE" b="1" i="1">
                        <a:latin typeface="Cambria Math" panose="02040503050406030204" pitchFamily="18" charset="0"/>
                        <a:ea typeface="Cambria Math" panose="02040503050406030204" pitchFamily="18" charset="0"/>
                      </a:rPr>
                      <m:t>𝑼</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r>
                      <a:rPr lang="de-DE" i="1">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rPr>
                      <m:t>rv</m:t>
                    </m:r>
                    <m:d>
                      <m:dPr>
                        <m:ctrlPr>
                          <a:rPr lang="de-DE" b="1" i="1">
                            <a:latin typeface="Cambria Math" panose="02040503050406030204" pitchFamily="18" charset="0"/>
                          </a:rPr>
                        </m:ctrlPr>
                      </m:dPr>
                      <m:e>
                        <m:r>
                          <a:rPr lang="de-DE" b="1" i="1">
                            <a:latin typeface="Cambria Math" panose="02040503050406030204" pitchFamily="18" charset="0"/>
                          </a:rPr>
                          <m:t>𝑺</m:t>
                        </m:r>
                        <m:r>
                          <a:rPr lang="de-DE" i="1">
                            <a:latin typeface="Cambria Math" panose="02040503050406030204" pitchFamily="18" charset="0"/>
                          </a:rPr>
                          <m:t>,</m:t>
                        </m:r>
                        <m:r>
                          <a:rPr lang="de-DE" b="1" i="1">
                            <a:solidFill>
                              <a:schemeClr val="accent1"/>
                            </a:solidFill>
                            <a:latin typeface="Cambria Math" panose="02040503050406030204" pitchFamily="18" charset="0"/>
                          </a:rPr>
                          <m:t>𝑻</m:t>
                        </m:r>
                      </m:e>
                    </m:d>
                  </m:oMath>
                </a14:m>
                <a:r>
                  <a:rPr lang="de-DE" dirty="0"/>
                  <a:t> und </a:t>
                </a:r>
                <a:r>
                  <a:rPr lang="de-DE" dirty="0">
                    <a:solidFill>
                      <a:schemeClr val="accent1"/>
                    </a:solidFill>
                  </a:rPr>
                  <a:t>normalisiere pro </a:t>
                </a:r>
                <a14:m>
                  <m:oMath xmlns:m="http://schemas.openxmlformats.org/officeDocument/2006/math">
                    <m:r>
                      <a:rPr lang="de-DE" b="1" i="1">
                        <a:solidFill>
                          <a:schemeClr val="accent1"/>
                        </a:solidFill>
                        <a:latin typeface="Cambria Math" panose="02040503050406030204" pitchFamily="18" charset="0"/>
                      </a:rPr>
                      <m:t>𝒕</m:t>
                    </m:r>
                    <m:r>
                      <a:rPr lang="de-DE" i="1">
                        <a:solidFill>
                          <a:schemeClr val="accent1"/>
                        </a:solidFill>
                        <a:latin typeface="Cambria Math" panose="02040503050406030204" pitchFamily="18" charset="0"/>
                        <a:ea typeface="Cambria Math" panose="02040503050406030204" pitchFamily="18" charset="0"/>
                      </a:rPr>
                      <m:t>∈</m:t>
                    </m:r>
                    <m:r>
                      <m:rPr>
                        <m:sty m:val="p"/>
                      </m:rPr>
                      <a:rPr lang="de-DE" i="0">
                        <a:solidFill>
                          <a:schemeClr val="accent1"/>
                        </a:solidFill>
                        <a:latin typeface="Cambria Math" panose="02040503050406030204" pitchFamily="18" charset="0"/>
                        <a:ea typeface="Cambria Math" panose="02040503050406030204" pitchFamily="18" charset="0"/>
                      </a:rPr>
                      <m:t>Val</m:t>
                    </m:r>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ea typeface="Cambria Math" panose="02040503050406030204" pitchFamily="18" charset="0"/>
                          </a:rPr>
                          <m:t>𝑻</m:t>
                        </m:r>
                      </m:e>
                    </m:d>
                  </m:oMath>
                </a14:m>
                <a:endParaRPr lang="de-DE" dirty="0">
                  <a:solidFill>
                    <a:schemeClr val="accent1"/>
                  </a:solidFill>
                </a:endParaRPr>
              </a:p>
              <a:p>
                <a:pPr lvl="1"/>
                <a:r>
                  <a:rPr lang="de-DE" dirty="0">
                    <a:ea typeface="Cambria Math" panose="02040503050406030204" pitchFamily="18" charset="0"/>
                  </a:rPr>
                  <a:t>Gegeben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𝑚</m:t>
                        </m:r>
                      </m:sub>
                    </m:sSub>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𝑼</m:t>
                    </m:r>
                  </m:oMath>
                </a14:m>
                <a:r>
                  <a:rPr lang="de-DE" dirty="0">
                    <a:ea typeface="Cambria Math" panose="02040503050406030204" pitchFamily="18" charset="0"/>
                  </a:rPr>
                  <a:t>:</a:t>
                </a:r>
              </a:p>
              <a:p>
                <a:pPr lvl="2"/>
                <a:endParaRPr lang="de-DE" dirty="0">
                  <a:ea typeface="Cambria Math" panose="02040503050406030204" pitchFamily="18" charset="0"/>
                </a:endParaRPr>
              </a:p>
              <a:p>
                <a:pPr marL="258762" lvl="1"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𝑺</m:t>
                          </m:r>
                          <m:r>
                            <a:rPr lang="de-DE" b="0" i="1" smtClean="0">
                              <a:latin typeface="Cambria Math" panose="02040503050406030204" pitchFamily="18" charset="0"/>
                            </a:rPr>
                            <m:t> </m:t>
                          </m:r>
                          <m:r>
                            <a:rPr lang="de-DE" i="1">
                              <a:latin typeface="Cambria Math" panose="02040503050406030204" pitchFamily="18" charset="0"/>
                            </a:rPr>
                            <m:t>|</m:t>
                          </m:r>
                          <m:r>
                            <a:rPr lang="de-DE" b="0" i="1" smtClean="0">
                              <a:latin typeface="Cambria Math" panose="02040503050406030204" pitchFamily="18" charset="0"/>
                            </a:rPr>
                            <m:t> </m:t>
                          </m:r>
                          <m:r>
                            <a:rPr lang="de-DE" b="1" i="1">
                              <a:latin typeface="Cambria Math" panose="02040503050406030204" pitchFamily="18" charset="0"/>
                            </a:rPr>
                            <m:t>𝑻</m:t>
                          </m:r>
                        </m:e>
                      </m:d>
                      <m:r>
                        <a:rPr lang="de-DE" i="1">
                          <a:latin typeface="Cambria Math" panose="02040503050406030204" pitchFamily="18" charset="0"/>
                        </a:rPr>
                        <m:t>=</m:t>
                      </m:r>
                      <m:f>
                        <m:fPr>
                          <m:ctrlPr>
                            <a:rPr lang="de-DE" i="1">
                              <a:solidFill>
                                <a:schemeClr val="accent1"/>
                              </a:solidFill>
                              <a:latin typeface="Cambria Math" panose="02040503050406030204" pitchFamily="18" charset="0"/>
                            </a:rPr>
                          </m:ctrlPr>
                        </m:fPr>
                        <m:num>
                          <m:r>
                            <a:rPr lang="de-DE" i="1">
                              <a:solidFill>
                                <a:schemeClr val="accent1"/>
                              </a:solidFill>
                              <a:latin typeface="Cambria Math" panose="02040503050406030204" pitchFamily="18" charset="0"/>
                            </a:rPr>
                            <m:t>1</m:t>
                          </m:r>
                        </m:num>
                        <m:den>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𝑻</m:t>
                              </m:r>
                            </m:e>
                          </m:d>
                        </m:den>
                      </m:f>
                      <m:nary>
                        <m:naryPr>
                          <m:chr m:val="∑"/>
                          <m:supHide m:val="on"/>
                          <m:ctrlPr>
                            <a:rPr lang="de-DE" i="1">
                              <a:latin typeface="Cambria Math" panose="02040503050406030204" pitchFamily="18" charset="0"/>
                            </a:rPr>
                          </m:ctrlPr>
                        </m:naryPr>
                        <m:sub>
                          <m:sSub>
                            <m:sSubPr>
                              <m:ctrlPr>
                                <a:rPr lang="de-DE" i="1">
                                  <a:latin typeface="Cambria Math" panose="02040503050406030204" pitchFamily="18" charset="0"/>
                                </a:rPr>
                              </m:ctrlPr>
                            </m:sSubPr>
                            <m:e>
                              <m:r>
                                <m:rPr>
                                  <m:brk m:alnAt="7"/>
                                </m:rPr>
                                <a:rPr lang="de-DE" i="1">
                                  <a:latin typeface="Cambria Math" panose="02040503050406030204" pitchFamily="18" charset="0"/>
                                </a:rPr>
                                <m:t>𝑣</m:t>
                              </m:r>
                            </m:e>
                            <m:sub>
                              <m:r>
                                <m:rPr>
                                  <m:brk m:alnAt="7"/>
                                </m:rPr>
                                <a:rPr lang="de-DE" i="1">
                                  <a:latin typeface="Cambria Math" panose="02040503050406030204" pitchFamily="18" charset="0"/>
                                </a:rPr>
                                <m:t>1</m:t>
                              </m:r>
                            </m:sub>
                          </m:sSub>
                          <m:r>
                            <m:rPr>
                              <m:brk m:alnAt="7"/>
                            </m:rPr>
                            <a:rPr lang="de-DE" i="1">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Val</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brk m:alnAt="7"/>
                                </m:rPr>
                                <a:rPr lang="de-DE" i="1">
                                  <a:latin typeface="Cambria Math" panose="02040503050406030204" pitchFamily="18" charset="0"/>
                                  <a:ea typeface="Cambria Math" panose="02040503050406030204" pitchFamily="18" charset="0"/>
                                </a:rPr>
                                <m:t>𝑅</m:t>
                              </m:r>
                            </m:e>
                            <m:sub>
                              <m:r>
                                <m:rPr>
                                  <m:brk m:alnAt="7"/>
                                </m:rPr>
                                <a:rPr lang="de-DE" i="1">
                                  <a:latin typeface="Cambria Math" panose="02040503050406030204" pitchFamily="18" charset="0"/>
                                  <a:ea typeface="Cambria Math" panose="02040503050406030204" pitchFamily="18" charset="0"/>
                                </a:rPr>
                                <m:t>1</m:t>
                              </m:r>
                            </m:sub>
                          </m:sSub>
                          <m:r>
                            <m:rPr>
                              <m:brk m:alnAt="7"/>
                            </m:rPr>
                            <a:rPr lang="de-DE" i="1">
                              <a:latin typeface="Cambria Math" panose="02040503050406030204" pitchFamily="18" charset="0"/>
                              <a:ea typeface="Cambria Math" panose="02040503050406030204" pitchFamily="18" charset="0"/>
                            </a:rPr>
                            <m:t>)</m:t>
                          </m:r>
                        </m:sub>
                        <m:sup/>
                        <m:e>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sSub>
                                <m:sSubPr>
                                  <m:ctrlPr>
                                    <a:rPr lang="de-DE" i="1">
                                      <a:latin typeface="Cambria Math" panose="02040503050406030204" pitchFamily="18" charset="0"/>
                                    </a:rPr>
                                  </m:ctrlPr>
                                </m:sSubPr>
                                <m:e>
                                  <m:r>
                                    <m:rPr>
                                      <m:brk m:alnAt="7"/>
                                    </m:rPr>
                                    <a:rPr lang="de-DE" i="1">
                                      <a:latin typeface="Cambria Math" panose="02040503050406030204" pitchFamily="18" charset="0"/>
                                    </a:rPr>
                                    <m:t>𝑣</m:t>
                                  </m:r>
                                </m:e>
                                <m:sub>
                                  <m:r>
                                    <a:rPr lang="de-DE" i="1">
                                      <a:latin typeface="Cambria Math" panose="02040503050406030204" pitchFamily="18" charset="0"/>
                                    </a:rPr>
                                    <m:t>𝑛</m:t>
                                  </m:r>
                                </m:sub>
                              </m:sSub>
                              <m:r>
                                <m:rPr>
                                  <m:brk m:alnAt="7"/>
                                </m:rPr>
                                <a:rPr lang="de-DE" i="1">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Val</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brk m:alnAt="7"/>
                                    </m:rP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𝑚</m:t>
                                  </m:r>
                                </m:sub>
                              </m:sSub>
                              <m:r>
                                <m:rPr>
                                  <m:brk m:alnAt="7"/>
                                </m:rPr>
                                <a:rPr lang="de-DE" i="1">
                                  <a:latin typeface="Cambria Math" panose="02040503050406030204" pitchFamily="18" charset="0"/>
                                  <a:ea typeface="Cambria Math" panose="02040503050406030204" pitchFamily="18" charset="0"/>
                                </a:rPr>
                                <m:t>)</m:t>
                              </m:r>
                            </m:sub>
                            <m:sup/>
                            <m:e>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b="1" i="1" smtClean="0">
                                      <a:latin typeface="Cambria Math" panose="02040503050406030204" pitchFamily="18" charset="0"/>
                                    </a:rPr>
                                    <m:t>𝑹</m:t>
                                  </m:r>
                                </m:sub>
                              </m:sSub>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𝑣</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𝑚</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𝑣</m:t>
                                      </m:r>
                                    </m:e>
                                    <m:sub>
                                      <m:r>
                                        <a:rPr lang="de-DE" i="1">
                                          <a:latin typeface="Cambria Math" panose="02040503050406030204" pitchFamily="18" charset="0"/>
                                        </a:rPr>
                                        <m:t>𝑚</m:t>
                                      </m:r>
                                    </m:sub>
                                  </m:sSub>
                                  <m:r>
                                    <a:rPr lang="de-DE" i="1">
                                      <a:latin typeface="Cambria Math" panose="02040503050406030204" pitchFamily="18" charset="0"/>
                                    </a:rPr>
                                    <m:t>,</m:t>
                                  </m:r>
                                  <m:r>
                                    <a:rPr lang="de-DE" b="1" i="1">
                                      <a:latin typeface="Cambria Math" panose="02040503050406030204" pitchFamily="18" charset="0"/>
                                    </a:rPr>
                                    <m:t>𝑺</m:t>
                                  </m:r>
                                  <m:r>
                                    <a:rPr lang="de-DE" i="1">
                                      <a:latin typeface="Cambria Math" panose="02040503050406030204" pitchFamily="18" charset="0"/>
                                    </a:rPr>
                                    <m:t>,</m:t>
                                  </m:r>
                                  <m:r>
                                    <a:rPr lang="de-DE" b="1" i="1">
                                      <a:latin typeface="Cambria Math" panose="02040503050406030204" pitchFamily="18" charset="0"/>
                                    </a:rPr>
                                    <m:t>𝑻</m:t>
                                  </m:r>
                                </m:e>
                              </m:d>
                            </m:e>
                          </m:nary>
                        </m:e>
                      </m:nary>
                    </m:oMath>
                  </m:oMathPara>
                </a14:m>
                <a:endParaRPr lang="de-DE" dirty="0"/>
              </a:p>
              <a:p>
                <a:pPr lvl="2"/>
                <a:endParaRPr lang="de-DE" dirty="0">
                  <a:solidFill>
                    <a:srgbClr val="FFC000"/>
                  </a:solidFill>
                </a:endParaRPr>
              </a:p>
              <a:p>
                <a:pPr lvl="1"/>
                <a:r>
                  <a:rPr lang="de-DE" dirty="0">
                    <a:solidFill>
                      <a:schemeClr val="tx1"/>
                    </a:solidFill>
                  </a:rPr>
                  <a:t>Was ist, wenn </a:t>
                </a:r>
                <a14:m>
                  <m:oMath xmlns:m="http://schemas.openxmlformats.org/officeDocument/2006/math">
                    <m:r>
                      <a:rPr lang="de-DE" b="1" i="1">
                        <a:solidFill>
                          <a:schemeClr val="tx1"/>
                        </a:solidFill>
                        <a:latin typeface="Cambria Math" panose="02040503050406030204" pitchFamily="18" charset="0"/>
                      </a:rPr>
                      <m:t>𝑻</m:t>
                    </m:r>
                  </m:oMath>
                </a14:m>
                <a:r>
                  <a:rPr lang="de-DE" dirty="0">
                    <a:solidFill>
                      <a:schemeClr val="tx1"/>
                    </a:solidFill>
                  </a:rPr>
                  <a:t> aus Events </a:t>
                </a:r>
                <a14:m>
                  <m:oMath xmlns:m="http://schemas.openxmlformats.org/officeDocument/2006/math">
                    <m:r>
                      <a:rPr lang="de-DE" i="1" smtClean="0">
                        <a:solidFill>
                          <a:srgbClr val="FFC000"/>
                        </a:solidFill>
                        <a:latin typeface="Cambria Math" panose="02040503050406030204" pitchFamily="18" charset="0"/>
                      </a:rPr>
                      <m:t>𝑅</m:t>
                    </m:r>
                    <m:r>
                      <a:rPr lang="de-DE" i="1" smtClean="0">
                        <a:solidFill>
                          <a:srgbClr val="FFC000"/>
                        </a:solidFill>
                        <a:latin typeface="Cambria Math" panose="02040503050406030204" pitchFamily="18" charset="0"/>
                      </a:rPr>
                      <m:t>=</m:t>
                    </m:r>
                    <m:r>
                      <a:rPr lang="de-DE" i="1" smtClean="0">
                        <a:solidFill>
                          <a:srgbClr val="FFC000"/>
                        </a:solidFill>
                        <a:latin typeface="Cambria Math" panose="02040503050406030204" pitchFamily="18" charset="0"/>
                      </a:rPr>
                      <m:t>𝑟</m:t>
                    </m:r>
                  </m:oMath>
                </a14:m>
                <a:r>
                  <a:rPr lang="de-DE" dirty="0">
                    <a:solidFill>
                      <a:schemeClr val="tx1"/>
                    </a:solidFill>
                  </a:rPr>
                  <a:t> besteht?</a:t>
                </a:r>
                <a:endParaRPr lang="de-DE" b="0" i="1" dirty="0">
                  <a:solidFill>
                    <a:schemeClr val="tx1"/>
                  </a:solidFill>
                  <a:latin typeface="Cambria Math" panose="02040503050406030204" pitchFamily="18" charset="0"/>
                </a:endParaRPr>
              </a:p>
              <a:p>
                <a:pPr lvl="2"/>
                <a14:m>
                  <m:oMath xmlns:m="http://schemas.openxmlformats.org/officeDocument/2006/math">
                    <m:r>
                      <a:rPr lang="de-DE" b="0" i="1" smtClean="0">
                        <a:solidFill>
                          <a:schemeClr val="tx1"/>
                        </a:solidFill>
                        <a:latin typeface="Cambria Math" panose="02040503050406030204" pitchFamily="18" charset="0"/>
                      </a:rPr>
                      <m:t>𝑃</m:t>
                    </m:r>
                    <m:d>
                      <m:dPr>
                        <m:ctrlPr>
                          <a:rPr lang="de-DE" b="0" i="1" smtClean="0">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𝑅</m:t>
                        </m:r>
                        <m:r>
                          <a:rPr lang="de-DE" i="1">
                            <a:solidFill>
                              <a:schemeClr val="tx1"/>
                            </a:solidFill>
                            <a:latin typeface="Cambria Math" panose="02040503050406030204" pitchFamily="18" charset="0"/>
                          </a:rPr>
                          <m:t>=</m:t>
                        </m:r>
                        <m:r>
                          <a:rPr lang="de-DE" i="1">
                            <a:solidFill>
                              <a:schemeClr val="tx1"/>
                            </a:solidFill>
                            <a:latin typeface="Cambria Math" panose="02040503050406030204" pitchFamily="18" charset="0"/>
                          </a:rPr>
                          <m:t>𝑟</m:t>
                        </m:r>
                      </m:e>
                    </m:d>
                    <m:r>
                      <a:rPr lang="de-DE" b="0" i="1" smtClean="0">
                        <a:solidFill>
                          <a:schemeClr val="tx1"/>
                        </a:solidFill>
                        <a:latin typeface="Cambria Math" panose="02040503050406030204" pitchFamily="18" charset="0"/>
                      </a:rPr>
                      <m:t>=1</m:t>
                    </m:r>
                  </m:oMath>
                </a14:m>
                <a:r>
                  <a:rPr lang="de-DE" dirty="0">
                    <a:solidFill>
                      <a:schemeClr val="tx1"/>
                    </a:solidFill>
                  </a:rPr>
                  <a:t> und damit </a:t>
                </a:r>
                <a14:m>
                  <m:oMath xmlns:m="http://schemas.openxmlformats.org/officeDocument/2006/math">
                    <m:r>
                      <a:rPr lang="de-DE" i="1">
                        <a:solidFill>
                          <a:schemeClr val="tx1"/>
                        </a:solidFill>
                        <a:latin typeface="Cambria Math" panose="02040503050406030204" pitchFamily="18" charset="0"/>
                      </a:rPr>
                      <m:t>𝑃</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𝑅</m:t>
                        </m:r>
                        <m:r>
                          <a:rPr lang="de-DE" i="1" smtClean="0">
                            <a:solidFill>
                              <a:schemeClr val="tx1"/>
                            </a:solidFill>
                            <a:latin typeface="Cambria Math" panose="02040503050406030204" pitchFamily="18" charset="0"/>
                            <a:ea typeface="Cambria Math" panose="02040503050406030204" pitchFamily="18" charset="0"/>
                          </a:rPr>
                          <m:t>≠</m:t>
                        </m:r>
                        <m:r>
                          <a:rPr lang="de-DE" i="1">
                            <a:solidFill>
                              <a:schemeClr val="tx1"/>
                            </a:solidFill>
                            <a:latin typeface="Cambria Math" panose="02040503050406030204" pitchFamily="18" charset="0"/>
                          </a:rPr>
                          <m:t>𝑟</m:t>
                        </m:r>
                      </m:e>
                    </m:d>
                    <m:r>
                      <a:rPr lang="de-DE" i="1">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0</m:t>
                    </m:r>
                  </m:oMath>
                </a14:m>
                <a:r>
                  <a:rPr lang="de-DE" dirty="0">
                    <a:solidFill>
                      <a:schemeClr val="tx1"/>
                    </a:solidFill>
                  </a:rPr>
                  <a:t> </a:t>
                </a:r>
              </a:p>
              <a:p>
                <a:pPr lvl="2"/>
                <a:r>
                  <a:rPr lang="de-DE" dirty="0">
                    <a:solidFill>
                      <a:schemeClr val="tx1"/>
                    </a:solidFill>
                  </a:rPr>
                  <a:t>Beispiel: </a:t>
                </a:r>
                <a14:m>
                  <m:oMath xmlns:m="http://schemas.openxmlformats.org/officeDocument/2006/math">
                    <m:r>
                      <a:rPr lang="de-DE" i="1">
                        <a:solidFill>
                          <a:schemeClr val="tx1"/>
                        </a:solidFill>
                        <a:latin typeface="Cambria Math" panose="02040503050406030204" pitchFamily="18" charset="0"/>
                      </a:rPr>
                      <m:t>𝑃</m:t>
                    </m:r>
                    <m:d>
                      <m:dPr>
                        <m:ctrlPr>
                          <a:rPr lang="de-DE" i="1">
                            <a:solidFill>
                              <a:schemeClr val="tx1"/>
                            </a:solidFill>
                            <a:latin typeface="Cambria Math" panose="02040503050406030204" pitchFamily="18" charset="0"/>
                          </a:rPr>
                        </m:ctrlPr>
                      </m:dPr>
                      <m:e>
                        <m:r>
                          <a:rPr lang="de-DE" i="1">
                            <a:solidFill>
                              <a:schemeClr val="tx1"/>
                            </a:solidFill>
                            <a:latin typeface="Cambria Math" panose="02040503050406030204" pitchFamily="18" charset="0"/>
                          </a:rPr>
                          <m:t>𝐸𝑝𝑖𝑑</m:t>
                        </m:r>
                        <m:r>
                          <a:rPr lang="de-DE" b="0" i="1" smtClean="0">
                            <a:solidFill>
                              <a:schemeClr val="tx1"/>
                            </a:solidFill>
                            <a:latin typeface="Cambria Math" panose="02040503050406030204" pitchFamily="18" charset="0"/>
                          </a:rPr>
                          <m:t> </m:t>
                        </m:r>
                        <m:r>
                          <a:rPr lang="de-DE" i="1">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 </m:t>
                        </m:r>
                        <m:r>
                          <a:rPr lang="de-DE" i="1" smtClean="0">
                            <a:solidFill>
                              <a:srgbClr val="FFC000"/>
                            </a:solidFill>
                            <a:latin typeface="Cambria Math" panose="02040503050406030204" pitchFamily="18" charset="0"/>
                          </a:rPr>
                          <m:t>𝑠𝑖𝑐𝑘</m:t>
                        </m:r>
                      </m:e>
                    </m:d>
                  </m:oMath>
                </a14:m>
                <a:endParaRPr lang="de-DE" dirty="0"/>
              </a:p>
              <a:p>
                <a:pPr lvl="2"/>
                <a:r>
                  <a:rPr lang="de-DE" dirty="0"/>
                  <a:t>Wird über einen Vorgang namens </a:t>
                </a:r>
                <a:r>
                  <a:rPr lang="de-DE" dirty="0">
                    <a:solidFill>
                      <a:srgbClr val="FFC000"/>
                    </a:solidFill>
                  </a:rPr>
                  <a:t>Absorption</a:t>
                </a:r>
                <a:r>
                  <a:rPr lang="de-DE" dirty="0"/>
                  <a:t> behandelt</a:t>
                </a:r>
              </a:p>
              <a:p>
                <a:pPr lvl="1"/>
                <a:endParaRPr lang="de-DE" dirty="0"/>
              </a:p>
            </p:txBody>
          </p:sp>
        </mc:Choice>
        <mc:Fallback xmlns="">
          <p:sp>
            <p:nvSpPr>
              <p:cNvPr id="16" name="Content Placeholder 15">
                <a:extLst>
                  <a:ext uri="{FF2B5EF4-FFF2-40B4-BE49-F238E27FC236}">
                    <a16:creationId xmlns:a16="http://schemas.microsoft.com/office/drawing/2014/main" id="{DB93BD61-A0D5-4443-9524-653FE7E55879}"/>
                  </a:ext>
                </a:extLst>
              </p:cNvPr>
              <p:cNvSpPr>
                <a:spLocks noGrp="1" noRot="1" noChangeAspect="1" noMove="1" noResize="1" noEditPoints="1" noAdjustHandles="1" noChangeArrowheads="1" noChangeShapeType="1" noTextEdit="1"/>
              </p:cNvSpPr>
              <p:nvPr>
                <p:ph idx="1"/>
              </p:nvPr>
            </p:nvSpPr>
            <p:spPr>
              <a:xfrm>
                <a:off x="360000" y="1665066"/>
                <a:ext cx="8672024" cy="4240848"/>
              </a:xfrm>
              <a:blipFill>
                <a:blip r:embed="rId2"/>
                <a:stretch>
                  <a:fillRect l="-1901" t="-2687" b="-3582"/>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9D61F1D9-B940-9B47-8DDF-D5148F108243}"/>
              </a:ext>
            </a:extLst>
          </p:cNvPr>
          <p:cNvSpPr>
            <a:spLocks noGrp="1"/>
          </p:cNvSpPr>
          <p:nvPr>
            <p:ph type="sldNum" sz="quarter" idx="4"/>
          </p:nvPr>
        </p:nvSpPr>
        <p:spPr/>
        <p:txBody>
          <a:bodyPr/>
          <a:lstStyle/>
          <a:p>
            <a:fld id="{67C9959E-8E6B-B04C-9955-EA096F41CA7A}" type="slidenum">
              <a:rPr lang="de-DE" smtClean="0"/>
              <a:t>23</a:t>
            </a:fld>
            <a:endParaRPr lang="de-DE" dirty="0"/>
          </a:p>
        </p:txBody>
      </p:sp>
      <p:grpSp>
        <p:nvGrpSpPr>
          <p:cNvPr id="32" name="Group 31">
            <a:extLst>
              <a:ext uri="{FF2B5EF4-FFF2-40B4-BE49-F238E27FC236}">
                <a16:creationId xmlns:a16="http://schemas.microsoft.com/office/drawing/2014/main" id="{85D3CC14-0D56-C549-997C-4966F0B0AABA}"/>
              </a:ext>
            </a:extLst>
          </p:cNvPr>
          <p:cNvGrpSpPr/>
          <p:nvPr/>
        </p:nvGrpSpPr>
        <p:grpSpPr>
          <a:xfrm>
            <a:off x="9962548" y="1769043"/>
            <a:ext cx="986555" cy="389513"/>
            <a:chOff x="5532078" y="2979431"/>
            <a:chExt cx="986555" cy="389513"/>
          </a:xfrm>
        </p:grpSpPr>
        <p:sp>
          <p:nvSpPr>
            <p:cNvPr id="33" name="TextBox 32">
              <a:extLst>
                <a:ext uri="{FF2B5EF4-FFF2-40B4-BE49-F238E27FC236}">
                  <a16:creationId xmlns:a16="http://schemas.microsoft.com/office/drawing/2014/main" id="{158A9054-49CE-964A-94C4-CF1C308516FF}"/>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0F9C8B5D-F5DD-304E-8A22-46AB28245F56}"/>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35" name="Group 34">
            <a:extLst>
              <a:ext uri="{FF2B5EF4-FFF2-40B4-BE49-F238E27FC236}">
                <a16:creationId xmlns:a16="http://schemas.microsoft.com/office/drawing/2014/main" id="{F56327C4-4BD7-B940-B8FE-8397F9A811E4}"/>
              </a:ext>
            </a:extLst>
          </p:cNvPr>
          <p:cNvGrpSpPr/>
          <p:nvPr/>
        </p:nvGrpSpPr>
        <p:grpSpPr>
          <a:xfrm>
            <a:off x="9046869" y="1770147"/>
            <a:ext cx="724173" cy="389513"/>
            <a:chOff x="6518638" y="3371343"/>
            <a:chExt cx="724173" cy="389513"/>
          </a:xfrm>
        </p:grpSpPr>
        <p:sp>
          <p:nvSpPr>
            <p:cNvPr id="36" name="TextBox 35">
              <a:extLst>
                <a:ext uri="{FF2B5EF4-FFF2-40B4-BE49-F238E27FC236}">
                  <a16:creationId xmlns:a16="http://schemas.microsoft.com/office/drawing/2014/main" id="{00D3F680-7662-A147-8A7A-FD9A338F1806}"/>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F9787039-76D7-A842-96BC-01090121CA65}"/>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7AA7FB44-DC43-BD4C-825A-3C3E60DE4C0F}"/>
              </a:ext>
            </a:extLst>
          </p:cNvPr>
          <p:cNvGrpSpPr/>
          <p:nvPr/>
        </p:nvGrpSpPr>
        <p:grpSpPr>
          <a:xfrm>
            <a:off x="11098385" y="1770148"/>
            <a:ext cx="771229" cy="389513"/>
            <a:chOff x="6102187" y="5664879"/>
            <a:chExt cx="771229" cy="389513"/>
          </a:xfrm>
        </p:grpSpPr>
        <p:sp>
          <p:nvSpPr>
            <p:cNvPr id="39" name="TextBox 38">
              <a:extLst>
                <a:ext uri="{FF2B5EF4-FFF2-40B4-BE49-F238E27FC236}">
                  <a16:creationId xmlns:a16="http://schemas.microsoft.com/office/drawing/2014/main" id="{A303A448-B78F-C94D-B1C0-974C774E8D19}"/>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3451CCB9-B899-4341-95BC-1EE015C8E208}"/>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0" name="Rectangle 39">
                  <a:extLst>
                    <a:ext uri="{FF2B5EF4-FFF2-40B4-BE49-F238E27FC236}">
                      <a16:creationId xmlns:a16="http://schemas.microsoft.com/office/drawing/2014/main" id="{00EEF255-0E3E-174F-9BEB-59CA8FD0F72A}"/>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41" name="Table 40">
                <a:extLst>
                  <a:ext uri="{FF2B5EF4-FFF2-40B4-BE49-F238E27FC236}">
                    <a16:creationId xmlns:a16="http://schemas.microsoft.com/office/drawing/2014/main" id="{529CF368-BE6F-9F44-932F-78EE9393A993}"/>
                  </a:ext>
                </a:extLst>
              </p:cNvPr>
              <p:cNvGraphicFramePr>
                <a:graphicFrameLocks noGrp="1"/>
              </p:cNvGraphicFramePr>
              <p:nvPr>
                <p:extLst>
                  <p:ext uri="{D42A27DB-BD31-4B8C-83A1-F6EECF244321}">
                    <p14:modId xmlns:p14="http://schemas.microsoft.com/office/powerpoint/2010/main" val="2762697163"/>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41" name="Table 40">
                <a:extLst>
                  <a:ext uri="{FF2B5EF4-FFF2-40B4-BE49-F238E27FC236}">
                    <a16:creationId xmlns:a16="http://schemas.microsoft.com/office/drawing/2014/main" id="{529CF368-BE6F-9F44-932F-78EE9393A993}"/>
                  </a:ext>
                </a:extLst>
              </p:cNvPr>
              <p:cNvGraphicFramePr>
                <a:graphicFrameLocks noGrp="1"/>
              </p:cNvGraphicFramePr>
              <p:nvPr>
                <p:extLst>
                  <p:ext uri="{D42A27DB-BD31-4B8C-83A1-F6EECF244321}">
                    <p14:modId xmlns:p14="http://schemas.microsoft.com/office/powerpoint/2010/main" val="2762697163"/>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7"/>
                          <a:stretch>
                            <a:fillRect t="-3448" r="-300000" b="-800000"/>
                          </a:stretch>
                        </a:blipFill>
                      </a:tcPr>
                    </a:tc>
                    <a:tc>
                      <a:txBody>
                        <a:bodyPr/>
                        <a:lstStyle/>
                        <a:p>
                          <a:endParaRPr lang="en-US"/>
                        </a:p>
                      </a:txBody>
                      <a:tcPr marL="45720" marR="45720">
                        <a:blipFill>
                          <a:blip r:embed="rId7"/>
                          <a:stretch>
                            <a:fillRect l="-84615" t="-3448" r="-153846" b="-800000"/>
                          </a:stretch>
                        </a:blipFill>
                      </a:tcPr>
                    </a:tc>
                    <a:tc>
                      <a:txBody>
                        <a:bodyPr/>
                        <a:lstStyle/>
                        <a:p>
                          <a:endParaRPr lang="en-US"/>
                        </a:p>
                      </a:txBody>
                      <a:tcPr marL="45720" marR="45720">
                        <a:blipFill>
                          <a:blip r:embed="rId7"/>
                          <a:stretch>
                            <a:fillRect l="-218182" t="-3448" r="-81818" b="-800000"/>
                          </a:stretch>
                        </a:blipFill>
                      </a:tcPr>
                    </a:tc>
                    <a:tc>
                      <a:txBody>
                        <a:bodyPr/>
                        <a:lstStyle/>
                        <a:p>
                          <a:endParaRPr lang="en-US"/>
                        </a:p>
                      </a:txBody>
                      <a:tcPr marL="45720" marR="45720">
                        <a:blipFill>
                          <a:blip r:embed="rId7"/>
                          <a:stretch>
                            <a:fillRect l="-388889"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7"/>
                          <a:stretch>
                            <a:fillRect t="-103448" r="-300000" b="-700000"/>
                          </a:stretch>
                        </a:blipFill>
                      </a:tcPr>
                    </a:tc>
                    <a:tc>
                      <a:txBody>
                        <a:bodyPr/>
                        <a:lstStyle/>
                        <a:p>
                          <a:endParaRPr lang="en-US"/>
                        </a:p>
                      </a:txBody>
                      <a:tcPr marL="45720" marR="45720">
                        <a:blipFill>
                          <a:blip r:embed="rId7"/>
                          <a:stretch>
                            <a:fillRect l="-84615" t="-103448" r="-153846" b="-700000"/>
                          </a:stretch>
                        </a:blipFill>
                      </a:tcPr>
                    </a:tc>
                    <a:tc>
                      <a:txBody>
                        <a:bodyPr/>
                        <a:lstStyle/>
                        <a:p>
                          <a:endParaRPr lang="en-US"/>
                        </a:p>
                      </a:txBody>
                      <a:tcPr marL="45720" marR="45720">
                        <a:blipFill>
                          <a:blip r:embed="rId7"/>
                          <a:stretch>
                            <a:fillRect l="-218182" t="-103448" r="-81818" b="-700000"/>
                          </a:stretch>
                        </a:blipFill>
                      </a:tcPr>
                    </a:tc>
                    <a:tc>
                      <a:txBody>
                        <a:bodyPr/>
                        <a:lstStyle/>
                        <a:p>
                          <a:endParaRPr lang="en-US"/>
                        </a:p>
                      </a:txBody>
                      <a:tcPr marL="45720" marR="45720">
                        <a:blipFill>
                          <a:blip r:embed="rId7"/>
                          <a:stretch>
                            <a:fillRect l="-388889"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7"/>
                          <a:stretch>
                            <a:fillRect t="-203448" r="-300000" b="-600000"/>
                          </a:stretch>
                        </a:blipFill>
                      </a:tcPr>
                    </a:tc>
                    <a:tc>
                      <a:txBody>
                        <a:bodyPr/>
                        <a:lstStyle/>
                        <a:p>
                          <a:endParaRPr lang="en-US"/>
                        </a:p>
                      </a:txBody>
                      <a:tcPr marL="45720" marR="45720">
                        <a:blipFill>
                          <a:blip r:embed="rId7"/>
                          <a:stretch>
                            <a:fillRect l="-84615" t="-203448" r="-153846" b="-600000"/>
                          </a:stretch>
                        </a:blipFill>
                      </a:tcPr>
                    </a:tc>
                    <a:tc>
                      <a:txBody>
                        <a:bodyPr/>
                        <a:lstStyle/>
                        <a:p>
                          <a:endParaRPr lang="en-US"/>
                        </a:p>
                      </a:txBody>
                      <a:tcPr marL="45720" marR="45720">
                        <a:blipFill>
                          <a:blip r:embed="rId7"/>
                          <a:stretch>
                            <a:fillRect l="-218182" t="-203448" r="-81818" b="-600000"/>
                          </a:stretch>
                        </a:blipFill>
                      </a:tcPr>
                    </a:tc>
                    <a:tc>
                      <a:txBody>
                        <a:bodyPr/>
                        <a:lstStyle/>
                        <a:p>
                          <a:endParaRPr lang="en-US"/>
                        </a:p>
                      </a:txBody>
                      <a:tcPr marL="45720" marR="45720">
                        <a:blipFill>
                          <a:blip r:embed="rId7"/>
                          <a:stretch>
                            <a:fillRect l="-388889"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7"/>
                          <a:stretch>
                            <a:fillRect t="-303448" r="-300000" b="-500000"/>
                          </a:stretch>
                        </a:blipFill>
                      </a:tcPr>
                    </a:tc>
                    <a:tc>
                      <a:txBody>
                        <a:bodyPr/>
                        <a:lstStyle/>
                        <a:p>
                          <a:endParaRPr lang="en-US"/>
                        </a:p>
                      </a:txBody>
                      <a:tcPr marL="45720" marR="45720">
                        <a:blipFill>
                          <a:blip r:embed="rId7"/>
                          <a:stretch>
                            <a:fillRect l="-84615" t="-303448" r="-153846" b="-500000"/>
                          </a:stretch>
                        </a:blipFill>
                      </a:tcPr>
                    </a:tc>
                    <a:tc>
                      <a:txBody>
                        <a:bodyPr/>
                        <a:lstStyle/>
                        <a:p>
                          <a:endParaRPr lang="en-US"/>
                        </a:p>
                      </a:txBody>
                      <a:tcPr marL="45720" marR="45720">
                        <a:blipFill>
                          <a:blip r:embed="rId7"/>
                          <a:stretch>
                            <a:fillRect l="-218182" t="-303448" r="-81818" b="-500000"/>
                          </a:stretch>
                        </a:blipFill>
                      </a:tcPr>
                    </a:tc>
                    <a:tc>
                      <a:txBody>
                        <a:bodyPr/>
                        <a:lstStyle/>
                        <a:p>
                          <a:endParaRPr lang="en-US"/>
                        </a:p>
                      </a:txBody>
                      <a:tcPr marL="45720" marR="45720">
                        <a:blipFill>
                          <a:blip r:embed="rId7"/>
                          <a:stretch>
                            <a:fillRect l="-388889"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7"/>
                          <a:stretch>
                            <a:fillRect t="-403448" r="-300000" b="-400000"/>
                          </a:stretch>
                        </a:blipFill>
                      </a:tcPr>
                    </a:tc>
                    <a:tc>
                      <a:txBody>
                        <a:bodyPr/>
                        <a:lstStyle/>
                        <a:p>
                          <a:endParaRPr lang="en-US"/>
                        </a:p>
                      </a:txBody>
                      <a:tcPr marL="45720" marR="45720">
                        <a:blipFill>
                          <a:blip r:embed="rId7"/>
                          <a:stretch>
                            <a:fillRect l="-84615" t="-403448" r="-153846" b="-400000"/>
                          </a:stretch>
                        </a:blipFill>
                      </a:tcPr>
                    </a:tc>
                    <a:tc>
                      <a:txBody>
                        <a:bodyPr/>
                        <a:lstStyle/>
                        <a:p>
                          <a:endParaRPr lang="en-US"/>
                        </a:p>
                      </a:txBody>
                      <a:tcPr marL="45720" marR="45720">
                        <a:blipFill>
                          <a:blip r:embed="rId7"/>
                          <a:stretch>
                            <a:fillRect l="-218182" t="-403448" r="-81818" b="-400000"/>
                          </a:stretch>
                        </a:blipFill>
                      </a:tcPr>
                    </a:tc>
                    <a:tc>
                      <a:txBody>
                        <a:bodyPr/>
                        <a:lstStyle/>
                        <a:p>
                          <a:endParaRPr lang="en-US"/>
                        </a:p>
                      </a:txBody>
                      <a:tcPr marL="45720" marR="45720">
                        <a:blipFill>
                          <a:blip r:embed="rId7"/>
                          <a:stretch>
                            <a:fillRect l="-388889"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7"/>
                          <a:stretch>
                            <a:fillRect t="-503448" r="-300000" b="-300000"/>
                          </a:stretch>
                        </a:blipFill>
                      </a:tcPr>
                    </a:tc>
                    <a:tc>
                      <a:txBody>
                        <a:bodyPr/>
                        <a:lstStyle/>
                        <a:p>
                          <a:endParaRPr lang="en-US"/>
                        </a:p>
                      </a:txBody>
                      <a:tcPr marL="45720" marR="45720">
                        <a:blipFill>
                          <a:blip r:embed="rId7"/>
                          <a:stretch>
                            <a:fillRect l="-84615" t="-503448" r="-153846" b="-300000"/>
                          </a:stretch>
                        </a:blipFill>
                      </a:tcPr>
                    </a:tc>
                    <a:tc>
                      <a:txBody>
                        <a:bodyPr/>
                        <a:lstStyle/>
                        <a:p>
                          <a:endParaRPr lang="en-US"/>
                        </a:p>
                      </a:txBody>
                      <a:tcPr marL="45720" marR="45720">
                        <a:blipFill>
                          <a:blip r:embed="rId7"/>
                          <a:stretch>
                            <a:fillRect l="-218182" t="-503448" r="-81818" b="-300000"/>
                          </a:stretch>
                        </a:blipFill>
                      </a:tcPr>
                    </a:tc>
                    <a:tc>
                      <a:txBody>
                        <a:bodyPr/>
                        <a:lstStyle/>
                        <a:p>
                          <a:endParaRPr lang="en-US"/>
                        </a:p>
                      </a:txBody>
                      <a:tcPr marL="45720" marR="45720">
                        <a:blipFill>
                          <a:blip r:embed="rId7"/>
                          <a:stretch>
                            <a:fillRect l="-388889"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7"/>
                          <a:stretch>
                            <a:fillRect t="-603448" r="-300000" b="-200000"/>
                          </a:stretch>
                        </a:blipFill>
                      </a:tcPr>
                    </a:tc>
                    <a:tc>
                      <a:txBody>
                        <a:bodyPr/>
                        <a:lstStyle/>
                        <a:p>
                          <a:endParaRPr lang="en-US"/>
                        </a:p>
                      </a:txBody>
                      <a:tcPr marL="45720" marR="45720">
                        <a:blipFill>
                          <a:blip r:embed="rId7"/>
                          <a:stretch>
                            <a:fillRect l="-84615" t="-603448" r="-153846" b="-200000"/>
                          </a:stretch>
                        </a:blipFill>
                      </a:tcPr>
                    </a:tc>
                    <a:tc>
                      <a:txBody>
                        <a:bodyPr/>
                        <a:lstStyle/>
                        <a:p>
                          <a:endParaRPr lang="en-US"/>
                        </a:p>
                      </a:txBody>
                      <a:tcPr marL="45720" marR="45720">
                        <a:blipFill>
                          <a:blip r:embed="rId7"/>
                          <a:stretch>
                            <a:fillRect l="-218182" t="-603448" r="-81818" b="-200000"/>
                          </a:stretch>
                        </a:blipFill>
                      </a:tcPr>
                    </a:tc>
                    <a:tc>
                      <a:txBody>
                        <a:bodyPr/>
                        <a:lstStyle/>
                        <a:p>
                          <a:endParaRPr lang="en-US"/>
                        </a:p>
                      </a:txBody>
                      <a:tcPr marL="45720" marR="45720">
                        <a:blipFill>
                          <a:blip r:embed="rId7"/>
                          <a:stretch>
                            <a:fillRect l="-388889"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7"/>
                          <a:stretch>
                            <a:fillRect t="-703448" r="-300000" b="-100000"/>
                          </a:stretch>
                        </a:blipFill>
                      </a:tcPr>
                    </a:tc>
                    <a:tc>
                      <a:txBody>
                        <a:bodyPr/>
                        <a:lstStyle/>
                        <a:p>
                          <a:endParaRPr lang="en-US"/>
                        </a:p>
                      </a:txBody>
                      <a:tcPr marL="45720" marR="45720">
                        <a:blipFill>
                          <a:blip r:embed="rId7"/>
                          <a:stretch>
                            <a:fillRect l="-84615" t="-703448" r="-153846" b="-100000"/>
                          </a:stretch>
                        </a:blipFill>
                      </a:tcPr>
                    </a:tc>
                    <a:tc>
                      <a:txBody>
                        <a:bodyPr/>
                        <a:lstStyle/>
                        <a:p>
                          <a:endParaRPr lang="en-US"/>
                        </a:p>
                      </a:txBody>
                      <a:tcPr marL="45720" marR="45720">
                        <a:blipFill>
                          <a:blip r:embed="rId7"/>
                          <a:stretch>
                            <a:fillRect l="-218182" t="-703448" r="-81818" b="-100000"/>
                          </a:stretch>
                        </a:blipFill>
                      </a:tcPr>
                    </a:tc>
                    <a:tc>
                      <a:txBody>
                        <a:bodyPr/>
                        <a:lstStyle/>
                        <a:p>
                          <a:endParaRPr lang="en-US"/>
                        </a:p>
                      </a:txBody>
                      <a:tcPr marL="45720" marR="45720">
                        <a:blipFill>
                          <a:blip r:embed="rId7"/>
                          <a:stretch>
                            <a:fillRect l="-388889"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7"/>
                          <a:stretch>
                            <a:fillRect t="-803448" r="-300000"/>
                          </a:stretch>
                        </a:blipFill>
                      </a:tcPr>
                    </a:tc>
                    <a:tc>
                      <a:txBody>
                        <a:bodyPr/>
                        <a:lstStyle/>
                        <a:p>
                          <a:endParaRPr lang="en-US"/>
                        </a:p>
                      </a:txBody>
                      <a:tcPr marL="45720" marR="45720">
                        <a:blipFill>
                          <a:blip r:embed="rId7"/>
                          <a:stretch>
                            <a:fillRect l="-84615" t="-803448" r="-153846"/>
                          </a:stretch>
                        </a:blipFill>
                      </a:tcPr>
                    </a:tc>
                    <a:tc>
                      <a:txBody>
                        <a:bodyPr/>
                        <a:lstStyle/>
                        <a:p>
                          <a:endParaRPr lang="en-US"/>
                        </a:p>
                      </a:txBody>
                      <a:tcPr marL="45720" marR="45720">
                        <a:blipFill>
                          <a:blip r:embed="rId7"/>
                          <a:stretch>
                            <a:fillRect l="-218182" t="-803448" r="-81818"/>
                          </a:stretch>
                        </a:blipFill>
                      </a:tcPr>
                    </a:tc>
                    <a:tc>
                      <a:txBody>
                        <a:bodyPr/>
                        <a:lstStyle/>
                        <a:p>
                          <a:endParaRPr lang="en-US"/>
                        </a:p>
                      </a:txBody>
                      <a:tcPr marL="45720" marR="45720">
                        <a:blipFill>
                          <a:blip r:embed="rId7"/>
                          <a:stretch>
                            <a:fillRect l="-388889" t="-803448"/>
                          </a:stretch>
                        </a:blipFill>
                      </a:tcPr>
                    </a:tc>
                    <a:extLst>
                      <a:ext uri="{0D108BD9-81ED-4DB2-BD59-A6C34878D82A}">
                        <a16:rowId xmlns:a16="http://schemas.microsoft.com/office/drawing/2014/main" val="10008"/>
                      </a:ext>
                    </a:extLst>
                  </a:tr>
                </a:tbl>
              </a:graphicData>
            </a:graphic>
          </p:graphicFrame>
        </mc:Fallback>
      </mc:AlternateContent>
      <p:sp>
        <p:nvSpPr>
          <p:cNvPr id="4" name="Date Placeholder 3">
            <a:extLst>
              <a:ext uri="{FF2B5EF4-FFF2-40B4-BE49-F238E27FC236}">
                <a16:creationId xmlns:a16="http://schemas.microsoft.com/office/drawing/2014/main" id="{5C73706B-28F3-894C-BF9D-10833BFBF785}"/>
              </a:ext>
            </a:extLst>
          </p:cNvPr>
          <p:cNvSpPr>
            <a:spLocks noGrp="1"/>
          </p:cNvSpPr>
          <p:nvPr>
            <p:ph type="dt" sz="half" idx="2"/>
          </p:nvPr>
        </p:nvSpPr>
        <p:spPr/>
        <p:txBody>
          <a:bodyPr/>
          <a:lstStyle/>
          <a:p>
            <a:r>
              <a:rPr lang="en-GB"/>
              <a:t>Episodische PGMs</a:t>
            </a:r>
            <a:endParaRPr lang="de-DE" dirty="0"/>
          </a:p>
        </p:txBody>
      </p:sp>
      <p:sp>
        <p:nvSpPr>
          <p:cNvPr id="6" name="Footer Placeholder 5">
            <a:extLst>
              <a:ext uri="{FF2B5EF4-FFF2-40B4-BE49-F238E27FC236}">
                <a16:creationId xmlns:a16="http://schemas.microsoft.com/office/drawing/2014/main" id="{42A0DFB0-0E50-6145-882D-B7E5AABE78FD}"/>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2983998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C959-9483-354B-B674-C0BAA3A67C71}"/>
              </a:ext>
            </a:extLst>
          </p:cNvPr>
          <p:cNvSpPr>
            <a:spLocks noGrp="1"/>
          </p:cNvSpPr>
          <p:nvPr>
            <p:ph type="title"/>
          </p:nvPr>
        </p:nvSpPr>
        <p:spPr/>
        <p:txBody>
          <a:bodyPr/>
          <a:lstStyle/>
          <a:p>
            <a:r>
              <a:rPr lang="de-DE" dirty="0"/>
              <a:t>Beantworten von bedingten Anfragen</a:t>
            </a:r>
          </a:p>
        </p:txBody>
      </p:sp>
      <mc:AlternateContent xmlns:mc="http://schemas.openxmlformats.org/markup-compatibility/2006" xmlns:a14="http://schemas.microsoft.com/office/drawing/2010/main">
        <mc:Choice Requires="a14">
          <p:sp>
            <p:nvSpPr>
              <p:cNvPr id="16" name="Content Placeholder 15">
                <a:extLst>
                  <a:ext uri="{FF2B5EF4-FFF2-40B4-BE49-F238E27FC236}">
                    <a16:creationId xmlns:a16="http://schemas.microsoft.com/office/drawing/2014/main" id="{DB93BD61-A0D5-4443-9524-653FE7E55879}"/>
                  </a:ext>
                </a:extLst>
              </p:cNvPr>
              <p:cNvSpPr>
                <a:spLocks noGrp="1"/>
              </p:cNvSpPr>
              <p:nvPr>
                <p:ph idx="1"/>
              </p:nvPr>
            </p:nvSpPr>
            <p:spPr>
              <a:xfrm>
                <a:off x="360000" y="1665066"/>
                <a:ext cx="8672024" cy="4240848"/>
              </a:xfrm>
            </p:spPr>
            <p:txBody>
              <a:bodyPr>
                <a:normAutofit/>
              </a:bodyPr>
              <a:lstStyle/>
              <a:p>
                <a:r>
                  <a:rPr lang="de-DE" dirty="0"/>
                  <a:t>Gegeben eine Anfrage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𝑺</m:t>
                        </m:r>
                        <m:r>
                          <a:rPr lang="de-DE" b="1" i="1" smtClean="0">
                            <a:latin typeface="Cambria Math" panose="02040503050406030204" pitchFamily="18" charset="0"/>
                          </a:rPr>
                          <m:t> </m:t>
                        </m:r>
                        <m:r>
                          <a:rPr lang="de-DE" i="1">
                            <a:latin typeface="Cambria Math" panose="02040503050406030204" pitchFamily="18" charset="0"/>
                          </a:rPr>
                          <m:t>|</m:t>
                        </m:r>
                        <m:r>
                          <a:rPr lang="de-DE" b="0" i="1" smtClean="0">
                            <a:latin typeface="Cambria Math" panose="02040503050406030204" pitchFamily="18" charset="0"/>
                          </a:rPr>
                          <m:t> </m:t>
                        </m:r>
                        <m:r>
                          <a:rPr lang="de-DE" b="1" i="1" smtClean="0">
                            <a:solidFill>
                              <a:schemeClr val="accent1"/>
                            </a:solidFill>
                            <a:latin typeface="Cambria Math" panose="02040503050406030204" pitchFamily="18" charset="0"/>
                          </a:rPr>
                          <m:t>𝑻</m:t>
                        </m:r>
                      </m:e>
                    </m:d>
                  </m:oMath>
                </a14:m>
                <a:r>
                  <a:rPr lang="de-DE" dirty="0"/>
                  <a:t> an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b="1" i="1">
                            <a:latin typeface="Cambria Math" panose="02040503050406030204" pitchFamily="18" charset="0"/>
                          </a:rPr>
                          <m:t>𝑹</m:t>
                        </m:r>
                      </m:sub>
                    </m:sSub>
                  </m:oMath>
                </a14:m>
                <a:endParaRPr lang="de-DE" dirty="0"/>
              </a:p>
              <a:p>
                <a:r>
                  <a:rPr lang="de-DE" dirty="0"/>
                  <a:t>Allgemeines Vorgehen:</a:t>
                </a:r>
              </a:p>
              <a:p>
                <a:pPr marL="608012" lvl="1" indent="-342900">
                  <a:buFont typeface="+mj-lt"/>
                  <a:buAutoNum type="arabicPeriod"/>
                </a:pPr>
                <a:r>
                  <a:rPr lang="de-DE" dirty="0">
                    <a:solidFill>
                      <a:srgbClr val="FFC000"/>
                    </a:solidFill>
                  </a:rPr>
                  <a:t>Evidenz absorbieren (optional)</a:t>
                </a:r>
              </a:p>
              <a:p>
                <a:pPr marL="608012" lvl="1" indent="-342900">
                  <a:buFont typeface="+mj-lt"/>
                  <a:buAutoNum type="arabicPeriod"/>
                </a:pPr>
                <a:r>
                  <a:rPr lang="de-DE" dirty="0">
                    <a:solidFill>
                      <a:schemeClr val="accent1"/>
                    </a:solidFill>
                  </a:rPr>
                  <a:t>Nicht-Anfragevariablen eliminieren</a:t>
                </a:r>
              </a:p>
              <a:p>
                <a:pPr marL="608012" lvl="1" indent="-342900">
                  <a:buFont typeface="+mj-lt"/>
                  <a:buAutoNum type="arabicPeriod"/>
                </a:pPr>
                <a:r>
                  <a:rPr lang="de-DE" dirty="0">
                    <a:solidFill>
                      <a:schemeClr val="accent1"/>
                    </a:solidFill>
                  </a:rPr>
                  <a:t>Normalisieren (momentan optional)</a:t>
                </a:r>
              </a:p>
              <a:p>
                <a:pPr lvl="1"/>
                <a:endParaRPr lang="de-DE" dirty="0"/>
              </a:p>
              <a:p>
                <a:pPr lvl="1"/>
                <a:r>
                  <a:rPr lang="de-DE" dirty="0"/>
                  <a:t>Das erste „</a:t>
                </a:r>
                <a:r>
                  <a:rPr lang="de-DE" dirty="0">
                    <a:solidFill>
                      <a:srgbClr val="FFC000"/>
                    </a:solidFill>
                  </a:rPr>
                  <a:t>optional</a:t>
                </a:r>
                <a:r>
                  <a:rPr lang="de-DE" dirty="0"/>
                  <a:t>“ hängt davon ab, </a:t>
                </a:r>
                <a:r>
                  <a:rPr lang="de-DE" dirty="0">
                    <a:solidFill>
                      <a:schemeClr val="tx1"/>
                    </a:solidFill>
                  </a:rPr>
                  <a:t>ob </a:t>
                </a:r>
                <a14:m>
                  <m:oMath xmlns:m="http://schemas.openxmlformats.org/officeDocument/2006/math">
                    <m:r>
                      <a:rPr lang="de-DE" b="1" i="1">
                        <a:solidFill>
                          <a:schemeClr val="tx1"/>
                        </a:solidFill>
                        <a:latin typeface="Cambria Math" panose="02040503050406030204" pitchFamily="18" charset="0"/>
                      </a:rPr>
                      <m:t>𝑻</m:t>
                    </m:r>
                  </m:oMath>
                </a14:m>
                <a:r>
                  <a:rPr lang="de-DE" dirty="0">
                    <a:solidFill>
                      <a:schemeClr val="tx1"/>
                    </a:solidFill>
                  </a:rPr>
                  <a:t> Events </a:t>
                </a:r>
                <a:r>
                  <a:rPr lang="de-DE" dirty="0"/>
                  <a:t>beinhaltet</a:t>
                </a:r>
              </a:p>
              <a:p>
                <a:pPr lvl="1"/>
                <a:r>
                  <a:rPr lang="de-DE" dirty="0"/>
                  <a:t>Das zweite „</a:t>
                </a:r>
                <a:r>
                  <a:rPr lang="de-DE" dirty="0">
                    <a:solidFill>
                      <a:schemeClr val="accent1"/>
                    </a:solidFill>
                  </a:rPr>
                  <a:t>optional</a:t>
                </a:r>
                <a:r>
                  <a:rPr lang="de-DE" dirty="0"/>
                  <a:t>“ hängt davon ab, ob </a:t>
                </a:r>
                <a14:m>
                  <m:oMath xmlns:m="http://schemas.openxmlformats.org/officeDocument/2006/math">
                    <m:r>
                      <a:rPr lang="de-DE" b="1" i="1">
                        <a:latin typeface="Cambria Math" panose="02040503050406030204" pitchFamily="18" charset="0"/>
                      </a:rPr>
                      <m:t>𝑻</m:t>
                    </m:r>
                    <m:r>
                      <a:rPr lang="de-DE" b="1" i="1" smtClean="0">
                        <a:latin typeface="Cambria Math" panose="02040503050406030204" pitchFamily="18" charset="0"/>
                      </a:rPr>
                      <m:t>=</m:t>
                    </m:r>
                    <m:r>
                      <a:rPr lang="de-DE" b="1" i="1" smtClean="0">
                        <a:latin typeface="Cambria Math" panose="02040503050406030204" pitchFamily="18" charset="0"/>
                        <a:ea typeface="Cambria Math" panose="02040503050406030204" pitchFamily="18" charset="0"/>
                      </a:rPr>
                      <m:t>∅</m:t>
                    </m:r>
                  </m:oMath>
                </a14:m>
                <a:endParaRPr lang="de-DE" dirty="0"/>
              </a:p>
              <a:p>
                <a:pPr lvl="2"/>
                <a:r>
                  <a:rPr lang="de-DE" dirty="0"/>
                  <a:t>Später werden wir auch mit allgemeinen Verteilungen arbeiten, </a:t>
                </a:r>
                <a:br>
                  <a:rPr lang="de-DE" dirty="0"/>
                </a:br>
                <a:r>
                  <a:rPr lang="de-DE" dirty="0"/>
                  <a:t>die immer im letzten Schritt normalisiert werden müssen,</a:t>
                </a:r>
                <a:br>
                  <a:rPr lang="de-DE" dirty="0"/>
                </a:br>
                <a:r>
                  <a:rPr lang="de-DE" dirty="0"/>
                  <a:t>um eine Wahrscheinlichkeitsverteilung herzustellen</a:t>
                </a:r>
              </a:p>
            </p:txBody>
          </p:sp>
        </mc:Choice>
        <mc:Fallback xmlns="">
          <p:sp>
            <p:nvSpPr>
              <p:cNvPr id="16" name="Content Placeholder 15">
                <a:extLst>
                  <a:ext uri="{FF2B5EF4-FFF2-40B4-BE49-F238E27FC236}">
                    <a16:creationId xmlns:a16="http://schemas.microsoft.com/office/drawing/2014/main" id="{DB93BD61-A0D5-4443-9524-653FE7E55879}"/>
                  </a:ext>
                </a:extLst>
              </p:cNvPr>
              <p:cNvSpPr>
                <a:spLocks noGrp="1" noRot="1" noChangeAspect="1" noMove="1" noResize="1" noEditPoints="1" noAdjustHandles="1" noChangeArrowheads="1" noChangeShapeType="1" noTextEdit="1"/>
              </p:cNvSpPr>
              <p:nvPr>
                <p:ph idx="1"/>
              </p:nvPr>
            </p:nvSpPr>
            <p:spPr>
              <a:xfrm>
                <a:off x="360000" y="1665066"/>
                <a:ext cx="8672024" cy="4240848"/>
              </a:xfrm>
              <a:blipFill>
                <a:blip r:embed="rId2"/>
                <a:stretch>
                  <a:fillRect l="-1901" t="-2687"/>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9D61F1D9-B940-9B47-8DDF-D5148F108243}"/>
              </a:ext>
            </a:extLst>
          </p:cNvPr>
          <p:cNvSpPr>
            <a:spLocks noGrp="1"/>
          </p:cNvSpPr>
          <p:nvPr>
            <p:ph type="sldNum" sz="quarter" idx="4"/>
          </p:nvPr>
        </p:nvSpPr>
        <p:spPr/>
        <p:txBody>
          <a:bodyPr/>
          <a:lstStyle/>
          <a:p>
            <a:fld id="{67C9959E-8E6B-B04C-9955-EA096F41CA7A}" type="slidenum">
              <a:rPr lang="de-DE" smtClean="0"/>
              <a:t>24</a:t>
            </a:fld>
            <a:endParaRPr lang="de-DE" dirty="0"/>
          </a:p>
        </p:txBody>
      </p:sp>
      <p:grpSp>
        <p:nvGrpSpPr>
          <p:cNvPr id="32" name="Group 31">
            <a:extLst>
              <a:ext uri="{FF2B5EF4-FFF2-40B4-BE49-F238E27FC236}">
                <a16:creationId xmlns:a16="http://schemas.microsoft.com/office/drawing/2014/main" id="{85D3CC14-0D56-C549-997C-4966F0B0AABA}"/>
              </a:ext>
            </a:extLst>
          </p:cNvPr>
          <p:cNvGrpSpPr/>
          <p:nvPr/>
        </p:nvGrpSpPr>
        <p:grpSpPr>
          <a:xfrm>
            <a:off x="9962548" y="1769043"/>
            <a:ext cx="986555" cy="389513"/>
            <a:chOff x="5532078" y="2979431"/>
            <a:chExt cx="986555" cy="389513"/>
          </a:xfrm>
        </p:grpSpPr>
        <p:sp>
          <p:nvSpPr>
            <p:cNvPr id="33" name="TextBox 32">
              <a:extLst>
                <a:ext uri="{FF2B5EF4-FFF2-40B4-BE49-F238E27FC236}">
                  <a16:creationId xmlns:a16="http://schemas.microsoft.com/office/drawing/2014/main" id="{158A9054-49CE-964A-94C4-CF1C308516FF}"/>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0F9C8B5D-F5DD-304E-8A22-46AB28245F56}"/>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35" name="Group 34">
            <a:extLst>
              <a:ext uri="{FF2B5EF4-FFF2-40B4-BE49-F238E27FC236}">
                <a16:creationId xmlns:a16="http://schemas.microsoft.com/office/drawing/2014/main" id="{F56327C4-4BD7-B940-B8FE-8397F9A811E4}"/>
              </a:ext>
            </a:extLst>
          </p:cNvPr>
          <p:cNvGrpSpPr/>
          <p:nvPr/>
        </p:nvGrpSpPr>
        <p:grpSpPr>
          <a:xfrm>
            <a:off x="9046869" y="1770147"/>
            <a:ext cx="724173" cy="389513"/>
            <a:chOff x="6518638" y="3371343"/>
            <a:chExt cx="724173" cy="389513"/>
          </a:xfrm>
        </p:grpSpPr>
        <p:sp>
          <p:nvSpPr>
            <p:cNvPr id="36" name="TextBox 35">
              <a:extLst>
                <a:ext uri="{FF2B5EF4-FFF2-40B4-BE49-F238E27FC236}">
                  <a16:creationId xmlns:a16="http://schemas.microsoft.com/office/drawing/2014/main" id="{00D3F680-7662-A147-8A7A-FD9A338F1806}"/>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F9787039-76D7-A842-96BC-01090121CA65}"/>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38" name="Group 37">
            <a:extLst>
              <a:ext uri="{FF2B5EF4-FFF2-40B4-BE49-F238E27FC236}">
                <a16:creationId xmlns:a16="http://schemas.microsoft.com/office/drawing/2014/main" id="{7AA7FB44-DC43-BD4C-825A-3C3E60DE4C0F}"/>
              </a:ext>
            </a:extLst>
          </p:cNvPr>
          <p:cNvGrpSpPr/>
          <p:nvPr/>
        </p:nvGrpSpPr>
        <p:grpSpPr>
          <a:xfrm>
            <a:off x="11098385" y="1770148"/>
            <a:ext cx="771229" cy="389513"/>
            <a:chOff x="6102187" y="5664879"/>
            <a:chExt cx="771229" cy="389513"/>
          </a:xfrm>
        </p:grpSpPr>
        <p:sp>
          <p:nvSpPr>
            <p:cNvPr id="39" name="TextBox 38">
              <a:extLst>
                <a:ext uri="{FF2B5EF4-FFF2-40B4-BE49-F238E27FC236}">
                  <a16:creationId xmlns:a16="http://schemas.microsoft.com/office/drawing/2014/main" id="{A303A448-B78F-C94D-B1C0-974C774E8D19}"/>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3451CCB9-B899-4341-95BC-1EE015C8E208}"/>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0" name="Rectangle 39">
                  <a:extLst>
                    <a:ext uri="{FF2B5EF4-FFF2-40B4-BE49-F238E27FC236}">
                      <a16:creationId xmlns:a16="http://schemas.microsoft.com/office/drawing/2014/main" id="{00EEF255-0E3E-174F-9BEB-59CA8FD0F72A}"/>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41" name="Table 40">
                <a:extLst>
                  <a:ext uri="{FF2B5EF4-FFF2-40B4-BE49-F238E27FC236}">
                    <a16:creationId xmlns:a16="http://schemas.microsoft.com/office/drawing/2014/main" id="{529CF368-BE6F-9F44-932F-78EE9393A993}"/>
                  </a:ext>
                </a:extLst>
              </p:cNvPr>
              <p:cNvGraphicFramePr>
                <a:graphicFrameLocks noGrp="1"/>
              </p:cNvGraphicFramePr>
              <p:nvPr>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41" name="Table 40">
                <a:extLst>
                  <a:ext uri="{FF2B5EF4-FFF2-40B4-BE49-F238E27FC236}">
                    <a16:creationId xmlns:a16="http://schemas.microsoft.com/office/drawing/2014/main" id="{529CF368-BE6F-9F44-932F-78EE9393A993}"/>
                  </a:ext>
                </a:extLst>
              </p:cNvPr>
              <p:cNvGraphicFramePr>
                <a:graphicFrameLocks noGrp="1"/>
              </p:cNvGraphicFramePr>
              <p:nvPr>
                <p:extLst>
                  <p:ext uri="{D42A27DB-BD31-4B8C-83A1-F6EECF244321}">
                    <p14:modId xmlns:p14="http://schemas.microsoft.com/office/powerpoint/2010/main" val="2762697163"/>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7"/>
                          <a:stretch>
                            <a:fillRect t="-3448" r="-300000" b="-800000"/>
                          </a:stretch>
                        </a:blipFill>
                      </a:tcPr>
                    </a:tc>
                    <a:tc>
                      <a:txBody>
                        <a:bodyPr/>
                        <a:lstStyle/>
                        <a:p>
                          <a:endParaRPr lang="en-US"/>
                        </a:p>
                      </a:txBody>
                      <a:tcPr marL="45720" marR="45720">
                        <a:blipFill>
                          <a:blip r:embed="rId7"/>
                          <a:stretch>
                            <a:fillRect l="-84615" t="-3448" r="-153846" b="-800000"/>
                          </a:stretch>
                        </a:blipFill>
                      </a:tcPr>
                    </a:tc>
                    <a:tc>
                      <a:txBody>
                        <a:bodyPr/>
                        <a:lstStyle/>
                        <a:p>
                          <a:endParaRPr lang="en-US"/>
                        </a:p>
                      </a:txBody>
                      <a:tcPr marL="45720" marR="45720">
                        <a:blipFill>
                          <a:blip r:embed="rId7"/>
                          <a:stretch>
                            <a:fillRect l="-218182" t="-3448" r="-81818" b="-800000"/>
                          </a:stretch>
                        </a:blipFill>
                      </a:tcPr>
                    </a:tc>
                    <a:tc>
                      <a:txBody>
                        <a:bodyPr/>
                        <a:lstStyle/>
                        <a:p>
                          <a:endParaRPr lang="en-US"/>
                        </a:p>
                      </a:txBody>
                      <a:tcPr marL="45720" marR="45720">
                        <a:blipFill>
                          <a:blip r:embed="rId7"/>
                          <a:stretch>
                            <a:fillRect l="-388889"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7"/>
                          <a:stretch>
                            <a:fillRect t="-103448" r="-300000" b="-700000"/>
                          </a:stretch>
                        </a:blipFill>
                      </a:tcPr>
                    </a:tc>
                    <a:tc>
                      <a:txBody>
                        <a:bodyPr/>
                        <a:lstStyle/>
                        <a:p>
                          <a:endParaRPr lang="en-US"/>
                        </a:p>
                      </a:txBody>
                      <a:tcPr marL="45720" marR="45720">
                        <a:blipFill>
                          <a:blip r:embed="rId7"/>
                          <a:stretch>
                            <a:fillRect l="-84615" t="-103448" r="-153846" b="-700000"/>
                          </a:stretch>
                        </a:blipFill>
                      </a:tcPr>
                    </a:tc>
                    <a:tc>
                      <a:txBody>
                        <a:bodyPr/>
                        <a:lstStyle/>
                        <a:p>
                          <a:endParaRPr lang="en-US"/>
                        </a:p>
                      </a:txBody>
                      <a:tcPr marL="45720" marR="45720">
                        <a:blipFill>
                          <a:blip r:embed="rId7"/>
                          <a:stretch>
                            <a:fillRect l="-218182" t="-103448" r="-81818" b="-700000"/>
                          </a:stretch>
                        </a:blipFill>
                      </a:tcPr>
                    </a:tc>
                    <a:tc>
                      <a:txBody>
                        <a:bodyPr/>
                        <a:lstStyle/>
                        <a:p>
                          <a:endParaRPr lang="en-US"/>
                        </a:p>
                      </a:txBody>
                      <a:tcPr marL="45720" marR="45720">
                        <a:blipFill>
                          <a:blip r:embed="rId7"/>
                          <a:stretch>
                            <a:fillRect l="-388889"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7"/>
                          <a:stretch>
                            <a:fillRect t="-203448" r="-300000" b="-600000"/>
                          </a:stretch>
                        </a:blipFill>
                      </a:tcPr>
                    </a:tc>
                    <a:tc>
                      <a:txBody>
                        <a:bodyPr/>
                        <a:lstStyle/>
                        <a:p>
                          <a:endParaRPr lang="en-US"/>
                        </a:p>
                      </a:txBody>
                      <a:tcPr marL="45720" marR="45720">
                        <a:blipFill>
                          <a:blip r:embed="rId7"/>
                          <a:stretch>
                            <a:fillRect l="-84615" t="-203448" r="-153846" b="-600000"/>
                          </a:stretch>
                        </a:blipFill>
                      </a:tcPr>
                    </a:tc>
                    <a:tc>
                      <a:txBody>
                        <a:bodyPr/>
                        <a:lstStyle/>
                        <a:p>
                          <a:endParaRPr lang="en-US"/>
                        </a:p>
                      </a:txBody>
                      <a:tcPr marL="45720" marR="45720">
                        <a:blipFill>
                          <a:blip r:embed="rId7"/>
                          <a:stretch>
                            <a:fillRect l="-218182" t="-203448" r="-81818" b="-600000"/>
                          </a:stretch>
                        </a:blipFill>
                      </a:tcPr>
                    </a:tc>
                    <a:tc>
                      <a:txBody>
                        <a:bodyPr/>
                        <a:lstStyle/>
                        <a:p>
                          <a:endParaRPr lang="en-US"/>
                        </a:p>
                      </a:txBody>
                      <a:tcPr marL="45720" marR="45720">
                        <a:blipFill>
                          <a:blip r:embed="rId7"/>
                          <a:stretch>
                            <a:fillRect l="-388889"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7"/>
                          <a:stretch>
                            <a:fillRect t="-303448" r="-300000" b="-500000"/>
                          </a:stretch>
                        </a:blipFill>
                      </a:tcPr>
                    </a:tc>
                    <a:tc>
                      <a:txBody>
                        <a:bodyPr/>
                        <a:lstStyle/>
                        <a:p>
                          <a:endParaRPr lang="en-US"/>
                        </a:p>
                      </a:txBody>
                      <a:tcPr marL="45720" marR="45720">
                        <a:blipFill>
                          <a:blip r:embed="rId7"/>
                          <a:stretch>
                            <a:fillRect l="-84615" t="-303448" r="-153846" b="-500000"/>
                          </a:stretch>
                        </a:blipFill>
                      </a:tcPr>
                    </a:tc>
                    <a:tc>
                      <a:txBody>
                        <a:bodyPr/>
                        <a:lstStyle/>
                        <a:p>
                          <a:endParaRPr lang="en-US"/>
                        </a:p>
                      </a:txBody>
                      <a:tcPr marL="45720" marR="45720">
                        <a:blipFill>
                          <a:blip r:embed="rId7"/>
                          <a:stretch>
                            <a:fillRect l="-218182" t="-303448" r="-81818" b="-500000"/>
                          </a:stretch>
                        </a:blipFill>
                      </a:tcPr>
                    </a:tc>
                    <a:tc>
                      <a:txBody>
                        <a:bodyPr/>
                        <a:lstStyle/>
                        <a:p>
                          <a:endParaRPr lang="en-US"/>
                        </a:p>
                      </a:txBody>
                      <a:tcPr marL="45720" marR="45720">
                        <a:blipFill>
                          <a:blip r:embed="rId7"/>
                          <a:stretch>
                            <a:fillRect l="-388889"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7"/>
                          <a:stretch>
                            <a:fillRect t="-403448" r="-300000" b="-400000"/>
                          </a:stretch>
                        </a:blipFill>
                      </a:tcPr>
                    </a:tc>
                    <a:tc>
                      <a:txBody>
                        <a:bodyPr/>
                        <a:lstStyle/>
                        <a:p>
                          <a:endParaRPr lang="en-US"/>
                        </a:p>
                      </a:txBody>
                      <a:tcPr marL="45720" marR="45720">
                        <a:blipFill>
                          <a:blip r:embed="rId7"/>
                          <a:stretch>
                            <a:fillRect l="-84615" t="-403448" r="-153846" b="-400000"/>
                          </a:stretch>
                        </a:blipFill>
                      </a:tcPr>
                    </a:tc>
                    <a:tc>
                      <a:txBody>
                        <a:bodyPr/>
                        <a:lstStyle/>
                        <a:p>
                          <a:endParaRPr lang="en-US"/>
                        </a:p>
                      </a:txBody>
                      <a:tcPr marL="45720" marR="45720">
                        <a:blipFill>
                          <a:blip r:embed="rId7"/>
                          <a:stretch>
                            <a:fillRect l="-218182" t="-403448" r="-81818" b="-400000"/>
                          </a:stretch>
                        </a:blipFill>
                      </a:tcPr>
                    </a:tc>
                    <a:tc>
                      <a:txBody>
                        <a:bodyPr/>
                        <a:lstStyle/>
                        <a:p>
                          <a:endParaRPr lang="en-US"/>
                        </a:p>
                      </a:txBody>
                      <a:tcPr marL="45720" marR="45720">
                        <a:blipFill>
                          <a:blip r:embed="rId7"/>
                          <a:stretch>
                            <a:fillRect l="-388889"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7"/>
                          <a:stretch>
                            <a:fillRect t="-503448" r="-300000" b="-300000"/>
                          </a:stretch>
                        </a:blipFill>
                      </a:tcPr>
                    </a:tc>
                    <a:tc>
                      <a:txBody>
                        <a:bodyPr/>
                        <a:lstStyle/>
                        <a:p>
                          <a:endParaRPr lang="en-US"/>
                        </a:p>
                      </a:txBody>
                      <a:tcPr marL="45720" marR="45720">
                        <a:blipFill>
                          <a:blip r:embed="rId7"/>
                          <a:stretch>
                            <a:fillRect l="-84615" t="-503448" r="-153846" b="-300000"/>
                          </a:stretch>
                        </a:blipFill>
                      </a:tcPr>
                    </a:tc>
                    <a:tc>
                      <a:txBody>
                        <a:bodyPr/>
                        <a:lstStyle/>
                        <a:p>
                          <a:endParaRPr lang="en-US"/>
                        </a:p>
                      </a:txBody>
                      <a:tcPr marL="45720" marR="45720">
                        <a:blipFill>
                          <a:blip r:embed="rId7"/>
                          <a:stretch>
                            <a:fillRect l="-218182" t="-503448" r="-81818" b="-300000"/>
                          </a:stretch>
                        </a:blipFill>
                      </a:tcPr>
                    </a:tc>
                    <a:tc>
                      <a:txBody>
                        <a:bodyPr/>
                        <a:lstStyle/>
                        <a:p>
                          <a:endParaRPr lang="en-US"/>
                        </a:p>
                      </a:txBody>
                      <a:tcPr marL="45720" marR="45720">
                        <a:blipFill>
                          <a:blip r:embed="rId7"/>
                          <a:stretch>
                            <a:fillRect l="-388889"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7"/>
                          <a:stretch>
                            <a:fillRect t="-603448" r="-300000" b="-200000"/>
                          </a:stretch>
                        </a:blipFill>
                      </a:tcPr>
                    </a:tc>
                    <a:tc>
                      <a:txBody>
                        <a:bodyPr/>
                        <a:lstStyle/>
                        <a:p>
                          <a:endParaRPr lang="en-US"/>
                        </a:p>
                      </a:txBody>
                      <a:tcPr marL="45720" marR="45720">
                        <a:blipFill>
                          <a:blip r:embed="rId7"/>
                          <a:stretch>
                            <a:fillRect l="-84615" t="-603448" r="-153846" b="-200000"/>
                          </a:stretch>
                        </a:blipFill>
                      </a:tcPr>
                    </a:tc>
                    <a:tc>
                      <a:txBody>
                        <a:bodyPr/>
                        <a:lstStyle/>
                        <a:p>
                          <a:endParaRPr lang="en-US"/>
                        </a:p>
                      </a:txBody>
                      <a:tcPr marL="45720" marR="45720">
                        <a:blipFill>
                          <a:blip r:embed="rId7"/>
                          <a:stretch>
                            <a:fillRect l="-218182" t="-603448" r="-81818" b="-200000"/>
                          </a:stretch>
                        </a:blipFill>
                      </a:tcPr>
                    </a:tc>
                    <a:tc>
                      <a:txBody>
                        <a:bodyPr/>
                        <a:lstStyle/>
                        <a:p>
                          <a:endParaRPr lang="en-US"/>
                        </a:p>
                      </a:txBody>
                      <a:tcPr marL="45720" marR="45720">
                        <a:blipFill>
                          <a:blip r:embed="rId7"/>
                          <a:stretch>
                            <a:fillRect l="-388889"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7"/>
                          <a:stretch>
                            <a:fillRect t="-703448" r="-300000" b="-100000"/>
                          </a:stretch>
                        </a:blipFill>
                      </a:tcPr>
                    </a:tc>
                    <a:tc>
                      <a:txBody>
                        <a:bodyPr/>
                        <a:lstStyle/>
                        <a:p>
                          <a:endParaRPr lang="en-US"/>
                        </a:p>
                      </a:txBody>
                      <a:tcPr marL="45720" marR="45720">
                        <a:blipFill>
                          <a:blip r:embed="rId7"/>
                          <a:stretch>
                            <a:fillRect l="-84615" t="-703448" r="-153846" b="-100000"/>
                          </a:stretch>
                        </a:blipFill>
                      </a:tcPr>
                    </a:tc>
                    <a:tc>
                      <a:txBody>
                        <a:bodyPr/>
                        <a:lstStyle/>
                        <a:p>
                          <a:endParaRPr lang="en-US"/>
                        </a:p>
                      </a:txBody>
                      <a:tcPr marL="45720" marR="45720">
                        <a:blipFill>
                          <a:blip r:embed="rId7"/>
                          <a:stretch>
                            <a:fillRect l="-218182" t="-703448" r="-81818" b="-100000"/>
                          </a:stretch>
                        </a:blipFill>
                      </a:tcPr>
                    </a:tc>
                    <a:tc>
                      <a:txBody>
                        <a:bodyPr/>
                        <a:lstStyle/>
                        <a:p>
                          <a:endParaRPr lang="en-US"/>
                        </a:p>
                      </a:txBody>
                      <a:tcPr marL="45720" marR="45720">
                        <a:blipFill>
                          <a:blip r:embed="rId7"/>
                          <a:stretch>
                            <a:fillRect l="-388889"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7"/>
                          <a:stretch>
                            <a:fillRect t="-803448" r="-300000"/>
                          </a:stretch>
                        </a:blipFill>
                      </a:tcPr>
                    </a:tc>
                    <a:tc>
                      <a:txBody>
                        <a:bodyPr/>
                        <a:lstStyle/>
                        <a:p>
                          <a:endParaRPr lang="en-US"/>
                        </a:p>
                      </a:txBody>
                      <a:tcPr marL="45720" marR="45720">
                        <a:blipFill>
                          <a:blip r:embed="rId7"/>
                          <a:stretch>
                            <a:fillRect l="-84615" t="-803448" r="-153846"/>
                          </a:stretch>
                        </a:blipFill>
                      </a:tcPr>
                    </a:tc>
                    <a:tc>
                      <a:txBody>
                        <a:bodyPr/>
                        <a:lstStyle/>
                        <a:p>
                          <a:endParaRPr lang="en-US"/>
                        </a:p>
                      </a:txBody>
                      <a:tcPr marL="45720" marR="45720">
                        <a:blipFill>
                          <a:blip r:embed="rId7"/>
                          <a:stretch>
                            <a:fillRect l="-218182" t="-803448" r="-81818"/>
                          </a:stretch>
                        </a:blipFill>
                      </a:tcPr>
                    </a:tc>
                    <a:tc>
                      <a:txBody>
                        <a:bodyPr/>
                        <a:lstStyle/>
                        <a:p>
                          <a:endParaRPr lang="en-US"/>
                        </a:p>
                      </a:txBody>
                      <a:tcPr marL="45720" marR="45720">
                        <a:blipFill>
                          <a:blip r:embed="rId7"/>
                          <a:stretch>
                            <a:fillRect l="-388889" t="-803448"/>
                          </a:stretch>
                        </a:blipFill>
                      </a:tcPr>
                    </a:tc>
                    <a:extLst>
                      <a:ext uri="{0D108BD9-81ED-4DB2-BD59-A6C34878D82A}">
                        <a16:rowId xmlns:a16="http://schemas.microsoft.com/office/drawing/2014/main" val="10008"/>
                      </a:ext>
                    </a:extLst>
                  </a:tr>
                </a:tbl>
              </a:graphicData>
            </a:graphic>
          </p:graphicFrame>
        </mc:Fallback>
      </mc:AlternateContent>
      <p:sp>
        <p:nvSpPr>
          <p:cNvPr id="4" name="Date Placeholder 3">
            <a:extLst>
              <a:ext uri="{FF2B5EF4-FFF2-40B4-BE49-F238E27FC236}">
                <a16:creationId xmlns:a16="http://schemas.microsoft.com/office/drawing/2014/main" id="{5C73706B-28F3-894C-BF9D-10833BFBF785}"/>
              </a:ext>
            </a:extLst>
          </p:cNvPr>
          <p:cNvSpPr>
            <a:spLocks noGrp="1"/>
          </p:cNvSpPr>
          <p:nvPr>
            <p:ph type="dt" sz="half" idx="2"/>
          </p:nvPr>
        </p:nvSpPr>
        <p:spPr/>
        <p:txBody>
          <a:bodyPr/>
          <a:lstStyle/>
          <a:p>
            <a:r>
              <a:rPr lang="en-GB"/>
              <a:t>Episodische PGMs</a:t>
            </a:r>
            <a:endParaRPr lang="de-DE" dirty="0"/>
          </a:p>
        </p:txBody>
      </p:sp>
      <p:sp>
        <p:nvSpPr>
          <p:cNvPr id="6" name="Footer Placeholder 5">
            <a:extLst>
              <a:ext uri="{FF2B5EF4-FFF2-40B4-BE49-F238E27FC236}">
                <a16:creationId xmlns:a16="http://schemas.microsoft.com/office/drawing/2014/main" id="{42A0DFB0-0E50-6145-882D-B7E5AABE78FD}"/>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33147917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C959-9483-354B-B674-C0BAA3A67C71}"/>
              </a:ext>
            </a:extLst>
          </p:cNvPr>
          <p:cNvSpPr>
            <a:spLocks noGrp="1"/>
          </p:cNvSpPr>
          <p:nvPr>
            <p:ph type="title"/>
          </p:nvPr>
        </p:nvSpPr>
        <p:spPr>
          <a:xfrm>
            <a:off x="359999" y="904868"/>
            <a:ext cx="11683955" cy="575329"/>
          </a:xfrm>
        </p:spPr>
        <p:txBody>
          <a:bodyPr/>
          <a:lstStyle/>
          <a:p>
            <a:r>
              <a:rPr lang="de-DE" dirty="0"/>
              <a:t>1. Absorption</a:t>
            </a:r>
            <a:endParaRPr lang="en-GB" dirty="0">
              <a:solidFill>
                <a:schemeClr val="accent1"/>
              </a:solidFill>
            </a:endParaRPr>
          </a:p>
        </p:txBody>
      </p:sp>
      <mc:AlternateContent xmlns:mc="http://schemas.openxmlformats.org/markup-compatibility/2006" xmlns:a14="http://schemas.microsoft.com/office/drawing/2010/main">
        <mc:Choice Requires="a14">
          <p:sp>
            <p:nvSpPr>
              <p:cNvPr id="18" name="Content Placeholder 17">
                <a:extLst>
                  <a:ext uri="{FF2B5EF4-FFF2-40B4-BE49-F238E27FC236}">
                    <a16:creationId xmlns:a16="http://schemas.microsoft.com/office/drawing/2014/main" id="{FBD60FD0-CF2E-AF44-A863-FB4682DAA37B}"/>
                  </a:ext>
                </a:extLst>
              </p:cNvPr>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𝐸𝑝𝑖𝑑</m:t>
                          </m:r>
                          <m:r>
                            <a:rPr lang="de-DE" b="0" i="1" smtClean="0">
                              <a:latin typeface="Cambria Math" panose="02040503050406030204" pitchFamily="18" charset="0"/>
                            </a:rPr>
                            <m:t> </m:t>
                          </m:r>
                          <m:r>
                            <a:rPr lang="de-DE" i="1">
                              <a:latin typeface="Cambria Math" panose="02040503050406030204" pitchFamily="18" charset="0"/>
                            </a:rPr>
                            <m:t>|</m:t>
                          </m:r>
                          <m:r>
                            <a:rPr lang="de-DE" b="0" i="1" smtClean="0">
                              <a:latin typeface="Cambria Math" panose="02040503050406030204" pitchFamily="18" charset="0"/>
                            </a:rPr>
                            <m:t> </m:t>
                          </m:r>
                          <m:r>
                            <a:rPr lang="de-DE" i="1" smtClean="0">
                              <a:solidFill>
                                <a:srgbClr val="FFC000"/>
                              </a:solidFill>
                              <a:latin typeface="Cambria Math" panose="02040503050406030204" pitchFamily="18" charset="0"/>
                            </a:rPr>
                            <m:t>𝑠𝑖𝑐𝑘</m:t>
                          </m:r>
                        </m:e>
                      </m:d>
                      <m:r>
                        <a:rPr lang="de-DE" i="1" smtClean="0">
                          <a:solidFill>
                            <a:schemeClr val="bg2"/>
                          </a:solidFill>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sSub>
                            <m:sSubPr>
                              <m:ctrlPr>
                                <a:rPr lang="de-DE" b="0" i="1" smtClean="0">
                                  <a:latin typeface="Cambria Math" panose="02040503050406030204" pitchFamily="18" charset="0"/>
                                </a:rPr>
                              </m:ctrlPr>
                            </m:sSubPr>
                            <m:e>
                              <m:r>
                                <m:rPr>
                                  <m:brk m:alnAt="7"/>
                                </m:rPr>
                                <a:rPr lang="de-DE" i="1">
                                  <a:latin typeface="Cambria Math" panose="02040503050406030204" pitchFamily="18" charset="0"/>
                                </a:rPr>
                                <m:t>𝑣</m:t>
                              </m:r>
                            </m:e>
                            <m:sub>
                              <m:r>
                                <m:rPr>
                                  <m:brk m:alnAt="7"/>
                                </m:rPr>
                                <a:rPr lang="de-DE" b="0" i="1" smtClean="0">
                                  <a:latin typeface="Cambria Math" panose="02040503050406030204" pitchFamily="18" charset="0"/>
                                </a:rPr>
                                <m:t>𝑡</m:t>
                              </m:r>
                            </m:sub>
                          </m:sSub>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Val</m:t>
                          </m:r>
                          <m:r>
                            <a:rPr lang="de-DE" i="1">
                              <a:latin typeface="Cambria Math" panose="02040503050406030204" pitchFamily="18" charset="0"/>
                              <a:ea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𝑇𝑟𝑎𝑣𝑒𝑙</m:t>
                          </m:r>
                          <m:r>
                            <a:rPr lang="de-DE" i="1">
                              <a:latin typeface="Cambria Math" panose="02040503050406030204" pitchFamily="18" charset="0"/>
                              <a:ea typeface="Cambria Math" panose="02040503050406030204" pitchFamily="18" charset="0"/>
                            </a:rPr>
                            <m:t>)</m:t>
                          </m:r>
                        </m:sub>
                        <m:sup/>
                        <m:e>
                          <m:r>
                            <a:rPr lang="de-DE" i="1">
                              <a:latin typeface="Cambria Math" panose="02040503050406030204" pitchFamily="18" charset="0"/>
                            </a:rPr>
                            <m:t>𝑃</m:t>
                          </m:r>
                          <m:r>
                            <a:rPr lang="de-DE" i="1">
                              <a:latin typeface="Cambria Math" panose="02040503050406030204" pitchFamily="18" charset="0"/>
                            </a:rPr>
                            <m:t>(</m:t>
                          </m:r>
                          <m:r>
                            <a:rPr lang="de-DE" i="1">
                              <a:latin typeface="Cambria Math" panose="02040503050406030204" pitchFamily="18" charset="0"/>
                            </a:rPr>
                            <m:t>𝐸𝑝𝑖𝑑</m:t>
                          </m:r>
                          <m:r>
                            <a:rPr lang="de-DE" i="1">
                              <a:latin typeface="Cambria Math" panose="02040503050406030204" pitchFamily="18" charset="0"/>
                            </a:rPr>
                            <m:t>,</m:t>
                          </m:r>
                          <m:r>
                            <a:rPr lang="de-DE" i="1">
                              <a:latin typeface="Cambria Math" panose="02040503050406030204" pitchFamily="18" charset="0"/>
                            </a:rPr>
                            <m:t>𝑇𝑟𝑎𝑣𝑒𝑙</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𝑡</m:t>
                              </m:r>
                            </m:sub>
                          </m:sSub>
                          <m:r>
                            <a:rPr lang="de-DE" i="1">
                              <a:latin typeface="Cambria Math" panose="02040503050406030204" pitchFamily="18" charset="0"/>
                            </a:rPr>
                            <m:t>,</m:t>
                          </m:r>
                          <m:r>
                            <a:rPr lang="de-DE" b="0" i="1" smtClean="0">
                              <a:solidFill>
                                <a:srgbClr val="FFC000"/>
                              </a:solidFill>
                              <a:latin typeface="Cambria Math" panose="02040503050406030204" pitchFamily="18" charset="0"/>
                            </a:rPr>
                            <m:t>𝑠</m:t>
                          </m:r>
                          <m:r>
                            <a:rPr lang="de-DE" i="1">
                              <a:solidFill>
                                <a:srgbClr val="FFC000"/>
                              </a:solidFill>
                              <a:latin typeface="Cambria Math" panose="02040503050406030204" pitchFamily="18" charset="0"/>
                            </a:rPr>
                            <m:t>𝑖𝑐𝑘</m:t>
                          </m:r>
                          <m:r>
                            <a:rPr lang="de-DE" i="1">
                              <a:latin typeface="Cambria Math" panose="02040503050406030204" pitchFamily="18" charset="0"/>
                            </a:rPr>
                            <m:t>)</m:t>
                          </m:r>
                        </m:e>
                      </m:nary>
                    </m:oMath>
                  </m:oMathPara>
                </a14:m>
                <a:endParaRPr lang="en-GB" dirty="0"/>
              </a:p>
              <a:p>
                <a:endParaRPr lang="en-GB" dirty="0"/>
              </a:p>
            </p:txBody>
          </p:sp>
        </mc:Choice>
        <mc:Fallback xmlns="">
          <p:sp>
            <p:nvSpPr>
              <p:cNvPr id="18" name="Content Placeholder 17">
                <a:extLst>
                  <a:ext uri="{FF2B5EF4-FFF2-40B4-BE49-F238E27FC236}">
                    <a16:creationId xmlns:a16="http://schemas.microsoft.com/office/drawing/2014/main" id="{FBD60FD0-CF2E-AF44-A863-FB4682DAA37B}"/>
                  </a:ext>
                </a:extLst>
              </p:cNvPr>
              <p:cNvSpPr>
                <a:spLocks noGrp="1" noRot="1" noChangeAspect="1" noMove="1" noResize="1" noEditPoints="1" noAdjustHandles="1" noChangeArrowheads="1" noChangeShapeType="1" noTextEdit="1"/>
              </p:cNvSpPr>
              <p:nvPr>
                <p:ph idx="1"/>
              </p:nvPr>
            </p:nvSpPr>
            <p:spPr>
              <a:blipFill>
                <a:blip r:embed="rId2"/>
                <a:stretch>
                  <a:fillRect t="-33134"/>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9D61F1D9-B940-9B47-8DDF-D5148F108243}"/>
              </a:ext>
            </a:extLst>
          </p:cNvPr>
          <p:cNvSpPr>
            <a:spLocks noGrp="1"/>
          </p:cNvSpPr>
          <p:nvPr>
            <p:ph type="sldNum" sz="quarter" idx="4"/>
          </p:nvPr>
        </p:nvSpPr>
        <p:spPr/>
        <p:txBody>
          <a:bodyPr/>
          <a:lstStyle/>
          <a:p>
            <a:fld id="{67C9959E-8E6B-B04C-9955-EA096F41CA7A}" type="slidenum">
              <a:rPr lang="en-GB" smtClean="0"/>
              <a:t>25</a:t>
            </a:fld>
            <a:endParaRPr lang="en-GB"/>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AF72312C-A23A-BE40-ADB1-85733FCF5FF3}"/>
                  </a:ext>
                </a:extLst>
              </p:cNvPr>
              <p:cNvGraphicFramePr>
                <a:graphicFrameLocks noGrp="1"/>
              </p:cNvGraphicFramePr>
              <p:nvPr>
                <p:extLst>
                  <p:ext uri="{D42A27DB-BD31-4B8C-83A1-F6EECF244321}">
                    <p14:modId xmlns:p14="http://schemas.microsoft.com/office/powerpoint/2010/main" val="290099336"/>
                  </p:ext>
                </p:extLst>
              </p:nvPr>
            </p:nvGraphicFramePr>
            <p:xfrm>
              <a:off x="1032568" y="2693525"/>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5" name="Table 14">
                <a:extLst>
                  <a:ext uri="{FF2B5EF4-FFF2-40B4-BE49-F238E27FC236}">
                    <a16:creationId xmlns:a16="http://schemas.microsoft.com/office/drawing/2014/main" id="{AF72312C-A23A-BE40-ADB1-85733FCF5FF3}"/>
                  </a:ext>
                </a:extLst>
              </p:cNvPr>
              <p:cNvGraphicFramePr>
                <a:graphicFrameLocks noGrp="1"/>
              </p:cNvGraphicFramePr>
              <p:nvPr>
                <p:extLst>
                  <p:ext uri="{D42A27DB-BD31-4B8C-83A1-F6EECF244321}">
                    <p14:modId xmlns:p14="http://schemas.microsoft.com/office/powerpoint/2010/main" val="290099336"/>
                  </p:ext>
                </p:extLst>
              </p:nvPr>
            </p:nvGraphicFramePr>
            <p:xfrm>
              <a:off x="1032568" y="2693525"/>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818" t="-3448" r="-300000" b="-796552"/>
                          </a:stretch>
                        </a:blipFill>
                      </a:tcPr>
                    </a:tc>
                    <a:tc>
                      <a:txBody>
                        <a:bodyPr/>
                        <a:lstStyle/>
                        <a:p>
                          <a:endParaRPr lang="en-US"/>
                        </a:p>
                      </a:txBody>
                      <a:tcPr marL="45720" marR="45720">
                        <a:blipFill>
                          <a:blip r:embed="rId3"/>
                          <a:stretch>
                            <a:fillRect l="-86154" t="-3448" r="-153846" b="-796552"/>
                          </a:stretch>
                        </a:blipFill>
                      </a:tcPr>
                    </a:tc>
                    <a:tc>
                      <a:txBody>
                        <a:bodyPr/>
                        <a:lstStyle/>
                        <a:p>
                          <a:endParaRPr lang="en-US"/>
                        </a:p>
                      </a:txBody>
                      <a:tcPr marL="45720" marR="45720">
                        <a:blipFill>
                          <a:blip r:embed="rId3"/>
                          <a:stretch>
                            <a:fillRect l="-220000" t="-3448" r="-81818" b="-796552"/>
                          </a:stretch>
                        </a:blipFill>
                      </a:tcPr>
                    </a:tc>
                    <a:tc>
                      <a:txBody>
                        <a:bodyPr/>
                        <a:lstStyle/>
                        <a:p>
                          <a:endParaRPr lang="en-US"/>
                        </a:p>
                      </a:txBody>
                      <a:tcPr marL="45720" marR="45720">
                        <a:blipFill>
                          <a:blip r:embed="rId3"/>
                          <a:stretch>
                            <a:fillRect l="-391111" t="-3448" b="-796552"/>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818" t="-103448" r="-300000" b="-696552"/>
                          </a:stretch>
                        </a:blipFill>
                      </a:tcPr>
                    </a:tc>
                    <a:tc>
                      <a:txBody>
                        <a:bodyPr/>
                        <a:lstStyle/>
                        <a:p>
                          <a:endParaRPr lang="en-US"/>
                        </a:p>
                      </a:txBody>
                      <a:tcPr marL="45720" marR="45720">
                        <a:blipFill>
                          <a:blip r:embed="rId3"/>
                          <a:stretch>
                            <a:fillRect l="-86154" t="-103448" r="-153846" b="-696552"/>
                          </a:stretch>
                        </a:blipFill>
                      </a:tcPr>
                    </a:tc>
                    <a:tc>
                      <a:txBody>
                        <a:bodyPr/>
                        <a:lstStyle/>
                        <a:p>
                          <a:endParaRPr lang="en-US"/>
                        </a:p>
                      </a:txBody>
                      <a:tcPr marL="45720" marR="45720">
                        <a:blipFill>
                          <a:blip r:embed="rId3"/>
                          <a:stretch>
                            <a:fillRect l="-220000" t="-103448" r="-81818" b="-696552"/>
                          </a:stretch>
                        </a:blipFill>
                      </a:tcPr>
                    </a:tc>
                    <a:tc>
                      <a:txBody>
                        <a:bodyPr/>
                        <a:lstStyle/>
                        <a:p>
                          <a:endParaRPr lang="en-US"/>
                        </a:p>
                      </a:txBody>
                      <a:tcPr marL="45720" marR="45720">
                        <a:blipFill>
                          <a:blip r:embed="rId3"/>
                          <a:stretch>
                            <a:fillRect l="-391111" t="-103448" b="-696552"/>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818" t="-203448" r="-300000" b="-596552"/>
                          </a:stretch>
                        </a:blipFill>
                      </a:tcPr>
                    </a:tc>
                    <a:tc>
                      <a:txBody>
                        <a:bodyPr/>
                        <a:lstStyle/>
                        <a:p>
                          <a:endParaRPr lang="en-US"/>
                        </a:p>
                      </a:txBody>
                      <a:tcPr marL="45720" marR="45720">
                        <a:blipFill>
                          <a:blip r:embed="rId3"/>
                          <a:stretch>
                            <a:fillRect l="-86154" t="-203448" r="-153846" b="-596552"/>
                          </a:stretch>
                        </a:blipFill>
                      </a:tcPr>
                    </a:tc>
                    <a:tc>
                      <a:txBody>
                        <a:bodyPr/>
                        <a:lstStyle/>
                        <a:p>
                          <a:endParaRPr lang="en-US"/>
                        </a:p>
                      </a:txBody>
                      <a:tcPr marL="45720" marR="45720">
                        <a:blipFill>
                          <a:blip r:embed="rId3"/>
                          <a:stretch>
                            <a:fillRect l="-220000" t="-203448" r="-81818" b="-596552"/>
                          </a:stretch>
                        </a:blipFill>
                      </a:tcPr>
                    </a:tc>
                    <a:tc>
                      <a:txBody>
                        <a:bodyPr/>
                        <a:lstStyle/>
                        <a:p>
                          <a:endParaRPr lang="en-US"/>
                        </a:p>
                      </a:txBody>
                      <a:tcPr marL="45720" marR="45720">
                        <a:blipFill>
                          <a:blip r:embed="rId3"/>
                          <a:stretch>
                            <a:fillRect l="-391111" t="-203448" b="-596552"/>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3"/>
                          <a:stretch>
                            <a:fillRect l="-1818" t="-303448" r="-300000" b="-496552"/>
                          </a:stretch>
                        </a:blipFill>
                      </a:tcPr>
                    </a:tc>
                    <a:tc>
                      <a:txBody>
                        <a:bodyPr/>
                        <a:lstStyle/>
                        <a:p>
                          <a:endParaRPr lang="en-US"/>
                        </a:p>
                      </a:txBody>
                      <a:tcPr marL="45720" marR="45720">
                        <a:blipFill>
                          <a:blip r:embed="rId3"/>
                          <a:stretch>
                            <a:fillRect l="-86154" t="-303448" r="-153846" b="-496552"/>
                          </a:stretch>
                        </a:blipFill>
                      </a:tcPr>
                    </a:tc>
                    <a:tc>
                      <a:txBody>
                        <a:bodyPr/>
                        <a:lstStyle/>
                        <a:p>
                          <a:endParaRPr lang="en-US"/>
                        </a:p>
                      </a:txBody>
                      <a:tcPr marL="45720" marR="45720">
                        <a:blipFill>
                          <a:blip r:embed="rId3"/>
                          <a:stretch>
                            <a:fillRect l="-220000" t="-303448" r="-81818" b="-496552"/>
                          </a:stretch>
                        </a:blipFill>
                      </a:tcPr>
                    </a:tc>
                    <a:tc>
                      <a:txBody>
                        <a:bodyPr/>
                        <a:lstStyle/>
                        <a:p>
                          <a:endParaRPr lang="en-US"/>
                        </a:p>
                      </a:txBody>
                      <a:tcPr marL="45720" marR="45720">
                        <a:blipFill>
                          <a:blip r:embed="rId3"/>
                          <a:stretch>
                            <a:fillRect l="-391111" t="-303448" b="-496552"/>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818" t="-417857" r="-300000" b="-414286"/>
                          </a:stretch>
                        </a:blipFill>
                      </a:tcPr>
                    </a:tc>
                    <a:tc>
                      <a:txBody>
                        <a:bodyPr/>
                        <a:lstStyle/>
                        <a:p>
                          <a:endParaRPr lang="en-US"/>
                        </a:p>
                      </a:txBody>
                      <a:tcPr marL="45720" marR="45720">
                        <a:blipFill>
                          <a:blip r:embed="rId3"/>
                          <a:stretch>
                            <a:fillRect l="-86154" t="-417857" r="-153846" b="-414286"/>
                          </a:stretch>
                        </a:blipFill>
                      </a:tcPr>
                    </a:tc>
                    <a:tc>
                      <a:txBody>
                        <a:bodyPr/>
                        <a:lstStyle/>
                        <a:p>
                          <a:endParaRPr lang="en-US"/>
                        </a:p>
                      </a:txBody>
                      <a:tcPr marL="45720" marR="45720">
                        <a:blipFill>
                          <a:blip r:embed="rId3"/>
                          <a:stretch>
                            <a:fillRect l="-220000" t="-417857" r="-81818" b="-414286"/>
                          </a:stretch>
                        </a:blipFill>
                      </a:tcPr>
                    </a:tc>
                    <a:tc>
                      <a:txBody>
                        <a:bodyPr/>
                        <a:lstStyle/>
                        <a:p>
                          <a:endParaRPr lang="en-US"/>
                        </a:p>
                      </a:txBody>
                      <a:tcPr marL="45720" marR="45720">
                        <a:blipFill>
                          <a:blip r:embed="rId3"/>
                          <a:stretch>
                            <a:fillRect l="-391111" t="-417857" b="-414286"/>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3"/>
                          <a:stretch>
                            <a:fillRect l="-1818" t="-500000" r="-300000" b="-300000"/>
                          </a:stretch>
                        </a:blipFill>
                      </a:tcPr>
                    </a:tc>
                    <a:tc>
                      <a:txBody>
                        <a:bodyPr/>
                        <a:lstStyle/>
                        <a:p>
                          <a:endParaRPr lang="en-US"/>
                        </a:p>
                      </a:txBody>
                      <a:tcPr marL="45720" marR="45720">
                        <a:blipFill>
                          <a:blip r:embed="rId3"/>
                          <a:stretch>
                            <a:fillRect l="-86154" t="-500000" r="-153846" b="-300000"/>
                          </a:stretch>
                        </a:blipFill>
                      </a:tcPr>
                    </a:tc>
                    <a:tc>
                      <a:txBody>
                        <a:bodyPr/>
                        <a:lstStyle/>
                        <a:p>
                          <a:endParaRPr lang="en-US"/>
                        </a:p>
                      </a:txBody>
                      <a:tcPr marL="45720" marR="45720">
                        <a:blipFill>
                          <a:blip r:embed="rId3"/>
                          <a:stretch>
                            <a:fillRect l="-220000" t="-500000" r="-81818" b="-300000"/>
                          </a:stretch>
                        </a:blipFill>
                      </a:tcPr>
                    </a:tc>
                    <a:tc>
                      <a:txBody>
                        <a:bodyPr/>
                        <a:lstStyle/>
                        <a:p>
                          <a:endParaRPr lang="en-US"/>
                        </a:p>
                      </a:txBody>
                      <a:tcPr marL="45720" marR="45720">
                        <a:blipFill>
                          <a:blip r:embed="rId3"/>
                          <a:stretch>
                            <a:fillRect l="-391111" t="-500000"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818" t="-600000" r="-300000" b="-200000"/>
                          </a:stretch>
                        </a:blipFill>
                      </a:tcPr>
                    </a:tc>
                    <a:tc>
                      <a:txBody>
                        <a:bodyPr/>
                        <a:lstStyle/>
                        <a:p>
                          <a:endParaRPr lang="en-US"/>
                        </a:p>
                      </a:txBody>
                      <a:tcPr marL="45720" marR="45720">
                        <a:blipFill>
                          <a:blip r:embed="rId3"/>
                          <a:stretch>
                            <a:fillRect l="-86154" t="-600000" r="-153846" b="-200000"/>
                          </a:stretch>
                        </a:blipFill>
                      </a:tcPr>
                    </a:tc>
                    <a:tc>
                      <a:txBody>
                        <a:bodyPr/>
                        <a:lstStyle/>
                        <a:p>
                          <a:endParaRPr lang="en-US"/>
                        </a:p>
                      </a:txBody>
                      <a:tcPr marL="45720" marR="45720">
                        <a:blipFill>
                          <a:blip r:embed="rId3"/>
                          <a:stretch>
                            <a:fillRect l="-220000" t="-600000" r="-81818" b="-200000"/>
                          </a:stretch>
                        </a:blipFill>
                      </a:tcPr>
                    </a:tc>
                    <a:tc>
                      <a:txBody>
                        <a:bodyPr/>
                        <a:lstStyle/>
                        <a:p>
                          <a:endParaRPr lang="en-US"/>
                        </a:p>
                      </a:txBody>
                      <a:tcPr marL="45720" marR="45720">
                        <a:blipFill>
                          <a:blip r:embed="rId3"/>
                          <a:stretch>
                            <a:fillRect l="-391111" t="-600000"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3"/>
                          <a:stretch>
                            <a:fillRect l="-1818" t="-700000" r="-300000" b="-100000"/>
                          </a:stretch>
                        </a:blipFill>
                      </a:tcPr>
                    </a:tc>
                    <a:tc>
                      <a:txBody>
                        <a:bodyPr/>
                        <a:lstStyle/>
                        <a:p>
                          <a:endParaRPr lang="en-US"/>
                        </a:p>
                      </a:txBody>
                      <a:tcPr marL="45720" marR="45720">
                        <a:blipFill>
                          <a:blip r:embed="rId3"/>
                          <a:stretch>
                            <a:fillRect l="-86154" t="-700000" r="-153846" b="-100000"/>
                          </a:stretch>
                        </a:blipFill>
                      </a:tcPr>
                    </a:tc>
                    <a:tc>
                      <a:txBody>
                        <a:bodyPr/>
                        <a:lstStyle/>
                        <a:p>
                          <a:endParaRPr lang="en-US"/>
                        </a:p>
                      </a:txBody>
                      <a:tcPr marL="45720" marR="45720">
                        <a:blipFill>
                          <a:blip r:embed="rId3"/>
                          <a:stretch>
                            <a:fillRect l="-220000" t="-700000" r="-81818" b="-100000"/>
                          </a:stretch>
                        </a:blipFill>
                      </a:tcPr>
                    </a:tc>
                    <a:tc>
                      <a:txBody>
                        <a:bodyPr/>
                        <a:lstStyle/>
                        <a:p>
                          <a:endParaRPr lang="en-US"/>
                        </a:p>
                      </a:txBody>
                      <a:tcPr marL="45720" marR="45720">
                        <a:blipFill>
                          <a:blip r:embed="rId3"/>
                          <a:stretch>
                            <a:fillRect l="-391111" t="-700000"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3"/>
                          <a:stretch>
                            <a:fillRect l="-1818" t="-800000" r="-300000"/>
                          </a:stretch>
                        </a:blipFill>
                      </a:tcPr>
                    </a:tc>
                    <a:tc>
                      <a:txBody>
                        <a:bodyPr/>
                        <a:lstStyle/>
                        <a:p>
                          <a:endParaRPr lang="en-US"/>
                        </a:p>
                      </a:txBody>
                      <a:tcPr marL="45720" marR="45720">
                        <a:blipFill>
                          <a:blip r:embed="rId3"/>
                          <a:stretch>
                            <a:fillRect l="-86154" t="-800000" r="-153846"/>
                          </a:stretch>
                        </a:blipFill>
                      </a:tcPr>
                    </a:tc>
                    <a:tc>
                      <a:txBody>
                        <a:bodyPr/>
                        <a:lstStyle/>
                        <a:p>
                          <a:endParaRPr lang="en-US"/>
                        </a:p>
                      </a:txBody>
                      <a:tcPr marL="45720" marR="45720">
                        <a:blipFill>
                          <a:blip r:embed="rId3"/>
                          <a:stretch>
                            <a:fillRect l="-220000" t="-800000" r="-81818"/>
                          </a:stretch>
                        </a:blipFill>
                      </a:tcPr>
                    </a:tc>
                    <a:tc>
                      <a:txBody>
                        <a:bodyPr/>
                        <a:lstStyle/>
                        <a:p>
                          <a:endParaRPr lang="en-US"/>
                        </a:p>
                      </a:txBody>
                      <a:tcPr marL="45720" marR="45720">
                        <a:blipFill>
                          <a:blip r:embed="rId3"/>
                          <a:stretch>
                            <a:fillRect l="-391111" t="-8000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4" name="Table 43">
                <a:extLst>
                  <a:ext uri="{FF2B5EF4-FFF2-40B4-BE49-F238E27FC236}">
                    <a16:creationId xmlns:a16="http://schemas.microsoft.com/office/drawing/2014/main" id="{6017BA07-4C58-B54F-837C-9CFC356C5B18}"/>
                  </a:ext>
                </a:extLst>
              </p:cNvPr>
              <p:cNvGraphicFramePr>
                <a:graphicFrameLocks noGrp="1"/>
              </p:cNvGraphicFramePr>
              <p:nvPr>
                <p:extLst>
                  <p:ext uri="{D42A27DB-BD31-4B8C-83A1-F6EECF244321}">
                    <p14:modId xmlns:p14="http://schemas.microsoft.com/office/powerpoint/2010/main" val="2930633392"/>
                  </p:ext>
                </p:extLst>
              </p:nvPr>
            </p:nvGraphicFramePr>
            <p:xfrm>
              <a:off x="4002331" y="2693525"/>
              <a:ext cx="570865" cy="3291840"/>
            </p:xfrm>
            <a:graphic>
              <a:graphicData uri="http://schemas.openxmlformats.org/drawingml/2006/table">
                <a:tbl>
                  <a:tblPr firstRow="1" bandRow="1">
                    <a:tableStyleId>{793D81CF-94F2-401A-BA57-92F5A7B2D0C5}</a:tableStyleId>
                  </a:tblPr>
                  <a:tblGrid>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44" name="Table 43">
                <a:extLst>
                  <a:ext uri="{FF2B5EF4-FFF2-40B4-BE49-F238E27FC236}">
                    <a16:creationId xmlns:a16="http://schemas.microsoft.com/office/drawing/2014/main" id="{6017BA07-4C58-B54F-837C-9CFC356C5B18}"/>
                  </a:ext>
                </a:extLst>
              </p:cNvPr>
              <p:cNvGraphicFramePr>
                <a:graphicFrameLocks noGrp="1"/>
              </p:cNvGraphicFramePr>
              <p:nvPr>
                <p:extLst>
                  <p:ext uri="{D42A27DB-BD31-4B8C-83A1-F6EECF244321}">
                    <p14:modId xmlns:p14="http://schemas.microsoft.com/office/powerpoint/2010/main" val="2930633392"/>
                  </p:ext>
                </p:extLst>
              </p:nvPr>
            </p:nvGraphicFramePr>
            <p:xfrm>
              <a:off x="4002331" y="2693525"/>
              <a:ext cx="570865" cy="3291840"/>
            </p:xfrm>
            <a:graphic>
              <a:graphicData uri="http://schemas.openxmlformats.org/drawingml/2006/table">
                <a:tbl>
                  <a:tblPr firstRow="1" bandRow="1">
                    <a:tableStyleId>{793D81CF-94F2-401A-BA57-92F5A7B2D0C5}</a:tableStyleId>
                  </a:tblPr>
                  <a:tblGrid>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2174" t="-3448" b="-796552"/>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2174" t="-103448" b="-696552"/>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2174" t="-203448" b="-596552"/>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4"/>
                          <a:stretch>
                            <a:fillRect l="-2174" t="-303448" b="-496552"/>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2174" t="-417857" b="-414286"/>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4"/>
                          <a:stretch>
                            <a:fillRect l="-2174" t="-500000"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2174" t="-600000"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4"/>
                          <a:stretch>
                            <a:fillRect l="-2174" t="-700000"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4"/>
                          <a:stretch>
                            <a:fillRect l="-2174" t="-800000"/>
                          </a:stretch>
                        </a:blipFill>
                      </a:tcPr>
                    </a:tc>
                    <a:extLst>
                      <a:ext uri="{0D108BD9-81ED-4DB2-BD59-A6C34878D82A}">
                        <a16:rowId xmlns:a16="http://schemas.microsoft.com/office/drawing/2014/main" val="10008"/>
                      </a:ext>
                    </a:extLst>
                  </a:tr>
                </a:tbl>
              </a:graphicData>
            </a:graphic>
          </p:graphicFrame>
        </mc:Fallback>
      </mc:AlternateContent>
      <p:sp>
        <p:nvSpPr>
          <p:cNvPr id="3" name="Rectangle 2">
            <a:extLst>
              <a:ext uri="{FF2B5EF4-FFF2-40B4-BE49-F238E27FC236}">
                <a16:creationId xmlns:a16="http://schemas.microsoft.com/office/drawing/2014/main" id="{E288ADCC-5697-464F-8BBD-3E74DFEE4D41}"/>
              </a:ext>
            </a:extLst>
          </p:cNvPr>
          <p:cNvSpPr/>
          <p:nvPr/>
        </p:nvSpPr>
        <p:spPr>
          <a:xfrm>
            <a:off x="359999" y="2112228"/>
            <a:ext cx="1636542" cy="470263"/>
          </a:xfrm>
          <a:prstGeom prst="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de-DE"/>
              <a:t>Proportional zu</a:t>
            </a:r>
          </a:p>
        </p:txBody>
      </p:sp>
      <p:cxnSp>
        <p:nvCxnSpPr>
          <p:cNvPr id="6" name="Straight Arrow Connector 5">
            <a:extLst>
              <a:ext uri="{FF2B5EF4-FFF2-40B4-BE49-F238E27FC236}">
                <a16:creationId xmlns:a16="http://schemas.microsoft.com/office/drawing/2014/main" id="{D677E759-ACDF-5C4F-8158-2B7C25DDF0D6}"/>
              </a:ext>
            </a:extLst>
          </p:cNvPr>
          <p:cNvCxnSpPr>
            <a:cxnSpLocks/>
            <a:stCxn id="3" idx="3"/>
            <a:endCxn id="7" idx="2"/>
          </p:cNvCxnSpPr>
          <p:nvPr/>
        </p:nvCxnSpPr>
        <p:spPr>
          <a:xfrm flipV="1">
            <a:off x="1996541" y="2162303"/>
            <a:ext cx="2470048" cy="185057"/>
          </a:xfrm>
          <a:prstGeom prst="straightConnector1">
            <a:avLst/>
          </a:prstGeom>
          <a:ln w="19050">
            <a:solidFill>
              <a:schemeClr val="bg2"/>
            </a:solidFill>
            <a:tailEnd type="triangle"/>
          </a:ln>
          <a:effectLst>
            <a:outerShdw blurRad="50800" dist="38100" dir="2700000" algn="tl" rotWithShape="0">
              <a:prstClr val="black">
                <a:alpha val="40000"/>
              </a:prstClr>
            </a:outerShdw>
          </a:effectLst>
        </p:spPr>
        <p:style>
          <a:lnRef idx="1">
            <a:schemeClr val="accent4"/>
          </a:lnRef>
          <a:fillRef idx="0">
            <a:schemeClr val="accent4"/>
          </a:fillRef>
          <a:effectRef idx="0">
            <a:schemeClr val="accent4"/>
          </a:effectRef>
          <a:fontRef idx="minor">
            <a:schemeClr val="tx1"/>
          </a:fontRef>
        </p:style>
      </p:cxnSp>
      <p:sp>
        <p:nvSpPr>
          <p:cNvPr id="7" name="Rectangle 6">
            <a:extLst>
              <a:ext uri="{FF2B5EF4-FFF2-40B4-BE49-F238E27FC236}">
                <a16:creationId xmlns:a16="http://schemas.microsoft.com/office/drawing/2014/main" id="{CFDA0EC9-C408-484C-BD72-89FFD0D7CEFD}"/>
              </a:ext>
            </a:extLst>
          </p:cNvPr>
          <p:cNvSpPr/>
          <p:nvPr/>
        </p:nvSpPr>
        <p:spPr>
          <a:xfrm>
            <a:off x="4324599" y="1840086"/>
            <a:ext cx="283980" cy="322217"/>
          </a:xfrm>
          <a:prstGeom prst="rect">
            <a:avLst/>
          </a:prstGeom>
          <a:noFill/>
          <a:ln w="19050">
            <a:solidFill>
              <a:schemeClr val="bg2"/>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cxnSp>
        <p:nvCxnSpPr>
          <p:cNvPr id="78" name="Straight Connector 77">
            <a:extLst>
              <a:ext uri="{FF2B5EF4-FFF2-40B4-BE49-F238E27FC236}">
                <a16:creationId xmlns:a16="http://schemas.microsoft.com/office/drawing/2014/main" id="{E47A909D-63CF-874B-A98A-A5B754DD709A}"/>
              </a:ext>
            </a:extLst>
          </p:cNvPr>
          <p:cNvCxnSpPr/>
          <p:nvPr/>
        </p:nvCxnSpPr>
        <p:spPr>
          <a:xfrm>
            <a:off x="700010" y="3213453"/>
            <a:ext cx="4140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C60E24D3-9614-7249-B1BD-5C0F25ACB526}"/>
              </a:ext>
            </a:extLst>
          </p:cNvPr>
          <p:cNvCxnSpPr/>
          <p:nvPr/>
        </p:nvCxnSpPr>
        <p:spPr>
          <a:xfrm>
            <a:off x="700010" y="3984162"/>
            <a:ext cx="4140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318D1BE-689A-FE42-93B5-0BB5C0D2AFCA}"/>
              </a:ext>
            </a:extLst>
          </p:cNvPr>
          <p:cNvCxnSpPr/>
          <p:nvPr/>
        </p:nvCxnSpPr>
        <p:spPr>
          <a:xfrm>
            <a:off x="700010" y="4724390"/>
            <a:ext cx="4140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24AC2168-A1B7-A945-AD17-9DF84EC3C2FF}"/>
              </a:ext>
            </a:extLst>
          </p:cNvPr>
          <p:cNvCxnSpPr/>
          <p:nvPr/>
        </p:nvCxnSpPr>
        <p:spPr>
          <a:xfrm>
            <a:off x="700010" y="5495099"/>
            <a:ext cx="4140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82" name="Table 81">
                <a:extLst>
                  <a:ext uri="{FF2B5EF4-FFF2-40B4-BE49-F238E27FC236}">
                    <a16:creationId xmlns:a16="http://schemas.microsoft.com/office/drawing/2014/main" id="{6B6DE754-C3A4-7741-9F72-9DCD4A92BFA9}"/>
                  </a:ext>
                </a:extLst>
              </p:cNvPr>
              <p:cNvGraphicFramePr>
                <a:graphicFrameLocks noGrp="1"/>
              </p:cNvGraphicFramePr>
              <p:nvPr>
                <p:extLst>
                  <p:ext uri="{D42A27DB-BD31-4B8C-83A1-F6EECF244321}">
                    <p14:modId xmlns:p14="http://schemas.microsoft.com/office/powerpoint/2010/main" val="1646082453"/>
                  </p:ext>
                </p:extLst>
              </p:nvPr>
            </p:nvGraphicFramePr>
            <p:xfrm>
              <a:off x="5031203" y="2693525"/>
              <a:ext cx="2680145"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590169">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FFC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FFC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FFC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FFC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82" name="Table 81">
                <a:extLst>
                  <a:ext uri="{FF2B5EF4-FFF2-40B4-BE49-F238E27FC236}">
                    <a16:creationId xmlns:a16="http://schemas.microsoft.com/office/drawing/2014/main" id="{6B6DE754-C3A4-7741-9F72-9DCD4A92BFA9}"/>
                  </a:ext>
                </a:extLst>
              </p:cNvPr>
              <p:cNvGraphicFramePr>
                <a:graphicFrameLocks noGrp="1"/>
              </p:cNvGraphicFramePr>
              <p:nvPr>
                <p:extLst>
                  <p:ext uri="{D42A27DB-BD31-4B8C-83A1-F6EECF244321}">
                    <p14:modId xmlns:p14="http://schemas.microsoft.com/office/powerpoint/2010/main" val="1646082453"/>
                  </p:ext>
                </p:extLst>
              </p:nvPr>
            </p:nvGraphicFramePr>
            <p:xfrm>
              <a:off x="5031203" y="2693525"/>
              <a:ext cx="2680145"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590169">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5"/>
                          <a:stretch>
                            <a:fillRect l="-1852" t="-3448" r="-292593" b="-400000"/>
                          </a:stretch>
                        </a:blipFill>
                      </a:tcPr>
                    </a:tc>
                    <a:tc>
                      <a:txBody>
                        <a:bodyPr/>
                        <a:lstStyle/>
                        <a:p>
                          <a:endParaRPr lang="en-US"/>
                        </a:p>
                      </a:txBody>
                      <a:tcPr marL="45720" marR="45720">
                        <a:blipFill>
                          <a:blip r:embed="rId5"/>
                          <a:stretch>
                            <a:fillRect l="-83333" t="-3448" r="-139394" b="-400000"/>
                          </a:stretch>
                        </a:blipFill>
                      </a:tcPr>
                    </a:tc>
                    <a:tc>
                      <a:txBody>
                        <a:bodyPr/>
                        <a:lstStyle/>
                        <a:p>
                          <a:endParaRPr lang="en-US"/>
                        </a:p>
                      </a:txBody>
                      <a:tcPr marL="45720" marR="45720">
                        <a:blipFill>
                          <a:blip r:embed="rId5"/>
                          <a:stretch>
                            <a:fillRect l="-257447" t="-3448" r="-95745" b="-400000"/>
                          </a:stretch>
                        </a:blipFill>
                      </a:tcPr>
                    </a:tc>
                    <a:tc>
                      <a:txBody>
                        <a:bodyPr/>
                        <a:lstStyle/>
                        <a:p>
                          <a:endParaRPr lang="en-US"/>
                        </a:p>
                      </a:txBody>
                      <a:tcPr marL="45720" marR="45720">
                        <a:blipFill>
                          <a:blip r:embed="rId5"/>
                          <a:stretch>
                            <a:fillRect l="-373333"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5"/>
                          <a:stretch>
                            <a:fillRect l="-1852" t="-103448" r="-292593" b="-300000"/>
                          </a:stretch>
                        </a:blipFill>
                      </a:tcPr>
                    </a:tc>
                    <a:tc>
                      <a:txBody>
                        <a:bodyPr/>
                        <a:lstStyle/>
                        <a:p>
                          <a:endParaRPr lang="en-US"/>
                        </a:p>
                      </a:txBody>
                      <a:tcPr marL="45720" marR="45720">
                        <a:blipFill>
                          <a:blip r:embed="rId5"/>
                          <a:stretch>
                            <a:fillRect l="-83333" t="-103448" r="-139394" b="-300000"/>
                          </a:stretch>
                        </a:blipFill>
                      </a:tcPr>
                    </a:tc>
                    <a:tc>
                      <a:txBody>
                        <a:bodyPr/>
                        <a:lstStyle/>
                        <a:p>
                          <a:endParaRPr lang="en-US"/>
                        </a:p>
                      </a:txBody>
                      <a:tcPr marL="45720" marR="45720">
                        <a:blipFill>
                          <a:blip r:embed="rId5"/>
                          <a:stretch>
                            <a:fillRect l="-257447" t="-103448" r="-95745" b="-300000"/>
                          </a:stretch>
                        </a:blipFill>
                      </a:tcPr>
                    </a:tc>
                    <a:tc>
                      <a:txBody>
                        <a:bodyPr/>
                        <a:lstStyle/>
                        <a:p>
                          <a:endParaRPr lang="en-US"/>
                        </a:p>
                      </a:txBody>
                      <a:tcPr marL="45720" marR="45720">
                        <a:blipFill>
                          <a:blip r:embed="rId5"/>
                          <a:stretch>
                            <a:fillRect l="-373333" t="-103448" b="-3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5"/>
                          <a:stretch>
                            <a:fillRect l="-1852" t="-203448" r="-292593" b="-200000"/>
                          </a:stretch>
                        </a:blipFill>
                      </a:tcPr>
                    </a:tc>
                    <a:tc>
                      <a:txBody>
                        <a:bodyPr/>
                        <a:lstStyle/>
                        <a:p>
                          <a:endParaRPr lang="en-US"/>
                        </a:p>
                      </a:txBody>
                      <a:tcPr marL="45720" marR="45720">
                        <a:blipFill>
                          <a:blip r:embed="rId5"/>
                          <a:stretch>
                            <a:fillRect l="-83333" t="-203448" r="-139394" b="-200000"/>
                          </a:stretch>
                        </a:blipFill>
                      </a:tcPr>
                    </a:tc>
                    <a:tc>
                      <a:txBody>
                        <a:bodyPr/>
                        <a:lstStyle/>
                        <a:p>
                          <a:endParaRPr lang="en-US"/>
                        </a:p>
                      </a:txBody>
                      <a:tcPr marL="45720" marR="45720">
                        <a:blipFill>
                          <a:blip r:embed="rId5"/>
                          <a:stretch>
                            <a:fillRect l="-257447" t="-203448" r="-95745" b="-200000"/>
                          </a:stretch>
                        </a:blipFill>
                      </a:tcPr>
                    </a:tc>
                    <a:tc>
                      <a:txBody>
                        <a:bodyPr/>
                        <a:lstStyle/>
                        <a:p>
                          <a:endParaRPr lang="en-US"/>
                        </a:p>
                      </a:txBody>
                      <a:tcPr marL="45720" marR="45720">
                        <a:blipFill>
                          <a:blip r:embed="rId5"/>
                          <a:stretch>
                            <a:fillRect l="-373333" t="-203448" b="-2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5"/>
                          <a:stretch>
                            <a:fillRect l="-1852" t="-303448" r="-292593" b="-100000"/>
                          </a:stretch>
                        </a:blipFill>
                      </a:tcPr>
                    </a:tc>
                    <a:tc>
                      <a:txBody>
                        <a:bodyPr/>
                        <a:lstStyle/>
                        <a:p>
                          <a:endParaRPr lang="en-US"/>
                        </a:p>
                      </a:txBody>
                      <a:tcPr marL="45720" marR="45720">
                        <a:blipFill>
                          <a:blip r:embed="rId5"/>
                          <a:stretch>
                            <a:fillRect l="-83333" t="-303448" r="-139394" b="-100000"/>
                          </a:stretch>
                        </a:blipFill>
                      </a:tcPr>
                    </a:tc>
                    <a:tc>
                      <a:txBody>
                        <a:bodyPr/>
                        <a:lstStyle/>
                        <a:p>
                          <a:endParaRPr lang="en-US"/>
                        </a:p>
                      </a:txBody>
                      <a:tcPr marL="45720" marR="45720">
                        <a:blipFill>
                          <a:blip r:embed="rId5"/>
                          <a:stretch>
                            <a:fillRect l="-257447" t="-303448" r="-95745" b="-100000"/>
                          </a:stretch>
                        </a:blipFill>
                      </a:tcPr>
                    </a:tc>
                    <a:tc>
                      <a:txBody>
                        <a:bodyPr/>
                        <a:lstStyle/>
                        <a:p>
                          <a:endParaRPr lang="en-US"/>
                        </a:p>
                      </a:txBody>
                      <a:tcPr marL="45720" marR="45720">
                        <a:blipFill>
                          <a:blip r:embed="rId5"/>
                          <a:stretch>
                            <a:fillRect l="-373333" t="-303448" b="-1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5"/>
                          <a:stretch>
                            <a:fillRect l="-1852" t="-403448" r="-292593"/>
                          </a:stretch>
                        </a:blipFill>
                      </a:tcPr>
                    </a:tc>
                    <a:tc>
                      <a:txBody>
                        <a:bodyPr/>
                        <a:lstStyle/>
                        <a:p>
                          <a:endParaRPr lang="en-US"/>
                        </a:p>
                      </a:txBody>
                      <a:tcPr marL="45720" marR="45720">
                        <a:blipFill>
                          <a:blip r:embed="rId5"/>
                          <a:stretch>
                            <a:fillRect l="-83333" t="-403448" r="-139394"/>
                          </a:stretch>
                        </a:blipFill>
                      </a:tcPr>
                    </a:tc>
                    <a:tc>
                      <a:txBody>
                        <a:bodyPr/>
                        <a:lstStyle/>
                        <a:p>
                          <a:endParaRPr lang="en-US"/>
                        </a:p>
                      </a:txBody>
                      <a:tcPr marL="45720" marR="45720">
                        <a:blipFill>
                          <a:blip r:embed="rId5"/>
                          <a:stretch>
                            <a:fillRect l="-257447" t="-403448" r="-95745"/>
                          </a:stretch>
                        </a:blipFill>
                      </a:tcPr>
                    </a:tc>
                    <a:tc>
                      <a:txBody>
                        <a:bodyPr/>
                        <a:lstStyle/>
                        <a:p>
                          <a:endParaRPr lang="en-US"/>
                        </a:p>
                      </a:txBody>
                      <a:tcPr marL="45720" marR="45720">
                        <a:blipFill>
                          <a:blip r:embed="rId5"/>
                          <a:stretch>
                            <a:fillRect l="-373333" t="-403448"/>
                          </a:stretch>
                        </a:blipFill>
                      </a:tcPr>
                    </a:tc>
                    <a:extLst>
                      <a:ext uri="{0D108BD9-81ED-4DB2-BD59-A6C34878D82A}">
                        <a16:rowId xmlns:a16="http://schemas.microsoft.com/office/drawing/2014/main" val="10008"/>
                      </a:ext>
                    </a:extLst>
                  </a:tr>
                </a:tbl>
              </a:graphicData>
            </a:graphic>
          </p:graphicFrame>
        </mc:Fallback>
      </mc:AlternateContent>
      <p:cxnSp>
        <p:nvCxnSpPr>
          <p:cNvPr id="83" name="Straight Connector 82">
            <a:extLst>
              <a:ext uri="{FF2B5EF4-FFF2-40B4-BE49-F238E27FC236}">
                <a16:creationId xmlns:a16="http://schemas.microsoft.com/office/drawing/2014/main" id="{1ED7330F-0EF6-8E4E-B5E3-0793A681555F}"/>
              </a:ext>
            </a:extLst>
          </p:cNvPr>
          <p:cNvCxnSpPr>
            <a:cxnSpLocks/>
          </p:cNvCxnSpPr>
          <p:nvPr/>
        </p:nvCxnSpPr>
        <p:spPr>
          <a:xfrm flipV="1">
            <a:off x="6811359" y="2582491"/>
            <a:ext cx="0" cy="205086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graphicFrame>
            <p:nvGraphicFramePr>
              <p:cNvPr id="85" name="Table 84">
                <a:extLst>
                  <a:ext uri="{FF2B5EF4-FFF2-40B4-BE49-F238E27FC236}">
                    <a16:creationId xmlns:a16="http://schemas.microsoft.com/office/drawing/2014/main" id="{4BEE0798-26F1-6147-B864-5AB385F2A128}"/>
                  </a:ext>
                </a:extLst>
              </p:cNvPr>
              <p:cNvGraphicFramePr>
                <a:graphicFrameLocks noGrp="1"/>
              </p:cNvGraphicFramePr>
              <p:nvPr>
                <p:extLst>
                  <p:ext uri="{D42A27DB-BD31-4B8C-83A1-F6EECF244321}">
                    <p14:modId xmlns:p14="http://schemas.microsoft.com/office/powerpoint/2010/main" val="2387127035"/>
                  </p:ext>
                </p:extLst>
              </p:nvPr>
            </p:nvGraphicFramePr>
            <p:xfrm>
              <a:off x="8137692" y="2693525"/>
              <a:ext cx="2089976"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85" name="Table 84">
                <a:extLst>
                  <a:ext uri="{FF2B5EF4-FFF2-40B4-BE49-F238E27FC236}">
                    <a16:creationId xmlns:a16="http://schemas.microsoft.com/office/drawing/2014/main" id="{4BEE0798-26F1-6147-B864-5AB385F2A128}"/>
                  </a:ext>
                </a:extLst>
              </p:cNvPr>
              <p:cNvGraphicFramePr>
                <a:graphicFrameLocks noGrp="1"/>
              </p:cNvGraphicFramePr>
              <p:nvPr>
                <p:extLst>
                  <p:ext uri="{D42A27DB-BD31-4B8C-83A1-F6EECF244321}">
                    <p14:modId xmlns:p14="http://schemas.microsoft.com/office/powerpoint/2010/main" val="2387127035"/>
                  </p:ext>
                </p:extLst>
              </p:nvPr>
            </p:nvGraphicFramePr>
            <p:xfrm>
              <a:off x="8137692" y="2693525"/>
              <a:ext cx="2089976"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6"/>
                          <a:stretch>
                            <a:fillRect l="-1818" t="-3448" r="-201818" b="-400000"/>
                          </a:stretch>
                        </a:blipFill>
                      </a:tcPr>
                    </a:tc>
                    <a:tc>
                      <a:txBody>
                        <a:bodyPr/>
                        <a:lstStyle/>
                        <a:p>
                          <a:endParaRPr lang="en-US"/>
                        </a:p>
                      </a:txBody>
                      <a:tcPr marL="45720" marR="45720">
                        <a:blipFill>
                          <a:blip r:embed="rId6"/>
                          <a:stretch>
                            <a:fillRect l="-84848" t="-3448" r="-68182" b="-400000"/>
                          </a:stretch>
                        </a:blipFill>
                      </a:tcPr>
                    </a:tc>
                    <a:tc>
                      <a:txBody>
                        <a:bodyPr/>
                        <a:lstStyle/>
                        <a:p>
                          <a:endParaRPr lang="en-US"/>
                        </a:p>
                      </a:txBody>
                      <a:tcPr marL="45720" marR="45720">
                        <a:blipFill>
                          <a:blip r:embed="rId6"/>
                          <a:stretch>
                            <a:fillRect l="-271111"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6"/>
                          <a:stretch>
                            <a:fillRect l="-1818" t="-103448" r="-201818" b="-300000"/>
                          </a:stretch>
                        </a:blipFill>
                      </a:tcPr>
                    </a:tc>
                    <a:tc>
                      <a:txBody>
                        <a:bodyPr/>
                        <a:lstStyle/>
                        <a:p>
                          <a:endParaRPr lang="en-US"/>
                        </a:p>
                      </a:txBody>
                      <a:tcPr marL="45720" marR="45720">
                        <a:blipFill>
                          <a:blip r:embed="rId6"/>
                          <a:stretch>
                            <a:fillRect l="-84848" t="-103448" r="-68182" b="-300000"/>
                          </a:stretch>
                        </a:blipFill>
                      </a:tcPr>
                    </a:tc>
                    <a:tc>
                      <a:txBody>
                        <a:bodyPr/>
                        <a:lstStyle/>
                        <a:p>
                          <a:endParaRPr lang="en-US"/>
                        </a:p>
                      </a:txBody>
                      <a:tcPr marL="45720" marR="45720">
                        <a:blipFill>
                          <a:blip r:embed="rId6"/>
                          <a:stretch>
                            <a:fillRect l="-271111" t="-103448" b="-3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6"/>
                          <a:stretch>
                            <a:fillRect l="-1818" t="-203448" r="-201818" b="-200000"/>
                          </a:stretch>
                        </a:blipFill>
                      </a:tcPr>
                    </a:tc>
                    <a:tc>
                      <a:txBody>
                        <a:bodyPr/>
                        <a:lstStyle/>
                        <a:p>
                          <a:endParaRPr lang="en-US"/>
                        </a:p>
                      </a:txBody>
                      <a:tcPr marL="45720" marR="45720">
                        <a:blipFill>
                          <a:blip r:embed="rId6"/>
                          <a:stretch>
                            <a:fillRect l="-84848" t="-203448" r="-68182" b="-200000"/>
                          </a:stretch>
                        </a:blipFill>
                      </a:tcPr>
                    </a:tc>
                    <a:tc>
                      <a:txBody>
                        <a:bodyPr/>
                        <a:lstStyle/>
                        <a:p>
                          <a:endParaRPr lang="en-US"/>
                        </a:p>
                      </a:txBody>
                      <a:tcPr marL="45720" marR="45720">
                        <a:blipFill>
                          <a:blip r:embed="rId6"/>
                          <a:stretch>
                            <a:fillRect l="-271111" t="-203448" b="-2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6"/>
                          <a:stretch>
                            <a:fillRect l="-1818" t="-303448" r="-201818" b="-100000"/>
                          </a:stretch>
                        </a:blipFill>
                      </a:tcPr>
                    </a:tc>
                    <a:tc>
                      <a:txBody>
                        <a:bodyPr/>
                        <a:lstStyle/>
                        <a:p>
                          <a:endParaRPr lang="en-US"/>
                        </a:p>
                      </a:txBody>
                      <a:tcPr marL="45720" marR="45720">
                        <a:blipFill>
                          <a:blip r:embed="rId6"/>
                          <a:stretch>
                            <a:fillRect l="-84848" t="-303448" r="-68182" b="-100000"/>
                          </a:stretch>
                        </a:blipFill>
                      </a:tcPr>
                    </a:tc>
                    <a:tc>
                      <a:txBody>
                        <a:bodyPr/>
                        <a:lstStyle/>
                        <a:p>
                          <a:endParaRPr lang="en-US"/>
                        </a:p>
                      </a:txBody>
                      <a:tcPr marL="45720" marR="45720">
                        <a:blipFill>
                          <a:blip r:embed="rId6"/>
                          <a:stretch>
                            <a:fillRect l="-271111" t="-303448" b="-1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6"/>
                          <a:stretch>
                            <a:fillRect l="-1818" t="-403448" r="-201818"/>
                          </a:stretch>
                        </a:blipFill>
                      </a:tcPr>
                    </a:tc>
                    <a:tc>
                      <a:txBody>
                        <a:bodyPr/>
                        <a:lstStyle/>
                        <a:p>
                          <a:endParaRPr lang="en-US"/>
                        </a:p>
                      </a:txBody>
                      <a:tcPr marL="45720" marR="45720">
                        <a:blipFill>
                          <a:blip r:embed="rId6"/>
                          <a:stretch>
                            <a:fillRect l="-84848" t="-403448" r="-68182"/>
                          </a:stretch>
                        </a:blipFill>
                      </a:tcPr>
                    </a:tc>
                    <a:tc>
                      <a:txBody>
                        <a:bodyPr/>
                        <a:lstStyle/>
                        <a:p>
                          <a:endParaRPr lang="en-US"/>
                        </a:p>
                      </a:txBody>
                      <a:tcPr marL="45720" marR="45720">
                        <a:blipFill>
                          <a:blip r:embed="rId6"/>
                          <a:stretch>
                            <a:fillRect l="-271111" t="-403448"/>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3427CA20-D061-E743-88C1-8591B950D7DF}"/>
                  </a:ext>
                </a:extLst>
              </p:cNvPr>
              <p:cNvSpPr txBox="1"/>
              <p:nvPr/>
            </p:nvSpPr>
            <p:spPr>
              <a:xfrm>
                <a:off x="5658220" y="171823"/>
                <a:ext cx="4701415" cy="1477328"/>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de-DE" dirty="0"/>
                  <a:t>Vorgehen:</a:t>
                </a:r>
              </a:p>
              <a:p>
                <a:pPr marL="342900" indent="-342900">
                  <a:buFont typeface="+mj-lt"/>
                  <a:buAutoNum type="alphaLcPeriod"/>
                </a:pPr>
                <a:r>
                  <a:rPr lang="de-DE" dirty="0"/>
                  <a:t>Bei </a:t>
                </a:r>
                <a14:m>
                  <m:oMath xmlns:m="http://schemas.openxmlformats.org/officeDocument/2006/math">
                    <m:r>
                      <a:rPr lang="de-DE" b="0" i="1" smtClean="0">
                        <a:latin typeface="Cambria Math" panose="02040503050406030204" pitchFamily="18" charset="0"/>
                      </a:rPr>
                      <m:t>𝑅</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𝑟</m:t>
                    </m:r>
                  </m:oMath>
                </a14:m>
                <a:r>
                  <a:rPr lang="de-DE" dirty="0"/>
                  <a:t> Wahrscheinlichkeiten auf </a:t>
                </a:r>
                <a14:m>
                  <m:oMath xmlns:m="http://schemas.openxmlformats.org/officeDocument/2006/math">
                    <m:r>
                      <a:rPr lang="de-DE" i="1" dirty="0" smtClean="0">
                        <a:latin typeface="Cambria Math" panose="02040503050406030204" pitchFamily="18" charset="0"/>
                      </a:rPr>
                      <m:t>0</m:t>
                    </m:r>
                  </m:oMath>
                </a14:m>
                <a:r>
                  <a:rPr lang="de-DE" dirty="0"/>
                  <a:t> setzen</a:t>
                </a:r>
              </a:p>
              <a:p>
                <a:pPr marL="342900" indent="-342900">
                  <a:buFont typeface="+mj-lt"/>
                  <a:buAutoNum type="alphaLcPeriod"/>
                </a:pPr>
                <a:r>
                  <a:rPr lang="de-DE" dirty="0"/>
                  <a:t>Zeilen mit Wahrscheinlichkeit </a:t>
                </a:r>
                <a14:m>
                  <m:oMath xmlns:m="http://schemas.openxmlformats.org/officeDocument/2006/math">
                    <m:r>
                      <a:rPr lang="de-DE" i="1" dirty="0">
                        <a:latin typeface="Cambria Math" panose="02040503050406030204" pitchFamily="18" charset="0"/>
                      </a:rPr>
                      <m:t>0</m:t>
                    </m:r>
                  </m:oMath>
                </a14:m>
                <a:r>
                  <a:rPr lang="de-DE" dirty="0"/>
                  <a:t> fallen lassen</a:t>
                </a:r>
              </a:p>
              <a:p>
                <a:pPr marL="342900" indent="-342900">
                  <a:buFont typeface="+mj-lt"/>
                  <a:buAutoNum type="alphaLcPeriod"/>
                </a:pPr>
                <a:r>
                  <a:rPr lang="de-DE" dirty="0"/>
                  <a:t>Evidenzvariable fallen lassen </a:t>
                </a:r>
              </a:p>
              <a:p>
                <a:pPr marL="630238" lvl="1" indent="-258763">
                  <a:buFont typeface="Arial" panose="020B0604020202020204" pitchFamily="34" charset="0"/>
                  <a:buChar char="•"/>
                </a:pPr>
                <a:r>
                  <a:rPr lang="de-DE" dirty="0">
                    <a:solidFill>
                      <a:srgbClr val="F4F4F4"/>
                    </a:solidFill>
                  </a:rPr>
                  <a:t>Kein Informationsverlust bei b. + c.</a:t>
                </a:r>
              </a:p>
            </p:txBody>
          </p:sp>
        </mc:Choice>
        <mc:Fallback xmlns="">
          <p:sp>
            <p:nvSpPr>
              <p:cNvPr id="22" name="TextBox 21">
                <a:extLst>
                  <a:ext uri="{FF2B5EF4-FFF2-40B4-BE49-F238E27FC236}">
                    <a16:creationId xmlns:a16="http://schemas.microsoft.com/office/drawing/2014/main" id="{3427CA20-D061-E743-88C1-8591B950D7DF}"/>
                  </a:ext>
                </a:extLst>
              </p:cNvPr>
              <p:cNvSpPr txBox="1">
                <a:spLocks noRot="1" noChangeAspect="1" noMove="1" noResize="1" noEditPoints="1" noAdjustHandles="1" noChangeArrowheads="1" noChangeShapeType="1" noTextEdit="1"/>
              </p:cNvSpPr>
              <p:nvPr/>
            </p:nvSpPr>
            <p:spPr>
              <a:xfrm>
                <a:off x="5658220" y="171823"/>
                <a:ext cx="4701415" cy="1477328"/>
              </a:xfrm>
              <a:prstGeom prst="rect">
                <a:avLst/>
              </a:prstGeom>
              <a:blipFill>
                <a:blip r:embed="rId7"/>
                <a:stretch>
                  <a:fillRect/>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527BF91D-55BC-9C49-B232-B19CEF9EAF84}"/>
              </a:ext>
            </a:extLst>
          </p:cNvPr>
          <p:cNvSpPr>
            <a:spLocks noGrp="1"/>
          </p:cNvSpPr>
          <p:nvPr>
            <p:ph type="dt" sz="half" idx="2"/>
          </p:nvPr>
        </p:nvSpPr>
        <p:spPr/>
        <p:txBody>
          <a:bodyPr/>
          <a:lstStyle/>
          <a:p>
            <a:r>
              <a:rPr lang="en-GB"/>
              <a:t>Episodische PGMs</a:t>
            </a:r>
            <a:endParaRPr lang="de-DE" dirty="0"/>
          </a:p>
        </p:txBody>
      </p:sp>
      <p:sp>
        <p:nvSpPr>
          <p:cNvPr id="8" name="Footer Placeholder 7">
            <a:extLst>
              <a:ext uri="{FF2B5EF4-FFF2-40B4-BE49-F238E27FC236}">
                <a16:creationId xmlns:a16="http://schemas.microsoft.com/office/drawing/2014/main" id="{A0E6FF00-5441-BC4D-A74D-E97071818A8F}"/>
              </a:ext>
            </a:extLst>
          </p:cNvPr>
          <p:cNvSpPr>
            <a:spLocks noGrp="1"/>
          </p:cNvSpPr>
          <p:nvPr>
            <p:ph type="ftr" sz="quarter" idx="3"/>
          </p:nvPr>
        </p:nvSpPr>
        <p:spPr/>
        <p:txBody>
          <a:bodyPr/>
          <a:lstStyle/>
          <a:p>
            <a:r>
              <a:rPr lang="de-DE" dirty="0"/>
              <a:t>Tanya Braun</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EF1B765B-0FE8-6741-8B9A-BC8C5B8CFB86}"/>
                  </a:ext>
                </a:extLst>
              </p:cNvPr>
              <p:cNvSpPr txBox="1"/>
              <p:nvPr/>
            </p:nvSpPr>
            <p:spPr>
              <a:xfrm>
                <a:off x="5653185" y="4903574"/>
                <a:ext cx="4711483"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Absorption mit Dimensionsreduktion:</a:t>
                </a:r>
              </a:p>
              <a:p>
                <a:r>
                  <a:rPr lang="de-DE" b="1" dirty="0"/>
                  <a:t>≜  </a:t>
                </a:r>
                <a:r>
                  <a:rPr lang="de-DE" dirty="0"/>
                  <a:t>Selektion mit </a:t>
                </a:r>
                <a14:m>
                  <m:oMath xmlns:m="http://schemas.openxmlformats.org/officeDocument/2006/math">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m:t>
                    </m:r>
                  </m:oMath>
                </a14:m>
                <a:r>
                  <a:rPr lang="de-DE" dirty="0"/>
                  <a:t> und Projektion auf </a:t>
                </a:r>
                <a14:m>
                  <m:oMath xmlns:m="http://schemas.openxmlformats.org/officeDocument/2006/math">
                    <m:r>
                      <a:rPr lang="de-DE" b="1" i="1" dirty="0">
                        <a:latin typeface="Cambria Math" panose="02040503050406030204" pitchFamily="18" charset="0"/>
                      </a:rPr>
                      <m:t>𝑹</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𝑅</m:t>
                    </m:r>
                  </m:oMath>
                </a14:m>
                <a:endParaRPr lang="de-DE" b="1" dirty="0"/>
              </a:p>
              <a:p>
                <a:r>
                  <a:rPr lang="de-DE" dirty="0"/>
                  <a:t>➝ </a:t>
                </a:r>
                <a:r>
                  <a:rPr lang="de-DE" dirty="0">
                    <a:solidFill>
                      <a:schemeClr val="accent3">
                        <a:lumMod val="40000"/>
                        <a:lumOff val="60000"/>
                      </a:schemeClr>
                    </a:solidFill>
                  </a:rPr>
                  <a:t>Reduziert die Dimension der Verteilung um </a:t>
                </a:r>
                <a14:m>
                  <m:oMath xmlns:m="http://schemas.openxmlformats.org/officeDocument/2006/math">
                    <m:r>
                      <a:rPr lang="de-DE" i="1" dirty="0" smtClean="0">
                        <a:solidFill>
                          <a:schemeClr val="accent3">
                            <a:lumMod val="40000"/>
                            <a:lumOff val="60000"/>
                          </a:schemeClr>
                        </a:solidFill>
                        <a:latin typeface="Cambria Math" panose="02040503050406030204" pitchFamily="18" charset="0"/>
                      </a:rPr>
                      <m:t>1</m:t>
                    </m:r>
                  </m:oMath>
                </a14:m>
                <a:endParaRPr lang="de-DE" dirty="0"/>
              </a:p>
            </p:txBody>
          </p:sp>
        </mc:Choice>
        <mc:Fallback xmlns="">
          <p:sp>
            <p:nvSpPr>
              <p:cNvPr id="21" name="TextBox 20">
                <a:extLst>
                  <a:ext uri="{FF2B5EF4-FFF2-40B4-BE49-F238E27FC236}">
                    <a16:creationId xmlns:a16="http://schemas.microsoft.com/office/drawing/2014/main" id="{EF1B765B-0FE8-6741-8B9A-BC8C5B8CFB86}"/>
                  </a:ext>
                </a:extLst>
              </p:cNvPr>
              <p:cNvSpPr txBox="1">
                <a:spLocks noRot="1" noChangeAspect="1" noMove="1" noResize="1" noEditPoints="1" noAdjustHandles="1" noChangeArrowheads="1" noChangeShapeType="1" noTextEdit="1"/>
              </p:cNvSpPr>
              <p:nvPr/>
            </p:nvSpPr>
            <p:spPr>
              <a:xfrm>
                <a:off x="5653185" y="4903574"/>
                <a:ext cx="4711483" cy="923330"/>
              </a:xfrm>
              <a:prstGeom prst="rect">
                <a:avLst/>
              </a:prstGeom>
              <a:blipFill>
                <a:blip r:embed="rId8"/>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2149636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3"/>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C959-9483-354B-B674-C0BAA3A67C71}"/>
              </a:ext>
            </a:extLst>
          </p:cNvPr>
          <p:cNvSpPr>
            <a:spLocks noGrp="1"/>
          </p:cNvSpPr>
          <p:nvPr>
            <p:ph type="title"/>
          </p:nvPr>
        </p:nvSpPr>
        <p:spPr/>
        <p:txBody>
          <a:bodyPr/>
          <a:lstStyle/>
          <a:p>
            <a:r>
              <a:rPr lang="de-DE" dirty="0"/>
              <a:t>2. Elimination &amp; 3. Normalisierung</a:t>
            </a:r>
          </a:p>
        </p:txBody>
      </p:sp>
      <mc:AlternateContent xmlns:mc="http://schemas.openxmlformats.org/markup-compatibility/2006" xmlns:a14="http://schemas.microsoft.com/office/drawing/2010/main">
        <mc:Choice Requires="a14">
          <p:sp>
            <p:nvSpPr>
              <p:cNvPr id="18" name="Content Placeholder 17">
                <a:extLst>
                  <a:ext uri="{FF2B5EF4-FFF2-40B4-BE49-F238E27FC236}">
                    <a16:creationId xmlns:a16="http://schemas.microsoft.com/office/drawing/2014/main" id="{FBD60FD0-CF2E-AF44-A863-FB4682DAA37B}"/>
                  </a:ext>
                </a:extLst>
              </p:cNvPr>
              <p:cNvSpPr>
                <a:spLocks noGrp="1"/>
              </p:cNvSpPr>
              <p:nvPr>
                <p:ph idx="1"/>
              </p:nvPr>
            </p:nvSpPr>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𝐸𝑝𝑖𝑑</m:t>
                          </m:r>
                          <m:r>
                            <a:rPr lang="de-DE" b="0" i="1" smtClean="0">
                              <a:latin typeface="Cambria Math" panose="02040503050406030204" pitchFamily="18" charset="0"/>
                            </a:rPr>
                            <m:t> </m:t>
                          </m:r>
                          <m:r>
                            <a:rPr lang="de-DE" i="1">
                              <a:latin typeface="Cambria Math" panose="02040503050406030204" pitchFamily="18" charset="0"/>
                            </a:rPr>
                            <m:t>|</m:t>
                          </m:r>
                          <m:r>
                            <a:rPr lang="de-DE" b="0" i="1" smtClean="0">
                              <a:latin typeface="Cambria Math" panose="02040503050406030204" pitchFamily="18" charset="0"/>
                            </a:rPr>
                            <m:t> </m:t>
                          </m:r>
                          <m:r>
                            <a:rPr lang="de-DE" i="1" smtClean="0">
                              <a:solidFill>
                                <a:srgbClr val="FFC000"/>
                              </a:solidFill>
                              <a:latin typeface="Cambria Math" panose="02040503050406030204" pitchFamily="18" charset="0"/>
                            </a:rPr>
                            <m:t>𝑠𝑖𝑐𝑘</m:t>
                          </m:r>
                        </m:e>
                      </m:d>
                      <m:r>
                        <a:rPr lang="de-DE" i="1" smtClean="0">
                          <a:solidFill>
                            <a:schemeClr val="tx1"/>
                          </a:solidFill>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sSub>
                            <m:sSubPr>
                              <m:ctrlPr>
                                <a:rPr lang="de-DE" b="0" i="1" smtClean="0">
                                  <a:latin typeface="Cambria Math" panose="02040503050406030204" pitchFamily="18" charset="0"/>
                                </a:rPr>
                              </m:ctrlPr>
                            </m:sSubPr>
                            <m:e>
                              <m:r>
                                <m:rPr>
                                  <m:brk m:alnAt="7"/>
                                </m:rPr>
                                <a:rPr lang="de-DE" i="1">
                                  <a:latin typeface="Cambria Math" panose="02040503050406030204" pitchFamily="18" charset="0"/>
                                </a:rPr>
                                <m:t>𝑣</m:t>
                              </m:r>
                            </m:e>
                            <m:sub>
                              <m:r>
                                <m:rPr>
                                  <m:brk m:alnAt="7"/>
                                </m:rPr>
                                <a:rPr lang="de-DE" b="0" i="1" smtClean="0">
                                  <a:latin typeface="Cambria Math" panose="02040503050406030204" pitchFamily="18" charset="0"/>
                                </a:rPr>
                                <m:t>𝑡</m:t>
                              </m:r>
                            </m:sub>
                          </m:sSub>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Val</m:t>
                          </m:r>
                          <m:r>
                            <a:rPr lang="de-DE" i="1">
                              <a:latin typeface="Cambria Math" panose="02040503050406030204" pitchFamily="18" charset="0"/>
                              <a:ea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𝑇𝑟𝑎𝑣𝑒𝑙</m:t>
                          </m:r>
                          <m:r>
                            <a:rPr lang="de-DE" i="1">
                              <a:latin typeface="Cambria Math" panose="02040503050406030204" pitchFamily="18" charset="0"/>
                              <a:ea typeface="Cambria Math" panose="02040503050406030204" pitchFamily="18" charset="0"/>
                            </a:rPr>
                            <m:t>)</m:t>
                          </m:r>
                        </m:sub>
                        <m:sup/>
                        <m:e>
                          <m:r>
                            <a:rPr lang="de-DE" i="1">
                              <a:latin typeface="Cambria Math" panose="02040503050406030204" pitchFamily="18" charset="0"/>
                            </a:rPr>
                            <m:t>𝑃</m:t>
                          </m:r>
                          <m:r>
                            <a:rPr lang="de-DE" i="1">
                              <a:latin typeface="Cambria Math" panose="02040503050406030204" pitchFamily="18" charset="0"/>
                            </a:rPr>
                            <m:t>(</m:t>
                          </m:r>
                          <m:r>
                            <a:rPr lang="de-DE" i="1">
                              <a:latin typeface="Cambria Math" panose="02040503050406030204" pitchFamily="18" charset="0"/>
                            </a:rPr>
                            <m:t>𝐸𝑝𝑖𝑑</m:t>
                          </m:r>
                          <m:r>
                            <a:rPr lang="de-DE" i="1">
                              <a:latin typeface="Cambria Math" panose="02040503050406030204" pitchFamily="18" charset="0"/>
                            </a:rPr>
                            <m:t>,</m:t>
                          </m:r>
                          <m:r>
                            <a:rPr lang="de-DE" i="1">
                              <a:latin typeface="Cambria Math" panose="02040503050406030204" pitchFamily="18" charset="0"/>
                            </a:rPr>
                            <m:t>𝑇𝑟𝑎𝑣𝑒𝑙</m:t>
                          </m:r>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𝑡</m:t>
                              </m:r>
                            </m:sub>
                          </m:sSub>
                          <m:r>
                            <a:rPr lang="de-DE" i="1">
                              <a:latin typeface="Cambria Math" panose="02040503050406030204" pitchFamily="18" charset="0"/>
                            </a:rPr>
                            <m:t>,</m:t>
                          </m:r>
                          <m:r>
                            <a:rPr lang="de-DE" b="0" i="1" smtClean="0">
                              <a:solidFill>
                                <a:srgbClr val="FFC000"/>
                              </a:solidFill>
                              <a:latin typeface="Cambria Math" panose="02040503050406030204" pitchFamily="18" charset="0"/>
                            </a:rPr>
                            <m:t>𝑠</m:t>
                          </m:r>
                          <m:r>
                            <a:rPr lang="de-DE" i="1">
                              <a:solidFill>
                                <a:srgbClr val="FFC000"/>
                              </a:solidFill>
                              <a:latin typeface="Cambria Math" panose="02040503050406030204" pitchFamily="18" charset="0"/>
                            </a:rPr>
                            <m:t>𝑖𝑐𝑘</m:t>
                          </m:r>
                          <m:r>
                            <a:rPr lang="de-DE" i="1">
                              <a:latin typeface="Cambria Math" panose="02040503050406030204" pitchFamily="18" charset="0"/>
                            </a:rPr>
                            <m:t>)</m:t>
                          </m:r>
                        </m:e>
                      </m:nary>
                    </m:oMath>
                  </m:oMathPara>
                </a14:m>
                <a:endParaRPr lang="de-DE" dirty="0"/>
              </a:p>
              <a:p>
                <a:endParaRPr lang="de-DE" dirty="0"/>
              </a:p>
            </p:txBody>
          </p:sp>
        </mc:Choice>
        <mc:Fallback xmlns="">
          <p:sp>
            <p:nvSpPr>
              <p:cNvPr id="18" name="Content Placeholder 17">
                <a:extLst>
                  <a:ext uri="{FF2B5EF4-FFF2-40B4-BE49-F238E27FC236}">
                    <a16:creationId xmlns:a16="http://schemas.microsoft.com/office/drawing/2014/main" id="{FBD60FD0-CF2E-AF44-A863-FB4682DAA37B}"/>
                  </a:ext>
                </a:extLst>
              </p:cNvPr>
              <p:cNvSpPr>
                <a:spLocks noGrp="1" noRot="1" noChangeAspect="1" noMove="1" noResize="1" noEditPoints="1" noAdjustHandles="1" noChangeArrowheads="1" noChangeShapeType="1" noTextEdit="1"/>
              </p:cNvSpPr>
              <p:nvPr>
                <p:ph idx="1"/>
              </p:nvPr>
            </p:nvSpPr>
            <p:spPr>
              <a:blipFill>
                <a:blip r:embed="rId2"/>
                <a:stretch>
                  <a:fillRect t="-33134"/>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9D61F1D9-B940-9B47-8DDF-D5148F108243}"/>
              </a:ext>
            </a:extLst>
          </p:cNvPr>
          <p:cNvSpPr>
            <a:spLocks noGrp="1"/>
          </p:cNvSpPr>
          <p:nvPr>
            <p:ph type="sldNum" sz="quarter" idx="4"/>
          </p:nvPr>
        </p:nvSpPr>
        <p:spPr/>
        <p:txBody>
          <a:bodyPr/>
          <a:lstStyle/>
          <a:p>
            <a:fld id="{67C9959E-8E6B-B04C-9955-EA096F41CA7A}" type="slidenum">
              <a:rPr lang="de-DE" smtClean="0"/>
              <a:t>26</a:t>
            </a:fld>
            <a:endParaRPr lang="de-DE"/>
          </a:p>
        </p:txBody>
      </p:sp>
      <mc:AlternateContent xmlns:mc="http://schemas.openxmlformats.org/markup-compatibility/2006" xmlns:a14="http://schemas.microsoft.com/office/drawing/2010/main">
        <mc:Choice Requires="a14">
          <p:graphicFrame>
            <p:nvGraphicFramePr>
              <p:cNvPr id="24" name="Table 23">
                <a:extLst>
                  <a:ext uri="{FF2B5EF4-FFF2-40B4-BE49-F238E27FC236}">
                    <a16:creationId xmlns:a16="http://schemas.microsoft.com/office/drawing/2014/main" id="{E99A85A5-EE05-B748-BFC7-A6D4ADB8F605}"/>
                  </a:ext>
                </a:extLst>
              </p:cNvPr>
              <p:cNvGraphicFramePr>
                <a:graphicFrameLocks noGrp="1"/>
              </p:cNvGraphicFramePr>
              <p:nvPr>
                <p:extLst>
                  <p:ext uri="{D42A27DB-BD31-4B8C-83A1-F6EECF244321}">
                    <p14:modId xmlns:p14="http://schemas.microsoft.com/office/powerpoint/2010/main" val="1522345229"/>
                  </p:ext>
                </p:extLst>
              </p:nvPr>
            </p:nvGraphicFramePr>
            <p:xfrm>
              <a:off x="5157605" y="2671271"/>
              <a:ext cx="1117219" cy="365760"/>
            </p:xfrm>
            <a:graphic>
              <a:graphicData uri="http://schemas.openxmlformats.org/drawingml/2006/table">
                <a:tbl>
                  <a:tblPr firstRow="1" bandRow="1">
                    <a:tableStyleId>{793D81CF-94F2-401A-BA57-92F5A7B2D0C5}</a:tableStyleId>
                  </a:tblPr>
                  <a:tblGrid>
                    <a:gridCol w="625729">
                      <a:extLst>
                        <a:ext uri="{9D8B030D-6E8A-4147-A177-3AD203B41FA5}">
                          <a16:colId xmlns:a16="http://schemas.microsoft.com/office/drawing/2014/main" val="20000"/>
                        </a:ext>
                      </a:extLst>
                    </a:gridCol>
                    <a:gridCol w="49149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4" name="Table 23">
                <a:extLst>
                  <a:ext uri="{FF2B5EF4-FFF2-40B4-BE49-F238E27FC236}">
                    <a16:creationId xmlns:a16="http://schemas.microsoft.com/office/drawing/2014/main" id="{E99A85A5-EE05-B748-BFC7-A6D4ADB8F605}"/>
                  </a:ext>
                </a:extLst>
              </p:cNvPr>
              <p:cNvGraphicFramePr>
                <a:graphicFrameLocks noGrp="1"/>
              </p:cNvGraphicFramePr>
              <p:nvPr>
                <p:extLst>
                  <p:ext uri="{D42A27DB-BD31-4B8C-83A1-F6EECF244321}">
                    <p14:modId xmlns:p14="http://schemas.microsoft.com/office/powerpoint/2010/main" val="1522345229"/>
                  </p:ext>
                </p:extLst>
              </p:nvPr>
            </p:nvGraphicFramePr>
            <p:xfrm>
              <a:off x="5157605" y="2671271"/>
              <a:ext cx="1117219" cy="365760"/>
            </p:xfrm>
            <a:graphic>
              <a:graphicData uri="http://schemas.openxmlformats.org/drawingml/2006/table">
                <a:tbl>
                  <a:tblPr firstRow="1" bandRow="1">
                    <a:tableStyleId>{793D81CF-94F2-401A-BA57-92F5A7B2D0C5}</a:tableStyleId>
                  </a:tblPr>
                  <a:tblGrid>
                    <a:gridCol w="625729">
                      <a:extLst>
                        <a:ext uri="{9D8B030D-6E8A-4147-A177-3AD203B41FA5}">
                          <a16:colId xmlns:a16="http://schemas.microsoft.com/office/drawing/2014/main" val="20000"/>
                        </a:ext>
                      </a:extLst>
                    </a:gridCol>
                    <a:gridCol w="49149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2000" t="-3333" r="-78000" b="-10000"/>
                          </a:stretch>
                        </a:blipFill>
                      </a:tcPr>
                    </a:tc>
                    <a:tc>
                      <a:txBody>
                        <a:bodyPr/>
                        <a:lstStyle/>
                        <a:p>
                          <a:endParaRPr lang="en-US"/>
                        </a:p>
                      </a:txBody>
                      <a:tcPr marL="45720" marR="45720">
                        <a:blipFill>
                          <a:blip r:embed="rId3"/>
                          <a:stretch>
                            <a:fillRect l="-130769" t="-3333" b="-10000"/>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6" name="Table 25">
                <a:extLst>
                  <a:ext uri="{FF2B5EF4-FFF2-40B4-BE49-F238E27FC236}">
                    <a16:creationId xmlns:a16="http://schemas.microsoft.com/office/drawing/2014/main" id="{F3DE89CD-3EA3-7049-8783-9C2137ECB5FE}"/>
                  </a:ext>
                </a:extLst>
              </p:cNvPr>
              <p:cNvGraphicFramePr>
                <a:graphicFrameLocks noGrp="1"/>
              </p:cNvGraphicFramePr>
              <p:nvPr>
                <p:extLst>
                  <p:ext uri="{D42A27DB-BD31-4B8C-83A1-F6EECF244321}">
                    <p14:modId xmlns:p14="http://schemas.microsoft.com/office/powerpoint/2010/main" val="2834235253"/>
                  </p:ext>
                </p:extLst>
              </p:nvPr>
            </p:nvGraphicFramePr>
            <p:xfrm>
              <a:off x="5157604" y="3205268"/>
              <a:ext cx="1116000" cy="365760"/>
            </p:xfrm>
            <a:graphic>
              <a:graphicData uri="http://schemas.openxmlformats.org/drawingml/2006/table">
                <a:tbl>
                  <a:tblPr bandRow="1">
                    <a:tableStyleId>{793D81CF-94F2-401A-BA57-92F5A7B2D0C5}</a:tableStyleId>
                  </a:tblPr>
                  <a:tblGrid>
                    <a:gridCol w="622800">
                      <a:extLst>
                        <a:ext uri="{9D8B030D-6E8A-4147-A177-3AD203B41FA5}">
                          <a16:colId xmlns:a16="http://schemas.microsoft.com/office/drawing/2014/main" val="20000"/>
                        </a:ext>
                      </a:extLst>
                    </a:gridCol>
                    <a:gridCol w="4932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𝑓𝑎𝑙𝑠𝑒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0.32</m:t>
                                </m:r>
                              </m:oMath>
                            </m:oMathPara>
                          </a14:m>
                          <a:endParaRPr lang="en-US" sz="180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6" name="Table 25">
                <a:extLst>
                  <a:ext uri="{FF2B5EF4-FFF2-40B4-BE49-F238E27FC236}">
                    <a16:creationId xmlns:a16="http://schemas.microsoft.com/office/drawing/2014/main" id="{F3DE89CD-3EA3-7049-8783-9C2137ECB5FE}"/>
                  </a:ext>
                </a:extLst>
              </p:cNvPr>
              <p:cNvGraphicFramePr>
                <a:graphicFrameLocks noGrp="1"/>
              </p:cNvGraphicFramePr>
              <p:nvPr>
                <p:extLst>
                  <p:ext uri="{D42A27DB-BD31-4B8C-83A1-F6EECF244321}">
                    <p14:modId xmlns:p14="http://schemas.microsoft.com/office/powerpoint/2010/main" val="2834235253"/>
                  </p:ext>
                </p:extLst>
              </p:nvPr>
            </p:nvGraphicFramePr>
            <p:xfrm>
              <a:off x="5157604" y="3205268"/>
              <a:ext cx="1116000" cy="365760"/>
            </p:xfrm>
            <a:graphic>
              <a:graphicData uri="http://schemas.openxmlformats.org/drawingml/2006/table">
                <a:tbl>
                  <a:tblPr bandRow="1">
                    <a:tableStyleId>{793D81CF-94F2-401A-BA57-92F5A7B2D0C5}</a:tableStyleId>
                  </a:tblPr>
                  <a:tblGrid>
                    <a:gridCol w="622800">
                      <a:extLst>
                        <a:ext uri="{9D8B030D-6E8A-4147-A177-3AD203B41FA5}">
                          <a16:colId xmlns:a16="http://schemas.microsoft.com/office/drawing/2014/main" val="20000"/>
                        </a:ext>
                      </a:extLst>
                    </a:gridCol>
                    <a:gridCol w="4932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2041" t="-3333" r="-81633" b="-10000"/>
                          </a:stretch>
                        </a:blipFill>
                      </a:tcPr>
                    </a:tc>
                    <a:tc>
                      <a:txBody>
                        <a:bodyPr/>
                        <a:lstStyle/>
                        <a:p>
                          <a:endParaRPr lang="en-US"/>
                        </a:p>
                      </a:txBody>
                      <a:tcPr marL="45720" marR="45720">
                        <a:blipFill>
                          <a:blip r:embed="rId4"/>
                          <a:stretch>
                            <a:fillRect l="-128205" t="-3333" r="-2564" b="-10000"/>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8" name="Table 27">
                <a:extLst>
                  <a:ext uri="{FF2B5EF4-FFF2-40B4-BE49-F238E27FC236}">
                    <a16:creationId xmlns:a16="http://schemas.microsoft.com/office/drawing/2014/main" id="{8FCC1DC6-C2E2-7147-A787-C4AE4BD9347A}"/>
                  </a:ext>
                </a:extLst>
              </p:cNvPr>
              <p:cNvGraphicFramePr>
                <a:graphicFrameLocks noGrp="1"/>
              </p:cNvGraphicFramePr>
              <p:nvPr>
                <p:extLst>
                  <p:ext uri="{D42A27DB-BD31-4B8C-83A1-F6EECF244321}">
                    <p14:modId xmlns:p14="http://schemas.microsoft.com/office/powerpoint/2010/main" val="1873312845"/>
                  </p:ext>
                </p:extLst>
              </p:nvPr>
            </p:nvGraphicFramePr>
            <p:xfrm>
              <a:off x="5157603" y="3907836"/>
              <a:ext cx="1116000" cy="365760"/>
            </p:xfrm>
            <a:graphic>
              <a:graphicData uri="http://schemas.openxmlformats.org/drawingml/2006/table">
                <a:tbl>
                  <a:tblPr bandRow="1">
                    <a:tableStyleId>{793D81CF-94F2-401A-BA57-92F5A7B2D0C5}</a:tableStyleId>
                  </a:tblPr>
                  <a:tblGrid>
                    <a:gridCol w="622800">
                      <a:extLst>
                        <a:ext uri="{9D8B030D-6E8A-4147-A177-3AD203B41FA5}">
                          <a16:colId xmlns:a16="http://schemas.microsoft.com/office/drawing/2014/main" val="20000"/>
                        </a:ext>
                      </a:extLst>
                    </a:gridCol>
                    <a:gridCol w="4932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𝑡𝑟𝑢𝑒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0.08</m:t>
                                </m:r>
                              </m:oMath>
                            </m:oMathPara>
                          </a14:m>
                          <a:endParaRPr lang="en-US" sz="180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8" name="Table 27">
                <a:extLst>
                  <a:ext uri="{FF2B5EF4-FFF2-40B4-BE49-F238E27FC236}">
                    <a16:creationId xmlns:a16="http://schemas.microsoft.com/office/drawing/2014/main" id="{8FCC1DC6-C2E2-7147-A787-C4AE4BD9347A}"/>
                  </a:ext>
                </a:extLst>
              </p:cNvPr>
              <p:cNvGraphicFramePr>
                <a:graphicFrameLocks noGrp="1"/>
              </p:cNvGraphicFramePr>
              <p:nvPr>
                <p:extLst>
                  <p:ext uri="{D42A27DB-BD31-4B8C-83A1-F6EECF244321}">
                    <p14:modId xmlns:p14="http://schemas.microsoft.com/office/powerpoint/2010/main" val="1873312845"/>
                  </p:ext>
                </p:extLst>
              </p:nvPr>
            </p:nvGraphicFramePr>
            <p:xfrm>
              <a:off x="5157603" y="3907836"/>
              <a:ext cx="1116000" cy="365760"/>
            </p:xfrm>
            <a:graphic>
              <a:graphicData uri="http://schemas.openxmlformats.org/drawingml/2006/table">
                <a:tbl>
                  <a:tblPr bandRow="1">
                    <a:tableStyleId>{793D81CF-94F2-401A-BA57-92F5A7B2D0C5}</a:tableStyleId>
                  </a:tblPr>
                  <a:tblGrid>
                    <a:gridCol w="622800">
                      <a:extLst>
                        <a:ext uri="{9D8B030D-6E8A-4147-A177-3AD203B41FA5}">
                          <a16:colId xmlns:a16="http://schemas.microsoft.com/office/drawing/2014/main" val="20000"/>
                        </a:ext>
                      </a:extLst>
                    </a:gridCol>
                    <a:gridCol w="4932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5"/>
                          <a:stretch>
                            <a:fillRect l="-2041" r="-81633"/>
                          </a:stretch>
                        </a:blipFill>
                      </a:tcPr>
                    </a:tc>
                    <a:tc>
                      <a:txBody>
                        <a:bodyPr/>
                        <a:lstStyle/>
                        <a:p>
                          <a:endParaRPr lang="en-US"/>
                        </a:p>
                      </a:txBody>
                      <a:tcPr marL="45720" marR="45720">
                        <a:blipFill>
                          <a:blip r:embed="rId5"/>
                          <a:stretch>
                            <a:fillRect l="-128205" r="-2564"/>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0" name="Table 39">
                <a:extLst>
                  <a:ext uri="{FF2B5EF4-FFF2-40B4-BE49-F238E27FC236}">
                    <a16:creationId xmlns:a16="http://schemas.microsoft.com/office/drawing/2014/main" id="{3948E842-0FF4-324B-88EA-18033DD1ED1C}"/>
                  </a:ext>
                </a:extLst>
              </p:cNvPr>
              <p:cNvGraphicFramePr>
                <a:graphicFrameLocks noGrp="1"/>
              </p:cNvGraphicFramePr>
              <p:nvPr>
                <p:extLst>
                  <p:ext uri="{D42A27DB-BD31-4B8C-83A1-F6EECF244321}">
                    <p14:modId xmlns:p14="http://schemas.microsoft.com/office/powerpoint/2010/main" val="260193772"/>
                  </p:ext>
                </p:extLst>
              </p:nvPr>
            </p:nvGraphicFramePr>
            <p:xfrm>
              <a:off x="2264239" y="2671271"/>
              <a:ext cx="2089976"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40" name="Table 39">
                <a:extLst>
                  <a:ext uri="{FF2B5EF4-FFF2-40B4-BE49-F238E27FC236}">
                    <a16:creationId xmlns:a16="http://schemas.microsoft.com/office/drawing/2014/main" id="{3948E842-0FF4-324B-88EA-18033DD1ED1C}"/>
                  </a:ext>
                </a:extLst>
              </p:cNvPr>
              <p:cNvGraphicFramePr>
                <a:graphicFrameLocks noGrp="1"/>
              </p:cNvGraphicFramePr>
              <p:nvPr>
                <p:extLst>
                  <p:ext uri="{D42A27DB-BD31-4B8C-83A1-F6EECF244321}">
                    <p14:modId xmlns:p14="http://schemas.microsoft.com/office/powerpoint/2010/main" val="260193772"/>
                  </p:ext>
                </p:extLst>
              </p:nvPr>
            </p:nvGraphicFramePr>
            <p:xfrm>
              <a:off x="2264239" y="2671271"/>
              <a:ext cx="2089976"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6"/>
                          <a:stretch>
                            <a:fillRect l="-1852" t="-3448" r="-207407" b="-400000"/>
                          </a:stretch>
                        </a:blipFill>
                      </a:tcPr>
                    </a:tc>
                    <a:tc>
                      <a:txBody>
                        <a:bodyPr/>
                        <a:lstStyle/>
                        <a:p>
                          <a:endParaRPr lang="en-US"/>
                        </a:p>
                      </a:txBody>
                      <a:tcPr marL="45720" marR="45720">
                        <a:blipFill>
                          <a:blip r:embed="rId6"/>
                          <a:stretch>
                            <a:fillRect l="-83333" t="-3448" r="-69697" b="-400000"/>
                          </a:stretch>
                        </a:blipFill>
                      </a:tcPr>
                    </a:tc>
                    <a:tc>
                      <a:txBody>
                        <a:bodyPr/>
                        <a:lstStyle/>
                        <a:p>
                          <a:endParaRPr lang="en-US"/>
                        </a:p>
                      </a:txBody>
                      <a:tcPr marL="45720" marR="45720">
                        <a:blipFill>
                          <a:blip r:embed="rId6"/>
                          <a:stretch>
                            <a:fillRect l="-268889" t="-3448" r="-2222"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6"/>
                          <a:stretch>
                            <a:fillRect l="-1852" t="-103448" r="-207407" b="-300000"/>
                          </a:stretch>
                        </a:blipFill>
                      </a:tcPr>
                    </a:tc>
                    <a:tc>
                      <a:txBody>
                        <a:bodyPr/>
                        <a:lstStyle/>
                        <a:p>
                          <a:endParaRPr lang="en-US"/>
                        </a:p>
                      </a:txBody>
                      <a:tcPr marL="45720" marR="45720">
                        <a:blipFill>
                          <a:blip r:embed="rId6"/>
                          <a:stretch>
                            <a:fillRect l="-83333" t="-103448" r="-69697" b="-300000"/>
                          </a:stretch>
                        </a:blipFill>
                      </a:tcPr>
                    </a:tc>
                    <a:tc>
                      <a:txBody>
                        <a:bodyPr/>
                        <a:lstStyle/>
                        <a:p>
                          <a:endParaRPr lang="en-US"/>
                        </a:p>
                      </a:txBody>
                      <a:tcPr marL="45720" marR="45720">
                        <a:blipFill>
                          <a:blip r:embed="rId6"/>
                          <a:stretch>
                            <a:fillRect l="-268889" t="-103448" r="-2222" b="-3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6"/>
                          <a:stretch>
                            <a:fillRect l="-1852" t="-203448" r="-207407" b="-200000"/>
                          </a:stretch>
                        </a:blipFill>
                      </a:tcPr>
                    </a:tc>
                    <a:tc>
                      <a:txBody>
                        <a:bodyPr/>
                        <a:lstStyle/>
                        <a:p>
                          <a:endParaRPr lang="en-US"/>
                        </a:p>
                      </a:txBody>
                      <a:tcPr marL="45720" marR="45720">
                        <a:blipFill>
                          <a:blip r:embed="rId6"/>
                          <a:stretch>
                            <a:fillRect l="-83333" t="-203448" r="-69697" b="-200000"/>
                          </a:stretch>
                        </a:blipFill>
                      </a:tcPr>
                    </a:tc>
                    <a:tc>
                      <a:txBody>
                        <a:bodyPr/>
                        <a:lstStyle/>
                        <a:p>
                          <a:endParaRPr lang="en-US"/>
                        </a:p>
                      </a:txBody>
                      <a:tcPr marL="45720" marR="45720">
                        <a:blipFill>
                          <a:blip r:embed="rId6"/>
                          <a:stretch>
                            <a:fillRect l="-268889" t="-203448" r="-2222" b="-2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6"/>
                          <a:stretch>
                            <a:fillRect l="-1852" t="-303448" r="-207407" b="-100000"/>
                          </a:stretch>
                        </a:blipFill>
                      </a:tcPr>
                    </a:tc>
                    <a:tc>
                      <a:txBody>
                        <a:bodyPr/>
                        <a:lstStyle/>
                        <a:p>
                          <a:endParaRPr lang="en-US"/>
                        </a:p>
                      </a:txBody>
                      <a:tcPr marL="45720" marR="45720">
                        <a:blipFill>
                          <a:blip r:embed="rId6"/>
                          <a:stretch>
                            <a:fillRect l="-83333" t="-303448" r="-69697" b="-100000"/>
                          </a:stretch>
                        </a:blipFill>
                      </a:tcPr>
                    </a:tc>
                    <a:tc>
                      <a:txBody>
                        <a:bodyPr/>
                        <a:lstStyle/>
                        <a:p>
                          <a:endParaRPr lang="en-US"/>
                        </a:p>
                      </a:txBody>
                      <a:tcPr marL="45720" marR="45720">
                        <a:blipFill>
                          <a:blip r:embed="rId6"/>
                          <a:stretch>
                            <a:fillRect l="-268889" t="-303448" r="-2222" b="-1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6"/>
                          <a:stretch>
                            <a:fillRect l="-1852" t="-403448" r="-207407"/>
                          </a:stretch>
                        </a:blipFill>
                      </a:tcPr>
                    </a:tc>
                    <a:tc>
                      <a:txBody>
                        <a:bodyPr/>
                        <a:lstStyle/>
                        <a:p>
                          <a:endParaRPr lang="en-US"/>
                        </a:p>
                      </a:txBody>
                      <a:tcPr marL="45720" marR="45720">
                        <a:blipFill>
                          <a:blip r:embed="rId6"/>
                          <a:stretch>
                            <a:fillRect l="-83333" t="-403448" r="-69697"/>
                          </a:stretch>
                        </a:blipFill>
                      </a:tcPr>
                    </a:tc>
                    <a:tc>
                      <a:txBody>
                        <a:bodyPr/>
                        <a:lstStyle/>
                        <a:p>
                          <a:endParaRPr lang="en-US"/>
                        </a:p>
                      </a:txBody>
                      <a:tcPr marL="45720" marR="45720">
                        <a:blipFill>
                          <a:blip r:embed="rId6"/>
                          <a:stretch>
                            <a:fillRect l="-268889" t="-403448" r="-2222"/>
                          </a:stretch>
                        </a:blipFill>
                      </a:tcPr>
                    </a:tc>
                    <a:extLst>
                      <a:ext uri="{0D108BD9-81ED-4DB2-BD59-A6C34878D82A}">
                        <a16:rowId xmlns:a16="http://schemas.microsoft.com/office/drawing/2014/main" val="10008"/>
                      </a:ext>
                    </a:extLst>
                  </a:tr>
                </a:tbl>
              </a:graphicData>
            </a:graphic>
          </p:graphicFrame>
        </mc:Fallback>
      </mc:AlternateContent>
      <p:sp>
        <p:nvSpPr>
          <p:cNvPr id="41" name="Rectangle 40">
            <a:extLst>
              <a:ext uri="{FF2B5EF4-FFF2-40B4-BE49-F238E27FC236}">
                <a16:creationId xmlns:a16="http://schemas.microsoft.com/office/drawing/2014/main" id="{7CD3A432-9D91-DA45-95B6-2E2444FC4D89}"/>
              </a:ext>
            </a:extLst>
          </p:cNvPr>
          <p:cNvSpPr/>
          <p:nvPr/>
        </p:nvSpPr>
        <p:spPr>
          <a:xfrm>
            <a:off x="2116181" y="3002195"/>
            <a:ext cx="2409413" cy="81642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2" name="Group 41">
            <a:extLst>
              <a:ext uri="{FF2B5EF4-FFF2-40B4-BE49-F238E27FC236}">
                <a16:creationId xmlns:a16="http://schemas.microsoft.com/office/drawing/2014/main" id="{4D260300-5E0D-D648-9EA4-760E6183B16F}"/>
              </a:ext>
            </a:extLst>
          </p:cNvPr>
          <p:cNvGrpSpPr/>
          <p:nvPr/>
        </p:nvGrpSpPr>
        <p:grpSpPr>
          <a:xfrm>
            <a:off x="4390715" y="3181353"/>
            <a:ext cx="720676" cy="408672"/>
            <a:chOff x="4180114" y="3363230"/>
            <a:chExt cx="1364911" cy="408672"/>
          </a:xfrm>
        </p:grpSpPr>
        <p:cxnSp>
          <p:nvCxnSpPr>
            <p:cNvPr id="43" name="Straight Connector 42">
              <a:extLst>
                <a:ext uri="{FF2B5EF4-FFF2-40B4-BE49-F238E27FC236}">
                  <a16:creationId xmlns:a16="http://schemas.microsoft.com/office/drawing/2014/main" id="{34722E15-67BD-8945-AED9-4BF81CAAAAB7}"/>
                </a:ext>
              </a:extLst>
            </p:cNvPr>
            <p:cNvCxnSpPr>
              <a:cxnSpLocks/>
              <a:endCxn id="46" idx="1"/>
            </p:cNvCxnSpPr>
            <p:nvPr/>
          </p:nvCxnSpPr>
          <p:spPr>
            <a:xfrm>
              <a:off x="4180114" y="3412671"/>
              <a:ext cx="796576" cy="1352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DE2836-DA7C-5746-B775-EF76B665CCF1}"/>
                </a:ext>
              </a:extLst>
            </p:cNvPr>
            <p:cNvCxnSpPr>
              <a:cxnSpLocks/>
              <a:endCxn id="46" idx="1"/>
            </p:cNvCxnSpPr>
            <p:nvPr/>
          </p:nvCxnSpPr>
          <p:spPr>
            <a:xfrm flipV="1">
              <a:off x="4180114" y="3547896"/>
              <a:ext cx="796576" cy="22400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BC7CCDC-A98F-DE4F-A70D-FED4A68D71E4}"/>
                </a:ext>
              </a:extLst>
            </p:cNvPr>
            <p:cNvSpPr txBox="1"/>
            <p:nvPr/>
          </p:nvSpPr>
          <p:spPr>
            <a:xfrm>
              <a:off x="4976690" y="3363230"/>
              <a:ext cx="568335" cy="369332"/>
            </a:xfrm>
            <a:prstGeom prst="rect">
              <a:avLst/>
            </a:prstGeom>
            <a:noFill/>
            <a:ln>
              <a:noFill/>
            </a:ln>
          </p:spPr>
          <p:txBody>
            <a:bodyPr wrap="none" rtlCol="0">
              <a:spAutoFit/>
            </a:bodyPr>
            <a:lstStyle/>
            <a:p>
              <a:r>
                <a:rPr lang="de-DE" b="1">
                  <a:solidFill>
                    <a:schemeClr val="accent1"/>
                  </a:solidFill>
                </a:rPr>
                <a:t>+</a:t>
              </a:r>
            </a:p>
          </p:txBody>
        </p:sp>
      </p:grpSp>
      <p:sp>
        <p:nvSpPr>
          <p:cNvPr id="47" name="Rectangle 46">
            <a:extLst>
              <a:ext uri="{FF2B5EF4-FFF2-40B4-BE49-F238E27FC236}">
                <a16:creationId xmlns:a16="http://schemas.microsoft.com/office/drawing/2014/main" id="{8951C12E-754A-FA45-A93D-C0AE0B58A592}"/>
              </a:ext>
            </a:extLst>
          </p:cNvPr>
          <p:cNvSpPr/>
          <p:nvPr/>
        </p:nvSpPr>
        <p:spPr>
          <a:xfrm>
            <a:off x="2116181" y="3722726"/>
            <a:ext cx="2409413" cy="816428"/>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8" name="Group 47">
            <a:extLst>
              <a:ext uri="{FF2B5EF4-FFF2-40B4-BE49-F238E27FC236}">
                <a16:creationId xmlns:a16="http://schemas.microsoft.com/office/drawing/2014/main" id="{A55E2F63-E3AE-4B43-B28F-0E5E4B6704E1}"/>
              </a:ext>
            </a:extLst>
          </p:cNvPr>
          <p:cNvGrpSpPr/>
          <p:nvPr/>
        </p:nvGrpSpPr>
        <p:grpSpPr>
          <a:xfrm>
            <a:off x="4390715" y="3901884"/>
            <a:ext cx="720676" cy="408672"/>
            <a:chOff x="4180114" y="3363230"/>
            <a:chExt cx="1364911" cy="408672"/>
          </a:xfrm>
        </p:grpSpPr>
        <p:cxnSp>
          <p:nvCxnSpPr>
            <p:cNvPr id="49" name="Straight Connector 48">
              <a:extLst>
                <a:ext uri="{FF2B5EF4-FFF2-40B4-BE49-F238E27FC236}">
                  <a16:creationId xmlns:a16="http://schemas.microsoft.com/office/drawing/2014/main" id="{FFFF864D-4594-1C46-B09B-D51DBBCC7DF4}"/>
                </a:ext>
              </a:extLst>
            </p:cNvPr>
            <p:cNvCxnSpPr>
              <a:cxnSpLocks/>
              <a:endCxn id="51" idx="1"/>
            </p:cNvCxnSpPr>
            <p:nvPr/>
          </p:nvCxnSpPr>
          <p:spPr>
            <a:xfrm>
              <a:off x="4180114" y="3412671"/>
              <a:ext cx="796576" cy="1352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C4C4022-6777-354B-AB7A-0B563BF87A00}"/>
                </a:ext>
              </a:extLst>
            </p:cNvPr>
            <p:cNvCxnSpPr>
              <a:cxnSpLocks/>
              <a:endCxn id="51" idx="1"/>
            </p:cNvCxnSpPr>
            <p:nvPr/>
          </p:nvCxnSpPr>
          <p:spPr>
            <a:xfrm flipV="1">
              <a:off x="4180114" y="3547896"/>
              <a:ext cx="796576" cy="22400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88FAC8C-D6B2-924F-9C88-C7CE8CB3EEB0}"/>
                </a:ext>
              </a:extLst>
            </p:cNvPr>
            <p:cNvSpPr txBox="1"/>
            <p:nvPr/>
          </p:nvSpPr>
          <p:spPr>
            <a:xfrm>
              <a:off x="4976690" y="3363230"/>
              <a:ext cx="568335" cy="369332"/>
            </a:xfrm>
            <a:prstGeom prst="rect">
              <a:avLst/>
            </a:prstGeom>
            <a:noFill/>
            <a:ln>
              <a:noFill/>
            </a:ln>
          </p:spPr>
          <p:txBody>
            <a:bodyPr wrap="none" rtlCol="0">
              <a:spAutoFit/>
            </a:bodyPr>
            <a:lstStyle/>
            <a:p>
              <a:r>
                <a:rPr lang="de-DE" b="1">
                  <a:solidFill>
                    <a:schemeClr val="accent1"/>
                  </a:solidFill>
                </a:rPr>
                <a:t>+</a:t>
              </a:r>
            </a:p>
          </p:txBody>
        </p:sp>
      </p:grpSp>
      <mc:AlternateContent xmlns:mc="http://schemas.openxmlformats.org/markup-compatibility/2006" xmlns:a14="http://schemas.microsoft.com/office/drawing/2010/main">
        <mc:Choice Requires="a14">
          <p:graphicFrame>
            <p:nvGraphicFramePr>
              <p:cNvPr id="52" name="Table 51">
                <a:extLst>
                  <a:ext uri="{FF2B5EF4-FFF2-40B4-BE49-F238E27FC236}">
                    <a16:creationId xmlns:a16="http://schemas.microsoft.com/office/drawing/2014/main" id="{F0535990-D0FC-404A-A91A-FF8841B727FA}"/>
                  </a:ext>
                </a:extLst>
              </p:cNvPr>
              <p:cNvGraphicFramePr>
                <a:graphicFrameLocks noGrp="1"/>
              </p:cNvGraphicFramePr>
              <p:nvPr>
                <p:extLst>
                  <p:ext uri="{D42A27DB-BD31-4B8C-83A1-F6EECF244321}">
                    <p14:modId xmlns:p14="http://schemas.microsoft.com/office/powerpoint/2010/main" val="3080961967"/>
                  </p:ext>
                </p:extLst>
              </p:nvPr>
            </p:nvGraphicFramePr>
            <p:xfrm>
              <a:off x="7022089" y="2668891"/>
              <a:ext cx="2514030" cy="365760"/>
            </p:xfrm>
            <a:graphic>
              <a:graphicData uri="http://schemas.openxmlformats.org/drawingml/2006/table">
                <a:tbl>
                  <a:tblPr firstRow="1" bandRow="1">
                    <a:tableStyleId>{793D81CF-94F2-401A-BA57-92F5A7B2D0C5}</a:tableStyleId>
                  </a:tblPr>
                  <a:tblGrid>
                    <a:gridCol w="634819">
                      <a:extLst>
                        <a:ext uri="{9D8B030D-6E8A-4147-A177-3AD203B41FA5}">
                          <a16:colId xmlns:a16="http://schemas.microsoft.com/office/drawing/2014/main" val="20000"/>
                        </a:ext>
                      </a:extLst>
                    </a:gridCol>
                    <a:gridCol w="1879211">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52" name="Table 51">
                <a:extLst>
                  <a:ext uri="{FF2B5EF4-FFF2-40B4-BE49-F238E27FC236}">
                    <a16:creationId xmlns:a16="http://schemas.microsoft.com/office/drawing/2014/main" id="{F0535990-D0FC-404A-A91A-FF8841B727FA}"/>
                  </a:ext>
                </a:extLst>
              </p:cNvPr>
              <p:cNvGraphicFramePr>
                <a:graphicFrameLocks noGrp="1"/>
              </p:cNvGraphicFramePr>
              <p:nvPr>
                <p:extLst>
                  <p:ext uri="{D42A27DB-BD31-4B8C-83A1-F6EECF244321}">
                    <p14:modId xmlns:p14="http://schemas.microsoft.com/office/powerpoint/2010/main" val="3080961967"/>
                  </p:ext>
                </p:extLst>
              </p:nvPr>
            </p:nvGraphicFramePr>
            <p:xfrm>
              <a:off x="7022089" y="2668891"/>
              <a:ext cx="2514030" cy="365760"/>
            </p:xfrm>
            <a:graphic>
              <a:graphicData uri="http://schemas.openxmlformats.org/drawingml/2006/table">
                <a:tbl>
                  <a:tblPr firstRow="1" bandRow="1">
                    <a:tableStyleId>{793D81CF-94F2-401A-BA57-92F5A7B2D0C5}</a:tableStyleId>
                  </a:tblPr>
                  <a:tblGrid>
                    <a:gridCol w="634819">
                      <a:extLst>
                        <a:ext uri="{9D8B030D-6E8A-4147-A177-3AD203B41FA5}">
                          <a16:colId xmlns:a16="http://schemas.microsoft.com/office/drawing/2014/main" val="20000"/>
                        </a:ext>
                      </a:extLst>
                    </a:gridCol>
                    <a:gridCol w="1879211">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7"/>
                          <a:stretch>
                            <a:fillRect t="-3448" r="-300000" b="-13793"/>
                          </a:stretch>
                        </a:blipFill>
                      </a:tcPr>
                    </a:tc>
                    <a:tc>
                      <a:txBody>
                        <a:bodyPr/>
                        <a:lstStyle/>
                        <a:p>
                          <a:endParaRPr lang="en-US"/>
                        </a:p>
                      </a:txBody>
                      <a:tcPr marL="45720" marR="45720">
                        <a:blipFill>
                          <a:blip r:embed="rId7"/>
                          <a:stretch>
                            <a:fillRect l="-33557" t="-3448" r="-671" b="-13793"/>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3" name="Table 52">
                <a:extLst>
                  <a:ext uri="{FF2B5EF4-FFF2-40B4-BE49-F238E27FC236}">
                    <a16:creationId xmlns:a16="http://schemas.microsoft.com/office/drawing/2014/main" id="{10D65F29-286A-7948-B8BC-2C3707F730E6}"/>
                  </a:ext>
                </a:extLst>
              </p:cNvPr>
              <p:cNvGraphicFramePr>
                <a:graphicFrameLocks noGrp="1"/>
              </p:cNvGraphicFramePr>
              <p:nvPr>
                <p:extLst>
                  <p:ext uri="{D42A27DB-BD31-4B8C-83A1-F6EECF244321}">
                    <p14:modId xmlns:p14="http://schemas.microsoft.com/office/powerpoint/2010/main" val="3861854644"/>
                  </p:ext>
                </p:extLst>
              </p:nvPr>
            </p:nvGraphicFramePr>
            <p:xfrm>
              <a:off x="7022089" y="3080968"/>
              <a:ext cx="2514030" cy="611378"/>
            </p:xfrm>
            <a:graphic>
              <a:graphicData uri="http://schemas.openxmlformats.org/drawingml/2006/table">
                <a:tbl>
                  <a:tblPr bandRow="1">
                    <a:tableStyleId>{793D81CF-94F2-401A-BA57-92F5A7B2D0C5}</a:tableStyleId>
                  </a:tblPr>
                  <a:tblGrid>
                    <a:gridCol w="631848">
                      <a:extLst>
                        <a:ext uri="{9D8B030D-6E8A-4147-A177-3AD203B41FA5}">
                          <a16:colId xmlns:a16="http://schemas.microsoft.com/office/drawing/2014/main" val="20000"/>
                        </a:ext>
                      </a:extLst>
                    </a:gridCol>
                    <a:gridCol w="1882182">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𝑓𝑎𝑙𝑠𝑒</m:t>
                                </m:r>
                              </m:oMath>
                            </m:oMathPara>
                          </a14:m>
                          <a:endParaRPr lang="en-US" sz="1800" b="0" dirty="0">
                            <a:solidFill>
                              <a:schemeClr val="accent1"/>
                            </a:solidFill>
                          </a:endParaRPr>
                        </a:p>
                      </a:txBody>
                      <a:tcPr marL="45720" marR="45720" anchor="ctr"/>
                    </a:tc>
                    <a:tc>
                      <a:txBody>
                        <a:bodyPr/>
                        <a:lstStyle/>
                        <a:p>
                          <a:pPr/>
                          <a14:m>
                            <m:oMathPara xmlns:m="http://schemas.openxmlformats.org/officeDocument/2006/math">
                              <m:oMathParaPr>
                                <m:jc m:val="centerGroup"/>
                              </m:oMathParaPr>
                              <m:oMath xmlns:m="http://schemas.openxmlformats.org/officeDocument/2006/math">
                                <m:f>
                                  <m:fPr>
                                    <m:ctrlPr>
                                      <a:rPr lang="de-DE" sz="1800" b="0" i="1" smtClean="0">
                                        <a:solidFill>
                                          <a:schemeClr val="accent1"/>
                                        </a:solidFill>
                                        <a:latin typeface="Cambria Math" panose="02040503050406030204" pitchFamily="18" charset="0"/>
                                      </a:rPr>
                                    </m:ctrlPr>
                                  </m:fPr>
                                  <m:num>
                                    <m:r>
                                      <a:rPr lang="de-DE" sz="1800" b="0" i="1" smtClean="0">
                                        <a:solidFill>
                                          <a:schemeClr val="accent1"/>
                                        </a:solidFill>
                                        <a:latin typeface="Cambria Math" panose="02040503050406030204" pitchFamily="18" charset="0"/>
                                      </a:rPr>
                                      <m:t>0.32</m:t>
                                    </m:r>
                                  </m:num>
                                  <m:den>
                                    <m:r>
                                      <a:rPr lang="de-DE" sz="1800" b="0" i="1" smtClean="0">
                                        <a:solidFill>
                                          <a:schemeClr val="accent1"/>
                                        </a:solidFill>
                                        <a:latin typeface="Cambria Math" panose="02040503050406030204" pitchFamily="18" charset="0"/>
                                      </a:rPr>
                                      <m:t>0.32+0.08</m:t>
                                    </m:r>
                                  </m:den>
                                </m:f>
                                <m:r>
                                  <a:rPr lang="de-DE" sz="1800" b="0" i="1" smtClean="0">
                                    <a:solidFill>
                                      <a:schemeClr val="accent1"/>
                                    </a:solidFill>
                                    <a:latin typeface="Cambria Math" panose="02040503050406030204" pitchFamily="18" charset="0"/>
                                  </a:rPr>
                                  <m:t>=0.8</m:t>
                                </m:r>
                              </m:oMath>
                            </m:oMathPara>
                          </a14:m>
                          <a:endParaRPr lang="de-DE" sz="1800" b="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53" name="Table 52">
                <a:extLst>
                  <a:ext uri="{FF2B5EF4-FFF2-40B4-BE49-F238E27FC236}">
                    <a16:creationId xmlns:a16="http://schemas.microsoft.com/office/drawing/2014/main" id="{10D65F29-286A-7948-B8BC-2C3707F730E6}"/>
                  </a:ext>
                </a:extLst>
              </p:cNvPr>
              <p:cNvGraphicFramePr>
                <a:graphicFrameLocks noGrp="1"/>
              </p:cNvGraphicFramePr>
              <p:nvPr>
                <p:extLst>
                  <p:ext uri="{D42A27DB-BD31-4B8C-83A1-F6EECF244321}">
                    <p14:modId xmlns:p14="http://schemas.microsoft.com/office/powerpoint/2010/main" val="3861854644"/>
                  </p:ext>
                </p:extLst>
              </p:nvPr>
            </p:nvGraphicFramePr>
            <p:xfrm>
              <a:off x="7022089" y="3080968"/>
              <a:ext cx="2514030" cy="611378"/>
            </p:xfrm>
            <a:graphic>
              <a:graphicData uri="http://schemas.openxmlformats.org/drawingml/2006/table">
                <a:tbl>
                  <a:tblPr bandRow="1">
                    <a:tableStyleId>{793D81CF-94F2-401A-BA57-92F5A7B2D0C5}</a:tableStyleId>
                  </a:tblPr>
                  <a:tblGrid>
                    <a:gridCol w="631848">
                      <a:extLst>
                        <a:ext uri="{9D8B030D-6E8A-4147-A177-3AD203B41FA5}">
                          <a16:colId xmlns:a16="http://schemas.microsoft.com/office/drawing/2014/main" val="20000"/>
                        </a:ext>
                      </a:extLst>
                    </a:gridCol>
                    <a:gridCol w="1882182">
                      <a:extLst>
                        <a:ext uri="{9D8B030D-6E8A-4147-A177-3AD203B41FA5}">
                          <a16:colId xmlns:a16="http://schemas.microsoft.com/office/drawing/2014/main" val="20003"/>
                        </a:ext>
                      </a:extLst>
                    </a:gridCol>
                  </a:tblGrid>
                  <a:tr h="611378">
                    <a:tc>
                      <a:txBody>
                        <a:bodyPr/>
                        <a:lstStyle/>
                        <a:p>
                          <a:endParaRPr lang="en-US"/>
                        </a:p>
                      </a:txBody>
                      <a:tcPr marL="45720" marR="45720" anchor="ctr">
                        <a:blipFill>
                          <a:blip r:embed="rId8"/>
                          <a:stretch>
                            <a:fillRect t="-2041" r="-300000" b="-2041"/>
                          </a:stretch>
                        </a:blipFill>
                      </a:tcPr>
                    </a:tc>
                    <a:tc>
                      <a:txBody>
                        <a:bodyPr/>
                        <a:lstStyle/>
                        <a:p>
                          <a:endParaRPr lang="en-US"/>
                        </a:p>
                      </a:txBody>
                      <a:tcPr marL="45720" marR="45720">
                        <a:blipFill>
                          <a:blip r:embed="rId8"/>
                          <a:stretch>
                            <a:fillRect l="-33557" t="-2041" r="-671" b="-2041"/>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56" name="Table 55">
                <a:extLst>
                  <a:ext uri="{FF2B5EF4-FFF2-40B4-BE49-F238E27FC236}">
                    <a16:creationId xmlns:a16="http://schemas.microsoft.com/office/drawing/2014/main" id="{082E5C94-805F-5647-8F53-20C596DF3797}"/>
                  </a:ext>
                </a:extLst>
              </p:cNvPr>
              <p:cNvGraphicFramePr>
                <a:graphicFrameLocks noGrp="1"/>
              </p:cNvGraphicFramePr>
              <p:nvPr>
                <p:extLst>
                  <p:ext uri="{D42A27DB-BD31-4B8C-83A1-F6EECF244321}">
                    <p14:modId xmlns:p14="http://schemas.microsoft.com/office/powerpoint/2010/main" val="11169555"/>
                  </p:ext>
                </p:extLst>
              </p:nvPr>
            </p:nvGraphicFramePr>
            <p:xfrm>
              <a:off x="7022087" y="3783536"/>
              <a:ext cx="2514032" cy="611378"/>
            </p:xfrm>
            <a:graphic>
              <a:graphicData uri="http://schemas.openxmlformats.org/drawingml/2006/table">
                <a:tbl>
                  <a:tblPr bandRow="1">
                    <a:tableStyleId>{793D81CF-94F2-401A-BA57-92F5A7B2D0C5}</a:tableStyleId>
                  </a:tblPr>
                  <a:tblGrid>
                    <a:gridCol w="639829">
                      <a:extLst>
                        <a:ext uri="{9D8B030D-6E8A-4147-A177-3AD203B41FA5}">
                          <a16:colId xmlns:a16="http://schemas.microsoft.com/office/drawing/2014/main" val="20000"/>
                        </a:ext>
                      </a:extLst>
                    </a:gridCol>
                    <a:gridCol w="1874203">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𝑡𝑟𝑢𝑒</m:t>
                                </m:r>
                              </m:oMath>
                            </m:oMathPara>
                          </a14:m>
                          <a:endParaRPr lang="en-US" sz="1800" b="0" dirty="0">
                            <a:solidFill>
                              <a:schemeClr val="accent1"/>
                            </a:solidFill>
                          </a:endParaRPr>
                        </a:p>
                      </a:txBody>
                      <a:tcPr marL="45720" marR="4572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
                                  <m:fPr>
                                    <m:ctrlPr>
                                      <a:rPr lang="de-DE" sz="1800" b="0" i="1" smtClean="0">
                                        <a:solidFill>
                                          <a:schemeClr val="accent1"/>
                                        </a:solidFill>
                                        <a:latin typeface="Cambria Math" panose="02040503050406030204" pitchFamily="18" charset="0"/>
                                      </a:rPr>
                                    </m:ctrlPr>
                                  </m:fPr>
                                  <m:num>
                                    <m:r>
                                      <a:rPr lang="de-DE" sz="1800" b="0" i="1" smtClean="0">
                                        <a:solidFill>
                                          <a:schemeClr val="accent1"/>
                                        </a:solidFill>
                                        <a:latin typeface="Cambria Math" panose="02040503050406030204" pitchFamily="18" charset="0"/>
                                      </a:rPr>
                                      <m:t>0.08</m:t>
                                    </m:r>
                                  </m:num>
                                  <m:den>
                                    <m:r>
                                      <a:rPr lang="de-DE" sz="1800" b="0" i="1" smtClean="0">
                                        <a:solidFill>
                                          <a:schemeClr val="accent1"/>
                                        </a:solidFill>
                                        <a:latin typeface="Cambria Math" panose="02040503050406030204" pitchFamily="18" charset="0"/>
                                      </a:rPr>
                                      <m:t>0.32+0.08</m:t>
                                    </m:r>
                                  </m:den>
                                </m:f>
                                <m:r>
                                  <a:rPr lang="de-DE" sz="1800" b="0" i="1" smtClean="0">
                                    <a:solidFill>
                                      <a:schemeClr val="accent1"/>
                                    </a:solidFill>
                                    <a:latin typeface="Cambria Math" panose="02040503050406030204" pitchFamily="18" charset="0"/>
                                  </a:rPr>
                                  <m:t>=0.2</m:t>
                                </m:r>
                              </m:oMath>
                            </m:oMathPara>
                          </a14:m>
                          <a:endParaRPr lang="de-DE" sz="1800" b="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56" name="Table 55">
                <a:extLst>
                  <a:ext uri="{FF2B5EF4-FFF2-40B4-BE49-F238E27FC236}">
                    <a16:creationId xmlns:a16="http://schemas.microsoft.com/office/drawing/2014/main" id="{082E5C94-805F-5647-8F53-20C596DF3797}"/>
                  </a:ext>
                </a:extLst>
              </p:cNvPr>
              <p:cNvGraphicFramePr>
                <a:graphicFrameLocks noGrp="1"/>
              </p:cNvGraphicFramePr>
              <p:nvPr>
                <p:extLst>
                  <p:ext uri="{D42A27DB-BD31-4B8C-83A1-F6EECF244321}">
                    <p14:modId xmlns:p14="http://schemas.microsoft.com/office/powerpoint/2010/main" val="11169555"/>
                  </p:ext>
                </p:extLst>
              </p:nvPr>
            </p:nvGraphicFramePr>
            <p:xfrm>
              <a:off x="7022087" y="3783536"/>
              <a:ext cx="2514032" cy="611378"/>
            </p:xfrm>
            <a:graphic>
              <a:graphicData uri="http://schemas.openxmlformats.org/drawingml/2006/table">
                <a:tbl>
                  <a:tblPr bandRow="1">
                    <a:tableStyleId>{793D81CF-94F2-401A-BA57-92F5A7B2D0C5}</a:tableStyleId>
                  </a:tblPr>
                  <a:tblGrid>
                    <a:gridCol w="639829">
                      <a:extLst>
                        <a:ext uri="{9D8B030D-6E8A-4147-A177-3AD203B41FA5}">
                          <a16:colId xmlns:a16="http://schemas.microsoft.com/office/drawing/2014/main" val="20000"/>
                        </a:ext>
                      </a:extLst>
                    </a:gridCol>
                    <a:gridCol w="1874203">
                      <a:extLst>
                        <a:ext uri="{9D8B030D-6E8A-4147-A177-3AD203B41FA5}">
                          <a16:colId xmlns:a16="http://schemas.microsoft.com/office/drawing/2014/main" val="20003"/>
                        </a:ext>
                      </a:extLst>
                    </a:gridCol>
                  </a:tblGrid>
                  <a:tr h="611378">
                    <a:tc>
                      <a:txBody>
                        <a:bodyPr/>
                        <a:lstStyle/>
                        <a:p>
                          <a:endParaRPr lang="en-US"/>
                        </a:p>
                      </a:txBody>
                      <a:tcPr marL="45720" marR="45720" anchor="ctr">
                        <a:blipFill>
                          <a:blip r:embed="rId9"/>
                          <a:stretch>
                            <a:fillRect r="-292157" b="-2000"/>
                          </a:stretch>
                        </a:blipFill>
                      </a:tcPr>
                    </a:tc>
                    <a:tc>
                      <a:txBody>
                        <a:bodyPr/>
                        <a:lstStyle/>
                        <a:p>
                          <a:endParaRPr lang="en-US"/>
                        </a:p>
                      </a:txBody>
                      <a:tcPr marL="45720" marR="45720">
                        <a:blipFill>
                          <a:blip r:embed="rId9"/>
                          <a:stretch>
                            <a:fillRect l="-34459" r="-676" b="-2000"/>
                          </a:stretch>
                        </a:blipFill>
                      </a:tcPr>
                    </a:tc>
                    <a:extLst>
                      <a:ext uri="{0D108BD9-81ED-4DB2-BD59-A6C34878D82A}">
                        <a16:rowId xmlns:a16="http://schemas.microsoft.com/office/drawing/2014/main" val="10000"/>
                      </a:ext>
                    </a:extLst>
                  </a:tr>
                </a:tbl>
              </a:graphicData>
            </a:graphic>
          </p:graphicFrame>
        </mc:Fallback>
      </mc:AlternateContent>
      <p:cxnSp>
        <p:nvCxnSpPr>
          <p:cNvPr id="8" name="Straight Arrow Connector 7">
            <a:extLst>
              <a:ext uri="{FF2B5EF4-FFF2-40B4-BE49-F238E27FC236}">
                <a16:creationId xmlns:a16="http://schemas.microsoft.com/office/drawing/2014/main" id="{168181F1-4F67-AD4B-A0A3-D88878E8A2CF}"/>
              </a:ext>
            </a:extLst>
          </p:cNvPr>
          <p:cNvCxnSpPr>
            <a:cxnSpLocks/>
            <a:stCxn id="26" idx="3"/>
            <a:endCxn id="53" idx="1"/>
          </p:cNvCxnSpPr>
          <p:nvPr/>
        </p:nvCxnSpPr>
        <p:spPr>
          <a:xfrm flipV="1">
            <a:off x="6273605" y="3386658"/>
            <a:ext cx="748485" cy="14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B92B16BC-81DE-454F-8488-D2D7A19C774A}"/>
              </a:ext>
            </a:extLst>
          </p:cNvPr>
          <p:cNvCxnSpPr>
            <a:cxnSpLocks/>
            <a:stCxn id="28" idx="3"/>
            <a:endCxn id="56" idx="1"/>
          </p:cNvCxnSpPr>
          <p:nvPr/>
        </p:nvCxnSpPr>
        <p:spPr>
          <a:xfrm flipV="1">
            <a:off x="6273603" y="4089226"/>
            <a:ext cx="748484" cy="149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8E14D1F-45CA-1944-82D6-2BA42477CDEC}"/>
              </a:ext>
            </a:extLst>
          </p:cNvPr>
          <p:cNvSpPr txBox="1"/>
          <p:nvPr/>
        </p:nvSpPr>
        <p:spPr>
          <a:xfrm>
            <a:off x="5907001" y="4546419"/>
            <a:ext cx="1481688" cy="369332"/>
          </a:xfrm>
          <a:prstGeom prst="rect">
            <a:avLst/>
          </a:prstGeom>
          <a:noFill/>
        </p:spPr>
        <p:txBody>
          <a:bodyPr wrap="none" rtlCol="0">
            <a:spAutoFit/>
          </a:bodyPr>
          <a:lstStyle/>
          <a:p>
            <a:r>
              <a:rPr lang="de-DE" dirty="0">
                <a:solidFill>
                  <a:schemeClr val="accent1"/>
                </a:solidFill>
              </a:rPr>
              <a:t>normalisieren</a:t>
            </a:r>
          </a:p>
        </p:txBody>
      </p:sp>
      <p:sp>
        <p:nvSpPr>
          <p:cNvPr id="3" name="Date Placeholder 2">
            <a:extLst>
              <a:ext uri="{FF2B5EF4-FFF2-40B4-BE49-F238E27FC236}">
                <a16:creationId xmlns:a16="http://schemas.microsoft.com/office/drawing/2014/main" id="{CFD4D9D7-359A-8F43-B4CD-C9D5910F70A8}"/>
              </a:ext>
            </a:extLst>
          </p:cNvPr>
          <p:cNvSpPr>
            <a:spLocks noGrp="1"/>
          </p:cNvSpPr>
          <p:nvPr>
            <p:ph type="dt" sz="half" idx="2"/>
          </p:nvPr>
        </p:nvSpPr>
        <p:spPr/>
        <p:txBody>
          <a:bodyPr/>
          <a:lstStyle/>
          <a:p>
            <a:r>
              <a:rPr lang="en-GB"/>
              <a:t>Episodische PGMs</a:t>
            </a:r>
            <a:endParaRPr lang="de-DE" dirty="0"/>
          </a:p>
        </p:txBody>
      </p:sp>
      <p:sp>
        <p:nvSpPr>
          <p:cNvPr id="4" name="Footer Placeholder 3">
            <a:extLst>
              <a:ext uri="{FF2B5EF4-FFF2-40B4-BE49-F238E27FC236}">
                <a16:creationId xmlns:a16="http://schemas.microsoft.com/office/drawing/2014/main" id="{1839010C-8645-104C-853C-556283B3AD4D}"/>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285297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4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47"/>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4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7" grpId="0" animBg="1"/>
      <p:bldP spid="47" grpId="1" animBg="1"/>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08DDC959-9483-354B-B674-C0BAA3A67C71}"/>
                  </a:ext>
                </a:extLst>
              </p:cNvPr>
              <p:cNvSpPr>
                <a:spLocks noGrp="1"/>
              </p:cNvSpPr>
              <p:nvPr>
                <p:ph type="title"/>
              </p:nvPr>
            </p:nvSpPr>
            <p:spPr/>
            <p:txBody>
              <a:bodyPr/>
              <a:lstStyle/>
              <a:p>
                <a:r>
                  <a:rPr lang="de-DE" dirty="0"/>
                  <a:t>Entspricht Normalisierung wirklich durch </a:t>
                </a:r>
                <a14:m>
                  <m:oMath xmlns:m="http://schemas.openxmlformats.org/officeDocument/2006/math">
                    <m:r>
                      <a:rPr lang="de-DE" b="1" i="1" smtClean="0">
                        <a:latin typeface="Cambria Math" panose="02040503050406030204" pitchFamily="18" charset="0"/>
                      </a:rPr>
                      <m:t>𝑷</m:t>
                    </m:r>
                    <m:d>
                      <m:dPr>
                        <m:ctrlPr>
                          <a:rPr lang="de-DE" b="1" i="1" smtClean="0">
                            <a:latin typeface="Cambria Math" panose="02040503050406030204" pitchFamily="18" charset="0"/>
                          </a:rPr>
                        </m:ctrlPr>
                      </m:dPr>
                      <m:e>
                        <m:r>
                          <a:rPr lang="de-DE" b="1" i="1" smtClean="0">
                            <a:latin typeface="Cambria Math" panose="02040503050406030204" pitchFamily="18" charset="0"/>
                          </a:rPr>
                          <m:t>𝑻</m:t>
                        </m:r>
                      </m:e>
                    </m:d>
                    <m:r>
                      <a:rPr lang="de-DE" b="1" i="1" smtClean="0">
                        <a:latin typeface="Cambria Math" panose="02040503050406030204" pitchFamily="18" charset="0"/>
                      </a:rPr>
                      <m:t>=</m:t>
                    </m:r>
                    <m:r>
                      <a:rPr lang="de-DE" b="1" i="1">
                        <a:latin typeface="Cambria Math" panose="02040503050406030204" pitchFamily="18" charset="0"/>
                      </a:rPr>
                      <m:t>𝑷</m:t>
                    </m:r>
                    <m:d>
                      <m:dPr>
                        <m:ctrlPr>
                          <a:rPr lang="de-DE" i="1">
                            <a:latin typeface="Cambria Math" panose="02040503050406030204" pitchFamily="18" charset="0"/>
                          </a:rPr>
                        </m:ctrlPr>
                      </m:dPr>
                      <m:e>
                        <m:r>
                          <a:rPr lang="de-DE" b="1" i="1">
                            <a:latin typeface="Cambria Math" panose="02040503050406030204" pitchFamily="18" charset="0"/>
                          </a:rPr>
                          <m:t>𝒔𝒊𝒄𝒌</m:t>
                        </m:r>
                      </m:e>
                    </m:d>
                  </m:oMath>
                </a14:m>
                <a:r>
                  <a:rPr lang="de-DE" dirty="0"/>
                  <a:t> teilen?</a:t>
                </a:r>
              </a:p>
            </p:txBody>
          </p:sp>
        </mc:Choice>
        <mc:Fallback xmlns="">
          <p:sp>
            <p:nvSpPr>
              <p:cNvPr id="2" name="Title 1">
                <a:extLst>
                  <a:ext uri="{FF2B5EF4-FFF2-40B4-BE49-F238E27FC236}">
                    <a16:creationId xmlns:a16="http://schemas.microsoft.com/office/drawing/2014/main" id="{08DDC959-9483-354B-B674-C0BAA3A67C71}"/>
                  </a:ext>
                </a:extLst>
              </p:cNvPr>
              <p:cNvSpPr>
                <a:spLocks noGrp="1" noRot="1" noChangeAspect="1" noMove="1" noResize="1" noEditPoints="1" noAdjustHandles="1" noChangeArrowheads="1" noChangeShapeType="1" noTextEdit="1"/>
              </p:cNvSpPr>
              <p:nvPr>
                <p:ph type="title"/>
              </p:nvPr>
            </p:nvSpPr>
            <p:spPr>
              <a:blipFill>
                <a:blip r:embed="rId2"/>
                <a:stretch>
                  <a:fillRect l="-1766" t="-4255" b="-2127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Content Placeholder 17">
                <a:extLst>
                  <a:ext uri="{FF2B5EF4-FFF2-40B4-BE49-F238E27FC236}">
                    <a16:creationId xmlns:a16="http://schemas.microsoft.com/office/drawing/2014/main" id="{FBD60FD0-CF2E-AF44-A863-FB4682DAA37B}"/>
                  </a:ext>
                </a:extLst>
              </p:cNvPr>
              <p:cNvSpPr>
                <a:spLocks noGrp="1"/>
              </p:cNvSpPr>
              <p:nvPr>
                <p:ph idx="1"/>
              </p:nvPr>
            </p:nvSpPr>
            <p:spPr>
              <a:xfrm>
                <a:off x="4380141" y="1665066"/>
                <a:ext cx="7463860" cy="4240848"/>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de-DE" sz="2000" i="1" smtClean="0">
                          <a:latin typeface="Cambria Math" panose="02040503050406030204" pitchFamily="18" charset="0"/>
                        </a:rPr>
                        <m:t>𝑃</m:t>
                      </m:r>
                      <m:d>
                        <m:dPr>
                          <m:ctrlPr>
                            <a:rPr lang="de-DE" sz="2000" i="1">
                              <a:latin typeface="Cambria Math" panose="02040503050406030204" pitchFamily="18" charset="0"/>
                            </a:rPr>
                          </m:ctrlPr>
                        </m:dPr>
                        <m:e>
                          <m:r>
                            <a:rPr lang="de-DE" sz="2000" i="1">
                              <a:latin typeface="Cambria Math" panose="02040503050406030204" pitchFamily="18" charset="0"/>
                            </a:rPr>
                            <m:t>𝐸𝑝𝑖𝑑</m:t>
                          </m:r>
                          <m:r>
                            <a:rPr lang="de-DE" sz="2000" b="0" i="1" smtClean="0">
                              <a:latin typeface="Cambria Math" panose="02040503050406030204" pitchFamily="18" charset="0"/>
                            </a:rPr>
                            <m:t> </m:t>
                          </m:r>
                          <m:r>
                            <a:rPr lang="de-DE" sz="2000" i="1">
                              <a:latin typeface="Cambria Math" panose="02040503050406030204" pitchFamily="18" charset="0"/>
                            </a:rPr>
                            <m:t>|</m:t>
                          </m:r>
                          <m:r>
                            <a:rPr lang="de-DE" sz="2000" b="0" i="1" smtClean="0">
                              <a:latin typeface="Cambria Math" panose="02040503050406030204" pitchFamily="18" charset="0"/>
                            </a:rPr>
                            <m:t> </m:t>
                          </m:r>
                          <m:r>
                            <a:rPr lang="de-DE" sz="2000" i="1" smtClean="0">
                              <a:solidFill>
                                <a:srgbClr val="FFC000"/>
                              </a:solidFill>
                              <a:latin typeface="Cambria Math" panose="02040503050406030204" pitchFamily="18" charset="0"/>
                            </a:rPr>
                            <m:t>𝑠𝑖𝑐𝑘</m:t>
                          </m:r>
                        </m:e>
                      </m:d>
                      <m:r>
                        <a:rPr lang="de-DE" sz="2000" i="1" smtClean="0">
                          <a:solidFill>
                            <a:schemeClr val="tx1"/>
                          </a:solidFill>
                          <a:latin typeface="Cambria Math" panose="02040503050406030204" pitchFamily="18" charset="0"/>
                          <a:ea typeface="Cambria Math" panose="02040503050406030204" pitchFamily="18" charset="0"/>
                        </a:rPr>
                        <m:t>∝</m:t>
                      </m:r>
                      <m:nary>
                        <m:naryPr>
                          <m:chr m:val="∑"/>
                          <m:supHide m:val="on"/>
                          <m:ctrlPr>
                            <a:rPr lang="de-DE" sz="2000" i="1">
                              <a:latin typeface="Cambria Math" panose="02040503050406030204" pitchFamily="18" charset="0"/>
                            </a:rPr>
                          </m:ctrlPr>
                        </m:naryPr>
                        <m:sub>
                          <m:sSub>
                            <m:sSubPr>
                              <m:ctrlPr>
                                <a:rPr lang="de-DE" sz="2000" b="0" i="1" smtClean="0">
                                  <a:latin typeface="Cambria Math" panose="02040503050406030204" pitchFamily="18" charset="0"/>
                                </a:rPr>
                              </m:ctrlPr>
                            </m:sSubPr>
                            <m:e>
                              <m:r>
                                <m:rPr>
                                  <m:brk m:alnAt="7"/>
                                </m:rPr>
                                <a:rPr lang="de-DE" sz="2000" i="1">
                                  <a:latin typeface="Cambria Math" panose="02040503050406030204" pitchFamily="18" charset="0"/>
                                </a:rPr>
                                <m:t>𝑣</m:t>
                              </m:r>
                            </m:e>
                            <m:sub>
                              <m:r>
                                <m:rPr>
                                  <m:brk m:alnAt="7"/>
                                </m:rPr>
                                <a:rPr lang="de-DE" sz="2000" b="0" i="1" smtClean="0">
                                  <a:latin typeface="Cambria Math" panose="02040503050406030204" pitchFamily="18" charset="0"/>
                                </a:rPr>
                                <m:t>𝑡</m:t>
                              </m:r>
                            </m:sub>
                          </m:sSub>
                          <m:r>
                            <a:rPr lang="de-DE" sz="2000" i="1">
                              <a:latin typeface="Cambria Math" panose="02040503050406030204" pitchFamily="18" charset="0"/>
                              <a:ea typeface="Cambria Math" panose="02040503050406030204" pitchFamily="18" charset="0"/>
                            </a:rPr>
                            <m:t>∈</m:t>
                          </m:r>
                          <m:r>
                            <m:rPr>
                              <m:sty m:val="p"/>
                            </m:rPr>
                            <a:rPr lang="de-DE" sz="2000" b="0" i="0" smtClean="0">
                              <a:latin typeface="Cambria Math" panose="02040503050406030204" pitchFamily="18" charset="0"/>
                              <a:ea typeface="Cambria Math" panose="02040503050406030204" pitchFamily="18" charset="0"/>
                            </a:rPr>
                            <m:t>Val</m:t>
                          </m:r>
                          <m:d>
                            <m:dPr>
                              <m:ctrlPr>
                                <a:rPr lang="de-DE" sz="2000" b="0" i="1">
                                  <a:latin typeface="Cambria Math" panose="02040503050406030204" pitchFamily="18" charset="0"/>
                                  <a:ea typeface="Cambria Math" panose="02040503050406030204" pitchFamily="18" charset="0"/>
                                </a:rPr>
                              </m:ctrlPr>
                            </m:dPr>
                            <m:e>
                              <m:r>
                                <a:rPr lang="de-DE" sz="2000" b="0" i="1" smtClean="0">
                                  <a:solidFill>
                                    <a:schemeClr val="tx1"/>
                                  </a:solidFill>
                                  <a:latin typeface="Cambria Math" panose="02040503050406030204" pitchFamily="18" charset="0"/>
                                  <a:ea typeface="Cambria Math" panose="02040503050406030204" pitchFamily="18" charset="0"/>
                                </a:rPr>
                                <m:t>𝑇𝑟𝑎𝑣𝑒𝑙</m:t>
                              </m:r>
                            </m:e>
                          </m:d>
                        </m:sub>
                        <m:sup/>
                        <m:e>
                          <m:r>
                            <a:rPr lang="de-DE" sz="2000" i="1">
                              <a:latin typeface="Cambria Math" panose="02040503050406030204" pitchFamily="18" charset="0"/>
                            </a:rPr>
                            <m:t>𝑃</m:t>
                          </m:r>
                          <m:d>
                            <m:dPr>
                              <m:ctrlPr>
                                <a:rPr lang="de-DE" sz="2000" i="1">
                                  <a:latin typeface="Cambria Math" panose="02040503050406030204" pitchFamily="18" charset="0"/>
                                </a:rPr>
                              </m:ctrlPr>
                            </m:dPr>
                            <m:e>
                              <m:r>
                                <a:rPr lang="de-DE" sz="2000" i="1">
                                  <a:latin typeface="Cambria Math" panose="02040503050406030204" pitchFamily="18" charset="0"/>
                                </a:rPr>
                                <m:t>𝐸𝑝𝑖𝑑</m:t>
                              </m:r>
                              <m:r>
                                <a:rPr lang="de-DE" sz="2000" i="1">
                                  <a:latin typeface="Cambria Math" panose="02040503050406030204" pitchFamily="18" charset="0"/>
                                </a:rPr>
                                <m:t>,</m:t>
                              </m:r>
                              <m:r>
                                <a:rPr lang="de-DE" sz="2000" i="1">
                                  <a:latin typeface="Cambria Math" panose="02040503050406030204" pitchFamily="18" charset="0"/>
                                </a:rPr>
                                <m:t>𝑇𝑟𝑎𝑣𝑒𝑙</m:t>
                              </m:r>
                              <m:r>
                                <a:rPr lang="de-DE" sz="2000" b="0" i="1" smtClean="0">
                                  <a:latin typeface="Cambria Math" panose="02040503050406030204" pitchFamily="18" charset="0"/>
                                </a:rPr>
                                <m:t>=</m:t>
                              </m:r>
                              <m:sSub>
                                <m:sSubPr>
                                  <m:ctrlPr>
                                    <a:rPr lang="de-DE" sz="2000" b="0" i="1" smtClean="0">
                                      <a:latin typeface="Cambria Math" panose="02040503050406030204" pitchFamily="18" charset="0"/>
                                    </a:rPr>
                                  </m:ctrlPr>
                                </m:sSubPr>
                                <m:e>
                                  <m:r>
                                    <a:rPr lang="de-DE" sz="2000" b="0" i="1" smtClean="0">
                                      <a:latin typeface="Cambria Math" panose="02040503050406030204" pitchFamily="18" charset="0"/>
                                    </a:rPr>
                                    <m:t>𝑣</m:t>
                                  </m:r>
                                </m:e>
                                <m:sub>
                                  <m:r>
                                    <a:rPr lang="de-DE" sz="2000" b="0" i="1" smtClean="0">
                                      <a:latin typeface="Cambria Math" panose="02040503050406030204" pitchFamily="18" charset="0"/>
                                    </a:rPr>
                                    <m:t>𝑡</m:t>
                                  </m:r>
                                </m:sub>
                              </m:sSub>
                              <m:r>
                                <a:rPr lang="de-DE" sz="2000" i="1">
                                  <a:latin typeface="Cambria Math" panose="02040503050406030204" pitchFamily="18" charset="0"/>
                                </a:rPr>
                                <m:t>,</m:t>
                              </m:r>
                              <m:r>
                                <a:rPr lang="de-DE" sz="2000" b="0" i="1" smtClean="0">
                                  <a:solidFill>
                                    <a:srgbClr val="FFC000"/>
                                  </a:solidFill>
                                  <a:latin typeface="Cambria Math" panose="02040503050406030204" pitchFamily="18" charset="0"/>
                                </a:rPr>
                                <m:t>𝑠</m:t>
                              </m:r>
                              <m:r>
                                <a:rPr lang="de-DE" sz="2000" i="1">
                                  <a:solidFill>
                                    <a:srgbClr val="FFC000"/>
                                  </a:solidFill>
                                  <a:latin typeface="Cambria Math" panose="02040503050406030204" pitchFamily="18" charset="0"/>
                                </a:rPr>
                                <m:t>𝑖𝑐𝑘</m:t>
                              </m:r>
                            </m:e>
                          </m:d>
                        </m:e>
                      </m:nary>
                    </m:oMath>
                  </m:oMathPara>
                </a14:m>
                <a:endParaRPr lang="de-DE" sz="2000" dirty="0"/>
              </a:p>
              <a:p>
                <a:pPr marL="0" indent="0">
                  <a:buNone/>
                </a:pPr>
                <a14:m>
                  <m:oMathPara xmlns:m="http://schemas.openxmlformats.org/officeDocument/2006/math">
                    <m:oMathParaPr>
                      <m:jc m:val="centerGroup"/>
                    </m:oMathParaPr>
                    <m:oMath xmlns:m="http://schemas.openxmlformats.org/officeDocument/2006/math">
                      <m:r>
                        <a:rPr lang="de-DE" sz="2000" i="1">
                          <a:latin typeface="Cambria Math" panose="02040503050406030204" pitchFamily="18" charset="0"/>
                        </a:rPr>
                        <m:t>𝑃</m:t>
                      </m:r>
                      <m:d>
                        <m:dPr>
                          <m:ctrlPr>
                            <a:rPr lang="de-DE" sz="2000" i="1">
                              <a:latin typeface="Cambria Math" panose="02040503050406030204" pitchFamily="18" charset="0"/>
                            </a:rPr>
                          </m:ctrlPr>
                        </m:dPr>
                        <m:e>
                          <m:r>
                            <a:rPr lang="de-DE" sz="2000" i="1">
                              <a:latin typeface="Cambria Math" panose="02040503050406030204" pitchFamily="18" charset="0"/>
                            </a:rPr>
                            <m:t>𝑠𝑖𝑐𝑘</m:t>
                          </m:r>
                        </m:e>
                      </m:d>
                      <m:r>
                        <a:rPr lang="de-DE" sz="2000" i="1">
                          <a:latin typeface="Cambria Math" panose="02040503050406030204" pitchFamily="18" charset="0"/>
                          <a:ea typeface="Cambria Math" panose="02040503050406030204" pitchFamily="18" charset="0"/>
                        </a:rPr>
                        <m:t>∝</m:t>
                      </m:r>
                      <m:nary>
                        <m:naryPr>
                          <m:chr m:val="∑"/>
                          <m:supHide m:val="on"/>
                          <m:ctrlPr>
                            <a:rPr lang="de-DE" sz="2000" i="1" smtClean="0">
                              <a:latin typeface="Cambria Math" panose="02040503050406030204" pitchFamily="18" charset="0"/>
                              <a:ea typeface="Cambria Math" panose="02040503050406030204" pitchFamily="18" charset="0"/>
                            </a:rPr>
                          </m:ctrlPr>
                        </m:naryPr>
                        <m:sub>
                          <m:sSub>
                            <m:sSubPr>
                              <m:ctrlPr>
                                <a:rPr lang="de-DE" sz="2000" b="0" i="1" smtClean="0">
                                  <a:latin typeface="Cambria Math" panose="02040503050406030204" pitchFamily="18" charset="0"/>
                                  <a:ea typeface="Cambria Math" panose="02040503050406030204" pitchFamily="18" charset="0"/>
                                </a:rPr>
                              </m:ctrlPr>
                            </m:sSubPr>
                            <m:e>
                              <m:r>
                                <m:rPr>
                                  <m:brk m:alnAt="7"/>
                                </m:rPr>
                                <a:rPr lang="de-DE" sz="2000" b="0" i="1" smtClean="0">
                                  <a:latin typeface="Cambria Math" panose="02040503050406030204" pitchFamily="18" charset="0"/>
                                  <a:ea typeface="Cambria Math" panose="02040503050406030204" pitchFamily="18" charset="0"/>
                                </a:rPr>
                                <m:t>𝑣</m:t>
                              </m:r>
                            </m:e>
                            <m:sub>
                              <m:r>
                                <m:rPr>
                                  <m:brk m:alnAt="7"/>
                                </m:rPr>
                                <a:rPr lang="de-DE" sz="2000" b="0" i="1" smtClean="0">
                                  <a:latin typeface="Cambria Math" panose="02040503050406030204" pitchFamily="18" charset="0"/>
                                  <a:ea typeface="Cambria Math" panose="02040503050406030204" pitchFamily="18" charset="0"/>
                                </a:rPr>
                                <m:t>𝑒</m:t>
                              </m:r>
                            </m:sub>
                          </m:sSub>
                          <m:r>
                            <m:rPr>
                              <m:brk m:alnAt="7"/>
                            </m:rPr>
                            <a:rPr lang="de-DE" sz="2000" b="0" i="1" smtClean="0">
                              <a:latin typeface="Cambria Math" panose="02040503050406030204" pitchFamily="18" charset="0"/>
                              <a:ea typeface="Cambria Math" panose="02040503050406030204" pitchFamily="18" charset="0"/>
                            </a:rPr>
                            <m:t>∈</m:t>
                          </m:r>
                          <m:r>
                            <m:rPr>
                              <m:sty m:val="p"/>
                            </m:rPr>
                            <a:rPr lang="de-DE" sz="2000" b="0" i="0" smtClean="0">
                              <a:latin typeface="Cambria Math" panose="02040503050406030204" pitchFamily="18" charset="0"/>
                              <a:ea typeface="Cambria Math" panose="02040503050406030204" pitchFamily="18" charset="0"/>
                            </a:rPr>
                            <m:t>Val</m:t>
                          </m:r>
                          <m:d>
                            <m:dPr>
                              <m:ctrlPr>
                                <a:rPr lang="de-DE" sz="2000" b="0" i="1" smtClean="0">
                                  <a:latin typeface="Cambria Math" panose="02040503050406030204" pitchFamily="18" charset="0"/>
                                  <a:ea typeface="Cambria Math" panose="02040503050406030204" pitchFamily="18" charset="0"/>
                                </a:rPr>
                              </m:ctrlPr>
                            </m:dPr>
                            <m:e>
                              <m:r>
                                <a:rPr lang="de-DE" sz="2000" b="0" i="1" smtClean="0">
                                  <a:latin typeface="Cambria Math" panose="02040503050406030204" pitchFamily="18" charset="0"/>
                                  <a:ea typeface="Cambria Math" panose="02040503050406030204" pitchFamily="18" charset="0"/>
                                </a:rPr>
                                <m:t>𝐸𝑝𝑖𝑑</m:t>
                              </m:r>
                            </m:e>
                          </m:d>
                        </m:sub>
                        <m:sup/>
                        <m:e>
                          <m:nary>
                            <m:naryPr>
                              <m:chr m:val="∑"/>
                              <m:supHide m:val="on"/>
                              <m:ctrlPr>
                                <a:rPr lang="de-DE" sz="2000" i="1">
                                  <a:latin typeface="Cambria Math" panose="02040503050406030204" pitchFamily="18" charset="0"/>
                                </a:rPr>
                              </m:ctrlPr>
                            </m:naryPr>
                            <m:sub>
                              <m:sSub>
                                <m:sSubPr>
                                  <m:ctrlPr>
                                    <a:rPr lang="de-DE" sz="2000" i="1">
                                      <a:latin typeface="Cambria Math" panose="02040503050406030204" pitchFamily="18" charset="0"/>
                                    </a:rPr>
                                  </m:ctrlPr>
                                </m:sSubPr>
                                <m:e>
                                  <m:r>
                                    <m:rPr>
                                      <m:brk m:alnAt="7"/>
                                    </m:rPr>
                                    <a:rPr lang="de-DE" sz="2000" i="1">
                                      <a:latin typeface="Cambria Math" panose="02040503050406030204" pitchFamily="18" charset="0"/>
                                    </a:rPr>
                                    <m:t>𝑣</m:t>
                                  </m:r>
                                </m:e>
                                <m:sub>
                                  <m:r>
                                    <m:rPr>
                                      <m:brk m:alnAt="7"/>
                                    </m:rPr>
                                    <a:rPr lang="de-DE" sz="2000" i="1">
                                      <a:latin typeface="Cambria Math" panose="02040503050406030204" pitchFamily="18" charset="0"/>
                                    </a:rPr>
                                    <m:t>𝑡</m:t>
                                  </m:r>
                                </m:sub>
                              </m:sSub>
                              <m:r>
                                <a:rPr lang="de-DE" sz="2000" i="1">
                                  <a:latin typeface="Cambria Math" panose="02040503050406030204" pitchFamily="18" charset="0"/>
                                  <a:ea typeface="Cambria Math" panose="02040503050406030204" pitchFamily="18" charset="0"/>
                                </a:rPr>
                                <m:t>∈</m:t>
                              </m:r>
                              <m:r>
                                <m:rPr>
                                  <m:sty m:val="p"/>
                                </m:rPr>
                                <a:rPr lang="de-DE" sz="2000" i="0">
                                  <a:latin typeface="Cambria Math" panose="02040503050406030204" pitchFamily="18" charset="0"/>
                                  <a:ea typeface="Cambria Math" panose="02040503050406030204" pitchFamily="18" charset="0"/>
                                </a:rPr>
                                <m:t>Val</m:t>
                              </m:r>
                              <m:d>
                                <m:dPr>
                                  <m:ctrlPr>
                                    <a:rPr lang="de-DE" sz="2000" i="1">
                                      <a:latin typeface="Cambria Math" panose="02040503050406030204" pitchFamily="18" charset="0"/>
                                      <a:ea typeface="Cambria Math" panose="02040503050406030204" pitchFamily="18" charset="0"/>
                                    </a:rPr>
                                  </m:ctrlPr>
                                </m:dPr>
                                <m:e>
                                  <m:r>
                                    <a:rPr lang="de-DE" sz="2000" i="1">
                                      <a:latin typeface="Cambria Math" panose="02040503050406030204" pitchFamily="18" charset="0"/>
                                      <a:ea typeface="Cambria Math" panose="02040503050406030204" pitchFamily="18" charset="0"/>
                                    </a:rPr>
                                    <m:t>𝑇𝑟𝑎𝑣𝑒𝑙</m:t>
                                  </m:r>
                                </m:e>
                              </m:d>
                            </m:sub>
                            <m:sup/>
                            <m:e>
                              <m:r>
                                <a:rPr lang="de-DE" sz="2000" i="1">
                                  <a:latin typeface="Cambria Math" panose="02040503050406030204" pitchFamily="18" charset="0"/>
                                </a:rPr>
                                <m:t>𝑃</m:t>
                              </m:r>
                              <m:d>
                                <m:dPr>
                                  <m:ctrlPr>
                                    <a:rPr lang="de-DE" sz="2000" i="1">
                                      <a:latin typeface="Cambria Math" panose="02040503050406030204" pitchFamily="18" charset="0"/>
                                    </a:rPr>
                                  </m:ctrlPr>
                                </m:dPr>
                                <m:e>
                                  <m:r>
                                    <a:rPr lang="de-DE" sz="2000" i="1">
                                      <a:latin typeface="Cambria Math" panose="02040503050406030204" pitchFamily="18" charset="0"/>
                                    </a:rPr>
                                    <m:t>𝐸𝑝𝑖𝑑</m:t>
                                  </m:r>
                                  <m:r>
                                    <a:rPr lang="de-DE" sz="2000" i="1">
                                      <a:latin typeface="Cambria Math" panose="02040503050406030204" pitchFamily="18" charset="0"/>
                                    </a:rPr>
                                    <m:t>=</m:t>
                                  </m:r>
                                  <m:sSub>
                                    <m:sSubPr>
                                      <m:ctrlPr>
                                        <a:rPr lang="de-DE" sz="2000" i="1">
                                          <a:latin typeface="Cambria Math" panose="02040503050406030204" pitchFamily="18" charset="0"/>
                                        </a:rPr>
                                      </m:ctrlPr>
                                    </m:sSubPr>
                                    <m:e>
                                      <m:r>
                                        <a:rPr lang="de-DE" sz="2000" i="1">
                                          <a:latin typeface="Cambria Math" panose="02040503050406030204" pitchFamily="18" charset="0"/>
                                        </a:rPr>
                                        <m:t>𝑣</m:t>
                                      </m:r>
                                    </m:e>
                                    <m:sub>
                                      <m:r>
                                        <a:rPr lang="de-DE" sz="2000" i="1">
                                          <a:latin typeface="Cambria Math" panose="02040503050406030204" pitchFamily="18" charset="0"/>
                                        </a:rPr>
                                        <m:t>𝑒</m:t>
                                      </m:r>
                                    </m:sub>
                                  </m:sSub>
                                  <m:r>
                                    <a:rPr lang="de-DE" sz="2000" i="1">
                                      <a:latin typeface="Cambria Math" panose="02040503050406030204" pitchFamily="18" charset="0"/>
                                    </a:rPr>
                                    <m:t>,</m:t>
                                  </m:r>
                                  <m:r>
                                    <a:rPr lang="de-DE" sz="2000" i="1">
                                      <a:latin typeface="Cambria Math" panose="02040503050406030204" pitchFamily="18" charset="0"/>
                                    </a:rPr>
                                    <m:t>𝑇𝑟𝑎𝑣𝑒𝑙</m:t>
                                  </m:r>
                                  <m:r>
                                    <a:rPr lang="de-DE" sz="2000" i="1">
                                      <a:latin typeface="Cambria Math" panose="02040503050406030204" pitchFamily="18" charset="0"/>
                                    </a:rPr>
                                    <m:t>=</m:t>
                                  </m:r>
                                  <m:sSub>
                                    <m:sSubPr>
                                      <m:ctrlPr>
                                        <a:rPr lang="de-DE" sz="2000" i="1">
                                          <a:latin typeface="Cambria Math" panose="02040503050406030204" pitchFamily="18" charset="0"/>
                                        </a:rPr>
                                      </m:ctrlPr>
                                    </m:sSubPr>
                                    <m:e>
                                      <m:r>
                                        <a:rPr lang="de-DE" sz="2000" i="1">
                                          <a:latin typeface="Cambria Math" panose="02040503050406030204" pitchFamily="18" charset="0"/>
                                        </a:rPr>
                                        <m:t>𝑣</m:t>
                                      </m:r>
                                    </m:e>
                                    <m:sub>
                                      <m:r>
                                        <a:rPr lang="de-DE" sz="2000" i="1">
                                          <a:latin typeface="Cambria Math" panose="02040503050406030204" pitchFamily="18" charset="0"/>
                                        </a:rPr>
                                        <m:t>𝑡</m:t>
                                      </m:r>
                                    </m:sub>
                                  </m:sSub>
                                  <m:r>
                                    <a:rPr lang="de-DE" sz="2000" i="1">
                                      <a:latin typeface="Cambria Math" panose="02040503050406030204" pitchFamily="18" charset="0"/>
                                    </a:rPr>
                                    <m:t>,</m:t>
                                  </m:r>
                                  <m:r>
                                    <a:rPr lang="de-DE" sz="2000" i="1">
                                      <a:solidFill>
                                        <a:srgbClr val="FFC000"/>
                                      </a:solidFill>
                                      <a:latin typeface="Cambria Math" panose="02040503050406030204" pitchFamily="18" charset="0"/>
                                    </a:rPr>
                                    <m:t>𝑠𝑖𝑐𝑘</m:t>
                                  </m:r>
                                </m:e>
                              </m:d>
                            </m:e>
                          </m:nary>
                        </m:e>
                      </m:nary>
                    </m:oMath>
                  </m:oMathPara>
                </a14:m>
                <a:endParaRPr lang="de-DE" sz="2000" dirty="0"/>
              </a:p>
              <a:p>
                <a:pPr marL="0" indent="0">
                  <a:buNone/>
                </a:pPr>
                <a:endParaRPr lang="de-DE" sz="2000" dirty="0"/>
              </a:p>
              <a:p>
                <a:endParaRPr lang="de-DE" sz="2000" dirty="0"/>
              </a:p>
            </p:txBody>
          </p:sp>
        </mc:Choice>
        <mc:Fallback xmlns="">
          <p:sp>
            <p:nvSpPr>
              <p:cNvPr id="18" name="Content Placeholder 17">
                <a:extLst>
                  <a:ext uri="{FF2B5EF4-FFF2-40B4-BE49-F238E27FC236}">
                    <a16:creationId xmlns:a16="http://schemas.microsoft.com/office/drawing/2014/main" id="{FBD60FD0-CF2E-AF44-A863-FB4682DAA37B}"/>
                  </a:ext>
                </a:extLst>
              </p:cNvPr>
              <p:cNvSpPr>
                <a:spLocks noGrp="1" noRot="1" noChangeAspect="1" noMove="1" noResize="1" noEditPoints="1" noAdjustHandles="1" noChangeArrowheads="1" noChangeShapeType="1" noTextEdit="1"/>
              </p:cNvSpPr>
              <p:nvPr>
                <p:ph idx="1"/>
              </p:nvPr>
            </p:nvSpPr>
            <p:spPr>
              <a:xfrm>
                <a:off x="4380141" y="1665066"/>
                <a:ext cx="7463860" cy="4240848"/>
              </a:xfrm>
              <a:blipFill>
                <a:blip r:embed="rId3"/>
                <a:stretch>
                  <a:fillRect t="-27463"/>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9D61F1D9-B940-9B47-8DDF-D5148F108243}"/>
              </a:ext>
            </a:extLst>
          </p:cNvPr>
          <p:cNvSpPr>
            <a:spLocks noGrp="1"/>
          </p:cNvSpPr>
          <p:nvPr>
            <p:ph type="sldNum" sz="quarter" idx="4"/>
          </p:nvPr>
        </p:nvSpPr>
        <p:spPr/>
        <p:txBody>
          <a:bodyPr/>
          <a:lstStyle/>
          <a:p>
            <a:fld id="{67C9959E-8E6B-B04C-9955-EA096F41CA7A}" type="slidenum">
              <a:rPr lang="de-DE" smtClean="0"/>
              <a:t>27</a:t>
            </a:fld>
            <a:endParaRPr lang="de-DE"/>
          </a:p>
        </p:txBody>
      </p:sp>
      <mc:AlternateContent xmlns:mc="http://schemas.openxmlformats.org/markup-compatibility/2006" xmlns:a14="http://schemas.microsoft.com/office/drawing/2010/main">
        <mc:Choice Requires="a14">
          <p:graphicFrame>
            <p:nvGraphicFramePr>
              <p:cNvPr id="24" name="Table 23">
                <a:extLst>
                  <a:ext uri="{FF2B5EF4-FFF2-40B4-BE49-F238E27FC236}">
                    <a16:creationId xmlns:a16="http://schemas.microsoft.com/office/drawing/2014/main" id="{E99A85A5-EE05-B748-BFC7-A6D4ADB8F605}"/>
                  </a:ext>
                </a:extLst>
              </p:cNvPr>
              <p:cNvGraphicFramePr>
                <a:graphicFrameLocks noGrp="1"/>
              </p:cNvGraphicFramePr>
              <p:nvPr>
                <p:extLst>
                  <p:ext uri="{D42A27DB-BD31-4B8C-83A1-F6EECF244321}">
                    <p14:modId xmlns:p14="http://schemas.microsoft.com/office/powerpoint/2010/main" val="2211837724"/>
                  </p:ext>
                </p:extLst>
              </p:nvPr>
            </p:nvGraphicFramePr>
            <p:xfrm>
              <a:off x="4380142" y="3659942"/>
              <a:ext cx="1857600" cy="365760"/>
            </p:xfrm>
            <a:graphic>
              <a:graphicData uri="http://schemas.openxmlformats.org/drawingml/2006/table">
                <a:tbl>
                  <a:tblPr firstRow="1" bandRow="1">
                    <a:tableStyleId>{793D81CF-94F2-401A-BA57-92F5A7B2D0C5}</a:tableStyleId>
                  </a:tblPr>
                  <a:tblGrid>
                    <a:gridCol w="691200">
                      <a:extLst>
                        <a:ext uri="{9D8B030D-6E8A-4147-A177-3AD203B41FA5}">
                          <a16:colId xmlns:a16="http://schemas.microsoft.com/office/drawing/2014/main" val="20000"/>
                        </a:ext>
                      </a:extLst>
                    </a:gridCol>
                    <a:gridCol w="590400">
                      <a:extLst>
                        <a:ext uri="{9D8B030D-6E8A-4147-A177-3AD203B41FA5}">
                          <a16:colId xmlns:a16="http://schemas.microsoft.com/office/drawing/2014/main" val="2611992265"/>
                        </a:ext>
                      </a:extLst>
                    </a:gridCol>
                    <a:gridCol w="5760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4" name="Table 23">
                <a:extLst>
                  <a:ext uri="{FF2B5EF4-FFF2-40B4-BE49-F238E27FC236}">
                    <a16:creationId xmlns:a16="http://schemas.microsoft.com/office/drawing/2014/main" id="{E99A85A5-EE05-B748-BFC7-A6D4ADB8F605}"/>
                  </a:ext>
                </a:extLst>
              </p:cNvPr>
              <p:cNvGraphicFramePr>
                <a:graphicFrameLocks noGrp="1"/>
              </p:cNvGraphicFramePr>
              <p:nvPr>
                <p:extLst>
                  <p:ext uri="{D42A27DB-BD31-4B8C-83A1-F6EECF244321}">
                    <p14:modId xmlns:p14="http://schemas.microsoft.com/office/powerpoint/2010/main" val="2211837724"/>
                  </p:ext>
                </p:extLst>
              </p:nvPr>
            </p:nvGraphicFramePr>
            <p:xfrm>
              <a:off x="4380142" y="3659942"/>
              <a:ext cx="1857600" cy="365760"/>
            </p:xfrm>
            <a:graphic>
              <a:graphicData uri="http://schemas.openxmlformats.org/drawingml/2006/table">
                <a:tbl>
                  <a:tblPr firstRow="1" bandRow="1">
                    <a:tableStyleId>{793D81CF-94F2-401A-BA57-92F5A7B2D0C5}</a:tableStyleId>
                  </a:tblPr>
                  <a:tblGrid>
                    <a:gridCol w="691200">
                      <a:extLst>
                        <a:ext uri="{9D8B030D-6E8A-4147-A177-3AD203B41FA5}">
                          <a16:colId xmlns:a16="http://schemas.microsoft.com/office/drawing/2014/main" val="20000"/>
                        </a:ext>
                      </a:extLst>
                    </a:gridCol>
                    <a:gridCol w="590400">
                      <a:extLst>
                        <a:ext uri="{9D8B030D-6E8A-4147-A177-3AD203B41FA5}">
                          <a16:colId xmlns:a16="http://schemas.microsoft.com/office/drawing/2014/main" val="2611992265"/>
                        </a:ext>
                      </a:extLst>
                    </a:gridCol>
                    <a:gridCol w="5760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t="-3448" r="-169091" b="-13793"/>
                          </a:stretch>
                        </a:blipFill>
                      </a:tcPr>
                    </a:tc>
                    <a:tc>
                      <a:txBody>
                        <a:bodyPr/>
                        <a:lstStyle/>
                        <a:p>
                          <a:endParaRPr lang="en-US"/>
                        </a:p>
                      </a:txBody>
                      <a:tcPr marL="45720" marR="45720">
                        <a:blipFill>
                          <a:blip r:embed="rId4"/>
                          <a:stretch>
                            <a:fillRect l="-117021" t="-3448" r="-97872" b="-13793"/>
                          </a:stretch>
                        </a:blipFill>
                      </a:tcPr>
                    </a:tc>
                    <a:tc>
                      <a:txBody>
                        <a:bodyPr/>
                        <a:lstStyle/>
                        <a:p>
                          <a:endParaRPr lang="en-US"/>
                        </a:p>
                      </a:txBody>
                      <a:tcPr marL="45720" marR="45720">
                        <a:blipFill>
                          <a:blip r:embed="rId4"/>
                          <a:stretch>
                            <a:fillRect l="-221739" t="-3448" b="-13793"/>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6" name="Table 25">
                <a:extLst>
                  <a:ext uri="{FF2B5EF4-FFF2-40B4-BE49-F238E27FC236}">
                    <a16:creationId xmlns:a16="http://schemas.microsoft.com/office/drawing/2014/main" id="{F3DE89CD-3EA3-7049-8783-9C2137ECB5FE}"/>
                  </a:ext>
                </a:extLst>
              </p:cNvPr>
              <p:cNvGraphicFramePr>
                <a:graphicFrameLocks noGrp="1"/>
              </p:cNvGraphicFramePr>
              <p:nvPr>
                <p:extLst>
                  <p:ext uri="{D42A27DB-BD31-4B8C-83A1-F6EECF244321}">
                    <p14:modId xmlns:p14="http://schemas.microsoft.com/office/powerpoint/2010/main" val="2736722323"/>
                  </p:ext>
                </p:extLst>
              </p:nvPr>
            </p:nvGraphicFramePr>
            <p:xfrm>
              <a:off x="4380141" y="4193939"/>
              <a:ext cx="1854391" cy="365760"/>
            </p:xfrm>
            <a:graphic>
              <a:graphicData uri="http://schemas.openxmlformats.org/drawingml/2006/table">
                <a:tbl>
                  <a:tblPr bandRow="1">
                    <a:tableStyleId>{793D81CF-94F2-401A-BA57-92F5A7B2D0C5}</a:tableStyleId>
                  </a:tblPr>
                  <a:tblGrid>
                    <a:gridCol w="690181">
                      <a:extLst>
                        <a:ext uri="{9D8B030D-6E8A-4147-A177-3AD203B41FA5}">
                          <a16:colId xmlns:a16="http://schemas.microsoft.com/office/drawing/2014/main" val="20000"/>
                        </a:ext>
                      </a:extLst>
                    </a:gridCol>
                    <a:gridCol w="591757">
                      <a:extLst>
                        <a:ext uri="{9D8B030D-6E8A-4147-A177-3AD203B41FA5}">
                          <a16:colId xmlns:a16="http://schemas.microsoft.com/office/drawing/2014/main" val="274278535"/>
                        </a:ext>
                      </a:extLst>
                    </a:gridCol>
                    <a:gridCol w="572453">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𝑓𝑎𝑙𝑠𝑒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rgbClr val="FFC000"/>
                                    </a:solidFill>
                                    <a:latin typeface="Cambria Math" panose="02040503050406030204" pitchFamily="18" charset="0"/>
                                  </a:rPr>
                                  <m:t>𝑡𝑟𝑢𝑒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0.32</m:t>
                                </m:r>
                              </m:oMath>
                            </m:oMathPara>
                          </a14:m>
                          <a:endParaRPr lang="en-US" sz="180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6" name="Table 25">
                <a:extLst>
                  <a:ext uri="{FF2B5EF4-FFF2-40B4-BE49-F238E27FC236}">
                    <a16:creationId xmlns:a16="http://schemas.microsoft.com/office/drawing/2014/main" id="{F3DE89CD-3EA3-7049-8783-9C2137ECB5FE}"/>
                  </a:ext>
                </a:extLst>
              </p:cNvPr>
              <p:cNvGraphicFramePr>
                <a:graphicFrameLocks noGrp="1"/>
              </p:cNvGraphicFramePr>
              <p:nvPr>
                <p:extLst>
                  <p:ext uri="{D42A27DB-BD31-4B8C-83A1-F6EECF244321}">
                    <p14:modId xmlns:p14="http://schemas.microsoft.com/office/powerpoint/2010/main" val="2736722323"/>
                  </p:ext>
                </p:extLst>
              </p:nvPr>
            </p:nvGraphicFramePr>
            <p:xfrm>
              <a:off x="4380141" y="4193939"/>
              <a:ext cx="1854391" cy="365760"/>
            </p:xfrm>
            <a:graphic>
              <a:graphicData uri="http://schemas.openxmlformats.org/drawingml/2006/table">
                <a:tbl>
                  <a:tblPr bandRow="1">
                    <a:tableStyleId>{793D81CF-94F2-401A-BA57-92F5A7B2D0C5}</a:tableStyleId>
                  </a:tblPr>
                  <a:tblGrid>
                    <a:gridCol w="690181">
                      <a:extLst>
                        <a:ext uri="{9D8B030D-6E8A-4147-A177-3AD203B41FA5}">
                          <a16:colId xmlns:a16="http://schemas.microsoft.com/office/drawing/2014/main" val="20000"/>
                        </a:ext>
                      </a:extLst>
                    </a:gridCol>
                    <a:gridCol w="591757">
                      <a:extLst>
                        <a:ext uri="{9D8B030D-6E8A-4147-A177-3AD203B41FA5}">
                          <a16:colId xmlns:a16="http://schemas.microsoft.com/office/drawing/2014/main" val="274278535"/>
                        </a:ext>
                      </a:extLst>
                    </a:gridCol>
                    <a:gridCol w="572453">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5"/>
                          <a:stretch>
                            <a:fillRect t="-3333" r="-169091" b="-10000"/>
                          </a:stretch>
                        </a:blipFill>
                      </a:tcPr>
                    </a:tc>
                    <a:tc>
                      <a:txBody>
                        <a:bodyPr/>
                        <a:lstStyle/>
                        <a:p>
                          <a:endParaRPr lang="en-US"/>
                        </a:p>
                      </a:txBody>
                      <a:tcPr marL="45720" marR="45720">
                        <a:blipFill>
                          <a:blip r:embed="rId5"/>
                          <a:stretch>
                            <a:fillRect l="-117021" t="-3333" r="-97872" b="-10000"/>
                          </a:stretch>
                        </a:blipFill>
                      </a:tcPr>
                    </a:tc>
                    <a:tc>
                      <a:txBody>
                        <a:bodyPr/>
                        <a:lstStyle/>
                        <a:p>
                          <a:endParaRPr lang="en-US"/>
                        </a:p>
                      </a:txBody>
                      <a:tcPr marL="45720" marR="45720">
                        <a:blipFill>
                          <a:blip r:embed="rId5"/>
                          <a:stretch>
                            <a:fillRect l="-226667" t="-3333" r="-2222" b="-10000"/>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8" name="Table 27">
                <a:extLst>
                  <a:ext uri="{FF2B5EF4-FFF2-40B4-BE49-F238E27FC236}">
                    <a16:creationId xmlns:a16="http://schemas.microsoft.com/office/drawing/2014/main" id="{8FCC1DC6-C2E2-7147-A787-C4AE4BD9347A}"/>
                  </a:ext>
                </a:extLst>
              </p:cNvPr>
              <p:cNvGraphicFramePr>
                <a:graphicFrameLocks noGrp="1"/>
              </p:cNvGraphicFramePr>
              <p:nvPr>
                <p:extLst>
                  <p:ext uri="{D42A27DB-BD31-4B8C-83A1-F6EECF244321}">
                    <p14:modId xmlns:p14="http://schemas.microsoft.com/office/powerpoint/2010/main" val="3691492643"/>
                  </p:ext>
                </p:extLst>
              </p:nvPr>
            </p:nvGraphicFramePr>
            <p:xfrm>
              <a:off x="4380140" y="4896507"/>
              <a:ext cx="1854053" cy="365760"/>
            </p:xfrm>
            <a:graphic>
              <a:graphicData uri="http://schemas.openxmlformats.org/drawingml/2006/table">
                <a:tbl>
                  <a:tblPr bandRow="1">
                    <a:tableStyleId>{793D81CF-94F2-401A-BA57-92F5A7B2D0C5}</a:tableStyleId>
                  </a:tblPr>
                  <a:tblGrid>
                    <a:gridCol w="691200">
                      <a:extLst>
                        <a:ext uri="{9D8B030D-6E8A-4147-A177-3AD203B41FA5}">
                          <a16:colId xmlns:a16="http://schemas.microsoft.com/office/drawing/2014/main" val="20000"/>
                        </a:ext>
                      </a:extLst>
                    </a:gridCol>
                    <a:gridCol w="590400">
                      <a:extLst>
                        <a:ext uri="{9D8B030D-6E8A-4147-A177-3AD203B41FA5}">
                          <a16:colId xmlns:a16="http://schemas.microsoft.com/office/drawing/2014/main" val="693493502"/>
                        </a:ext>
                      </a:extLst>
                    </a:gridCol>
                    <a:gridCol w="572453">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𝑡𝑟𝑢𝑒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rgbClr val="FFC000"/>
                                    </a:solidFill>
                                    <a:latin typeface="Cambria Math" panose="02040503050406030204" pitchFamily="18" charset="0"/>
                                  </a:rPr>
                                  <m:t>𝑡𝑟𝑢𝑒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0.08</m:t>
                                </m:r>
                              </m:oMath>
                            </m:oMathPara>
                          </a14:m>
                          <a:endParaRPr lang="en-US" sz="180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8" name="Table 27">
                <a:extLst>
                  <a:ext uri="{FF2B5EF4-FFF2-40B4-BE49-F238E27FC236}">
                    <a16:creationId xmlns:a16="http://schemas.microsoft.com/office/drawing/2014/main" id="{8FCC1DC6-C2E2-7147-A787-C4AE4BD9347A}"/>
                  </a:ext>
                </a:extLst>
              </p:cNvPr>
              <p:cNvGraphicFramePr>
                <a:graphicFrameLocks noGrp="1"/>
              </p:cNvGraphicFramePr>
              <p:nvPr>
                <p:extLst>
                  <p:ext uri="{D42A27DB-BD31-4B8C-83A1-F6EECF244321}">
                    <p14:modId xmlns:p14="http://schemas.microsoft.com/office/powerpoint/2010/main" val="3691492643"/>
                  </p:ext>
                </p:extLst>
              </p:nvPr>
            </p:nvGraphicFramePr>
            <p:xfrm>
              <a:off x="4380140" y="4896507"/>
              <a:ext cx="1854053" cy="365760"/>
            </p:xfrm>
            <a:graphic>
              <a:graphicData uri="http://schemas.openxmlformats.org/drawingml/2006/table">
                <a:tbl>
                  <a:tblPr bandRow="1">
                    <a:tableStyleId>{793D81CF-94F2-401A-BA57-92F5A7B2D0C5}</a:tableStyleId>
                  </a:tblPr>
                  <a:tblGrid>
                    <a:gridCol w="691200">
                      <a:extLst>
                        <a:ext uri="{9D8B030D-6E8A-4147-A177-3AD203B41FA5}">
                          <a16:colId xmlns:a16="http://schemas.microsoft.com/office/drawing/2014/main" val="20000"/>
                        </a:ext>
                      </a:extLst>
                    </a:gridCol>
                    <a:gridCol w="590400">
                      <a:extLst>
                        <a:ext uri="{9D8B030D-6E8A-4147-A177-3AD203B41FA5}">
                          <a16:colId xmlns:a16="http://schemas.microsoft.com/office/drawing/2014/main" val="693493502"/>
                        </a:ext>
                      </a:extLst>
                    </a:gridCol>
                    <a:gridCol w="572453">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6"/>
                          <a:stretch>
                            <a:fillRect t="-3333" r="-169091"/>
                          </a:stretch>
                        </a:blipFill>
                      </a:tcPr>
                    </a:tc>
                    <a:tc>
                      <a:txBody>
                        <a:bodyPr/>
                        <a:lstStyle/>
                        <a:p>
                          <a:endParaRPr lang="en-US"/>
                        </a:p>
                      </a:txBody>
                      <a:tcPr marL="45720" marR="45720">
                        <a:blipFill>
                          <a:blip r:embed="rId6"/>
                          <a:stretch>
                            <a:fillRect l="-117021" t="-3333" r="-97872"/>
                          </a:stretch>
                        </a:blipFill>
                      </a:tcPr>
                    </a:tc>
                    <a:tc>
                      <a:txBody>
                        <a:bodyPr/>
                        <a:lstStyle/>
                        <a:p>
                          <a:endParaRPr lang="en-US"/>
                        </a:p>
                      </a:txBody>
                      <a:tcPr marL="45720" marR="45720">
                        <a:blipFill>
                          <a:blip r:embed="rId6"/>
                          <a:stretch>
                            <a:fillRect l="-226667" t="-3333" r="-2222"/>
                          </a:stretch>
                        </a:blipFill>
                      </a:tcPr>
                    </a:tc>
                    <a:extLst>
                      <a:ext uri="{0D108BD9-81ED-4DB2-BD59-A6C34878D82A}">
                        <a16:rowId xmlns:a16="http://schemas.microsoft.com/office/drawing/2014/main" val="10000"/>
                      </a:ext>
                    </a:extLst>
                  </a:tr>
                </a:tbl>
              </a:graphicData>
            </a:graphic>
          </p:graphicFrame>
        </mc:Fallback>
      </mc:AlternateContent>
      <p:sp>
        <p:nvSpPr>
          <p:cNvPr id="41" name="Rectangle 40">
            <a:extLst>
              <a:ext uri="{FF2B5EF4-FFF2-40B4-BE49-F238E27FC236}">
                <a16:creationId xmlns:a16="http://schemas.microsoft.com/office/drawing/2014/main" id="{7CD3A432-9D91-DA45-95B6-2E2444FC4D89}"/>
              </a:ext>
            </a:extLst>
          </p:cNvPr>
          <p:cNvSpPr/>
          <p:nvPr/>
        </p:nvSpPr>
        <p:spPr>
          <a:xfrm>
            <a:off x="6866625" y="1659504"/>
            <a:ext cx="4977374" cy="757937"/>
          </a:xfrm>
          <a:prstGeom prst="rect">
            <a:avLst/>
          </a:prstGeom>
          <a:solidFill>
            <a:srgbClr val="FFC000">
              <a:alpha val="15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2" name="Group 41">
            <a:extLst>
              <a:ext uri="{FF2B5EF4-FFF2-40B4-BE49-F238E27FC236}">
                <a16:creationId xmlns:a16="http://schemas.microsoft.com/office/drawing/2014/main" id="{4D260300-5E0D-D648-9EA4-760E6183B16F}"/>
              </a:ext>
            </a:extLst>
          </p:cNvPr>
          <p:cNvGrpSpPr/>
          <p:nvPr/>
        </p:nvGrpSpPr>
        <p:grpSpPr>
          <a:xfrm>
            <a:off x="3248877" y="3523998"/>
            <a:ext cx="1085051" cy="1015358"/>
            <a:chOff x="3490013" y="2717204"/>
            <a:chExt cx="2055012" cy="1015358"/>
          </a:xfrm>
        </p:grpSpPr>
        <p:cxnSp>
          <p:nvCxnSpPr>
            <p:cNvPr id="43" name="Straight Connector 42">
              <a:extLst>
                <a:ext uri="{FF2B5EF4-FFF2-40B4-BE49-F238E27FC236}">
                  <a16:creationId xmlns:a16="http://schemas.microsoft.com/office/drawing/2014/main" id="{34722E15-67BD-8945-AED9-4BF81CAAAAB7}"/>
                </a:ext>
              </a:extLst>
            </p:cNvPr>
            <p:cNvCxnSpPr>
              <a:cxnSpLocks/>
              <a:endCxn id="46" idx="1"/>
            </p:cNvCxnSpPr>
            <p:nvPr/>
          </p:nvCxnSpPr>
          <p:spPr>
            <a:xfrm>
              <a:off x="3490013" y="2717204"/>
              <a:ext cx="1486678" cy="83069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DE2836-DA7C-5746-B775-EF76B665CCF1}"/>
                </a:ext>
              </a:extLst>
            </p:cNvPr>
            <p:cNvCxnSpPr>
              <a:cxnSpLocks/>
              <a:stCxn id="27" idx="3"/>
              <a:endCxn id="46" idx="1"/>
            </p:cNvCxnSpPr>
            <p:nvPr/>
          </p:nvCxnSpPr>
          <p:spPr>
            <a:xfrm>
              <a:off x="3490013" y="3464422"/>
              <a:ext cx="1486677" cy="8347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BC7CCDC-A98F-DE4F-A70D-FED4A68D71E4}"/>
                </a:ext>
              </a:extLst>
            </p:cNvPr>
            <p:cNvSpPr txBox="1"/>
            <p:nvPr/>
          </p:nvSpPr>
          <p:spPr>
            <a:xfrm>
              <a:off x="4976690" y="3363230"/>
              <a:ext cx="568335" cy="369332"/>
            </a:xfrm>
            <a:prstGeom prst="rect">
              <a:avLst/>
            </a:prstGeom>
            <a:noFill/>
            <a:ln>
              <a:noFill/>
            </a:ln>
          </p:spPr>
          <p:txBody>
            <a:bodyPr wrap="none" rtlCol="0">
              <a:spAutoFit/>
            </a:bodyPr>
            <a:lstStyle/>
            <a:p>
              <a:r>
                <a:rPr lang="de-DE" b="1">
                  <a:solidFill>
                    <a:schemeClr val="accent1"/>
                  </a:solidFill>
                </a:rPr>
                <a:t>+</a:t>
              </a:r>
            </a:p>
          </p:txBody>
        </p:sp>
      </p:grpSp>
      <p:sp>
        <p:nvSpPr>
          <p:cNvPr id="47" name="Rectangle 46">
            <a:extLst>
              <a:ext uri="{FF2B5EF4-FFF2-40B4-BE49-F238E27FC236}">
                <a16:creationId xmlns:a16="http://schemas.microsoft.com/office/drawing/2014/main" id="{8951C12E-754A-FA45-A93D-C0AE0B58A592}"/>
              </a:ext>
            </a:extLst>
          </p:cNvPr>
          <p:cNvSpPr/>
          <p:nvPr/>
        </p:nvSpPr>
        <p:spPr>
          <a:xfrm>
            <a:off x="6866626" y="2400023"/>
            <a:ext cx="4977374" cy="722574"/>
          </a:xfrm>
          <a:prstGeom prst="rect">
            <a:avLst/>
          </a:prstGeom>
          <a:solidFill>
            <a:srgbClr val="FFC000">
              <a:alpha val="15000"/>
            </a:srgb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8" name="Group 47">
            <a:extLst>
              <a:ext uri="{FF2B5EF4-FFF2-40B4-BE49-F238E27FC236}">
                <a16:creationId xmlns:a16="http://schemas.microsoft.com/office/drawing/2014/main" id="{A55E2F63-E3AE-4B43-B28F-0E5E4B6704E1}"/>
              </a:ext>
            </a:extLst>
          </p:cNvPr>
          <p:cNvGrpSpPr/>
          <p:nvPr/>
        </p:nvGrpSpPr>
        <p:grpSpPr>
          <a:xfrm>
            <a:off x="3242816" y="4890555"/>
            <a:ext cx="1091111" cy="830692"/>
            <a:chOff x="3478535" y="3363230"/>
            <a:chExt cx="2066490" cy="830692"/>
          </a:xfrm>
        </p:grpSpPr>
        <p:cxnSp>
          <p:nvCxnSpPr>
            <p:cNvPr id="49" name="Straight Connector 48">
              <a:extLst>
                <a:ext uri="{FF2B5EF4-FFF2-40B4-BE49-F238E27FC236}">
                  <a16:creationId xmlns:a16="http://schemas.microsoft.com/office/drawing/2014/main" id="{FFFF864D-4594-1C46-B09B-D51DBBCC7DF4}"/>
                </a:ext>
              </a:extLst>
            </p:cNvPr>
            <p:cNvCxnSpPr>
              <a:cxnSpLocks/>
              <a:endCxn id="51" idx="1"/>
            </p:cNvCxnSpPr>
            <p:nvPr/>
          </p:nvCxnSpPr>
          <p:spPr>
            <a:xfrm>
              <a:off x="3478535" y="3473391"/>
              <a:ext cx="1498155" cy="7450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9C4C4022-6777-354B-AB7A-0B563BF87A00}"/>
                </a:ext>
              </a:extLst>
            </p:cNvPr>
            <p:cNvCxnSpPr>
              <a:cxnSpLocks/>
              <a:endCxn id="51" idx="1"/>
            </p:cNvCxnSpPr>
            <p:nvPr/>
          </p:nvCxnSpPr>
          <p:spPr>
            <a:xfrm flipV="1">
              <a:off x="3478535" y="3547896"/>
              <a:ext cx="1498155" cy="64602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88FAC8C-D6B2-924F-9C88-C7CE8CB3EEB0}"/>
                </a:ext>
              </a:extLst>
            </p:cNvPr>
            <p:cNvSpPr txBox="1"/>
            <p:nvPr/>
          </p:nvSpPr>
          <p:spPr>
            <a:xfrm>
              <a:off x="4976690" y="3363230"/>
              <a:ext cx="568335" cy="369332"/>
            </a:xfrm>
            <a:prstGeom prst="rect">
              <a:avLst/>
            </a:prstGeom>
            <a:noFill/>
            <a:ln>
              <a:noFill/>
            </a:ln>
          </p:spPr>
          <p:txBody>
            <a:bodyPr wrap="none" rtlCol="0">
              <a:spAutoFit/>
            </a:bodyPr>
            <a:lstStyle/>
            <a:p>
              <a:r>
                <a:rPr lang="de-DE" b="1">
                  <a:solidFill>
                    <a:schemeClr val="accent1"/>
                  </a:solidFill>
                </a:rPr>
                <a:t>+</a:t>
              </a:r>
            </a:p>
          </p:txBody>
        </p:sp>
      </p:grpSp>
      <mc:AlternateContent xmlns:mc="http://schemas.openxmlformats.org/markup-compatibility/2006" xmlns:a14="http://schemas.microsoft.com/office/drawing/2010/main">
        <mc:Choice Requires="a14">
          <p:graphicFrame>
            <p:nvGraphicFramePr>
              <p:cNvPr id="27" name="Table 26">
                <a:extLst>
                  <a:ext uri="{FF2B5EF4-FFF2-40B4-BE49-F238E27FC236}">
                    <a16:creationId xmlns:a16="http://schemas.microsoft.com/office/drawing/2014/main" id="{8D91828D-F7B4-CD4D-8B5D-18A6F49942FE}"/>
                  </a:ext>
                </a:extLst>
              </p:cNvPr>
              <p:cNvGraphicFramePr>
                <a:graphicFrameLocks noGrp="1"/>
              </p:cNvGraphicFramePr>
              <p:nvPr>
                <p:extLst>
                  <p:ext uri="{D42A27DB-BD31-4B8C-83A1-F6EECF244321}">
                    <p14:modId xmlns:p14="http://schemas.microsoft.com/office/powerpoint/2010/main" val="445388093"/>
                  </p:ext>
                </p:extLst>
              </p:nvPr>
            </p:nvGraphicFramePr>
            <p:xfrm>
              <a:off x="470307" y="2625296"/>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27" name="Table 26">
                <a:extLst>
                  <a:ext uri="{FF2B5EF4-FFF2-40B4-BE49-F238E27FC236}">
                    <a16:creationId xmlns:a16="http://schemas.microsoft.com/office/drawing/2014/main" id="{8D91828D-F7B4-CD4D-8B5D-18A6F49942FE}"/>
                  </a:ext>
                </a:extLst>
              </p:cNvPr>
              <p:cNvGraphicFramePr>
                <a:graphicFrameLocks noGrp="1"/>
              </p:cNvGraphicFramePr>
              <p:nvPr>
                <p:extLst>
                  <p:ext uri="{D42A27DB-BD31-4B8C-83A1-F6EECF244321}">
                    <p14:modId xmlns:p14="http://schemas.microsoft.com/office/powerpoint/2010/main" val="445388093"/>
                  </p:ext>
                </p:extLst>
              </p:nvPr>
            </p:nvGraphicFramePr>
            <p:xfrm>
              <a:off x="470307" y="2625296"/>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7"/>
                          <a:stretch>
                            <a:fillRect l="-1852" t="-3448" r="-307407" b="-800000"/>
                          </a:stretch>
                        </a:blipFill>
                      </a:tcPr>
                    </a:tc>
                    <a:tc>
                      <a:txBody>
                        <a:bodyPr/>
                        <a:lstStyle/>
                        <a:p>
                          <a:endParaRPr lang="en-US"/>
                        </a:p>
                      </a:txBody>
                      <a:tcPr marL="45720" marR="45720">
                        <a:blipFill>
                          <a:blip r:embed="rId7"/>
                          <a:stretch>
                            <a:fillRect l="-83333" t="-3448" r="-151515" b="-800000"/>
                          </a:stretch>
                        </a:blipFill>
                      </a:tcPr>
                    </a:tc>
                    <a:tc>
                      <a:txBody>
                        <a:bodyPr/>
                        <a:lstStyle/>
                        <a:p>
                          <a:endParaRPr lang="en-US"/>
                        </a:p>
                      </a:txBody>
                      <a:tcPr marL="45720" marR="45720">
                        <a:blipFill>
                          <a:blip r:embed="rId7"/>
                          <a:stretch>
                            <a:fillRect l="-224074" t="-3448" r="-85185" b="-800000"/>
                          </a:stretch>
                        </a:blipFill>
                      </a:tcPr>
                    </a:tc>
                    <a:tc>
                      <a:txBody>
                        <a:bodyPr/>
                        <a:lstStyle/>
                        <a:p>
                          <a:endParaRPr lang="en-US"/>
                        </a:p>
                      </a:txBody>
                      <a:tcPr marL="45720" marR="45720">
                        <a:blipFill>
                          <a:blip r:embed="rId7"/>
                          <a:stretch>
                            <a:fillRect l="-388889" t="-3448" r="-2222"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7"/>
                          <a:stretch>
                            <a:fillRect l="-1852" t="-103448" r="-307407" b="-700000"/>
                          </a:stretch>
                        </a:blipFill>
                      </a:tcPr>
                    </a:tc>
                    <a:tc>
                      <a:txBody>
                        <a:bodyPr/>
                        <a:lstStyle/>
                        <a:p>
                          <a:endParaRPr lang="en-US"/>
                        </a:p>
                      </a:txBody>
                      <a:tcPr marL="45720" marR="45720">
                        <a:blipFill>
                          <a:blip r:embed="rId7"/>
                          <a:stretch>
                            <a:fillRect l="-83333" t="-103448" r="-151515" b="-700000"/>
                          </a:stretch>
                        </a:blipFill>
                      </a:tcPr>
                    </a:tc>
                    <a:tc>
                      <a:txBody>
                        <a:bodyPr/>
                        <a:lstStyle/>
                        <a:p>
                          <a:endParaRPr lang="en-US"/>
                        </a:p>
                      </a:txBody>
                      <a:tcPr marL="45720" marR="45720">
                        <a:blipFill>
                          <a:blip r:embed="rId7"/>
                          <a:stretch>
                            <a:fillRect l="-224074" t="-103448" r="-85185" b="-700000"/>
                          </a:stretch>
                        </a:blipFill>
                      </a:tcPr>
                    </a:tc>
                    <a:tc>
                      <a:txBody>
                        <a:bodyPr/>
                        <a:lstStyle/>
                        <a:p>
                          <a:endParaRPr lang="en-US"/>
                        </a:p>
                      </a:txBody>
                      <a:tcPr marL="45720" marR="45720">
                        <a:blipFill>
                          <a:blip r:embed="rId7"/>
                          <a:stretch>
                            <a:fillRect l="-388889" t="-103448" r="-2222"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7"/>
                          <a:stretch>
                            <a:fillRect l="-1852" t="-203448" r="-307407" b="-600000"/>
                          </a:stretch>
                        </a:blipFill>
                      </a:tcPr>
                    </a:tc>
                    <a:tc>
                      <a:txBody>
                        <a:bodyPr/>
                        <a:lstStyle/>
                        <a:p>
                          <a:endParaRPr lang="en-US"/>
                        </a:p>
                      </a:txBody>
                      <a:tcPr marL="45720" marR="45720">
                        <a:blipFill>
                          <a:blip r:embed="rId7"/>
                          <a:stretch>
                            <a:fillRect l="-83333" t="-203448" r="-151515" b="-600000"/>
                          </a:stretch>
                        </a:blipFill>
                      </a:tcPr>
                    </a:tc>
                    <a:tc>
                      <a:txBody>
                        <a:bodyPr/>
                        <a:lstStyle/>
                        <a:p>
                          <a:endParaRPr lang="en-US"/>
                        </a:p>
                      </a:txBody>
                      <a:tcPr marL="45720" marR="45720">
                        <a:blipFill>
                          <a:blip r:embed="rId7"/>
                          <a:stretch>
                            <a:fillRect l="-224074" t="-203448" r="-85185" b="-600000"/>
                          </a:stretch>
                        </a:blipFill>
                      </a:tcPr>
                    </a:tc>
                    <a:tc>
                      <a:txBody>
                        <a:bodyPr/>
                        <a:lstStyle/>
                        <a:p>
                          <a:endParaRPr lang="en-US"/>
                        </a:p>
                      </a:txBody>
                      <a:tcPr marL="45720" marR="45720">
                        <a:blipFill>
                          <a:blip r:embed="rId7"/>
                          <a:stretch>
                            <a:fillRect l="-388889" t="-203448" r="-2222"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7"/>
                          <a:stretch>
                            <a:fillRect l="-1852" t="-303448" r="-307407" b="-500000"/>
                          </a:stretch>
                        </a:blipFill>
                      </a:tcPr>
                    </a:tc>
                    <a:tc>
                      <a:txBody>
                        <a:bodyPr/>
                        <a:lstStyle/>
                        <a:p>
                          <a:endParaRPr lang="en-US"/>
                        </a:p>
                      </a:txBody>
                      <a:tcPr marL="45720" marR="45720">
                        <a:blipFill>
                          <a:blip r:embed="rId7"/>
                          <a:stretch>
                            <a:fillRect l="-83333" t="-303448" r="-151515" b="-500000"/>
                          </a:stretch>
                        </a:blipFill>
                      </a:tcPr>
                    </a:tc>
                    <a:tc>
                      <a:txBody>
                        <a:bodyPr/>
                        <a:lstStyle/>
                        <a:p>
                          <a:endParaRPr lang="en-US"/>
                        </a:p>
                      </a:txBody>
                      <a:tcPr marL="45720" marR="45720">
                        <a:blipFill>
                          <a:blip r:embed="rId7"/>
                          <a:stretch>
                            <a:fillRect l="-224074" t="-303448" r="-85185" b="-500000"/>
                          </a:stretch>
                        </a:blipFill>
                      </a:tcPr>
                    </a:tc>
                    <a:tc>
                      <a:txBody>
                        <a:bodyPr/>
                        <a:lstStyle/>
                        <a:p>
                          <a:endParaRPr lang="en-US"/>
                        </a:p>
                      </a:txBody>
                      <a:tcPr marL="45720" marR="45720">
                        <a:blipFill>
                          <a:blip r:embed="rId7"/>
                          <a:stretch>
                            <a:fillRect l="-388889" t="-303448" r="-2222"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7"/>
                          <a:stretch>
                            <a:fillRect l="-1852" t="-417857" r="-307407" b="-417857"/>
                          </a:stretch>
                        </a:blipFill>
                      </a:tcPr>
                    </a:tc>
                    <a:tc>
                      <a:txBody>
                        <a:bodyPr/>
                        <a:lstStyle/>
                        <a:p>
                          <a:endParaRPr lang="en-US"/>
                        </a:p>
                      </a:txBody>
                      <a:tcPr marL="45720" marR="45720">
                        <a:blipFill>
                          <a:blip r:embed="rId7"/>
                          <a:stretch>
                            <a:fillRect l="-83333" t="-417857" r="-151515" b="-417857"/>
                          </a:stretch>
                        </a:blipFill>
                      </a:tcPr>
                    </a:tc>
                    <a:tc>
                      <a:txBody>
                        <a:bodyPr/>
                        <a:lstStyle/>
                        <a:p>
                          <a:endParaRPr lang="en-US"/>
                        </a:p>
                      </a:txBody>
                      <a:tcPr marL="45720" marR="45720">
                        <a:blipFill>
                          <a:blip r:embed="rId7"/>
                          <a:stretch>
                            <a:fillRect l="-224074" t="-417857" r="-85185" b="-417857"/>
                          </a:stretch>
                        </a:blipFill>
                      </a:tcPr>
                    </a:tc>
                    <a:tc>
                      <a:txBody>
                        <a:bodyPr/>
                        <a:lstStyle/>
                        <a:p>
                          <a:endParaRPr lang="en-US"/>
                        </a:p>
                      </a:txBody>
                      <a:tcPr marL="45720" marR="45720">
                        <a:blipFill>
                          <a:blip r:embed="rId7"/>
                          <a:stretch>
                            <a:fillRect l="-388889" t="-417857" r="-2222" b="-417857"/>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7"/>
                          <a:stretch>
                            <a:fillRect l="-1852" t="-500000" r="-307407" b="-303448"/>
                          </a:stretch>
                        </a:blipFill>
                      </a:tcPr>
                    </a:tc>
                    <a:tc>
                      <a:txBody>
                        <a:bodyPr/>
                        <a:lstStyle/>
                        <a:p>
                          <a:endParaRPr lang="en-US"/>
                        </a:p>
                      </a:txBody>
                      <a:tcPr marL="45720" marR="45720">
                        <a:blipFill>
                          <a:blip r:embed="rId7"/>
                          <a:stretch>
                            <a:fillRect l="-83333" t="-500000" r="-151515" b="-303448"/>
                          </a:stretch>
                        </a:blipFill>
                      </a:tcPr>
                    </a:tc>
                    <a:tc>
                      <a:txBody>
                        <a:bodyPr/>
                        <a:lstStyle/>
                        <a:p>
                          <a:endParaRPr lang="en-US"/>
                        </a:p>
                      </a:txBody>
                      <a:tcPr marL="45720" marR="45720">
                        <a:blipFill>
                          <a:blip r:embed="rId7"/>
                          <a:stretch>
                            <a:fillRect l="-224074" t="-500000" r="-85185" b="-303448"/>
                          </a:stretch>
                        </a:blipFill>
                      </a:tcPr>
                    </a:tc>
                    <a:tc>
                      <a:txBody>
                        <a:bodyPr/>
                        <a:lstStyle/>
                        <a:p>
                          <a:endParaRPr lang="en-US"/>
                        </a:p>
                      </a:txBody>
                      <a:tcPr marL="45720" marR="45720">
                        <a:blipFill>
                          <a:blip r:embed="rId7"/>
                          <a:stretch>
                            <a:fillRect l="-388889" t="-500000" r="-2222" b="-303448"/>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7"/>
                          <a:stretch>
                            <a:fillRect l="-1852" t="-600000" r="-307407" b="-203448"/>
                          </a:stretch>
                        </a:blipFill>
                      </a:tcPr>
                    </a:tc>
                    <a:tc>
                      <a:txBody>
                        <a:bodyPr/>
                        <a:lstStyle/>
                        <a:p>
                          <a:endParaRPr lang="en-US"/>
                        </a:p>
                      </a:txBody>
                      <a:tcPr marL="45720" marR="45720">
                        <a:blipFill>
                          <a:blip r:embed="rId7"/>
                          <a:stretch>
                            <a:fillRect l="-83333" t="-600000" r="-151515" b="-203448"/>
                          </a:stretch>
                        </a:blipFill>
                      </a:tcPr>
                    </a:tc>
                    <a:tc>
                      <a:txBody>
                        <a:bodyPr/>
                        <a:lstStyle/>
                        <a:p>
                          <a:endParaRPr lang="en-US"/>
                        </a:p>
                      </a:txBody>
                      <a:tcPr marL="45720" marR="45720">
                        <a:blipFill>
                          <a:blip r:embed="rId7"/>
                          <a:stretch>
                            <a:fillRect l="-224074" t="-600000" r="-85185" b="-203448"/>
                          </a:stretch>
                        </a:blipFill>
                      </a:tcPr>
                    </a:tc>
                    <a:tc>
                      <a:txBody>
                        <a:bodyPr/>
                        <a:lstStyle/>
                        <a:p>
                          <a:endParaRPr lang="en-US"/>
                        </a:p>
                      </a:txBody>
                      <a:tcPr marL="45720" marR="45720">
                        <a:blipFill>
                          <a:blip r:embed="rId7"/>
                          <a:stretch>
                            <a:fillRect l="-388889" t="-600000" r="-2222" b="-203448"/>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7"/>
                          <a:stretch>
                            <a:fillRect l="-1852" t="-700000" r="-307407" b="-103448"/>
                          </a:stretch>
                        </a:blipFill>
                      </a:tcPr>
                    </a:tc>
                    <a:tc>
                      <a:txBody>
                        <a:bodyPr/>
                        <a:lstStyle/>
                        <a:p>
                          <a:endParaRPr lang="en-US"/>
                        </a:p>
                      </a:txBody>
                      <a:tcPr marL="45720" marR="45720">
                        <a:blipFill>
                          <a:blip r:embed="rId7"/>
                          <a:stretch>
                            <a:fillRect l="-83333" t="-700000" r="-151515" b="-103448"/>
                          </a:stretch>
                        </a:blipFill>
                      </a:tcPr>
                    </a:tc>
                    <a:tc>
                      <a:txBody>
                        <a:bodyPr/>
                        <a:lstStyle/>
                        <a:p>
                          <a:endParaRPr lang="en-US"/>
                        </a:p>
                      </a:txBody>
                      <a:tcPr marL="45720" marR="45720">
                        <a:blipFill>
                          <a:blip r:embed="rId7"/>
                          <a:stretch>
                            <a:fillRect l="-224074" t="-700000" r="-85185" b="-103448"/>
                          </a:stretch>
                        </a:blipFill>
                      </a:tcPr>
                    </a:tc>
                    <a:tc>
                      <a:txBody>
                        <a:bodyPr/>
                        <a:lstStyle/>
                        <a:p>
                          <a:endParaRPr lang="en-US"/>
                        </a:p>
                      </a:txBody>
                      <a:tcPr marL="45720" marR="45720">
                        <a:blipFill>
                          <a:blip r:embed="rId7"/>
                          <a:stretch>
                            <a:fillRect l="-388889" t="-700000" r="-2222" b="-103448"/>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7"/>
                          <a:stretch>
                            <a:fillRect l="-1852" t="-800000" r="-307407" b="-3448"/>
                          </a:stretch>
                        </a:blipFill>
                      </a:tcPr>
                    </a:tc>
                    <a:tc>
                      <a:txBody>
                        <a:bodyPr/>
                        <a:lstStyle/>
                        <a:p>
                          <a:endParaRPr lang="en-US"/>
                        </a:p>
                      </a:txBody>
                      <a:tcPr marL="45720" marR="45720">
                        <a:blipFill>
                          <a:blip r:embed="rId7"/>
                          <a:stretch>
                            <a:fillRect l="-83333" t="-800000" r="-151515" b="-3448"/>
                          </a:stretch>
                        </a:blipFill>
                      </a:tcPr>
                    </a:tc>
                    <a:tc>
                      <a:txBody>
                        <a:bodyPr/>
                        <a:lstStyle/>
                        <a:p>
                          <a:endParaRPr lang="en-US"/>
                        </a:p>
                      </a:txBody>
                      <a:tcPr marL="45720" marR="45720">
                        <a:blipFill>
                          <a:blip r:embed="rId7"/>
                          <a:stretch>
                            <a:fillRect l="-224074" t="-800000" r="-85185" b="-3448"/>
                          </a:stretch>
                        </a:blipFill>
                      </a:tcPr>
                    </a:tc>
                    <a:tc>
                      <a:txBody>
                        <a:bodyPr/>
                        <a:lstStyle/>
                        <a:p>
                          <a:endParaRPr lang="en-US"/>
                        </a:p>
                      </a:txBody>
                      <a:tcPr marL="45720" marR="45720">
                        <a:blipFill>
                          <a:blip r:embed="rId7"/>
                          <a:stretch>
                            <a:fillRect l="-388889" t="-800000" r="-2222" b="-3448"/>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6" name="Table 35">
                <a:extLst>
                  <a:ext uri="{FF2B5EF4-FFF2-40B4-BE49-F238E27FC236}">
                    <a16:creationId xmlns:a16="http://schemas.microsoft.com/office/drawing/2014/main" id="{BE36C049-91F2-0048-890D-89AC00B79CF0}"/>
                  </a:ext>
                </a:extLst>
              </p:cNvPr>
              <p:cNvGraphicFramePr>
                <a:graphicFrameLocks noGrp="1"/>
              </p:cNvGraphicFramePr>
              <p:nvPr>
                <p:extLst>
                  <p:ext uri="{D42A27DB-BD31-4B8C-83A1-F6EECF244321}">
                    <p14:modId xmlns:p14="http://schemas.microsoft.com/office/powerpoint/2010/main" val="1384948057"/>
                  </p:ext>
                </p:extLst>
              </p:nvPr>
            </p:nvGraphicFramePr>
            <p:xfrm>
              <a:off x="7289510" y="3614692"/>
              <a:ext cx="1117219" cy="365760"/>
            </p:xfrm>
            <a:graphic>
              <a:graphicData uri="http://schemas.openxmlformats.org/drawingml/2006/table">
                <a:tbl>
                  <a:tblPr firstRow="1" bandRow="1">
                    <a:tableStyleId>{793D81CF-94F2-401A-BA57-92F5A7B2D0C5}</a:tableStyleId>
                  </a:tblPr>
                  <a:tblGrid>
                    <a:gridCol w="625729">
                      <a:extLst>
                        <a:ext uri="{9D8B030D-6E8A-4147-A177-3AD203B41FA5}">
                          <a16:colId xmlns:a16="http://schemas.microsoft.com/office/drawing/2014/main" val="20000"/>
                        </a:ext>
                      </a:extLst>
                    </a:gridCol>
                    <a:gridCol w="49149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36" name="Table 35">
                <a:extLst>
                  <a:ext uri="{FF2B5EF4-FFF2-40B4-BE49-F238E27FC236}">
                    <a16:creationId xmlns:a16="http://schemas.microsoft.com/office/drawing/2014/main" id="{BE36C049-91F2-0048-890D-89AC00B79CF0}"/>
                  </a:ext>
                </a:extLst>
              </p:cNvPr>
              <p:cNvGraphicFramePr>
                <a:graphicFrameLocks noGrp="1"/>
              </p:cNvGraphicFramePr>
              <p:nvPr>
                <p:extLst>
                  <p:ext uri="{D42A27DB-BD31-4B8C-83A1-F6EECF244321}">
                    <p14:modId xmlns:p14="http://schemas.microsoft.com/office/powerpoint/2010/main" val="1384948057"/>
                  </p:ext>
                </p:extLst>
              </p:nvPr>
            </p:nvGraphicFramePr>
            <p:xfrm>
              <a:off x="7289510" y="3614692"/>
              <a:ext cx="1117219" cy="365760"/>
            </p:xfrm>
            <a:graphic>
              <a:graphicData uri="http://schemas.openxmlformats.org/drawingml/2006/table">
                <a:tbl>
                  <a:tblPr firstRow="1" bandRow="1">
                    <a:tableStyleId>{793D81CF-94F2-401A-BA57-92F5A7B2D0C5}</a:tableStyleId>
                  </a:tblPr>
                  <a:tblGrid>
                    <a:gridCol w="625729">
                      <a:extLst>
                        <a:ext uri="{9D8B030D-6E8A-4147-A177-3AD203B41FA5}">
                          <a16:colId xmlns:a16="http://schemas.microsoft.com/office/drawing/2014/main" val="20000"/>
                        </a:ext>
                      </a:extLst>
                    </a:gridCol>
                    <a:gridCol w="49149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8"/>
                          <a:stretch>
                            <a:fillRect t="-3333" r="-80000"/>
                          </a:stretch>
                        </a:blipFill>
                      </a:tcPr>
                    </a:tc>
                    <a:tc>
                      <a:txBody>
                        <a:bodyPr/>
                        <a:lstStyle/>
                        <a:p>
                          <a:endParaRPr lang="en-US"/>
                        </a:p>
                      </a:txBody>
                      <a:tcPr marL="45720" marR="45720">
                        <a:blipFill>
                          <a:blip r:embed="rId8"/>
                          <a:stretch>
                            <a:fillRect l="-128205" t="-3333" r="-2564"/>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37" name="Table 36">
                <a:extLst>
                  <a:ext uri="{FF2B5EF4-FFF2-40B4-BE49-F238E27FC236}">
                    <a16:creationId xmlns:a16="http://schemas.microsoft.com/office/drawing/2014/main" id="{F73094DA-C95F-C74E-A375-7267F2742B9A}"/>
                  </a:ext>
                </a:extLst>
              </p:cNvPr>
              <p:cNvGraphicFramePr>
                <a:graphicFrameLocks noGrp="1"/>
              </p:cNvGraphicFramePr>
              <p:nvPr>
                <p:extLst>
                  <p:ext uri="{D42A27DB-BD31-4B8C-83A1-F6EECF244321}">
                    <p14:modId xmlns:p14="http://schemas.microsoft.com/office/powerpoint/2010/main" val="2528701614"/>
                  </p:ext>
                </p:extLst>
              </p:nvPr>
            </p:nvGraphicFramePr>
            <p:xfrm>
              <a:off x="7290119" y="4547399"/>
              <a:ext cx="1116000" cy="365760"/>
            </p:xfrm>
            <a:graphic>
              <a:graphicData uri="http://schemas.openxmlformats.org/drawingml/2006/table">
                <a:tbl>
                  <a:tblPr bandRow="1">
                    <a:tableStyleId>{793D81CF-94F2-401A-BA57-92F5A7B2D0C5}</a:tableStyleId>
                  </a:tblPr>
                  <a:tblGrid>
                    <a:gridCol w="622800">
                      <a:extLst>
                        <a:ext uri="{9D8B030D-6E8A-4147-A177-3AD203B41FA5}">
                          <a16:colId xmlns:a16="http://schemas.microsoft.com/office/drawing/2014/main" val="20000"/>
                        </a:ext>
                      </a:extLst>
                    </a:gridCol>
                    <a:gridCol w="4932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rgbClr val="FFC000"/>
                                    </a:solidFill>
                                    <a:latin typeface="Cambria Math" panose="02040503050406030204" pitchFamily="18" charset="0"/>
                                  </a:rPr>
                                  <m:t>𝑡𝑟𝑢𝑒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0.40</m:t>
                                </m:r>
                              </m:oMath>
                            </m:oMathPara>
                          </a14:m>
                          <a:endParaRPr lang="en-US" sz="180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37" name="Table 36">
                <a:extLst>
                  <a:ext uri="{FF2B5EF4-FFF2-40B4-BE49-F238E27FC236}">
                    <a16:creationId xmlns:a16="http://schemas.microsoft.com/office/drawing/2014/main" id="{F73094DA-C95F-C74E-A375-7267F2742B9A}"/>
                  </a:ext>
                </a:extLst>
              </p:cNvPr>
              <p:cNvGraphicFramePr>
                <a:graphicFrameLocks noGrp="1"/>
              </p:cNvGraphicFramePr>
              <p:nvPr>
                <p:extLst>
                  <p:ext uri="{D42A27DB-BD31-4B8C-83A1-F6EECF244321}">
                    <p14:modId xmlns:p14="http://schemas.microsoft.com/office/powerpoint/2010/main" val="2528701614"/>
                  </p:ext>
                </p:extLst>
              </p:nvPr>
            </p:nvGraphicFramePr>
            <p:xfrm>
              <a:off x="7290119" y="4547399"/>
              <a:ext cx="1116000" cy="365760"/>
            </p:xfrm>
            <a:graphic>
              <a:graphicData uri="http://schemas.openxmlformats.org/drawingml/2006/table">
                <a:tbl>
                  <a:tblPr bandRow="1">
                    <a:tableStyleId>{793D81CF-94F2-401A-BA57-92F5A7B2D0C5}</a:tableStyleId>
                  </a:tblPr>
                  <a:tblGrid>
                    <a:gridCol w="622800">
                      <a:extLst>
                        <a:ext uri="{9D8B030D-6E8A-4147-A177-3AD203B41FA5}">
                          <a16:colId xmlns:a16="http://schemas.microsoft.com/office/drawing/2014/main" val="20000"/>
                        </a:ext>
                      </a:extLst>
                    </a:gridCol>
                    <a:gridCol w="4932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9"/>
                          <a:stretch>
                            <a:fillRect l="-2041" t="-3448" r="-81633" b="-3448"/>
                          </a:stretch>
                        </a:blipFill>
                      </a:tcPr>
                    </a:tc>
                    <a:tc>
                      <a:txBody>
                        <a:bodyPr/>
                        <a:lstStyle/>
                        <a:p>
                          <a:endParaRPr lang="en-US"/>
                        </a:p>
                      </a:txBody>
                      <a:tcPr marL="45720" marR="45720">
                        <a:blipFill>
                          <a:blip r:embed="rId9"/>
                          <a:stretch>
                            <a:fillRect l="-128205" t="-3448" r="-2564" b="-3448"/>
                          </a:stretch>
                        </a:blipFill>
                      </a:tcPr>
                    </a:tc>
                    <a:extLst>
                      <a:ext uri="{0D108BD9-81ED-4DB2-BD59-A6C34878D82A}">
                        <a16:rowId xmlns:a16="http://schemas.microsoft.com/office/drawing/2014/main" val="10000"/>
                      </a:ext>
                    </a:extLst>
                  </a:tr>
                </a:tbl>
              </a:graphicData>
            </a:graphic>
          </p:graphicFrame>
        </mc:Fallback>
      </mc:AlternateContent>
      <p:grpSp>
        <p:nvGrpSpPr>
          <p:cNvPr id="38" name="Group 37">
            <a:extLst>
              <a:ext uri="{FF2B5EF4-FFF2-40B4-BE49-F238E27FC236}">
                <a16:creationId xmlns:a16="http://schemas.microsoft.com/office/drawing/2014/main" id="{138CC173-3515-6340-A484-65A7875CDC2C}"/>
              </a:ext>
            </a:extLst>
          </p:cNvPr>
          <p:cNvGrpSpPr/>
          <p:nvPr/>
        </p:nvGrpSpPr>
        <p:grpSpPr>
          <a:xfrm>
            <a:off x="6234193" y="4364519"/>
            <a:ext cx="1066661" cy="721396"/>
            <a:chOff x="2834297" y="3266788"/>
            <a:chExt cx="2020183" cy="359502"/>
          </a:xfrm>
        </p:grpSpPr>
        <p:cxnSp>
          <p:nvCxnSpPr>
            <p:cNvPr id="39" name="Straight Connector 38">
              <a:extLst>
                <a:ext uri="{FF2B5EF4-FFF2-40B4-BE49-F238E27FC236}">
                  <a16:creationId xmlns:a16="http://schemas.microsoft.com/office/drawing/2014/main" id="{B057B93F-2CD1-A849-955D-0EFA9B74E086}"/>
                </a:ext>
              </a:extLst>
            </p:cNvPr>
            <p:cNvCxnSpPr>
              <a:cxnSpLocks/>
              <a:endCxn id="54" idx="1"/>
            </p:cNvCxnSpPr>
            <p:nvPr/>
          </p:nvCxnSpPr>
          <p:spPr>
            <a:xfrm>
              <a:off x="2834299" y="3266788"/>
              <a:ext cx="1412977" cy="18138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0E9180E3-59C5-9B48-9D9E-DB3AFCF39B37}"/>
                </a:ext>
              </a:extLst>
            </p:cNvPr>
            <p:cNvCxnSpPr>
              <a:cxnSpLocks/>
              <a:endCxn id="54" idx="1"/>
            </p:cNvCxnSpPr>
            <p:nvPr/>
          </p:nvCxnSpPr>
          <p:spPr>
            <a:xfrm flipV="1">
              <a:off x="2834297" y="3448172"/>
              <a:ext cx="1412979" cy="17811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D8FAE1DA-284C-534A-8AED-AD4CB1EC5A71}"/>
                </a:ext>
              </a:extLst>
            </p:cNvPr>
            <p:cNvSpPr txBox="1"/>
            <p:nvPr/>
          </p:nvSpPr>
          <p:spPr>
            <a:xfrm>
              <a:off x="4247276" y="3356144"/>
              <a:ext cx="607204" cy="184054"/>
            </a:xfrm>
            <a:prstGeom prst="rect">
              <a:avLst/>
            </a:prstGeom>
            <a:noFill/>
            <a:ln>
              <a:noFill/>
            </a:ln>
          </p:spPr>
          <p:txBody>
            <a:bodyPr wrap="square" rtlCol="0">
              <a:spAutoFit/>
            </a:bodyPr>
            <a:lstStyle/>
            <a:p>
              <a:r>
                <a:rPr lang="en-GB" b="1" dirty="0">
                  <a:solidFill>
                    <a:schemeClr val="accent1"/>
                  </a:solidFill>
                </a:rPr>
                <a:t>+</a:t>
              </a:r>
            </a:p>
          </p:txBody>
        </p:sp>
      </p:grpSp>
      <p:pic>
        <p:nvPicPr>
          <p:cNvPr id="15" name="Picture 14">
            <a:extLst>
              <a:ext uri="{FF2B5EF4-FFF2-40B4-BE49-F238E27FC236}">
                <a16:creationId xmlns:a16="http://schemas.microsoft.com/office/drawing/2014/main" id="{1591527A-67EB-A046-AB37-465CE27908F5}"/>
              </a:ext>
            </a:extLst>
          </p:cNvPr>
          <p:cNvPicPr>
            <a:picLocks noChangeAspect="1"/>
          </p:cNvPicPr>
          <p:nvPr/>
        </p:nvPicPr>
        <p:blipFill>
          <a:blip r:embed="rId10"/>
          <a:stretch>
            <a:fillRect/>
          </a:stretch>
        </p:blipFill>
        <p:spPr>
          <a:xfrm>
            <a:off x="8635964" y="3759351"/>
            <a:ext cx="3279124" cy="1694828"/>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6565F7D6-E642-A04F-B5EB-EB14F06F0A87}"/>
                  </a:ext>
                </a:extLst>
              </p:cNvPr>
              <p:cNvSpPr/>
              <p:nvPr/>
            </p:nvSpPr>
            <p:spPr>
              <a:xfrm>
                <a:off x="411030" y="2227048"/>
                <a:ext cx="2185791" cy="369332"/>
              </a:xfrm>
              <a:prstGeom prst="rect">
                <a:avLst/>
              </a:prstGeom>
            </p:spPr>
            <p:txBody>
              <a:bodyPr wrap="none">
                <a:spAutoFit/>
              </a:bodyPr>
              <a:lstStyle/>
              <a:p>
                <a:r>
                  <a:rPr lang="de-DE" dirty="0"/>
                  <a:t>Berechnung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𝑠𝑖𝑐𝑘</m:t>
                        </m:r>
                      </m:e>
                    </m:d>
                  </m:oMath>
                </a14:m>
                <a:r>
                  <a:rPr lang="de-DE" dirty="0"/>
                  <a:t>:</a:t>
                </a:r>
              </a:p>
            </p:txBody>
          </p:sp>
        </mc:Choice>
        <mc:Fallback xmlns="">
          <p:sp>
            <p:nvSpPr>
              <p:cNvPr id="17" name="Rectangle 16">
                <a:extLst>
                  <a:ext uri="{FF2B5EF4-FFF2-40B4-BE49-F238E27FC236}">
                    <a16:creationId xmlns:a16="http://schemas.microsoft.com/office/drawing/2014/main" id="{6565F7D6-E642-A04F-B5EB-EB14F06F0A87}"/>
                  </a:ext>
                </a:extLst>
              </p:cNvPr>
              <p:cNvSpPr>
                <a:spLocks noRot="1" noChangeAspect="1" noMove="1" noResize="1" noEditPoints="1" noAdjustHandles="1" noChangeArrowheads="1" noChangeShapeType="1" noTextEdit="1"/>
              </p:cNvSpPr>
              <p:nvPr/>
            </p:nvSpPr>
            <p:spPr>
              <a:xfrm>
                <a:off x="411030" y="2227048"/>
                <a:ext cx="2185791" cy="369332"/>
              </a:xfrm>
              <a:prstGeom prst="rect">
                <a:avLst/>
              </a:prstGeom>
              <a:blipFill>
                <a:blip r:embed="rId11"/>
                <a:stretch>
                  <a:fillRect l="-1734" t="-3333" r="-1156" b="-26667"/>
                </a:stretch>
              </a:blipFill>
            </p:spPr>
            <p:txBody>
              <a:bodyPr/>
              <a:lstStyle/>
              <a:p>
                <a:r>
                  <a:rPr lang="de-DE">
                    <a:noFill/>
                  </a:rPr>
                  <a:t> </a:t>
                </a:r>
              </a:p>
            </p:txBody>
          </p:sp>
        </mc:Fallback>
      </mc:AlternateContent>
      <p:sp>
        <p:nvSpPr>
          <p:cNvPr id="63" name="Rectangle 62">
            <a:extLst>
              <a:ext uri="{FF2B5EF4-FFF2-40B4-BE49-F238E27FC236}">
                <a16:creationId xmlns:a16="http://schemas.microsoft.com/office/drawing/2014/main" id="{54A40274-EA8E-AC4F-92AE-C344C722050C}"/>
              </a:ext>
            </a:extLst>
          </p:cNvPr>
          <p:cNvSpPr/>
          <p:nvPr/>
        </p:nvSpPr>
        <p:spPr>
          <a:xfrm>
            <a:off x="7548741" y="5639047"/>
            <a:ext cx="4606517" cy="369332"/>
          </a:xfrm>
          <a:prstGeom prst="rect">
            <a:avLst/>
          </a:prstGeom>
        </p:spPr>
        <p:txBody>
          <a:bodyPr wrap="none">
            <a:spAutoFit/>
          </a:bodyPr>
          <a:lstStyle/>
          <a:p>
            <a:r>
              <a:rPr lang="de-DE" dirty="0"/>
              <a:t>Normalisierungsschritt auf der vorherigen Folie</a:t>
            </a:r>
          </a:p>
        </p:txBody>
      </p:sp>
      <p:sp>
        <p:nvSpPr>
          <p:cNvPr id="32" name="Rectangle 31">
            <a:extLst>
              <a:ext uri="{FF2B5EF4-FFF2-40B4-BE49-F238E27FC236}">
                <a16:creationId xmlns:a16="http://schemas.microsoft.com/office/drawing/2014/main" id="{E52CF511-79DD-8944-ACB2-0EE233A49F0F}"/>
              </a:ext>
            </a:extLst>
          </p:cNvPr>
          <p:cNvSpPr/>
          <p:nvPr/>
        </p:nvSpPr>
        <p:spPr>
          <a:xfrm>
            <a:off x="5664271" y="2405916"/>
            <a:ext cx="1202353" cy="722574"/>
          </a:xfrm>
          <a:prstGeom prst="rect">
            <a:avLst/>
          </a:prstGeom>
          <a:solidFill>
            <a:srgbClr val="7030A0">
              <a:alpha val="15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tangle 32">
            <a:extLst>
              <a:ext uri="{FF2B5EF4-FFF2-40B4-BE49-F238E27FC236}">
                <a16:creationId xmlns:a16="http://schemas.microsoft.com/office/drawing/2014/main" id="{DAE07B9F-C887-4644-8E60-E2BF260AE61D}"/>
              </a:ext>
            </a:extLst>
          </p:cNvPr>
          <p:cNvSpPr/>
          <p:nvPr/>
        </p:nvSpPr>
        <p:spPr>
          <a:xfrm>
            <a:off x="6188335" y="3562488"/>
            <a:ext cx="2330325" cy="1865412"/>
          </a:xfrm>
          <a:prstGeom prst="rect">
            <a:avLst/>
          </a:prstGeom>
          <a:solidFill>
            <a:srgbClr val="7030A0">
              <a:alpha val="15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tangle 33">
            <a:extLst>
              <a:ext uri="{FF2B5EF4-FFF2-40B4-BE49-F238E27FC236}">
                <a16:creationId xmlns:a16="http://schemas.microsoft.com/office/drawing/2014/main" id="{A23F59E3-A7E9-F54E-8D4B-157254C54042}"/>
              </a:ext>
            </a:extLst>
          </p:cNvPr>
          <p:cNvSpPr/>
          <p:nvPr/>
        </p:nvSpPr>
        <p:spPr>
          <a:xfrm rot="21240000">
            <a:off x="10548001" y="4769642"/>
            <a:ext cx="917579" cy="242587"/>
          </a:xfrm>
          <a:prstGeom prst="rect">
            <a:avLst/>
          </a:prstGeom>
          <a:solidFill>
            <a:srgbClr val="7030A0">
              <a:alpha val="15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tangle 34">
            <a:extLst>
              <a:ext uri="{FF2B5EF4-FFF2-40B4-BE49-F238E27FC236}">
                <a16:creationId xmlns:a16="http://schemas.microsoft.com/office/drawing/2014/main" id="{C301A910-7C82-E841-9E7E-3463D5903598}"/>
              </a:ext>
            </a:extLst>
          </p:cNvPr>
          <p:cNvSpPr/>
          <p:nvPr/>
        </p:nvSpPr>
        <p:spPr>
          <a:xfrm rot="21240000">
            <a:off x="10503572" y="4258766"/>
            <a:ext cx="917579" cy="242587"/>
          </a:xfrm>
          <a:prstGeom prst="rect">
            <a:avLst/>
          </a:prstGeom>
          <a:solidFill>
            <a:srgbClr val="7030A0">
              <a:alpha val="15000"/>
            </a:srgb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e Placeholder 2">
            <a:extLst>
              <a:ext uri="{FF2B5EF4-FFF2-40B4-BE49-F238E27FC236}">
                <a16:creationId xmlns:a16="http://schemas.microsoft.com/office/drawing/2014/main" id="{30A84742-3863-7B49-955E-57A01B9D7880}"/>
              </a:ext>
            </a:extLst>
          </p:cNvPr>
          <p:cNvSpPr>
            <a:spLocks noGrp="1"/>
          </p:cNvSpPr>
          <p:nvPr>
            <p:ph type="dt" sz="half" idx="2"/>
          </p:nvPr>
        </p:nvSpPr>
        <p:spPr/>
        <p:txBody>
          <a:bodyPr/>
          <a:lstStyle/>
          <a:p>
            <a:r>
              <a:rPr lang="en-GB"/>
              <a:t>Episodische PGMs</a:t>
            </a:r>
            <a:endParaRPr lang="de-DE" dirty="0"/>
          </a:p>
        </p:txBody>
      </p:sp>
      <p:sp>
        <p:nvSpPr>
          <p:cNvPr id="4" name="Footer Placeholder 3">
            <a:extLst>
              <a:ext uri="{FF2B5EF4-FFF2-40B4-BE49-F238E27FC236}">
                <a16:creationId xmlns:a16="http://schemas.microsoft.com/office/drawing/2014/main" id="{B8562EBF-258A-664F-86BA-B78A382A4747}"/>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239577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3"/>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7" grpId="0" animBg="1"/>
      <p:bldP spid="17" grpId="0"/>
      <p:bldP spid="63" grpId="0"/>
      <p:bldP spid="32" grpId="0" animBg="1"/>
      <p:bldP spid="33" grpId="0" animBg="1"/>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C959-9483-354B-B674-C0BAA3A67C71}"/>
              </a:ext>
            </a:extLst>
          </p:cNvPr>
          <p:cNvSpPr>
            <a:spLocks noGrp="1"/>
          </p:cNvSpPr>
          <p:nvPr>
            <p:ph type="title"/>
          </p:nvPr>
        </p:nvSpPr>
        <p:spPr/>
        <p:txBody>
          <a:bodyPr/>
          <a:lstStyle/>
          <a:p>
            <a:r>
              <a:rPr lang="de-DE" dirty="0"/>
              <a:t>Absorption: Alternative Interpretation</a:t>
            </a:r>
            <a:endParaRPr lang="en-GB" dirty="0">
              <a:solidFill>
                <a:schemeClr val="accent1"/>
              </a:solidFill>
            </a:endParaRPr>
          </a:p>
        </p:txBody>
      </p:sp>
      <mc:AlternateContent xmlns:mc="http://schemas.openxmlformats.org/markup-compatibility/2006" xmlns:a14="http://schemas.microsoft.com/office/drawing/2010/main">
        <mc:Choice Requires="a14">
          <p:sp>
            <p:nvSpPr>
              <p:cNvPr id="18" name="Content Placeholder 17">
                <a:extLst>
                  <a:ext uri="{FF2B5EF4-FFF2-40B4-BE49-F238E27FC236}">
                    <a16:creationId xmlns:a16="http://schemas.microsoft.com/office/drawing/2014/main" id="{FBD60FD0-CF2E-AF44-A863-FB4682DAA37B}"/>
                  </a:ext>
                </a:extLst>
              </p:cNvPr>
              <p:cNvSpPr>
                <a:spLocks noGrp="1"/>
              </p:cNvSpPr>
              <p:nvPr>
                <p:ph idx="1"/>
              </p:nvPr>
            </p:nvSpPr>
            <p:spPr/>
            <p:txBody>
              <a:bodyPr>
                <a:normAutofit/>
              </a:bodyPr>
              <a:lstStyle/>
              <a:p>
                <a:pPr marL="457200" indent="-457200">
                  <a:buFont typeface="+mj-lt"/>
                  <a:buAutoNum type="arabicPeriod"/>
                </a:pPr>
                <a:r>
                  <a:rPr lang="de-DE" dirty="0"/>
                  <a:t>Bei </a:t>
                </a:r>
                <a14:m>
                  <m:oMath xmlns:m="http://schemas.openxmlformats.org/officeDocument/2006/math">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m:t>
                    </m:r>
                  </m:oMath>
                </a14:m>
                <a:r>
                  <a:rPr lang="de-DE" dirty="0"/>
                  <a:t> Wahrscheinlichkeiten auf </a:t>
                </a:r>
                <a14:m>
                  <m:oMath xmlns:m="http://schemas.openxmlformats.org/officeDocument/2006/math">
                    <m:r>
                      <a:rPr lang="de-DE" i="1" dirty="0">
                        <a:latin typeface="Cambria Math" panose="02040503050406030204" pitchFamily="18" charset="0"/>
                      </a:rPr>
                      <m:t>0</m:t>
                    </m:r>
                  </m:oMath>
                </a14:m>
                <a:r>
                  <a:rPr lang="de-DE" dirty="0"/>
                  <a:t> setzen</a:t>
                </a:r>
              </a:p>
              <a:p>
                <a:pPr lvl="1">
                  <a:buFont typeface="Apple Symbols" panose="02000000000000000000" pitchFamily="2" charset="-79"/>
                  <a:buChar char="≜"/>
                </a:pPr>
                <a:r>
                  <a:rPr lang="de-DE" dirty="0">
                    <a:latin typeface="+mn-lt"/>
                  </a:rPr>
                  <a:t>Multiplikation mit einer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panose="02040503050406030204" pitchFamily="18" charset="0"/>
                          </a:rPr>
                          <m:t>1,0</m:t>
                        </m:r>
                      </m:e>
                    </m:d>
                  </m:oMath>
                </a14:m>
                <a:r>
                  <a:rPr lang="de-DE" dirty="0"/>
                  <a:t>-Verteilung über </a:t>
                </a:r>
                <a14:m>
                  <m:oMath xmlns:m="http://schemas.openxmlformats.org/officeDocument/2006/math">
                    <m:r>
                      <a:rPr lang="de-DE" i="1">
                        <a:latin typeface="Cambria Math" panose="02040503050406030204" pitchFamily="18" charset="0"/>
                      </a:rPr>
                      <m:t>𝑅</m:t>
                    </m:r>
                  </m:oMath>
                </a14:m>
                <a:r>
                  <a:rPr lang="de-DE" dirty="0">
                    <a:latin typeface="+mn-lt"/>
                  </a:rPr>
                  <a:t>, wobei </a:t>
                </a:r>
                <a14:m>
                  <m:oMath xmlns:m="http://schemas.openxmlformats.org/officeDocument/2006/math">
                    <m:r>
                      <a:rPr lang="de-DE" i="1">
                        <a:latin typeface="Cambria Math" panose="02040503050406030204" pitchFamily="18" charset="0"/>
                      </a:rPr>
                      <m:t>𝑅</m:t>
                    </m:r>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m:t>
                    </m:r>
                  </m:oMath>
                </a14:m>
                <a:r>
                  <a:rPr lang="de-DE" dirty="0">
                    <a:latin typeface="+mn-lt"/>
                  </a:rPr>
                  <a:t> auf </a:t>
                </a:r>
                <a14:m>
                  <m:oMath xmlns:m="http://schemas.openxmlformats.org/officeDocument/2006/math">
                    <m:r>
                      <a:rPr lang="de-DE" b="0" i="1" smtClean="0">
                        <a:latin typeface="Cambria Math" panose="02040503050406030204" pitchFamily="18" charset="0"/>
                      </a:rPr>
                      <m:t>1</m:t>
                    </m:r>
                  </m:oMath>
                </a14:m>
                <a:r>
                  <a:rPr lang="de-DE" dirty="0">
                    <a:latin typeface="+mn-lt"/>
                  </a:rPr>
                  <a:t> und </a:t>
                </a:r>
                <a14:m>
                  <m:oMath xmlns:m="http://schemas.openxmlformats.org/officeDocument/2006/math">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𝑟</m:t>
                    </m:r>
                  </m:oMath>
                </a14:m>
                <a:r>
                  <a:rPr lang="de-DE" dirty="0">
                    <a:latin typeface="+mn-lt"/>
                  </a:rPr>
                  <a:t> auf </a:t>
                </a:r>
                <a14:m>
                  <m:oMath xmlns:m="http://schemas.openxmlformats.org/officeDocument/2006/math">
                    <m:r>
                      <a:rPr lang="de-DE" b="0" i="1" smtClean="0">
                        <a:latin typeface="Cambria Math" panose="02040503050406030204" pitchFamily="18" charset="0"/>
                      </a:rPr>
                      <m:t>0</m:t>
                    </m:r>
                  </m:oMath>
                </a14:m>
                <a:r>
                  <a:rPr lang="de-DE" dirty="0">
                    <a:latin typeface="+mn-lt"/>
                  </a:rPr>
                  <a:t> abbildet </a:t>
                </a:r>
              </a:p>
              <a:p>
                <a:pPr lvl="2"/>
                <a:r>
                  <a:rPr lang="de-DE" dirty="0">
                    <a:solidFill>
                      <a:schemeClr val="accent1"/>
                    </a:solidFill>
                    <a:latin typeface="+mn-lt"/>
                  </a:rPr>
                  <a:t>Evidenzfaktor </a:t>
                </a:r>
                <a14:m>
                  <m:oMath xmlns:m="http://schemas.openxmlformats.org/officeDocument/2006/math">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i="1" smtClean="0">
                            <a:solidFill>
                              <a:schemeClr val="accent1"/>
                            </a:solidFill>
                            <a:latin typeface="Cambria Math" panose="02040503050406030204" pitchFamily="18" charset="0"/>
                            <a:ea typeface="Cambria Math" panose="02040503050406030204" pitchFamily="18" charset="0"/>
                          </a:rPr>
                          <m:t>𝜙</m:t>
                        </m:r>
                      </m:e>
                      <m:sub>
                        <m:r>
                          <a:rPr lang="de-DE" b="0" i="1" smtClean="0">
                            <a:solidFill>
                              <a:schemeClr val="accent1"/>
                            </a:solidFill>
                            <a:latin typeface="Cambria Math" panose="02040503050406030204" pitchFamily="18" charset="0"/>
                            <a:ea typeface="Cambria Math" panose="02040503050406030204" pitchFamily="18" charset="0"/>
                          </a:rPr>
                          <m:t>𝑒</m:t>
                        </m:r>
                      </m:sub>
                    </m:sSub>
                  </m:oMath>
                </a14:m>
                <a:endParaRPr lang="en-GB" dirty="0"/>
              </a:p>
              <a:p>
                <a:endParaRPr lang="en-GB" dirty="0"/>
              </a:p>
            </p:txBody>
          </p:sp>
        </mc:Choice>
        <mc:Fallback xmlns="">
          <p:sp>
            <p:nvSpPr>
              <p:cNvPr id="18" name="Content Placeholder 17">
                <a:extLst>
                  <a:ext uri="{FF2B5EF4-FFF2-40B4-BE49-F238E27FC236}">
                    <a16:creationId xmlns:a16="http://schemas.microsoft.com/office/drawing/2014/main" id="{FBD60FD0-CF2E-AF44-A863-FB4682DAA37B}"/>
                  </a:ext>
                </a:extLst>
              </p:cNvPr>
              <p:cNvSpPr>
                <a:spLocks noGrp="1" noRot="1" noChangeAspect="1" noMove="1" noResize="1" noEditPoints="1" noAdjustHandles="1" noChangeArrowheads="1" noChangeShapeType="1" noTextEdit="1"/>
              </p:cNvSpPr>
              <p:nvPr>
                <p:ph idx="1"/>
              </p:nvPr>
            </p:nvSpPr>
            <p:spPr>
              <a:blipFill>
                <a:blip r:embed="rId3"/>
                <a:stretch>
                  <a:fillRect l="-1545" t="-2985"/>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9D61F1D9-B940-9B47-8DDF-D5148F108243}"/>
              </a:ext>
            </a:extLst>
          </p:cNvPr>
          <p:cNvSpPr>
            <a:spLocks noGrp="1"/>
          </p:cNvSpPr>
          <p:nvPr>
            <p:ph type="sldNum" sz="quarter" idx="4"/>
          </p:nvPr>
        </p:nvSpPr>
        <p:spPr/>
        <p:txBody>
          <a:bodyPr/>
          <a:lstStyle/>
          <a:p>
            <a:fld id="{67C9959E-8E6B-B04C-9955-EA096F41CA7A}" type="slidenum">
              <a:rPr lang="en-GB" smtClean="0"/>
              <a:t>28</a:t>
            </a:fld>
            <a:endParaRPr lang="en-GB"/>
          </a:p>
        </p:txBody>
      </p:sp>
      <mc:AlternateContent xmlns:mc="http://schemas.openxmlformats.org/markup-compatibility/2006" xmlns:a14="http://schemas.microsoft.com/office/drawing/2010/main">
        <mc:Choice Requires="a14">
          <p:graphicFrame>
            <p:nvGraphicFramePr>
              <p:cNvPr id="115" name="Table 114">
                <a:extLst>
                  <a:ext uri="{FF2B5EF4-FFF2-40B4-BE49-F238E27FC236}">
                    <a16:creationId xmlns:a16="http://schemas.microsoft.com/office/drawing/2014/main" id="{89A9FE98-CBB2-EB4E-9B23-91D2C3409B5D}"/>
                  </a:ext>
                </a:extLst>
              </p:cNvPr>
              <p:cNvGraphicFramePr>
                <a:graphicFrameLocks noGrp="1"/>
              </p:cNvGraphicFramePr>
              <p:nvPr>
                <p:extLst>
                  <p:ext uri="{D42A27DB-BD31-4B8C-83A1-F6EECF244321}">
                    <p14:modId xmlns:p14="http://schemas.microsoft.com/office/powerpoint/2010/main" val="1281661616"/>
                  </p:ext>
                </p:extLst>
              </p:nvPr>
            </p:nvGraphicFramePr>
            <p:xfrm>
              <a:off x="2984930" y="2693525"/>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15" name="Table 114">
                <a:extLst>
                  <a:ext uri="{FF2B5EF4-FFF2-40B4-BE49-F238E27FC236}">
                    <a16:creationId xmlns:a16="http://schemas.microsoft.com/office/drawing/2014/main" id="{89A9FE98-CBB2-EB4E-9B23-91D2C3409B5D}"/>
                  </a:ext>
                </a:extLst>
              </p:cNvPr>
              <p:cNvGraphicFramePr>
                <a:graphicFrameLocks noGrp="1"/>
              </p:cNvGraphicFramePr>
              <p:nvPr>
                <p:extLst>
                  <p:ext uri="{D42A27DB-BD31-4B8C-83A1-F6EECF244321}">
                    <p14:modId xmlns:p14="http://schemas.microsoft.com/office/powerpoint/2010/main" val="1281661616"/>
                  </p:ext>
                </p:extLst>
              </p:nvPr>
            </p:nvGraphicFramePr>
            <p:xfrm>
              <a:off x="2984930" y="2693525"/>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852" t="-3448" r="-307407" b="-796552"/>
                          </a:stretch>
                        </a:blipFill>
                      </a:tcPr>
                    </a:tc>
                    <a:tc>
                      <a:txBody>
                        <a:bodyPr/>
                        <a:lstStyle/>
                        <a:p>
                          <a:endParaRPr lang="en-US"/>
                        </a:p>
                      </a:txBody>
                      <a:tcPr marL="45720" marR="45720">
                        <a:blipFill>
                          <a:blip r:embed="rId4"/>
                          <a:stretch>
                            <a:fillRect l="-83333" t="-3448" r="-151515" b="-796552"/>
                          </a:stretch>
                        </a:blipFill>
                      </a:tcPr>
                    </a:tc>
                    <a:tc>
                      <a:txBody>
                        <a:bodyPr/>
                        <a:lstStyle/>
                        <a:p>
                          <a:endParaRPr lang="en-US"/>
                        </a:p>
                      </a:txBody>
                      <a:tcPr marL="45720" marR="45720">
                        <a:blipFill>
                          <a:blip r:embed="rId4"/>
                          <a:stretch>
                            <a:fillRect l="-224074" t="-3448" r="-85185" b="-796552"/>
                          </a:stretch>
                        </a:blipFill>
                      </a:tcPr>
                    </a:tc>
                    <a:tc>
                      <a:txBody>
                        <a:bodyPr/>
                        <a:lstStyle/>
                        <a:p>
                          <a:endParaRPr lang="en-US"/>
                        </a:p>
                      </a:txBody>
                      <a:tcPr marL="45720" marR="45720">
                        <a:blipFill>
                          <a:blip r:embed="rId4"/>
                          <a:stretch>
                            <a:fillRect l="-388889" t="-3448" r="-2222" b="-796552"/>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852" t="-103448" r="-307407" b="-696552"/>
                          </a:stretch>
                        </a:blipFill>
                      </a:tcPr>
                    </a:tc>
                    <a:tc>
                      <a:txBody>
                        <a:bodyPr/>
                        <a:lstStyle/>
                        <a:p>
                          <a:endParaRPr lang="en-US"/>
                        </a:p>
                      </a:txBody>
                      <a:tcPr marL="45720" marR="45720">
                        <a:blipFill>
                          <a:blip r:embed="rId4"/>
                          <a:stretch>
                            <a:fillRect l="-83333" t="-103448" r="-151515" b="-696552"/>
                          </a:stretch>
                        </a:blipFill>
                      </a:tcPr>
                    </a:tc>
                    <a:tc>
                      <a:txBody>
                        <a:bodyPr/>
                        <a:lstStyle/>
                        <a:p>
                          <a:endParaRPr lang="en-US"/>
                        </a:p>
                      </a:txBody>
                      <a:tcPr marL="45720" marR="45720">
                        <a:blipFill>
                          <a:blip r:embed="rId4"/>
                          <a:stretch>
                            <a:fillRect l="-224074" t="-103448" r="-85185" b="-696552"/>
                          </a:stretch>
                        </a:blipFill>
                      </a:tcPr>
                    </a:tc>
                    <a:tc>
                      <a:txBody>
                        <a:bodyPr/>
                        <a:lstStyle/>
                        <a:p>
                          <a:endParaRPr lang="en-US"/>
                        </a:p>
                      </a:txBody>
                      <a:tcPr marL="45720" marR="45720">
                        <a:blipFill>
                          <a:blip r:embed="rId4"/>
                          <a:stretch>
                            <a:fillRect l="-388889" t="-103448" r="-2222" b="-696552"/>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852" t="-203448" r="-307407" b="-596552"/>
                          </a:stretch>
                        </a:blipFill>
                      </a:tcPr>
                    </a:tc>
                    <a:tc>
                      <a:txBody>
                        <a:bodyPr/>
                        <a:lstStyle/>
                        <a:p>
                          <a:endParaRPr lang="en-US"/>
                        </a:p>
                      </a:txBody>
                      <a:tcPr marL="45720" marR="45720">
                        <a:blipFill>
                          <a:blip r:embed="rId4"/>
                          <a:stretch>
                            <a:fillRect l="-83333" t="-203448" r="-151515" b="-596552"/>
                          </a:stretch>
                        </a:blipFill>
                      </a:tcPr>
                    </a:tc>
                    <a:tc>
                      <a:txBody>
                        <a:bodyPr/>
                        <a:lstStyle/>
                        <a:p>
                          <a:endParaRPr lang="en-US"/>
                        </a:p>
                      </a:txBody>
                      <a:tcPr marL="45720" marR="45720">
                        <a:blipFill>
                          <a:blip r:embed="rId4"/>
                          <a:stretch>
                            <a:fillRect l="-224074" t="-203448" r="-85185" b="-596552"/>
                          </a:stretch>
                        </a:blipFill>
                      </a:tcPr>
                    </a:tc>
                    <a:tc>
                      <a:txBody>
                        <a:bodyPr/>
                        <a:lstStyle/>
                        <a:p>
                          <a:endParaRPr lang="en-US"/>
                        </a:p>
                      </a:txBody>
                      <a:tcPr marL="45720" marR="45720">
                        <a:blipFill>
                          <a:blip r:embed="rId4"/>
                          <a:stretch>
                            <a:fillRect l="-388889" t="-203448" r="-2222" b="-596552"/>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4"/>
                          <a:stretch>
                            <a:fillRect l="-1852" t="-303448" r="-307407" b="-496552"/>
                          </a:stretch>
                        </a:blipFill>
                      </a:tcPr>
                    </a:tc>
                    <a:tc>
                      <a:txBody>
                        <a:bodyPr/>
                        <a:lstStyle/>
                        <a:p>
                          <a:endParaRPr lang="en-US"/>
                        </a:p>
                      </a:txBody>
                      <a:tcPr marL="45720" marR="45720">
                        <a:blipFill>
                          <a:blip r:embed="rId4"/>
                          <a:stretch>
                            <a:fillRect l="-83333" t="-303448" r="-151515" b="-496552"/>
                          </a:stretch>
                        </a:blipFill>
                      </a:tcPr>
                    </a:tc>
                    <a:tc>
                      <a:txBody>
                        <a:bodyPr/>
                        <a:lstStyle/>
                        <a:p>
                          <a:endParaRPr lang="en-US"/>
                        </a:p>
                      </a:txBody>
                      <a:tcPr marL="45720" marR="45720">
                        <a:blipFill>
                          <a:blip r:embed="rId4"/>
                          <a:stretch>
                            <a:fillRect l="-224074" t="-303448" r="-85185" b="-496552"/>
                          </a:stretch>
                        </a:blipFill>
                      </a:tcPr>
                    </a:tc>
                    <a:tc>
                      <a:txBody>
                        <a:bodyPr/>
                        <a:lstStyle/>
                        <a:p>
                          <a:endParaRPr lang="en-US"/>
                        </a:p>
                      </a:txBody>
                      <a:tcPr marL="45720" marR="45720">
                        <a:blipFill>
                          <a:blip r:embed="rId4"/>
                          <a:stretch>
                            <a:fillRect l="-388889" t="-303448" r="-2222" b="-496552"/>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852" t="-417857" r="-307407" b="-414286"/>
                          </a:stretch>
                        </a:blipFill>
                      </a:tcPr>
                    </a:tc>
                    <a:tc>
                      <a:txBody>
                        <a:bodyPr/>
                        <a:lstStyle/>
                        <a:p>
                          <a:endParaRPr lang="en-US"/>
                        </a:p>
                      </a:txBody>
                      <a:tcPr marL="45720" marR="45720">
                        <a:blipFill>
                          <a:blip r:embed="rId4"/>
                          <a:stretch>
                            <a:fillRect l="-83333" t="-417857" r="-151515" b="-414286"/>
                          </a:stretch>
                        </a:blipFill>
                      </a:tcPr>
                    </a:tc>
                    <a:tc>
                      <a:txBody>
                        <a:bodyPr/>
                        <a:lstStyle/>
                        <a:p>
                          <a:endParaRPr lang="en-US"/>
                        </a:p>
                      </a:txBody>
                      <a:tcPr marL="45720" marR="45720">
                        <a:blipFill>
                          <a:blip r:embed="rId4"/>
                          <a:stretch>
                            <a:fillRect l="-224074" t="-417857" r="-85185" b="-414286"/>
                          </a:stretch>
                        </a:blipFill>
                      </a:tcPr>
                    </a:tc>
                    <a:tc>
                      <a:txBody>
                        <a:bodyPr/>
                        <a:lstStyle/>
                        <a:p>
                          <a:endParaRPr lang="en-US"/>
                        </a:p>
                      </a:txBody>
                      <a:tcPr marL="45720" marR="45720">
                        <a:blipFill>
                          <a:blip r:embed="rId4"/>
                          <a:stretch>
                            <a:fillRect l="-388889" t="-417857" r="-2222" b="-414286"/>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4"/>
                          <a:stretch>
                            <a:fillRect l="-1852" t="-500000" r="-307407" b="-300000"/>
                          </a:stretch>
                        </a:blipFill>
                      </a:tcPr>
                    </a:tc>
                    <a:tc>
                      <a:txBody>
                        <a:bodyPr/>
                        <a:lstStyle/>
                        <a:p>
                          <a:endParaRPr lang="en-US"/>
                        </a:p>
                      </a:txBody>
                      <a:tcPr marL="45720" marR="45720">
                        <a:blipFill>
                          <a:blip r:embed="rId4"/>
                          <a:stretch>
                            <a:fillRect l="-83333" t="-500000" r="-151515" b="-300000"/>
                          </a:stretch>
                        </a:blipFill>
                      </a:tcPr>
                    </a:tc>
                    <a:tc>
                      <a:txBody>
                        <a:bodyPr/>
                        <a:lstStyle/>
                        <a:p>
                          <a:endParaRPr lang="en-US"/>
                        </a:p>
                      </a:txBody>
                      <a:tcPr marL="45720" marR="45720">
                        <a:blipFill>
                          <a:blip r:embed="rId4"/>
                          <a:stretch>
                            <a:fillRect l="-224074" t="-500000" r="-85185" b="-300000"/>
                          </a:stretch>
                        </a:blipFill>
                      </a:tcPr>
                    </a:tc>
                    <a:tc>
                      <a:txBody>
                        <a:bodyPr/>
                        <a:lstStyle/>
                        <a:p>
                          <a:endParaRPr lang="en-US"/>
                        </a:p>
                      </a:txBody>
                      <a:tcPr marL="45720" marR="45720">
                        <a:blipFill>
                          <a:blip r:embed="rId4"/>
                          <a:stretch>
                            <a:fillRect l="-388889" t="-500000" r="-2222"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852" t="-600000" r="-307407" b="-200000"/>
                          </a:stretch>
                        </a:blipFill>
                      </a:tcPr>
                    </a:tc>
                    <a:tc>
                      <a:txBody>
                        <a:bodyPr/>
                        <a:lstStyle/>
                        <a:p>
                          <a:endParaRPr lang="en-US"/>
                        </a:p>
                      </a:txBody>
                      <a:tcPr marL="45720" marR="45720">
                        <a:blipFill>
                          <a:blip r:embed="rId4"/>
                          <a:stretch>
                            <a:fillRect l="-83333" t="-600000" r="-151515" b="-200000"/>
                          </a:stretch>
                        </a:blipFill>
                      </a:tcPr>
                    </a:tc>
                    <a:tc>
                      <a:txBody>
                        <a:bodyPr/>
                        <a:lstStyle/>
                        <a:p>
                          <a:endParaRPr lang="en-US"/>
                        </a:p>
                      </a:txBody>
                      <a:tcPr marL="45720" marR="45720">
                        <a:blipFill>
                          <a:blip r:embed="rId4"/>
                          <a:stretch>
                            <a:fillRect l="-224074" t="-600000" r="-85185" b="-200000"/>
                          </a:stretch>
                        </a:blipFill>
                      </a:tcPr>
                    </a:tc>
                    <a:tc>
                      <a:txBody>
                        <a:bodyPr/>
                        <a:lstStyle/>
                        <a:p>
                          <a:endParaRPr lang="en-US"/>
                        </a:p>
                      </a:txBody>
                      <a:tcPr marL="45720" marR="45720">
                        <a:blipFill>
                          <a:blip r:embed="rId4"/>
                          <a:stretch>
                            <a:fillRect l="-388889" t="-600000" r="-2222"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4"/>
                          <a:stretch>
                            <a:fillRect l="-1852" t="-700000" r="-307407" b="-100000"/>
                          </a:stretch>
                        </a:blipFill>
                      </a:tcPr>
                    </a:tc>
                    <a:tc>
                      <a:txBody>
                        <a:bodyPr/>
                        <a:lstStyle/>
                        <a:p>
                          <a:endParaRPr lang="en-US"/>
                        </a:p>
                      </a:txBody>
                      <a:tcPr marL="45720" marR="45720">
                        <a:blipFill>
                          <a:blip r:embed="rId4"/>
                          <a:stretch>
                            <a:fillRect l="-83333" t="-700000" r="-151515" b="-100000"/>
                          </a:stretch>
                        </a:blipFill>
                      </a:tcPr>
                    </a:tc>
                    <a:tc>
                      <a:txBody>
                        <a:bodyPr/>
                        <a:lstStyle/>
                        <a:p>
                          <a:endParaRPr lang="en-US"/>
                        </a:p>
                      </a:txBody>
                      <a:tcPr marL="45720" marR="45720">
                        <a:blipFill>
                          <a:blip r:embed="rId4"/>
                          <a:stretch>
                            <a:fillRect l="-224074" t="-700000" r="-85185" b="-100000"/>
                          </a:stretch>
                        </a:blipFill>
                      </a:tcPr>
                    </a:tc>
                    <a:tc>
                      <a:txBody>
                        <a:bodyPr/>
                        <a:lstStyle/>
                        <a:p>
                          <a:endParaRPr lang="en-US"/>
                        </a:p>
                      </a:txBody>
                      <a:tcPr marL="45720" marR="45720">
                        <a:blipFill>
                          <a:blip r:embed="rId4"/>
                          <a:stretch>
                            <a:fillRect l="-388889" t="-700000" r="-2222"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4"/>
                          <a:stretch>
                            <a:fillRect l="-1852" t="-800000" r="-307407"/>
                          </a:stretch>
                        </a:blipFill>
                      </a:tcPr>
                    </a:tc>
                    <a:tc>
                      <a:txBody>
                        <a:bodyPr/>
                        <a:lstStyle/>
                        <a:p>
                          <a:endParaRPr lang="en-US"/>
                        </a:p>
                      </a:txBody>
                      <a:tcPr marL="45720" marR="45720">
                        <a:blipFill>
                          <a:blip r:embed="rId4"/>
                          <a:stretch>
                            <a:fillRect l="-83333" t="-800000" r="-151515"/>
                          </a:stretch>
                        </a:blipFill>
                      </a:tcPr>
                    </a:tc>
                    <a:tc>
                      <a:txBody>
                        <a:bodyPr/>
                        <a:lstStyle/>
                        <a:p>
                          <a:endParaRPr lang="en-US"/>
                        </a:p>
                      </a:txBody>
                      <a:tcPr marL="45720" marR="45720">
                        <a:blipFill>
                          <a:blip r:embed="rId4"/>
                          <a:stretch>
                            <a:fillRect l="-224074" t="-800000" r="-85185"/>
                          </a:stretch>
                        </a:blipFill>
                      </a:tcPr>
                    </a:tc>
                    <a:tc>
                      <a:txBody>
                        <a:bodyPr/>
                        <a:lstStyle/>
                        <a:p>
                          <a:endParaRPr lang="en-US"/>
                        </a:p>
                      </a:txBody>
                      <a:tcPr marL="45720" marR="45720">
                        <a:blipFill>
                          <a:blip r:embed="rId4"/>
                          <a:stretch>
                            <a:fillRect l="-388889" t="-800000" r="-2222"/>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16" name="Table 115">
                <a:extLst>
                  <a:ext uri="{FF2B5EF4-FFF2-40B4-BE49-F238E27FC236}">
                    <a16:creationId xmlns:a16="http://schemas.microsoft.com/office/drawing/2014/main" id="{BB63349B-E054-B948-8569-5F8074F6EFC3}"/>
                  </a:ext>
                </a:extLst>
              </p:cNvPr>
              <p:cNvGraphicFramePr>
                <a:graphicFrameLocks noGrp="1"/>
              </p:cNvGraphicFramePr>
              <p:nvPr>
                <p:extLst>
                  <p:ext uri="{D42A27DB-BD31-4B8C-83A1-F6EECF244321}">
                    <p14:modId xmlns:p14="http://schemas.microsoft.com/office/powerpoint/2010/main" val="1274545952"/>
                  </p:ext>
                </p:extLst>
              </p:nvPr>
            </p:nvGraphicFramePr>
            <p:xfrm>
              <a:off x="6164476" y="2693524"/>
              <a:ext cx="1259459" cy="1097280"/>
            </p:xfrm>
            <a:graphic>
              <a:graphicData uri="http://schemas.openxmlformats.org/drawingml/2006/table">
                <a:tbl>
                  <a:tblPr firstRow="1" bandRow="1">
                    <a:tableStyleId>{B301B821-A1FF-4177-AEE7-76D212191A09}</a:tableStyleId>
                  </a:tblPr>
                  <a:tblGrid>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smtClean="0">
                                    <a:latin typeface="Cambria Math" panose="02040503050406030204" pitchFamily="18"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rPr>
                                    </m:ctrlPr>
                                  </m:sSubPr>
                                  <m:e>
                                    <m:r>
                                      <a:rPr lang="de-DE" smtClean="0">
                                        <a:latin typeface="Cambria Math" panose="02040503050406030204" pitchFamily="18" charset="0"/>
                                      </a:rPr>
                                      <m:t>𝜙</m:t>
                                    </m:r>
                                  </m:e>
                                  <m:sub>
                                    <m:r>
                                      <a:rPr lang="de-DE" smtClean="0">
                                        <a:latin typeface="Cambria Math" panose="02040503050406030204" pitchFamily="18" charset="0"/>
                                      </a:rPr>
                                      <m:t>𝑒</m:t>
                                    </m:r>
                                  </m:sub>
                                </m:sSub>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dirty="0" smtClean="0">
                                    <a:latin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dirty="0" smtClean="0">
                                    <a:latin typeface="Cambria Math" panose="02040503050406030204" pitchFamily="18" charset="0"/>
                                  </a:rPr>
                                  <m:t>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dirty="0" smtClean="0">
                                    <a:solidFill>
                                      <a:srgbClr val="FFC000"/>
                                    </a:solidFill>
                                    <a:latin typeface="Cambria Math" panose="02040503050406030204" pitchFamily="18" charset="0"/>
                                  </a:rPr>
                                  <m:t>𝑡𝑟𝑢𝑒</m:t>
                                </m:r>
                              </m:oMath>
                            </m:oMathPara>
                          </a14:m>
                          <a:endParaRPr lang="en-US" sz="1800" i="1" dirty="0">
                            <a:solidFill>
                              <a:srgbClr val="FFC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dirty="0" smtClean="0">
                                    <a:solidFill>
                                      <a:srgbClr val="FFC000"/>
                                    </a:solidFill>
                                    <a:latin typeface="Cambria Math" panose="02040503050406030204" pitchFamily="18" charset="0"/>
                                  </a:rPr>
                                  <m:t>1</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bl>
              </a:graphicData>
            </a:graphic>
          </p:graphicFrame>
        </mc:Choice>
        <mc:Fallback xmlns="">
          <p:graphicFrame>
            <p:nvGraphicFramePr>
              <p:cNvPr id="116" name="Table 115">
                <a:extLst>
                  <a:ext uri="{FF2B5EF4-FFF2-40B4-BE49-F238E27FC236}">
                    <a16:creationId xmlns:a16="http://schemas.microsoft.com/office/drawing/2014/main" id="{BB63349B-E054-B948-8569-5F8074F6EFC3}"/>
                  </a:ext>
                </a:extLst>
              </p:cNvPr>
              <p:cNvGraphicFramePr>
                <a:graphicFrameLocks noGrp="1"/>
              </p:cNvGraphicFramePr>
              <p:nvPr>
                <p:extLst>
                  <p:ext uri="{D42A27DB-BD31-4B8C-83A1-F6EECF244321}">
                    <p14:modId xmlns:p14="http://schemas.microsoft.com/office/powerpoint/2010/main" val="1274545952"/>
                  </p:ext>
                </p:extLst>
              </p:nvPr>
            </p:nvGraphicFramePr>
            <p:xfrm>
              <a:off x="6164476" y="2693524"/>
              <a:ext cx="1259459" cy="1097280"/>
            </p:xfrm>
            <a:graphic>
              <a:graphicData uri="http://schemas.openxmlformats.org/drawingml/2006/table">
                <a:tbl>
                  <a:tblPr firstRow="1" bandRow="1">
                    <a:tableStyleId>{B301B821-A1FF-4177-AEE7-76D212191A09}</a:tableStyleId>
                  </a:tblPr>
                  <a:tblGrid>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5"/>
                          <a:stretch>
                            <a:fillRect l="-1818" t="-3448" r="-81818" b="-200000"/>
                          </a:stretch>
                        </a:blipFill>
                      </a:tcPr>
                    </a:tc>
                    <a:tc>
                      <a:txBody>
                        <a:bodyPr/>
                        <a:lstStyle/>
                        <a:p>
                          <a:endParaRPr lang="en-US"/>
                        </a:p>
                      </a:txBody>
                      <a:tcPr marL="45720" marR="45720">
                        <a:blipFill>
                          <a:blip r:embed="rId5"/>
                          <a:stretch>
                            <a:fillRect l="-124444" t="-3448" b="-2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5"/>
                          <a:stretch>
                            <a:fillRect l="-1818" t="-103448" r="-81818" b="-100000"/>
                          </a:stretch>
                        </a:blipFill>
                      </a:tcPr>
                    </a:tc>
                    <a:tc>
                      <a:txBody>
                        <a:bodyPr/>
                        <a:lstStyle/>
                        <a:p>
                          <a:endParaRPr lang="en-US"/>
                        </a:p>
                      </a:txBody>
                      <a:tcPr marL="45720" marR="45720">
                        <a:blipFill>
                          <a:blip r:embed="rId5"/>
                          <a:stretch>
                            <a:fillRect l="-124444" t="-103448" b="-1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5"/>
                          <a:stretch>
                            <a:fillRect l="-1818" t="-203448" r="-81818"/>
                          </a:stretch>
                        </a:blipFill>
                      </a:tcPr>
                    </a:tc>
                    <a:tc>
                      <a:txBody>
                        <a:bodyPr/>
                        <a:lstStyle/>
                        <a:p>
                          <a:endParaRPr lang="en-US"/>
                        </a:p>
                      </a:txBody>
                      <a:tcPr marL="45720" marR="45720">
                        <a:blipFill>
                          <a:blip r:embed="rId5"/>
                          <a:stretch>
                            <a:fillRect l="-124444" t="-203448"/>
                          </a:stretch>
                        </a:blipFill>
                      </a:tcPr>
                    </a:tc>
                    <a:extLst>
                      <a:ext uri="{0D108BD9-81ED-4DB2-BD59-A6C34878D82A}">
                        <a16:rowId xmlns:a16="http://schemas.microsoft.com/office/drawing/2014/main" val="10002"/>
                      </a:ext>
                    </a:extLst>
                  </a:tr>
                </a:tbl>
              </a:graphicData>
            </a:graphic>
          </p:graphicFrame>
        </mc:Fallback>
      </mc:AlternateContent>
      <mc:AlternateContent xmlns:mc="http://schemas.openxmlformats.org/markup-compatibility/2006" xmlns:a14="http://schemas.microsoft.com/office/drawing/2010/main">
        <mc:Choice Requires="a14">
          <p:sp>
            <p:nvSpPr>
              <p:cNvPr id="121" name="TextBox 120">
                <a:extLst>
                  <a:ext uri="{FF2B5EF4-FFF2-40B4-BE49-F238E27FC236}">
                    <a16:creationId xmlns:a16="http://schemas.microsoft.com/office/drawing/2014/main" id="{0EFC562F-B415-184F-9ECD-6B684931A701}"/>
                  </a:ext>
                </a:extLst>
              </p:cNvPr>
              <p:cNvSpPr txBox="1"/>
              <p:nvPr/>
            </p:nvSpPr>
            <p:spPr>
              <a:xfrm>
                <a:off x="5789815" y="2693524"/>
                <a:ext cx="340157" cy="46166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2400" i="1" dirty="0"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121" name="TextBox 120">
                <a:extLst>
                  <a:ext uri="{FF2B5EF4-FFF2-40B4-BE49-F238E27FC236}">
                    <a16:creationId xmlns:a16="http://schemas.microsoft.com/office/drawing/2014/main" id="{0EFC562F-B415-184F-9ECD-6B684931A701}"/>
                  </a:ext>
                </a:extLst>
              </p:cNvPr>
              <p:cNvSpPr txBox="1">
                <a:spLocks noRot="1" noChangeAspect="1" noMove="1" noResize="1" noEditPoints="1" noAdjustHandles="1" noChangeArrowheads="1" noChangeShapeType="1" noTextEdit="1"/>
              </p:cNvSpPr>
              <p:nvPr/>
            </p:nvSpPr>
            <p:spPr>
              <a:xfrm>
                <a:off x="5789815" y="2693524"/>
                <a:ext cx="340157" cy="461665"/>
              </a:xfrm>
              <a:prstGeom prst="rect">
                <a:avLst/>
              </a:prstGeom>
              <a:blipFill>
                <a:blip r:embed="rId6"/>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2" name="TextBox 121">
                <a:extLst>
                  <a:ext uri="{FF2B5EF4-FFF2-40B4-BE49-F238E27FC236}">
                    <a16:creationId xmlns:a16="http://schemas.microsoft.com/office/drawing/2014/main" id="{CD66C245-DBC5-C347-BF31-A682F1E968B8}"/>
                  </a:ext>
                </a:extLst>
              </p:cNvPr>
              <p:cNvSpPr txBox="1"/>
              <p:nvPr/>
            </p:nvSpPr>
            <p:spPr>
              <a:xfrm>
                <a:off x="7441187" y="2693524"/>
                <a:ext cx="482824" cy="46166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sz="2400" b="0" i="1" dirty="0" smtClean="0">
                          <a:latin typeface="Cambria Math" panose="02040503050406030204" pitchFamily="18" charset="0"/>
                          <a:ea typeface="Cambria Math" panose="02040503050406030204" pitchFamily="18" charset="0"/>
                        </a:rPr>
                        <m:t>=</m:t>
                      </m:r>
                    </m:oMath>
                  </m:oMathPara>
                </a14:m>
                <a:endParaRPr lang="de-DE" dirty="0"/>
              </a:p>
            </p:txBody>
          </p:sp>
        </mc:Choice>
        <mc:Fallback xmlns="">
          <p:sp>
            <p:nvSpPr>
              <p:cNvPr id="122" name="TextBox 121">
                <a:extLst>
                  <a:ext uri="{FF2B5EF4-FFF2-40B4-BE49-F238E27FC236}">
                    <a16:creationId xmlns:a16="http://schemas.microsoft.com/office/drawing/2014/main" id="{CD66C245-DBC5-C347-BF31-A682F1E968B8}"/>
                  </a:ext>
                </a:extLst>
              </p:cNvPr>
              <p:cNvSpPr txBox="1">
                <a:spLocks noRot="1" noChangeAspect="1" noMove="1" noResize="1" noEditPoints="1" noAdjustHandles="1" noChangeArrowheads="1" noChangeShapeType="1" noTextEdit="1"/>
              </p:cNvSpPr>
              <p:nvPr/>
            </p:nvSpPr>
            <p:spPr>
              <a:xfrm>
                <a:off x="7441187" y="2693524"/>
                <a:ext cx="482824" cy="461665"/>
              </a:xfrm>
              <a:prstGeom prst="rect">
                <a:avLst/>
              </a:prstGeom>
              <a:blipFill>
                <a:blip r:embed="rId7"/>
                <a:stretch>
                  <a:fillRect/>
                </a:stretch>
              </a:blipFill>
            </p:spPr>
            <p:txBody>
              <a:bodyPr/>
              <a:lstStyle/>
              <a:p>
                <a:r>
                  <a:rPr lang="de-DE">
                    <a:noFill/>
                  </a:rPr>
                  <a:t> </a:t>
                </a:r>
              </a:p>
            </p:txBody>
          </p:sp>
        </mc:Fallback>
      </mc:AlternateContent>
      <p:cxnSp>
        <p:nvCxnSpPr>
          <p:cNvPr id="127" name="Straight Connector 126">
            <a:extLst>
              <a:ext uri="{FF2B5EF4-FFF2-40B4-BE49-F238E27FC236}">
                <a16:creationId xmlns:a16="http://schemas.microsoft.com/office/drawing/2014/main" id="{8AFD7DAC-2517-3D4C-A57B-81F102C44C57}"/>
              </a:ext>
            </a:extLst>
          </p:cNvPr>
          <p:cNvCxnSpPr>
            <a:cxnSpLocks/>
            <a:stCxn id="116" idx="3"/>
          </p:cNvCxnSpPr>
          <p:nvPr/>
        </p:nvCxnSpPr>
        <p:spPr>
          <a:xfrm>
            <a:off x="7423935" y="3242164"/>
            <a:ext cx="50007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5" name="Rectangle 134">
            <a:extLst>
              <a:ext uri="{FF2B5EF4-FFF2-40B4-BE49-F238E27FC236}">
                <a16:creationId xmlns:a16="http://schemas.microsoft.com/office/drawing/2014/main" id="{0C25B1D6-C591-594F-AD1E-A2233E82F530}"/>
              </a:ext>
            </a:extLst>
          </p:cNvPr>
          <p:cNvSpPr/>
          <p:nvPr/>
        </p:nvSpPr>
        <p:spPr>
          <a:xfrm>
            <a:off x="2946606" y="3078208"/>
            <a:ext cx="2200405" cy="32791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Rectangle 135">
            <a:extLst>
              <a:ext uri="{FF2B5EF4-FFF2-40B4-BE49-F238E27FC236}">
                <a16:creationId xmlns:a16="http://schemas.microsoft.com/office/drawing/2014/main" id="{C6E74E84-BEE5-1245-A870-45D22B23AA17}"/>
              </a:ext>
            </a:extLst>
          </p:cNvPr>
          <p:cNvSpPr/>
          <p:nvPr/>
        </p:nvSpPr>
        <p:spPr>
          <a:xfrm>
            <a:off x="6164088" y="3078208"/>
            <a:ext cx="650994" cy="327912"/>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37" name="Straight Connector 136">
            <a:extLst>
              <a:ext uri="{FF2B5EF4-FFF2-40B4-BE49-F238E27FC236}">
                <a16:creationId xmlns:a16="http://schemas.microsoft.com/office/drawing/2014/main" id="{70287F68-2F80-4643-906D-18F853A655BD}"/>
              </a:ext>
            </a:extLst>
          </p:cNvPr>
          <p:cNvCxnSpPr>
            <a:cxnSpLocks/>
          </p:cNvCxnSpPr>
          <p:nvPr/>
        </p:nvCxnSpPr>
        <p:spPr>
          <a:xfrm>
            <a:off x="5763500" y="3242164"/>
            <a:ext cx="40097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6313ED26-4B2F-584C-B50F-49145240D6CE}"/>
              </a:ext>
            </a:extLst>
          </p:cNvPr>
          <p:cNvCxnSpPr>
            <a:cxnSpLocks/>
          </p:cNvCxnSpPr>
          <p:nvPr/>
        </p:nvCxnSpPr>
        <p:spPr>
          <a:xfrm>
            <a:off x="7423935" y="3611129"/>
            <a:ext cx="50007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9" name="Rectangle 138">
            <a:extLst>
              <a:ext uri="{FF2B5EF4-FFF2-40B4-BE49-F238E27FC236}">
                <a16:creationId xmlns:a16="http://schemas.microsoft.com/office/drawing/2014/main" id="{868B075F-A648-924C-89DB-67CF5679483D}"/>
              </a:ext>
            </a:extLst>
          </p:cNvPr>
          <p:cNvSpPr/>
          <p:nvPr/>
        </p:nvSpPr>
        <p:spPr>
          <a:xfrm>
            <a:off x="2946606" y="3447173"/>
            <a:ext cx="2200405" cy="32791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0" name="Straight Connector 139">
            <a:extLst>
              <a:ext uri="{FF2B5EF4-FFF2-40B4-BE49-F238E27FC236}">
                <a16:creationId xmlns:a16="http://schemas.microsoft.com/office/drawing/2014/main" id="{725F9F12-3E82-7D47-8254-C6B9A99A6A21}"/>
              </a:ext>
            </a:extLst>
          </p:cNvPr>
          <p:cNvCxnSpPr>
            <a:cxnSpLocks/>
          </p:cNvCxnSpPr>
          <p:nvPr/>
        </p:nvCxnSpPr>
        <p:spPr>
          <a:xfrm>
            <a:off x="5763500" y="3600969"/>
            <a:ext cx="40097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1" name="Rectangle 140">
            <a:extLst>
              <a:ext uri="{FF2B5EF4-FFF2-40B4-BE49-F238E27FC236}">
                <a16:creationId xmlns:a16="http://schemas.microsoft.com/office/drawing/2014/main" id="{9064FAD4-F49D-1D4C-AC21-8FD3955E477B}"/>
              </a:ext>
            </a:extLst>
          </p:cNvPr>
          <p:cNvSpPr/>
          <p:nvPr/>
        </p:nvSpPr>
        <p:spPr>
          <a:xfrm>
            <a:off x="6167952" y="3437013"/>
            <a:ext cx="650994" cy="327912"/>
          </a:xfrm>
          <a:prstGeom prst="rect">
            <a:avLst/>
          </a:prstGeom>
          <a:solidFill>
            <a:schemeClr val="accent1">
              <a:alpha val="15000"/>
            </a:schemeClr>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2" name="Straight Connector 141">
            <a:extLst>
              <a:ext uri="{FF2B5EF4-FFF2-40B4-BE49-F238E27FC236}">
                <a16:creationId xmlns:a16="http://schemas.microsoft.com/office/drawing/2014/main" id="{E5948D82-8F0D-5942-B6EC-7103950CC580}"/>
              </a:ext>
            </a:extLst>
          </p:cNvPr>
          <p:cNvCxnSpPr>
            <a:cxnSpLocks/>
            <a:stCxn id="116" idx="3"/>
          </p:cNvCxnSpPr>
          <p:nvPr/>
        </p:nvCxnSpPr>
        <p:spPr>
          <a:xfrm>
            <a:off x="7423935" y="3242164"/>
            <a:ext cx="496179" cy="74452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3" name="Rectangle 142">
            <a:extLst>
              <a:ext uri="{FF2B5EF4-FFF2-40B4-BE49-F238E27FC236}">
                <a16:creationId xmlns:a16="http://schemas.microsoft.com/office/drawing/2014/main" id="{0D7E6827-7A36-3140-8F41-E0C4AEB91C19}"/>
              </a:ext>
            </a:extLst>
          </p:cNvPr>
          <p:cNvSpPr/>
          <p:nvPr/>
        </p:nvSpPr>
        <p:spPr>
          <a:xfrm>
            <a:off x="2946606" y="3819298"/>
            <a:ext cx="2200405" cy="32791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4" name="Straight Connector 143">
            <a:extLst>
              <a:ext uri="{FF2B5EF4-FFF2-40B4-BE49-F238E27FC236}">
                <a16:creationId xmlns:a16="http://schemas.microsoft.com/office/drawing/2014/main" id="{2F768AB0-F14D-3742-98A7-05C2A2DAF5D3}"/>
              </a:ext>
            </a:extLst>
          </p:cNvPr>
          <p:cNvCxnSpPr>
            <a:cxnSpLocks/>
            <a:endCxn id="136" idx="1"/>
          </p:cNvCxnSpPr>
          <p:nvPr/>
        </p:nvCxnSpPr>
        <p:spPr>
          <a:xfrm flipV="1">
            <a:off x="5771738" y="3242164"/>
            <a:ext cx="392350" cy="74452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90716BFB-BE86-B94D-AB8F-83E9912AC9BA}"/>
              </a:ext>
            </a:extLst>
          </p:cNvPr>
          <p:cNvCxnSpPr>
            <a:cxnSpLocks/>
            <a:endCxn id="37" idx="1"/>
          </p:cNvCxnSpPr>
          <p:nvPr/>
        </p:nvCxnSpPr>
        <p:spPr>
          <a:xfrm>
            <a:off x="7427411" y="3611129"/>
            <a:ext cx="479348" cy="72831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8" name="Rectangle 147">
            <a:extLst>
              <a:ext uri="{FF2B5EF4-FFF2-40B4-BE49-F238E27FC236}">
                <a16:creationId xmlns:a16="http://schemas.microsoft.com/office/drawing/2014/main" id="{586840A0-5BD1-AF45-BD30-CB7D745E1C85}"/>
              </a:ext>
            </a:extLst>
          </p:cNvPr>
          <p:cNvSpPr/>
          <p:nvPr/>
        </p:nvSpPr>
        <p:spPr>
          <a:xfrm>
            <a:off x="2946606" y="4187527"/>
            <a:ext cx="2200405" cy="32791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9" name="Straight Connector 148">
            <a:extLst>
              <a:ext uri="{FF2B5EF4-FFF2-40B4-BE49-F238E27FC236}">
                <a16:creationId xmlns:a16="http://schemas.microsoft.com/office/drawing/2014/main" id="{C5A11D98-A8B6-D441-8B2A-FEA1DDE630D6}"/>
              </a:ext>
            </a:extLst>
          </p:cNvPr>
          <p:cNvCxnSpPr>
            <a:cxnSpLocks/>
            <a:endCxn id="141" idx="1"/>
          </p:cNvCxnSpPr>
          <p:nvPr/>
        </p:nvCxnSpPr>
        <p:spPr>
          <a:xfrm flipV="1">
            <a:off x="5778490" y="3600969"/>
            <a:ext cx="389462" cy="74207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2" name="TextBox 151">
                <a:extLst>
                  <a:ext uri="{FF2B5EF4-FFF2-40B4-BE49-F238E27FC236}">
                    <a16:creationId xmlns:a16="http://schemas.microsoft.com/office/drawing/2014/main" id="{B035C26F-74F1-E24B-BFC0-5467CC322288}"/>
                  </a:ext>
                </a:extLst>
              </p:cNvPr>
              <p:cNvSpPr txBox="1"/>
              <p:nvPr/>
            </p:nvSpPr>
            <p:spPr>
              <a:xfrm>
                <a:off x="7628551" y="904664"/>
                <a:ext cx="4215449" cy="923330"/>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de-DE" dirty="0"/>
                  <a:t>Multiplikation von Faktoren/Verteilungen</a:t>
                </a:r>
              </a:p>
              <a:p>
                <a:pPr marL="285750" indent="-285750">
                  <a:buFont typeface="Apple Symbols" panose="02000000000000000000" pitchFamily="2" charset="-79"/>
                  <a:buChar char="≜"/>
                </a:pPr>
                <a:r>
                  <a:rPr lang="de-DE" dirty="0" err="1"/>
                  <a:t>Join</a:t>
                </a:r>
                <a:r>
                  <a:rPr lang="de-DE" dirty="0"/>
                  <a:t> (</a:t>
                </a:r>
                <a14:m>
                  <m:oMath xmlns:m="http://schemas.openxmlformats.org/officeDocument/2006/math">
                    <m:r>
                      <a:rPr lang="de-DE" i="1" smtClean="0">
                        <a:latin typeface="Cambria Math" panose="02040503050406030204" pitchFamily="18" charset="0"/>
                        <a:ea typeface="Cambria Math" panose="02040503050406030204" pitchFamily="18" charset="0"/>
                      </a:rPr>
                      <m:t>⋈</m:t>
                    </m:r>
                  </m:oMath>
                </a14:m>
                <a:r>
                  <a:rPr lang="de-DE" dirty="0"/>
                  <a:t>) über die Zufallsvariablen,</a:t>
                </a:r>
                <a:br>
                  <a:rPr lang="de-DE" dirty="0"/>
                </a:br>
                <a:r>
                  <a:rPr lang="de-DE" dirty="0"/>
                  <a:t>Multiplikation der Wahrscheinlichkeiten</a:t>
                </a:r>
              </a:p>
            </p:txBody>
          </p:sp>
        </mc:Choice>
        <mc:Fallback xmlns="">
          <p:sp>
            <p:nvSpPr>
              <p:cNvPr id="152" name="TextBox 151">
                <a:extLst>
                  <a:ext uri="{FF2B5EF4-FFF2-40B4-BE49-F238E27FC236}">
                    <a16:creationId xmlns:a16="http://schemas.microsoft.com/office/drawing/2014/main" id="{B035C26F-74F1-E24B-BFC0-5467CC322288}"/>
                  </a:ext>
                </a:extLst>
              </p:cNvPr>
              <p:cNvSpPr txBox="1">
                <a:spLocks noRot="1" noChangeAspect="1" noMove="1" noResize="1" noEditPoints="1" noAdjustHandles="1" noChangeArrowheads="1" noChangeShapeType="1" noTextEdit="1"/>
              </p:cNvSpPr>
              <p:nvPr/>
            </p:nvSpPr>
            <p:spPr>
              <a:xfrm>
                <a:off x="7628551" y="904664"/>
                <a:ext cx="4215449" cy="923330"/>
              </a:xfrm>
              <a:prstGeom prst="rect">
                <a:avLst/>
              </a:prstGeom>
              <a:blipFill>
                <a:blip r:embed="rId8"/>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3" name="TextBox 152">
                <a:extLst>
                  <a:ext uri="{FF2B5EF4-FFF2-40B4-BE49-F238E27FC236}">
                    <a16:creationId xmlns:a16="http://schemas.microsoft.com/office/drawing/2014/main" id="{2416AA90-0083-FD4F-B782-323EF12CE557}"/>
                  </a:ext>
                </a:extLst>
              </p:cNvPr>
              <p:cNvSpPr txBox="1"/>
              <p:nvPr/>
            </p:nvSpPr>
            <p:spPr>
              <a:xfrm>
                <a:off x="5841033" y="4291957"/>
                <a:ext cx="3097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accent1"/>
                          </a:solidFill>
                          <a:latin typeface="Cambria Math" panose="02040503050406030204" pitchFamily="18" charset="0"/>
                          <a:ea typeface="Cambria Math" panose="02040503050406030204" pitchFamily="18" charset="0"/>
                        </a:rPr>
                        <m:t>⋮</m:t>
                      </m:r>
                    </m:oMath>
                  </m:oMathPara>
                </a14:m>
                <a:endParaRPr lang="de-DE" dirty="0">
                  <a:solidFill>
                    <a:schemeClr val="accent1"/>
                  </a:solidFill>
                </a:endParaRPr>
              </a:p>
            </p:txBody>
          </p:sp>
        </mc:Choice>
        <mc:Fallback xmlns="">
          <p:sp>
            <p:nvSpPr>
              <p:cNvPr id="153" name="TextBox 152">
                <a:extLst>
                  <a:ext uri="{FF2B5EF4-FFF2-40B4-BE49-F238E27FC236}">
                    <a16:creationId xmlns:a16="http://schemas.microsoft.com/office/drawing/2014/main" id="{2416AA90-0083-FD4F-B782-323EF12CE557}"/>
                  </a:ext>
                </a:extLst>
              </p:cNvPr>
              <p:cNvSpPr txBox="1">
                <a:spLocks noRot="1" noChangeAspect="1" noMove="1" noResize="1" noEditPoints="1" noAdjustHandles="1" noChangeArrowheads="1" noChangeShapeType="1" noTextEdit="1"/>
              </p:cNvSpPr>
              <p:nvPr/>
            </p:nvSpPr>
            <p:spPr>
              <a:xfrm>
                <a:off x="5841033" y="4291957"/>
                <a:ext cx="309700" cy="369332"/>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4" name="TextBox 153">
                <a:extLst>
                  <a:ext uri="{FF2B5EF4-FFF2-40B4-BE49-F238E27FC236}">
                    <a16:creationId xmlns:a16="http://schemas.microsoft.com/office/drawing/2014/main" id="{F9EE31C7-D20F-9B43-A319-2A879B3D0D98}"/>
                  </a:ext>
                </a:extLst>
              </p:cNvPr>
              <p:cNvSpPr txBox="1"/>
              <p:nvPr/>
            </p:nvSpPr>
            <p:spPr>
              <a:xfrm>
                <a:off x="7527749" y="4291639"/>
                <a:ext cx="30970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accent1"/>
                          </a:solidFill>
                          <a:latin typeface="Cambria Math" panose="02040503050406030204" pitchFamily="18" charset="0"/>
                          <a:ea typeface="Cambria Math" panose="02040503050406030204" pitchFamily="18" charset="0"/>
                        </a:rPr>
                        <m:t>⋮</m:t>
                      </m:r>
                    </m:oMath>
                  </m:oMathPara>
                </a14:m>
                <a:endParaRPr lang="de-DE" dirty="0">
                  <a:solidFill>
                    <a:schemeClr val="accent1"/>
                  </a:solidFill>
                </a:endParaRPr>
              </a:p>
            </p:txBody>
          </p:sp>
        </mc:Choice>
        <mc:Fallback xmlns="">
          <p:sp>
            <p:nvSpPr>
              <p:cNvPr id="154" name="TextBox 153">
                <a:extLst>
                  <a:ext uri="{FF2B5EF4-FFF2-40B4-BE49-F238E27FC236}">
                    <a16:creationId xmlns:a16="http://schemas.microsoft.com/office/drawing/2014/main" id="{F9EE31C7-D20F-9B43-A319-2A879B3D0D98}"/>
                  </a:ext>
                </a:extLst>
              </p:cNvPr>
              <p:cNvSpPr txBox="1">
                <a:spLocks noRot="1" noChangeAspect="1" noMove="1" noResize="1" noEditPoints="1" noAdjustHandles="1" noChangeArrowheads="1" noChangeShapeType="1" noTextEdit="1"/>
              </p:cNvSpPr>
              <p:nvPr/>
            </p:nvSpPr>
            <p:spPr>
              <a:xfrm>
                <a:off x="7527749" y="4291639"/>
                <a:ext cx="309700" cy="369332"/>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graphicFrame>
            <p:nvGraphicFramePr>
              <p:cNvPr id="37" name="Table 36">
                <a:extLst>
                  <a:ext uri="{FF2B5EF4-FFF2-40B4-BE49-F238E27FC236}">
                    <a16:creationId xmlns:a16="http://schemas.microsoft.com/office/drawing/2014/main" id="{819991AC-7930-8643-B181-CB661430BB83}"/>
                  </a:ext>
                </a:extLst>
              </p:cNvPr>
              <p:cNvGraphicFramePr>
                <a:graphicFrameLocks noGrp="1"/>
              </p:cNvGraphicFramePr>
              <p:nvPr>
                <p:extLst>
                  <p:ext uri="{D42A27DB-BD31-4B8C-83A1-F6EECF244321}">
                    <p14:modId xmlns:p14="http://schemas.microsoft.com/office/powerpoint/2010/main" val="747226717"/>
                  </p:ext>
                </p:extLst>
              </p:nvPr>
            </p:nvGraphicFramePr>
            <p:xfrm>
              <a:off x="7906759" y="2693525"/>
              <a:ext cx="3850133"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1642428">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.20∙0=0</m:t>
                              </m:r>
                            </m:oMath>
                          </a14:m>
                          <a:r>
                            <a:rPr lang="en-US" sz="18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.24∙</m:t>
                              </m:r>
                              <m:r>
                                <a:rPr lang="de-DE" sz="1800" b="0" i="1" dirty="0" smtClean="0">
                                  <a:solidFill>
                                    <a:srgbClr val="FFC000"/>
                                  </a:solidFill>
                                  <a:latin typeface="Cambria Math" panose="02040503050406030204" pitchFamily="18" charset="0"/>
                                  <a:ea typeface="Cambria Math" panose="02040503050406030204" pitchFamily="18" charset="0"/>
                                </a:rPr>
                                <m:t>1</m:t>
                              </m:r>
                              <m:r>
                                <a:rPr lang="de-DE" sz="1800" b="0" i="1" dirty="0" smtClean="0">
                                  <a:solidFill>
                                    <a:schemeClr val="tx1"/>
                                  </a:solidFill>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ea typeface="Cambria Math" panose="02040503050406030204" pitchFamily="18" charset="0"/>
                                </a:rPr>
                                <m:t>0.24</m:t>
                              </m:r>
                            </m:oMath>
                          </a14:m>
                          <a:r>
                            <a:rPr lang="en-US" sz="18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.28∙0=</m:t>
                              </m:r>
                              <m:r>
                                <a:rPr lang="en-US" sz="1800" i="1" dirty="0" smtClean="0">
                                  <a:solidFill>
                                    <a:schemeClr val="tx1"/>
                                  </a:solidFill>
                                  <a:latin typeface="Cambria Math" panose="02040503050406030204" pitchFamily="18" charset="0"/>
                                  <a:ea typeface="Cambria Math" panose="02040503050406030204" pitchFamily="18" charset="0"/>
                                </a:rPr>
                                <m:t>0</m:t>
                              </m:r>
                            </m:oMath>
                          </a14:m>
                          <a:r>
                            <a:rPr lang="en-US" sz="18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.08∙</m:t>
                              </m:r>
                              <m:r>
                                <a:rPr lang="de-DE" sz="1800" b="0" i="1" dirty="0" smtClean="0">
                                  <a:solidFill>
                                    <a:srgbClr val="FFC000"/>
                                  </a:solidFill>
                                  <a:latin typeface="Cambria Math" panose="02040503050406030204" pitchFamily="18" charset="0"/>
                                  <a:ea typeface="Cambria Math" panose="02040503050406030204" pitchFamily="18" charset="0"/>
                                </a:rPr>
                                <m:t>1</m:t>
                              </m:r>
                              <m:r>
                                <a:rPr lang="de-DE" sz="1800" b="0" i="1" dirty="0" smtClean="0">
                                  <a:solidFill>
                                    <a:schemeClr val="tx1"/>
                                  </a:solidFill>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ea typeface="Cambria Math" panose="02040503050406030204" pitchFamily="18" charset="0"/>
                                </a:rPr>
                                <m:t>0.08</m:t>
                              </m:r>
                            </m:oMath>
                          </a14:m>
                          <a:r>
                            <a:rPr lang="en-US" sz="18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.05∙0=</m:t>
                              </m:r>
                              <m:r>
                                <a:rPr lang="en-US" sz="1800" i="1" dirty="0" smtClean="0">
                                  <a:solidFill>
                                    <a:schemeClr val="tx1"/>
                                  </a:solidFill>
                                  <a:latin typeface="Cambria Math" panose="02040503050406030204" pitchFamily="18" charset="0"/>
                                  <a:ea typeface="Cambria Math" panose="02040503050406030204" pitchFamily="18" charset="0"/>
                                </a:rPr>
                                <m:t>0</m:t>
                              </m:r>
                            </m:oMath>
                          </a14:m>
                          <a:r>
                            <a:rPr lang="en-US" sz="18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.06∙</m:t>
                              </m:r>
                              <m:r>
                                <a:rPr lang="de-DE" sz="1800" b="0" i="1" dirty="0" smtClean="0">
                                  <a:solidFill>
                                    <a:srgbClr val="FFC000"/>
                                  </a:solidFill>
                                  <a:latin typeface="Cambria Math" panose="02040503050406030204" pitchFamily="18" charset="0"/>
                                  <a:ea typeface="Cambria Math" panose="02040503050406030204" pitchFamily="18" charset="0"/>
                                </a:rPr>
                                <m:t>1</m:t>
                              </m:r>
                              <m:r>
                                <a:rPr lang="de-DE" sz="1800" b="0" i="1" dirty="0" smtClean="0">
                                  <a:solidFill>
                                    <a:schemeClr val="tx1"/>
                                  </a:solidFill>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ea typeface="Cambria Math" panose="02040503050406030204" pitchFamily="18" charset="0"/>
                                </a:rPr>
                                <m:t>0.06</m:t>
                              </m:r>
                            </m:oMath>
                          </a14:m>
                          <a:r>
                            <a:rPr lang="en-US" sz="18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.07∙0=</m:t>
                              </m:r>
                              <m:r>
                                <a:rPr lang="en-US" sz="1800" i="1" dirty="0" smtClean="0">
                                  <a:solidFill>
                                    <a:schemeClr val="tx1"/>
                                  </a:solidFill>
                                  <a:latin typeface="Cambria Math" panose="02040503050406030204" pitchFamily="18" charset="0"/>
                                  <a:ea typeface="Cambria Math" panose="02040503050406030204" pitchFamily="18" charset="0"/>
                                </a:rPr>
                                <m:t>0</m:t>
                              </m:r>
                            </m:oMath>
                          </a14:m>
                          <a:r>
                            <a:rPr lang="en-US" sz="18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.02∙</m:t>
                              </m:r>
                              <m:r>
                                <a:rPr lang="de-DE" sz="1800" b="0" i="1" dirty="0" smtClean="0">
                                  <a:solidFill>
                                    <a:srgbClr val="FFC000"/>
                                  </a:solidFill>
                                  <a:latin typeface="Cambria Math" panose="02040503050406030204" pitchFamily="18" charset="0"/>
                                  <a:ea typeface="Cambria Math" panose="02040503050406030204" pitchFamily="18" charset="0"/>
                                </a:rPr>
                                <m:t>1</m:t>
                              </m:r>
                              <m:r>
                                <a:rPr lang="de-DE" sz="1800" b="0" i="1" dirty="0" smtClean="0">
                                  <a:solidFill>
                                    <a:schemeClr val="tx1"/>
                                  </a:solidFill>
                                  <a:latin typeface="Cambria Math" panose="02040503050406030204" pitchFamily="18" charset="0"/>
                                  <a:ea typeface="Cambria Math" panose="02040503050406030204" pitchFamily="18" charset="0"/>
                                </a:rPr>
                                <m:t>=</m:t>
                              </m:r>
                              <m:r>
                                <a:rPr lang="en-US" sz="1800" i="1" dirty="0" smtClean="0">
                                  <a:latin typeface="Cambria Math" panose="02040503050406030204" pitchFamily="18" charset="0"/>
                                  <a:ea typeface="Cambria Math" panose="02040503050406030204" pitchFamily="18" charset="0"/>
                                </a:rPr>
                                <m:t>0.02</m:t>
                              </m:r>
                            </m:oMath>
                          </a14:m>
                          <a:r>
                            <a:rPr lang="en-US" sz="18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37" name="Table 36">
                <a:extLst>
                  <a:ext uri="{FF2B5EF4-FFF2-40B4-BE49-F238E27FC236}">
                    <a16:creationId xmlns:a16="http://schemas.microsoft.com/office/drawing/2014/main" id="{819991AC-7930-8643-B181-CB661430BB83}"/>
                  </a:ext>
                </a:extLst>
              </p:cNvPr>
              <p:cNvGraphicFramePr>
                <a:graphicFrameLocks noGrp="1"/>
              </p:cNvGraphicFramePr>
              <p:nvPr>
                <p:extLst>
                  <p:ext uri="{D42A27DB-BD31-4B8C-83A1-F6EECF244321}">
                    <p14:modId xmlns:p14="http://schemas.microsoft.com/office/powerpoint/2010/main" val="747226717"/>
                  </p:ext>
                </p:extLst>
              </p:nvPr>
            </p:nvGraphicFramePr>
            <p:xfrm>
              <a:off x="7906759" y="2693525"/>
              <a:ext cx="3850133"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1642428">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14"/>
                          <a:stretch>
                            <a:fillRect l="-1852" t="-3448" r="-462963" b="-796552"/>
                          </a:stretch>
                        </a:blipFill>
                      </a:tcPr>
                    </a:tc>
                    <a:tc>
                      <a:txBody>
                        <a:bodyPr/>
                        <a:lstStyle/>
                        <a:p>
                          <a:endParaRPr lang="en-US"/>
                        </a:p>
                      </a:txBody>
                      <a:tcPr marL="45720" marR="45720">
                        <a:blipFill>
                          <a:blip r:embed="rId14"/>
                          <a:stretch>
                            <a:fillRect l="-83333" t="-3448" r="-278788" b="-796552"/>
                          </a:stretch>
                        </a:blipFill>
                      </a:tcPr>
                    </a:tc>
                    <a:tc>
                      <a:txBody>
                        <a:bodyPr/>
                        <a:lstStyle/>
                        <a:p>
                          <a:endParaRPr lang="en-US"/>
                        </a:p>
                      </a:txBody>
                      <a:tcPr marL="45720" marR="45720">
                        <a:blipFill>
                          <a:blip r:embed="rId14"/>
                          <a:stretch>
                            <a:fillRect l="-224074" t="-3448" r="-240741" b="-796552"/>
                          </a:stretch>
                        </a:blipFill>
                      </a:tcPr>
                    </a:tc>
                    <a:tc>
                      <a:txBody>
                        <a:bodyPr/>
                        <a:lstStyle/>
                        <a:p>
                          <a:endParaRPr lang="en-US"/>
                        </a:p>
                      </a:txBody>
                      <a:tcPr marL="45720" marR="45720">
                        <a:blipFill>
                          <a:blip r:embed="rId14"/>
                          <a:stretch>
                            <a:fillRect l="-134615" t="-3448" b="-796552"/>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14"/>
                          <a:stretch>
                            <a:fillRect l="-1852" t="-103448" r="-462963" b="-696552"/>
                          </a:stretch>
                        </a:blipFill>
                      </a:tcPr>
                    </a:tc>
                    <a:tc>
                      <a:txBody>
                        <a:bodyPr/>
                        <a:lstStyle/>
                        <a:p>
                          <a:endParaRPr lang="en-US"/>
                        </a:p>
                      </a:txBody>
                      <a:tcPr marL="45720" marR="45720">
                        <a:blipFill>
                          <a:blip r:embed="rId14"/>
                          <a:stretch>
                            <a:fillRect l="-83333" t="-103448" r="-278788" b="-696552"/>
                          </a:stretch>
                        </a:blipFill>
                      </a:tcPr>
                    </a:tc>
                    <a:tc>
                      <a:txBody>
                        <a:bodyPr/>
                        <a:lstStyle/>
                        <a:p>
                          <a:endParaRPr lang="en-US"/>
                        </a:p>
                      </a:txBody>
                      <a:tcPr marL="45720" marR="45720">
                        <a:blipFill>
                          <a:blip r:embed="rId14"/>
                          <a:stretch>
                            <a:fillRect l="-224074" t="-103448" r="-240741" b="-696552"/>
                          </a:stretch>
                        </a:blipFill>
                      </a:tcPr>
                    </a:tc>
                    <a:tc>
                      <a:txBody>
                        <a:bodyPr/>
                        <a:lstStyle/>
                        <a:p>
                          <a:endParaRPr lang="en-US"/>
                        </a:p>
                      </a:txBody>
                      <a:tcPr marL="45720" marR="45720">
                        <a:blipFill>
                          <a:blip r:embed="rId14"/>
                          <a:stretch>
                            <a:fillRect l="-134615" t="-103448" b="-696552"/>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14"/>
                          <a:stretch>
                            <a:fillRect l="-1852" t="-203448" r="-462963" b="-596552"/>
                          </a:stretch>
                        </a:blipFill>
                      </a:tcPr>
                    </a:tc>
                    <a:tc>
                      <a:txBody>
                        <a:bodyPr/>
                        <a:lstStyle/>
                        <a:p>
                          <a:endParaRPr lang="en-US"/>
                        </a:p>
                      </a:txBody>
                      <a:tcPr marL="45720" marR="45720">
                        <a:blipFill>
                          <a:blip r:embed="rId14"/>
                          <a:stretch>
                            <a:fillRect l="-83333" t="-203448" r="-278788" b="-596552"/>
                          </a:stretch>
                        </a:blipFill>
                      </a:tcPr>
                    </a:tc>
                    <a:tc>
                      <a:txBody>
                        <a:bodyPr/>
                        <a:lstStyle/>
                        <a:p>
                          <a:endParaRPr lang="en-US"/>
                        </a:p>
                      </a:txBody>
                      <a:tcPr marL="45720" marR="45720">
                        <a:blipFill>
                          <a:blip r:embed="rId14"/>
                          <a:stretch>
                            <a:fillRect l="-224074" t="-203448" r="-240741" b="-596552"/>
                          </a:stretch>
                        </a:blipFill>
                      </a:tcPr>
                    </a:tc>
                    <a:tc>
                      <a:txBody>
                        <a:bodyPr/>
                        <a:lstStyle/>
                        <a:p>
                          <a:endParaRPr lang="en-US"/>
                        </a:p>
                      </a:txBody>
                      <a:tcPr marL="45720" marR="45720">
                        <a:blipFill>
                          <a:blip r:embed="rId14"/>
                          <a:stretch>
                            <a:fillRect l="-134615" t="-203448" b="-596552"/>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14"/>
                          <a:stretch>
                            <a:fillRect l="-1852" t="-303448" r="-462963" b="-496552"/>
                          </a:stretch>
                        </a:blipFill>
                      </a:tcPr>
                    </a:tc>
                    <a:tc>
                      <a:txBody>
                        <a:bodyPr/>
                        <a:lstStyle/>
                        <a:p>
                          <a:endParaRPr lang="en-US"/>
                        </a:p>
                      </a:txBody>
                      <a:tcPr marL="45720" marR="45720">
                        <a:blipFill>
                          <a:blip r:embed="rId14"/>
                          <a:stretch>
                            <a:fillRect l="-83333" t="-303448" r="-278788" b="-496552"/>
                          </a:stretch>
                        </a:blipFill>
                      </a:tcPr>
                    </a:tc>
                    <a:tc>
                      <a:txBody>
                        <a:bodyPr/>
                        <a:lstStyle/>
                        <a:p>
                          <a:endParaRPr lang="en-US"/>
                        </a:p>
                      </a:txBody>
                      <a:tcPr marL="45720" marR="45720">
                        <a:blipFill>
                          <a:blip r:embed="rId14"/>
                          <a:stretch>
                            <a:fillRect l="-224074" t="-303448" r="-240741" b="-496552"/>
                          </a:stretch>
                        </a:blipFill>
                      </a:tcPr>
                    </a:tc>
                    <a:tc>
                      <a:txBody>
                        <a:bodyPr/>
                        <a:lstStyle/>
                        <a:p>
                          <a:endParaRPr lang="en-US"/>
                        </a:p>
                      </a:txBody>
                      <a:tcPr marL="45720" marR="45720">
                        <a:blipFill>
                          <a:blip r:embed="rId14"/>
                          <a:stretch>
                            <a:fillRect l="-134615" t="-303448" b="-496552"/>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14"/>
                          <a:stretch>
                            <a:fillRect l="-1852" t="-417857" r="-462963" b="-414286"/>
                          </a:stretch>
                        </a:blipFill>
                      </a:tcPr>
                    </a:tc>
                    <a:tc>
                      <a:txBody>
                        <a:bodyPr/>
                        <a:lstStyle/>
                        <a:p>
                          <a:endParaRPr lang="en-US"/>
                        </a:p>
                      </a:txBody>
                      <a:tcPr marL="45720" marR="45720">
                        <a:blipFill>
                          <a:blip r:embed="rId14"/>
                          <a:stretch>
                            <a:fillRect l="-83333" t="-417857" r="-278788" b="-414286"/>
                          </a:stretch>
                        </a:blipFill>
                      </a:tcPr>
                    </a:tc>
                    <a:tc>
                      <a:txBody>
                        <a:bodyPr/>
                        <a:lstStyle/>
                        <a:p>
                          <a:endParaRPr lang="en-US"/>
                        </a:p>
                      </a:txBody>
                      <a:tcPr marL="45720" marR="45720">
                        <a:blipFill>
                          <a:blip r:embed="rId14"/>
                          <a:stretch>
                            <a:fillRect l="-224074" t="-417857" r="-240741" b="-414286"/>
                          </a:stretch>
                        </a:blipFill>
                      </a:tcPr>
                    </a:tc>
                    <a:tc>
                      <a:txBody>
                        <a:bodyPr/>
                        <a:lstStyle/>
                        <a:p>
                          <a:endParaRPr lang="en-US"/>
                        </a:p>
                      </a:txBody>
                      <a:tcPr marL="45720" marR="45720">
                        <a:blipFill>
                          <a:blip r:embed="rId14"/>
                          <a:stretch>
                            <a:fillRect l="-134615" t="-417857" b="-414286"/>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14"/>
                          <a:stretch>
                            <a:fillRect l="-1852" t="-500000" r="-462963" b="-300000"/>
                          </a:stretch>
                        </a:blipFill>
                      </a:tcPr>
                    </a:tc>
                    <a:tc>
                      <a:txBody>
                        <a:bodyPr/>
                        <a:lstStyle/>
                        <a:p>
                          <a:endParaRPr lang="en-US"/>
                        </a:p>
                      </a:txBody>
                      <a:tcPr marL="45720" marR="45720">
                        <a:blipFill>
                          <a:blip r:embed="rId14"/>
                          <a:stretch>
                            <a:fillRect l="-83333" t="-500000" r="-278788" b="-300000"/>
                          </a:stretch>
                        </a:blipFill>
                      </a:tcPr>
                    </a:tc>
                    <a:tc>
                      <a:txBody>
                        <a:bodyPr/>
                        <a:lstStyle/>
                        <a:p>
                          <a:endParaRPr lang="en-US"/>
                        </a:p>
                      </a:txBody>
                      <a:tcPr marL="45720" marR="45720">
                        <a:blipFill>
                          <a:blip r:embed="rId14"/>
                          <a:stretch>
                            <a:fillRect l="-224074" t="-500000" r="-240741" b="-300000"/>
                          </a:stretch>
                        </a:blipFill>
                      </a:tcPr>
                    </a:tc>
                    <a:tc>
                      <a:txBody>
                        <a:bodyPr/>
                        <a:lstStyle/>
                        <a:p>
                          <a:endParaRPr lang="en-US"/>
                        </a:p>
                      </a:txBody>
                      <a:tcPr marL="45720" marR="45720">
                        <a:blipFill>
                          <a:blip r:embed="rId14"/>
                          <a:stretch>
                            <a:fillRect l="-134615" t="-500000"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14"/>
                          <a:stretch>
                            <a:fillRect l="-1852" t="-600000" r="-462963" b="-200000"/>
                          </a:stretch>
                        </a:blipFill>
                      </a:tcPr>
                    </a:tc>
                    <a:tc>
                      <a:txBody>
                        <a:bodyPr/>
                        <a:lstStyle/>
                        <a:p>
                          <a:endParaRPr lang="en-US"/>
                        </a:p>
                      </a:txBody>
                      <a:tcPr marL="45720" marR="45720">
                        <a:blipFill>
                          <a:blip r:embed="rId14"/>
                          <a:stretch>
                            <a:fillRect l="-83333" t="-600000" r="-278788" b="-200000"/>
                          </a:stretch>
                        </a:blipFill>
                      </a:tcPr>
                    </a:tc>
                    <a:tc>
                      <a:txBody>
                        <a:bodyPr/>
                        <a:lstStyle/>
                        <a:p>
                          <a:endParaRPr lang="en-US"/>
                        </a:p>
                      </a:txBody>
                      <a:tcPr marL="45720" marR="45720">
                        <a:blipFill>
                          <a:blip r:embed="rId14"/>
                          <a:stretch>
                            <a:fillRect l="-224074" t="-600000" r="-240741" b="-200000"/>
                          </a:stretch>
                        </a:blipFill>
                      </a:tcPr>
                    </a:tc>
                    <a:tc>
                      <a:txBody>
                        <a:bodyPr/>
                        <a:lstStyle/>
                        <a:p>
                          <a:endParaRPr lang="en-US"/>
                        </a:p>
                      </a:txBody>
                      <a:tcPr marL="45720" marR="45720">
                        <a:blipFill>
                          <a:blip r:embed="rId14"/>
                          <a:stretch>
                            <a:fillRect l="-134615" t="-600000"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14"/>
                          <a:stretch>
                            <a:fillRect l="-1852" t="-700000" r="-462963" b="-100000"/>
                          </a:stretch>
                        </a:blipFill>
                      </a:tcPr>
                    </a:tc>
                    <a:tc>
                      <a:txBody>
                        <a:bodyPr/>
                        <a:lstStyle/>
                        <a:p>
                          <a:endParaRPr lang="en-US"/>
                        </a:p>
                      </a:txBody>
                      <a:tcPr marL="45720" marR="45720">
                        <a:blipFill>
                          <a:blip r:embed="rId14"/>
                          <a:stretch>
                            <a:fillRect l="-83333" t="-700000" r="-278788" b="-100000"/>
                          </a:stretch>
                        </a:blipFill>
                      </a:tcPr>
                    </a:tc>
                    <a:tc>
                      <a:txBody>
                        <a:bodyPr/>
                        <a:lstStyle/>
                        <a:p>
                          <a:endParaRPr lang="en-US"/>
                        </a:p>
                      </a:txBody>
                      <a:tcPr marL="45720" marR="45720">
                        <a:blipFill>
                          <a:blip r:embed="rId14"/>
                          <a:stretch>
                            <a:fillRect l="-224074" t="-700000" r="-240741" b="-100000"/>
                          </a:stretch>
                        </a:blipFill>
                      </a:tcPr>
                    </a:tc>
                    <a:tc>
                      <a:txBody>
                        <a:bodyPr/>
                        <a:lstStyle/>
                        <a:p>
                          <a:endParaRPr lang="en-US"/>
                        </a:p>
                      </a:txBody>
                      <a:tcPr marL="45720" marR="45720">
                        <a:blipFill>
                          <a:blip r:embed="rId14"/>
                          <a:stretch>
                            <a:fillRect l="-134615" t="-700000"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14"/>
                          <a:stretch>
                            <a:fillRect l="-1852" t="-800000" r="-462963"/>
                          </a:stretch>
                        </a:blipFill>
                      </a:tcPr>
                    </a:tc>
                    <a:tc>
                      <a:txBody>
                        <a:bodyPr/>
                        <a:lstStyle/>
                        <a:p>
                          <a:endParaRPr lang="en-US"/>
                        </a:p>
                      </a:txBody>
                      <a:tcPr marL="45720" marR="45720">
                        <a:blipFill>
                          <a:blip r:embed="rId14"/>
                          <a:stretch>
                            <a:fillRect l="-83333" t="-800000" r="-278788"/>
                          </a:stretch>
                        </a:blipFill>
                      </a:tcPr>
                    </a:tc>
                    <a:tc>
                      <a:txBody>
                        <a:bodyPr/>
                        <a:lstStyle/>
                        <a:p>
                          <a:endParaRPr lang="en-US"/>
                        </a:p>
                      </a:txBody>
                      <a:tcPr marL="45720" marR="45720">
                        <a:blipFill>
                          <a:blip r:embed="rId14"/>
                          <a:stretch>
                            <a:fillRect l="-224074" t="-800000" r="-240741"/>
                          </a:stretch>
                        </a:blipFill>
                      </a:tcPr>
                    </a:tc>
                    <a:tc>
                      <a:txBody>
                        <a:bodyPr/>
                        <a:lstStyle/>
                        <a:p>
                          <a:endParaRPr lang="en-US"/>
                        </a:p>
                      </a:txBody>
                      <a:tcPr marL="45720" marR="45720">
                        <a:blipFill>
                          <a:blip r:embed="rId14"/>
                          <a:stretch>
                            <a:fillRect l="-134615" t="-800000"/>
                          </a:stretch>
                        </a:blipFill>
                      </a:tcPr>
                    </a:tc>
                    <a:extLst>
                      <a:ext uri="{0D108BD9-81ED-4DB2-BD59-A6C34878D82A}">
                        <a16:rowId xmlns:a16="http://schemas.microsoft.com/office/drawing/2014/main" val="10008"/>
                      </a:ext>
                    </a:extLst>
                  </a:tr>
                </a:tbl>
              </a:graphicData>
            </a:graphic>
          </p:graphicFrame>
        </mc:Fallback>
      </mc:AlternateContent>
      <p:sp>
        <p:nvSpPr>
          <p:cNvPr id="31" name="Rectangle 30">
            <a:extLst>
              <a:ext uri="{FF2B5EF4-FFF2-40B4-BE49-F238E27FC236}">
                <a16:creationId xmlns:a16="http://schemas.microsoft.com/office/drawing/2014/main" id="{E20A37A8-3959-CC47-A164-F41229EA3ECF}"/>
              </a:ext>
            </a:extLst>
          </p:cNvPr>
          <p:cNvSpPr/>
          <p:nvPr/>
        </p:nvSpPr>
        <p:spPr>
          <a:xfrm>
            <a:off x="7881215" y="3078208"/>
            <a:ext cx="3899123" cy="32791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tangle 31">
            <a:extLst>
              <a:ext uri="{FF2B5EF4-FFF2-40B4-BE49-F238E27FC236}">
                <a16:creationId xmlns:a16="http://schemas.microsoft.com/office/drawing/2014/main" id="{1AACA6D1-7093-C14E-A38A-25C440FF08DA}"/>
              </a:ext>
            </a:extLst>
          </p:cNvPr>
          <p:cNvSpPr/>
          <p:nvPr/>
        </p:nvSpPr>
        <p:spPr>
          <a:xfrm>
            <a:off x="7881215" y="3447173"/>
            <a:ext cx="3899123" cy="32791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tangle 32">
            <a:extLst>
              <a:ext uri="{FF2B5EF4-FFF2-40B4-BE49-F238E27FC236}">
                <a16:creationId xmlns:a16="http://schemas.microsoft.com/office/drawing/2014/main" id="{F4B1D1CC-5AEB-2445-9356-6F19B84DCA1C}"/>
              </a:ext>
            </a:extLst>
          </p:cNvPr>
          <p:cNvSpPr/>
          <p:nvPr/>
        </p:nvSpPr>
        <p:spPr>
          <a:xfrm>
            <a:off x="7881215" y="3819298"/>
            <a:ext cx="3899123" cy="32791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tangle 33">
            <a:extLst>
              <a:ext uri="{FF2B5EF4-FFF2-40B4-BE49-F238E27FC236}">
                <a16:creationId xmlns:a16="http://schemas.microsoft.com/office/drawing/2014/main" id="{349C1FAD-6D9A-CB4E-ADD0-6C6C0A2D51C9}"/>
              </a:ext>
            </a:extLst>
          </p:cNvPr>
          <p:cNvSpPr/>
          <p:nvPr/>
        </p:nvSpPr>
        <p:spPr>
          <a:xfrm>
            <a:off x="7881215" y="4187527"/>
            <a:ext cx="3899123" cy="327912"/>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Box 3">
            <a:extLst>
              <a:ext uri="{FF2B5EF4-FFF2-40B4-BE49-F238E27FC236}">
                <a16:creationId xmlns:a16="http://schemas.microsoft.com/office/drawing/2014/main" id="{85FD02AC-D005-0048-AECD-3ACBE2ECE38F}"/>
              </a:ext>
            </a:extLst>
          </p:cNvPr>
          <p:cNvSpPr txBox="1"/>
          <p:nvPr/>
        </p:nvSpPr>
        <p:spPr>
          <a:xfrm>
            <a:off x="158777" y="5252658"/>
            <a:ext cx="2463712" cy="584775"/>
          </a:xfrm>
          <a:prstGeom prst="rect">
            <a:avLst/>
          </a:prstGeom>
          <a:noFill/>
        </p:spPr>
        <p:txBody>
          <a:bodyPr wrap="square" rtlCol="0">
            <a:spAutoFit/>
          </a:bodyPr>
          <a:lstStyle/>
          <a:p>
            <a:r>
              <a:rPr lang="de-DE" sz="1600" dirty="0"/>
              <a:t>Wahrscheinlichkeiten auf 0 setzen von vorheriger Folie</a:t>
            </a:r>
          </a:p>
        </p:txBody>
      </p:sp>
      <p:sp>
        <p:nvSpPr>
          <p:cNvPr id="43" name="Rectangle 42">
            <a:extLst>
              <a:ext uri="{FF2B5EF4-FFF2-40B4-BE49-F238E27FC236}">
                <a16:creationId xmlns:a16="http://schemas.microsoft.com/office/drawing/2014/main" id="{906933B6-474E-634F-92B7-6EC1793B29E9}"/>
              </a:ext>
            </a:extLst>
          </p:cNvPr>
          <p:cNvSpPr/>
          <p:nvPr/>
        </p:nvSpPr>
        <p:spPr>
          <a:xfrm>
            <a:off x="4506966" y="3078208"/>
            <a:ext cx="650994" cy="327912"/>
          </a:xfrm>
          <a:prstGeom prst="rect">
            <a:avLst/>
          </a:prstGeom>
          <a:solidFill>
            <a:schemeClr val="accent1">
              <a:alpha val="1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Rectangle 43">
            <a:extLst>
              <a:ext uri="{FF2B5EF4-FFF2-40B4-BE49-F238E27FC236}">
                <a16:creationId xmlns:a16="http://schemas.microsoft.com/office/drawing/2014/main" id="{B97DCA95-FEF0-054E-9C95-9D40A67B4377}"/>
              </a:ext>
            </a:extLst>
          </p:cNvPr>
          <p:cNvSpPr/>
          <p:nvPr/>
        </p:nvSpPr>
        <p:spPr>
          <a:xfrm>
            <a:off x="4510830" y="3437013"/>
            <a:ext cx="650994" cy="327912"/>
          </a:xfrm>
          <a:prstGeom prst="rect">
            <a:avLst/>
          </a:prstGeom>
          <a:solidFill>
            <a:schemeClr val="accent1">
              <a:alpha val="1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Rectangle 44">
            <a:extLst>
              <a:ext uri="{FF2B5EF4-FFF2-40B4-BE49-F238E27FC236}">
                <a16:creationId xmlns:a16="http://schemas.microsoft.com/office/drawing/2014/main" id="{300969C2-201A-A94E-9A15-101D9B6DA9F2}"/>
              </a:ext>
            </a:extLst>
          </p:cNvPr>
          <p:cNvSpPr/>
          <p:nvPr/>
        </p:nvSpPr>
        <p:spPr>
          <a:xfrm>
            <a:off x="4506966" y="3806468"/>
            <a:ext cx="650994" cy="327912"/>
          </a:xfrm>
          <a:prstGeom prst="rect">
            <a:avLst/>
          </a:prstGeom>
          <a:solidFill>
            <a:schemeClr val="accent1">
              <a:alpha val="1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Rectangle 45">
            <a:extLst>
              <a:ext uri="{FF2B5EF4-FFF2-40B4-BE49-F238E27FC236}">
                <a16:creationId xmlns:a16="http://schemas.microsoft.com/office/drawing/2014/main" id="{137DEA5A-B682-AC48-BF24-E9319B42A9B6}"/>
              </a:ext>
            </a:extLst>
          </p:cNvPr>
          <p:cNvSpPr/>
          <p:nvPr/>
        </p:nvSpPr>
        <p:spPr>
          <a:xfrm>
            <a:off x="4510830" y="4165273"/>
            <a:ext cx="650994" cy="327912"/>
          </a:xfrm>
          <a:prstGeom prst="rect">
            <a:avLst/>
          </a:prstGeom>
          <a:solidFill>
            <a:schemeClr val="accent1">
              <a:alpha val="1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Rectangle 46">
            <a:extLst>
              <a:ext uri="{FF2B5EF4-FFF2-40B4-BE49-F238E27FC236}">
                <a16:creationId xmlns:a16="http://schemas.microsoft.com/office/drawing/2014/main" id="{B1C2D6B9-6705-C44B-878D-1C59EA9387E3}"/>
              </a:ext>
            </a:extLst>
          </p:cNvPr>
          <p:cNvSpPr/>
          <p:nvPr/>
        </p:nvSpPr>
        <p:spPr>
          <a:xfrm>
            <a:off x="9419094" y="3080012"/>
            <a:ext cx="639657" cy="327912"/>
          </a:xfrm>
          <a:prstGeom prst="rect">
            <a:avLst/>
          </a:prstGeom>
          <a:solidFill>
            <a:schemeClr val="accent1">
              <a:alpha val="1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tangle 47">
            <a:extLst>
              <a:ext uri="{FF2B5EF4-FFF2-40B4-BE49-F238E27FC236}">
                <a16:creationId xmlns:a16="http://schemas.microsoft.com/office/drawing/2014/main" id="{734D4D67-11F4-924C-A7DD-D4ED43DEF2E0}"/>
              </a:ext>
            </a:extLst>
          </p:cNvPr>
          <p:cNvSpPr/>
          <p:nvPr/>
        </p:nvSpPr>
        <p:spPr>
          <a:xfrm>
            <a:off x="9422958" y="3438817"/>
            <a:ext cx="639657" cy="327912"/>
          </a:xfrm>
          <a:prstGeom prst="rect">
            <a:avLst/>
          </a:prstGeom>
          <a:solidFill>
            <a:schemeClr val="accent1">
              <a:alpha val="1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9" name="Rectangle 48">
            <a:extLst>
              <a:ext uri="{FF2B5EF4-FFF2-40B4-BE49-F238E27FC236}">
                <a16:creationId xmlns:a16="http://schemas.microsoft.com/office/drawing/2014/main" id="{20DBD6C6-426A-7B45-BB42-667D43AEF3A9}"/>
              </a:ext>
            </a:extLst>
          </p:cNvPr>
          <p:cNvSpPr/>
          <p:nvPr/>
        </p:nvSpPr>
        <p:spPr>
          <a:xfrm>
            <a:off x="9419094" y="3808272"/>
            <a:ext cx="639657" cy="327912"/>
          </a:xfrm>
          <a:prstGeom prst="rect">
            <a:avLst/>
          </a:prstGeom>
          <a:solidFill>
            <a:schemeClr val="accent1">
              <a:alpha val="1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Rectangle 49">
            <a:extLst>
              <a:ext uri="{FF2B5EF4-FFF2-40B4-BE49-F238E27FC236}">
                <a16:creationId xmlns:a16="http://schemas.microsoft.com/office/drawing/2014/main" id="{38BC1167-06E2-FB47-B78A-E3B8D498B6D4}"/>
              </a:ext>
            </a:extLst>
          </p:cNvPr>
          <p:cNvSpPr/>
          <p:nvPr/>
        </p:nvSpPr>
        <p:spPr>
          <a:xfrm>
            <a:off x="9422958" y="4167077"/>
            <a:ext cx="639657" cy="327912"/>
          </a:xfrm>
          <a:prstGeom prst="rect">
            <a:avLst/>
          </a:prstGeom>
          <a:solidFill>
            <a:schemeClr val="accent1">
              <a:alpha val="15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8" name="Straight Connector 67">
            <a:extLst>
              <a:ext uri="{FF2B5EF4-FFF2-40B4-BE49-F238E27FC236}">
                <a16:creationId xmlns:a16="http://schemas.microsoft.com/office/drawing/2014/main" id="{B17D4BB6-726C-FF48-861A-9B1665F624A9}"/>
              </a:ext>
            </a:extLst>
          </p:cNvPr>
          <p:cNvCxnSpPr>
            <a:cxnSpLocks/>
          </p:cNvCxnSpPr>
          <p:nvPr/>
        </p:nvCxnSpPr>
        <p:spPr>
          <a:xfrm>
            <a:off x="2709597" y="2693524"/>
            <a:ext cx="0" cy="3291841"/>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51A800A6-5E8F-B142-8EC9-3F9221237AC2}"/>
              </a:ext>
            </a:extLst>
          </p:cNvPr>
          <p:cNvSpPr txBox="1"/>
          <p:nvPr/>
        </p:nvSpPr>
        <p:spPr>
          <a:xfrm>
            <a:off x="2562387" y="4329229"/>
            <a:ext cx="301933" cy="369332"/>
          </a:xfrm>
          <a:prstGeom prst="rect">
            <a:avLst/>
          </a:prstGeom>
          <a:solidFill>
            <a:schemeClr val="bg1"/>
          </a:solidFill>
        </p:spPr>
        <p:txBody>
          <a:bodyPr wrap="none" lIns="36000" tIns="0" rIns="36000" bIns="0" rtlCol="0">
            <a:spAutoFit/>
          </a:bodyPr>
          <a:lstStyle/>
          <a:p>
            <a:r>
              <a:rPr lang="de-DE" sz="2400" dirty="0"/>
              <a:t>≜</a:t>
            </a:r>
            <a:endParaRPr lang="de-DE" dirty="0"/>
          </a:p>
        </p:txBody>
      </p:sp>
      <p:pic>
        <p:nvPicPr>
          <p:cNvPr id="30" name="Picture 29">
            <a:extLst>
              <a:ext uri="{FF2B5EF4-FFF2-40B4-BE49-F238E27FC236}">
                <a16:creationId xmlns:a16="http://schemas.microsoft.com/office/drawing/2014/main" id="{D0BC9470-A60B-1E47-9893-3D1533115DD2}"/>
              </a:ext>
            </a:extLst>
          </p:cNvPr>
          <p:cNvPicPr>
            <a:picLocks noChangeAspect="1"/>
          </p:cNvPicPr>
          <p:nvPr/>
        </p:nvPicPr>
        <p:blipFill>
          <a:blip r:embed="rId15"/>
          <a:stretch>
            <a:fillRect/>
          </a:stretch>
        </p:blipFill>
        <p:spPr>
          <a:xfrm>
            <a:off x="433499" y="3065216"/>
            <a:ext cx="1945997" cy="1810415"/>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5" name="Date Placeholder 34">
            <a:extLst>
              <a:ext uri="{FF2B5EF4-FFF2-40B4-BE49-F238E27FC236}">
                <a16:creationId xmlns:a16="http://schemas.microsoft.com/office/drawing/2014/main" id="{4A1071C6-6A24-284A-A111-141374DD9D0D}"/>
              </a:ext>
            </a:extLst>
          </p:cNvPr>
          <p:cNvSpPr>
            <a:spLocks noGrp="1"/>
          </p:cNvSpPr>
          <p:nvPr>
            <p:ph type="dt" sz="half" idx="2"/>
          </p:nvPr>
        </p:nvSpPr>
        <p:spPr/>
        <p:txBody>
          <a:bodyPr/>
          <a:lstStyle/>
          <a:p>
            <a:r>
              <a:rPr lang="en-GB"/>
              <a:t>Episodische PGMs</a:t>
            </a:r>
            <a:endParaRPr lang="de-DE" dirty="0"/>
          </a:p>
        </p:txBody>
      </p:sp>
      <p:sp>
        <p:nvSpPr>
          <p:cNvPr id="36" name="Footer Placeholder 35">
            <a:extLst>
              <a:ext uri="{FF2B5EF4-FFF2-40B4-BE49-F238E27FC236}">
                <a16:creationId xmlns:a16="http://schemas.microsoft.com/office/drawing/2014/main" id="{D511F81B-999F-BF4A-85C8-2253A9F06EE0}"/>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1891249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43"/>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5"/>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1"/>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47"/>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13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3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40"/>
                                        </p:tgtEl>
                                        <p:attrNameLst>
                                          <p:attrName>style.visibility</p:attrName>
                                        </p:attrNameLst>
                                      </p:cBhvr>
                                      <p:to>
                                        <p:strVal val="visible"/>
                                      </p:to>
                                    </p:set>
                                  </p:childTnLst>
                                </p:cTn>
                              </p:par>
                              <p:par>
                                <p:cTn id="61" presetID="1" presetClass="entr" presetSubtype="0" fill="hold" grpId="2" nodeType="withEffect">
                                  <p:stCondLst>
                                    <p:cond delay="0"/>
                                  </p:stCondLst>
                                  <p:childTnLst>
                                    <p:set>
                                      <p:cBhvr>
                                        <p:cTn id="62" dur="1" fill="hold">
                                          <p:stCondLst>
                                            <p:cond delay="0"/>
                                          </p:stCondLst>
                                        </p:cTn>
                                        <p:tgtEl>
                                          <p:spTgt spid="14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38"/>
                                        </p:tgtEl>
                                        <p:attrNameLst>
                                          <p:attrName>style.visibility</p:attrName>
                                        </p:attrNameLst>
                                      </p:cBhvr>
                                      <p:to>
                                        <p:strVal val="visible"/>
                                      </p:to>
                                    </p:set>
                                  </p:childTnLst>
                                </p:cTn>
                              </p:par>
                              <p:par>
                                <p:cTn id="65" presetID="1" presetClass="entr" presetSubtype="0" fill="hold" grpId="1"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1" nodeType="with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4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139"/>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141"/>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32"/>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5"/>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4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42"/>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143"/>
                                        </p:tgtEl>
                                        <p:attrNameLst>
                                          <p:attrName>style.visibility</p:attrName>
                                        </p:attrNameLst>
                                      </p:cBhvr>
                                      <p:to>
                                        <p:strVal val="hidden"/>
                                      </p:to>
                                    </p:set>
                                  </p:childTnLst>
                                </p:cTn>
                              </p:par>
                              <p:par>
                                <p:cTn id="99" presetID="1" presetClass="exit" presetSubtype="0" fill="hold" grpId="1" nodeType="withEffect">
                                  <p:stCondLst>
                                    <p:cond delay="0"/>
                                  </p:stCondLst>
                                  <p:childTnLst>
                                    <p:set>
                                      <p:cBhvr>
                                        <p:cTn id="100" dur="1" fill="hold">
                                          <p:stCondLst>
                                            <p:cond delay="0"/>
                                          </p:stCondLst>
                                        </p:cTn>
                                        <p:tgtEl>
                                          <p:spTgt spid="45"/>
                                        </p:tgtEl>
                                        <p:attrNameLst>
                                          <p:attrName>style.visibility</p:attrName>
                                        </p:attrNameLst>
                                      </p:cBhvr>
                                      <p:to>
                                        <p:strVal val="hidden"/>
                                      </p:to>
                                    </p:set>
                                  </p:childTnLst>
                                </p:cTn>
                              </p:par>
                              <p:par>
                                <p:cTn id="101" presetID="1" presetClass="exit" presetSubtype="0" fill="hold" grpId="2" nodeType="withEffect">
                                  <p:stCondLst>
                                    <p:cond delay="0"/>
                                  </p:stCondLst>
                                  <p:childTnLst>
                                    <p:set>
                                      <p:cBhvr>
                                        <p:cTn id="102" dur="1" fill="hold">
                                          <p:stCondLst>
                                            <p:cond delay="0"/>
                                          </p:stCondLst>
                                        </p:cTn>
                                        <p:tgtEl>
                                          <p:spTgt spid="136"/>
                                        </p:tgtEl>
                                        <p:attrNameLst>
                                          <p:attrName>style.visibility</p:attrName>
                                        </p:attrNameLst>
                                      </p:cBhvr>
                                      <p:to>
                                        <p:strVal val="hidden"/>
                                      </p:to>
                                    </p:set>
                                  </p:childTnLst>
                                </p:cTn>
                              </p:par>
                              <p:par>
                                <p:cTn id="103" presetID="1" presetClass="exit" presetSubtype="0" fill="hold" grpId="1" nodeType="withEffect">
                                  <p:stCondLst>
                                    <p:cond delay="0"/>
                                  </p:stCondLst>
                                  <p:childTnLst>
                                    <p:set>
                                      <p:cBhvr>
                                        <p:cTn id="104" dur="1" fill="hold">
                                          <p:stCondLst>
                                            <p:cond delay="0"/>
                                          </p:stCondLst>
                                        </p:cTn>
                                        <p:tgtEl>
                                          <p:spTgt spid="33"/>
                                        </p:tgtEl>
                                        <p:attrNameLst>
                                          <p:attrName>style.visibility</p:attrName>
                                        </p:attrNameLst>
                                      </p:cBhvr>
                                      <p:to>
                                        <p:strVal val="hidden"/>
                                      </p:to>
                                    </p:set>
                                  </p:childTnLst>
                                </p:cTn>
                              </p:par>
                              <p:par>
                                <p:cTn id="105" presetID="1" presetClass="exit" presetSubtype="0" fill="hold" grpId="1" nodeType="withEffect">
                                  <p:stCondLst>
                                    <p:cond delay="0"/>
                                  </p:stCondLst>
                                  <p:childTnLst>
                                    <p:set>
                                      <p:cBhvr>
                                        <p:cTn id="106" dur="1" fill="hold">
                                          <p:stCondLst>
                                            <p:cond delay="0"/>
                                          </p:stCondLst>
                                        </p:cTn>
                                        <p:tgtEl>
                                          <p:spTgt spid="49"/>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4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49"/>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14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47"/>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4"/>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5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46"/>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148"/>
                                        </p:tgtEl>
                                        <p:attrNameLst>
                                          <p:attrName>style.visibility</p:attrName>
                                        </p:attrNameLst>
                                      </p:cBhvr>
                                      <p:to>
                                        <p:strVal val="hidden"/>
                                      </p:to>
                                    </p:set>
                                  </p:childTnLst>
                                </p:cTn>
                              </p:par>
                              <p:par>
                                <p:cTn id="129" presetID="1" presetClass="exit" presetSubtype="0" fill="hold" grpId="3" nodeType="withEffect">
                                  <p:stCondLst>
                                    <p:cond delay="0"/>
                                  </p:stCondLst>
                                  <p:childTnLst>
                                    <p:set>
                                      <p:cBhvr>
                                        <p:cTn id="130" dur="1" fill="hold">
                                          <p:stCondLst>
                                            <p:cond delay="0"/>
                                          </p:stCondLst>
                                        </p:cTn>
                                        <p:tgtEl>
                                          <p:spTgt spid="141"/>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34"/>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50"/>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53"/>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2" grpId="0" animBg="1"/>
      <p:bldP spid="135" grpId="0" animBg="1"/>
      <p:bldP spid="135" grpId="1" animBg="1"/>
      <p:bldP spid="136" grpId="0" animBg="1"/>
      <p:bldP spid="136" grpId="1" animBg="1"/>
      <p:bldP spid="136" grpId="2" animBg="1"/>
      <p:bldP spid="139" grpId="0" animBg="1"/>
      <p:bldP spid="139" grpId="1" animBg="1"/>
      <p:bldP spid="141" grpId="0" animBg="1"/>
      <p:bldP spid="141" grpId="1" animBg="1"/>
      <p:bldP spid="141" grpId="2" animBg="1"/>
      <p:bldP spid="141" grpId="3" animBg="1"/>
      <p:bldP spid="143" grpId="0" animBg="1"/>
      <p:bldP spid="143" grpId="1" animBg="1"/>
      <p:bldP spid="148" grpId="0" animBg="1"/>
      <p:bldP spid="148" grpId="1" animBg="1"/>
      <p:bldP spid="153" grpId="0"/>
      <p:bldP spid="154" grpId="0"/>
      <p:bldP spid="31" grpId="0" animBg="1"/>
      <p:bldP spid="31" grpId="1" animBg="1"/>
      <p:bldP spid="32" grpId="0" animBg="1"/>
      <p:bldP spid="32" grpId="1" animBg="1"/>
      <p:bldP spid="33" grpId="0" animBg="1"/>
      <p:bldP spid="33" grpId="1" animBg="1"/>
      <p:bldP spid="34" grpId="0" animBg="1"/>
      <p:bldP spid="34" grpId="1" animBg="1"/>
      <p:bldP spid="43" grpId="0" animBg="1"/>
      <p:bldP spid="43"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6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C959-9483-354B-B674-C0BAA3A67C71}"/>
              </a:ext>
            </a:extLst>
          </p:cNvPr>
          <p:cNvSpPr>
            <a:spLocks noGrp="1"/>
          </p:cNvSpPr>
          <p:nvPr>
            <p:ph type="title"/>
          </p:nvPr>
        </p:nvSpPr>
        <p:spPr/>
        <p:txBody>
          <a:bodyPr/>
          <a:lstStyle/>
          <a:p>
            <a:r>
              <a:rPr lang="de-DE" dirty="0"/>
              <a:t>Absorption: Alternative Interpretation</a:t>
            </a:r>
            <a:endParaRPr lang="en-GB" dirty="0">
              <a:solidFill>
                <a:schemeClr val="accent1"/>
              </a:solidFill>
            </a:endParaRPr>
          </a:p>
        </p:txBody>
      </p:sp>
      <mc:AlternateContent xmlns:mc="http://schemas.openxmlformats.org/markup-compatibility/2006" xmlns:a14="http://schemas.microsoft.com/office/drawing/2010/main">
        <mc:Choice Requires="a14">
          <p:sp>
            <p:nvSpPr>
              <p:cNvPr id="18" name="Content Placeholder 17">
                <a:extLst>
                  <a:ext uri="{FF2B5EF4-FFF2-40B4-BE49-F238E27FC236}">
                    <a16:creationId xmlns:a16="http://schemas.microsoft.com/office/drawing/2014/main" id="{FBD60FD0-CF2E-AF44-A863-FB4682DAA37B}"/>
                  </a:ext>
                </a:extLst>
              </p:cNvPr>
              <p:cNvSpPr>
                <a:spLocks noGrp="1"/>
              </p:cNvSpPr>
              <p:nvPr>
                <p:ph idx="1"/>
              </p:nvPr>
            </p:nvSpPr>
            <p:spPr/>
            <p:txBody>
              <a:bodyPr>
                <a:normAutofit/>
              </a:bodyPr>
              <a:lstStyle/>
              <a:p>
                <a:pPr marL="360363" indent="-360363">
                  <a:buFont typeface="+mj-lt"/>
                  <a:buAutoNum type="arabicPeriod" startAt="2"/>
                </a:pPr>
                <a:r>
                  <a:rPr lang="de-DE" dirty="0"/>
                  <a:t>Zeilen mit Wahrscheinlichkeit </a:t>
                </a:r>
                <a14:m>
                  <m:oMath xmlns:m="http://schemas.openxmlformats.org/officeDocument/2006/math">
                    <m:r>
                      <a:rPr lang="de-DE" i="1" dirty="0">
                        <a:latin typeface="Cambria Math" panose="02040503050406030204" pitchFamily="18" charset="0"/>
                      </a:rPr>
                      <m:t>0</m:t>
                    </m:r>
                  </m:oMath>
                </a14:m>
                <a:r>
                  <a:rPr lang="de-DE" dirty="0"/>
                  <a:t> fallen lassen</a:t>
                </a:r>
              </a:p>
              <a:p>
                <a:pPr marL="342900" indent="-342900">
                  <a:buFont typeface="+mj-lt"/>
                  <a:buAutoNum type="arabicPeriod" startAt="2"/>
                </a:pPr>
                <a:r>
                  <a:rPr lang="de-DE" dirty="0"/>
                  <a:t>Evidenzvariable fallen lassen </a:t>
                </a:r>
              </a:p>
              <a:p>
                <a:pPr marL="457200" indent="-457200">
                  <a:buFont typeface="+mj-lt"/>
                  <a:buAutoNum type="arabicPeriod" startAt="2"/>
                </a:pPr>
                <a:endParaRPr lang="en-GB" dirty="0"/>
              </a:p>
            </p:txBody>
          </p:sp>
        </mc:Choice>
        <mc:Fallback xmlns="">
          <p:sp>
            <p:nvSpPr>
              <p:cNvPr id="18" name="Content Placeholder 17">
                <a:extLst>
                  <a:ext uri="{FF2B5EF4-FFF2-40B4-BE49-F238E27FC236}">
                    <a16:creationId xmlns:a16="http://schemas.microsoft.com/office/drawing/2014/main" id="{FBD60FD0-CF2E-AF44-A863-FB4682DAA37B}"/>
                  </a:ext>
                </a:extLst>
              </p:cNvPr>
              <p:cNvSpPr>
                <a:spLocks noGrp="1" noRot="1" noChangeAspect="1" noMove="1" noResize="1" noEditPoints="1" noAdjustHandles="1" noChangeArrowheads="1" noChangeShapeType="1" noTextEdit="1"/>
              </p:cNvSpPr>
              <p:nvPr>
                <p:ph idx="1"/>
              </p:nvPr>
            </p:nvSpPr>
            <p:spPr>
              <a:blipFill>
                <a:blip r:embed="rId3"/>
                <a:stretch>
                  <a:fillRect l="-1545" t="-2985"/>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9D61F1D9-B940-9B47-8DDF-D5148F108243}"/>
              </a:ext>
            </a:extLst>
          </p:cNvPr>
          <p:cNvSpPr>
            <a:spLocks noGrp="1"/>
          </p:cNvSpPr>
          <p:nvPr>
            <p:ph type="sldNum" sz="quarter" idx="4"/>
          </p:nvPr>
        </p:nvSpPr>
        <p:spPr/>
        <p:txBody>
          <a:bodyPr/>
          <a:lstStyle/>
          <a:p>
            <a:fld id="{67C9959E-8E6B-B04C-9955-EA096F41CA7A}" type="slidenum">
              <a:rPr lang="en-GB" smtClean="0"/>
              <a:t>29</a:t>
            </a:fld>
            <a:endParaRPr lang="en-GB"/>
          </a:p>
        </p:txBody>
      </p:sp>
      <mc:AlternateContent xmlns:mc="http://schemas.openxmlformats.org/markup-compatibility/2006" xmlns:a14="http://schemas.microsoft.com/office/drawing/2010/main">
        <mc:Choice Requires="a14">
          <p:graphicFrame>
            <p:nvGraphicFramePr>
              <p:cNvPr id="15" name="Table 14">
                <a:extLst>
                  <a:ext uri="{FF2B5EF4-FFF2-40B4-BE49-F238E27FC236}">
                    <a16:creationId xmlns:a16="http://schemas.microsoft.com/office/drawing/2014/main" id="{AF72312C-A23A-BE40-ADB1-85733FCF5FF3}"/>
                  </a:ext>
                </a:extLst>
              </p:cNvPr>
              <p:cNvGraphicFramePr>
                <a:graphicFrameLocks noGrp="1"/>
              </p:cNvGraphicFramePr>
              <p:nvPr>
                <p:extLst>
                  <p:ext uri="{D42A27DB-BD31-4B8C-83A1-F6EECF244321}">
                    <p14:modId xmlns:p14="http://schemas.microsoft.com/office/powerpoint/2010/main" val="3765807947"/>
                  </p:ext>
                </p:extLst>
              </p:nvPr>
            </p:nvGraphicFramePr>
            <p:xfrm>
              <a:off x="4485455" y="2529687"/>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𝑡𝑟𝑢𝑒</m:t>
                                </m:r>
                              </m:oMath>
                            </m:oMathPara>
                          </a14:m>
                          <a:endParaRPr lang="en-US" sz="1800" i="1" dirty="0">
                            <a:solidFill>
                              <a:srgbClr val="C00000"/>
                            </a:solidFill>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5" name="Table 14">
                <a:extLst>
                  <a:ext uri="{FF2B5EF4-FFF2-40B4-BE49-F238E27FC236}">
                    <a16:creationId xmlns:a16="http://schemas.microsoft.com/office/drawing/2014/main" id="{AF72312C-A23A-BE40-ADB1-85733FCF5FF3}"/>
                  </a:ext>
                </a:extLst>
              </p:cNvPr>
              <p:cNvGraphicFramePr>
                <a:graphicFrameLocks noGrp="1"/>
              </p:cNvGraphicFramePr>
              <p:nvPr>
                <p:extLst>
                  <p:ext uri="{D42A27DB-BD31-4B8C-83A1-F6EECF244321}">
                    <p14:modId xmlns:p14="http://schemas.microsoft.com/office/powerpoint/2010/main" val="3765807947"/>
                  </p:ext>
                </p:extLst>
              </p:nvPr>
            </p:nvGraphicFramePr>
            <p:xfrm>
              <a:off x="4485455" y="2529687"/>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852" t="-3448" r="-307407" b="-796552"/>
                          </a:stretch>
                        </a:blipFill>
                      </a:tcPr>
                    </a:tc>
                    <a:tc>
                      <a:txBody>
                        <a:bodyPr/>
                        <a:lstStyle/>
                        <a:p>
                          <a:endParaRPr lang="en-US"/>
                        </a:p>
                      </a:txBody>
                      <a:tcPr marL="45720" marR="45720">
                        <a:blipFill>
                          <a:blip r:embed="rId4"/>
                          <a:stretch>
                            <a:fillRect l="-83333" t="-3448" r="-151515" b="-796552"/>
                          </a:stretch>
                        </a:blipFill>
                      </a:tcPr>
                    </a:tc>
                    <a:tc>
                      <a:txBody>
                        <a:bodyPr/>
                        <a:lstStyle/>
                        <a:p>
                          <a:endParaRPr lang="en-US"/>
                        </a:p>
                      </a:txBody>
                      <a:tcPr marL="45720" marR="45720">
                        <a:blipFill>
                          <a:blip r:embed="rId4"/>
                          <a:stretch>
                            <a:fillRect l="-224074" t="-3448" r="-85185" b="-796552"/>
                          </a:stretch>
                        </a:blipFill>
                      </a:tcPr>
                    </a:tc>
                    <a:tc>
                      <a:txBody>
                        <a:bodyPr/>
                        <a:lstStyle/>
                        <a:p>
                          <a:endParaRPr lang="en-US"/>
                        </a:p>
                      </a:txBody>
                      <a:tcPr marL="45720" marR="45720">
                        <a:blipFill>
                          <a:blip r:embed="rId4"/>
                          <a:stretch>
                            <a:fillRect l="-388889" t="-3448" r="-2222" b="-796552"/>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852" t="-103448" r="-307407" b="-696552"/>
                          </a:stretch>
                        </a:blipFill>
                      </a:tcPr>
                    </a:tc>
                    <a:tc>
                      <a:txBody>
                        <a:bodyPr/>
                        <a:lstStyle/>
                        <a:p>
                          <a:endParaRPr lang="en-US"/>
                        </a:p>
                      </a:txBody>
                      <a:tcPr marL="45720" marR="45720">
                        <a:blipFill>
                          <a:blip r:embed="rId4"/>
                          <a:stretch>
                            <a:fillRect l="-83333" t="-103448" r="-151515" b="-696552"/>
                          </a:stretch>
                        </a:blipFill>
                      </a:tcPr>
                    </a:tc>
                    <a:tc>
                      <a:txBody>
                        <a:bodyPr/>
                        <a:lstStyle/>
                        <a:p>
                          <a:endParaRPr lang="en-US"/>
                        </a:p>
                      </a:txBody>
                      <a:tcPr marL="45720" marR="45720">
                        <a:blipFill>
                          <a:blip r:embed="rId4"/>
                          <a:stretch>
                            <a:fillRect l="-224074" t="-103448" r="-85185" b="-696552"/>
                          </a:stretch>
                        </a:blipFill>
                      </a:tcPr>
                    </a:tc>
                    <a:tc>
                      <a:txBody>
                        <a:bodyPr/>
                        <a:lstStyle/>
                        <a:p>
                          <a:endParaRPr lang="en-US"/>
                        </a:p>
                      </a:txBody>
                      <a:tcPr marL="45720" marR="45720">
                        <a:blipFill>
                          <a:blip r:embed="rId4"/>
                          <a:stretch>
                            <a:fillRect l="-388889" t="-103448" r="-2222" b="-696552"/>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852" t="-203448" r="-307407" b="-596552"/>
                          </a:stretch>
                        </a:blipFill>
                      </a:tcPr>
                    </a:tc>
                    <a:tc>
                      <a:txBody>
                        <a:bodyPr/>
                        <a:lstStyle/>
                        <a:p>
                          <a:endParaRPr lang="en-US"/>
                        </a:p>
                      </a:txBody>
                      <a:tcPr marL="45720" marR="45720">
                        <a:blipFill>
                          <a:blip r:embed="rId4"/>
                          <a:stretch>
                            <a:fillRect l="-83333" t="-203448" r="-151515" b="-596552"/>
                          </a:stretch>
                        </a:blipFill>
                      </a:tcPr>
                    </a:tc>
                    <a:tc>
                      <a:txBody>
                        <a:bodyPr/>
                        <a:lstStyle/>
                        <a:p>
                          <a:endParaRPr lang="en-US"/>
                        </a:p>
                      </a:txBody>
                      <a:tcPr marL="45720" marR="45720">
                        <a:blipFill>
                          <a:blip r:embed="rId4"/>
                          <a:stretch>
                            <a:fillRect l="-224074" t="-203448" r="-85185" b="-596552"/>
                          </a:stretch>
                        </a:blipFill>
                      </a:tcPr>
                    </a:tc>
                    <a:tc>
                      <a:txBody>
                        <a:bodyPr/>
                        <a:lstStyle/>
                        <a:p>
                          <a:endParaRPr lang="en-US"/>
                        </a:p>
                      </a:txBody>
                      <a:tcPr marL="45720" marR="45720">
                        <a:blipFill>
                          <a:blip r:embed="rId4"/>
                          <a:stretch>
                            <a:fillRect l="-388889" t="-203448" r="-2222" b="-596552"/>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4"/>
                          <a:stretch>
                            <a:fillRect l="-1852" t="-303448" r="-307407" b="-496552"/>
                          </a:stretch>
                        </a:blipFill>
                      </a:tcPr>
                    </a:tc>
                    <a:tc>
                      <a:txBody>
                        <a:bodyPr/>
                        <a:lstStyle/>
                        <a:p>
                          <a:endParaRPr lang="en-US"/>
                        </a:p>
                      </a:txBody>
                      <a:tcPr marL="45720" marR="45720">
                        <a:blipFill>
                          <a:blip r:embed="rId4"/>
                          <a:stretch>
                            <a:fillRect l="-83333" t="-303448" r="-151515" b="-496552"/>
                          </a:stretch>
                        </a:blipFill>
                      </a:tcPr>
                    </a:tc>
                    <a:tc>
                      <a:txBody>
                        <a:bodyPr/>
                        <a:lstStyle/>
                        <a:p>
                          <a:endParaRPr lang="en-US"/>
                        </a:p>
                      </a:txBody>
                      <a:tcPr marL="45720" marR="45720">
                        <a:blipFill>
                          <a:blip r:embed="rId4"/>
                          <a:stretch>
                            <a:fillRect l="-224074" t="-303448" r="-85185" b="-496552"/>
                          </a:stretch>
                        </a:blipFill>
                      </a:tcPr>
                    </a:tc>
                    <a:tc>
                      <a:txBody>
                        <a:bodyPr/>
                        <a:lstStyle/>
                        <a:p>
                          <a:endParaRPr lang="en-US"/>
                        </a:p>
                      </a:txBody>
                      <a:tcPr marL="45720" marR="45720">
                        <a:blipFill>
                          <a:blip r:embed="rId4"/>
                          <a:stretch>
                            <a:fillRect l="-388889" t="-303448" r="-2222" b="-496552"/>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4"/>
                          <a:stretch>
                            <a:fillRect l="-1852" t="-417857" r="-307407" b="-414286"/>
                          </a:stretch>
                        </a:blipFill>
                      </a:tcPr>
                    </a:tc>
                    <a:tc>
                      <a:txBody>
                        <a:bodyPr/>
                        <a:lstStyle/>
                        <a:p>
                          <a:endParaRPr lang="en-US"/>
                        </a:p>
                      </a:txBody>
                      <a:tcPr marL="45720" marR="45720">
                        <a:blipFill>
                          <a:blip r:embed="rId4"/>
                          <a:stretch>
                            <a:fillRect l="-83333" t="-417857" r="-151515" b="-414286"/>
                          </a:stretch>
                        </a:blipFill>
                      </a:tcPr>
                    </a:tc>
                    <a:tc>
                      <a:txBody>
                        <a:bodyPr/>
                        <a:lstStyle/>
                        <a:p>
                          <a:endParaRPr lang="en-US"/>
                        </a:p>
                      </a:txBody>
                      <a:tcPr marL="45720" marR="45720">
                        <a:blipFill>
                          <a:blip r:embed="rId4"/>
                          <a:stretch>
                            <a:fillRect l="-224074" t="-417857" r="-85185" b="-414286"/>
                          </a:stretch>
                        </a:blipFill>
                      </a:tcPr>
                    </a:tc>
                    <a:tc>
                      <a:txBody>
                        <a:bodyPr/>
                        <a:lstStyle/>
                        <a:p>
                          <a:endParaRPr lang="en-US"/>
                        </a:p>
                      </a:txBody>
                      <a:tcPr marL="45720" marR="45720">
                        <a:blipFill>
                          <a:blip r:embed="rId4"/>
                          <a:stretch>
                            <a:fillRect l="-388889" t="-417857" r="-2222" b="-414286"/>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4"/>
                          <a:stretch>
                            <a:fillRect l="-1852" t="-500000" r="-307407" b="-300000"/>
                          </a:stretch>
                        </a:blipFill>
                      </a:tcPr>
                    </a:tc>
                    <a:tc>
                      <a:txBody>
                        <a:bodyPr/>
                        <a:lstStyle/>
                        <a:p>
                          <a:endParaRPr lang="en-US"/>
                        </a:p>
                      </a:txBody>
                      <a:tcPr marL="45720" marR="45720">
                        <a:blipFill>
                          <a:blip r:embed="rId4"/>
                          <a:stretch>
                            <a:fillRect l="-83333" t="-500000" r="-151515" b="-300000"/>
                          </a:stretch>
                        </a:blipFill>
                      </a:tcPr>
                    </a:tc>
                    <a:tc>
                      <a:txBody>
                        <a:bodyPr/>
                        <a:lstStyle/>
                        <a:p>
                          <a:endParaRPr lang="en-US"/>
                        </a:p>
                      </a:txBody>
                      <a:tcPr marL="45720" marR="45720">
                        <a:blipFill>
                          <a:blip r:embed="rId4"/>
                          <a:stretch>
                            <a:fillRect l="-224074" t="-500000" r="-85185" b="-300000"/>
                          </a:stretch>
                        </a:blipFill>
                      </a:tcPr>
                    </a:tc>
                    <a:tc>
                      <a:txBody>
                        <a:bodyPr/>
                        <a:lstStyle/>
                        <a:p>
                          <a:endParaRPr lang="en-US"/>
                        </a:p>
                      </a:txBody>
                      <a:tcPr marL="45720" marR="45720">
                        <a:blipFill>
                          <a:blip r:embed="rId4"/>
                          <a:stretch>
                            <a:fillRect l="-388889" t="-500000" r="-2222"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852" t="-600000" r="-307407" b="-200000"/>
                          </a:stretch>
                        </a:blipFill>
                      </a:tcPr>
                    </a:tc>
                    <a:tc>
                      <a:txBody>
                        <a:bodyPr/>
                        <a:lstStyle/>
                        <a:p>
                          <a:endParaRPr lang="en-US"/>
                        </a:p>
                      </a:txBody>
                      <a:tcPr marL="45720" marR="45720">
                        <a:blipFill>
                          <a:blip r:embed="rId4"/>
                          <a:stretch>
                            <a:fillRect l="-83333" t="-600000" r="-151515" b="-200000"/>
                          </a:stretch>
                        </a:blipFill>
                      </a:tcPr>
                    </a:tc>
                    <a:tc>
                      <a:txBody>
                        <a:bodyPr/>
                        <a:lstStyle/>
                        <a:p>
                          <a:endParaRPr lang="en-US"/>
                        </a:p>
                      </a:txBody>
                      <a:tcPr marL="45720" marR="45720">
                        <a:blipFill>
                          <a:blip r:embed="rId4"/>
                          <a:stretch>
                            <a:fillRect l="-224074" t="-600000" r="-85185" b="-200000"/>
                          </a:stretch>
                        </a:blipFill>
                      </a:tcPr>
                    </a:tc>
                    <a:tc>
                      <a:txBody>
                        <a:bodyPr/>
                        <a:lstStyle/>
                        <a:p>
                          <a:endParaRPr lang="en-US"/>
                        </a:p>
                      </a:txBody>
                      <a:tcPr marL="45720" marR="45720">
                        <a:blipFill>
                          <a:blip r:embed="rId4"/>
                          <a:stretch>
                            <a:fillRect l="-388889" t="-600000" r="-2222"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4"/>
                          <a:stretch>
                            <a:fillRect l="-1852" t="-700000" r="-307407" b="-100000"/>
                          </a:stretch>
                        </a:blipFill>
                      </a:tcPr>
                    </a:tc>
                    <a:tc>
                      <a:txBody>
                        <a:bodyPr/>
                        <a:lstStyle/>
                        <a:p>
                          <a:endParaRPr lang="en-US"/>
                        </a:p>
                      </a:txBody>
                      <a:tcPr marL="45720" marR="45720">
                        <a:blipFill>
                          <a:blip r:embed="rId4"/>
                          <a:stretch>
                            <a:fillRect l="-83333" t="-700000" r="-151515" b="-100000"/>
                          </a:stretch>
                        </a:blipFill>
                      </a:tcPr>
                    </a:tc>
                    <a:tc>
                      <a:txBody>
                        <a:bodyPr/>
                        <a:lstStyle/>
                        <a:p>
                          <a:endParaRPr lang="en-US"/>
                        </a:p>
                      </a:txBody>
                      <a:tcPr marL="45720" marR="45720">
                        <a:blipFill>
                          <a:blip r:embed="rId4"/>
                          <a:stretch>
                            <a:fillRect l="-224074" t="-700000" r="-85185" b="-100000"/>
                          </a:stretch>
                        </a:blipFill>
                      </a:tcPr>
                    </a:tc>
                    <a:tc>
                      <a:txBody>
                        <a:bodyPr/>
                        <a:lstStyle/>
                        <a:p>
                          <a:endParaRPr lang="en-US"/>
                        </a:p>
                      </a:txBody>
                      <a:tcPr marL="45720" marR="45720">
                        <a:blipFill>
                          <a:blip r:embed="rId4"/>
                          <a:stretch>
                            <a:fillRect l="-388889" t="-700000" r="-2222"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4"/>
                          <a:stretch>
                            <a:fillRect l="-1852" t="-800000" r="-307407"/>
                          </a:stretch>
                        </a:blipFill>
                      </a:tcPr>
                    </a:tc>
                    <a:tc>
                      <a:txBody>
                        <a:bodyPr/>
                        <a:lstStyle/>
                        <a:p>
                          <a:endParaRPr lang="en-US"/>
                        </a:p>
                      </a:txBody>
                      <a:tcPr marL="45720" marR="45720">
                        <a:blipFill>
                          <a:blip r:embed="rId4"/>
                          <a:stretch>
                            <a:fillRect l="-83333" t="-800000" r="-151515"/>
                          </a:stretch>
                        </a:blipFill>
                      </a:tcPr>
                    </a:tc>
                    <a:tc>
                      <a:txBody>
                        <a:bodyPr/>
                        <a:lstStyle/>
                        <a:p>
                          <a:endParaRPr lang="en-US"/>
                        </a:p>
                      </a:txBody>
                      <a:tcPr marL="45720" marR="45720">
                        <a:blipFill>
                          <a:blip r:embed="rId4"/>
                          <a:stretch>
                            <a:fillRect l="-224074" t="-800000" r="-85185"/>
                          </a:stretch>
                        </a:blipFill>
                      </a:tcPr>
                    </a:tc>
                    <a:tc>
                      <a:txBody>
                        <a:bodyPr/>
                        <a:lstStyle/>
                        <a:p>
                          <a:endParaRPr lang="en-US"/>
                        </a:p>
                      </a:txBody>
                      <a:tcPr marL="45720" marR="45720">
                        <a:blipFill>
                          <a:blip r:embed="rId4"/>
                          <a:stretch>
                            <a:fillRect l="-388889" t="-800000" r="-2222"/>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44" name="Table 43">
                <a:extLst>
                  <a:ext uri="{FF2B5EF4-FFF2-40B4-BE49-F238E27FC236}">
                    <a16:creationId xmlns:a16="http://schemas.microsoft.com/office/drawing/2014/main" id="{6017BA07-4C58-B54F-837C-9CFC356C5B18}"/>
                  </a:ext>
                </a:extLst>
              </p:cNvPr>
              <p:cNvGraphicFramePr>
                <a:graphicFrameLocks noGrp="1"/>
              </p:cNvGraphicFramePr>
              <p:nvPr>
                <p:extLst>
                  <p:ext uri="{D42A27DB-BD31-4B8C-83A1-F6EECF244321}">
                    <p14:modId xmlns:p14="http://schemas.microsoft.com/office/powerpoint/2010/main" val="443620324"/>
                  </p:ext>
                </p:extLst>
              </p:nvPr>
            </p:nvGraphicFramePr>
            <p:xfrm>
              <a:off x="7455218" y="2529687"/>
              <a:ext cx="570865" cy="3291840"/>
            </p:xfrm>
            <a:graphic>
              <a:graphicData uri="http://schemas.openxmlformats.org/drawingml/2006/table">
                <a:tbl>
                  <a:tblPr firstRow="1" bandRow="1">
                    <a:tableStyleId>{793D81CF-94F2-401A-BA57-92F5A7B2D0C5}</a:tableStyleId>
                  </a:tblPr>
                  <a:tblGrid>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44" name="Table 43">
                <a:extLst>
                  <a:ext uri="{FF2B5EF4-FFF2-40B4-BE49-F238E27FC236}">
                    <a16:creationId xmlns:a16="http://schemas.microsoft.com/office/drawing/2014/main" id="{6017BA07-4C58-B54F-837C-9CFC356C5B18}"/>
                  </a:ext>
                </a:extLst>
              </p:cNvPr>
              <p:cNvGraphicFramePr>
                <a:graphicFrameLocks noGrp="1"/>
              </p:cNvGraphicFramePr>
              <p:nvPr>
                <p:extLst>
                  <p:ext uri="{D42A27DB-BD31-4B8C-83A1-F6EECF244321}">
                    <p14:modId xmlns:p14="http://schemas.microsoft.com/office/powerpoint/2010/main" val="443620324"/>
                  </p:ext>
                </p:extLst>
              </p:nvPr>
            </p:nvGraphicFramePr>
            <p:xfrm>
              <a:off x="7455218" y="2529687"/>
              <a:ext cx="570865" cy="3291840"/>
            </p:xfrm>
            <a:graphic>
              <a:graphicData uri="http://schemas.openxmlformats.org/drawingml/2006/table">
                <a:tbl>
                  <a:tblPr firstRow="1" bandRow="1">
                    <a:tableStyleId>{793D81CF-94F2-401A-BA57-92F5A7B2D0C5}</a:tableStyleId>
                  </a:tblPr>
                  <a:tblGrid>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5"/>
                          <a:stretch>
                            <a:fillRect l="-2222" t="-3448" r="-2222" b="-796552"/>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5"/>
                          <a:stretch>
                            <a:fillRect l="-2222" t="-103448" r="-2222" b="-696552"/>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5"/>
                          <a:stretch>
                            <a:fillRect l="-2222" t="-203448" r="-2222" b="-596552"/>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5"/>
                          <a:stretch>
                            <a:fillRect l="-2222" t="-303448" r="-2222" b="-496552"/>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5"/>
                          <a:stretch>
                            <a:fillRect l="-2222" t="-417857" r="-2222" b="-414286"/>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5"/>
                          <a:stretch>
                            <a:fillRect l="-2222" t="-500000" r="-2222"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5"/>
                          <a:stretch>
                            <a:fillRect l="-2222" t="-600000" r="-2222"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5"/>
                          <a:stretch>
                            <a:fillRect l="-2222" t="-700000" r="-2222"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5"/>
                          <a:stretch>
                            <a:fillRect l="-2222" t="-800000" r="-2222"/>
                          </a:stretch>
                        </a:blipFill>
                      </a:tcPr>
                    </a:tc>
                    <a:extLst>
                      <a:ext uri="{0D108BD9-81ED-4DB2-BD59-A6C34878D82A}">
                        <a16:rowId xmlns:a16="http://schemas.microsoft.com/office/drawing/2014/main" val="10008"/>
                      </a:ext>
                    </a:extLst>
                  </a:tr>
                </a:tbl>
              </a:graphicData>
            </a:graphic>
          </p:graphicFrame>
        </mc:Fallback>
      </mc:AlternateContent>
      <p:grpSp>
        <p:nvGrpSpPr>
          <p:cNvPr id="20" name="Group 19">
            <a:extLst>
              <a:ext uri="{FF2B5EF4-FFF2-40B4-BE49-F238E27FC236}">
                <a16:creationId xmlns:a16="http://schemas.microsoft.com/office/drawing/2014/main" id="{E17E6E40-FC93-2C48-83BA-32E96D0AF80A}"/>
              </a:ext>
            </a:extLst>
          </p:cNvPr>
          <p:cNvGrpSpPr/>
          <p:nvPr/>
        </p:nvGrpSpPr>
        <p:grpSpPr>
          <a:xfrm>
            <a:off x="8026083" y="3036547"/>
            <a:ext cx="896029" cy="431091"/>
            <a:chOff x="4380743" y="3363230"/>
            <a:chExt cx="896029" cy="431091"/>
          </a:xfrm>
        </p:grpSpPr>
        <p:cxnSp>
          <p:nvCxnSpPr>
            <p:cNvPr id="21" name="Straight Connector 20">
              <a:extLst>
                <a:ext uri="{FF2B5EF4-FFF2-40B4-BE49-F238E27FC236}">
                  <a16:creationId xmlns:a16="http://schemas.microsoft.com/office/drawing/2014/main" id="{3817041E-3A9E-E540-9474-C62F9DBECFFC}"/>
                </a:ext>
              </a:extLst>
            </p:cNvPr>
            <p:cNvCxnSpPr>
              <a:cxnSpLocks/>
              <a:endCxn id="23" idx="1"/>
            </p:cNvCxnSpPr>
            <p:nvPr/>
          </p:nvCxnSpPr>
          <p:spPr>
            <a:xfrm>
              <a:off x="4380743" y="3413934"/>
              <a:ext cx="595947" cy="133962"/>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343BC85-B7FB-B141-897D-91DACA553AE5}"/>
                </a:ext>
              </a:extLst>
            </p:cNvPr>
            <p:cNvCxnSpPr>
              <a:cxnSpLocks/>
              <a:endCxn id="23" idx="1"/>
            </p:cNvCxnSpPr>
            <p:nvPr/>
          </p:nvCxnSpPr>
          <p:spPr>
            <a:xfrm flipV="1">
              <a:off x="4380743" y="3547896"/>
              <a:ext cx="595947" cy="246425"/>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5220575-57A4-6F43-9D3C-0F6E22A16A04}"/>
                </a:ext>
              </a:extLst>
            </p:cNvPr>
            <p:cNvSpPr txBox="1"/>
            <p:nvPr/>
          </p:nvSpPr>
          <p:spPr>
            <a:xfrm>
              <a:off x="4976690" y="3363230"/>
              <a:ext cx="300082" cy="369332"/>
            </a:xfrm>
            <a:prstGeom prst="rect">
              <a:avLst/>
            </a:prstGeom>
            <a:noFill/>
            <a:ln>
              <a:noFill/>
            </a:ln>
          </p:spPr>
          <p:txBody>
            <a:bodyPr wrap="none" rtlCol="0">
              <a:spAutoFit/>
            </a:bodyPr>
            <a:lstStyle/>
            <a:p>
              <a:r>
                <a:rPr lang="de-DE" b="1" dirty="0">
                  <a:solidFill>
                    <a:schemeClr val="accent1"/>
                  </a:solidFill>
                </a:rPr>
                <a:t>+</a:t>
              </a:r>
            </a:p>
          </p:txBody>
        </p:sp>
      </p:grpSp>
      <mc:AlternateContent xmlns:mc="http://schemas.openxmlformats.org/markup-compatibility/2006" xmlns:a14="http://schemas.microsoft.com/office/drawing/2010/main">
        <mc:Choice Requires="a14">
          <p:graphicFrame>
            <p:nvGraphicFramePr>
              <p:cNvPr id="24" name="Table 23">
                <a:extLst>
                  <a:ext uri="{FF2B5EF4-FFF2-40B4-BE49-F238E27FC236}">
                    <a16:creationId xmlns:a16="http://schemas.microsoft.com/office/drawing/2014/main" id="{482E2980-E77F-1745-A592-2369DAEC184C}"/>
                  </a:ext>
                </a:extLst>
              </p:cNvPr>
              <p:cNvGraphicFramePr>
                <a:graphicFrameLocks noGrp="1"/>
              </p:cNvGraphicFramePr>
              <p:nvPr>
                <p:extLst>
                  <p:ext uri="{D42A27DB-BD31-4B8C-83A1-F6EECF244321}">
                    <p14:modId xmlns:p14="http://schemas.microsoft.com/office/powerpoint/2010/main" val="1427608085"/>
                  </p:ext>
                </p:extLst>
              </p:nvPr>
            </p:nvGraphicFramePr>
            <p:xfrm>
              <a:off x="8928236" y="2529687"/>
              <a:ext cx="1947736" cy="365760"/>
            </p:xfrm>
            <a:graphic>
              <a:graphicData uri="http://schemas.openxmlformats.org/drawingml/2006/table">
                <a:tbl>
                  <a:tblPr firstRow="1" bandRow="1">
                    <a:tableStyleId>{793D81CF-94F2-401A-BA57-92F5A7B2D0C5}</a:tableStyleId>
                  </a:tblPr>
                  <a:tblGrid>
                    <a:gridCol w="625729">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49149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4" name="Table 23">
                <a:extLst>
                  <a:ext uri="{FF2B5EF4-FFF2-40B4-BE49-F238E27FC236}">
                    <a16:creationId xmlns:a16="http://schemas.microsoft.com/office/drawing/2014/main" id="{482E2980-E77F-1745-A592-2369DAEC184C}"/>
                  </a:ext>
                </a:extLst>
              </p:cNvPr>
              <p:cNvGraphicFramePr>
                <a:graphicFrameLocks noGrp="1"/>
              </p:cNvGraphicFramePr>
              <p:nvPr>
                <p:extLst>
                  <p:ext uri="{D42A27DB-BD31-4B8C-83A1-F6EECF244321}">
                    <p14:modId xmlns:p14="http://schemas.microsoft.com/office/powerpoint/2010/main" val="1427608085"/>
                  </p:ext>
                </p:extLst>
              </p:nvPr>
            </p:nvGraphicFramePr>
            <p:xfrm>
              <a:off x="8928236" y="2529687"/>
              <a:ext cx="1947736" cy="365760"/>
            </p:xfrm>
            <a:graphic>
              <a:graphicData uri="http://schemas.openxmlformats.org/drawingml/2006/table">
                <a:tbl>
                  <a:tblPr firstRow="1" bandRow="1">
                    <a:tableStyleId>{793D81CF-94F2-401A-BA57-92F5A7B2D0C5}</a:tableStyleId>
                  </a:tblPr>
                  <a:tblGrid>
                    <a:gridCol w="625729">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49149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6"/>
                          <a:stretch>
                            <a:fillRect l="-2041" t="-3448" r="-214286" b="-13793"/>
                          </a:stretch>
                        </a:blipFill>
                      </a:tcPr>
                    </a:tc>
                    <a:tc>
                      <a:txBody>
                        <a:bodyPr/>
                        <a:lstStyle/>
                        <a:p>
                          <a:endParaRPr lang="en-US"/>
                        </a:p>
                      </a:txBody>
                      <a:tcPr marL="45720" marR="45720">
                        <a:blipFill>
                          <a:blip r:embed="rId6"/>
                          <a:stretch>
                            <a:fillRect l="-75758" t="-3448" r="-59091" b="-13793"/>
                          </a:stretch>
                        </a:blipFill>
                      </a:tcPr>
                    </a:tc>
                    <a:tc>
                      <a:txBody>
                        <a:bodyPr/>
                        <a:lstStyle/>
                        <a:p>
                          <a:endParaRPr lang="en-US"/>
                        </a:p>
                      </a:txBody>
                      <a:tcPr marL="45720" marR="45720">
                        <a:blipFill>
                          <a:blip r:embed="rId6"/>
                          <a:stretch>
                            <a:fillRect l="-297436" t="-3448" b="-13793"/>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5" name="Table 24">
                <a:extLst>
                  <a:ext uri="{FF2B5EF4-FFF2-40B4-BE49-F238E27FC236}">
                    <a16:creationId xmlns:a16="http://schemas.microsoft.com/office/drawing/2014/main" id="{A6C867F4-E9C3-B343-8078-907C55C18B5B}"/>
                  </a:ext>
                </a:extLst>
              </p:cNvPr>
              <p:cNvGraphicFramePr>
                <a:graphicFrameLocks noGrp="1"/>
              </p:cNvGraphicFramePr>
              <p:nvPr>
                <p:extLst>
                  <p:ext uri="{D42A27DB-BD31-4B8C-83A1-F6EECF244321}">
                    <p14:modId xmlns:p14="http://schemas.microsoft.com/office/powerpoint/2010/main" val="3550754857"/>
                  </p:ext>
                </p:extLst>
              </p:nvPr>
            </p:nvGraphicFramePr>
            <p:xfrm>
              <a:off x="8928234" y="3040119"/>
              <a:ext cx="1951200" cy="365760"/>
            </p:xfrm>
            <a:graphic>
              <a:graphicData uri="http://schemas.openxmlformats.org/drawingml/2006/table">
                <a:tbl>
                  <a:tblPr bandRow="1">
                    <a:tableStyleId>{793D81CF-94F2-401A-BA57-92F5A7B2D0C5}</a:tableStyleId>
                  </a:tblPr>
                  <a:tblGrid>
                    <a:gridCol w="6264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𝑓𝑎𝑙𝑠𝑒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𝑓𝑎𝑙𝑠𝑒</m:t>
                                </m:r>
                              </m:oMath>
                            </m:oMathPara>
                          </a14:m>
                          <a:endParaRPr lang="en-US" sz="180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0.24</m:t>
                                </m:r>
                              </m:oMath>
                            </m:oMathPara>
                          </a14:m>
                          <a:endParaRPr lang="en-US" sz="180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5" name="Table 24">
                <a:extLst>
                  <a:ext uri="{FF2B5EF4-FFF2-40B4-BE49-F238E27FC236}">
                    <a16:creationId xmlns:a16="http://schemas.microsoft.com/office/drawing/2014/main" id="{A6C867F4-E9C3-B343-8078-907C55C18B5B}"/>
                  </a:ext>
                </a:extLst>
              </p:cNvPr>
              <p:cNvGraphicFramePr>
                <a:graphicFrameLocks noGrp="1"/>
              </p:cNvGraphicFramePr>
              <p:nvPr>
                <p:extLst>
                  <p:ext uri="{D42A27DB-BD31-4B8C-83A1-F6EECF244321}">
                    <p14:modId xmlns:p14="http://schemas.microsoft.com/office/powerpoint/2010/main" val="3550754857"/>
                  </p:ext>
                </p:extLst>
              </p:nvPr>
            </p:nvGraphicFramePr>
            <p:xfrm>
              <a:off x="8928234" y="3040119"/>
              <a:ext cx="1951200" cy="365760"/>
            </p:xfrm>
            <a:graphic>
              <a:graphicData uri="http://schemas.openxmlformats.org/drawingml/2006/table">
                <a:tbl>
                  <a:tblPr bandRow="1">
                    <a:tableStyleId>{793D81CF-94F2-401A-BA57-92F5A7B2D0C5}</a:tableStyleId>
                  </a:tblPr>
                  <a:tblGrid>
                    <a:gridCol w="6264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7"/>
                          <a:stretch>
                            <a:fillRect l="-2041" t="-3333" r="-214286" b="-10000"/>
                          </a:stretch>
                        </a:blipFill>
                      </a:tcPr>
                    </a:tc>
                    <a:tc>
                      <a:txBody>
                        <a:bodyPr/>
                        <a:lstStyle/>
                        <a:p>
                          <a:endParaRPr lang="en-US"/>
                        </a:p>
                      </a:txBody>
                      <a:tcPr marL="45720" marR="45720">
                        <a:blipFill>
                          <a:blip r:embed="rId7"/>
                          <a:stretch>
                            <a:fillRect l="-75758" t="-3333" r="-59091" b="-10000"/>
                          </a:stretch>
                        </a:blipFill>
                      </a:tcPr>
                    </a:tc>
                    <a:tc>
                      <a:txBody>
                        <a:bodyPr/>
                        <a:lstStyle/>
                        <a:p>
                          <a:endParaRPr lang="en-US"/>
                        </a:p>
                      </a:txBody>
                      <a:tcPr marL="45720" marR="45720">
                        <a:blipFill>
                          <a:blip r:embed="rId7"/>
                          <a:stretch>
                            <a:fillRect l="-297436" t="-3333" b="-10000"/>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6" name="Table 25">
                <a:extLst>
                  <a:ext uri="{FF2B5EF4-FFF2-40B4-BE49-F238E27FC236}">
                    <a16:creationId xmlns:a16="http://schemas.microsoft.com/office/drawing/2014/main" id="{58039823-E416-B542-A399-948DF7734707}"/>
                  </a:ext>
                </a:extLst>
              </p:cNvPr>
              <p:cNvGraphicFramePr>
                <a:graphicFrameLocks noGrp="1"/>
              </p:cNvGraphicFramePr>
              <p:nvPr>
                <p:extLst>
                  <p:ext uri="{D42A27DB-BD31-4B8C-83A1-F6EECF244321}">
                    <p14:modId xmlns:p14="http://schemas.microsoft.com/office/powerpoint/2010/main" val="3039940165"/>
                  </p:ext>
                </p:extLst>
              </p:nvPr>
            </p:nvGraphicFramePr>
            <p:xfrm>
              <a:off x="8928235" y="3761514"/>
              <a:ext cx="1951200" cy="365760"/>
            </p:xfrm>
            <a:graphic>
              <a:graphicData uri="http://schemas.openxmlformats.org/drawingml/2006/table">
                <a:tbl>
                  <a:tblPr bandRow="1">
                    <a:tableStyleId>{793D81CF-94F2-401A-BA57-92F5A7B2D0C5}</a:tableStyleId>
                  </a:tblPr>
                  <a:tblGrid>
                    <a:gridCol w="6264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𝑓𝑎𝑙𝑠𝑒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𝑡𝑟𝑢𝑒</m:t>
                                </m:r>
                              </m:oMath>
                            </m:oMathPara>
                          </a14:m>
                          <a:endParaRPr lang="en-US" sz="180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0.08</m:t>
                                </m:r>
                              </m:oMath>
                            </m:oMathPara>
                          </a14:m>
                          <a:endParaRPr lang="en-US" sz="180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6" name="Table 25">
                <a:extLst>
                  <a:ext uri="{FF2B5EF4-FFF2-40B4-BE49-F238E27FC236}">
                    <a16:creationId xmlns:a16="http://schemas.microsoft.com/office/drawing/2014/main" id="{58039823-E416-B542-A399-948DF7734707}"/>
                  </a:ext>
                </a:extLst>
              </p:cNvPr>
              <p:cNvGraphicFramePr>
                <a:graphicFrameLocks noGrp="1"/>
              </p:cNvGraphicFramePr>
              <p:nvPr>
                <p:extLst>
                  <p:ext uri="{D42A27DB-BD31-4B8C-83A1-F6EECF244321}">
                    <p14:modId xmlns:p14="http://schemas.microsoft.com/office/powerpoint/2010/main" val="3039940165"/>
                  </p:ext>
                </p:extLst>
              </p:nvPr>
            </p:nvGraphicFramePr>
            <p:xfrm>
              <a:off x="8928235" y="3761514"/>
              <a:ext cx="1951200" cy="365760"/>
            </p:xfrm>
            <a:graphic>
              <a:graphicData uri="http://schemas.openxmlformats.org/drawingml/2006/table">
                <a:tbl>
                  <a:tblPr bandRow="1">
                    <a:tableStyleId>{793D81CF-94F2-401A-BA57-92F5A7B2D0C5}</a:tableStyleId>
                  </a:tblPr>
                  <a:tblGrid>
                    <a:gridCol w="6264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8"/>
                          <a:stretch>
                            <a:fillRect l="-2041" t="-3448" r="-214286" b="-13793"/>
                          </a:stretch>
                        </a:blipFill>
                      </a:tcPr>
                    </a:tc>
                    <a:tc>
                      <a:txBody>
                        <a:bodyPr/>
                        <a:lstStyle/>
                        <a:p>
                          <a:endParaRPr lang="en-US"/>
                        </a:p>
                      </a:txBody>
                      <a:tcPr marL="45720" marR="45720">
                        <a:blipFill>
                          <a:blip r:embed="rId8"/>
                          <a:stretch>
                            <a:fillRect l="-75758" t="-3448" r="-59091" b="-13793"/>
                          </a:stretch>
                        </a:blipFill>
                      </a:tcPr>
                    </a:tc>
                    <a:tc>
                      <a:txBody>
                        <a:bodyPr/>
                        <a:lstStyle/>
                        <a:p>
                          <a:endParaRPr lang="en-US"/>
                        </a:p>
                      </a:txBody>
                      <a:tcPr marL="45720" marR="45720">
                        <a:blipFill>
                          <a:blip r:embed="rId8"/>
                          <a:stretch>
                            <a:fillRect l="-297436" t="-3448" b="-13793"/>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7" name="Table 26">
                <a:extLst>
                  <a:ext uri="{FF2B5EF4-FFF2-40B4-BE49-F238E27FC236}">
                    <a16:creationId xmlns:a16="http://schemas.microsoft.com/office/drawing/2014/main" id="{1477539A-21BD-CA44-8A42-74D4E145BC75}"/>
                  </a:ext>
                </a:extLst>
              </p:cNvPr>
              <p:cNvGraphicFramePr>
                <a:graphicFrameLocks noGrp="1"/>
              </p:cNvGraphicFramePr>
              <p:nvPr>
                <p:extLst>
                  <p:ext uri="{D42A27DB-BD31-4B8C-83A1-F6EECF244321}">
                    <p14:modId xmlns:p14="http://schemas.microsoft.com/office/powerpoint/2010/main" val="2851940022"/>
                  </p:ext>
                </p:extLst>
              </p:nvPr>
            </p:nvGraphicFramePr>
            <p:xfrm>
              <a:off x="8928235" y="4482909"/>
              <a:ext cx="1951200" cy="365760"/>
            </p:xfrm>
            <a:graphic>
              <a:graphicData uri="http://schemas.openxmlformats.org/drawingml/2006/table">
                <a:tbl>
                  <a:tblPr bandRow="1">
                    <a:tableStyleId>{793D81CF-94F2-401A-BA57-92F5A7B2D0C5}</a:tableStyleId>
                  </a:tblPr>
                  <a:tblGrid>
                    <a:gridCol w="6264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𝑡𝑟𝑢𝑒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𝑓𝑎𝑙𝑠𝑒</m:t>
                                </m:r>
                              </m:oMath>
                            </m:oMathPara>
                          </a14:m>
                          <a:endParaRPr lang="en-US" sz="180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0</m:t>
                                </m:r>
                                <m:r>
                                  <a:rPr lang="de-DE" sz="1800" b="0" i="0" smtClean="0">
                                    <a:solidFill>
                                      <a:schemeClr val="accent1"/>
                                    </a:solidFill>
                                    <a:latin typeface="Cambria Math" panose="02040503050406030204" pitchFamily="18" charset="0"/>
                                  </a:rPr>
                                  <m:t>.06</m:t>
                                </m:r>
                              </m:oMath>
                            </m:oMathPara>
                          </a14:m>
                          <a:endParaRPr lang="en-US" sz="180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7" name="Table 26">
                <a:extLst>
                  <a:ext uri="{FF2B5EF4-FFF2-40B4-BE49-F238E27FC236}">
                    <a16:creationId xmlns:a16="http://schemas.microsoft.com/office/drawing/2014/main" id="{1477539A-21BD-CA44-8A42-74D4E145BC75}"/>
                  </a:ext>
                </a:extLst>
              </p:cNvPr>
              <p:cNvGraphicFramePr>
                <a:graphicFrameLocks noGrp="1"/>
              </p:cNvGraphicFramePr>
              <p:nvPr>
                <p:extLst>
                  <p:ext uri="{D42A27DB-BD31-4B8C-83A1-F6EECF244321}">
                    <p14:modId xmlns:p14="http://schemas.microsoft.com/office/powerpoint/2010/main" val="2851940022"/>
                  </p:ext>
                </p:extLst>
              </p:nvPr>
            </p:nvGraphicFramePr>
            <p:xfrm>
              <a:off x="8928235" y="4482909"/>
              <a:ext cx="1951200" cy="365760"/>
            </p:xfrm>
            <a:graphic>
              <a:graphicData uri="http://schemas.openxmlformats.org/drawingml/2006/table">
                <a:tbl>
                  <a:tblPr bandRow="1">
                    <a:tableStyleId>{793D81CF-94F2-401A-BA57-92F5A7B2D0C5}</a:tableStyleId>
                  </a:tblPr>
                  <a:tblGrid>
                    <a:gridCol w="6264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9"/>
                          <a:stretch>
                            <a:fillRect l="-2041" r="-214286" b="-13333"/>
                          </a:stretch>
                        </a:blipFill>
                      </a:tcPr>
                    </a:tc>
                    <a:tc>
                      <a:txBody>
                        <a:bodyPr/>
                        <a:lstStyle/>
                        <a:p>
                          <a:endParaRPr lang="en-US"/>
                        </a:p>
                      </a:txBody>
                      <a:tcPr marL="45720" marR="45720">
                        <a:blipFill>
                          <a:blip r:embed="rId9"/>
                          <a:stretch>
                            <a:fillRect l="-75758" r="-59091" b="-13333"/>
                          </a:stretch>
                        </a:blipFill>
                      </a:tcPr>
                    </a:tc>
                    <a:tc>
                      <a:txBody>
                        <a:bodyPr/>
                        <a:lstStyle/>
                        <a:p>
                          <a:endParaRPr lang="en-US"/>
                        </a:p>
                      </a:txBody>
                      <a:tcPr marL="45720" marR="45720">
                        <a:blipFill>
                          <a:blip r:embed="rId9"/>
                          <a:stretch>
                            <a:fillRect l="-297436" b="-13333"/>
                          </a:stretch>
                        </a:blipFill>
                      </a:tcPr>
                    </a:tc>
                    <a:extLst>
                      <a:ext uri="{0D108BD9-81ED-4DB2-BD59-A6C34878D82A}">
                        <a16:rowId xmlns:a16="http://schemas.microsoft.com/office/drawing/2014/main" val="10000"/>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8" name="Table 27">
                <a:extLst>
                  <a:ext uri="{FF2B5EF4-FFF2-40B4-BE49-F238E27FC236}">
                    <a16:creationId xmlns:a16="http://schemas.microsoft.com/office/drawing/2014/main" id="{1C142DE4-3920-FE49-8E87-2ACBAE7EA453}"/>
                  </a:ext>
                </a:extLst>
              </p:cNvPr>
              <p:cNvGraphicFramePr>
                <a:graphicFrameLocks noGrp="1"/>
              </p:cNvGraphicFramePr>
              <p:nvPr>
                <p:extLst>
                  <p:ext uri="{D42A27DB-BD31-4B8C-83A1-F6EECF244321}">
                    <p14:modId xmlns:p14="http://schemas.microsoft.com/office/powerpoint/2010/main" val="1677290041"/>
                  </p:ext>
                </p:extLst>
              </p:nvPr>
            </p:nvGraphicFramePr>
            <p:xfrm>
              <a:off x="8928234" y="5204304"/>
              <a:ext cx="1951200" cy="365760"/>
            </p:xfrm>
            <a:graphic>
              <a:graphicData uri="http://schemas.openxmlformats.org/drawingml/2006/table">
                <a:tbl>
                  <a:tblPr bandRow="1">
                    <a:tableStyleId>{793D81CF-94F2-401A-BA57-92F5A7B2D0C5}</a:tableStyleId>
                  </a:tblPr>
                  <a:tblGrid>
                    <a:gridCol w="6264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𝑡𝑟𝑢𝑒</m:t>
                                </m:r>
                              </m:oMath>
                            </m:oMathPara>
                          </a14:m>
                          <a:endParaRPr lang="en-US" sz="1800" b="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𝑡𝑟𝑢𝑒</m:t>
                                </m:r>
                              </m:oMath>
                            </m:oMathPara>
                          </a14:m>
                          <a:endParaRPr lang="en-US" sz="1800" dirty="0">
                            <a:solidFill>
                              <a:schemeClr val="accent1"/>
                            </a:solidFill>
                          </a:endParaRPr>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solidFill>
                                      <a:schemeClr val="accent1"/>
                                    </a:solidFill>
                                    <a:latin typeface="Cambria Math" panose="02040503050406030204" pitchFamily="18" charset="0"/>
                                  </a:rPr>
                                  <m:t>0.02</m:t>
                                </m:r>
                              </m:oMath>
                            </m:oMathPara>
                          </a14:m>
                          <a:endParaRPr lang="en-US" sz="1800" dirty="0">
                            <a:solidFill>
                              <a:schemeClr val="accent1"/>
                            </a:solidFill>
                          </a:endParaRPr>
                        </a:p>
                      </a:txBody>
                      <a:tcPr marL="45720" marR="45720"/>
                    </a:tc>
                    <a:extLst>
                      <a:ext uri="{0D108BD9-81ED-4DB2-BD59-A6C34878D82A}">
                        <a16:rowId xmlns:a16="http://schemas.microsoft.com/office/drawing/2014/main" val="10000"/>
                      </a:ext>
                    </a:extLst>
                  </a:tr>
                </a:tbl>
              </a:graphicData>
            </a:graphic>
          </p:graphicFrame>
        </mc:Choice>
        <mc:Fallback xmlns="">
          <p:graphicFrame>
            <p:nvGraphicFramePr>
              <p:cNvPr id="28" name="Table 27">
                <a:extLst>
                  <a:ext uri="{FF2B5EF4-FFF2-40B4-BE49-F238E27FC236}">
                    <a16:creationId xmlns:a16="http://schemas.microsoft.com/office/drawing/2014/main" id="{1C142DE4-3920-FE49-8E87-2ACBAE7EA453}"/>
                  </a:ext>
                </a:extLst>
              </p:cNvPr>
              <p:cNvGraphicFramePr>
                <a:graphicFrameLocks noGrp="1"/>
              </p:cNvGraphicFramePr>
              <p:nvPr>
                <p:extLst>
                  <p:ext uri="{D42A27DB-BD31-4B8C-83A1-F6EECF244321}">
                    <p14:modId xmlns:p14="http://schemas.microsoft.com/office/powerpoint/2010/main" val="1677290041"/>
                  </p:ext>
                </p:extLst>
              </p:nvPr>
            </p:nvGraphicFramePr>
            <p:xfrm>
              <a:off x="8928234" y="5204304"/>
              <a:ext cx="1951200" cy="365760"/>
            </p:xfrm>
            <a:graphic>
              <a:graphicData uri="http://schemas.openxmlformats.org/drawingml/2006/table">
                <a:tbl>
                  <a:tblPr bandRow="1">
                    <a:tableStyleId>{793D81CF-94F2-401A-BA57-92F5A7B2D0C5}</a:tableStyleId>
                  </a:tblPr>
                  <a:tblGrid>
                    <a:gridCol w="626400">
                      <a:extLst>
                        <a:ext uri="{9D8B030D-6E8A-4147-A177-3AD203B41FA5}">
                          <a16:colId xmlns:a16="http://schemas.microsoft.com/office/drawing/2014/main" val="20000"/>
                        </a:ext>
                      </a:extLst>
                    </a:gridCol>
                    <a:gridCol w="831600">
                      <a:extLst>
                        <a:ext uri="{9D8B030D-6E8A-4147-A177-3AD203B41FA5}">
                          <a16:colId xmlns:a16="http://schemas.microsoft.com/office/drawing/2014/main" val="20001"/>
                        </a:ext>
                      </a:extLst>
                    </a:gridCol>
                    <a:gridCol w="49320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10"/>
                          <a:stretch>
                            <a:fillRect l="-2041" t="-3333" r="-214286"/>
                          </a:stretch>
                        </a:blipFill>
                      </a:tcPr>
                    </a:tc>
                    <a:tc>
                      <a:txBody>
                        <a:bodyPr/>
                        <a:lstStyle/>
                        <a:p>
                          <a:endParaRPr lang="en-US"/>
                        </a:p>
                      </a:txBody>
                      <a:tcPr marL="45720" marR="45720">
                        <a:blipFill>
                          <a:blip r:embed="rId10"/>
                          <a:stretch>
                            <a:fillRect l="-75758" t="-3333" r="-59091"/>
                          </a:stretch>
                        </a:blipFill>
                      </a:tcPr>
                    </a:tc>
                    <a:tc>
                      <a:txBody>
                        <a:bodyPr/>
                        <a:lstStyle/>
                        <a:p>
                          <a:endParaRPr lang="en-US"/>
                        </a:p>
                      </a:txBody>
                      <a:tcPr marL="45720" marR="45720">
                        <a:blipFill>
                          <a:blip r:embed="rId10"/>
                          <a:stretch>
                            <a:fillRect l="-297436" t="-3333"/>
                          </a:stretch>
                        </a:blipFill>
                      </a:tcPr>
                    </a:tc>
                    <a:extLst>
                      <a:ext uri="{0D108BD9-81ED-4DB2-BD59-A6C34878D82A}">
                        <a16:rowId xmlns:a16="http://schemas.microsoft.com/office/drawing/2014/main" val="10000"/>
                      </a:ext>
                    </a:extLst>
                  </a:tr>
                </a:tbl>
              </a:graphicData>
            </a:graphic>
          </p:graphicFrame>
        </mc:Fallback>
      </mc:AlternateContent>
      <p:grpSp>
        <p:nvGrpSpPr>
          <p:cNvPr id="30" name="Group 29">
            <a:extLst>
              <a:ext uri="{FF2B5EF4-FFF2-40B4-BE49-F238E27FC236}">
                <a16:creationId xmlns:a16="http://schemas.microsoft.com/office/drawing/2014/main" id="{8A0C57F8-7E3F-ED4F-AC49-3800A07B52C3}"/>
              </a:ext>
            </a:extLst>
          </p:cNvPr>
          <p:cNvGrpSpPr/>
          <p:nvPr/>
        </p:nvGrpSpPr>
        <p:grpSpPr>
          <a:xfrm>
            <a:off x="8026083" y="3764763"/>
            <a:ext cx="896029" cy="410844"/>
            <a:chOff x="2396847" y="3354944"/>
            <a:chExt cx="896029" cy="410844"/>
          </a:xfrm>
        </p:grpSpPr>
        <p:cxnSp>
          <p:nvCxnSpPr>
            <p:cNvPr id="31" name="Straight Connector 30">
              <a:extLst>
                <a:ext uri="{FF2B5EF4-FFF2-40B4-BE49-F238E27FC236}">
                  <a16:creationId xmlns:a16="http://schemas.microsoft.com/office/drawing/2014/main" id="{9B165436-A388-A74D-AEA2-3090085268BC}"/>
                </a:ext>
              </a:extLst>
            </p:cNvPr>
            <p:cNvCxnSpPr>
              <a:cxnSpLocks/>
              <a:endCxn id="33" idx="1"/>
            </p:cNvCxnSpPr>
            <p:nvPr/>
          </p:nvCxnSpPr>
          <p:spPr>
            <a:xfrm>
              <a:off x="2396847" y="3424616"/>
              <a:ext cx="595947" cy="114994"/>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3F233AC-2FE5-F64D-BA8E-8495908AB03A}"/>
                </a:ext>
              </a:extLst>
            </p:cNvPr>
            <p:cNvCxnSpPr>
              <a:cxnSpLocks/>
              <a:stCxn id="44" idx="3"/>
              <a:endCxn id="33" idx="1"/>
            </p:cNvCxnSpPr>
            <p:nvPr/>
          </p:nvCxnSpPr>
          <p:spPr>
            <a:xfrm flipV="1">
              <a:off x="2396847" y="3539610"/>
              <a:ext cx="595947" cy="22617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326B2EC2-6C75-B843-AEBD-86A89A1FE768}"/>
                </a:ext>
              </a:extLst>
            </p:cNvPr>
            <p:cNvSpPr txBox="1"/>
            <p:nvPr/>
          </p:nvSpPr>
          <p:spPr>
            <a:xfrm>
              <a:off x="2992794" y="3354944"/>
              <a:ext cx="300082" cy="369332"/>
            </a:xfrm>
            <a:prstGeom prst="rect">
              <a:avLst/>
            </a:prstGeom>
            <a:noFill/>
            <a:ln>
              <a:noFill/>
            </a:ln>
          </p:spPr>
          <p:txBody>
            <a:bodyPr wrap="none" rtlCol="0">
              <a:spAutoFit/>
            </a:bodyPr>
            <a:lstStyle/>
            <a:p>
              <a:r>
                <a:rPr lang="de-DE" b="1" dirty="0">
                  <a:solidFill>
                    <a:schemeClr val="accent1"/>
                  </a:solidFill>
                </a:rPr>
                <a:t>+</a:t>
              </a:r>
            </a:p>
          </p:txBody>
        </p:sp>
      </p:grpSp>
      <p:grpSp>
        <p:nvGrpSpPr>
          <p:cNvPr id="35" name="Group 34">
            <a:extLst>
              <a:ext uri="{FF2B5EF4-FFF2-40B4-BE49-F238E27FC236}">
                <a16:creationId xmlns:a16="http://schemas.microsoft.com/office/drawing/2014/main" id="{AAD03B30-C1C8-6642-9A23-D3C8F0426ABA}"/>
              </a:ext>
            </a:extLst>
          </p:cNvPr>
          <p:cNvGrpSpPr/>
          <p:nvPr/>
        </p:nvGrpSpPr>
        <p:grpSpPr>
          <a:xfrm>
            <a:off x="8026083" y="4495309"/>
            <a:ext cx="896029" cy="409243"/>
            <a:chOff x="4380743" y="3363230"/>
            <a:chExt cx="896029" cy="409243"/>
          </a:xfrm>
        </p:grpSpPr>
        <p:cxnSp>
          <p:nvCxnSpPr>
            <p:cNvPr id="36" name="Straight Connector 35">
              <a:extLst>
                <a:ext uri="{FF2B5EF4-FFF2-40B4-BE49-F238E27FC236}">
                  <a16:creationId xmlns:a16="http://schemas.microsoft.com/office/drawing/2014/main" id="{532BEA98-3C2E-B044-A191-8B62E57B2C60}"/>
                </a:ext>
              </a:extLst>
            </p:cNvPr>
            <p:cNvCxnSpPr>
              <a:cxnSpLocks/>
              <a:endCxn id="38" idx="1"/>
            </p:cNvCxnSpPr>
            <p:nvPr/>
          </p:nvCxnSpPr>
          <p:spPr>
            <a:xfrm>
              <a:off x="4380743" y="3411563"/>
              <a:ext cx="595947" cy="13633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02EE051-109F-FA49-A68D-27D1FF5A3108}"/>
                </a:ext>
              </a:extLst>
            </p:cNvPr>
            <p:cNvCxnSpPr>
              <a:cxnSpLocks/>
              <a:endCxn id="38" idx="1"/>
            </p:cNvCxnSpPr>
            <p:nvPr/>
          </p:nvCxnSpPr>
          <p:spPr>
            <a:xfrm flipV="1">
              <a:off x="4380743" y="3547896"/>
              <a:ext cx="595947" cy="224577"/>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345C2AA-4BA8-3241-92D0-5B79ACD1FBF9}"/>
                </a:ext>
              </a:extLst>
            </p:cNvPr>
            <p:cNvSpPr txBox="1"/>
            <p:nvPr/>
          </p:nvSpPr>
          <p:spPr>
            <a:xfrm>
              <a:off x="4976690" y="3363230"/>
              <a:ext cx="300082" cy="369332"/>
            </a:xfrm>
            <a:prstGeom prst="rect">
              <a:avLst/>
            </a:prstGeom>
            <a:noFill/>
            <a:ln>
              <a:noFill/>
            </a:ln>
          </p:spPr>
          <p:txBody>
            <a:bodyPr wrap="none" rtlCol="0">
              <a:spAutoFit/>
            </a:bodyPr>
            <a:lstStyle/>
            <a:p>
              <a:r>
                <a:rPr lang="de-DE" b="1" dirty="0">
                  <a:solidFill>
                    <a:schemeClr val="accent1"/>
                  </a:solidFill>
                </a:rPr>
                <a:t>+</a:t>
              </a:r>
            </a:p>
          </p:txBody>
        </p:sp>
      </p:grpSp>
      <p:grpSp>
        <p:nvGrpSpPr>
          <p:cNvPr id="40" name="Group 39">
            <a:extLst>
              <a:ext uri="{FF2B5EF4-FFF2-40B4-BE49-F238E27FC236}">
                <a16:creationId xmlns:a16="http://schemas.microsoft.com/office/drawing/2014/main" id="{857A6475-E849-E84F-9976-4BF342AF9EE8}"/>
              </a:ext>
            </a:extLst>
          </p:cNvPr>
          <p:cNvGrpSpPr/>
          <p:nvPr/>
        </p:nvGrpSpPr>
        <p:grpSpPr>
          <a:xfrm>
            <a:off x="8026083" y="5215840"/>
            <a:ext cx="896029" cy="433637"/>
            <a:chOff x="4380743" y="3363230"/>
            <a:chExt cx="896029" cy="433637"/>
          </a:xfrm>
        </p:grpSpPr>
        <p:cxnSp>
          <p:nvCxnSpPr>
            <p:cNvPr id="41" name="Straight Connector 40">
              <a:extLst>
                <a:ext uri="{FF2B5EF4-FFF2-40B4-BE49-F238E27FC236}">
                  <a16:creationId xmlns:a16="http://schemas.microsoft.com/office/drawing/2014/main" id="{12EA61DD-E51E-A048-A6AD-D5463A5A4E09}"/>
                </a:ext>
              </a:extLst>
            </p:cNvPr>
            <p:cNvCxnSpPr>
              <a:cxnSpLocks/>
              <a:endCxn id="43" idx="1"/>
            </p:cNvCxnSpPr>
            <p:nvPr/>
          </p:nvCxnSpPr>
          <p:spPr>
            <a:xfrm>
              <a:off x="4380743" y="3438743"/>
              <a:ext cx="595947" cy="109153"/>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5F5A446-8385-5B42-B583-2E21FC3E84AA}"/>
                </a:ext>
              </a:extLst>
            </p:cNvPr>
            <p:cNvCxnSpPr>
              <a:cxnSpLocks/>
              <a:endCxn id="43" idx="1"/>
            </p:cNvCxnSpPr>
            <p:nvPr/>
          </p:nvCxnSpPr>
          <p:spPr>
            <a:xfrm flipV="1">
              <a:off x="4380743" y="3547896"/>
              <a:ext cx="595947" cy="248971"/>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768E196D-1D0C-0C42-B896-6C481BADD25D}"/>
                </a:ext>
              </a:extLst>
            </p:cNvPr>
            <p:cNvSpPr txBox="1"/>
            <p:nvPr/>
          </p:nvSpPr>
          <p:spPr>
            <a:xfrm>
              <a:off x="4976690" y="3363230"/>
              <a:ext cx="300082" cy="369332"/>
            </a:xfrm>
            <a:prstGeom prst="rect">
              <a:avLst/>
            </a:prstGeom>
            <a:noFill/>
            <a:ln>
              <a:noFill/>
            </a:ln>
          </p:spPr>
          <p:txBody>
            <a:bodyPr wrap="none" rtlCol="0">
              <a:spAutoFit/>
            </a:bodyPr>
            <a:lstStyle/>
            <a:p>
              <a:r>
                <a:rPr lang="de-DE" b="1">
                  <a:solidFill>
                    <a:schemeClr val="accent1"/>
                  </a:solidFill>
                </a:rPr>
                <a:t>+</a:t>
              </a:r>
            </a:p>
          </p:txBody>
        </p:sp>
      </p:grpSp>
      <p:cxnSp>
        <p:nvCxnSpPr>
          <p:cNvPr id="45" name="Straight Connector 44">
            <a:extLst>
              <a:ext uri="{FF2B5EF4-FFF2-40B4-BE49-F238E27FC236}">
                <a16:creationId xmlns:a16="http://schemas.microsoft.com/office/drawing/2014/main" id="{8D7C4783-31D1-B148-AD61-7D2316B627E5}"/>
              </a:ext>
            </a:extLst>
          </p:cNvPr>
          <p:cNvCxnSpPr>
            <a:cxnSpLocks/>
          </p:cNvCxnSpPr>
          <p:nvPr/>
        </p:nvCxnSpPr>
        <p:spPr>
          <a:xfrm>
            <a:off x="4089833" y="2446386"/>
            <a:ext cx="0" cy="344559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568B6E32-026E-BF45-A9B9-97AA6279C15A}"/>
              </a:ext>
            </a:extLst>
          </p:cNvPr>
          <p:cNvSpPr txBox="1"/>
          <p:nvPr/>
        </p:nvSpPr>
        <p:spPr>
          <a:xfrm>
            <a:off x="3947984" y="3891932"/>
            <a:ext cx="301933" cy="369332"/>
          </a:xfrm>
          <a:prstGeom prst="rect">
            <a:avLst/>
          </a:prstGeom>
          <a:solidFill>
            <a:schemeClr val="bg1"/>
          </a:solidFill>
        </p:spPr>
        <p:txBody>
          <a:bodyPr wrap="none" lIns="36000" tIns="0" rIns="36000" bIns="0" rtlCol="0">
            <a:spAutoFit/>
          </a:bodyPr>
          <a:lstStyle/>
          <a:p>
            <a:r>
              <a:rPr lang="de-DE" sz="2400" dirty="0"/>
              <a:t>≜</a:t>
            </a:r>
            <a:endParaRPr lang="de-DE" dirty="0"/>
          </a:p>
        </p:txBody>
      </p:sp>
      <p:sp>
        <p:nvSpPr>
          <p:cNvPr id="4" name="Rectangle 3">
            <a:extLst>
              <a:ext uri="{FF2B5EF4-FFF2-40B4-BE49-F238E27FC236}">
                <a16:creationId xmlns:a16="http://schemas.microsoft.com/office/drawing/2014/main" id="{C5CE63F9-0F07-C348-9CDB-7B25AD70934F}"/>
              </a:ext>
            </a:extLst>
          </p:cNvPr>
          <p:cNvSpPr/>
          <p:nvPr/>
        </p:nvSpPr>
        <p:spPr>
          <a:xfrm>
            <a:off x="6427615" y="1768902"/>
            <a:ext cx="4842159" cy="461665"/>
          </a:xfrm>
          <a:prstGeom prst="rect">
            <a:avLst/>
          </a:prstGeom>
        </p:spPr>
        <p:txBody>
          <a:bodyPr wrap="none">
            <a:spAutoFit/>
          </a:bodyPr>
          <a:lstStyle/>
          <a:p>
            <a:pPr marL="273050" lvl="1" indent="-265113">
              <a:buFont typeface="Apple Symbols" panose="02000000000000000000" pitchFamily="2" charset="-79"/>
              <a:buChar char="≜"/>
            </a:pPr>
            <a:r>
              <a:rPr lang="de-DE" sz="2400" dirty="0">
                <a:solidFill>
                  <a:schemeClr val="accent1"/>
                </a:solidFill>
              </a:rPr>
              <a:t>Aussummieren der Evidenzvariable</a:t>
            </a:r>
          </a:p>
        </p:txBody>
      </p:sp>
      <p:sp>
        <p:nvSpPr>
          <p:cNvPr id="6" name="Right Brace 5">
            <a:extLst>
              <a:ext uri="{FF2B5EF4-FFF2-40B4-BE49-F238E27FC236}">
                <a16:creationId xmlns:a16="http://schemas.microsoft.com/office/drawing/2014/main" id="{3E0908AD-2E4D-3042-B2D7-2144CF0D2288}"/>
              </a:ext>
            </a:extLst>
          </p:cNvPr>
          <p:cNvSpPr/>
          <p:nvPr/>
        </p:nvSpPr>
        <p:spPr>
          <a:xfrm>
            <a:off x="6167887" y="1649094"/>
            <a:ext cx="231492" cy="695724"/>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pic>
        <p:nvPicPr>
          <p:cNvPr id="10" name="Picture 9">
            <a:extLst>
              <a:ext uri="{FF2B5EF4-FFF2-40B4-BE49-F238E27FC236}">
                <a16:creationId xmlns:a16="http://schemas.microsoft.com/office/drawing/2014/main" id="{AC1403A7-BC0F-FD4E-9AE0-3D20043BFDCA}"/>
              </a:ext>
            </a:extLst>
          </p:cNvPr>
          <p:cNvPicPr>
            <a:picLocks noChangeAspect="1"/>
          </p:cNvPicPr>
          <p:nvPr/>
        </p:nvPicPr>
        <p:blipFill>
          <a:blip r:embed="rId11"/>
          <a:stretch>
            <a:fillRect/>
          </a:stretch>
        </p:blipFill>
        <p:spPr>
          <a:xfrm>
            <a:off x="1379330" y="2728539"/>
            <a:ext cx="2300418" cy="2136102"/>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F2211C7B-DCFA-8F46-9BA5-F32DB03296B2}"/>
                  </a:ext>
                </a:extLst>
              </p:cNvPr>
              <p:cNvSpPr txBox="1"/>
              <p:nvPr/>
            </p:nvSpPr>
            <p:spPr>
              <a:xfrm>
                <a:off x="1178108" y="5238720"/>
                <a:ext cx="2463712" cy="584775"/>
              </a:xfrm>
              <a:prstGeom prst="rect">
                <a:avLst/>
              </a:prstGeom>
              <a:noFill/>
            </p:spPr>
            <p:txBody>
              <a:bodyPr wrap="square" rtlCol="0">
                <a:spAutoFit/>
              </a:bodyPr>
              <a:lstStyle/>
              <a:p>
                <a:r>
                  <a:rPr lang="de-DE" sz="1600" dirty="0"/>
                  <a:t>Zeilen mit </a:t>
                </a:r>
                <a14:m>
                  <m:oMath xmlns:m="http://schemas.openxmlformats.org/officeDocument/2006/math">
                    <m:r>
                      <a:rPr lang="de-DE" sz="1600" i="1" dirty="0" smtClean="0">
                        <a:latin typeface="Cambria Math" panose="02040503050406030204" pitchFamily="18" charset="0"/>
                      </a:rPr>
                      <m:t>0</m:t>
                    </m:r>
                  </m:oMath>
                </a14:m>
                <a:r>
                  <a:rPr lang="de-DE" sz="1600" dirty="0"/>
                  <a:t> und Spalte mit Evidenz fallenlassen</a:t>
                </a:r>
              </a:p>
            </p:txBody>
          </p:sp>
        </mc:Choice>
        <mc:Fallback xmlns="">
          <p:sp>
            <p:nvSpPr>
              <p:cNvPr id="47" name="TextBox 46">
                <a:extLst>
                  <a:ext uri="{FF2B5EF4-FFF2-40B4-BE49-F238E27FC236}">
                    <a16:creationId xmlns:a16="http://schemas.microsoft.com/office/drawing/2014/main" id="{F2211C7B-DCFA-8F46-9BA5-F32DB03296B2}"/>
                  </a:ext>
                </a:extLst>
              </p:cNvPr>
              <p:cNvSpPr txBox="1">
                <a:spLocks noRot="1" noChangeAspect="1" noMove="1" noResize="1" noEditPoints="1" noAdjustHandles="1" noChangeArrowheads="1" noChangeShapeType="1" noTextEdit="1"/>
              </p:cNvSpPr>
              <p:nvPr/>
            </p:nvSpPr>
            <p:spPr>
              <a:xfrm>
                <a:off x="1178108" y="5238720"/>
                <a:ext cx="2463712" cy="584775"/>
              </a:xfrm>
              <a:prstGeom prst="rect">
                <a:avLst/>
              </a:prstGeom>
              <a:blipFill>
                <a:blip r:embed="rId12"/>
                <a:stretch>
                  <a:fillRect l="-1026" t="-2083" r="-513" b="-8333"/>
                </a:stretch>
              </a:blipFill>
            </p:spPr>
            <p:txBody>
              <a:bodyPr/>
              <a:lstStyle/>
              <a:p>
                <a:r>
                  <a:rPr lang="de-DE">
                    <a:noFill/>
                  </a:rPr>
                  <a:t> </a:t>
                </a:r>
              </a:p>
            </p:txBody>
          </p:sp>
        </mc:Fallback>
      </mc:AlternateContent>
      <p:sp>
        <p:nvSpPr>
          <p:cNvPr id="16" name="Date Placeholder 15">
            <a:extLst>
              <a:ext uri="{FF2B5EF4-FFF2-40B4-BE49-F238E27FC236}">
                <a16:creationId xmlns:a16="http://schemas.microsoft.com/office/drawing/2014/main" id="{C1DBE935-4479-3E48-BF0B-89BC53956BCD}"/>
              </a:ext>
            </a:extLst>
          </p:cNvPr>
          <p:cNvSpPr>
            <a:spLocks noGrp="1"/>
          </p:cNvSpPr>
          <p:nvPr>
            <p:ph type="dt" sz="half" idx="2"/>
          </p:nvPr>
        </p:nvSpPr>
        <p:spPr/>
        <p:txBody>
          <a:bodyPr/>
          <a:lstStyle/>
          <a:p>
            <a:r>
              <a:rPr lang="en-GB"/>
              <a:t>Episodische PGMs</a:t>
            </a:r>
            <a:endParaRPr lang="de-DE" dirty="0"/>
          </a:p>
        </p:txBody>
      </p:sp>
      <p:sp>
        <p:nvSpPr>
          <p:cNvPr id="17" name="Footer Placeholder 16">
            <a:extLst>
              <a:ext uri="{FF2B5EF4-FFF2-40B4-BE49-F238E27FC236}">
                <a16:creationId xmlns:a16="http://schemas.microsoft.com/office/drawing/2014/main" id="{58747423-D109-244F-9D6C-A381C46A08AA}"/>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263587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7A7C0-8798-2949-9921-F3FE54786AD8}"/>
              </a:ext>
            </a:extLst>
          </p:cNvPr>
          <p:cNvSpPr>
            <a:spLocks noGrp="1"/>
          </p:cNvSpPr>
          <p:nvPr>
            <p:ph type="title"/>
          </p:nvPr>
        </p:nvSpPr>
        <p:spPr/>
        <p:txBody>
          <a:bodyPr/>
          <a:lstStyle/>
          <a:p>
            <a:r>
              <a:rPr lang="de-DE" dirty="0"/>
              <a:t>Einordnung der Vorlesung: </a:t>
            </a:r>
            <a:r>
              <a:rPr lang="de-DE" i="1" dirty="0"/>
              <a:t>Modell- und nutzenbasierter Agent</a:t>
            </a:r>
          </a:p>
        </p:txBody>
      </p:sp>
      <p:sp>
        <p:nvSpPr>
          <p:cNvPr id="3" name="Content Placeholder 2">
            <a:extLst>
              <a:ext uri="{FF2B5EF4-FFF2-40B4-BE49-F238E27FC236}">
                <a16:creationId xmlns:a16="http://schemas.microsoft.com/office/drawing/2014/main" id="{DAEA4AEF-3BCC-C546-B3DC-56EE0FDA9A3A}"/>
              </a:ext>
            </a:extLst>
          </p:cNvPr>
          <p:cNvSpPr>
            <a:spLocks noGrp="1"/>
          </p:cNvSpPr>
          <p:nvPr>
            <p:ph idx="1"/>
          </p:nvPr>
        </p:nvSpPr>
        <p:spPr>
          <a:xfrm>
            <a:off x="360000" y="1665066"/>
            <a:ext cx="4925050" cy="4240848"/>
          </a:xfrm>
        </p:spPr>
        <p:txBody>
          <a:bodyPr/>
          <a:lstStyle/>
          <a:p>
            <a:r>
              <a:rPr lang="de-DE" dirty="0"/>
              <a:t>Nachfolgende Themen der Vorlesung</a:t>
            </a:r>
          </a:p>
          <a:p>
            <a:pPr marL="722312" lvl="1" indent="-457200">
              <a:buFont typeface="+mj-lt"/>
              <a:buAutoNum type="arabicPeriod" startAt="2"/>
            </a:pPr>
            <a:r>
              <a:rPr lang="de-DE" dirty="0">
                <a:solidFill>
                  <a:schemeClr val="accent5"/>
                </a:solidFill>
              </a:rPr>
              <a:t>Episodische PGMs</a:t>
            </a:r>
          </a:p>
          <a:p>
            <a:pPr marL="722312" lvl="1" indent="-457200">
              <a:buFont typeface="+mj-lt"/>
              <a:buAutoNum type="arabicPeriod" startAt="2"/>
            </a:pPr>
            <a:r>
              <a:rPr lang="de-DE" dirty="0">
                <a:solidFill>
                  <a:schemeClr val="tx1">
                    <a:lumMod val="60000"/>
                    <a:lumOff val="40000"/>
                  </a:schemeClr>
                </a:solidFill>
              </a:rPr>
              <a:t>Exakte Inferenz in episodischen PGMs</a:t>
            </a:r>
          </a:p>
          <a:p>
            <a:pPr marL="722312" lvl="1" indent="-457200">
              <a:buFont typeface="+mj-lt"/>
              <a:buAutoNum type="arabicPeriod" startAt="2"/>
            </a:pPr>
            <a:r>
              <a:rPr lang="de-DE" dirty="0">
                <a:solidFill>
                  <a:schemeClr val="tx1">
                    <a:lumMod val="60000"/>
                    <a:lumOff val="40000"/>
                  </a:schemeClr>
                </a:solidFill>
              </a:rPr>
              <a:t>Approximative Inferenz in episodischen PGMs</a:t>
            </a:r>
          </a:p>
          <a:p>
            <a:pPr marL="722312" lvl="1" indent="-457200">
              <a:buFont typeface="+mj-lt"/>
              <a:buAutoNum type="arabicPeriod" startAt="2"/>
            </a:pPr>
            <a:r>
              <a:rPr lang="de-DE" dirty="0">
                <a:solidFill>
                  <a:schemeClr val="tx1">
                    <a:lumMod val="60000"/>
                    <a:lumOff val="40000"/>
                  </a:schemeClr>
                </a:solidFill>
              </a:rPr>
              <a:t>Lernalgorithmen für episodische PGMs</a:t>
            </a:r>
          </a:p>
          <a:p>
            <a:pPr marL="722312" lvl="1" indent="-457200">
              <a:buFont typeface="+mj-lt"/>
              <a:buAutoNum type="arabicPeriod" startAt="2"/>
            </a:pPr>
            <a:r>
              <a:rPr lang="de-DE" dirty="0">
                <a:solidFill>
                  <a:schemeClr val="tx1">
                    <a:lumMod val="60000"/>
                    <a:lumOff val="40000"/>
                  </a:schemeClr>
                </a:solidFill>
              </a:rPr>
              <a:t>Sequentielle PGMs und Inferenz</a:t>
            </a:r>
          </a:p>
          <a:p>
            <a:pPr marL="722312" lvl="1" indent="-457200">
              <a:buFont typeface="+mj-lt"/>
              <a:buAutoNum type="arabicPeriod" startAt="2"/>
            </a:pPr>
            <a:r>
              <a:rPr lang="de-DE" dirty="0">
                <a:solidFill>
                  <a:schemeClr val="tx1">
                    <a:lumMod val="60000"/>
                    <a:lumOff val="40000"/>
                  </a:schemeClr>
                </a:solidFill>
              </a:rPr>
              <a:t>Entscheidungstheoretische PGMs</a:t>
            </a:r>
          </a:p>
          <a:p>
            <a:endParaRPr lang="de-DE" dirty="0"/>
          </a:p>
        </p:txBody>
      </p:sp>
      <p:sp>
        <p:nvSpPr>
          <p:cNvPr id="4" name="Date Placeholder 3">
            <a:extLst>
              <a:ext uri="{FF2B5EF4-FFF2-40B4-BE49-F238E27FC236}">
                <a16:creationId xmlns:a16="http://schemas.microsoft.com/office/drawing/2014/main" id="{B667D49B-FFF6-6D4F-ABA7-6CC340453701}"/>
              </a:ext>
            </a:extLst>
          </p:cNvPr>
          <p:cNvSpPr>
            <a:spLocks noGrp="1"/>
          </p:cNvSpPr>
          <p:nvPr>
            <p:ph type="dt" sz="half" idx="2"/>
          </p:nvPr>
        </p:nvSpPr>
        <p:spPr/>
        <p:txBody>
          <a:bodyPr/>
          <a:lstStyle/>
          <a:p>
            <a:r>
              <a:rPr lang="en-GB"/>
              <a:t>KI &amp; Agenten</a:t>
            </a:r>
            <a:endParaRPr lang="de-DE" dirty="0"/>
          </a:p>
        </p:txBody>
      </p:sp>
      <p:sp>
        <p:nvSpPr>
          <p:cNvPr id="5" name="Footer Placeholder 4">
            <a:extLst>
              <a:ext uri="{FF2B5EF4-FFF2-40B4-BE49-F238E27FC236}">
                <a16:creationId xmlns:a16="http://schemas.microsoft.com/office/drawing/2014/main" id="{07A2C1F9-099A-6B47-85E0-D7E8F8A96042}"/>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BD9F1312-1913-6448-A5EB-49A40531FBF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3</a:t>
            </a:fld>
            <a:r>
              <a:rPr lang="de-DE"/>
              <a:t> </a:t>
            </a:r>
            <a:endParaRPr lang="de-DE" sz="1400" dirty="0"/>
          </a:p>
        </p:txBody>
      </p:sp>
      <p:grpSp>
        <p:nvGrpSpPr>
          <p:cNvPr id="8" name="Group 7">
            <a:extLst>
              <a:ext uri="{FF2B5EF4-FFF2-40B4-BE49-F238E27FC236}">
                <a16:creationId xmlns:a16="http://schemas.microsoft.com/office/drawing/2014/main" id="{58BDE22F-9573-F14C-8B95-B5F5907D6386}"/>
              </a:ext>
            </a:extLst>
          </p:cNvPr>
          <p:cNvGrpSpPr/>
          <p:nvPr/>
        </p:nvGrpSpPr>
        <p:grpSpPr>
          <a:xfrm>
            <a:off x="5331011" y="1677600"/>
            <a:ext cx="6512989" cy="4240849"/>
            <a:chOff x="2717975" y="1628799"/>
            <a:chExt cx="6512989" cy="4240849"/>
          </a:xfrm>
        </p:grpSpPr>
        <p:sp>
          <p:nvSpPr>
            <p:cNvPr id="9" name="TextBox 8">
              <a:extLst>
                <a:ext uri="{FF2B5EF4-FFF2-40B4-BE49-F238E27FC236}">
                  <a16:creationId xmlns:a16="http://schemas.microsoft.com/office/drawing/2014/main" id="{0003ED1A-A725-2B48-927E-639AE0287BC0}"/>
                </a:ext>
              </a:extLst>
            </p:cNvPr>
            <p:cNvSpPr txBox="1"/>
            <p:nvPr/>
          </p:nvSpPr>
          <p:spPr>
            <a:xfrm>
              <a:off x="8156576" y="1628799"/>
              <a:ext cx="1074388" cy="4240848"/>
            </a:xfrm>
            <a:prstGeom prst="roundRect">
              <a:avLst/>
            </a:prstGeom>
          </p:spPr>
          <p:style>
            <a:lnRef idx="0">
              <a:schemeClr val="accent6"/>
            </a:lnRef>
            <a:fillRef idx="3">
              <a:schemeClr val="accent6"/>
            </a:fillRef>
            <a:effectRef idx="3">
              <a:schemeClr val="accent6"/>
            </a:effectRef>
            <a:fontRef idx="minor">
              <a:schemeClr val="lt1"/>
            </a:fontRef>
          </p:style>
          <p:txBody>
            <a:bodyPr vert="wordArtVert" wrap="square" rtlCol="0" anchor="ctr">
              <a:noAutofit/>
            </a:bodyPr>
            <a:lstStyle/>
            <a:p>
              <a:pPr algn="ctr"/>
              <a:r>
                <a:rPr lang="de-DE" sz="2400" dirty="0"/>
                <a:t>Umgebung</a:t>
              </a:r>
            </a:p>
          </p:txBody>
        </p:sp>
        <p:sp>
          <p:nvSpPr>
            <p:cNvPr id="10" name="TextBox 9">
              <a:extLst>
                <a:ext uri="{FF2B5EF4-FFF2-40B4-BE49-F238E27FC236}">
                  <a16:creationId xmlns:a16="http://schemas.microsoft.com/office/drawing/2014/main" id="{758A1AC5-9FC9-D745-A318-A1B65AB9A3AF}"/>
                </a:ext>
              </a:extLst>
            </p:cNvPr>
            <p:cNvSpPr txBox="1"/>
            <p:nvPr/>
          </p:nvSpPr>
          <p:spPr>
            <a:xfrm>
              <a:off x="2717975" y="1628799"/>
              <a:ext cx="5112568" cy="4240849"/>
            </a:xfrm>
            <a:prstGeom prst="roundRect">
              <a:avLst>
                <a:gd name="adj" fmla="val 2833"/>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nchor="b">
              <a:noAutofit/>
            </a:bodyPr>
            <a:lstStyle/>
            <a:p>
              <a:r>
                <a:rPr lang="de-DE" sz="2400" dirty="0"/>
                <a:t>Agent</a:t>
              </a:r>
            </a:p>
          </p:txBody>
        </p:sp>
        <p:sp>
          <p:nvSpPr>
            <p:cNvPr id="11" name="TextBox 10">
              <a:extLst>
                <a:ext uri="{FF2B5EF4-FFF2-40B4-BE49-F238E27FC236}">
                  <a16:creationId xmlns:a16="http://schemas.microsoft.com/office/drawing/2014/main" id="{D77C1703-710B-A043-BB53-EF8DD5265F74}"/>
                </a:ext>
              </a:extLst>
            </p:cNvPr>
            <p:cNvSpPr txBox="1"/>
            <p:nvPr/>
          </p:nvSpPr>
          <p:spPr>
            <a:xfrm>
              <a:off x="6403311" y="1727407"/>
              <a:ext cx="748401" cy="215444"/>
            </a:xfrm>
            <a:prstGeom prst="rect">
              <a:avLst/>
            </a:prstGeom>
            <a:noFill/>
          </p:spPr>
          <p:txBody>
            <a:bodyPr wrap="none" lIns="36000" tIns="0" rIns="36000" bIns="0" rtlCol="0">
              <a:spAutoFit/>
            </a:bodyPr>
            <a:lstStyle/>
            <a:p>
              <a:r>
                <a:rPr lang="de-DE" sz="1400" dirty="0"/>
                <a:t>Sensoren</a:t>
              </a:r>
            </a:p>
          </p:txBody>
        </p:sp>
        <p:sp>
          <p:nvSpPr>
            <p:cNvPr id="12" name="TextBox 11">
              <a:extLst>
                <a:ext uri="{FF2B5EF4-FFF2-40B4-BE49-F238E27FC236}">
                  <a16:creationId xmlns:a16="http://schemas.microsoft.com/office/drawing/2014/main" id="{07309586-881F-1545-A1E8-969317D0750B}"/>
                </a:ext>
              </a:extLst>
            </p:cNvPr>
            <p:cNvSpPr txBox="1"/>
            <p:nvPr/>
          </p:nvSpPr>
          <p:spPr>
            <a:xfrm>
              <a:off x="6330792" y="5518688"/>
              <a:ext cx="893441" cy="215444"/>
            </a:xfrm>
            <a:prstGeom prst="rect">
              <a:avLst/>
            </a:prstGeom>
            <a:noFill/>
          </p:spPr>
          <p:txBody>
            <a:bodyPr wrap="none" lIns="36000" tIns="0" rIns="36000" bIns="0" rtlCol="0">
              <a:spAutoFit/>
            </a:bodyPr>
            <a:lstStyle/>
            <a:p>
              <a:r>
                <a:rPr lang="de-DE" sz="1400" dirty="0"/>
                <a:t>Aktuatoren</a:t>
              </a:r>
            </a:p>
          </p:txBody>
        </p:sp>
        <p:sp>
          <p:nvSpPr>
            <p:cNvPr id="13" name="TextBox 12">
              <a:extLst>
                <a:ext uri="{FF2B5EF4-FFF2-40B4-BE49-F238E27FC236}">
                  <a16:creationId xmlns:a16="http://schemas.microsoft.com/office/drawing/2014/main" id="{87B3BEFD-E563-BC4C-88A2-B780D22CE2DF}"/>
                </a:ext>
              </a:extLst>
            </p:cNvPr>
            <p:cNvSpPr txBox="1"/>
            <p:nvPr/>
          </p:nvSpPr>
          <p:spPr>
            <a:xfrm>
              <a:off x="6199181" y="2240746"/>
              <a:ext cx="1156662" cy="523220"/>
            </a:xfrm>
            <a:prstGeom prst="rect">
              <a:avLst/>
            </a:prstGeom>
            <a:solidFill>
              <a:schemeClr val="tx1">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de-DE" sz="1400" dirty="0"/>
                <a:t>Wie die Welt</a:t>
              </a:r>
            </a:p>
            <a:p>
              <a:pPr algn="ctr"/>
              <a:r>
                <a:rPr lang="de-DE" sz="1400" dirty="0"/>
                <a:t>jetzt aussieht</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881D78D-75A0-AD4C-8325-582AC7256382}"/>
                    </a:ext>
                  </a:extLst>
                </p:cNvPr>
                <p:cNvSpPr txBox="1"/>
                <p:nvPr/>
              </p:nvSpPr>
              <p:spPr>
                <a:xfrm>
                  <a:off x="5849919" y="3060231"/>
                  <a:ext cx="1855187" cy="523220"/>
                </a:xfrm>
                <a:prstGeom prst="rect">
                  <a:avLst/>
                </a:prstGeom>
                <a:solidFill>
                  <a:schemeClr val="tx1">
                    <a:lumMod val="40000"/>
                    <a:lumOff val="60000"/>
                  </a:schemeClr>
                </a:solidFill>
                <a:ln w="19050">
                  <a:solidFill>
                    <a:schemeClr val="tx1"/>
                  </a:solidFill>
                </a:ln>
              </p:spPr>
              <p:txBody>
                <a:bodyPr wrap="none" rtlCol="0">
                  <a:spAutoFit/>
                </a:bodyPr>
                <a:lstStyle/>
                <a:p>
                  <a:pPr algn="ctr"/>
                  <a:r>
                    <a:rPr lang="de-DE" sz="1400" dirty="0">
                      <a:solidFill>
                        <a:schemeClr val="bg1"/>
                      </a:solidFill>
                    </a:rPr>
                    <a:t>Was passiert, wenn ich</a:t>
                  </a:r>
                  <a:br>
                    <a:rPr lang="de-DE" sz="1400" dirty="0">
                      <a:solidFill>
                        <a:schemeClr val="bg1"/>
                      </a:solidFill>
                    </a:rPr>
                  </a:br>
                  <a:r>
                    <a:rPr lang="de-DE" sz="1400" dirty="0">
                      <a:solidFill>
                        <a:schemeClr val="bg1"/>
                      </a:solidFill>
                    </a:rPr>
                    <a:t>Aktion </a:t>
                  </a:r>
                  <a14:m>
                    <m:oMath xmlns:m="http://schemas.openxmlformats.org/officeDocument/2006/math">
                      <m:r>
                        <a:rPr lang="de-DE" sz="1400" i="1" dirty="0" smtClean="0">
                          <a:solidFill>
                            <a:schemeClr val="bg1"/>
                          </a:solidFill>
                          <a:latin typeface="Cambria Math" panose="02040503050406030204" pitchFamily="18" charset="0"/>
                        </a:rPr>
                        <m:t>𝐴</m:t>
                      </m:r>
                    </m:oMath>
                  </a14:m>
                  <a:r>
                    <a:rPr lang="de-DE" sz="1400" dirty="0">
                      <a:solidFill>
                        <a:schemeClr val="bg1"/>
                      </a:solidFill>
                    </a:rPr>
                    <a:t> ausführe</a:t>
                  </a:r>
                </a:p>
              </p:txBody>
            </p:sp>
          </mc:Choice>
          <mc:Fallback xmlns="">
            <p:sp>
              <p:nvSpPr>
                <p:cNvPr id="14" name="TextBox 13">
                  <a:extLst>
                    <a:ext uri="{FF2B5EF4-FFF2-40B4-BE49-F238E27FC236}">
                      <a16:creationId xmlns:a16="http://schemas.microsoft.com/office/drawing/2014/main" id="{C881D78D-75A0-AD4C-8325-582AC7256382}"/>
                    </a:ext>
                  </a:extLst>
                </p:cNvPr>
                <p:cNvSpPr txBox="1">
                  <a:spLocks noRot="1" noChangeAspect="1" noMove="1" noResize="1" noEditPoints="1" noAdjustHandles="1" noChangeArrowheads="1" noChangeShapeType="1" noTextEdit="1"/>
                </p:cNvSpPr>
                <p:nvPr/>
              </p:nvSpPr>
              <p:spPr>
                <a:xfrm>
                  <a:off x="5849919" y="3060231"/>
                  <a:ext cx="1855187" cy="523220"/>
                </a:xfrm>
                <a:prstGeom prst="rect">
                  <a:avLst/>
                </a:prstGeom>
                <a:blipFill>
                  <a:blip r:embed="rId2"/>
                  <a:stretch>
                    <a:fillRect b="-9091"/>
                  </a:stretch>
                </a:blipFill>
                <a:ln w="19050">
                  <a:solidFill>
                    <a:schemeClr val="tx1"/>
                  </a:solidFill>
                </a:ln>
              </p:spPr>
              <p:txBody>
                <a:bodyPr/>
                <a:lstStyle/>
                <a:p>
                  <a:r>
                    <a:rPr lang="de-DE">
                      <a:noFill/>
                    </a:rPr>
                    <a:t> </a:t>
                  </a:r>
                </a:p>
              </p:txBody>
            </p:sp>
          </mc:Fallback>
        </mc:AlternateContent>
        <p:sp>
          <p:nvSpPr>
            <p:cNvPr id="15" name="TextBox 14">
              <a:extLst>
                <a:ext uri="{FF2B5EF4-FFF2-40B4-BE49-F238E27FC236}">
                  <a16:creationId xmlns:a16="http://schemas.microsoft.com/office/drawing/2014/main" id="{321B2F6F-8AEB-6448-8A77-0208925C7B79}"/>
                </a:ext>
              </a:extLst>
            </p:cNvPr>
            <p:cNvSpPr txBox="1"/>
            <p:nvPr/>
          </p:nvSpPr>
          <p:spPr>
            <a:xfrm>
              <a:off x="5942188" y="3879716"/>
              <a:ext cx="1670649" cy="523220"/>
            </a:xfrm>
            <a:prstGeom prst="rect">
              <a:avLst/>
            </a:prstGeom>
            <a:solidFill>
              <a:schemeClr val="tx1">
                <a:lumMod val="40000"/>
                <a:lumOff val="60000"/>
              </a:schemeClr>
            </a:solidFill>
            <a:ln w="19050">
              <a:solidFill>
                <a:schemeClr val="tx1"/>
              </a:solidFill>
            </a:ln>
          </p:spPr>
          <p:txBody>
            <a:bodyPr wrap="none" rtlCol="0">
              <a:spAutoFit/>
            </a:bodyPr>
            <a:lstStyle/>
            <a:p>
              <a:pPr algn="ctr"/>
              <a:r>
                <a:rPr lang="de-DE" sz="1400" dirty="0">
                  <a:solidFill>
                    <a:schemeClr val="bg1"/>
                  </a:solidFill>
                </a:rPr>
                <a:t>Wie glücklich bin ich</a:t>
              </a:r>
              <a:br>
                <a:rPr lang="de-DE" sz="1400" dirty="0">
                  <a:solidFill>
                    <a:schemeClr val="bg1"/>
                  </a:solidFill>
                </a:rPr>
              </a:br>
              <a:r>
                <a:rPr lang="de-DE" sz="1400" dirty="0">
                  <a:solidFill>
                    <a:schemeClr val="bg1"/>
                  </a:solidFill>
                </a:rPr>
                <a:t>in diesem Zustand</a:t>
              </a:r>
            </a:p>
          </p:txBody>
        </p:sp>
        <p:sp>
          <p:nvSpPr>
            <p:cNvPr id="16" name="TextBox 15">
              <a:extLst>
                <a:ext uri="{FF2B5EF4-FFF2-40B4-BE49-F238E27FC236}">
                  <a16:creationId xmlns:a16="http://schemas.microsoft.com/office/drawing/2014/main" id="{8621834E-F3C6-1E43-837A-2F02FAC05197}"/>
                </a:ext>
              </a:extLst>
            </p:cNvPr>
            <p:cNvSpPr txBox="1"/>
            <p:nvPr/>
          </p:nvSpPr>
          <p:spPr>
            <a:xfrm>
              <a:off x="5917341" y="4699201"/>
              <a:ext cx="1720343" cy="523220"/>
            </a:xfrm>
            <a:prstGeom prst="rect">
              <a:avLst/>
            </a:prstGeom>
            <a:solidFill>
              <a:schemeClr val="tx1">
                <a:lumMod val="40000"/>
                <a:lumOff val="60000"/>
              </a:schemeClr>
            </a:solidFill>
            <a:ln w="19050">
              <a:solidFill>
                <a:schemeClr val="tx1"/>
              </a:solidFill>
            </a:ln>
          </p:spPr>
          <p:txBody>
            <a:bodyPr wrap="none" rtlCol="0">
              <a:spAutoFit/>
            </a:bodyPr>
            <a:lstStyle/>
            <a:p>
              <a:pPr algn="ctr"/>
              <a:r>
                <a:rPr lang="de-DE" sz="1400" dirty="0">
                  <a:solidFill>
                    <a:schemeClr val="bg1"/>
                  </a:solidFill>
                </a:rPr>
                <a:t>Welche Aktion ich</a:t>
              </a:r>
              <a:br>
                <a:rPr lang="de-DE" sz="1400" dirty="0">
                  <a:solidFill>
                    <a:schemeClr val="bg1"/>
                  </a:solidFill>
                </a:rPr>
              </a:br>
              <a:r>
                <a:rPr lang="de-DE" sz="1400" dirty="0">
                  <a:solidFill>
                    <a:schemeClr val="bg1"/>
                  </a:solidFill>
                </a:rPr>
                <a:t>jetzt ausführen sollte</a:t>
              </a:r>
            </a:p>
          </p:txBody>
        </p:sp>
        <p:sp>
          <p:nvSpPr>
            <p:cNvPr id="17" name="TextBox 16">
              <a:extLst>
                <a:ext uri="{FF2B5EF4-FFF2-40B4-BE49-F238E27FC236}">
                  <a16:creationId xmlns:a16="http://schemas.microsoft.com/office/drawing/2014/main" id="{7F86C708-6679-B742-8A6D-87770BF7557A}"/>
                </a:ext>
              </a:extLst>
            </p:cNvPr>
            <p:cNvSpPr txBox="1"/>
            <p:nvPr/>
          </p:nvSpPr>
          <p:spPr>
            <a:xfrm>
              <a:off x="3795648" y="2001756"/>
              <a:ext cx="854445" cy="302955"/>
            </a:xfrm>
            <a:prstGeom prst="roundRect">
              <a:avLst>
                <a:gd name="adj" fmla="val 50000"/>
              </a:avLst>
            </a:prstGeom>
            <a:ln/>
          </p:spPr>
          <p:style>
            <a:lnRef idx="2">
              <a:schemeClr val="accent5">
                <a:shade val="50000"/>
              </a:schemeClr>
            </a:lnRef>
            <a:fillRef idx="1">
              <a:schemeClr val="accent5"/>
            </a:fillRef>
            <a:effectRef idx="0">
              <a:schemeClr val="accent5"/>
            </a:effectRef>
            <a:fontRef idx="minor">
              <a:schemeClr val="lt1"/>
            </a:fontRef>
          </p:style>
          <p:txBody>
            <a:bodyPr wrap="none" tIns="0" bIns="0" rtlCol="0" anchor="t">
              <a:spAutoFit/>
            </a:bodyPr>
            <a:lstStyle/>
            <a:p>
              <a:pPr algn="ctr"/>
              <a:r>
                <a:rPr lang="de-DE" sz="1400" dirty="0"/>
                <a:t>Zustand</a:t>
              </a:r>
            </a:p>
          </p:txBody>
        </p:sp>
        <p:sp>
          <p:nvSpPr>
            <p:cNvPr id="18" name="TextBox 17">
              <a:extLst>
                <a:ext uri="{FF2B5EF4-FFF2-40B4-BE49-F238E27FC236}">
                  <a16:creationId xmlns:a16="http://schemas.microsoft.com/office/drawing/2014/main" id="{9C94A208-BB37-F041-8C1E-09E130254A46}"/>
                </a:ext>
              </a:extLst>
            </p:cNvPr>
            <p:cNvSpPr txBox="1"/>
            <p:nvPr/>
          </p:nvSpPr>
          <p:spPr>
            <a:xfrm>
              <a:off x="2828869" y="2456189"/>
              <a:ext cx="2788005" cy="302955"/>
            </a:xfrm>
            <a:prstGeom prst="roundRect">
              <a:avLst>
                <a:gd name="adj" fmla="val 50000"/>
              </a:avLst>
            </a:prstGeom>
            <a:solidFill>
              <a:schemeClr val="tx1">
                <a:lumMod val="40000"/>
                <a:lumOff val="60000"/>
              </a:schemeClr>
            </a:solidFill>
            <a:ln w="19050">
              <a:solidFill>
                <a:schemeClr val="tx1"/>
              </a:solidFill>
            </a:ln>
          </p:spPr>
          <p:txBody>
            <a:bodyPr wrap="none" tIns="0" bIns="0" rtlCol="0" anchor="t">
              <a:spAutoFit/>
            </a:bodyPr>
            <a:lstStyle/>
            <a:p>
              <a:pPr algn="ctr"/>
              <a:r>
                <a:rPr lang="de-DE" sz="1400" dirty="0">
                  <a:solidFill>
                    <a:schemeClr val="bg1"/>
                  </a:solidFill>
                </a:rPr>
                <a:t>Wie sich die Welt weiterentwickelt</a:t>
              </a:r>
            </a:p>
          </p:txBody>
        </p:sp>
        <p:sp>
          <p:nvSpPr>
            <p:cNvPr id="19" name="TextBox 18">
              <a:extLst>
                <a:ext uri="{FF2B5EF4-FFF2-40B4-BE49-F238E27FC236}">
                  <a16:creationId xmlns:a16="http://schemas.microsoft.com/office/drawing/2014/main" id="{B7A3ED9E-DBEA-F94E-AC8C-7D67D4F7BC27}"/>
                </a:ext>
              </a:extLst>
            </p:cNvPr>
            <p:cNvSpPr txBox="1"/>
            <p:nvPr/>
          </p:nvSpPr>
          <p:spPr>
            <a:xfrm>
              <a:off x="2981944" y="3170803"/>
              <a:ext cx="2481856" cy="302955"/>
            </a:xfrm>
            <a:prstGeom prst="roundRect">
              <a:avLst>
                <a:gd name="adj" fmla="val 50000"/>
              </a:avLst>
            </a:prstGeom>
            <a:solidFill>
              <a:schemeClr val="tx1">
                <a:lumMod val="40000"/>
                <a:lumOff val="60000"/>
              </a:schemeClr>
            </a:solidFill>
            <a:ln w="19050">
              <a:solidFill>
                <a:schemeClr val="tx1"/>
              </a:solidFill>
            </a:ln>
          </p:spPr>
          <p:txBody>
            <a:bodyPr wrap="none" tIns="0" bIns="0" rtlCol="0" anchor="t">
              <a:spAutoFit/>
            </a:bodyPr>
            <a:lstStyle/>
            <a:p>
              <a:pPr algn="ctr"/>
              <a:r>
                <a:rPr lang="de-DE" sz="1400" dirty="0">
                  <a:solidFill>
                    <a:schemeClr val="bg1"/>
                  </a:solidFill>
                </a:rPr>
                <a:t>Was meine Aktionen bewirken</a:t>
              </a:r>
            </a:p>
          </p:txBody>
        </p:sp>
        <p:sp>
          <p:nvSpPr>
            <p:cNvPr id="20" name="TextBox 19">
              <a:extLst>
                <a:ext uri="{FF2B5EF4-FFF2-40B4-BE49-F238E27FC236}">
                  <a16:creationId xmlns:a16="http://schemas.microsoft.com/office/drawing/2014/main" id="{70774F1B-B54B-C246-8E16-A393D6836361}"/>
                </a:ext>
              </a:extLst>
            </p:cNvPr>
            <p:cNvSpPr txBox="1"/>
            <p:nvPr/>
          </p:nvSpPr>
          <p:spPr>
            <a:xfrm>
              <a:off x="3828675" y="3990728"/>
              <a:ext cx="788394" cy="302955"/>
            </a:xfrm>
            <a:prstGeom prst="roundRect">
              <a:avLst>
                <a:gd name="adj" fmla="val 50000"/>
              </a:avLst>
            </a:prstGeom>
            <a:solidFill>
              <a:schemeClr val="tx1">
                <a:lumMod val="40000"/>
                <a:lumOff val="60000"/>
              </a:schemeClr>
            </a:solidFill>
            <a:ln w="19050">
              <a:solidFill>
                <a:schemeClr val="tx1"/>
              </a:solidFill>
            </a:ln>
          </p:spPr>
          <p:txBody>
            <a:bodyPr wrap="none" tIns="0" bIns="0" rtlCol="0" anchor="t">
              <a:spAutoFit/>
            </a:bodyPr>
            <a:lstStyle/>
            <a:p>
              <a:pPr algn="ctr"/>
              <a:r>
                <a:rPr lang="de-DE" sz="1400" dirty="0">
                  <a:solidFill>
                    <a:schemeClr val="bg1"/>
                  </a:solidFill>
                </a:rPr>
                <a:t>Nutzen</a:t>
              </a:r>
            </a:p>
          </p:txBody>
        </p:sp>
        <p:cxnSp>
          <p:nvCxnSpPr>
            <p:cNvPr id="21" name="Straight Arrow Connector 20">
              <a:extLst>
                <a:ext uri="{FF2B5EF4-FFF2-40B4-BE49-F238E27FC236}">
                  <a16:creationId xmlns:a16="http://schemas.microsoft.com/office/drawing/2014/main" id="{9566B75B-CC5B-ED4F-B00C-57CFF991F5BA}"/>
                </a:ext>
              </a:extLst>
            </p:cNvPr>
            <p:cNvCxnSpPr>
              <a:cxnSpLocks/>
              <a:stCxn id="11" idx="2"/>
              <a:endCxn id="13" idx="0"/>
            </p:cNvCxnSpPr>
            <p:nvPr/>
          </p:nvCxnSpPr>
          <p:spPr>
            <a:xfrm>
              <a:off x="6777512" y="1942851"/>
              <a:ext cx="0" cy="29789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2DF2D7D-C343-6649-BD81-9F963741781A}"/>
                </a:ext>
              </a:extLst>
            </p:cNvPr>
            <p:cNvCxnSpPr>
              <a:cxnSpLocks/>
              <a:stCxn id="13" idx="2"/>
              <a:endCxn id="14" idx="0"/>
            </p:cNvCxnSpPr>
            <p:nvPr/>
          </p:nvCxnSpPr>
          <p:spPr>
            <a:xfrm>
              <a:off x="6777512" y="2763966"/>
              <a:ext cx="1"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1A7BF7B-B13C-9044-930C-651AF2AC2B70}"/>
                </a:ext>
              </a:extLst>
            </p:cNvPr>
            <p:cNvCxnSpPr>
              <a:cxnSpLocks/>
              <a:stCxn id="14" idx="2"/>
              <a:endCxn id="15" idx="0"/>
            </p:cNvCxnSpPr>
            <p:nvPr/>
          </p:nvCxnSpPr>
          <p:spPr>
            <a:xfrm>
              <a:off x="6777513" y="3583451"/>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841DFD46-4372-F446-BDC5-6202CFE5A7C4}"/>
                </a:ext>
              </a:extLst>
            </p:cNvPr>
            <p:cNvCxnSpPr>
              <a:cxnSpLocks/>
              <a:stCxn id="15" idx="2"/>
              <a:endCxn id="16" idx="0"/>
            </p:cNvCxnSpPr>
            <p:nvPr/>
          </p:nvCxnSpPr>
          <p:spPr>
            <a:xfrm>
              <a:off x="6777513" y="4402936"/>
              <a:ext cx="0" cy="296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5D07E1D-4E07-E149-8712-A179119DD3DF}"/>
                </a:ext>
              </a:extLst>
            </p:cNvPr>
            <p:cNvCxnSpPr>
              <a:cxnSpLocks/>
              <a:stCxn id="16" idx="2"/>
              <a:endCxn id="12" idx="0"/>
            </p:cNvCxnSpPr>
            <p:nvPr/>
          </p:nvCxnSpPr>
          <p:spPr>
            <a:xfrm>
              <a:off x="6777513" y="5222421"/>
              <a:ext cx="0" cy="296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B79007F-0DDA-6A48-A9DC-1FF14318EAB8}"/>
                </a:ext>
              </a:extLst>
            </p:cNvPr>
            <p:cNvCxnSpPr>
              <a:cxnSpLocks/>
              <a:stCxn id="17" idx="3"/>
              <a:endCxn id="13" idx="1"/>
            </p:cNvCxnSpPr>
            <p:nvPr/>
          </p:nvCxnSpPr>
          <p:spPr>
            <a:xfrm>
              <a:off x="4650093" y="2153234"/>
              <a:ext cx="1549088" cy="34912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055E0D5-CE2A-A14B-82E9-EE35F6F80B3D}"/>
                </a:ext>
              </a:extLst>
            </p:cNvPr>
            <p:cNvCxnSpPr>
              <a:cxnSpLocks/>
              <a:stCxn id="18" idx="3"/>
              <a:endCxn id="13" idx="1"/>
            </p:cNvCxnSpPr>
            <p:nvPr/>
          </p:nvCxnSpPr>
          <p:spPr>
            <a:xfrm flipV="1">
              <a:off x="5616874" y="2502356"/>
              <a:ext cx="582307" cy="10531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E17D357-86F0-B54E-AA3B-B3FB78B26E1F}"/>
                </a:ext>
              </a:extLst>
            </p:cNvPr>
            <p:cNvCxnSpPr>
              <a:cxnSpLocks/>
              <a:stCxn id="18" idx="3"/>
              <a:endCxn id="14" idx="1"/>
            </p:cNvCxnSpPr>
            <p:nvPr/>
          </p:nvCxnSpPr>
          <p:spPr>
            <a:xfrm>
              <a:off x="5616874" y="2607667"/>
              <a:ext cx="233045" cy="7141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72436C4-BBDA-F74B-B4F0-6E00264B4806}"/>
                </a:ext>
              </a:extLst>
            </p:cNvPr>
            <p:cNvCxnSpPr>
              <a:cxnSpLocks/>
              <a:stCxn id="19" idx="3"/>
              <a:endCxn id="13" idx="1"/>
            </p:cNvCxnSpPr>
            <p:nvPr/>
          </p:nvCxnSpPr>
          <p:spPr>
            <a:xfrm flipV="1">
              <a:off x="5463800" y="2502356"/>
              <a:ext cx="735381" cy="8199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8168CC8-3A08-C246-91ED-E91B6B8B0400}"/>
                </a:ext>
              </a:extLst>
            </p:cNvPr>
            <p:cNvCxnSpPr>
              <a:cxnSpLocks/>
              <a:stCxn id="19" idx="3"/>
              <a:endCxn id="14" idx="1"/>
            </p:cNvCxnSpPr>
            <p:nvPr/>
          </p:nvCxnSpPr>
          <p:spPr>
            <a:xfrm flipV="1">
              <a:off x="5463800" y="3321841"/>
              <a:ext cx="386119" cy="4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0D2FE5A4-F1EE-9140-ACF9-8E8F78295A15}"/>
                </a:ext>
              </a:extLst>
            </p:cNvPr>
            <p:cNvCxnSpPr>
              <a:cxnSpLocks/>
              <a:stCxn id="11" idx="3"/>
            </p:cNvCxnSpPr>
            <p:nvPr/>
          </p:nvCxnSpPr>
          <p:spPr>
            <a:xfrm>
              <a:off x="7151712" y="1835129"/>
              <a:ext cx="1542058"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62AB6C6A-8014-A348-9FA3-F4445F651FAB}"/>
                </a:ext>
              </a:extLst>
            </p:cNvPr>
            <p:cNvCxnSpPr>
              <a:cxnSpLocks/>
              <a:stCxn id="20" idx="3"/>
            </p:cNvCxnSpPr>
            <p:nvPr/>
          </p:nvCxnSpPr>
          <p:spPr>
            <a:xfrm>
              <a:off x="4617069" y="4142206"/>
              <a:ext cx="130460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2CC4A9F4-163F-614B-9AB6-1D60DA7592D1}"/>
                </a:ext>
              </a:extLst>
            </p:cNvPr>
            <p:cNvCxnSpPr>
              <a:cxnSpLocks/>
              <a:endCxn id="12" idx="3"/>
            </p:cNvCxnSpPr>
            <p:nvPr/>
          </p:nvCxnSpPr>
          <p:spPr>
            <a:xfrm flipH="1">
              <a:off x="7224233" y="5626410"/>
              <a:ext cx="1469537" cy="0"/>
            </a:xfrm>
            <a:prstGeom prst="straightConnector1">
              <a:avLst/>
            </a:prstGeom>
            <a:ln w="28575">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4" name="Curved Connector 33">
              <a:extLst>
                <a:ext uri="{FF2B5EF4-FFF2-40B4-BE49-F238E27FC236}">
                  <a16:creationId xmlns:a16="http://schemas.microsoft.com/office/drawing/2014/main" id="{D9D61C17-71FF-284D-9E57-F45520BD41A4}"/>
                </a:ext>
              </a:extLst>
            </p:cNvPr>
            <p:cNvCxnSpPr>
              <a:cxnSpLocks/>
              <a:stCxn id="13" idx="0"/>
              <a:endCxn id="17" idx="0"/>
            </p:cNvCxnSpPr>
            <p:nvPr/>
          </p:nvCxnSpPr>
          <p:spPr>
            <a:xfrm rot="16200000" flipV="1">
              <a:off x="5380697" y="843930"/>
              <a:ext cx="238990" cy="2554641"/>
            </a:xfrm>
            <a:prstGeom prst="curvedConnector3">
              <a:avLst>
                <a:gd name="adj1" fmla="val 195653"/>
              </a:avLst>
            </a:prstGeom>
            <a:ln w="28575">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754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DC959-9483-354B-B674-C0BAA3A67C71}"/>
              </a:ext>
            </a:extLst>
          </p:cNvPr>
          <p:cNvSpPr>
            <a:spLocks noGrp="1"/>
          </p:cNvSpPr>
          <p:nvPr>
            <p:ph type="title"/>
          </p:nvPr>
        </p:nvSpPr>
        <p:spPr/>
        <p:txBody>
          <a:bodyPr/>
          <a:lstStyle/>
          <a:p>
            <a:r>
              <a:rPr lang="de-DE" dirty="0"/>
              <a:t>Absorption: Alternative Interpretation</a:t>
            </a:r>
            <a:endParaRPr lang="en-GB" dirty="0">
              <a:solidFill>
                <a:schemeClr val="accent1"/>
              </a:solidFill>
            </a:endParaRPr>
          </a:p>
        </p:txBody>
      </p:sp>
      <mc:AlternateContent xmlns:mc="http://schemas.openxmlformats.org/markup-compatibility/2006" xmlns:a14="http://schemas.microsoft.com/office/drawing/2010/main">
        <mc:Choice Requires="a14">
          <p:sp>
            <p:nvSpPr>
              <p:cNvPr id="18" name="Content Placeholder 17">
                <a:extLst>
                  <a:ext uri="{FF2B5EF4-FFF2-40B4-BE49-F238E27FC236}">
                    <a16:creationId xmlns:a16="http://schemas.microsoft.com/office/drawing/2014/main" id="{FBD60FD0-CF2E-AF44-A863-FB4682DAA37B}"/>
                  </a:ext>
                </a:extLst>
              </p:cNvPr>
              <p:cNvSpPr>
                <a:spLocks noGrp="1"/>
              </p:cNvSpPr>
              <p:nvPr>
                <p:ph idx="1"/>
              </p:nvPr>
            </p:nvSpPr>
            <p:spPr/>
            <p:txBody>
              <a:bodyPr>
                <a:normAutofit/>
              </a:bodyPr>
              <a:lstStyle/>
              <a:p>
                <a:pPr marL="0" indent="0">
                  <a:buNone/>
                </a:pPr>
                <a:endParaRPr lang="de-DE" i="1" dirty="0">
                  <a:latin typeface="Cambria Math" panose="02040503050406030204" pitchFamily="18" charset="0"/>
                </a:endParaRPr>
              </a:p>
              <a:p>
                <a:pPr marL="0" indent="0">
                  <a:buNone/>
                </a:pPr>
                <a:endParaRPr lang="de-DE" i="1" dirty="0">
                  <a:latin typeface="Cambria Math" panose="02040503050406030204" pitchFamily="18" charset="0"/>
                </a:endParaRPr>
              </a:p>
              <a:p>
                <a:pPr marL="0" indent="0">
                  <a:buNone/>
                </a:pPr>
                <a:endParaRPr lang="de-DE" i="1" dirty="0">
                  <a:latin typeface="Cambria Math" panose="02040503050406030204" pitchFamily="18" charset="0"/>
                </a:endParaRPr>
              </a:p>
              <a:p>
                <a:pPr marL="0" indent="0">
                  <a:buNone/>
                </a:pPr>
                <a:endParaRPr lang="de-DE" i="1" dirty="0">
                  <a:latin typeface="Cambria Math" panose="02040503050406030204" pitchFamily="18" charset="0"/>
                </a:endParaRPr>
              </a:p>
              <a:p>
                <a:pPr marL="0" indent="0">
                  <a:buNone/>
                </a:pPr>
                <a:endParaRPr lang="de-DE"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𝐸𝑝𝑖𝑑</m:t>
                          </m:r>
                          <m:r>
                            <a:rPr lang="de-DE" b="0" i="1" smtClean="0">
                              <a:latin typeface="Cambria Math" panose="02040503050406030204" pitchFamily="18" charset="0"/>
                            </a:rPr>
                            <m:t> </m:t>
                          </m:r>
                          <m:r>
                            <a:rPr lang="de-DE" i="1">
                              <a:latin typeface="Cambria Math" panose="02040503050406030204" pitchFamily="18" charset="0"/>
                            </a:rPr>
                            <m:t>|</m:t>
                          </m:r>
                          <m:r>
                            <a:rPr lang="de-DE" b="0" i="1" smtClean="0">
                              <a:latin typeface="Cambria Math" panose="02040503050406030204" pitchFamily="18" charset="0"/>
                            </a:rPr>
                            <m:t> </m:t>
                          </m:r>
                          <m:r>
                            <a:rPr lang="de-DE" i="1">
                              <a:solidFill>
                                <a:srgbClr val="FFC000"/>
                              </a:solidFill>
                              <a:latin typeface="Cambria Math" panose="02040503050406030204" pitchFamily="18" charset="0"/>
                            </a:rPr>
                            <m:t>𝑠𝑖𝑐𝑘</m:t>
                          </m:r>
                        </m:e>
                      </m:d>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sSub>
                            <m:sSubPr>
                              <m:ctrlPr>
                                <a:rPr lang="de-DE" i="1">
                                  <a:latin typeface="Cambria Math" panose="02040503050406030204" pitchFamily="18" charset="0"/>
                                </a:rPr>
                              </m:ctrlPr>
                            </m:sSubPr>
                            <m:e>
                              <m:r>
                                <m:rPr>
                                  <m:brk m:alnAt="7"/>
                                </m:rPr>
                                <a:rPr lang="de-DE" i="1">
                                  <a:latin typeface="Cambria Math" panose="02040503050406030204" pitchFamily="18" charset="0"/>
                                </a:rPr>
                                <m:t>𝑣</m:t>
                              </m:r>
                            </m:e>
                            <m:sub>
                              <m:r>
                                <m:rPr>
                                  <m:brk m:alnAt="7"/>
                                </m:rPr>
                                <a:rPr lang="de-DE" i="1">
                                  <a:latin typeface="Cambria Math" panose="02040503050406030204" pitchFamily="18" charset="0"/>
                                </a:rPr>
                                <m:t>𝑡</m:t>
                              </m:r>
                            </m:sub>
                          </m:sSub>
                          <m:r>
                            <a:rPr lang="de-DE" i="1">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Val</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𝑇𝑟𝑎𝑣𝑒𝑙</m:t>
                          </m:r>
                          <m:r>
                            <a:rPr lang="de-DE" i="1">
                              <a:latin typeface="Cambria Math" panose="02040503050406030204" pitchFamily="18" charset="0"/>
                              <a:ea typeface="Cambria Math" panose="02040503050406030204" pitchFamily="18" charset="0"/>
                            </a:rPr>
                            <m:t>)</m:t>
                          </m:r>
                        </m:sub>
                        <m:sup/>
                        <m:e>
                          <m:r>
                            <a:rPr lang="de-DE" i="1">
                              <a:latin typeface="Cambria Math" panose="02040503050406030204" pitchFamily="18" charset="0"/>
                            </a:rPr>
                            <m:t>𝑃</m:t>
                          </m:r>
                          <m:r>
                            <a:rPr lang="de-DE" i="1">
                              <a:latin typeface="Cambria Math" panose="02040503050406030204" pitchFamily="18" charset="0"/>
                            </a:rPr>
                            <m:t>(</m:t>
                          </m:r>
                          <m:r>
                            <a:rPr lang="de-DE" i="1">
                              <a:latin typeface="Cambria Math" panose="02040503050406030204" pitchFamily="18" charset="0"/>
                            </a:rPr>
                            <m:t>𝐸𝑝𝑖𝑑</m:t>
                          </m:r>
                          <m:r>
                            <a:rPr lang="de-DE" i="1">
                              <a:latin typeface="Cambria Math" panose="02040503050406030204" pitchFamily="18" charset="0"/>
                            </a:rPr>
                            <m:t>,</m:t>
                          </m:r>
                          <m:r>
                            <a:rPr lang="de-DE" i="1">
                              <a:latin typeface="Cambria Math" panose="02040503050406030204" pitchFamily="18" charset="0"/>
                            </a:rPr>
                            <m:t>𝑇𝑟𝑎𝑣𝑒𝑙</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𝑣</m:t>
                              </m:r>
                            </m:e>
                            <m:sub>
                              <m:r>
                                <a:rPr lang="de-DE" i="1">
                                  <a:latin typeface="Cambria Math" panose="02040503050406030204" pitchFamily="18" charset="0"/>
                                </a:rPr>
                                <m:t>𝑡</m:t>
                              </m:r>
                            </m:sub>
                          </m:sSub>
                          <m:r>
                            <a:rPr lang="de-DE" i="1">
                              <a:latin typeface="Cambria Math" panose="02040503050406030204" pitchFamily="18" charset="0"/>
                            </a:rPr>
                            <m:t>,</m:t>
                          </m:r>
                          <m:r>
                            <a:rPr lang="de-DE" i="1">
                              <a:solidFill>
                                <a:srgbClr val="FFC000"/>
                              </a:solidFill>
                              <a:latin typeface="Cambria Math" panose="02040503050406030204" pitchFamily="18" charset="0"/>
                            </a:rPr>
                            <m:t>𝑠𝑖𝑐𝑘</m:t>
                          </m:r>
                          <m:r>
                            <a:rPr lang="de-DE" i="1">
                              <a:latin typeface="Cambria Math" panose="02040503050406030204" pitchFamily="18" charset="0"/>
                            </a:rPr>
                            <m:t>)</m:t>
                          </m:r>
                        </m:e>
                      </m:nary>
                    </m:oMath>
                  </m:oMathPara>
                </a14:m>
                <a:endParaRPr lang="de-DE" i="1" dirty="0">
                  <a:latin typeface="Cambria Math" panose="02040503050406030204" pitchFamily="18" charset="0"/>
                </a:endParaRPr>
              </a:p>
              <a:p>
                <a:pPr marL="0" indent="0">
                  <a:buNone/>
                </a:pPr>
                <a:endParaRPr lang="de-DE"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𝐸𝑝𝑖𝑑</m:t>
                          </m:r>
                          <m:r>
                            <a:rPr lang="de-DE" b="0" i="1" smtClean="0">
                              <a:latin typeface="Cambria Math" panose="02040503050406030204" pitchFamily="18" charset="0"/>
                            </a:rPr>
                            <m:t> </m:t>
                          </m:r>
                          <m:r>
                            <a:rPr lang="de-DE" i="1">
                              <a:latin typeface="Cambria Math" panose="02040503050406030204" pitchFamily="18" charset="0"/>
                            </a:rPr>
                            <m:t>|</m:t>
                          </m:r>
                          <m:r>
                            <a:rPr lang="de-DE" b="0" i="1" smtClean="0">
                              <a:latin typeface="Cambria Math" panose="02040503050406030204" pitchFamily="18" charset="0"/>
                            </a:rPr>
                            <m:t> </m:t>
                          </m:r>
                          <m:r>
                            <a:rPr lang="de-DE" i="1" smtClean="0">
                              <a:solidFill>
                                <a:srgbClr val="FFC000"/>
                              </a:solidFill>
                              <a:latin typeface="Cambria Math" panose="02040503050406030204" pitchFamily="18" charset="0"/>
                            </a:rPr>
                            <m:t>𝑠𝑖𝑐𝑘</m:t>
                          </m:r>
                        </m:e>
                      </m:d>
                      <m:r>
                        <a:rPr lang="de-DE" i="1" smtClean="0">
                          <a:solidFill>
                            <a:schemeClr val="bg2"/>
                          </a:solidFill>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sSub>
                            <m:sSubPr>
                              <m:ctrlPr>
                                <a:rPr lang="de-DE" b="0" i="1" smtClean="0">
                                  <a:latin typeface="Cambria Math" panose="02040503050406030204" pitchFamily="18" charset="0"/>
                                </a:rPr>
                              </m:ctrlPr>
                            </m:sSubPr>
                            <m:e>
                              <m:r>
                                <m:rPr>
                                  <m:brk m:alnAt="7"/>
                                </m:rPr>
                                <a:rPr lang="de-DE" i="1">
                                  <a:latin typeface="Cambria Math" panose="02040503050406030204" pitchFamily="18" charset="0"/>
                                </a:rPr>
                                <m:t>𝑣</m:t>
                              </m:r>
                            </m:e>
                            <m:sub>
                              <m:r>
                                <m:rPr>
                                  <m:brk m:alnAt="7"/>
                                </m:rPr>
                                <a:rPr lang="de-DE" b="0" i="1" smtClean="0">
                                  <a:latin typeface="Cambria Math" panose="02040503050406030204" pitchFamily="18" charset="0"/>
                                </a:rPr>
                                <m:t>𝑡</m:t>
                              </m:r>
                            </m:sub>
                          </m:sSub>
                          <m:r>
                            <a:rPr lang="de-DE" i="1">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Val</m:t>
                          </m:r>
                          <m:r>
                            <a:rPr lang="de-DE" i="1">
                              <a:latin typeface="Cambria Math" panose="02040503050406030204" pitchFamily="18" charset="0"/>
                              <a:ea typeface="Cambria Math" panose="02040503050406030204" pitchFamily="18" charset="0"/>
                            </a:rPr>
                            <m:t>(</m:t>
                          </m:r>
                          <m:r>
                            <a:rPr lang="de-DE" b="0" i="1" smtClean="0">
                              <a:solidFill>
                                <a:schemeClr val="tx1"/>
                              </a:solidFill>
                              <a:latin typeface="Cambria Math" panose="02040503050406030204" pitchFamily="18" charset="0"/>
                              <a:ea typeface="Cambria Math" panose="02040503050406030204" pitchFamily="18" charset="0"/>
                            </a:rPr>
                            <m:t>𝑇𝑟𝑎𝑣𝑒𝑙</m:t>
                          </m:r>
                          <m:r>
                            <a:rPr lang="de-DE" i="1">
                              <a:latin typeface="Cambria Math" panose="02040503050406030204" pitchFamily="18" charset="0"/>
                              <a:ea typeface="Cambria Math" panose="02040503050406030204" pitchFamily="18" charset="0"/>
                            </a:rPr>
                            <m:t>)</m:t>
                          </m:r>
                        </m:sub>
                        <m:sup/>
                        <m:e>
                          <m:nary>
                            <m:naryPr>
                              <m:chr m:val="∑"/>
                              <m:supHide m:val="on"/>
                              <m:ctrlPr>
                                <a:rPr lang="de-DE" i="1" smtClean="0">
                                  <a:solidFill>
                                    <a:srgbClr val="FFC000"/>
                                  </a:solidFill>
                                  <a:latin typeface="Cambria Math" panose="02040503050406030204" pitchFamily="18" charset="0"/>
                                  <a:ea typeface="Cambria Math" panose="02040503050406030204" pitchFamily="18" charset="0"/>
                                </a:rPr>
                              </m:ctrlPr>
                            </m:naryPr>
                            <m:sub>
                              <m:sSub>
                                <m:sSubPr>
                                  <m:ctrlPr>
                                    <a:rPr lang="de-DE" b="0" i="1" smtClean="0">
                                      <a:solidFill>
                                        <a:srgbClr val="FFC000"/>
                                      </a:solidFill>
                                      <a:latin typeface="Cambria Math" panose="02040503050406030204" pitchFamily="18" charset="0"/>
                                      <a:ea typeface="Cambria Math" panose="02040503050406030204" pitchFamily="18" charset="0"/>
                                    </a:rPr>
                                  </m:ctrlPr>
                                </m:sSubPr>
                                <m:e>
                                  <m:r>
                                    <m:rPr>
                                      <m:brk m:alnAt="7"/>
                                    </m:rPr>
                                    <a:rPr lang="de-DE" b="0" i="1" smtClean="0">
                                      <a:solidFill>
                                        <a:srgbClr val="FFC000"/>
                                      </a:solidFill>
                                      <a:latin typeface="Cambria Math" panose="02040503050406030204" pitchFamily="18" charset="0"/>
                                      <a:ea typeface="Cambria Math" panose="02040503050406030204" pitchFamily="18" charset="0"/>
                                    </a:rPr>
                                    <m:t>𝑣</m:t>
                                  </m:r>
                                </m:e>
                                <m:sub>
                                  <m:r>
                                    <m:rPr>
                                      <m:brk m:alnAt="7"/>
                                    </m:rPr>
                                    <a:rPr lang="de-DE" b="0" i="1" smtClean="0">
                                      <a:solidFill>
                                        <a:srgbClr val="FFC000"/>
                                      </a:solidFill>
                                      <a:latin typeface="Cambria Math" panose="02040503050406030204" pitchFamily="18" charset="0"/>
                                      <a:ea typeface="Cambria Math" panose="02040503050406030204" pitchFamily="18" charset="0"/>
                                    </a:rPr>
                                    <m:t>𝑠</m:t>
                                  </m:r>
                                </m:sub>
                              </m:sSub>
                              <m:r>
                                <m:rPr>
                                  <m:brk m:alnAt="7"/>
                                </m:rPr>
                                <a:rPr lang="de-DE" b="0" i="1" smtClean="0">
                                  <a:solidFill>
                                    <a:srgbClr val="FFC000"/>
                                  </a:solidFill>
                                  <a:latin typeface="Cambria Math" panose="02040503050406030204" pitchFamily="18" charset="0"/>
                                  <a:ea typeface="Cambria Math" panose="02040503050406030204" pitchFamily="18" charset="0"/>
                                </a:rPr>
                                <m:t>∈</m:t>
                              </m:r>
                              <m:r>
                                <m:rPr>
                                  <m:sty m:val="p"/>
                                </m:rPr>
                                <a:rPr lang="de-DE" b="0" i="1" smtClean="0">
                                  <a:solidFill>
                                    <a:srgbClr val="FFC000"/>
                                  </a:solidFill>
                                  <a:latin typeface="Cambria Math" panose="02040503050406030204" pitchFamily="18" charset="0"/>
                                  <a:ea typeface="Cambria Math" panose="02040503050406030204" pitchFamily="18" charset="0"/>
                                </a:rPr>
                                <m:t>Val</m:t>
                              </m:r>
                              <m:d>
                                <m:dPr>
                                  <m:ctrlPr>
                                    <a:rPr lang="de-DE" b="0" i="1" smtClean="0">
                                      <a:solidFill>
                                        <a:srgbClr val="FFC000"/>
                                      </a:solidFill>
                                      <a:latin typeface="Cambria Math" panose="02040503050406030204" pitchFamily="18" charset="0"/>
                                      <a:ea typeface="Cambria Math" panose="02040503050406030204" pitchFamily="18" charset="0"/>
                                    </a:rPr>
                                  </m:ctrlPr>
                                </m:dPr>
                                <m:e>
                                  <m:r>
                                    <a:rPr lang="de-DE" b="0" i="1" smtClean="0">
                                      <a:solidFill>
                                        <a:srgbClr val="FFC000"/>
                                      </a:solidFill>
                                      <a:latin typeface="Cambria Math" panose="02040503050406030204" pitchFamily="18" charset="0"/>
                                      <a:ea typeface="Cambria Math" panose="02040503050406030204" pitchFamily="18" charset="0"/>
                                    </a:rPr>
                                    <m:t>𝑆𝑖𝑐𝑘</m:t>
                                  </m:r>
                                </m:e>
                              </m:d>
                            </m:sub>
                            <m:sup/>
                            <m:e>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m:t>
                                  </m:r>
                                  <m:r>
                                    <a:rPr lang="de-DE" i="1">
                                      <a:latin typeface="Cambria Math" panose="02040503050406030204" pitchFamily="18" charset="0"/>
                                    </a:rPr>
                                    <m:t>𝑇𝑟𝑎𝑣𝑒𝑙</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𝑣</m:t>
                                      </m:r>
                                    </m:e>
                                    <m:sub>
                                      <m:r>
                                        <a:rPr lang="de-DE" i="1">
                                          <a:latin typeface="Cambria Math" panose="02040503050406030204" pitchFamily="18" charset="0"/>
                                        </a:rPr>
                                        <m:t>𝑡</m:t>
                                      </m:r>
                                    </m:sub>
                                  </m:sSub>
                                  <m:r>
                                    <a:rPr lang="de-DE" i="1">
                                      <a:latin typeface="Cambria Math" panose="02040503050406030204" pitchFamily="18" charset="0"/>
                                    </a:rPr>
                                    <m:t>,</m:t>
                                  </m:r>
                                  <m:r>
                                    <a:rPr lang="de-DE" i="1">
                                      <a:solidFill>
                                        <a:srgbClr val="FFC000"/>
                                      </a:solidFill>
                                      <a:latin typeface="Cambria Math" panose="02040503050406030204" pitchFamily="18" charset="0"/>
                                    </a:rPr>
                                    <m:t>𝑆𝑖𝑐𝑘</m:t>
                                  </m:r>
                                  <m:r>
                                    <a:rPr lang="de-DE" i="1">
                                      <a:solidFill>
                                        <a:srgbClr val="FFC000"/>
                                      </a:solidFill>
                                      <a:latin typeface="Cambria Math" panose="02040503050406030204" pitchFamily="18" charset="0"/>
                                    </a:rPr>
                                    <m:t>=</m:t>
                                  </m:r>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𝑣</m:t>
                                      </m:r>
                                    </m:e>
                                    <m:sub>
                                      <m:r>
                                        <a:rPr lang="de-DE" i="1">
                                          <a:solidFill>
                                            <a:srgbClr val="FFC000"/>
                                          </a:solidFill>
                                          <a:latin typeface="Cambria Math" panose="02040503050406030204" pitchFamily="18" charset="0"/>
                                        </a:rPr>
                                        <m:t>𝑠</m:t>
                                      </m:r>
                                    </m:sub>
                                  </m:sSub>
                                </m:e>
                              </m:d>
                              <m:sSub>
                                <m:sSubPr>
                                  <m:ctrlPr>
                                    <a:rPr lang="de-DE" i="1">
                                      <a:solidFill>
                                        <a:srgbClr val="7030A0"/>
                                      </a:solidFill>
                                      <a:latin typeface="Cambria Math" panose="02040503050406030204" pitchFamily="18" charset="0"/>
                                      <a:ea typeface="Cambria Math" panose="02040503050406030204" pitchFamily="18" charset="0"/>
                                    </a:rPr>
                                  </m:ctrlPr>
                                </m:sSubPr>
                                <m:e>
                                  <m:r>
                                    <a:rPr lang="de-DE" i="1">
                                      <a:solidFill>
                                        <a:srgbClr val="7030A0"/>
                                      </a:solidFill>
                                      <a:latin typeface="Cambria Math" panose="02040503050406030204" pitchFamily="18" charset="0"/>
                                      <a:ea typeface="Cambria Math" panose="02040503050406030204" pitchFamily="18" charset="0"/>
                                    </a:rPr>
                                    <m:t>𝜙</m:t>
                                  </m:r>
                                </m:e>
                                <m:sub>
                                  <m:r>
                                    <a:rPr lang="de-DE" i="1">
                                      <a:solidFill>
                                        <a:srgbClr val="7030A0"/>
                                      </a:solidFill>
                                      <a:latin typeface="Cambria Math" panose="02040503050406030204" pitchFamily="18" charset="0"/>
                                      <a:ea typeface="Cambria Math" panose="02040503050406030204" pitchFamily="18" charset="0"/>
                                    </a:rPr>
                                    <m:t>𝑒</m:t>
                                  </m:r>
                                </m:sub>
                              </m:sSub>
                              <m:d>
                                <m:dPr>
                                  <m:ctrlPr>
                                    <a:rPr lang="de-DE" i="1">
                                      <a:solidFill>
                                        <a:srgbClr val="7030A0"/>
                                      </a:solidFill>
                                      <a:latin typeface="Cambria Math" panose="02040503050406030204" pitchFamily="18" charset="0"/>
                                      <a:ea typeface="Cambria Math" panose="02040503050406030204" pitchFamily="18" charset="0"/>
                                    </a:rPr>
                                  </m:ctrlPr>
                                </m:dPr>
                                <m:e>
                                  <m:r>
                                    <a:rPr lang="de-DE" i="1">
                                      <a:solidFill>
                                        <a:srgbClr val="7030A0"/>
                                      </a:solidFill>
                                      <a:latin typeface="Cambria Math" panose="02040503050406030204" pitchFamily="18" charset="0"/>
                                      <a:ea typeface="Cambria Math" panose="02040503050406030204" pitchFamily="18" charset="0"/>
                                    </a:rPr>
                                    <m:t>𝑆𝑖𝑐𝑘</m:t>
                                  </m:r>
                                  <m:r>
                                    <a:rPr lang="de-DE" i="1">
                                      <a:solidFill>
                                        <a:srgbClr val="7030A0"/>
                                      </a:solidFill>
                                      <a:latin typeface="Cambria Math" panose="02040503050406030204" pitchFamily="18" charset="0"/>
                                      <a:ea typeface="Cambria Math" panose="02040503050406030204" pitchFamily="18" charset="0"/>
                                    </a:rPr>
                                    <m:t>=</m:t>
                                  </m:r>
                                  <m:sSub>
                                    <m:sSubPr>
                                      <m:ctrlPr>
                                        <a:rPr lang="de-DE" i="1">
                                          <a:solidFill>
                                            <a:srgbClr val="7030A0"/>
                                          </a:solidFill>
                                          <a:latin typeface="Cambria Math" panose="02040503050406030204" pitchFamily="18" charset="0"/>
                                          <a:ea typeface="Cambria Math" panose="02040503050406030204" pitchFamily="18" charset="0"/>
                                        </a:rPr>
                                      </m:ctrlPr>
                                    </m:sSubPr>
                                    <m:e>
                                      <m:r>
                                        <a:rPr lang="de-DE" i="1">
                                          <a:solidFill>
                                            <a:srgbClr val="7030A0"/>
                                          </a:solidFill>
                                          <a:latin typeface="Cambria Math" panose="02040503050406030204" pitchFamily="18" charset="0"/>
                                          <a:ea typeface="Cambria Math" panose="02040503050406030204" pitchFamily="18" charset="0"/>
                                        </a:rPr>
                                        <m:t>𝑣</m:t>
                                      </m:r>
                                    </m:e>
                                    <m:sub>
                                      <m:r>
                                        <a:rPr lang="de-DE" i="1">
                                          <a:solidFill>
                                            <a:srgbClr val="7030A0"/>
                                          </a:solidFill>
                                          <a:latin typeface="Cambria Math" panose="02040503050406030204" pitchFamily="18" charset="0"/>
                                          <a:ea typeface="Cambria Math" panose="02040503050406030204" pitchFamily="18" charset="0"/>
                                        </a:rPr>
                                        <m:t>𝑠</m:t>
                                      </m:r>
                                    </m:sub>
                                  </m:sSub>
                                </m:e>
                              </m:d>
                            </m:e>
                          </m:nary>
                        </m:e>
                      </m:nary>
                    </m:oMath>
                  </m:oMathPara>
                </a14:m>
                <a:endParaRPr lang="en-GB" dirty="0"/>
              </a:p>
              <a:p>
                <a:endParaRPr lang="en-GB" dirty="0"/>
              </a:p>
            </p:txBody>
          </p:sp>
        </mc:Choice>
        <mc:Fallback xmlns="">
          <p:sp>
            <p:nvSpPr>
              <p:cNvPr id="18" name="Content Placeholder 17">
                <a:extLst>
                  <a:ext uri="{FF2B5EF4-FFF2-40B4-BE49-F238E27FC236}">
                    <a16:creationId xmlns:a16="http://schemas.microsoft.com/office/drawing/2014/main" id="{FBD60FD0-CF2E-AF44-A863-FB4682DAA37B}"/>
                  </a:ext>
                </a:extLst>
              </p:cNvPr>
              <p:cNvSpPr>
                <a:spLocks noGrp="1" noRot="1" noChangeAspect="1" noMove="1" noResize="1" noEditPoints="1" noAdjustHandles="1" noChangeArrowheads="1" noChangeShapeType="1" noTextEdit="1"/>
              </p:cNvSpPr>
              <p:nvPr>
                <p:ph idx="1"/>
              </p:nvPr>
            </p:nvSpPr>
            <p:spPr>
              <a:blipFill>
                <a:blip r:embed="rId3"/>
                <a:stretch>
                  <a:fillRect b="-36716"/>
                </a:stretch>
              </a:blipFill>
            </p:spPr>
            <p:txBody>
              <a:bodyPr/>
              <a:lstStyle/>
              <a:p>
                <a:r>
                  <a:rPr lang="de-DE">
                    <a:noFill/>
                  </a:rPr>
                  <a:t> </a:t>
                </a:r>
              </a:p>
            </p:txBody>
          </p:sp>
        </mc:Fallback>
      </mc:AlternateContent>
      <p:sp>
        <p:nvSpPr>
          <p:cNvPr id="5" name="Slide Number Placeholder 4">
            <a:extLst>
              <a:ext uri="{FF2B5EF4-FFF2-40B4-BE49-F238E27FC236}">
                <a16:creationId xmlns:a16="http://schemas.microsoft.com/office/drawing/2014/main" id="{9D61F1D9-B940-9B47-8DDF-D5148F108243}"/>
              </a:ext>
            </a:extLst>
          </p:cNvPr>
          <p:cNvSpPr>
            <a:spLocks noGrp="1"/>
          </p:cNvSpPr>
          <p:nvPr>
            <p:ph type="sldNum" sz="quarter" idx="4"/>
          </p:nvPr>
        </p:nvSpPr>
        <p:spPr/>
        <p:txBody>
          <a:bodyPr/>
          <a:lstStyle/>
          <a:p>
            <a:fld id="{67C9959E-8E6B-B04C-9955-EA096F41CA7A}" type="slidenum">
              <a:rPr lang="en-GB" smtClean="0"/>
              <a:t>30</a:t>
            </a:fld>
            <a:endParaRPr lang="en-GB"/>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CFDE7209-2D5C-CD45-87C1-DD0DBAF9A65A}"/>
                  </a:ext>
                </a:extLst>
              </p:cNvPr>
              <p:cNvSpPr txBox="1"/>
              <p:nvPr/>
            </p:nvSpPr>
            <p:spPr>
              <a:xfrm>
                <a:off x="1810143" y="1665066"/>
                <a:ext cx="4701415" cy="1200329"/>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r>
                  <a:rPr lang="de-DE" dirty="0"/>
                  <a:t>Absorption:</a:t>
                </a:r>
              </a:p>
              <a:p>
                <a:pPr marL="342900" indent="-342900">
                  <a:buFont typeface="+mj-lt"/>
                  <a:buAutoNum type="arabicPeriod"/>
                </a:pPr>
                <a:r>
                  <a:rPr lang="de-DE" dirty="0"/>
                  <a:t>Bei </a:t>
                </a:r>
                <a14:m>
                  <m:oMath xmlns:m="http://schemas.openxmlformats.org/officeDocument/2006/math">
                    <m:r>
                      <a:rPr lang="de-DE" b="0" i="1" smtClean="0">
                        <a:latin typeface="Cambria Math" panose="02040503050406030204" pitchFamily="18" charset="0"/>
                      </a:rPr>
                      <m:t>𝑅</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𝑟</m:t>
                    </m:r>
                  </m:oMath>
                </a14:m>
                <a:r>
                  <a:rPr lang="de-DE" dirty="0"/>
                  <a:t> Wahrscheinlichkeiten auf </a:t>
                </a:r>
                <a14:m>
                  <m:oMath xmlns:m="http://schemas.openxmlformats.org/officeDocument/2006/math">
                    <m:r>
                      <a:rPr lang="de-DE" i="1" dirty="0" smtClean="0">
                        <a:latin typeface="Cambria Math" panose="02040503050406030204" pitchFamily="18" charset="0"/>
                      </a:rPr>
                      <m:t>0</m:t>
                    </m:r>
                  </m:oMath>
                </a14:m>
                <a:r>
                  <a:rPr lang="de-DE" dirty="0"/>
                  <a:t> setzen</a:t>
                </a:r>
              </a:p>
              <a:p>
                <a:pPr marL="342900" indent="-342900">
                  <a:buFont typeface="+mj-lt"/>
                  <a:buAutoNum type="arabicPeriod"/>
                </a:pPr>
                <a:r>
                  <a:rPr lang="de-DE" dirty="0"/>
                  <a:t>Zeilen mit Wahrscheinlichkeit </a:t>
                </a:r>
                <a14:m>
                  <m:oMath xmlns:m="http://schemas.openxmlformats.org/officeDocument/2006/math">
                    <m:r>
                      <a:rPr lang="de-DE" i="1" dirty="0">
                        <a:latin typeface="Cambria Math" panose="02040503050406030204" pitchFamily="18" charset="0"/>
                      </a:rPr>
                      <m:t>0</m:t>
                    </m:r>
                  </m:oMath>
                </a14:m>
                <a:r>
                  <a:rPr lang="de-DE" dirty="0"/>
                  <a:t> fallen lassen</a:t>
                </a:r>
              </a:p>
              <a:p>
                <a:pPr marL="342900" indent="-342900">
                  <a:buFont typeface="+mj-lt"/>
                  <a:buAutoNum type="arabicPeriod"/>
                </a:pPr>
                <a:r>
                  <a:rPr lang="de-DE" dirty="0"/>
                  <a:t>Evidenzvariable fallen lassen </a:t>
                </a:r>
              </a:p>
            </p:txBody>
          </p:sp>
        </mc:Choice>
        <mc:Fallback xmlns="">
          <p:sp>
            <p:nvSpPr>
              <p:cNvPr id="97" name="TextBox 96">
                <a:extLst>
                  <a:ext uri="{FF2B5EF4-FFF2-40B4-BE49-F238E27FC236}">
                    <a16:creationId xmlns:a16="http://schemas.microsoft.com/office/drawing/2014/main" id="{CFDE7209-2D5C-CD45-87C1-DD0DBAF9A65A}"/>
                  </a:ext>
                </a:extLst>
              </p:cNvPr>
              <p:cNvSpPr txBox="1">
                <a:spLocks noRot="1" noChangeAspect="1" noMove="1" noResize="1" noEditPoints="1" noAdjustHandles="1" noChangeArrowheads="1" noChangeShapeType="1" noTextEdit="1"/>
              </p:cNvSpPr>
              <p:nvPr/>
            </p:nvSpPr>
            <p:spPr>
              <a:xfrm>
                <a:off x="1810143" y="1665066"/>
                <a:ext cx="4701415" cy="1200329"/>
              </a:xfrm>
              <a:prstGeom prst="rect">
                <a:avLst/>
              </a:prstGeom>
              <a:blipFill>
                <a:blip r:embed="rId4"/>
                <a:stretch>
                  <a:fillRect/>
                </a:stretch>
              </a:blipFill>
            </p:spPr>
            <p:txBody>
              <a:bodyPr/>
              <a:lstStyle/>
              <a:p>
                <a:r>
                  <a:rPr lang="de-DE">
                    <a:noFill/>
                  </a:rPr>
                  <a:t> </a:t>
                </a:r>
              </a:p>
            </p:txBody>
          </p:sp>
        </mc:Fallback>
      </mc:AlternateContent>
      <p:sp>
        <p:nvSpPr>
          <p:cNvPr id="98" name="TextBox 97">
            <a:extLst>
              <a:ext uri="{FF2B5EF4-FFF2-40B4-BE49-F238E27FC236}">
                <a16:creationId xmlns:a16="http://schemas.microsoft.com/office/drawing/2014/main" id="{E9BA0121-3B36-4F4A-988D-9DAC92DEA9F4}"/>
              </a:ext>
            </a:extLst>
          </p:cNvPr>
          <p:cNvSpPr txBox="1"/>
          <p:nvPr/>
        </p:nvSpPr>
        <p:spPr>
          <a:xfrm>
            <a:off x="6672900" y="2348557"/>
            <a:ext cx="3627040" cy="369332"/>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180975" indent="-180975">
              <a:buFont typeface="Apple Symbols" panose="02000000000000000000" pitchFamily="2" charset="-79"/>
              <a:buChar char="≜"/>
            </a:pPr>
            <a:r>
              <a:rPr lang="de-DE" dirty="0"/>
              <a:t>Aussummieren der Evidenzvariable</a:t>
            </a:r>
          </a:p>
        </p:txBody>
      </p:sp>
      <p:sp>
        <p:nvSpPr>
          <p:cNvPr id="99" name="Right Brace 98">
            <a:extLst>
              <a:ext uri="{FF2B5EF4-FFF2-40B4-BE49-F238E27FC236}">
                <a16:creationId xmlns:a16="http://schemas.microsoft.com/office/drawing/2014/main" id="{4495F7AB-9A40-974E-AD64-3E9E554DF313}"/>
              </a:ext>
            </a:extLst>
          </p:cNvPr>
          <p:cNvSpPr/>
          <p:nvPr/>
        </p:nvSpPr>
        <p:spPr>
          <a:xfrm>
            <a:off x="6213978" y="2311675"/>
            <a:ext cx="501756" cy="434581"/>
          </a:xfrm>
          <a:prstGeom prst="righ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00" name="TextBox 99">
                <a:extLst>
                  <a:ext uri="{FF2B5EF4-FFF2-40B4-BE49-F238E27FC236}">
                    <a16:creationId xmlns:a16="http://schemas.microsoft.com/office/drawing/2014/main" id="{336431F5-E31D-1C41-9590-1451C464EC97}"/>
                  </a:ext>
                </a:extLst>
              </p:cNvPr>
              <p:cNvSpPr txBox="1"/>
              <p:nvPr/>
            </p:nvSpPr>
            <p:spPr>
              <a:xfrm>
                <a:off x="6672900" y="1955621"/>
                <a:ext cx="4101493" cy="369332"/>
              </a:xfrm>
              <a:prstGeom prst="rect">
                <a:avLst/>
              </a:prstGeom>
              <a:solidFill>
                <a:srgbClr val="7030A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pPr marL="180975" indent="-180975">
                  <a:buFont typeface="Apple Symbols" panose="02000000000000000000" pitchFamily="2" charset="-79"/>
                  <a:buChar char="≜"/>
                </a:pPr>
                <a:r>
                  <a:rPr lang="de-DE" dirty="0"/>
                  <a:t>Multiplikation mit </a:t>
                </a:r>
                <a14:m>
                  <m:oMath xmlns:m="http://schemas.openxmlformats.org/officeDocument/2006/math">
                    <m:d>
                      <m:dPr>
                        <m:begChr m:val="⟨"/>
                        <m:endChr m:val="⟩"/>
                        <m:ctrlPr>
                          <a:rPr lang="de-DE" i="1" smtClean="0">
                            <a:latin typeface="Cambria Math" panose="02040503050406030204" pitchFamily="18" charset="0"/>
                          </a:rPr>
                        </m:ctrlPr>
                      </m:dPr>
                      <m:e>
                        <m:r>
                          <a:rPr lang="de-DE" b="0" i="1" smtClean="0">
                            <a:latin typeface="Cambria Math" panose="02040503050406030204" pitchFamily="18" charset="0"/>
                          </a:rPr>
                          <m:t>1,0</m:t>
                        </m:r>
                      </m:e>
                    </m:d>
                  </m:oMath>
                </a14:m>
                <a:r>
                  <a:rPr lang="de-DE" dirty="0"/>
                  <a:t>-Verteilung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𝑒</m:t>
                        </m:r>
                      </m:sub>
                    </m:sSub>
                  </m:oMath>
                </a14:m>
                <a:r>
                  <a:rPr lang="de-DE" dirty="0"/>
                  <a:t>)</a:t>
                </a:r>
              </a:p>
            </p:txBody>
          </p:sp>
        </mc:Choice>
        <mc:Fallback xmlns="">
          <p:sp>
            <p:nvSpPr>
              <p:cNvPr id="100" name="TextBox 99">
                <a:extLst>
                  <a:ext uri="{FF2B5EF4-FFF2-40B4-BE49-F238E27FC236}">
                    <a16:creationId xmlns:a16="http://schemas.microsoft.com/office/drawing/2014/main" id="{336431F5-E31D-1C41-9590-1451C464EC97}"/>
                  </a:ext>
                </a:extLst>
              </p:cNvPr>
              <p:cNvSpPr txBox="1">
                <a:spLocks noRot="1" noChangeAspect="1" noMove="1" noResize="1" noEditPoints="1" noAdjustHandles="1" noChangeArrowheads="1" noChangeShapeType="1" noTextEdit="1"/>
              </p:cNvSpPr>
              <p:nvPr/>
            </p:nvSpPr>
            <p:spPr>
              <a:xfrm>
                <a:off x="6672900" y="1955621"/>
                <a:ext cx="4101493" cy="369332"/>
              </a:xfrm>
              <a:prstGeom prst="rect">
                <a:avLst/>
              </a:prstGeom>
              <a:blipFill>
                <a:blip r:embed="rId5"/>
                <a:stretch>
                  <a:fillRect/>
                </a:stretch>
              </a:blipFill>
            </p:spPr>
            <p:txBody>
              <a:bodyPr/>
              <a:lstStyle/>
              <a:p>
                <a:r>
                  <a:rPr lang="de-DE">
                    <a:noFill/>
                  </a:rPr>
                  <a:t> </a:t>
                </a:r>
              </a:p>
            </p:txBody>
          </p:sp>
        </mc:Fallback>
      </mc:AlternateContent>
      <p:sp>
        <p:nvSpPr>
          <p:cNvPr id="101" name="Right Brace 100">
            <a:extLst>
              <a:ext uri="{FF2B5EF4-FFF2-40B4-BE49-F238E27FC236}">
                <a16:creationId xmlns:a16="http://schemas.microsoft.com/office/drawing/2014/main" id="{CFFC880A-091B-5747-8CAF-6DD47DF2BEA6}"/>
              </a:ext>
            </a:extLst>
          </p:cNvPr>
          <p:cNvSpPr/>
          <p:nvPr/>
        </p:nvSpPr>
        <p:spPr>
          <a:xfrm>
            <a:off x="6213978" y="2045140"/>
            <a:ext cx="501756" cy="196041"/>
          </a:xfrm>
          <a:prstGeom prst="rightBrace">
            <a:avLst/>
          </a:prstGeom>
          <a:ln w="28575">
            <a:solidFill>
              <a:srgbClr val="7030A0"/>
            </a:solidFill>
          </a:ln>
          <a:effectLst>
            <a:outerShdw blurRad="50800" dist="38100" dir="2700000" algn="tl" rotWithShape="0">
              <a:schemeClr val="bg1">
                <a:alpha val="40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 name="Date Placeholder 2">
            <a:extLst>
              <a:ext uri="{FF2B5EF4-FFF2-40B4-BE49-F238E27FC236}">
                <a16:creationId xmlns:a16="http://schemas.microsoft.com/office/drawing/2014/main" id="{16627113-1B0F-3B40-8D0F-9BE286E213B8}"/>
              </a:ext>
            </a:extLst>
          </p:cNvPr>
          <p:cNvSpPr>
            <a:spLocks noGrp="1"/>
          </p:cNvSpPr>
          <p:nvPr>
            <p:ph type="dt" sz="half" idx="2"/>
          </p:nvPr>
        </p:nvSpPr>
        <p:spPr/>
        <p:txBody>
          <a:bodyPr/>
          <a:lstStyle/>
          <a:p>
            <a:r>
              <a:rPr lang="en-GB"/>
              <a:t>Episodische PGMs</a:t>
            </a:r>
            <a:endParaRPr lang="de-DE" dirty="0"/>
          </a:p>
        </p:txBody>
      </p:sp>
      <p:sp>
        <p:nvSpPr>
          <p:cNvPr id="4" name="Footer Placeholder 3">
            <a:extLst>
              <a:ext uri="{FF2B5EF4-FFF2-40B4-BE49-F238E27FC236}">
                <a16:creationId xmlns:a16="http://schemas.microsoft.com/office/drawing/2014/main" id="{A3896565-0384-5B4F-B0DB-1E9D9201A603}"/>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39898782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de-DE" dirty="0"/>
              <a:t>Laufzeitkomplexität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999" y="1665066"/>
                <a:ext cx="8714123" cy="4240848"/>
              </a:xfrm>
            </p:spPr>
            <p:txBody>
              <a:bodyPr numCol="1">
                <a:normAutofit/>
              </a:bodyPr>
              <a:lstStyle/>
              <a:p>
                <a:pPr marL="228600" lvl="1">
                  <a:spcBef>
                    <a:spcPts val="1000"/>
                  </a:spcBef>
                </a:pPr>
                <a:endParaRPr lang="de-DE" sz="2400" dirty="0"/>
              </a:p>
              <a:p>
                <a:pPr marL="228600" lvl="1">
                  <a:spcBef>
                    <a:spcPts val="1000"/>
                  </a:spcBef>
                </a:pPr>
                <a:endParaRPr lang="de-DE" sz="2400" dirty="0"/>
              </a:p>
              <a:p>
                <a:pPr marL="228600" lvl="1">
                  <a:spcBef>
                    <a:spcPts val="1000"/>
                  </a:spcBef>
                </a:pPr>
                <a:r>
                  <a:rPr lang="de-DE" sz="2400" dirty="0" err="1"/>
                  <a:t>Worst-case</a:t>
                </a:r>
                <a:r>
                  <a:rPr lang="de-DE" sz="2400" dirty="0"/>
                  <a:t>: Leere Anfrage </a:t>
                </a:r>
                <a14:m>
                  <m:oMath xmlns:m="http://schemas.openxmlformats.org/officeDocument/2006/math">
                    <m:r>
                      <a:rPr lang="de-DE" sz="2400" i="1">
                        <a:latin typeface="Cambria Math" panose="02040503050406030204" pitchFamily="18" charset="0"/>
                      </a:rPr>
                      <m:t>𝑃</m:t>
                    </m:r>
                    <m:d>
                      <m:dPr>
                        <m:ctrlPr>
                          <a:rPr lang="de-DE" sz="2400" i="1">
                            <a:latin typeface="Cambria Math" panose="02040503050406030204" pitchFamily="18" charset="0"/>
                          </a:rPr>
                        </m:ctrlPr>
                      </m:dPr>
                      <m:e>
                        <m:r>
                          <a:rPr lang="de-DE" sz="2400" b="1" i="1" smtClean="0">
                            <a:latin typeface="Cambria Math" panose="02040503050406030204" pitchFamily="18" charset="0"/>
                          </a:rPr>
                          <m:t>.</m:t>
                        </m:r>
                      </m:e>
                    </m:d>
                  </m:oMath>
                </a14:m>
                <a:endParaRPr lang="de-DE" sz="2400" dirty="0"/>
              </a:p>
              <a:p>
                <a:pPr marL="492125" lvl="2">
                  <a:spcBef>
                    <a:spcPts val="1000"/>
                  </a:spcBef>
                </a:pPr>
                <a14:m>
                  <m:oMath xmlns:m="http://schemas.openxmlformats.org/officeDocument/2006/math">
                    <m:d>
                      <m:dPr>
                        <m:begChr m:val="|"/>
                        <m:endChr m:val="|"/>
                        <m:ctrlPr>
                          <a:rPr lang="de-DE" sz="2200" b="1" i="1">
                            <a:latin typeface="Cambria Math" panose="02040503050406030204" pitchFamily="18" charset="0"/>
                            <a:ea typeface="Cambria Math" panose="02040503050406030204" pitchFamily="18" charset="0"/>
                          </a:rPr>
                        </m:ctrlPr>
                      </m:dPr>
                      <m:e>
                        <m:r>
                          <a:rPr lang="de-DE" sz="2200" b="1" i="1">
                            <a:latin typeface="Cambria Math" panose="02040503050406030204" pitchFamily="18" charset="0"/>
                            <a:ea typeface="Cambria Math" panose="02040503050406030204" pitchFamily="18" charset="0"/>
                          </a:rPr>
                          <m:t>𝑹</m:t>
                        </m:r>
                      </m:e>
                    </m:d>
                    <m:r>
                      <a:rPr lang="de-DE" sz="2200" b="0" i="1" smtClean="0">
                        <a:latin typeface="Cambria Math" panose="02040503050406030204" pitchFamily="18" charset="0"/>
                        <a:ea typeface="Cambria Math" panose="02040503050406030204" pitchFamily="18" charset="0"/>
                      </a:rPr>
                      <m:t>=</m:t>
                    </m:r>
                    <m:r>
                      <a:rPr lang="de-DE" sz="2200" b="0" i="1" smtClean="0">
                        <a:latin typeface="Cambria Math" panose="02040503050406030204" pitchFamily="18" charset="0"/>
                        <a:ea typeface="Cambria Math" panose="02040503050406030204" pitchFamily="18" charset="0"/>
                      </a:rPr>
                      <m:t>𝑚</m:t>
                    </m:r>
                    <m:r>
                      <a:rPr lang="de-DE" sz="2200" b="0" i="1" smtClean="0">
                        <a:latin typeface="Cambria Math" panose="02040503050406030204" pitchFamily="18" charset="0"/>
                        <a:ea typeface="Cambria Math" panose="02040503050406030204" pitchFamily="18" charset="0"/>
                      </a:rPr>
                      <m:t>=</m:t>
                    </m:r>
                    <m:r>
                      <a:rPr lang="de-DE" sz="2200" b="0" i="1" smtClean="0">
                        <a:latin typeface="Cambria Math" panose="02040503050406030204" pitchFamily="18" charset="0"/>
                        <a:ea typeface="Cambria Math" panose="02040503050406030204" pitchFamily="18" charset="0"/>
                      </a:rPr>
                      <m:t>𝑛</m:t>
                    </m:r>
                  </m:oMath>
                </a14:m>
                <a:r>
                  <a:rPr lang="de-DE" sz="2200" dirty="0"/>
                  <a:t> Zufallsvariablen zu eliminieren durch Summe über </a:t>
                </a:r>
                <a14:m>
                  <m:oMath xmlns:m="http://schemas.openxmlformats.org/officeDocument/2006/math">
                    <m:r>
                      <a:rPr lang="de-DE" sz="2200" b="0" i="1" smtClean="0">
                        <a:latin typeface="Cambria Math" panose="02040503050406030204" pitchFamily="18" charset="0"/>
                      </a:rPr>
                      <m:t>𝑉𝑎𝑙</m:t>
                    </m:r>
                    <m:d>
                      <m:dPr>
                        <m:ctrlPr>
                          <a:rPr lang="de-DE" sz="2200" b="0" i="1" smtClean="0">
                            <a:latin typeface="Cambria Math" panose="02040503050406030204" pitchFamily="18" charset="0"/>
                          </a:rPr>
                        </m:ctrlPr>
                      </m:dPr>
                      <m:e>
                        <m:r>
                          <a:rPr lang="de-DE" sz="2200" b="1" i="1">
                            <a:latin typeface="Cambria Math" panose="02040503050406030204" pitchFamily="18" charset="0"/>
                            <a:ea typeface="Cambria Math" panose="02040503050406030204" pitchFamily="18" charset="0"/>
                          </a:rPr>
                          <m:t>𝑹</m:t>
                        </m:r>
                      </m:e>
                    </m:d>
                  </m:oMath>
                </a14:m>
                <a:endParaRPr lang="de-DE" sz="2200" dirty="0"/>
              </a:p>
              <a:p>
                <a:pPr marL="228600" lvl="1">
                  <a:spcBef>
                    <a:spcPts val="1000"/>
                  </a:spcBef>
                </a:pPr>
                <a:r>
                  <a:rPr lang="de-DE" sz="2400" dirty="0"/>
                  <a:t>Laufzeitkomplexität: </a:t>
                </a:r>
                <a14:m>
                  <m:oMath xmlns:m="http://schemas.openxmlformats.org/officeDocument/2006/math">
                    <m:r>
                      <a:rPr lang="de-DE" sz="2400" i="1">
                        <a:solidFill>
                          <a:schemeClr val="accent1"/>
                        </a:solidFill>
                        <a:latin typeface="Cambria Math" panose="02040503050406030204" pitchFamily="18" charset="0"/>
                      </a:rPr>
                      <m:t>𝑂</m:t>
                    </m:r>
                    <m:d>
                      <m:dPr>
                        <m:ctrlPr>
                          <a:rPr lang="de-DE" sz="2400" i="1">
                            <a:solidFill>
                              <a:schemeClr val="accent1"/>
                            </a:solidFill>
                            <a:latin typeface="Cambria Math" panose="02040503050406030204" pitchFamily="18" charset="0"/>
                          </a:rPr>
                        </m:ctrlPr>
                      </m:dPr>
                      <m:e>
                        <m:sSup>
                          <m:sSupPr>
                            <m:ctrlPr>
                              <a:rPr lang="de-DE" sz="2400" i="1">
                                <a:solidFill>
                                  <a:schemeClr val="accent1"/>
                                </a:solidFill>
                                <a:latin typeface="Cambria Math" panose="02040503050406030204" pitchFamily="18" charset="0"/>
                              </a:rPr>
                            </m:ctrlPr>
                          </m:sSupPr>
                          <m:e>
                            <m:r>
                              <a:rPr lang="de-DE" sz="2400" i="1">
                                <a:solidFill>
                                  <a:schemeClr val="accent1"/>
                                </a:solidFill>
                                <a:latin typeface="Cambria Math" panose="02040503050406030204" pitchFamily="18" charset="0"/>
                              </a:rPr>
                              <m:t>𝑟</m:t>
                            </m:r>
                          </m:e>
                          <m:sup>
                            <m:r>
                              <a:rPr lang="de-DE" sz="2400" i="1">
                                <a:solidFill>
                                  <a:schemeClr val="accent1"/>
                                </a:solidFill>
                                <a:latin typeface="Cambria Math" panose="02040503050406030204" pitchFamily="18" charset="0"/>
                              </a:rPr>
                              <m:t>𝑛</m:t>
                            </m:r>
                          </m:sup>
                        </m:sSup>
                      </m:e>
                    </m:d>
                  </m:oMath>
                </a14:m>
                <a:endParaRPr lang="de-DE" sz="2400" dirty="0"/>
              </a:p>
              <a:p>
                <a:pPr marL="685800" lvl="2">
                  <a:spcBef>
                    <a:spcPts val="1000"/>
                  </a:spcBef>
                </a:pPr>
                <a14:m>
                  <m:oMath xmlns:m="http://schemas.openxmlformats.org/officeDocument/2006/math">
                    <m:r>
                      <a:rPr lang="de-DE" i="1">
                        <a:latin typeface="Cambria Math" panose="02040503050406030204" pitchFamily="18" charset="0"/>
                      </a:rPr>
                      <m:t>𝑟</m:t>
                    </m:r>
                    <m:r>
                      <a:rPr lang="de-DE">
                        <a:latin typeface="Cambria Math" panose="02040503050406030204" pitchFamily="18" charset="0"/>
                      </a:rPr>
                      <m:t>=</m:t>
                    </m:r>
                    <m:limLow>
                      <m:limLowPr>
                        <m:ctrlPr>
                          <a:rPr lang="de-DE" i="1">
                            <a:latin typeface="Cambria Math" panose="02040503050406030204" pitchFamily="18" charset="0"/>
                          </a:rPr>
                        </m:ctrlPr>
                      </m:limLowPr>
                      <m:e>
                        <m:r>
                          <m:rPr>
                            <m:sty m:val="p"/>
                          </m:rPr>
                          <a:rPr lang="de-DE">
                            <a:latin typeface="Cambria Math" panose="02040503050406030204" pitchFamily="18" charset="0"/>
                          </a:rPr>
                          <m:t>max</m:t>
                        </m:r>
                      </m:e>
                      <m:lim>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lim>
                    </m:limLow>
                    <m:d>
                      <m:dPr>
                        <m:begChr m:val="|"/>
                        <m:endChr m:val="|"/>
                        <m:ctrlPr>
                          <a:rPr lang="de-DE" i="1">
                            <a:latin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Val</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𝑅</m:t>
                        </m:r>
                        <m:r>
                          <a:rPr lang="de-DE" i="1">
                            <a:latin typeface="Cambria Math" panose="02040503050406030204" pitchFamily="18" charset="0"/>
                            <a:ea typeface="Cambria Math" panose="02040503050406030204" pitchFamily="18" charset="0"/>
                          </a:rPr>
                          <m:t>)</m:t>
                        </m:r>
                      </m:e>
                    </m:d>
                  </m:oMath>
                </a14:m>
                <a:endParaRPr lang="de-DE" dirty="0"/>
              </a:p>
              <a:p>
                <a:pPr marL="685800" lvl="2">
                  <a:spcBef>
                    <a:spcPts val="1000"/>
                  </a:spcBef>
                </a:pPr>
                <a14:m>
                  <m:oMath xmlns:m="http://schemas.openxmlformats.org/officeDocument/2006/math">
                    <m:r>
                      <a:rPr lang="de-DE" i="1">
                        <a:latin typeface="Cambria Math" panose="02040503050406030204" pitchFamily="18" charset="0"/>
                      </a:rPr>
                      <m:t>𝑛</m:t>
                    </m:r>
                    <m:r>
                      <a:rPr lang="de-DE">
                        <a:latin typeface="Cambria Math" panose="02040503050406030204" pitchFamily="18" charset="0"/>
                      </a:rPr>
                      <m:t>=</m:t>
                    </m:r>
                    <m:r>
                      <a:rPr lang="de-DE" i="1">
                        <a:latin typeface="Cambria Math" panose="02040503050406030204" pitchFamily="18" charset="0"/>
                      </a:rPr>
                      <m:t>|</m:t>
                    </m:r>
                    <m:r>
                      <a:rPr lang="de-DE" b="1" i="1">
                        <a:latin typeface="Cambria Math" panose="02040503050406030204" pitchFamily="18" charset="0"/>
                        <a:ea typeface="Cambria Math" panose="02040503050406030204" pitchFamily="18" charset="0"/>
                      </a:rPr>
                      <m:t>𝑹</m:t>
                    </m:r>
                    <m:r>
                      <a:rPr lang="de-DE" i="1">
                        <a:latin typeface="Cambria Math" panose="02040503050406030204" pitchFamily="18" charset="0"/>
                        <a:ea typeface="Cambria Math" panose="02040503050406030204" pitchFamily="18" charset="0"/>
                      </a:rPr>
                      <m:t>|</m:t>
                    </m:r>
                  </m:oMath>
                </a14:m>
                <a:endParaRPr lang="de-DE" dirty="0"/>
              </a:p>
              <a:p>
                <a:pPr marL="614362" lvl="1">
                  <a:spcBef>
                    <a:spcPts val="1000"/>
                  </a:spcBef>
                </a:pPr>
                <a:r>
                  <a:rPr lang="de-DE" dirty="0">
                    <a:ea typeface="Cambria Math" panose="02040503050406030204" pitchFamily="18" charset="0"/>
                  </a:rPr>
                  <a:t>Herleitung gleich zur Platzkomplexität</a:t>
                </a:r>
                <a:endParaRPr lang="de-DE" sz="2400" i="1" dirty="0">
                  <a:latin typeface="Cambria Math" panose="02040503050406030204" pitchFamily="18" charset="0"/>
                </a:endParaRPr>
              </a:p>
              <a:p>
                <a:pPr marL="0" lvl="1" indent="0">
                  <a:spcBef>
                    <a:spcPts val="1000"/>
                  </a:spcBef>
                  <a:buNone/>
                </a:pPr>
                <a:r>
                  <a:rPr lang="de-DE" sz="2400" dirty="0">
                    <a:solidFill>
                      <a:srgbClr val="FFC000"/>
                    </a:solidFill>
                  </a:rPr>
                  <a:t>= Speicherkomplexität</a:t>
                </a:r>
                <a:endParaRPr lang="de-DE" sz="2800" dirty="0">
                  <a:solidFill>
                    <a:srgbClr val="FFC000"/>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999" y="1665066"/>
                <a:ext cx="8714123" cy="4240848"/>
              </a:xfrm>
              <a:blipFill>
                <a:blip r:embed="rId3"/>
                <a:stretch>
                  <a:fillRect l="-2038"/>
                </a:stretch>
              </a:blipFill>
            </p:spPr>
            <p:txBody>
              <a:bodyPr/>
              <a:lstStyle/>
              <a:p>
                <a:r>
                  <a:rPr lang="de-DE">
                    <a:noFill/>
                  </a:rPr>
                  <a:t> </a:t>
                </a:r>
              </a:p>
            </p:txBody>
          </p:sp>
        </mc:Fallback>
      </mc:AlternateContent>
      <p:sp>
        <p:nvSpPr>
          <p:cNvPr id="4" name="Slide Number Placeholder 3"/>
          <p:cNvSpPr>
            <a:spLocks noGrp="1"/>
          </p:cNvSpPr>
          <p:nvPr>
            <p:ph type="sldNum" sz="quarter" idx="4"/>
          </p:nvPr>
        </p:nvSpPr>
        <p:spPr/>
        <p:txBody>
          <a:bodyPr/>
          <a:lstStyle/>
          <a:p>
            <a:fld id="{DB7C4649-800D-CB47-881A-AA04BFFFB18C}" type="slidenum">
              <a:rPr lang="de-DE" smtClean="0"/>
              <a:pPr/>
              <a:t>31</a:t>
            </a:fld>
            <a:endParaRPr lang="de-DE" dirty="0"/>
          </a:p>
        </p:txBody>
      </p:sp>
      <p:grpSp>
        <p:nvGrpSpPr>
          <p:cNvPr id="8" name="Group 7">
            <a:extLst>
              <a:ext uri="{FF2B5EF4-FFF2-40B4-BE49-F238E27FC236}">
                <a16:creationId xmlns:a16="http://schemas.microsoft.com/office/drawing/2014/main" id="{A651FFA4-FF56-4A4F-9CBB-A130A3FF0F98}"/>
              </a:ext>
            </a:extLst>
          </p:cNvPr>
          <p:cNvGrpSpPr/>
          <p:nvPr/>
        </p:nvGrpSpPr>
        <p:grpSpPr>
          <a:xfrm>
            <a:off x="9962548" y="1769043"/>
            <a:ext cx="986555" cy="389513"/>
            <a:chOff x="5532078" y="2979431"/>
            <a:chExt cx="986555" cy="389513"/>
          </a:xfrm>
        </p:grpSpPr>
        <p:sp>
          <p:nvSpPr>
            <p:cNvPr id="9" name="TextBox 8">
              <a:extLst>
                <a:ext uri="{FF2B5EF4-FFF2-40B4-BE49-F238E27FC236}">
                  <a16:creationId xmlns:a16="http://schemas.microsoft.com/office/drawing/2014/main" id="{0D3FD348-BA6E-054A-AB8B-E6BC6E671431}"/>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AA0216D-40DB-124E-934A-22CB3E22764F}"/>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11" name="Group 10">
            <a:extLst>
              <a:ext uri="{FF2B5EF4-FFF2-40B4-BE49-F238E27FC236}">
                <a16:creationId xmlns:a16="http://schemas.microsoft.com/office/drawing/2014/main" id="{A890FFAE-62AE-F046-8BFD-093F01E1E964}"/>
              </a:ext>
            </a:extLst>
          </p:cNvPr>
          <p:cNvGrpSpPr/>
          <p:nvPr/>
        </p:nvGrpSpPr>
        <p:grpSpPr>
          <a:xfrm>
            <a:off x="9046869" y="1770147"/>
            <a:ext cx="724173" cy="389513"/>
            <a:chOff x="6518638" y="3371343"/>
            <a:chExt cx="724173" cy="389513"/>
          </a:xfrm>
        </p:grpSpPr>
        <p:sp>
          <p:nvSpPr>
            <p:cNvPr id="12" name="TextBox 11">
              <a:extLst>
                <a:ext uri="{FF2B5EF4-FFF2-40B4-BE49-F238E27FC236}">
                  <a16:creationId xmlns:a16="http://schemas.microsoft.com/office/drawing/2014/main" id="{AAD5D91D-3415-CB4D-95AF-294310B05B63}"/>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8D5C3D46-6211-984D-9591-EDC8DAAEDE9B}"/>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14" name="Group 13">
            <a:extLst>
              <a:ext uri="{FF2B5EF4-FFF2-40B4-BE49-F238E27FC236}">
                <a16:creationId xmlns:a16="http://schemas.microsoft.com/office/drawing/2014/main" id="{832265F5-57A1-E347-ADFD-43F73BD1C1ED}"/>
              </a:ext>
            </a:extLst>
          </p:cNvPr>
          <p:cNvGrpSpPr/>
          <p:nvPr/>
        </p:nvGrpSpPr>
        <p:grpSpPr>
          <a:xfrm>
            <a:off x="11098385" y="1770148"/>
            <a:ext cx="771229" cy="389513"/>
            <a:chOff x="6102187" y="5664879"/>
            <a:chExt cx="771229" cy="389513"/>
          </a:xfrm>
        </p:grpSpPr>
        <p:sp>
          <p:nvSpPr>
            <p:cNvPr id="15" name="TextBox 14">
              <a:extLst>
                <a:ext uri="{FF2B5EF4-FFF2-40B4-BE49-F238E27FC236}">
                  <a16:creationId xmlns:a16="http://schemas.microsoft.com/office/drawing/2014/main" id="{10EEC2F3-A60C-AA4C-A7D6-B0B92AC0D12B}"/>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350D5E20-060B-B14B-8D54-FC94CFF10547}"/>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1" name="Rectangle 40">
                  <a:extLst>
                    <a:ext uri="{FF2B5EF4-FFF2-40B4-BE49-F238E27FC236}">
                      <a16:creationId xmlns:a16="http://schemas.microsoft.com/office/drawing/2014/main" id="{23F6380D-279B-2544-8BC3-F212C1516CED}"/>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9F92C804-82EC-1342-BCDE-B722FDDDC36F}"/>
                  </a:ext>
                </a:extLst>
              </p:cNvPr>
              <p:cNvGraphicFramePr>
                <a:graphicFrameLocks noGrp="1"/>
              </p:cNvGraphicFramePr>
              <p:nvPr>
                <p:extLst>
                  <p:ext uri="{D42A27DB-BD31-4B8C-83A1-F6EECF244321}">
                    <p14:modId xmlns:p14="http://schemas.microsoft.com/office/powerpoint/2010/main" val="994504743"/>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7" name="Table 16">
                <a:extLst>
                  <a:ext uri="{FF2B5EF4-FFF2-40B4-BE49-F238E27FC236}">
                    <a16:creationId xmlns:a16="http://schemas.microsoft.com/office/drawing/2014/main" id="{9F92C804-82EC-1342-BCDE-B722FDDDC36F}"/>
                  </a:ext>
                </a:extLst>
              </p:cNvPr>
              <p:cNvGraphicFramePr>
                <a:graphicFrameLocks noGrp="1"/>
              </p:cNvGraphicFramePr>
              <p:nvPr>
                <p:extLst>
                  <p:ext uri="{D42A27DB-BD31-4B8C-83A1-F6EECF244321}">
                    <p14:modId xmlns:p14="http://schemas.microsoft.com/office/powerpoint/2010/main" val="994504743"/>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7"/>
                          <a:stretch>
                            <a:fillRect t="-3448" r="-300000" b="-800000"/>
                          </a:stretch>
                        </a:blipFill>
                      </a:tcPr>
                    </a:tc>
                    <a:tc>
                      <a:txBody>
                        <a:bodyPr/>
                        <a:lstStyle/>
                        <a:p>
                          <a:endParaRPr lang="en-US"/>
                        </a:p>
                      </a:txBody>
                      <a:tcPr marL="45720" marR="45720">
                        <a:blipFill>
                          <a:blip r:embed="rId7"/>
                          <a:stretch>
                            <a:fillRect l="-84615" t="-3448" r="-153846" b="-800000"/>
                          </a:stretch>
                        </a:blipFill>
                      </a:tcPr>
                    </a:tc>
                    <a:tc>
                      <a:txBody>
                        <a:bodyPr/>
                        <a:lstStyle/>
                        <a:p>
                          <a:endParaRPr lang="en-US"/>
                        </a:p>
                      </a:txBody>
                      <a:tcPr marL="45720" marR="45720">
                        <a:blipFill>
                          <a:blip r:embed="rId7"/>
                          <a:stretch>
                            <a:fillRect l="-218182" t="-3448" r="-81818" b="-800000"/>
                          </a:stretch>
                        </a:blipFill>
                      </a:tcPr>
                    </a:tc>
                    <a:tc>
                      <a:txBody>
                        <a:bodyPr/>
                        <a:lstStyle/>
                        <a:p>
                          <a:endParaRPr lang="en-US"/>
                        </a:p>
                      </a:txBody>
                      <a:tcPr marL="45720" marR="45720">
                        <a:blipFill>
                          <a:blip r:embed="rId7"/>
                          <a:stretch>
                            <a:fillRect l="-388889"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7"/>
                          <a:stretch>
                            <a:fillRect t="-103448" r="-300000" b="-700000"/>
                          </a:stretch>
                        </a:blipFill>
                      </a:tcPr>
                    </a:tc>
                    <a:tc>
                      <a:txBody>
                        <a:bodyPr/>
                        <a:lstStyle/>
                        <a:p>
                          <a:endParaRPr lang="en-US"/>
                        </a:p>
                      </a:txBody>
                      <a:tcPr marL="45720" marR="45720">
                        <a:blipFill>
                          <a:blip r:embed="rId7"/>
                          <a:stretch>
                            <a:fillRect l="-84615" t="-103448" r="-153846" b="-700000"/>
                          </a:stretch>
                        </a:blipFill>
                      </a:tcPr>
                    </a:tc>
                    <a:tc>
                      <a:txBody>
                        <a:bodyPr/>
                        <a:lstStyle/>
                        <a:p>
                          <a:endParaRPr lang="en-US"/>
                        </a:p>
                      </a:txBody>
                      <a:tcPr marL="45720" marR="45720">
                        <a:blipFill>
                          <a:blip r:embed="rId7"/>
                          <a:stretch>
                            <a:fillRect l="-218182" t="-103448" r="-81818" b="-700000"/>
                          </a:stretch>
                        </a:blipFill>
                      </a:tcPr>
                    </a:tc>
                    <a:tc>
                      <a:txBody>
                        <a:bodyPr/>
                        <a:lstStyle/>
                        <a:p>
                          <a:endParaRPr lang="en-US"/>
                        </a:p>
                      </a:txBody>
                      <a:tcPr marL="45720" marR="45720">
                        <a:blipFill>
                          <a:blip r:embed="rId7"/>
                          <a:stretch>
                            <a:fillRect l="-388889"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7"/>
                          <a:stretch>
                            <a:fillRect t="-203448" r="-300000" b="-600000"/>
                          </a:stretch>
                        </a:blipFill>
                      </a:tcPr>
                    </a:tc>
                    <a:tc>
                      <a:txBody>
                        <a:bodyPr/>
                        <a:lstStyle/>
                        <a:p>
                          <a:endParaRPr lang="en-US"/>
                        </a:p>
                      </a:txBody>
                      <a:tcPr marL="45720" marR="45720">
                        <a:blipFill>
                          <a:blip r:embed="rId7"/>
                          <a:stretch>
                            <a:fillRect l="-84615" t="-203448" r="-153846" b="-600000"/>
                          </a:stretch>
                        </a:blipFill>
                      </a:tcPr>
                    </a:tc>
                    <a:tc>
                      <a:txBody>
                        <a:bodyPr/>
                        <a:lstStyle/>
                        <a:p>
                          <a:endParaRPr lang="en-US"/>
                        </a:p>
                      </a:txBody>
                      <a:tcPr marL="45720" marR="45720">
                        <a:blipFill>
                          <a:blip r:embed="rId7"/>
                          <a:stretch>
                            <a:fillRect l="-218182" t="-203448" r="-81818" b="-600000"/>
                          </a:stretch>
                        </a:blipFill>
                      </a:tcPr>
                    </a:tc>
                    <a:tc>
                      <a:txBody>
                        <a:bodyPr/>
                        <a:lstStyle/>
                        <a:p>
                          <a:endParaRPr lang="en-US"/>
                        </a:p>
                      </a:txBody>
                      <a:tcPr marL="45720" marR="45720">
                        <a:blipFill>
                          <a:blip r:embed="rId7"/>
                          <a:stretch>
                            <a:fillRect l="-388889"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7"/>
                          <a:stretch>
                            <a:fillRect t="-303448" r="-300000" b="-500000"/>
                          </a:stretch>
                        </a:blipFill>
                      </a:tcPr>
                    </a:tc>
                    <a:tc>
                      <a:txBody>
                        <a:bodyPr/>
                        <a:lstStyle/>
                        <a:p>
                          <a:endParaRPr lang="en-US"/>
                        </a:p>
                      </a:txBody>
                      <a:tcPr marL="45720" marR="45720">
                        <a:blipFill>
                          <a:blip r:embed="rId7"/>
                          <a:stretch>
                            <a:fillRect l="-84615" t="-303448" r="-153846" b="-500000"/>
                          </a:stretch>
                        </a:blipFill>
                      </a:tcPr>
                    </a:tc>
                    <a:tc>
                      <a:txBody>
                        <a:bodyPr/>
                        <a:lstStyle/>
                        <a:p>
                          <a:endParaRPr lang="en-US"/>
                        </a:p>
                      </a:txBody>
                      <a:tcPr marL="45720" marR="45720">
                        <a:blipFill>
                          <a:blip r:embed="rId7"/>
                          <a:stretch>
                            <a:fillRect l="-218182" t="-303448" r="-81818" b="-500000"/>
                          </a:stretch>
                        </a:blipFill>
                      </a:tcPr>
                    </a:tc>
                    <a:tc>
                      <a:txBody>
                        <a:bodyPr/>
                        <a:lstStyle/>
                        <a:p>
                          <a:endParaRPr lang="en-US"/>
                        </a:p>
                      </a:txBody>
                      <a:tcPr marL="45720" marR="45720">
                        <a:blipFill>
                          <a:blip r:embed="rId7"/>
                          <a:stretch>
                            <a:fillRect l="-388889"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7"/>
                          <a:stretch>
                            <a:fillRect t="-403448" r="-300000" b="-400000"/>
                          </a:stretch>
                        </a:blipFill>
                      </a:tcPr>
                    </a:tc>
                    <a:tc>
                      <a:txBody>
                        <a:bodyPr/>
                        <a:lstStyle/>
                        <a:p>
                          <a:endParaRPr lang="en-US"/>
                        </a:p>
                      </a:txBody>
                      <a:tcPr marL="45720" marR="45720">
                        <a:blipFill>
                          <a:blip r:embed="rId7"/>
                          <a:stretch>
                            <a:fillRect l="-84615" t="-403448" r="-153846" b="-400000"/>
                          </a:stretch>
                        </a:blipFill>
                      </a:tcPr>
                    </a:tc>
                    <a:tc>
                      <a:txBody>
                        <a:bodyPr/>
                        <a:lstStyle/>
                        <a:p>
                          <a:endParaRPr lang="en-US"/>
                        </a:p>
                      </a:txBody>
                      <a:tcPr marL="45720" marR="45720">
                        <a:blipFill>
                          <a:blip r:embed="rId7"/>
                          <a:stretch>
                            <a:fillRect l="-218182" t="-403448" r="-81818" b="-400000"/>
                          </a:stretch>
                        </a:blipFill>
                      </a:tcPr>
                    </a:tc>
                    <a:tc>
                      <a:txBody>
                        <a:bodyPr/>
                        <a:lstStyle/>
                        <a:p>
                          <a:endParaRPr lang="en-US"/>
                        </a:p>
                      </a:txBody>
                      <a:tcPr marL="45720" marR="45720">
                        <a:blipFill>
                          <a:blip r:embed="rId7"/>
                          <a:stretch>
                            <a:fillRect l="-388889"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7"/>
                          <a:stretch>
                            <a:fillRect t="-503448" r="-300000" b="-300000"/>
                          </a:stretch>
                        </a:blipFill>
                      </a:tcPr>
                    </a:tc>
                    <a:tc>
                      <a:txBody>
                        <a:bodyPr/>
                        <a:lstStyle/>
                        <a:p>
                          <a:endParaRPr lang="en-US"/>
                        </a:p>
                      </a:txBody>
                      <a:tcPr marL="45720" marR="45720">
                        <a:blipFill>
                          <a:blip r:embed="rId7"/>
                          <a:stretch>
                            <a:fillRect l="-84615" t="-503448" r="-153846" b="-300000"/>
                          </a:stretch>
                        </a:blipFill>
                      </a:tcPr>
                    </a:tc>
                    <a:tc>
                      <a:txBody>
                        <a:bodyPr/>
                        <a:lstStyle/>
                        <a:p>
                          <a:endParaRPr lang="en-US"/>
                        </a:p>
                      </a:txBody>
                      <a:tcPr marL="45720" marR="45720">
                        <a:blipFill>
                          <a:blip r:embed="rId7"/>
                          <a:stretch>
                            <a:fillRect l="-218182" t="-503448" r="-81818" b="-300000"/>
                          </a:stretch>
                        </a:blipFill>
                      </a:tcPr>
                    </a:tc>
                    <a:tc>
                      <a:txBody>
                        <a:bodyPr/>
                        <a:lstStyle/>
                        <a:p>
                          <a:endParaRPr lang="en-US"/>
                        </a:p>
                      </a:txBody>
                      <a:tcPr marL="45720" marR="45720">
                        <a:blipFill>
                          <a:blip r:embed="rId7"/>
                          <a:stretch>
                            <a:fillRect l="-388889"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7"/>
                          <a:stretch>
                            <a:fillRect t="-603448" r="-300000" b="-200000"/>
                          </a:stretch>
                        </a:blipFill>
                      </a:tcPr>
                    </a:tc>
                    <a:tc>
                      <a:txBody>
                        <a:bodyPr/>
                        <a:lstStyle/>
                        <a:p>
                          <a:endParaRPr lang="en-US"/>
                        </a:p>
                      </a:txBody>
                      <a:tcPr marL="45720" marR="45720">
                        <a:blipFill>
                          <a:blip r:embed="rId7"/>
                          <a:stretch>
                            <a:fillRect l="-84615" t="-603448" r="-153846" b="-200000"/>
                          </a:stretch>
                        </a:blipFill>
                      </a:tcPr>
                    </a:tc>
                    <a:tc>
                      <a:txBody>
                        <a:bodyPr/>
                        <a:lstStyle/>
                        <a:p>
                          <a:endParaRPr lang="en-US"/>
                        </a:p>
                      </a:txBody>
                      <a:tcPr marL="45720" marR="45720">
                        <a:blipFill>
                          <a:blip r:embed="rId7"/>
                          <a:stretch>
                            <a:fillRect l="-218182" t="-603448" r="-81818" b="-200000"/>
                          </a:stretch>
                        </a:blipFill>
                      </a:tcPr>
                    </a:tc>
                    <a:tc>
                      <a:txBody>
                        <a:bodyPr/>
                        <a:lstStyle/>
                        <a:p>
                          <a:endParaRPr lang="en-US"/>
                        </a:p>
                      </a:txBody>
                      <a:tcPr marL="45720" marR="45720">
                        <a:blipFill>
                          <a:blip r:embed="rId7"/>
                          <a:stretch>
                            <a:fillRect l="-388889"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7"/>
                          <a:stretch>
                            <a:fillRect t="-703448" r="-300000" b="-100000"/>
                          </a:stretch>
                        </a:blipFill>
                      </a:tcPr>
                    </a:tc>
                    <a:tc>
                      <a:txBody>
                        <a:bodyPr/>
                        <a:lstStyle/>
                        <a:p>
                          <a:endParaRPr lang="en-US"/>
                        </a:p>
                      </a:txBody>
                      <a:tcPr marL="45720" marR="45720">
                        <a:blipFill>
                          <a:blip r:embed="rId7"/>
                          <a:stretch>
                            <a:fillRect l="-84615" t="-703448" r="-153846" b="-100000"/>
                          </a:stretch>
                        </a:blipFill>
                      </a:tcPr>
                    </a:tc>
                    <a:tc>
                      <a:txBody>
                        <a:bodyPr/>
                        <a:lstStyle/>
                        <a:p>
                          <a:endParaRPr lang="en-US"/>
                        </a:p>
                      </a:txBody>
                      <a:tcPr marL="45720" marR="45720">
                        <a:blipFill>
                          <a:blip r:embed="rId7"/>
                          <a:stretch>
                            <a:fillRect l="-218182" t="-703448" r="-81818" b="-100000"/>
                          </a:stretch>
                        </a:blipFill>
                      </a:tcPr>
                    </a:tc>
                    <a:tc>
                      <a:txBody>
                        <a:bodyPr/>
                        <a:lstStyle/>
                        <a:p>
                          <a:endParaRPr lang="en-US"/>
                        </a:p>
                      </a:txBody>
                      <a:tcPr marL="45720" marR="45720">
                        <a:blipFill>
                          <a:blip r:embed="rId7"/>
                          <a:stretch>
                            <a:fillRect l="-388889"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7"/>
                          <a:stretch>
                            <a:fillRect t="-803448" r="-300000"/>
                          </a:stretch>
                        </a:blipFill>
                      </a:tcPr>
                    </a:tc>
                    <a:tc>
                      <a:txBody>
                        <a:bodyPr/>
                        <a:lstStyle/>
                        <a:p>
                          <a:endParaRPr lang="en-US"/>
                        </a:p>
                      </a:txBody>
                      <a:tcPr marL="45720" marR="45720">
                        <a:blipFill>
                          <a:blip r:embed="rId7"/>
                          <a:stretch>
                            <a:fillRect l="-84615" t="-803448" r="-153846"/>
                          </a:stretch>
                        </a:blipFill>
                      </a:tcPr>
                    </a:tc>
                    <a:tc>
                      <a:txBody>
                        <a:bodyPr/>
                        <a:lstStyle/>
                        <a:p>
                          <a:endParaRPr lang="en-US"/>
                        </a:p>
                      </a:txBody>
                      <a:tcPr marL="45720" marR="45720">
                        <a:blipFill>
                          <a:blip r:embed="rId7"/>
                          <a:stretch>
                            <a:fillRect l="-218182" t="-803448" r="-81818"/>
                          </a:stretch>
                        </a:blipFill>
                      </a:tcPr>
                    </a:tc>
                    <a:tc>
                      <a:txBody>
                        <a:bodyPr/>
                        <a:lstStyle/>
                        <a:p>
                          <a:endParaRPr lang="en-US"/>
                        </a:p>
                      </a:txBody>
                      <a:tcPr marL="45720" marR="45720">
                        <a:blipFill>
                          <a:blip r:embed="rId7"/>
                          <a:stretch>
                            <a:fillRect l="-388889" t="-803448"/>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0AAAA6C6-229C-AC4E-A40D-1406972FD6A0}"/>
                  </a:ext>
                </a:extLst>
              </p:cNvPr>
              <p:cNvSpPr/>
              <p:nvPr/>
            </p:nvSpPr>
            <p:spPr>
              <a:xfrm>
                <a:off x="359999" y="1494033"/>
                <a:ext cx="8313834" cy="957506"/>
              </a:xfrm>
              <a:prstGeom prst="rect">
                <a:avLst/>
              </a:prstGeom>
            </p:spPr>
            <p:txBody>
              <a:bodyPr wrap="square">
                <a:spAutoFit/>
              </a:bodyPr>
              <a:lstStyle/>
              <a:p>
                <a:pPr marL="0" lvl="1" indent="0">
                  <a:spcBef>
                    <a:spcPts val="1000"/>
                  </a:spcBef>
                  <a:buNone/>
                </a:pPr>
                <a14:m>
                  <m:oMathPara xmlns:m="http://schemas.openxmlformats.org/officeDocument/2006/math">
                    <m:oMathParaPr>
                      <m:jc m:val="centerGroup"/>
                    </m:oMathParaPr>
                    <m:oMath xmlns:m="http://schemas.openxmlformats.org/officeDocument/2006/math">
                      <m:r>
                        <a:rPr lang="de-DE" sz="2200" i="1" smtClean="0">
                          <a:latin typeface="Cambria Math" panose="02040503050406030204" pitchFamily="18" charset="0"/>
                        </a:rPr>
                        <m:t>𝑃</m:t>
                      </m:r>
                      <m:d>
                        <m:dPr>
                          <m:ctrlPr>
                            <a:rPr lang="de-DE" sz="2200" i="1">
                              <a:latin typeface="Cambria Math" panose="02040503050406030204" pitchFamily="18" charset="0"/>
                            </a:rPr>
                          </m:ctrlPr>
                        </m:dPr>
                        <m:e>
                          <m:r>
                            <a:rPr lang="de-DE" sz="2200" b="1" i="1">
                              <a:latin typeface="Cambria Math" panose="02040503050406030204" pitchFamily="18" charset="0"/>
                            </a:rPr>
                            <m:t>𝑺</m:t>
                          </m:r>
                          <m:r>
                            <a:rPr lang="de-DE" sz="2200" b="1" i="1" smtClean="0">
                              <a:latin typeface="Cambria Math" panose="02040503050406030204" pitchFamily="18" charset="0"/>
                            </a:rPr>
                            <m:t> </m:t>
                          </m:r>
                          <m:r>
                            <a:rPr lang="de-DE" sz="2200" i="1">
                              <a:latin typeface="Cambria Math" panose="02040503050406030204" pitchFamily="18" charset="0"/>
                            </a:rPr>
                            <m:t>|</m:t>
                          </m:r>
                          <m:r>
                            <a:rPr lang="de-DE" sz="2200" b="0" i="1" smtClean="0">
                              <a:latin typeface="Cambria Math" panose="02040503050406030204" pitchFamily="18" charset="0"/>
                            </a:rPr>
                            <m:t> </m:t>
                          </m:r>
                          <m:r>
                            <a:rPr lang="de-DE" sz="2200" b="1" i="1">
                              <a:latin typeface="Cambria Math" panose="02040503050406030204" pitchFamily="18" charset="0"/>
                            </a:rPr>
                            <m:t>𝑻</m:t>
                          </m:r>
                        </m:e>
                      </m:d>
                      <m:r>
                        <a:rPr lang="de-DE" sz="2200" i="1">
                          <a:latin typeface="Cambria Math" panose="02040503050406030204" pitchFamily="18" charset="0"/>
                        </a:rPr>
                        <m:t>=</m:t>
                      </m:r>
                      <m:f>
                        <m:fPr>
                          <m:ctrlPr>
                            <a:rPr lang="de-DE" sz="2200" i="1">
                              <a:latin typeface="Cambria Math" panose="02040503050406030204" pitchFamily="18" charset="0"/>
                            </a:rPr>
                          </m:ctrlPr>
                        </m:fPr>
                        <m:num>
                          <m:r>
                            <a:rPr lang="de-DE" sz="2200" i="1">
                              <a:latin typeface="Cambria Math" panose="02040503050406030204" pitchFamily="18" charset="0"/>
                            </a:rPr>
                            <m:t>1</m:t>
                          </m:r>
                        </m:num>
                        <m:den>
                          <m:r>
                            <a:rPr lang="de-DE" sz="2200" i="1">
                              <a:latin typeface="Cambria Math" panose="02040503050406030204" pitchFamily="18" charset="0"/>
                            </a:rPr>
                            <m:t>𝑃</m:t>
                          </m:r>
                          <m:d>
                            <m:dPr>
                              <m:ctrlPr>
                                <a:rPr lang="de-DE" sz="2200" i="1">
                                  <a:latin typeface="Cambria Math" panose="02040503050406030204" pitchFamily="18" charset="0"/>
                                </a:rPr>
                              </m:ctrlPr>
                            </m:dPr>
                            <m:e>
                              <m:r>
                                <a:rPr lang="de-DE" sz="2200" b="1" i="1">
                                  <a:latin typeface="Cambria Math" panose="02040503050406030204" pitchFamily="18" charset="0"/>
                                </a:rPr>
                                <m:t>𝑻</m:t>
                              </m:r>
                            </m:e>
                          </m:d>
                        </m:den>
                      </m:f>
                      <m:nary>
                        <m:naryPr>
                          <m:chr m:val="∑"/>
                          <m:supHide m:val="on"/>
                          <m:ctrlPr>
                            <a:rPr lang="de-DE" sz="2200" i="1">
                              <a:solidFill>
                                <a:schemeClr val="accent1"/>
                              </a:solidFill>
                              <a:latin typeface="Cambria Math" panose="02040503050406030204" pitchFamily="18" charset="0"/>
                            </a:rPr>
                          </m:ctrlPr>
                        </m:naryPr>
                        <m:sub>
                          <m:sSub>
                            <m:sSubPr>
                              <m:ctrlPr>
                                <a:rPr lang="de-DE" sz="2200" i="1">
                                  <a:solidFill>
                                    <a:schemeClr val="accent1"/>
                                  </a:solidFill>
                                  <a:latin typeface="Cambria Math" panose="02040503050406030204" pitchFamily="18" charset="0"/>
                                </a:rPr>
                              </m:ctrlPr>
                            </m:sSubPr>
                            <m:e>
                              <m:r>
                                <m:rPr>
                                  <m:brk m:alnAt="7"/>
                                </m:rPr>
                                <a:rPr lang="de-DE" sz="2200" i="1">
                                  <a:solidFill>
                                    <a:schemeClr val="accent1"/>
                                  </a:solidFill>
                                  <a:latin typeface="Cambria Math" panose="02040503050406030204" pitchFamily="18" charset="0"/>
                                </a:rPr>
                                <m:t>𝑣</m:t>
                              </m:r>
                            </m:e>
                            <m:sub>
                              <m:r>
                                <m:rPr>
                                  <m:brk m:alnAt="7"/>
                                </m:rPr>
                                <a:rPr lang="de-DE" sz="2200" i="1">
                                  <a:solidFill>
                                    <a:schemeClr val="accent1"/>
                                  </a:solidFill>
                                  <a:latin typeface="Cambria Math" panose="02040503050406030204" pitchFamily="18" charset="0"/>
                                </a:rPr>
                                <m:t>1</m:t>
                              </m:r>
                            </m:sub>
                          </m:sSub>
                          <m:r>
                            <m:rPr>
                              <m:brk m:alnAt="7"/>
                            </m:rPr>
                            <a:rPr lang="de-DE" sz="2200" i="1">
                              <a:solidFill>
                                <a:schemeClr val="accent1"/>
                              </a:solidFill>
                              <a:latin typeface="Cambria Math" panose="02040503050406030204" pitchFamily="18" charset="0"/>
                              <a:ea typeface="Cambria Math" panose="02040503050406030204" pitchFamily="18" charset="0"/>
                            </a:rPr>
                            <m:t>∈</m:t>
                          </m:r>
                          <m:r>
                            <m:rPr>
                              <m:sty m:val="p"/>
                            </m:rPr>
                            <a:rPr lang="de-DE" sz="2200" i="0">
                              <a:solidFill>
                                <a:schemeClr val="accent1"/>
                              </a:solidFill>
                              <a:latin typeface="Cambria Math" panose="02040503050406030204" pitchFamily="18" charset="0"/>
                              <a:ea typeface="Cambria Math" panose="02040503050406030204" pitchFamily="18" charset="0"/>
                            </a:rPr>
                            <m:t>Val</m:t>
                          </m:r>
                          <m:r>
                            <a:rPr lang="de-DE" sz="2200" i="1">
                              <a:solidFill>
                                <a:schemeClr val="accent1"/>
                              </a:solidFill>
                              <a:latin typeface="Cambria Math" panose="02040503050406030204" pitchFamily="18" charset="0"/>
                              <a:ea typeface="Cambria Math" panose="02040503050406030204" pitchFamily="18" charset="0"/>
                            </a:rPr>
                            <m:t>(</m:t>
                          </m:r>
                          <m:sSub>
                            <m:sSubPr>
                              <m:ctrlPr>
                                <a:rPr lang="de-DE" sz="2200" i="1">
                                  <a:solidFill>
                                    <a:schemeClr val="accent1"/>
                                  </a:solidFill>
                                  <a:latin typeface="Cambria Math" panose="02040503050406030204" pitchFamily="18" charset="0"/>
                                  <a:ea typeface="Cambria Math" panose="02040503050406030204" pitchFamily="18" charset="0"/>
                                </a:rPr>
                              </m:ctrlPr>
                            </m:sSubPr>
                            <m:e>
                              <m:r>
                                <m:rPr>
                                  <m:brk m:alnAt="7"/>
                                </m:rPr>
                                <a:rPr lang="de-DE" sz="2200" i="1">
                                  <a:solidFill>
                                    <a:schemeClr val="accent1"/>
                                  </a:solidFill>
                                  <a:latin typeface="Cambria Math" panose="02040503050406030204" pitchFamily="18" charset="0"/>
                                  <a:ea typeface="Cambria Math" panose="02040503050406030204" pitchFamily="18" charset="0"/>
                                </a:rPr>
                                <m:t>𝑅</m:t>
                              </m:r>
                            </m:e>
                            <m:sub>
                              <m:r>
                                <m:rPr>
                                  <m:brk m:alnAt="7"/>
                                </m:rPr>
                                <a:rPr lang="de-DE" sz="2200" i="1">
                                  <a:solidFill>
                                    <a:schemeClr val="accent1"/>
                                  </a:solidFill>
                                  <a:latin typeface="Cambria Math" panose="02040503050406030204" pitchFamily="18" charset="0"/>
                                  <a:ea typeface="Cambria Math" panose="02040503050406030204" pitchFamily="18" charset="0"/>
                                </a:rPr>
                                <m:t>1</m:t>
                              </m:r>
                            </m:sub>
                          </m:sSub>
                          <m:r>
                            <m:rPr>
                              <m:brk m:alnAt="7"/>
                            </m:rPr>
                            <a:rPr lang="de-DE" sz="2200" i="1">
                              <a:solidFill>
                                <a:schemeClr val="accent1"/>
                              </a:solidFill>
                              <a:latin typeface="Cambria Math" panose="02040503050406030204" pitchFamily="18" charset="0"/>
                              <a:ea typeface="Cambria Math" panose="02040503050406030204" pitchFamily="18" charset="0"/>
                            </a:rPr>
                            <m:t>)</m:t>
                          </m:r>
                        </m:sub>
                        <m:sup/>
                        <m:e>
                          <m:r>
                            <a:rPr lang="de-DE" sz="2200" i="1">
                              <a:solidFill>
                                <a:schemeClr val="accent1"/>
                              </a:solidFill>
                              <a:latin typeface="Cambria Math" panose="02040503050406030204" pitchFamily="18" charset="0"/>
                              <a:ea typeface="Cambria Math" panose="02040503050406030204" pitchFamily="18" charset="0"/>
                            </a:rPr>
                            <m:t>…</m:t>
                          </m:r>
                          <m:nary>
                            <m:naryPr>
                              <m:chr m:val="∑"/>
                              <m:supHide m:val="on"/>
                              <m:ctrlPr>
                                <a:rPr lang="de-DE" sz="2200" i="1">
                                  <a:solidFill>
                                    <a:schemeClr val="accent1"/>
                                  </a:solidFill>
                                  <a:latin typeface="Cambria Math" panose="02040503050406030204" pitchFamily="18" charset="0"/>
                                </a:rPr>
                              </m:ctrlPr>
                            </m:naryPr>
                            <m:sub>
                              <m:sSub>
                                <m:sSubPr>
                                  <m:ctrlPr>
                                    <a:rPr lang="de-DE" sz="2200" i="1">
                                      <a:solidFill>
                                        <a:schemeClr val="accent1"/>
                                      </a:solidFill>
                                      <a:latin typeface="Cambria Math" panose="02040503050406030204" pitchFamily="18" charset="0"/>
                                    </a:rPr>
                                  </m:ctrlPr>
                                </m:sSubPr>
                                <m:e>
                                  <m:r>
                                    <m:rPr>
                                      <m:brk m:alnAt="7"/>
                                    </m:rPr>
                                    <a:rPr lang="de-DE" sz="2200" i="1">
                                      <a:solidFill>
                                        <a:schemeClr val="accent1"/>
                                      </a:solidFill>
                                      <a:latin typeface="Cambria Math" panose="02040503050406030204" pitchFamily="18" charset="0"/>
                                    </a:rPr>
                                    <m:t>𝑣</m:t>
                                  </m:r>
                                </m:e>
                                <m:sub>
                                  <m:r>
                                    <a:rPr lang="de-DE" sz="2200" i="1">
                                      <a:solidFill>
                                        <a:schemeClr val="accent1"/>
                                      </a:solidFill>
                                      <a:latin typeface="Cambria Math" panose="02040503050406030204" pitchFamily="18" charset="0"/>
                                    </a:rPr>
                                    <m:t>𝑛</m:t>
                                  </m:r>
                                </m:sub>
                              </m:sSub>
                              <m:r>
                                <m:rPr>
                                  <m:brk m:alnAt="7"/>
                                </m:rPr>
                                <a:rPr lang="de-DE" sz="2200" i="1">
                                  <a:solidFill>
                                    <a:schemeClr val="accent1"/>
                                  </a:solidFill>
                                  <a:latin typeface="Cambria Math" panose="02040503050406030204" pitchFamily="18" charset="0"/>
                                  <a:ea typeface="Cambria Math" panose="02040503050406030204" pitchFamily="18" charset="0"/>
                                </a:rPr>
                                <m:t>∈</m:t>
                              </m:r>
                              <m:r>
                                <m:rPr>
                                  <m:sty m:val="p"/>
                                </m:rPr>
                                <a:rPr lang="de-DE" sz="2200" i="0">
                                  <a:solidFill>
                                    <a:schemeClr val="accent1"/>
                                  </a:solidFill>
                                  <a:latin typeface="Cambria Math" panose="02040503050406030204" pitchFamily="18" charset="0"/>
                                  <a:ea typeface="Cambria Math" panose="02040503050406030204" pitchFamily="18" charset="0"/>
                                </a:rPr>
                                <m:t>Val</m:t>
                              </m:r>
                              <m:r>
                                <a:rPr lang="de-DE" sz="2200" i="1">
                                  <a:solidFill>
                                    <a:schemeClr val="accent1"/>
                                  </a:solidFill>
                                  <a:latin typeface="Cambria Math" panose="02040503050406030204" pitchFamily="18" charset="0"/>
                                  <a:ea typeface="Cambria Math" panose="02040503050406030204" pitchFamily="18" charset="0"/>
                                </a:rPr>
                                <m:t>(</m:t>
                              </m:r>
                              <m:sSub>
                                <m:sSubPr>
                                  <m:ctrlPr>
                                    <a:rPr lang="de-DE" sz="2200" i="1">
                                      <a:solidFill>
                                        <a:schemeClr val="accent1"/>
                                      </a:solidFill>
                                      <a:latin typeface="Cambria Math" panose="02040503050406030204" pitchFamily="18" charset="0"/>
                                      <a:ea typeface="Cambria Math" panose="02040503050406030204" pitchFamily="18" charset="0"/>
                                    </a:rPr>
                                  </m:ctrlPr>
                                </m:sSubPr>
                                <m:e>
                                  <m:r>
                                    <m:rPr>
                                      <m:brk m:alnAt="7"/>
                                    </m:rPr>
                                    <a:rPr lang="de-DE" sz="2200" i="1">
                                      <a:solidFill>
                                        <a:schemeClr val="accent1"/>
                                      </a:solidFill>
                                      <a:latin typeface="Cambria Math" panose="02040503050406030204" pitchFamily="18" charset="0"/>
                                      <a:ea typeface="Cambria Math" panose="02040503050406030204" pitchFamily="18" charset="0"/>
                                    </a:rPr>
                                    <m:t>𝑅</m:t>
                                  </m:r>
                                </m:e>
                                <m:sub>
                                  <m:r>
                                    <a:rPr lang="de-DE" sz="2200" i="1">
                                      <a:solidFill>
                                        <a:schemeClr val="accent1"/>
                                      </a:solidFill>
                                      <a:latin typeface="Cambria Math" panose="02040503050406030204" pitchFamily="18" charset="0"/>
                                      <a:ea typeface="Cambria Math" panose="02040503050406030204" pitchFamily="18" charset="0"/>
                                    </a:rPr>
                                    <m:t>𝑚</m:t>
                                  </m:r>
                                </m:sub>
                              </m:sSub>
                              <m:r>
                                <m:rPr>
                                  <m:brk m:alnAt="7"/>
                                </m:rPr>
                                <a:rPr lang="de-DE" sz="2200" i="1">
                                  <a:solidFill>
                                    <a:schemeClr val="accent1"/>
                                  </a:solidFill>
                                  <a:latin typeface="Cambria Math" panose="02040503050406030204" pitchFamily="18" charset="0"/>
                                  <a:ea typeface="Cambria Math" panose="02040503050406030204" pitchFamily="18" charset="0"/>
                                </a:rPr>
                                <m:t>)</m:t>
                              </m:r>
                            </m:sub>
                            <m:sup/>
                            <m:e>
                              <m:r>
                                <a:rPr lang="de-DE" sz="2200" b="0" i="1" smtClean="0">
                                  <a:solidFill>
                                    <a:schemeClr val="tx1"/>
                                  </a:solidFill>
                                  <a:latin typeface="Cambria Math" panose="02040503050406030204" pitchFamily="18" charset="0"/>
                                  <a:ea typeface="Cambria Math" panose="02040503050406030204" pitchFamily="18" charset="0"/>
                                </a:rPr>
                                <m:t>𝑃</m:t>
                              </m:r>
                              <m:r>
                                <a:rPr lang="de-DE" sz="2200" i="1">
                                  <a:latin typeface="Cambria Math" panose="02040503050406030204" pitchFamily="18" charset="0"/>
                                </a:rPr>
                                <m:t>(</m:t>
                              </m:r>
                              <m:sSub>
                                <m:sSubPr>
                                  <m:ctrlPr>
                                    <a:rPr lang="de-DE" sz="2200" i="1">
                                      <a:latin typeface="Cambria Math" panose="02040503050406030204" pitchFamily="18" charset="0"/>
                                    </a:rPr>
                                  </m:ctrlPr>
                                </m:sSubPr>
                                <m:e>
                                  <m:r>
                                    <a:rPr lang="de-DE" sz="2200" i="1">
                                      <a:latin typeface="Cambria Math" panose="02040503050406030204" pitchFamily="18" charset="0"/>
                                    </a:rPr>
                                    <m:t>𝑅</m:t>
                                  </m:r>
                                </m:e>
                                <m:sub>
                                  <m:r>
                                    <a:rPr lang="de-DE" sz="2200" i="1">
                                      <a:latin typeface="Cambria Math" panose="02040503050406030204" pitchFamily="18" charset="0"/>
                                    </a:rPr>
                                    <m:t>1</m:t>
                                  </m:r>
                                </m:sub>
                              </m:sSub>
                              <m:r>
                                <a:rPr lang="de-DE" sz="2200" i="1">
                                  <a:latin typeface="Cambria Math" panose="02040503050406030204" pitchFamily="18" charset="0"/>
                                </a:rPr>
                                <m:t>=</m:t>
                              </m:r>
                              <m:sSub>
                                <m:sSubPr>
                                  <m:ctrlPr>
                                    <a:rPr lang="de-DE" sz="2200" i="1">
                                      <a:latin typeface="Cambria Math" panose="02040503050406030204" pitchFamily="18" charset="0"/>
                                    </a:rPr>
                                  </m:ctrlPr>
                                </m:sSubPr>
                                <m:e>
                                  <m:r>
                                    <a:rPr lang="de-DE" sz="2200" i="1">
                                      <a:latin typeface="Cambria Math" panose="02040503050406030204" pitchFamily="18" charset="0"/>
                                    </a:rPr>
                                    <m:t>𝑣</m:t>
                                  </m:r>
                                </m:e>
                                <m:sub>
                                  <m:r>
                                    <a:rPr lang="de-DE" sz="2200" i="1">
                                      <a:latin typeface="Cambria Math" panose="02040503050406030204" pitchFamily="18" charset="0"/>
                                    </a:rPr>
                                    <m:t>1</m:t>
                                  </m:r>
                                </m:sub>
                              </m:sSub>
                              <m:r>
                                <a:rPr lang="de-DE" sz="2200" i="1">
                                  <a:latin typeface="Cambria Math" panose="02040503050406030204" pitchFamily="18" charset="0"/>
                                </a:rPr>
                                <m:t>,…,</m:t>
                              </m:r>
                              <m:sSub>
                                <m:sSubPr>
                                  <m:ctrlPr>
                                    <a:rPr lang="de-DE" sz="2200" i="1">
                                      <a:latin typeface="Cambria Math" panose="02040503050406030204" pitchFamily="18" charset="0"/>
                                    </a:rPr>
                                  </m:ctrlPr>
                                </m:sSubPr>
                                <m:e>
                                  <m:r>
                                    <a:rPr lang="de-DE" sz="2200" i="1">
                                      <a:latin typeface="Cambria Math" panose="02040503050406030204" pitchFamily="18" charset="0"/>
                                    </a:rPr>
                                    <m:t>𝑅</m:t>
                                  </m:r>
                                </m:e>
                                <m:sub>
                                  <m:r>
                                    <a:rPr lang="de-DE" sz="2200" i="1">
                                      <a:latin typeface="Cambria Math" panose="02040503050406030204" pitchFamily="18" charset="0"/>
                                    </a:rPr>
                                    <m:t>𝑛</m:t>
                                  </m:r>
                                </m:sub>
                              </m:sSub>
                              <m:r>
                                <a:rPr lang="de-DE" sz="2200" i="1">
                                  <a:latin typeface="Cambria Math" panose="02040503050406030204" pitchFamily="18" charset="0"/>
                                </a:rPr>
                                <m:t>=</m:t>
                              </m:r>
                              <m:sSub>
                                <m:sSubPr>
                                  <m:ctrlPr>
                                    <a:rPr lang="de-DE" sz="2200" i="1">
                                      <a:latin typeface="Cambria Math" panose="02040503050406030204" pitchFamily="18" charset="0"/>
                                    </a:rPr>
                                  </m:ctrlPr>
                                </m:sSubPr>
                                <m:e>
                                  <m:r>
                                    <a:rPr lang="de-DE" sz="2200" i="1">
                                      <a:latin typeface="Cambria Math" panose="02040503050406030204" pitchFamily="18" charset="0"/>
                                    </a:rPr>
                                    <m:t>𝑣</m:t>
                                  </m:r>
                                </m:e>
                                <m:sub>
                                  <m:r>
                                    <a:rPr lang="de-DE" sz="2200" i="1">
                                      <a:latin typeface="Cambria Math" panose="02040503050406030204" pitchFamily="18" charset="0"/>
                                    </a:rPr>
                                    <m:t>𝑛</m:t>
                                  </m:r>
                                </m:sub>
                              </m:sSub>
                              <m:r>
                                <a:rPr lang="de-DE" sz="2200" i="1">
                                  <a:latin typeface="Cambria Math" panose="02040503050406030204" pitchFamily="18" charset="0"/>
                                </a:rPr>
                                <m:t>,</m:t>
                              </m:r>
                              <m:r>
                                <a:rPr lang="de-DE" sz="2200" b="1" i="1">
                                  <a:latin typeface="Cambria Math" panose="02040503050406030204" pitchFamily="18" charset="0"/>
                                </a:rPr>
                                <m:t>𝑺</m:t>
                              </m:r>
                              <m:r>
                                <a:rPr lang="de-DE" sz="2200" i="1">
                                  <a:latin typeface="Cambria Math" panose="02040503050406030204" pitchFamily="18" charset="0"/>
                                </a:rPr>
                                <m:t>,</m:t>
                              </m:r>
                              <m:r>
                                <a:rPr lang="de-DE" sz="2200" b="1" i="1">
                                  <a:latin typeface="Cambria Math" panose="02040503050406030204" pitchFamily="18" charset="0"/>
                                </a:rPr>
                                <m:t>𝑻</m:t>
                              </m:r>
                              <m:r>
                                <a:rPr lang="de-DE" sz="2200" i="1">
                                  <a:latin typeface="Cambria Math" panose="02040503050406030204" pitchFamily="18" charset="0"/>
                                </a:rPr>
                                <m:t>)</m:t>
                              </m:r>
                            </m:e>
                          </m:nary>
                        </m:e>
                      </m:nary>
                    </m:oMath>
                  </m:oMathPara>
                </a14:m>
                <a:endParaRPr lang="de-DE" sz="2200" dirty="0"/>
              </a:p>
            </p:txBody>
          </p:sp>
        </mc:Choice>
        <mc:Fallback xmlns="">
          <p:sp>
            <p:nvSpPr>
              <p:cNvPr id="5" name="Rectangle 4">
                <a:extLst>
                  <a:ext uri="{FF2B5EF4-FFF2-40B4-BE49-F238E27FC236}">
                    <a16:creationId xmlns:a16="http://schemas.microsoft.com/office/drawing/2014/main" id="{0AAAA6C6-229C-AC4E-A40D-1406972FD6A0}"/>
                  </a:ext>
                </a:extLst>
              </p:cNvPr>
              <p:cNvSpPr>
                <a:spLocks noRot="1" noChangeAspect="1" noMove="1" noResize="1" noEditPoints="1" noAdjustHandles="1" noChangeArrowheads="1" noChangeShapeType="1" noTextEdit="1"/>
              </p:cNvSpPr>
              <p:nvPr/>
            </p:nvSpPr>
            <p:spPr>
              <a:xfrm>
                <a:off x="359999" y="1494033"/>
                <a:ext cx="8313834" cy="957506"/>
              </a:xfrm>
              <a:prstGeom prst="rect">
                <a:avLst/>
              </a:prstGeom>
              <a:blipFill>
                <a:blip r:embed="rId8"/>
                <a:stretch>
                  <a:fillRect t="-122368" b="-165789"/>
                </a:stretch>
              </a:blipFill>
            </p:spPr>
            <p:txBody>
              <a:bodyPr/>
              <a:lstStyle/>
              <a:p>
                <a:r>
                  <a:rPr lang="de-DE">
                    <a:noFill/>
                  </a:rPr>
                  <a:t> </a:t>
                </a:r>
              </a:p>
            </p:txBody>
          </p:sp>
        </mc:Fallback>
      </mc:AlternateContent>
      <p:sp>
        <p:nvSpPr>
          <p:cNvPr id="6" name="Date Placeholder 5">
            <a:extLst>
              <a:ext uri="{FF2B5EF4-FFF2-40B4-BE49-F238E27FC236}">
                <a16:creationId xmlns:a16="http://schemas.microsoft.com/office/drawing/2014/main" id="{0F556033-6F40-FB4A-A777-7529A35E49CC}"/>
              </a:ext>
            </a:extLst>
          </p:cNvPr>
          <p:cNvSpPr>
            <a:spLocks noGrp="1"/>
          </p:cNvSpPr>
          <p:nvPr>
            <p:ph type="dt" sz="half" idx="2"/>
          </p:nvPr>
        </p:nvSpPr>
        <p:spPr/>
        <p:txBody>
          <a:bodyPr/>
          <a:lstStyle/>
          <a:p>
            <a:r>
              <a:rPr lang="en-GB"/>
              <a:t>Episodische PGMs</a:t>
            </a:r>
            <a:endParaRPr lang="de-DE" dirty="0"/>
          </a:p>
        </p:txBody>
      </p:sp>
      <p:sp>
        <p:nvSpPr>
          <p:cNvPr id="7" name="Footer Placeholder 6">
            <a:extLst>
              <a:ext uri="{FF2B5EF4-FFF2-40B4-BE49-F238E27FC236}">
                <a16:creationId xmlns:a16="http://schemas.microsoft.com/office/drawing/2014/main" id="{3ED0F446-86A1-C74C-B620-33B57F9A1512}"/>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5078715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B5534-530A-B64D-AF04-26A174DE5A1A}"/>
              </a:ext>
            </a:extLst>
          </p:cNvPr>
          <p:cNvSpPr>
            <a:spLocks noGrp="1"/>
          </p:cNvSpPr>
          <p:nvPr>
            <p:ph type="title"/>
          </p:nvPr>
        </p:nvSpPr>
        <p:spPr/>
        <p:txBody>
          <a:bodyPr/>
          <a:lstStyle/>
          <a:p>
            <a:r>
              <a:rPr lang="de-DE" dirty="0"/>
              <a:t>Schwere des Problems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BD24DF4-8C27-F145-8FD7-E67F76BB517F}"/>
                  </a:ext>
                </a:extLst>
              </p:cNvPr>
              <p:cNvSpPr>
                <a:spLocks noGrp="1"/>
              </p:cNvSpPr>
              <p:nvPr>
                <p:ph idx="1"/>
              </p:nvPr>
            </p:nvSpPr>
            <p:spPr/>
            <p:txBody>
              <a:bodyPr>
                <a:normAutofit/>
              </a:bodyPr>
              <a:lstStyle/>
              <a:p>
                <a:r>
                  <a:rPr lang="de-DE" dirty="0"/>
                  <a:t>Anfragebeantwortungsproblem als Entscheidungsproblem:</a:t>
                </a:r>
              </a:p>
              <a:p>
                <a:pPr lvl="1"/>
                <a:r>
                  <a:rPr lang="de-DE" dirty="0"/>
                  <a:t>Gegeben eine vollständige gemeinsame Verteilung </a:t>
                </a:r>
                <a14:m>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𝑃</m:t>
                        </m:r>
                      </m:e>
                      <m:sub>
                        <m:r>
                          <a:rPr lang="de-DE" b="1" i="1" dirty="0" smtClean="0">
                            <a:latin typeface="Cambria Math" panose="02040503050406030204" pitchFamily="18" charset="0"/>
                          </a:rPr>
                          <m:t>𝑹</m:t>
                        </m:r>
                      </m:sub>
                    </m:sSub>
                  </m:oMath>
                </a14:m>
                <a:r>
                  <a:rPr lang="de-DE" dirty="0"/>
                  <a:t> über Zufallsvariablen </a:t>
                </a:r>
                <a14:m>
                  <m:oMath xmlns:m="http://schemas.openxmlformats.org/officeDocument/2006/math">
                    <m:r>
                      <a:rPr lang="de-DE" b="1" i="1" dirty="0" smtClean="0">
                        <a:latin typeface="Cambria Math" panose="02040503050406030204" pitchFamily="18" charset="0"/>
                      </a:rPr>
                      <m:t>𝑹</m:t>
                    </m:r>
                  </m:oMath>
                </a14:m>
                <a:r>
                  <a:rPr lang="de-DE" dirty="0"/>
                  <a:t>, eine Zufallsvariable </a:t>
                </a:r>
                <a14:m>
                  <m:oMath xmlns:m="http://schemas.openxmlformats.org/officeDocument/2006/math">
                    <m:r>
                      <a:rPr lang="de-DE" i="1" dirty="0">
                        <a:latin typeface="Cambria Math" panose="02040503050406030204" pitchFamily="18" charset="0"/>
                      </a:rPr>
                      <m:t>𝑅</m:t>
                    </m:r>
                    <m:r>
                      <a:rPr lang="de-DE" i="1" dirty="0" smtClean="0">
                        <a:latin typeface="Cambria Math" panose="02040503050406030204" pitchFamily="18" charset="0"/>
                        <a:ea typeface="Cambria Math" panose="02040503050406030204" pitchFamily="18" charset="0"/>
                      </a:rPr>
                      <m:t>∈</m:t>
                    </m:r>
                    <m:r>
                      <a:rPr lang="de-DE" b="1" i="1" dirty="0" smtClean="0">
                        <a:latin typeface="Cambria Math" panose="02040503050406030204" pitchFamily="18" charset="0"/>
                        <a:ea typeface="Cambria Math" panose="02040503050406030204" pitchFamily="18" charset="0"/>
                      </a:rPr>
                      <m:t>𝑹</m:t>
                    </m:r>
                  </m:oMath>
                </a14:m>
                <a:r>
                  <a:rPr lang="de-DE" dirty="0"/>
                  <a:t>, und eine Belegung </a:t>
                </a:r>
                <a14:m>
                  <m:oMath xmlns:m="http://schemas.openxmlformats.org/officeDocument/2006/math">
                    <m:r>
                      <a:rPr lang="de-DE" b="0" i="1" smtClean="0">
                        <a:latin typeface="Cambria Math" panose="02040503050406030204" pitchFamily="18" charset="0"/>
                      </a:rPr>
                      <m:t>𝑟</m:t>
                    </m:r>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Val</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e>
                    </m:d>
                  </m:oMath>
                </a14:m>
                <a:r>
                  <a:rPr lang="de-DE" dirty="0"/>
                  <a:t>, entscheide ob </a:t>
                </a:r>
                <a14:m>
                  <m:oMath xmlns:m="http://schemas.openxmlformats.org/officeDocument/2006/math">
                    <m:r>
                      <a:rPr lang="de-DE"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𝑅</m:t>
                        </m:r>
                        <m:r>
                          <a:rPr lang="de-DE" b="0" i="1" dirty="0" smtClean="0">
                            <a:latin typeface="Cambria Math" panose="02040503050406030204" pitchFamily="18" charset="0"/>
                          </a:rPr>
                          <m:t>=</m:t>
                        </m:r>
                        <m:r>
                          <a:rPr lang="de-DE" b="0" i="1" dirty="0" smtClean="0">
                            <a:latin typeface="Cambria Math" panose="02040503050406030204" pitchFamily="18" charset="0"/>
                          </a:rPr>
                          <m:t>𝑟</m:t>
                        </m:r>
                      </m:e>
                    </m:d>
                    <m:r>
                      <a:rPr lang="de-DE" b="0" i="1" dirty="0" smtClean="0">
                        <a:latin typeface="Cambria Math" panose="02040503050406030204" pitchFamily="18" charset="0"/>
                      </a:rPr>
                      <m:t>&gt;0</m:t>
                    </m:r>
                  </m:oMath>
                </a14:m>
                <a:r>
                  <a:rPr lang="de-DE" dirty="0"/>
                  <a:t> ist</a:t>
                </a:r>
              </a:p>
              <a:p>
                <a:pPr lvl="1"/>
                <a:r>
                  <a:rPr lang="de-DE" dirty="0">
                    <a:solidFill>
                      <a:srgbClr val="FFC000"/>
                    </a:solidFill>
                  </a:rPr>
                  <a:t>Entscheidungsproblem ist </a:t>
                </a:r>
                <a14:m>
                  <m:oMath xmlns:m="http://schemas.openxmlformats.org/officeDocument/2006/math">
                    <m:r>
                      <a:rPr lang="de-DE" i="1" dirty="0">
                        <a:solidFill>
                          <a:srgbClr val="FFC000"/>
                        </a:solidFill>
                        <a:latin typeface="Cambria Math" panose="02040503050406030204" pitchFamily="18" charset="0"/>
                        <a:ea typeface="Cambria Math" panose="02040503050406030204" pitchFamily="18" charset="0"/>
                      </a:rPr>
                      <m:t>𝒩𝒫</m:t>
                    </m:r>
                  </m:oMath>
                </a14:m>
                <a:r>
                  <a:rPr lang="de-DE" dirty="0">
                    <a:solidFill>
                      <a:srgbClr val="FFC000"/>
                    </a:solidFill>
                  </a:rPr>
                  <a:t>-vollständig</a:t>
                </a:r>
              </a:p>
              <a:p>
                <a:pPr lvl="2"/>
                <a:r>
                  <a:rPr lang="de-DE" dirty="0"/>
                  <a:t>[Beweis durch Reduktion auf 3-SAT-Problem]</a:t>
                </a:r>
              </a:p>
              <a:p>
                <a:r>
                  <a:rPr lang="de-DE" dirty="0"/>
                  <a:t>Anfragebeantwortungsproblem</a:t>
                </a:r>
              </a:p>
              <a:p>
                <a:pPr lvl="1"/>
                <a:r>
                  <a:rPr lang="de-DE" dirty="0"/>
                  <a:t>Gegeben eine vollständige gemeinsame Verteilung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𝑃</m:t>
                        </m:r>
                      </m:e>
                      <m:sub>
                        <m:r>
                          <a:rPr lang="de-DE" b="1" i="1" dirty="0">
                            <a:latin typeface="Cambria Math" panose="02040503050406030204" pitchFamily="18" charset="0"/>
                          </a:rPr>
                          <m:t>𝑹</m:t>
                        </m:r>
                      </m:sub>
                    </m:sSub>
                  </m:oMath>
                </a14:m>
                <a:r>
                  <a:rPr lang="de-DE" dirty="0"/>
                  <a:t> über Zufallsvariablen </a:t>
                </a:r>
                <a14:m>
                  <m:oMath xmlns:m="http://schemas.openxmlformats.org/officeDocument/2006/math">
                    <m:r>
                      <a:rPr lang="de-DE" b="1" i="1" dirty="0">
                        <a:latin typeface="Cambria Math" panose="02040503050406030204" pitchFamily="18" charset="0"/>
                      </a:rPr>
                      <m:t>𝑹</m:t>
                    </m:r>
                  </m:oMath>
                </a14:m>
                <a:r>
                  <a:rPr lang="de-DE" dirty="0"/>
                  <a:t>, eine Zufallsvariable </a:t>
                </a:r>
                <a14:m>
                  <m:oMath xmlns:m="http://schemas.openxmlformats.org/officeDocument/2006/math">
                    <m:r>
                      <a:rPr lang="de-DE" i="1" dirty="0">
                        <a:latin typeface="Cambria Math" panose="02040503050406030204" pitchFamily="18" charset="0"/>
                      </a:rPr>
                      <m:t>𝑅</m:t>
                    </m:r>
                    <m:r>
                      <a:rPr lang="de-DE" i="1" dirty="0">
                        <a:latin typeface="Cambria Math" panose="02040503050406030204" pitchFamily="18" charset="0"/>
                        <a:ea typeface="Cambria Math" panose="02040503050406030204" pitchFamily="18" charset="0"/>
                      </a:rPr>
                      <m:t>∈</m:t>
                    </m:r>
                    <m:r>
                      <a:rPr lang="de-DE" b="1" i="1" dirty="0">
                        <a:latin typeface="Cambria Math" panose="02040503050406030204" pitchFamily="18" charset="0"/>
                        <a:ea typeface="Cambria Math" panose="02040503050406030204" pitchFamily="18" charset="0"/>
                      </a:rPr>
                      <m:t>𝑹</m:t>
                    </m:r>
                  </m:oMath>
                </a14:m>
                <a:r>
                  <a:rPr lang="de-DE" dirty="0"/>
                  <a:t>, und eine Belegung </a:t>
                </a:r>
                <a14:m>
                  <m:oMath xmlns:m="http://schemas.openxmlformats.org/officeDocument/2006/math">
                    <m:r>
                      <a:rPr lang="de-DE" i="1">
                        <a:latin typeface="Cambria Math" panose="02040503050406030204" pitchFamily="18" charset="0"/>
                      </a:rPr>
                      <m:t>𝑟</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oMath>
                </a14:m>
                <a:r>
                  <a:rPr lang="de-DE" dirty="0"/>
                  <a:t>, berechne </a:t>
                </a:r>
                <a14:m>
                  <m:oMath xmlns:m="http://schemas.openxmlformats.org/officeDocument/2006/math">
                    <m:r>
                      <a:rPr lang="de-DE" i="1" dirty="0">
                        <a:latin typeface="Cambria Math" panose="02040503050406030204" pitchFamily="18" charset="0"/>
                      </a:rPr>
                      <m:t>𝑃</m:t>
                    </m:r>
                    <m:d>
                      <m:dPr>
                        <m:ctrlPr>
                          <a:rPr lang="de-DE" i="1" dirty="0">
                            <a:latin typeface="Cambria Math" panose="02040503050406030204" pitchFamily="18" charset="0"/>
                          </a:rPr>
                        </m:ctrlPr>
                      </m:dPr>
                      <m:e>
                        <m:r>
                          <a:rPr lang="de-DE" i="1" dirty="0">
                            <a:latin typeface="Cambria Math" panose="02040503050406030204" pitchFamily="18" charset="0"/>
                          </a:rPr>
                          <m:t>𝑅</m:t>
                        </m:r>
                        <m:r>
                          <a:rPr lang="de-DE" i="1" dirty="0">
                            <a:latin typeface="Cambria Math" panose="02040503050406030204" pitchFamily="18" charset="0"/>
                          </a:rPr>
                          <m:t>=</m:t>
                        </m:r>
                        <m:r>
                          <a:rPr lang="de-DE" i="1" dirty="0">
                            <a:latin typeface="Cambria Math" panose="02040503050406030204" pitchFamily="18" charset="0"/>
                          </a:rPr>
                          <m:t>𝑟</m:t>
                        </m:r>
                      </m:e>
                    </m:d>
                  </m:oMath>
                </a14:m>
                <a:endParaRPr lang="de-DE" dirty="0"/>
              </a:p>
              <a:p>
                <a:pPr lvl="1"/>
                <a:r>
                  <a:rPr lang="de-DE" dirty="0">
                    <a:solidFill>
                      <a:srgbClr val="FFC000"/>
                    </a:solidFill>
                  </a:rPr>
                  <a:t>Anfragebeantwortungsproblem ist </a:t>
                </a:r>
                <a14:m>
                  <m:oMath xmlns:m="http://schemas.openxmlformats.org/officeDocument/2006/math">
                    <m:r>
                      <a:rPr lang="de-DE" b="0" i="0" dirty="0" smtClean="0">
                        <a:solidFill>
                          <a:srgbClr val="FFC000"/>
                        </a:solidFill>
                        <a:latin typeface="Cambria Math" panose="02040503050406030204" pitchFamily="18" charset="0"/>
                        <a:ea typeface="Cambria Math" panose="02040503050406030204" pitchFamily="18" charset="0"/>
                      </a:rPr>
                      <m:t>#</m:t>
                    </m:r>
                    <m:r>
                      <a:rPr lang="de-DE" i="1" dirty="0">
                        <a:solidFill>
                          <a:srgbClr val="FFC000"/>
                        </a:solidFill>
                        <a:latin typeface="Cambria Math" panose="02040503050406030204" pitchFamily="18" charset="0"/>
                        <a:ea typeface="Cambria Math" panose="02040503050406030204" pitchFamily="18" charset="0"/>
                      </a:rPr>
                      <m:t>𝒫</m:t>
                    </m:r>
                  </m:oMath>
                </a14:m>
                <a:r>
                  <a:rPr lang="de-DE" dirty="0">
                    <a:solidFill>
                      <a:srgbClr val="FFC000"/>
                    </a:solidFill>
                  </a:rPr>
                  <a:t>-vollständig</a:t>
                </a:r>
              </a:p>
              <a:p>
                <a:pPr lvl="2"/>
                <a14:m>
                  <m:oMath xmlns:m="http://schemas.openxmlformats.org/officeDocument/2006/math">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𝒫</m:t>
                    </m:r>
                  </m:oMath>
                </a14:m>
                <a:r>
                  <a:rPr lang="de-DE" dirty="0"/>
                  <a:t>: Klasse von Problemen über „Wie viele Lösungen erfüllen bestimmte Anforderungen?“</a:t>
                </a:r>
              </a:p>
              <a:p>
                <a:pPr lvl="2"/>
                <a:r>
                  <a:rPr lang="de-DE" dirty="0"/>
                  <a:t>[Totale Wahrscheinlichkeit von Graph-Instanziierungen, die konsistent mit </a:t>
                </a:r>
                <a14:m>
                  <m:oMath xmlns:m="http://schemas.openxmlformats.org/officeDocument/2006/math">
                    <m:r>
                      <a:rPr lang="de-DE" i="1" dirty="0">
                        <a:latin typeface="Cambria Math" panose="02040503050406030204" pitchFamily="18" charset="0"/>
                      </a:rPr>
                      <m:t>𝑅</m:t>
                    </m:r>
                    <m:r>
                      <a:rPr lang="de-DE" i="1" dirty="0">
                        <a:latin typeface="Cambria Math" panose="02040503050406030204" pitchFamily="18" charset="0"/>
                      </a:rPr>
                      <m:t>=</m:t>
                    </m:r>
                    <m:r>
                      <a:rPr lang="de-DE" i="1" dirty="0">
                        <a:latin typeface="Cambria Math" panose="02040503050406030204" pitchFamily="18" charset="0"/>
                      </a:rPr>
                      <m:t>𝑟</m:t>
                    </m:r>
                  </m:oMath>
                </a14:m>
                <a:r>
                  <a:rPr lang="de-DE" dirty="0"/>
                  <a:t> sind, i.e., gewichtetes </a:t>
                </a:r>
                <a:r>
                  <a:rPr lang="de-DE" i="1" dirty="0"/>
                  <a:t>Abzählen</a:t>
                </a:r>
                <a:r>
                  <a:rPr lang="de-DE" dirty="0"/>
                  <a:t> von Instanziierungen, mit der Wahrscheinlichkeit der Instanziierung als Gewicht]</a:t>
                </a:r>
              </a:p>
              <a:p>
                <a:pPr lvl="2"/>
                <a:endParaRPr lang="de-DE" dirty="0"/>
              </a:p>
            </p:txBody>
          </p:sp>
        </mc:Choice>
        <mc:Fallback xmlns="">
          <p:sp>
            <p:nvSpPr>
              <p:cNvPr id="3" name="Content Placeholder 2">
                <a:extLst>
                  <a:ext uri="{FF2B5EF4-FFF2-40B4-BE49-F238E27FC236}">
                    <a16:creationId xmlns:a16="http://schemas.microsoft.com/office/drawing/2014/main" id="{8BD24DF4-8C27-F145-8FD7-E67F76BB517F}"/>
                  </a:ext>
                </a:extLst>
              </p:cNvPr>
              <p:cNvSpPr>
                <a:spLocks noGrp="1" noRot="1" noChangeAspect="1" noMove="1" noResize="1" noEditPoints="1" noAdjustHandles="1" noChangeArrowheads="1" noChangeShapeType="1" noTextEdit="1"/>
              </p:cNvSpPr>
              <p:nvPr>
                <p:ph idx="1"/>
              </p:nvPr>
            </p:nvSpPr>
            <p:spPr>
              <a:blipFill>
                <a:blip r:embed="rId3"/>
                <a:stretch>
                  <a:fillRect l="-1435" t="-2687" r="-552"/>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7B8B3090-4FE1-B940-9F28-0B76959A13D0}"/>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83D0D152-11A9-244D-8BFF-CCFFA268B93C}"/>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1C2A65CE-DAD2-C14C-B2E6-4847EAABDD4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32</a:t>
            </a:fld>
            <a:r>
              <a:rPr lang="de-DE"/>
              <a:t> </a:t>
            </a:r>
            <a:endParaRPr lang="de-DE" sz="1400" dirty="0"/>
          </a:p>
        </p:txBody>
      </p:sp>
    </p:spTree>
    <p:extLst>
      <p:ext uri="{BB962C8B-B14F-4D97-AF65-F5344CB8AC3E}">
        <p14:creationId xmlns:p14="http://schemas.microsoft.com/office/powerpoint/2010/main" val="23155257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E845C-201B-1E48-8236-C8648D706BAD}"/>
              </a:ext>
            </a:extLst>
          </p:cNvPr>
          <p:cNvSpPr>
            <a:spLocks noGrp="1"/>
          </p:cNvSpPr>
          <p:nvPr>
            <p:ph type="title"/>
          </p:nvPr>
        </p:nvSpPr>
        <p:spPr/>
        <p:txBody>
          <a:bodyPr/>
          <a:lstStyle/>
          <a:p>
            <a:r>
              <a:rPr lang="de-DE"/>
              <a:t>Zwischenzusammenfassung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B3C14C0-4B3B-BE4A-BB0E-70DCCF38BE9D}"/>
                  </a:ext>
                </a:extLst>
              </p:cNvPr>
              <p:cNvSpPr>
                <a:spLocks noGrp="1"/>
              </p:cNvSpPr>
              <p:nvPr>
                <p:ph idx="1"/>
              </p:nvPr>
            </p:nvSpPr>
            <p:spPr/>
            <p:txBody>
              <a:bodyPr>
                <a:normAutofit fontScale="92500" lnSpcReduction="10000"/>
              </a:bodyPr>
              <a:lstStyle/>
              <a:p>
                <a:r>
                  <a:rPr lang="de-DE" dirty="0"/>
                  <a:t>Zufallsvariablen, Events, Wahrscheinlichkeiten</a:t>
                </a:r>
              </a:p>
              <a:p>
                <a:r>
                  <a:rPr lang="de-DE" dirty="0"/>
                  <a:t>Vollständige gemeinsame Verteilung</a:t>
                </a:r>
              </a:p>
              <a:p>
                <a:pPr lvl="1"/>
                <a:r>
                  <a:rPr lang="de-DE" dirty="0"/>
                  <a:t>Über eine Menge von Zufallsvariablen</a:t>
                </a:r>
              </a:p>
              <a:p>
                <a:pPr lvl="1"/>
                <a:r>
                  <a:rPr lang="de-DE" dirty="0"/>
                  <a:t>Speicherkomplexität</a:t>
                </a:r>
              </a:p>
              <a:p>
                <a:r>
                  <a:rPr lang="de-DE" dirty="0"/>
                  <a:t>Inferenzaufgabe</a:t>
                </a:r>
              </a:p>
              <a:p>
                <a:pPr lvl="1"/>
                <a:r>
                  <a:rPr lang="de-DE" dirty="0"/>
                  <a:t>Anfragebeantwortungsproblem</a:t>
                </a:r>
              </a:p>
              <a:p>
                <a:pPr lvl="2"/>
                <a:r>
                  <a:rPr lang="de-DE" dirty="0"/>
                  <a:t>Anfragen für marginale (bedingte) Wahrscheinlichkeit (-</a:t>
                </a:r>
                <a:r>
                  <a:rPr lang="de-DE" dirty="0" err="1"/>
                  <a:t>sverteilung</a:t>
                </a:r>
                <a:r>
                  <a:rPr lang="de-DE" dirty="0"/>
                  <a:t>)</a:t>
                </a:r>
              </a:p>
              <a:p>
                <a:pPr lvl="1"/>
                <a:r>
                  <a:rPr lang="de-DE" dirty="0"/>
                  <a:t>Vorgehen: Evidenz absorbieren, Nicht-Anfragevariablen eliminieren, normalisieren</a:t>
                </a:r>
              </a:p>
              <a:p>
                <a:pPr lvl="2"/>
                <a:r>
                  <a:rPr lang="de-DE" dirty="0"/>
                  <a:t>Operationen:</a:t>
                </a:r>
              </a:p>
              <a:p>
                <a:pPr lvl="3"/>
                <a:r>
                  <a:rPr lang="de-DE" dirty="0"/>
                  <a:t>Absorption als Selektion und Projektion</a:t>
                </a:r>
              </a:p>
              <a:p>
                <a:pPr lvl="3"/>
                <a:r>
                  <a:rPr lang="de-DE" dirty="0"/>
                  <a:t>Produkt von Faktoren / Verteilungen als </a:t>
                </a:r>
                <a:r>
                  <a:rPr lang="de-DE" dirty="0" err="1"/>
                  <a:t>Join</a:t>
                </a:r>
                <a:r>
                  <a:rPr lang="de-DE" dirty="0"/>
                  <a:t> mit Multiplikation</a:t>
                </a:r>
              </a:p>
              <a:p>
                <a:pPr lvl="3"/>
                <a:r>
                  <a:rPr lang="de-DE" dirty="0"/>
                  <a:t>Eliminieren / Aussummieren als Summe über die Werte der zu eliminierenden Zufallsvariable</a:t>
                </a:r>
              </a:p>
              <a:p>
                <a:pPr lvl="1"/>
                <a:r>
                  <a:rPr lang="de-DE" dirty="0"/>
                  <a:t>Laufzeitkomplexität exponentiell in Anzahl der Variablen, </a:t>
                </a:r>
              </a:p>
              <a:p>
                <a:pPr lvl="2"/>
                <a:r>
                  <a:rPr lang="de-DE" dirty="0"/>
                  <a:t>Schwere des Problems: </a:t>
                </a:r>
                <a14:m>
                  <m:oMath xmlns:m="http://schemas.openxmlformats.org/officeDocument/2006/math">
                    <m:r>
                      <a:rPr lang="de-DE" i="1" smtClean="0">
                        <a:latin typeface="Cambria Math" panose="02040503050406030204" pitchFamily="18" charset="0"/>
                        <a:ea typeface="Cambria Math" panose="02040503050406030204" pitchFamily="18" charset="0"/>
                      </a:rPr>
                      <m:t>𝒩</m:t>
                    </m:r>
                    <m:r>
                      <a:rPr lang="de-DE" i="1">
                        <a:latin typeface="Cambria Math" panose="02040503050406030204" pitchFamily="18" charset="0"/>
                        <a:ea typeface="Cambria Math" panose="02040503050406030204" pitchFamily="18" charset="0"/>
                      </a:rPr>
                      <m:t>𝒫</m:t>
                    </m:r>
                  </m:oMath>
                </a14:m>
                <a:r>
                  <a:rPr lang="de-DE" dirty="0"/>
                  <a:t> bzw. </a:t>
                </a:r>
                <a14:m>
                  <m:oMath xmlns:m="http://schemas.openxmlformats.org/officeDocument/2006/math">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𝒫</m:t>
                    </m:r>
                  </m:oMath>
                </a14:m>
                <a:r>
                  <a:rPr lang="de-DE" dirty="0"/>
                  <a:t>-vollständig</a:t>
                </a:r>
              </a:p>
            </p:txBody>
          </p:sp>
        </mc:Choice>
        <mc:Fallback xmlns="">
          <p:sp>
            <p:nvSpPr>
              <p:cNvPr id="3" name="Content Placeholder 2">
                <a:extLst>
                  <a:ext uri="{FF2B5EF4-FFF2-40B4-BE49-F238E27FC236}">
                    <a16:creationId xmlns:a16="http://schemas.microsoft.com/office/drawing/2014/main" id="{DB3C14C0-4B3B-BE4A-BB0E-70DCCF38BE9D}"/>
                  </a:ext>
                </a:extLst>
              </p:cNvPr>
              <p:cNvSpPr>
                <a:spLocks noGrp="1" noRot="1" noChangeAspect="1" noMove="1" noResize="1" noEditPoints="1" noAdjustHandles="1" noChangeArrowheads="1" noChangeShapeType="1" noTextEdit="1"/>
              </p:cNvSpPr>
              <p:nvPr>
                <p:ph idx="1"/>
              </p:nvPr>
            </p:nvSpPr>
            <p:spPr>
              <a:blipFill>
                <a:blip r:embed="rId2"/>
                <a:stretch>
                  <a:fillRect l="-1325" t="-3284" b="-1493"/>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D392A9F5-6392-8F46-9E0F-B56690AC557A}"/>
              </a:ext>
            </a:extLst>
          </p:cNvPr>
          <p:cNvSpPr>
            <a:spLocks noGrp="1"/>
          </p:cNvSpPr>
          <p:nvPr>
            <p:ph type="sldNum" sz="quarter" idx="4"/>
          </p:nvPr>
        </p:nvSpPr>
        <p:spPr/>
        <p:txBody>
          <a:bodyPr/>
          <a:lstStyle/>
          <a:p>
            <a:fld id="{67C9959E-8E6B-B04C-9955-EA096F41CA7A}" type="slidenum">
              <a:rPr lang="de-DE" smtClean="0"/>
              <a:t>33</a:t>
            </a:fld>
            <a:endParaRPr lang="de-DE"/>
          </a:p>
        </p:txBody>
      </p:sp>
      <p:sp>
        <p:nvSpPr>
          <p:cNvPr id="5" name="Date Placeholder 4">
            <a:extLst>
              <a:ext uri="{FF2B5EF4-FFF2-40B4-BE49-F238E27FC236}">
                <a16:creationId xmlns:a16="http://schemas.microsoft.com/office/drawing/2014/main" id="{AB2CA6EF-2567-F240-A3C3-931028D13FEC}"/>
              </a:ext>
            </a:extLst>
          </p:cNvPr>
          <p:cNvSpPr>
            <a:spLocks noGrp="1"/>
          </p:cNvSpPr>
          <p:nvPr>
            <p:ph type="dt" sz="half" idx="2"/>
          </p:nvPr>
        </p:nvSpPr>
        <p:spPr/>
        <p:txBody>
          <a:bodyPr/>
          <a:lstStyle/>
          <a:p>
            <a:r>
              <a:rPr lang="en-GB"/>
              <a:t>Episodische PGMs</a:t>
            </a:r>
            <a:endParaRPr lang="de-DE" dirty="0"/>
          </a:p>
        </p:txBody>
      </p:sp>
      <p:sp>
        <p:nvSpPr>
          <p:cNvPr id="6" name="Footer Placeholder 5">
            <a:extLst>
              <a:ext uri="{FF2B5EF4-FFF2-40B4-BE49-F238E27FC236}">
                <a16:creationId xmlns:a16="http://schemas.microsoft.com/office/drawing/2014/main" id="{CE01B3E2-F870-FD4F-9397-FF6CEAD13211}"/>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1677323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119C-B65B-CB42-9CF3-571EF0469082}"/>
              </a:ext>
            </a:extLst>
          </p:cNvPr>
          <p:cNvSpPr>
            <a:spLocks noGrp="1"/>
          </p:cNvSpPr>
          <p:nvPr>
            <p:ph type="title"/>
          </p:nvPr>
        </p:nvSpPr>
        <p:spPr/>
        <p:txBody>
          <a:bodyPr/>
          <a:lstStyle/>
          <a:p>
            <a:r>
              <a:rPr lang="de-DE" dirty="0"/>
              <a:t>Überblick: 2. Episodische PGMs</a:t>
            </a:r>
          </a:p>
        </p:txBody>
      </p:sp>
      <p:sp>
        <p:nvSpPr>
          <p:cNvPr id="3" name="Content Placeholder 2">
            <a:extLst>
              <a:ext uri="{FF2B5EF4-FFF2-40B4-BE49-F238E27FC236}">
                <a16:creationId xmlns:a16="http://schemas.microsoft.com/office/drawing/2014/main" id="{33A9154B-E1A0-4B4B-A26C-1F7D84FD808E}"/>
              </a:ext>
            </a:extLst>
          </p:cNvPr>
          <p:cNvSpPr>
            <a:spLocks noGrp="1"/>
          </p:cNvSpPr>
          <p:nvPr>
            <p:ph idx="1"/>
          </p:nvPr>
        </p:nvSpPr>
        <p:spPr/>
        <p:txBody>
          <a:bodyPr>
            <a:normAutofit lnSpcReduction="10000"/>
          </a:bodyPr>
          <a:lstStyle/>
          <a:p>
            <a:pPr marL="457200" indent="-457200">
              <a:buFont typeface="+mj-lt"/>
              <a:buAutoNum type="alphaUcPeriod"/>
            </a:pPr>
            <a:r>
              <a:rPr lang="de-DE" i="1" dirty="0"/>
              <a:t>Probabilistische Modellierung</a:t>
            </a:r>
          </a:p>
          <a:p>
            <a:pPr lvl="1"/>
            <a:r>
              <a:rPr lang="de-DE" dirty="0"/>
              <a:t>Zufallsvariablen, vollständige gemeinsame Wahrscheinlichkeitsverteilung, Speicherkomplexität</a:t>
            </a:r>
          </a:p>
          <a:p>
            <a:pPr lvl="1"/>
            <a:r>
              <a:rPr lang="de-DE" dirty="0"/>
              <a:t>Inferenzaufgaben, Komplexität</a:t>
            </a:r>
          </a:p>
          <a:p>
            <a:pPr marL="457200" indent="-457200">
              <a:buFont typeface="+mj-lt"/>
              <a:buAutoNum type="alphaUcPeriod"/>
            </a:pPr>
            <a:r>
              <a:rPr lang="de-DE" b="1" i="1" dirty="0">
                <a:solidFill>
                  <a:schemeClr val="accent1"/>
                </a:solidFill>
              </a:rPr>
              <a:t>Gerichtete Modelle: </a:t>
            </a:r>
            <a:r>
              <a:rPr lang="de-DE" b="1" i="1" dirty="0" err="1">
                <a:solidFill>
                  <a:schemeClr val="accent1"/>
                </a:solidFill>
              </a:rPr>
              <a:t>Bayes</a:t>
            </a:r>
            <a:r>
              <a:rPr lang="de-DE" b="1" i="1" dirty="0">
                <a:solidFill>
                  <a:schemeClr val="accent1"/>
                </a:solidFill>
              </a:rPr>
              <a:t> Netze (BNs)</a:t>
            </a:r>
          </a:p>
          <a:p>
            <a:pPr lvl="1"/>
            <a:r>
              <a:rPr lang="de-DE" dirty="0">
                <a:solidFill>
                  <a:schemeClr val="accent1"/>
                </a:solidFill>
              </a:rPr>
              <a:t>(Bedingte) Unabhängigkeiten, Faktorisierung</a:t>
            </a:r>
            <a:endParaRPr lang="de-DE" i="1" dirty="0">
              <a:solidFill>
                <a:schemeClr val="accent1"/>
              </a:solidFill>
            </a:endParaRPr>
          </a:p>
          <a:p>
            <a:pPr lvl="1"/>
            <a:r>
              <a:rPr lang="de-DE" dirty="0">
                <a:solidFill>
                  <a:schemeClr val="accent1"/>
                </a:solidFill>
              </a:rPr>
              <a:t>Syntax, Semantik, graphische Darstellung, Speicherkomplexität</a:t>
            </a:r>
          </a:p>
          <a:p>
            <a:pPr marL="457200" indent="-457200">
              <a:buFont typeface="+mj-lt"/>
              <a:buAutoNum type="alphaUcPeriod"/>
            </a:pPr>
            <a:r>
              <a:rPr lang="de-DE" i="1" dirty="0"/>
              <a:t>Ungerichtete Modelle: Faktormodelle</a:t>
            </a:r>
          </a:p>
          <a:p>
            <a:pPr lvl="1"/>
            <a:r>
              <a:rPr lang="de-DE" dirty="0"/>
              <a:t>Syntax, Semantik, graphische Darstellungen und deren Unterschiede, Speicherkomplexität</a:t>
            </a:r>
          </a:p>
          <a:p>
            <a:pPr lvl="1"/>
            <a:r>
              <a:rPr lang="de-DE" dirty="0"/>
              <a:t>Umwandlung von BNs zu Faktormodellen und deren graphischen Darstellungen</a:t>
            </a:r>
          </a:p>
          <a:p>
            <a:pPr marL="457200" indent="-457200">
              <a:buFont typeface="+mj-lt"/>
              <a:buAutoNum type="alphaUcPeriod"/>
            </a:pPr>
            <a:r>
              <a:rPr lang="de-DE" i="1" dirty="0"/>
              <a:t>Unabhängigkeiten in PGMs</a:t>
            </a:r>
          </a:p>
          <a:p>
            <a:pPr lvl="1"/>
            <a:r>
              <a:rPr lang="de-DE" dirty="0"/>
              <a:t>Lokale, globale und paarweise Unabhängigkeiten</a:t>
            </a:r>
          </a:p>
          <a:p>
            <a:pPr lvl="1"/>
            <a:r>
              <a:rPr lang="de-DE" dirty="0"/>
              <a:t>Äquivalenzbedingungen von Faktormodellen und BNs</a:t>
            </a:r>
          </a:p>
        </p:txBody>
      </p:sp>
      <p:sp>
        <p:nvSpPr>
          <p:cNvPr id="4" name="Date Placeholder 3">
            <a:extLst>
              <a:ext uri="{FF2B5EF4-FFF2-40B4-BE49-F238E27FC236}">
                <a16:creationId xmlns:a16="http://schemas.microsoft.com/office/drawing/2014/main" id="{B057C80B-7B96-644A-B8C8-26FBBB1180C9}"/>
              </a:ext>
            </a:extLst>
          </p:cNvPr>
          <p:cNvSpPr>
            <a:spLocks noGrp="1"/>
          </p:cNvSpPr>
          <p:nvPr>
            <p:ph type="dt" sz="half" idx="2"/>
          </p:nvPr>
        </p:nvSpPr>
        <p:spPr/>
        <p:txBody>
          <a:bodyPr/>
          <a:lstStyle/>
          <a:p>
            <a:r>
              <a:rPr lang="en-GB"/>
              <a:t>Episodische PGMs</a:t>
            </a:r>
            <a:endParaRPr lang="de-DE"/>
          </a:p>
        </p:txBody>
      </p:sp>
      <p:sp>
        <p:nvSpPr>
          <p:cNvPr id="6" name="Slide Number Placeholder 5">
            <a:extLst>
              <a:ext uri="{FF2B5EF4-FFF2-40B4-BE49-F238E27FC236}">
                <a16:creationId xmlns:a16="http://schemas.microsoft.com/office/drawing/2014/main" id="{63A1763E-ED14-5148-99F6-6B8A390209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34</a:t>
            </a:fld>
            <a:r>
              <a:rPr lang="de-DE"/>
              <a:t> </a:t>
            </a:r>
            <a:endParaRPr lang="de-DE" sz="1400"/>
          </a:p>
        </p:txBody>
      </p:sp>
      <p:sp>
        <p:nvSpPr>
          <p:cNvPr id="7" name="Footer Placeholder 6">
            <a:extLst>
              <a:ext uri="{FF2B5EF4-FFF2-40B4-BE49-F238E27FC236}">
                <a16:creationId xmlns:a16="http://schemas.microsoft.com/office/drawing/2014/main" id="{5A8B64C0-EF15-044E-8516-9E951E08A4E6}"/>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15093023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de-DE" dirty="0"/>
                  <a:t>Problem: </a:t>
                </a:r>
                <a14:m>
                  <m:oMath xmlns:m="http://schemas.openxmlformats.org/officeDocument/2006/math">
                    <m:sSup>
                      <m:sSupPr>
                        <m:ctrlPr>
                          <a:rPr lang="de-DE" b="1" i="1" smtClean="0">
                            <a:latin typeface="Cambria Math" panose="02040503050406030204" pitchFamily="18" charset="0"/>
                          </a:rPr>
                        </m:ctrlPr>
                      </m:sSupPr>
                      <m:e>
                        <m:r>
                          <a:rPr lang="de-DE" b="1" i="1" smtClean="0">
                            <a:latin typeface="Cambria Math" panose="02040503050406030204" pitchFamily="18" charset="0"/>
                          </a:rPr>
                          <m:t>𝒓</m:t>
                        </m:r>
                      </m:e>
                      <m:sup>
                        <m:r>
                          <a:rPr lang="de-DE" b="1" i="1" smtClean="0">
                            <a:latin typeface="Cambria Math" panose="02040503050406030204" pitchFamily="18" charset="0"/>
                          </a:rPr>
                          <m:t>𝒏</m:t>
                        </m:r>
                      </m:sup>
                    </m:sSup>
                  </m:oMath>
                </a14:m>
                <a:r>
                  <a:rPr lang="de-DE" dirty="0"/>
                  <a:t> ➝ Kombinatorische Explosion!</a:t>
                </a:r>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3"/>
                <a:stretch>
                  <a:fillRect l="-1766" t="-6383" b="-21277"/>
                </a:stretch>
              </a:blipFill>
            </p:spPr>
            <p:txBody>
              <a:bodyPr/>
              <a:lstStyle/>
              <a:p>
                <a:r>
                  <a:rPr lang="de-DE">
                    <a:noFill/>
                  </a:rPr>
                  <a:t> </a:t>
                </a:r>
              </a:p>
            </p:txBody>
          </p:sp>
        </mc:Fallback>
      </mc:AlternateContent>
      <p:sp>
        <p:nvSpPr>
          <p:cNvPr id="4" name="Slide Number Placeholder 3"/>
          <p:cNvSpPr>
            <a:spLocks noGrp="1"/>
          </p:cNvSpPr>
          <p:nvPr>
            <p:ph type="sldNum" sz="quarter" idx="4"/>
          </p:nvPr>
        </p:nvSpPr>
        <p:spPr/>
        <p:txBody>
          <a:bodyPr/>
          <a:lstStyle/>
          <a:p>
            <a:fld id="{DB7C4649-800D-CB47-881A-AA04BFFFB18C}" type="slidenum">
              <a:rPr lang="de-DE" smtClean="0"/>
              <a:pPr/>
              <a:t>35</a:t>
            </a:fld>
            <a:endParaRPr lang="de-DE" dirty="0"/>
          </a:p>
        </p:txBody>
      </p:sp>
      <mc:AlternateContent xmlns:mc="http://schemas.openxmlformats.org/markup-compatibility/2006" xmlns:a14="http://schemas.microsoft.com/office/drawing/2010/main">
        <mc:Choice Requires="a14">
          <p:graphicFrame>
            <p:nvGraphicFramePr>
              <p:cNvPr id="32" name="Table 31">
                <a:extLst>
                  <a:ext uri="{FF2B5EF4-FFF2-40B4-BE49-F238E27FC236}">
                    <a16:creationId xmlns:a16="http://schemas.microsoft.com/office/drawing/2014/main" id="{7BA94398-204A-714D-92A5-D74724ED71BB}"/>
                  </a:ext>
                </a:extLst>
              </p:cNvPr>
              <p:cNvGraphicFramePr>
                <a:graphicFrameLocks noGrp="1"/>
              </p:cNvGraphicFramePr>
              <p:nvPr>
                <p:extLst>
                  <p:ext uri="{D42A27DB-BD31-4B8C-83A1-F6EECF244321}">
                    <p14:modId xmlns:p14="http://schemas.microsoft.com/office/powerpoint/2010/main" val="755577372"/>
                  </p:ext>
                </p:extLst>
              </p:nvPr>
            </p:nvGraphicFramePr>
            <p:xfrm>
              <a:off x="2187161" y="1480197"/>
              <a:ext cx="7829676" cy="4114800"/>
            </p:xfrm>
            <a:graphic>
              <a:graphicData uri="http://schemas.openxmlformats.org/drawingml/2006/table">
                <a:tbl>
                  <a:tblPr firstRow="1" bandRow="1">
                    <a:tableStyleId>{793D81CF-94F2-401A-BA57-92F5A7B2D0C5}</a:tableStyleId>
                  </a:tblPr>
                  <a:tblGrid>
                    <a:gridCol w="760984">
                      <a:extLst>
                        <a:ext uri="{9D8B030D-6E8A-4147-A177-3AD203B41FA5}">
                          <a16:colId xmlns:a16="http://schemas.microsoft.com/office/drawing/2014/main" val="914291454"/>
                        </a:ext>
                      </a:extLst>
                    </a:gridCol>
                    <a:gridCol w="851217">
                      <a:extLst>
                        <a:ext uri="{9D8B030D-6E8A-4147-A177-3AD203B41FA5}">
                          <a16:colId xmlns:a16="http://schemas.microsoft.com/office/drawing/2014/main" val="769498134"/>
                        </a:ext>
                      </a:extLst>
                    </a:gridCol>
                    <a:gridCol w="830263">
                      <a:extLst>
                        <a:ext uri="{9D8B030D-6E8A-4147-A177-3AD203B41FA5}">
                          <a16:colId xmlns:a16="http://schemas.microsoft.com/office/drawing/2014/main" val="1582805298"/>
                        </a:ext>
                      </a:extLst>
                    </a:gridCol>
                    <a:gridCol w="727202">
                      <a:extLst>
                        <a:ext uri="{9D8B030D-6E8A-4147-A177-3AD203B41FA5}">
                          <a16:colId xmlns:a16="http://schemas.microsoft.com/office/drawing/2014/main" val="1086183563"/>
                        </a:ext>
                      </a:extLst>
                    </a:gridCol>
                    <a:gridCol w="1061783">
                      <a:extLst>
                        <a:ext uri="{9D8B030D-6E8A-4147-A177-3AD203B41FA5}">
                          <a16:colId xmlns:a16="http://schemas.microsoft.com/office/drawing/2014/main" val="739134426"/>
                        </a:ext>
                      </a:extLst>
                    </a:gridCol>
                    <a:gridCol w="1066927">
                      <a:extLst>
                        <a:ext uri="{9D8B030D-6E8A-4147-A177-3AD203B41FA5}">
                          <a16:colId xmlns:a16="http://schemas.microsoft.com/office/drawing/2014/main" val="4243086082"/>
                        </a:ext>
                      </a:extLst>
                    </a:gridCol>
                    <a:gridCol w="448691">
                      <a:extLst>
                        <a:ext uri="{9D8B030D-6E8A-4147-A177-3AD203B41FA5}">
                          <a16:colId xmlns:a16="http://schemas.microsoft.com/office/drawing/2014/main" val="20000"/>
                        </a:ext>
                      </a:extLst>
                    </a:gridCol>
                    <a:gridCol w="880681">
                      <a:extLst>
                        <a:ext uri="{9D8B030D-6E8A-4147-A177-3AD203B41FA5}">
                          <a16:colId xmlns:a16="http://schemas.microsoft.com/office/drawing/2014/main" val="20001"/>
                        </a:ext>
                      </a:extLst>
                    </a:gridCol>
                    <a:gridCol w="708851">
                      <a:extLst>
                        <a:ext uri="{9D8B030D-6E8A-4147-A177-3AD203B41FA5}">
                          <a16:colId xmlns:a16="http://schemas.microsoft.com/office/drawing/2014/main" val="20002"/>
                        </a:ext>
                      </a:extLst>
                    </a:gridCol>
                    <a:gridCol w="493077">
                      <a:extLst>
                        <a:ext uri="{9D8B030D-6E8A-4147-A177-3AD203B41FA5}">
                          <a16:colId xmlns:a16="http://schemas.microsoft.com/office/drawing/2014/main" val="20003"/>
                        </a:ext>
                      </a:extLst>
                    </a:gridCol>
                  </a:tblGrid>
                  <a:tr h="273600">
                    <a:tc>
                      <a:txBody>
                        <a:bodyPr/>
                        <a:lstStyle/>
                        <a:p>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rPr>
                                  <m:t>𝑀𝑎𝑛</m:t>
                                </m:r>
                                <m:r>
                                  <a:rPr lang="en-US" sz="1200" i="1" dirty="0" smtClean="0">
                                    <a:latin typeface="Cambria Math" panose="02040503050406030204" pitchFamily="18" charset="0"/>
                                  </a:rPr>
                                  <m:t>.</m:t>
                                </m:r>
                                <m:r>
                                  <a:rPr lang="en-US" sz="1200" i="1" dirty="0" smtClean="0">
                                    <a:latin typeface="Cambria Math" panose="02040503050406030204" pitchFamily="18" charset="0"/>
                                  </a:rPr>
                                  <m:t>𝑤𝑎𝑟</m:t>
                                </m:r>
                              </m:oMath>
                            </m:oMathPara>
                          </a14:m>
                          <a:endParaRPr lang="en-US" sz="1200" dirty="0"/>
                        </a:p>
                      </a:txBody>
                      <a:tcPr marL="45720" marR="45720">
                        <a:lnL w="12700" cmpd="sng">
                          <a:noFill/>
                        </a:lnL>
                      </a:tcPr>
                    </a:tc>
                    <a:tc>
                      <a:txBody>
                        <a:bodyPr/>
                        <a:lstStyle/>
                        <a:p>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rPr>
                                  <m:t>𝑀𝑎𝑛</m:t>
                                </m:r>
                                <m:r>
                                  <a:rPr lang="en-US" sz="1200" i="1" dirty="0" smtClean="0">
                                    <a:latin typeface="Cambria Math" panose="02040503050406030204" pitchFamily="18" charset="0"/>
                                  </a:rPr>
                                  <m:t>.</m:t>
                                </m:r>
                                <m:r>
                                  <a:rPr lang="en-US" sz="1200" i="1" dirty="0" smtClean="0">
                                    <a:latin typeface="Cambria Math" panose="02040503050406030204" pitchFamily="18" charset="0"/>
                                  </a:rPr>
                                  <m:t>𝑣𝑖𝑟𝑢𝑠</m:t>
                                </m:r>
                              </m:oMath>
                            </m:oMathPara>
                          </a14:m>
                          <a:endParaRPr lang="en-US" sz="12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rPr>
                                  <m:t>𝑁𝑎𝑡</m:t>
                                </m:r>
                                <m:r>
                                  <a:rPr lang="en-US" sz="1200" i="1" dirty="0" smtClean="0">
                                    <a:latin typeface="Cambria Math" panose="02040503050406030204" pitchFamily="18" charset="0"/>
                                  </a:rPr>
                                  <m:t>.</m:t>
                                </m:r>
                                <m:r>
                                  <a:rPr lang="en-US" sz="1200" i="1" dirty="0" smtClean="0">
                                    <a:latin typeface="Cambria Math" panose="02040503050406030204" pitchFamily="18" charset="0"/>
                                  </a:rPr>
                                  <m:t>𝑓𝑙𝑜𝑜𝑑</m:t>
                                </m:r>
                              </m:oMath>
                            </m:oMathPara>
                          </a14:m>
                          <a:endParaRPr lang="en-US" sz="12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rPr>
                                  <m:t>𝑁𝑎𝑡</m:t>
                                </m:r>
                                <m:r>
                                  <a:rPr lang="en-US" sz="1200" i="1" dirty="0" smtClean="0">
                                    <a:latin typeface="Cambria Math" panose="02040503050406030204" pitchFamily="18" charset="0"/>
                                  </a:rPr>
                                  <m:t>.</m:t>
                                </m:r>
                                <m:r>
                                  <a:rPr lang="en-US" sz="1200" i="1" dirty="0" smtClean="0">
                                    <a:latin typeface="Cambria Math" panose="02040503050406030204" pitchFamily="18" charset="0"/>
                                  </a:rPr>
                                  <m:t>𝑓𝑖𝑟𝑒</m:t>
                                </m:r>
                              </m:oMath>
                            </m:oMathPara>
                          </a14:m>
                          <a:endParaRPr lang="en-US" sz="12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rPr>
                                  <m:t>𝑇𝑟𝑒𝑎𝑡</m:t>
                                </m:r>
                                <m:r>
                                  <a:rPr lang="en-US" sz="1200" i="1" dirty="0" smtClean="0">
                                    <a:latin typeface="Cambria Math" panose="02040503050406030204" pitchFamily="18" charset="0"/>
                                  </a:rPr>
                                  <m:t>.</m:t>
                                </m:r>
                                <m:r>
                                  <a:rPr lang="en-US" sz="1200" i="1" dirty="0" smtClean="0">
                                    <a:latin typeface="Cambria Math" panose="02040503050406030204" pitchFamily="18" charset="0"/>
                                  </a:rPr>
                                  <m:t>𝑒𝑣𝑒</m:t>
                                </m:r>
                                <m:r>
                                  <a:rPr lang="en-US" sz="1200" i="1" dirty="0" smtClean="0">
                                    <a:latin typeface="Cambria Math" panose="02040503050406030204" pitchFamily="18" charset="0"/>
                                  </a:rPr>
                                  <m:t>.</m:t>
                                </m:r>
                                <m:sSub>
                                  <m:sSubPr>
                                    <m:ctrlPr>
                                      <a:rPr lang="de-DE" sz="1200" b="1" i="1" dirty="0" smtClean="0">
                                        <a:latin typeface="Cambria Math" panose="02040503050406030204" pitchFamily="18" charset="0"/>
                                      </a:rPr>
                                    </m:ctrlPr>
                                  </m:sSubPr>
                                  <m:e>
                                    <m:r>
                                      <a:rPr lang="en-US" sz="1200" i="1" dirty="0" smtClean="0">
                                        <a:latin typeface="Cambria Math" panose="02040503050406030204" pitchFamily="18" charset="0"/>
                                      </a:rPr>
                                      <m:t>𝑚</m:t>
                                    </m:r>
                                  </m:e>
                                  <m:sub>
                                    <m:r>
                                      <a:rPr lang="en-US" sz="1200" i="1" dirty="0" smtClean="0">
                                        <a:latin typeface="Cambria Math" panose="02040503050406030204" pitchFamily="18" charset="0"/>
                                      </a:rPr>
                                      <m:t>1</m:t>
                                    </m:r>
                                  </m:sub>
                                </m:sSub>
                              </m:oMath>
                            </m:oMathPara>
                          </a14:m>
                          <a:endParaRPr lang="en-US" sz="1200" dirty="0"/>
                        </a:p>
                      </a:txBody>
                      <a:tcPr marL="45720" marR="4572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rPr>
                                  <m:t>𝑇𝑟𝑒𝑎𝑡</m:t>
                                </m:r>
                                <m:r>
                                  <a:rPr lang="en-US" sz="1200" i="1" dirty="0" smtClean="0">
                                    <a:latin typeface="Cambria Math" panose="02040503050406030204" pitchFamily="18" charset="0"/>
                                  </a:rPr>
                                  <m:t>.</m:t>
                                </m:r>
                                <m:r>
                                  <a:rPr lang="en-US" sz="1200" i="1" dirty="0" smtClean="0">
                                    <a:latin typeface="Cambria Math" panose="02040503050406030204" pitchFamily="18" charset="0"/>
                                  </a:rPr>
                                  <m:t>𝑒𝑣𝑒</m:t>
                                </m:r>
                                <m:r>
                                  <a:rPr lang="en-US" sz="1200" i="1" dirty="0" smtClean="0">
                                    <a:latin typeface="Cambria Math" panose="02040503050406030204" pitchFamily="18" charset="0"/>
                                  </a:rPr>
                                  <m:t>.</m:t>
                                </m:r>
                                <m:sSub>
                                  <m:sSubPr>
                                    <m:ctrlPr>
                                      <a:rPr lang="de-DE" sz="1200" b="1" i="1" dirty="0" smtClean="0">
                                        <a:latin typeface="Cambria Math" panose="02040503050406030204" pitchFamily="18" charset="0"/>
                                      </a:rPr>
                                    </m:ctrlPr>
                                  </m:sSubPr>
                                  <m:e>
                                    <m:r>
                                      <a:rPr lang="en-US" sz="1200" i="1" dirty="0" smtClean="0">
                                        <a:latin typeface="Cambria Math" panose="02040503050406030204" pitchFamily="18" charset="0"/>
                                      </a:rPr>
                                      <m:t>𝑚</m:t>
                                    </m:r>
                                  </m:e>
                                  <m:sub>
                                    <m:r>
                                      <a:rPr lang="de-DE" sz="1200" b="1" i="1" dirty="0" smtClean="0">
                                        <a:latin typeface="Cambria Math" panose="02040503050406030204" pitchFamily="18" charset="0"/>
                                      </a:rPr>
                                      <m:t>𝟐</m:t>
                                    </m:r>
                                  </m:sub>
                                </m:sSub>
                              </m:oMath>
                            </m:oMathPara>
                          </a14:m>
                          <a:endParaRPr lang="en-US" sz="12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200" b="0" i="1" smtClean="0">
                                    <a:latin typeface="Cambria Math" charset="0"/>
                                  </a:rPr>
                                  <m:t>𝐸𝑝𝑖𝑑</m:t>
                                </m:r>
                              </m:oMath>
                            </m:oMathPara>
                          </a14:m>
                          <a:endParaRPr lang="en-US" sz="12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200" b="0" i="1" smtClean="0">
                                    <a:latin typeface="Cambria Math" charset="0"/>
                                  </a:rPr>
                                  <m:t>𝑇𝑟𝑎𝑣𝑒𝑙</m:t>
                                </m:r>
                                <m:r>
                                  <a:rPr lang="de-DE" sz="1200" b="0" i="1" smtClean="0">
                                    <a:latin typeface="Cambria Math" charset="0"/>
                                  </a:rPr>
                                  <m:t>.</m:t>
                                </m:r>
                                <m:r>
                                  <a:rPr lang="de-DE" sz="1200" b="0" i="1" smtClean="0">
                                    <a:latin typeface="Cambria Math" charset="0"/>
                                  </a:rPr>
                                  <m:t>𝑒𝑣𝑒</m:t>
                                </m:r>
                              </m:oMath>
                            </m:oMathPara>
                          </a14:m>
                          <a:endParaRPr lang="en-US" sz="12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200" b="0" i="1" smtClean="0">
                                    <a:latin typeface="Cambria Math" charset="0"/>
                                  </a:rPr>
                                  <m:t>𝑆𝑖𝑐𝑘</m:t>
                                </m:r>
                                <m:r>
                                  <a:rPr lang="de-DE" sz="1200" b="0" i="1" smtClean="0">
                                    <a:latin typeface="Cambria Math" charset="0"/>
                                  </a:rPr>
                                  <m:t>.</m:t>
                                </m:r>
                                <m:r>
                                  <a:rPr lang="de-DE" sz="1200" b="0" i="1" smtClean="0">
                                    <a:latin typeface="Cambria Math" charset="0"/>
                                  </a:rPr>
                                  <m:t>𝑒𝑣𝑒</m:t>
                                </m:r>
                              </m:oMath>
                            </m:oMathPara>
                          </a14:m>
                          <a:endParaRPr lang="en-US" sz="12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200" b="0" i="1" smtClean="0">
                                    <a:latin typeface="Cambria Math" panose="02040503050406030204" pitchFamily="18" charset="0"/>
                                  </a:rPr>
                                  <m:t>𝑃</m:t>
                                </m:r>
                              </m:oMath>
                            </m:oMathPara>
                          </a14:m>
                          <a:endParaRPr lang="en-US" sz="1200" dirty="0"/>
                        </a:p>
                      </a:txBody>
                      <a:tcPr marL="45720" marR="45720"/>
                    </a:tc>
                    <a:extLst>
                      <a:ext uri="{0D108BD9-81ED-4DB2-BD59-A6C34878D82A}">
                        <a16:rowId xmlns:a16="http://schemas.microsoft.com/office/drawing/2014/main" val="10000"/>
                      </a:ext>
                    </a:extLst>
                  </a:tr>
                  <a:tr h="273600">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lnL w="12700" cmpd="sng">
                          <a:noFill/>
                        </a:lnL>
                      </a:tcP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200" i="0" dirty="0">
                              <a:latin typeface="Cambria Math" panose="02040503050406030204" pitchFamily="18" charset="0"/>
                              <a:ea typeface="Cambria Math" panose="02040503050406030204" pitchFamily="18" charset="0"/>
                            </a:rPr>
                            <a:t>0.025</a:t>
                          </a:r>
                        </a:p>
                      </a:txBody>
                      <a:tcPr marL="45720" marR="45720"/>
                    </a:tc>
                    <a:extLst>
                      <a:ext uri="{0D108BD9-81ED-4DB2-BD59-A6C34878D82A}">
                        <a16:rowId xmlns:a16="http://schemas.microsoft.com/office/drawing/2014/main" val="10001"/>
                      </a:ext>
                    </a:extLst>
                  </a:tr>
                  <a:tr h="273600">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lnL w="12700" cmpd="sng">
                          <a:noFill/>
                        </a:lnL>
                      </a:tcP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200" i="0" dirty="0">
                              <a:latin typeface="Cambria Math" panose="02040503050406030204" pitchFamily="18" charset="0"/>
                              <a:ea typeface="Cambria Math" panose="02040503050406030204" pitchFamily="18" charset="0"/>
                            </a:rPr>
                            <a:t>0.009</a:t>
                          </a:r>
                        </a:p>
                      </a:txBody>
                      <a:tcPr marL="45720" marR="45720"/>
                    </a:tc>
                    <a:extLst>
                      <a:ext uri="{0D108BD9-81ED-4DB2-BD59-A6C34878D82A}">
                        <a16:rowId xmlns:a16="http://schemas.microsoft.com/office/drawing/2014/main" val="10002"/>
                      </a:ext>
                    </a:extLst>
                  </a:tr>
                  <a:tr h="273600">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lnL w="12700" cmpd="sng">
                          <a:noFill/>
                        </a:lnL>
                      </a:tcP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200" i="0" dirty="0">
                              <a:latin typeface="Cambria Math" panose="02040503050406030204" pitchFamily="18" charset="0"/>
                              <a:ea typeface="Cambria Math" panose="02040503050406030204" pitchFamily="18" charset="0"/>
                            </a:rPr>
                            <a:t>0.012</a:t>
                          </a:r>
                        </a:p>
                      </a:txBody>
                      <a:tcPr marL="45720" marR="45720"/>
                    </a:tc>
                    <a:extLst>
                      <a:ext uri="{0D108BD9-81ED-4DB2-BD59-A6C34878D82A}">
                        <a16:rowId xmlns:a16="http://schemas.microsoft.com/office/drawing/2014/main" val="10003"/>
                      </a:ext>
                    </a:extLst>
                  </a:tr>
                  <a:tr h="273600">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lnL w="12700" cmpd="sng">
                          <a:noFill/>
                        </a:lnL>
                      </a:tcP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200" i="0" dirty="0">
                              <a:latin typeface="Cambria Math" panose="02040503050406030204" pitchFamily="18" charset="0"/>
                              <a:ea typeface="Cambria Math" panose="02040503050406030204" pitchFamily="18" charset="0"/>
                            </a:rPr>
                            <a:t>0.005</a:t>
                          </a:r>
                        </a:p>
                      </a:txBody>
                      <a:tcPr marL="45720" marR="45720"/>
                    </a:tc>
                    <a:extLst>
                      <a:ext uri="{0D108BD9-81ED-4DB2-BD59-A6C34878D82A}">
                        <a16:rowId xmlns:a16="http://schemas.microsoft.com/office/drawing/2014/main" val="10004"/>
                      </a:ext>
                    </a:extLst>
                  </a:tr>
                  <a:tr h="273600">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lnL w="12700" cmpd="sng">
                          <a:noFill/>
                        </a:lnL>
                      </a:tcP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200" i="0" dirty="0">
                              <a:latin typeface="Cambria Math" panose="02040503050406030204" pitchFamily="18" charset="0"/>
                              <a:ea typeface="Cambria Math" panose="02040503050406030204" pitchFamily="18" charset="0"/>
                            </a:rPr>
                            <a:t>0.017</a:t>
                          </a:r>
                        </a:p>
                      </a:txBody>
                      <a:tcPr marL="45720" marR="45720"/>
                    </a:tc>
                    <a:extLst>
                      <a:ext uri="{0D108BD9-81ED-4DB2-BD59-A6C34878D82A}">
                        <a16:rowId xmlns:a16="http://schemas.microsoft.com/office/drawing/2014/main" val="10005"/>
                      </a:ext>
                    </a:extLst>
                  </a:tr>
                  <a:tr h="273600">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lnL w="12700" cmpd="sng">
                          <a:noFill/>
                        </a:lnL>
                      </a:tcP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200" i="0" dirty="0">
                              <a:latin typeface="Cambria Math" panose="02040503050406030204" pitchFamily="18" charset="0"/>
                              <a:ea typeface="Cambria Math" panose="02040503050406030204" pitchFamily="18" charset="0"/>
                            </a:rPr>
                            <a:t>0.028</a:t>
                          </a:r>
                        </a:p>
                      </a:txBody>
                      <a:tcPr marL="45720" marR="45720"/>
                    </a:tc>
                    <a:extLst>
                      <a:ext uri="{0D108BD9-81ED-4DB2-BD59-A6C34878D82A}">
                        <a16:rowId xmlns:a16="http://schemas.microsoft.com/office/drawing/2014/main" val="10006"/>
                      </a:ext>
                    </a:extLst>
                  </a:tr>
                  <a:tr h="273600">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lnL w="12700" cmpd="sng">
                          <a:noFill/>
                        </a:lnL>
                      </a:tcP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200" i="0" dirty="0">
                              <a:latin typeface="Cambria Math" panose="02040503050406030204" pitchFamily="18" charset="0"/>
                              <a:ea typeface="Cambria Math" panose="02040503050406030204" pitchFamily="18" charset="0"/>
                            </a:rPr>
                            <a:t>0.003</a:t>
                          </a:r>
                        </a:p>
                      </a:txBody>
                      <a:tcPr marL="45720" marR="45720"/>
                    </a:tc>
                    <a:extLst>
                      <a:ext uri="{0D108BD9-81ED-4DB2-BD59-A6C34878D82A}">
                        <a16:rowId xmlns:a16="http://schemas.microsoft.com/office/drawing/2014/main" val="10007"/>
                      </a:ext>
                    </a:extLst>
                  </a:tr>
                  <a:tr h="273600">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lnL w="12700" cmpd="sng">
                          <a:noFill/>
                        </a:lnL>
                      </a:tcP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200" i="0" dirty="0">
                              <a:latin typeface="Cambria Math" panose="02040503050406030204" pitchFamily="18" charset="0"/>
                              <a:ea typeface="Cambria Math" panose="02040503050406030204" pitchFamily="18" charset="0"/>
                            </a:rPr>
                            <a:t>0.001</a:t>
                          </a:r>
                        </a:p>
                      </a:txBody>
                      <a:tcPr marL="45720" marR="45720"/>
                    </a:tc>
                    <a:extLst>
                      <a:ext uri="{0D108BD9-81ED-4DB2-BD59-A6C34878D82A}">
                        <a16:rowId xmlns:a16="http://schemas.microsoft.com/office/drawing/2014/main" val="10008"/>
                      </a:ext>
                    </a:extLst>
                  </a:tr>
                  <a:tr h="273600">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lnL w="12700" cmpd="sng">
                          <a:noFill/>
                        </a:lnL>
                      </a:tcP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200" i="0" dirty="0">
                              <a:latin typeface="Cambria Math" panose="02040503050406030204" pitchFamily="18" charset="0"/>
                              <a:ea typeface="Cambria Math" panose="02040503050406030204" pitchFamily="18" charset="0"/>
                            </a:rPr>
                            <a:t>0.025</a:t>
                          </a:r>
                        </a:p>
                      </a:txBody>
                      <a:tcPr marL="45720" marR="45720"/>
                    </a:tc>
                    <a:extLst>
                      <a:ext uri="{0D108BD9-81ED-4DB2-BD59-A6C34878D82A}">
                        <a16:rowId xmlns:a16="http://schemas.microsoft.com/office/drawing/2014/main" val="1487555841"/>
                      </a:ext>
                    </a:extLst>
                  </a:tr>
                  <a:tr h="273600">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lnL w="12700" cmpd="sng">
                          <a:noFill/>
                        </a:lnL>
                      </a:tcP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200" i="0" dirty="0">
                              <a:latin typeface="Cambria Math" panose="02040503050406030204" pitchFamily="18" charset="0"/>
                              <a:ea typeface="Cambria Math" panose="02040503050406030204" pitchFamily="18" charset="0"/>
                            </a:rPr>
                            <a:t>0.009</a:t>
                          </a:r>
                        </a:p>
                      </a:txBody>
                      <a:tcPr marL="45720" marR="45720"/>
                    </a:tc>
                    <a:extLst>
                      <a:ext uri="{0D108BD9-81ED-4DB2-BD59-A6C34878D82A}">
                        <a16:rowId xmlns:a16="http://schemas.microsoft.com/office/drawing/2014/main" val="312817914"/>
                      </a:ext>
                    </a:extLst>
                  </a:tr>
                  <a:tr h="273600">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lnL w="12700" cmpd="sng">
                          <a:noFill/>
                        </a:lnL>
                      </a:tcP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200" i="0" dirty="0">
                              <a:latin typeface="Cambria Math" panose="02040503050406030204" pitchFamily="18" charset="0"/>
                              <a:ea typeface="Cambria Math" panose="02040503050406030204" pitchFamily="18" charset="0"/>
                            </a:rPr>
                            <a:t>0.012</a:t>
                          </a:r>
                        </a:p>
                      </a:txBody>
                      <a:tcPr marL="45720" marR="45720"/>
                    </a:tc>
                    <a:extLst>
                      <a:ext uri="{0D108BD9-81ED-4DB2-BD59-A6C34878D82A}">
                        <a16:rowId xmlns:a16="http://schemas.microsoft.com/office/drawing/2014/main" val="251339273"/>
                      </a:ext>
                    </a:extLst>
                  </a:tr>
                  <a:tr h="273600">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lnL w="12700" cmpd="sng">
                          <a:noFill/>
                        </a:lnL>
                      </a:tcP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200" i="0" dirty="0">
                              <a:latin typeface="Cambria Math" panose="02040503050406030204" pitchFamily="18" charset="0"/>
                              <a:ea typeface="Cambria Math" panose="02040503050406030204" pitchFamily="18" charset="0"/>
                            </a:rPr>
                            <a:t>0.005</a:t>
                          </a:r>
                        </a:p>
                      </a:txBody>
                      <a:tcPr marL="45720" marR="45720"/>
                    </a:tc>
                    <a:extLst>
                      <a:ext uri="{0D108BD9-81ED-4DB2-BD59-A6C34878D82A}">
                        <a16:rowId xmlns:a16="http://schemas.microsoft.com/office/drawing/2014/main" val="3239543323"/>
                      </a:ext>
                    </a:extLst>
                  </a:tr>
                  <a:tr h="273600">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lnL w="12700" cmpd="sng">
                          <a:noFill/>
                        </a:lnL>
                      </a:tcP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200" i="0" dirty="0">
                              <a:latin typeface="Cambria Math" panose="02040503050406030204" pitchFamily="18" charset="0"/>
                              <a:ea typeface="Cambria Math" panose="02040503050406030204" pitchFamily="18" charset="0"/>
                            </a:rPr>
                            <a:t>0.017</a:t>
                          </a:r>
                        </a:p>
                      </a:txBody>
                      <a:tcPr marL="45720" marR="45720"/>
                    </a:tc>
                    <a:extLst>
                      <a:ext uri="{0D108BD9-81ED-4DB2-BD59-A6C34878D82A}">
                        <a16:rowId xmlns:a16="http://schemas.microsoft.com/office/drawing/2014/main" val="3680577107"/>
                      </a:ext>
                    </a:extLst>
                  </a:tr>
                  <a:tr h="273600">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lnL w="12700" cmpd="sng">
                          <a:noFill/>
                        </a:lnL>
                      </a:tcPr>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200" i="1" dirty="0" smtClean="0">
                                    <a:latin typeface="Cambria Math" panose="02040503050406030204" pitchFamily="18" charset="0"/>
                                    <a:ea typeface="Cambria Math" panose="02040503050406030204" pitchFamily="18" charset="0"/>
                                  </a:rPr>
                                  <m:t>𝑓𝑎𝑙𝑠𝑒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200" b="0" i="1" dirty="0" smtClean="0">
                                    <a:latin typeface="Cambria Math" panose="02040503050406030204" pitchFamily="18" charset="0"/>
                                    <a:ea typeface="Cambria Math" panose="02040503050406030204" pitchFamily="18" charset="0"/>
                                  </a:rPr>
                                  <m:t>𝑡𝑟𝑢𝑒</m:t>
                                </m:r>
                              </m:oMath>
                            </m:oMathPara>
                          </a14:m>
                          <a:endParaRPr lang="en-US" sz="1200" i="1" dirty="0">
                            <a:latin typeface="Cambria Math" panose="02040503050406030204" pitchFamily="18" charset="0"/>
                            <a:ea typeface="Cambria Math" panose="02040503050406030204" pitchFamily="18" charset="0"/>
                          </a:endParaRPr>
                        </a:p>
                      </a:txBody>
                      <a:tcPr marL="45720" marR="45720"/>
                    </a:tc>
                    <a:tc>
                      <a:txBody>
                        <a:bodyPr/>
                        <a:lstStyle/>
                        <a:p>
                          <a:pPr algn="ctr"/>
                          <a:r>
                            <a:rPr lang="en-US" sz="1200" i="0" dirty="0">
                              <a:latin typeface="Cambria Math" panose="02040503050406030204" pitchFamily="18" charset="0"/>
                              <a:ea typeface="Cambria Math" panose="02040503050406030204" pitchFamily="18" charset="0"/>
                            </a:rPr>
                            <a:t>0.028</a:t>
                          </a:r>
                        </a:p>
                      </a:txBody>
                      <a:tcPr marL="45720" marR="45720"/>
                    </a:tc>
                    <a:extLst>
                      <a:ext uri="{0D108BD9-81ED-4DB2-BD59-A6C34878D82A}">
                        <a16:rowId xmlns:a16="http://schemas.microsoft.com/office/drawing/2014/main" val="1335192142"/>
                      </a:ext>
                    </a:extLst>
                  </a:tr>
                </a:tbl>
              </a:graphicData>
            </a:graphic>
          </p:graphicFrame>
        </mc:Choice>
        <mc:Fallback xmlns="">
          <p:graphicFrame>
            <p:nvGraphicFramePr>
              <p:cNvPr id="32" name="Table 31">
                <a:extLst>
                  <a:ext uri="{FF2B5EF4-FFF2-40B4-BE49-F238E27FC236}">
                    <a16:creationId xmlns:a16="http://schemas.microsoft.com/office/drawing/2014/main" id="{7BA94398-204A-714D-92A5-D74724ED71BB}"/>
                  </a:ext>
                </a:extLst>
              </p:cNvPr>
              <p:cNvGraphicFramePr>
                <a:graphicFrameLocks noGrp="1"/>
              </p:cNvGraphicFramePr>
              <p:nvPr>
                <p:extLst>
                  <p:ext uri="{D42A27DB-BD31-4B8C-83A1-F6EECF244321}">
                    <p14:modId xmlns:p14="http://schemas.microsoft.com/office/powerpoint/2010/main" val="755577372"/>
                  </p:ext>
                </p:extLst>
              </p:nvPr>
            </p:nvGraphicFramePr>
            <p:xfrm>
              <a:off x="2187161" y="1480197"/>
              <a:ext cx="7829676" cy="4114800"/>
            </p:xfrm>
            <a:graphic>
              <a:graphicData uri="http://schemas.openxmlformats.org/drawingml/2006/table">
                <a:tbl>
                  <a:tblPr firstRow="1" bandRow="1">
                    <a:tableStyleId>{793D81CF-94F2-401A-BA57-92F5A7B2D0C5}</a:tableStyleId>
                  </a:tblPr>
                  <a:tblGrid>
                    <a:gridCol w="760984">
                      <a:extLst>
                        <a:ext uri="{9D8B030D-6E8A-4147-A177-3AD203B41FA5}">
                          <a16:colId xmlns:a16="http://schemas.microsoft.com/office/drawing/2014/main" val="914291454"/>
                        </a:ext>
                      </a:extLst>
                    </a:gridCol>
                    <a:gridCol w="851217">
                      <a:extLst>
                        <a:ext uri="{9D8B030D-6E8A-4147-A177-3AD203B41FA5}">
                          <a16:colId xmlns:a16="http://schemas.microsoft.com/office/drawing/2014/main" val="769498134"/>
                        </a:ext>
                      </a:extLst>
                    </a:gridCol>
                    <a:gridCol w="830263">
                      <a:extLst>
                        <a:ext uri="{9D8B030D-6E8A-4147-A177-3AD203B41FA5}">
                          <a16:colId xmlns:a16="http://schemas.microsoft.com/office/drawing/2014/main" val="1582805298"/>
                        </a:ext>
                      </a:extLst>
                    </a:gridCol>
                    <a:gridCol w="727202">
                      <a:extLst>
                        <a:ext uri="{9D8B030D-6E8A-4147-A177-3AD203B41FA5}">
                          <a16:colId xmlns:a16="http://schemas.microsoft.com/office/drawing/2014/main" val="1086183563"/>
                        </a:ext>
                      </a:extLst>
                    </a:gridCol>
                    <a:gridCol w="1061783">
                      <a:extLst>
                        <a:ext uri="{9D8B030D-6E8A-4147-A177-3AD203B41FA5}">
                          <a16:colId xmlns:a16="http://schemas.microsoft.com/office/drawing/2014/main" val="739134426"/>
                        </a:ext>
                      </a:extLst>
                    </a:gridCol>
                    <a:gridCol w="1066927">
                      <a:extLst>
                        <a:ext uri="{9D8B030D-6E8A-4147-A177-3AD203B41FA5}">
                          <a16:colId xmlns:a16="http://schemas.microsoft.com/office/drawing/2014/main" val="4243086082"/>
                        </a:ext>
                      </a:extLst>
                    </a:gridCol>
                    <a:gridCol w="448691">
                      <a:extLst>
                        <a:ext uri="{9D8B030D-6E8A-4147-A177-3AD203B41FA5}">
                          <a16:colId xmlns:a16="http://schemas.microsoft.com/office/drawing/2014/main" val="20000"/>
                        </a:ext>
                      </a:extLst>
                    </a:gridCol>
                    <a:gridCol w="880681">
                      <a:extLst>
                        <a:ext uri="{9D8B030D-6E8A-4147-A177-3AD203B41FA5}">
                          <a16:colId xmlns:a16="http://schemas.microsoft.com/office/drawing/2014/main" val="20001"/>
                        </a:ext>
                      </a:extLst>
                    </a:gridCol>
                    <a:gridCol w="708851">
                      <a:extLst>
                        <a:ext uri="{9D8B030D-6E8A-4147-A177-3AD203B41FA5}">
                          <a16:colId xmlns:a16="http://schemas.microsoft.com/office/drawing/2014/main" val="20002"/>
                        </a:ext>
                      </a:extLst>
                    </a:gridCol>
                    <a:gridCol w="493077">
                      <a:extLst>
                        <a:ext uri="{9D8B030D-6E8A-4147-A177-3AD203B41FA5}">
                          <a16:colId xmlns:a16="http://schemas.microsoft.com/office/drawing/2014/main" val="20003"/>
                        </a:ext>
                      </a:extLst>
                    </a:gridCol>
                  </a:tblGrid>
                  <a:tr h="274320">
                    <a:tc>
                      <a:txBody>
                        <a:bodyPr/>
                        <a:lstStyle/>
                        <a:p>
                          <a:endParaRPr lang="en-US"/>
                        </a:p>
                      </a:txBody>
                      <a:tcPr marL="45720" marR="45720">
                        <a:lnL w="12700" cmpd="sng">
                          <a:noFill/>
                        </a:lnL>
                        <a:blipFill>
                          <a:blip r:embed="rId4"/>
                          <a:stretch>
                            <a:fillRect l="-1667" t="-4545" r="-930000" b="-1390909"/>
                          </a:stretch>
                        </a:blipFill>
                      </a:tcPr>
                    </a:tc>
                    <a:tc>
                      <a:txBody>
                        <a:bodyPr/>
                        <a:lstStyle/>
                        <a:p>
                          <a:endParaRPr lang="en-US"/>
                        </a:p>
                      </a:txBody>
                      <a:tcPr marL="45720" marR="45720">
                        <a:blipFill>
                          <a:blip r:embed="rId4"/>
                          <a:stretch>
                            <a:fillRect l="-91045" t="-4545" r="-732836" b="-1390909"/>
                          </a:stretch>
                        </a:blipFill>
                      </a:tcPr>
                    </a:tc>
                    <a:tc>
                      <a:txBody>
                        <a:bodyPr/>
                        <a:lstStyle/>
                        <a:p>
                          <a:endParaRPr lang="en-US"/>
                        </a:p>
                      </a:txBody>
                      <a:tcPr marL="45720" marR="45720">
                        <a:blipFill>
                          <a:blip r:embed="rId4"/>
                          <a:stretch>
                            <a:fillRect l="-196923" t="-4545" r="-655385" b="-1390909"/>
                          </a:stretch>
                        </a:blipFill>
                      </a:tcPr>
                    </a:tc>
                    <a:tc>
                      <a:txBody>
                        <a:bodyPr/>
                        <a:lstStyle/>
                        <a:p>
                          <a:endParaRPr lang="en-US"/>
                        </a:p>
                      </a:txBody>
                      <a:tcPr marL="45720" marR="45720">
                        <a:blipFill>
                          <a:blip r:embed="rId4"/>
                          <a:stretch>
                            <a:fillRect l="-332759" t="-4545" r="-634483" b="-1390909"/>
                          </a:stretch>
                        </a:blipFill>
                      </a:tcPr>
                    </a:tc>
                    <a:tc>
                      <a:txBody>
                        <a:bodyPr/>
                        <a:lstStyle/>
                        <a:p>
                          <a:endParaRPr lang="en-US"/>
                        </a:p>
                      </a:txBody>
                      <a:tcPr marL="45720" marR="45720">
                        <a:blipFill>
                          <a:blip r:embed="rId4"/>
                          <a:stretch>
                            <a:fillRect l="-302410" t="-4545" r="-343373" b="-1390909"/>
                          </a:stretch>
                        </a:blipFill>
                      </a:tcPr>
                    </a:tc>
                    <a:tc>
                      <a:txBody>
                        <a:bodyPr/>
                        <a:lstStyle/>
                        <a:p>
                          <a:endParaRPr lang="en-US"/>
                        </a:p>
                      </a:txBody>
                      <a:tcPr marL="45720" marR="45720">
                        <a:blipFill>
                          <a:blip r:embed="rId4"/>
                          <a:stretch>
                            <a:fillRect l="-392941" t="-4545" r="-235294" b="-1390909"/>
                          </a:stretch>
                        </a:blipFill>
                      </a:tcPr>
                    </a:tc>
                    <a:tc>
                      <a:txBody>
                        <a:bodyPr/>
                        <a:lstStyle/>
                        <a:p>
                          <a:endParaRPr lang="en-US"/>
                        </a:p>
                      </a:txBody>
                      <a:tcPr marL="45720" marR="45720">
                        <a:blipFill>
                          <a:blip r:embed="rId4"/>
                          <a:stretch>
                            <a:fillRect l="-1197143" t="-4545" r="-471429" b="-1390909"/>
                          </a:stretch>
                        </a:blipFill>
                      </a:tcPr>
                    </a:tc>
                    <a:tc>
                      <a:txBody>
                        <a:bodyPr/>
                        <a:lstStyle/>
                        <a:p>
                          <a:endParaRPr lang="en-US"/>
                        </a:p>
                      </a:txBody>
                      <a:tcPr marL="45720" marR="45720">
                        <a:blipFill>
                          <a:blip r:embed="rId4"/>
                          <a:stretch>
                            <a:fillRect l="-657971" t="-4545" r="-139130" b="-1390909"/>
                          </a:stretch>
                        </a:blipFill>
                      </a:tcPr>
                    </a:tc>
                    <a:tc>
                      <a:txBody>
                        <a:bodyPr/>
                        <a:lstStyle/>
                        <a:p>
                          <a:endParaRPr lang="en-US"/>
                        </a:p>
                      </a:txBody>
                      <a:tcPr marL="45720" marR="45720">
                        <a:blipFill>
                          <a:blip r:embed="rId4"/>
                          <a:stretch>
                            <a:fillRect l="-933929" t="-4545" r="-71429" b="-1390909"/>
                          </a:stretch>
                        </a:blipFill>
                      </a:tcPr>
                    </a:tc>
                    <a:tc>
                      <a:txBody>
                        <a:bodyPr/>
                        <a:lstStyle/>
                        <a:p>
                          <a:endParaRPr lang="en-US"/>
                        </a:p>
                      </a:txBody>
                      <a:tcPr marL="45720" marR="45720">
                        <a:blipFill>
                          <a:blip r:embed="rId4"/>
                          <a:stretch>
                            <a:fillRect l="-1484615" t="-4545" r="-2564" b="-1390909"/>
                          </a:stretch>
                        </a:blipFill>
                      </a:tcPr>
                    </a:tc>
                    <a:extLst>
                      <a:ext uri="{0D108BD9-81ED-4DB2-BD59-A6C34878D82A}">
                        <a16:rowId xmlns:a16="http://schemas.microsoft.com/office/drawing/2014/main" val="10000"/>
                      </a:ext>
                    </a:extLst>
                  </a:tr>
                  <a:tr h="274320">
                    <a:tc>
                      <a:txBody>
                        <a:bodyPr/>
                        <a:lstStyle/>
                        <a:p>
                          <a:endParaRPr lang="en-US"/>
                        </a:p>
                      </a:txBody>
                      <a:tcPr marL="45720" marR="45720">
                        <a:lnL w="12700" cmpd="sng">
                          <a:noFill/>
                        </a:lnL>
                        <a:blipFill>
                          <a:blip r:embed="rId4"/>
                          <a:stretch>
                            <a:fillRect l="-1667" t="-109524" r="-930000" b="-1357143"/>
                          </a:stretch>
                        </a:blipFill>
                      </a:tcPr>
                    </a:tc>
                    <a:tc>
                      <a:txBody>
                        <a:bodyPr/>
                        <a:lstStyle/>
                        <a:p>
                          <a:endParaRPr lang="en-US"/>
                        </a:p>
                      </a:txBody>
                      <a:tcPr marL="45720" marR="45720">
                        <a:blipFill>
                          <a:blip r:embed="rId4"/>
                          <a:stretch>
                            <a:fillRect l="-91045" t="-109524" r="-732836" b="-1357143"/>
                          </a:stretch>
                        </a:blipFill>
                      </a:tcPr>
                    </a:tc>
                    <a:tc>
                      <a:txBody>
                        <a:bodyPr/>
                        <a:lstStyle/>
                        <a:p>
                          <a:endParaRPr lang="en-US"/>
                        </a:p>
                      </a:txBody>
                      <a:tcPr marL="45720" marR="45720">
                        <a:blipFill>
                          <a:blip r:embed="rId4"/>
                          <a:stretch>
                            <a:fillRect l="-196923" t="-109524" r="-655385" b="-1357143"/>
                          </a:stretch>
                        </a:blipFill>
                      </a:tcPr>
                    </a:tc>
                    <a:tc>
                      <a:txBody>
                        <a:bodyPr/>
                        <a:lstStyle/>
                        <a:p>
                          <a:endParaRPr lang="en-US"/>
                        </a:p>
                      </a:txBody>
                      <a:tcPr marL="45720" marR="45720">
                        <a:blipFill>
                          <a:blip r:embed="rId4"/>
                          <a:stretch>
                            <a:fillRect l="-332759" t="-109524" r="-634483" b="-1357143"/>
                          </a:stretch>
                        </a:blipFill>
                      </a:tcPr>
                    </a:tc>
                    <a:tc>
                      <a:txBody>
                        <a:bodyPr/>
                        <a:lstStyle/>
                        <a:p>
                          <a:endParaRPr lang="en-US"/>
                        </a:p>
                      </a:txBody>
                      <a:tcPr marL="45720" marR="45720">
                        <a:blipFill>
                          <a:blip r:embed="rId4"/>
                          <a:stretch>
                            <a:fillRect l="-302410" t="-109524" r="-343373" b="-1357143"/>
                          </a:stretch>
                        </a:blipFill>
                      </a:tcPr>
                    </a:tc>
                    <a:tc>
                      <a:txBody>
                        <a:bodyPr/>
                        <a:lstStyle/>
                        <a:p>
                          <a:endParaRPr lang="en-US"/>
                        </a:p>
                      </a:txBody>
                      <a:tcPr marL="45720" marR="45720">
                        <a:blipFill>
                          <a:blip r:embed="rId4"/>
                          <a:stretch>
                            <a:fillRect l="-392941" t="-109524" r="-235294" b="-1357143"/>
                          </a:stretch>
                        </a:blipFill>
                      </a:tcPr>
                    </a:tc>
                    <a:tc>
                      <a:txBody>
                        <a:bodyPr/>
                        <a:lstStyle/>
                        <a:p>
                          <a:endParaRPr lang="en-US"/>
                        </a:p>
                      </a:txBody>
                      <a:tcPr marL="45720" marR="45720">
                        <a:blipFill>
                          <a:blip r:embed="rId4"/>
                          <a:stretch>
                            <a:fillRect l="-1197143" t="-109524" r="-471429" b="-1357143"/>
                          </a:stretch>
                        </a:blipFill>
                      </a:tcPr>
                    </a:tc>
                    <a:tc>
                      <a:txBody>
                        <a:bodyPr/>
                        <a:lstStyle/>
                        <a:p>
                          <a:endParaRPr lang="en-US"/>
                        </a:p>
                      </a:txBody>
                      <a:tcPr marL="45720" marR="45720">
                        <a:blipFill>
                          <a:blip r:embed="rId4"/>
                          <a:stretch>
                            <a:fillRect l="-657971" t="-109524" r="-139130" b="-1357143"/>
                          </a:stretch>
                        </a:blipFill>
                      </a:tcPr>
                    </a:tc>
                    <a:tc>
                      <a:txBody>
                        <a:bodyPr/>
                        <a:lstStyle/>
                        <a:p>
                          <a:endParaRPr lang="en-US"/>
                        </a:p>
                      </a:txBody>
                      <a:tcPr marL="45720" marR="45720">
                        <a:blipFill>
                          <a:blip r:embed="rId4"/>
                          <a:stretch>
                            <a:fillRect l="-933929" t="-109524" r="-71429" b="-1357143"/>
                          </a:stretch>
                        </a:blipFill>
                      </a:tcPr>
                    </a:tc>
                    <a:tc>
                      <a:txBody>
                        <a:bodyPr/>
                        <a:lstStyle/>
                        <a:p>
                          <a:pPr algn="ctr"/>
                          <a:r>
                            <a:rPr lang="en-US" sz="1200" i="0" dirty="0">
                              <a:latin typeface="Cambria Math" panose="02040503050406030204" pitchFamily="18" charset="0"/>
                              <a:ea typeface="Cambria Math" panose="02040503050406030204" pitchFamily="18" charset="0"/>
                            </a:rPr>
                            <a:t>0.025</a:t>
                          </a:r>
                        </a:p>
                      </a:txBody>
                      <a:tcPr marL="45720" marR="45720"/>
                    </a:tc>
                    <a:extLst>
                      <a:ext uri="{0D108BD9-81ED-4DB2-BD59-A6C34878D82A}">
                        <a16:rowId xmlns:a16="http://schemas.microsoft.com/office/drawing/2014/main" val="10001"/>
                      </a:ext>
                    </a:extLst>
                  </a:tr>
                  <a:tr h="274320">
                    <a:tc>
                      <a:txBody>
                        <a:bodyPr/>
                        <a:lstStyle/>
                        <a:p>
                          <a:endParaRPr lang="en-US"/>
                        </a:p>
                      </a:txBody>
                      <a:tcPr marL="45720" marR="45720">
                        <a:lnL w="12700" cmpd="sng">
                          <a:noFill/>
                        </a:lnL>
                        <a:blipFill>
                          <a:blip r:embed="rId4"/>
                          <a:stretch>
                            <a:fillRect l="-1667" t="-200000" r="-930000" b="-1195455"/>
                          </a:stretch>
                        </a:blipFill>
                      </a:tcPr>
                    </a:tc>
                    <a:tc>
                      <a:txBody>
                        <a:bodyPr/>
                        <a:lstStyle/>
                        <a:p>
                          <a:endParaRPr lang="en-US"/>
                        </a:p>
                      </a:txBody>
                      <a:tcPr marL="45720" marR="45720">
                        <a:blipFill>
                          <a:blip r:embed="rId4"/>
                          <a:stretch>
                            <a:fillRect l="-91045" t="-200000" r="-732836" b="-1195455"/>
                          </a:stretch>
                        </a:blipFill>
                      </a:tcPr>
                    </a:tc>
                    <a:tc>
                      <a:txBody>
                        <a:bodyPr/>
                        <a:lstStyle/>
                        <a:p>
                          <a:endParaRPr lang="en-US"/>
                        </a:p>
                      </a:txBody>
                      <a:tcPr marL="45720" marR="45720">
                        <a:blipFill>
                          <a:blip r:embed="rId4"/>
                          <a:stretch>
                            <a:fillRect l="-196923" t="-200000" r="-655385" b="-1195455"/>
                          </a:stretch>
                        </a:blipFill>
                      </a:tcPr>
                    </a:tc>
                    <a:tc>
                      <a:txBody>
                        <a:bodyPr/>
                        <a:lstStyle/>
                        <a:p>
                          <a:endParaRPr lang="en-US"/>
                        </a:p>
                      </a:txBody>
                      <a:tcPr marL="45720" marR="45720">
                        <a:blipFill>
                          <a:blip r:embed="rId4"/>
                          <a:stretch>
                            <a:fillRect l="-332759" t="-200000" r="-634483" b="-1195455"/>
                          </a:stretch>
                        </a:blipFill>
                      </a:tcPr>
                    </a:tc>
                    <a:tc>
                      <a:txBody>
                        <a:bodyPr/>
                        <a:lstStyle/>
                        <a:p>
                          <a:endParaRPr lang="en-US"/>
                        </a:p>
                      </a:txBody>
                      <a:tcPr marL="45720" marR="45720">
                        <a:blipFill>
                          <a:blip r:embed="rId4"/>
                          <a:stretch>
                            <a:fillRect l="-302410" t="-200000" r="-343373" b="-1195455"/>
                          </a:stretch>
                        </a:blipFill>
                      </a:tcPr>
                    </a:tc>
                    <a:tc>
                      <a:txBody>
                        <a:bodyPr/>
                        <a:lstStyle/>
                        <a:p>
                          <a:endParaRPr lang="en-US"/>
                        </a:p>
                      </a:txBody>
                      <a:tcPr marL="45720" marR="45720">
                        <a:blipFill>
                          <a:blip r:embed="rId4"/>
                          <a:stretch>
                            <a:fillRect l="-392941" t="-200000" r="-235294" b="-1195455"/>
                          </a:stretch>
                        </a:blipFill>
                      </a:tcPr>
                    </a:tc>
                    <a:tc>
                      <a:txBody>
                        <a:bodyPr/>
                        <a:lstStyle/>
                        <a:p>
                          <a:endParaRPr lang="en-US"/>
                        </a:p>
                      </a:txBody>
                      <a:tcPr marL="45720" marR="45720">
                        <a:blipFill>
                          <a:blip r:embed="rId4"/>
                          <a:stretch>
                            <a:fillRect l="-1197143" t="-200000" r="-471429" b="-1195455"/>
                          </a:stretch>
                        </a:blipFill>
                      </a:tcPr>
                    </a:tc>
                    <a:tc>
                      <a:txBody>
                        <a:bodyPr/>
                        <a:lstStyle/>
                        <a:p>
                          <a:endParaRPr lang="en-US"/>
                        </a:p>
                      </a:txBody>
                      <a:tcPr marL="45720" marR="45720">
                        <a:blipFill>
                          <a:blip r:embed="rId4"/>
                          <a:stretch>
                            <a:fillRect l="-657971" t="-200000" r="-139130" b="-1195455"/>
                          </a:stretch>
                        </a:blipFill>
                      </a:tcPr>
                    </a:tc>
                    <a:tc>
                      <a:txBody>
                        <a:bodyPr/>
                        <a:lstStyle/>
                        <a:p>
                          <a:endParaRPr lang="en-US"/>
                        </a:p>
                      </a:txBody>
                      <a:tcPr marL="45720" marR="45720">
                        <a:blipFill>
                          <a:blip r:embed="rId4"/>
                          <a:stretch>
                            <a:fillRect l="-933929" t="-200000" r="-71429" b="-1195455"/>
                          </a:stretch>
                        </a:blipFill>
                      </a:tcPr>
                    </a:tc>
                    <a:tc>
                      <a:txBody>
                        <a:bodyPr/>
                        <a:lstStyle/>
                        <a:p>
                          <a:pPr algn="ctr"/>
                          <a:r>
                            <a:rPr lang="en-US" sz="1200" i="0" dirty="0">
                              <a:latin typeface="Cambria Math" panose="02040503050406030204" pitchFamily="18" charset="0"/>
                              <a:ea typeface="Cambria Math" panose="02040503050406030204" pitchFamily="18" charset="0"/>
                            </a:rPr>
                            <a:t>0.009</a:t>
                          </a:r>
                        </a:p>
                      </a:txBody>
                      <a:tcPr marL="45720" marR="45720"/>
                    </a:tc>
                    <a:extLst>
                      <a:ext uri="{0D108BD9-81ED-4DB2-BD59-A6C34878D82A}">
                        <a16:rowId xmlns:a16="http://schemas.microsoft.com/office/drawing/2014/main" val="10002"/>
                      </a:ext>
                    </a:extLst>
                  </a:tr>
                  <a:tr h="274320">
                    <a:tc>
                      <a:txBody>
                        <a:bodyPr/>
                        <a:lstStyle/>
                        <a:p>
                          <a:endParaRPr lang="en-US"/>
                        </a:p>
                      </a:txBody>
                      <a:tcPr marL="45720" marR="45720">
                        <a:lnL w="12700" cmpd="sng">
                          <a:noFill/>
                        </a:lnL>
                        <a:blipFill>
                          <a:blip r:embed="rId4"/>
                          <a:stretch>
                            <a:fillRect l="-1667" t="-300000" r="-930000" b="-1095455"/>
                          </a:stretch>
                        </a:blipFill>
                      </a:tcPr>
                    </a:tc>
                    <a:tc>
                      <a:txBody>
                        <a:bodyPr/>
                        <a:lstStyle/>
                        <a:p>
                          <a:endParaRPr lang="en-US"/>
                        </a:p>
                      </a:txBody>
                      <a:tcPr marL="45720" marR="45720">
                        <a:blipFill>
                          <a:blip r:embed="rId4"/>
                          <a:stretch>
                            <a:fillRect l="-91045" t="-300000" r="-732836" b="-1095455"/>
                          </a:stretch>
                        </a:blipFill>
                      </a:tcPr>
                    </a:tc>
                    <a:tc>
                      <a:txBody>
                        <a:bodyPr/>
                        <a:lstStyle/>
                        <a:p>
                          <a:endParaRPr lang="en-US"/>
                        </a:p>
                      </a:txBody>
                      <a:tcPr marL="45720" marR="45720">
                        <a:blipFill>
                          <a:blip r:embed="rId4"/>
                          <a:stretch>
                            <a:fillRect l="-196923" t="-300000" r="-655385" b="-1095455"/>
                          </a:stretch>
                        </a:blipFill>
                      </a:tcPr>
                    </a:tc>
                    <a:tc>
                      <a:txBody>
                        <a:bodyPr/>
                        <a:lstStyle/>
                        <a:p>
                          <a:endParaRPr lang="en-US"/>
                        </a:p>
                      </a:txBody>
                      <a:tcPr marL="45720" marR="45720">
                        <a:blipFill>
                          <a:blip r:embed="rId4"/>
                          <a:stretch>
                            <a:fillRect l="-332759" t="-300000" r="-634483" b="-1095455"/>
                          </a:stretch>
                        </a:blipFill>
                      </a:tcPr>
                    </a:tc>
                    <a:tc>
                      <a:txBody>
                        <a:bodyPr/>
                        <a:lstStyle/>
                        <a:p>
                          <a:endParaRPr lang="en-US"/>
                        </a:p>
                      </a:txBody>
                      <a:tcPr marL="45720" marR="45720">
                        <a:blipFill>
                          <a:blip r:embed="rId4"/>
                          <a:stretch>
                            <a:fillRect l="-302410" t="-300000" r="-343373" b="-1095455"/>
                          </a:stretch>
                        </a:blipFill>
                      </a:tcPr>
                    </a:tc>
                    <a:tc>
                      <a:txBody>
                        <a:bodyPr/>
                        <a:lstStyle/>
                        <a:p>
                          <a:endParaRPr lang="en-US"/>
                        </a:p>
                      </a:txBody>
                      <a:tcPr marL="45720" marR="45720">
                        <a:blipFill>
                          <a:blip r:embed="rId4"/>
                          <a:stretch>
                            <a:fillRect l="-392941" t="-300000" r="-235294" b="-1095455"/>
                          </a:stretch>
                        </a:blipFill>
                      </a:tcPr>
                    </a:tc>
                    <a:tc>
                      <a:txBody>
                        <a:bodyPr/>
                        <a:lstStyle/>
                        <a:p>
                          <a:endParaRPr lang="en-US"/>
                        </a:p>
                      </a:txBody>
                      <a:tcPr marL="45720" marR="45720">
                        <a:blipFill>
                          <a:blip r:embed="rId4"/>
                          <a:stretch>
                            <a:fillRect l="-1197143" t="-300000" r="-471429" b="-1095455"/>
                          </a:stretch>
                        </a:blipFill>
                      </a:tcPr>
                    </a:tc>
                    <a:tc>
                      <a:txBody>
                        <a:bodyPr/>
                        <a:lstStyle/>
                        <a:p>
                          <a:endParaRPr lang="en-US"/>
                        </a:p>
                      </a:txBody>
                      <a:tcPr marL="45720" marR="45720">
                        <a:blipFill>
                          <a:blip r:embed="rId4"/>
                          <a:stretch>
                            <a:fillRect l="-657971" t="-300000" r="-139130" b="-1095455"/>
                          </a:stretch>
                        </a:blipFill>
                      </a:tcPr>
                    </a:tc>
                    <a:tc>
                      <a:txBody>
                        <a:bodyPr/>
                        <a:lstStyle/>
                        <a:p>
                          <a:endParaRPr lang="en-US"/>
                        </a:p>
                      </a:txBody>
                      <a:tcPr marL="45720" marR="45720">
                        <a:blipFill>
                          <a:blip r:embed="rId4"/>
                          <a:stretch>
                            <a:fillRect l="-933929" t="-300000" r="-71429" b="-1095455"/>
                          </a:stretch>
                        </a:blipFill>
                      </a:tcPr>
                    </a:tc>
                    <a:tc>
                      <a:txBody>
                        <a:bodyPr/>
                        <a:lstStyle/>
                        <a:p>
                          <a:pPr algn="ctr"/>
                          <a:r>
                            <a:rPr lang="en-US" sz="1200" i="0" dirty="0">
                              <a:latin typeface="Cambria Math" panose="02040503050406030204" pitchFamily="18" charset="0"/>
                              <a:ea typeface="Cambria Math" panose="02040503050406030204" pitchFamily="18" charset="0"/>
                            </a:rPr>
                            <a:t>0.012</a:t>
                          </a:r>
                        </a:p>
                      </a:txBody>
                      <a:tcPr marL="45720" marR="45720"/>
                    </a:tc>
                    <a:extLst>
                      <a:ext uri="{0D108BD9-81ED-4DB2-BD59-A6C34878D82A}">
                        <a16:rowId xmlns:a16="http://schemas.microsoft.com/office/drawing/2014/main" val="10003"/>
                      </a:ext>
                    </a:extLst>
                  </a:tr>
                  <a:tr h="274320">
                    <a:tc>
                      <a:txBody>
                        <a:bodyPr/>
                        <a:lstStyle/>
                        <a:p>
                          <a:endParaRPr lang="en-US"/>
                        </a:p>
                      </a:txBody>
                      <a:tcPr marL="45720" marR="45720">
                        <a:lnL w="12700" cmpd="sng">
                          <a:noFill/>
                        </a:lnL>
                        <a:blipFill>
                          <a:blip r:embed="rId4"/>
                          <a:stretch>
                            <a:fillRect l="-1667" t="-419048" r="-930000" b="-1047619"/>
                          </a:stretch>
                        </a:blipFill>
                      </a:tcPr>
                    </a:tc>
                    <a:tc>
                      <a:txBody>
                        <a:bodyPr/>
                        <a:lstStyle/>
                        <a:p>
                          <a:endParaRPr lang="en-US"/>
                        </a:p>
                      </a:txBody>
                      <a:tcPr marL="45720" marR="45720">
                        <a:blipFill>
                          <a:blip r:embed="rId4"/>
                          <a:stretch>
                            <a:fillRect l="-91045" t="-419048" r="-732836" b="-1047619"/>
                          </a:stretch>
                        </a:blipFill>
                      </a:tcPr>
                    </a:tc>
                    <a:tc>
                      <a:txBody>
                        <a:bodyPr/>
                        <a:lstStyle/>
                        <a:p>
                          <a:endParaRPr lang="en-US"/>
                        </a:p>
                      </a:txBody>
                      <a:tcPr marL="45720" marR="45720">
                        <a:blipFill>
                          <a:blip r:embed="rId4"/>
                          <a:stretch>
                            <a:fillRect l="-196923" t="-419048" r="-655385" b="-1047619"/>
                          </a:stretch>
                        </a:blipFill>
                      </a:tcPr>
                    </a:tc>
                    <a:tc>
                      <a:txBody>
                        <a:bodyPr/>
                        <a:lstStyle/>
                        <a:p>
                          <a:endParaRPr lang="en-US"/>
                        </a:p>
                      </a:txBody>
                      <a:tcPr marL="45720" marR="45720">
                        <a:blipFill>
                          <a:blip r:embed="rId4"/>
                          <a:stretch>
                            <a:fillRect l="-332759" t="-419048" r="-634483" b="-1047619"/>
                          </a:stretch>
                        </a:blipFill>
                      </a:tcPr>
                    </a:tc>
                    <a:tc>
                      <a:txBody>
                        <a:bodyPr/>
                        <a:lstStyle/>
                        <a:p>
                          <a:endParaRPr lang="en-US"/>
                        </a:p>
                      </a:txBody>
                      <a:tcPr marL="45720" marR="45720">
                        <a:blipFill>
                          <a:blip r:embed="rId4"/>
                          <a:stretch>
                            <a:fillRect l="-302410" t="-419048" r="-343373" b="-1047619"/>
                          </a:stretch>
                        </a:blipFill>
                      </a:tcPr>
                    </a:tc>
                    <a:tc>
                      <a:txBody>
                        <a:bodyPr/>
                        <a:lstStyle/>
                        <a:p>
                          <a:endParaRPr lang="en-US"/>
                        </a:p>
                      </a:txBody>
                      <a:tcPr marL="45720" marR="45720">
                        <a:blipFill>
                          <a:blip r:embed="rId4"/>
                          <a:stretch>
                            <a:fillRect l="-392941" t="-419048" r="-235294" b="-1047619"/>
                          </a:stretch>
                        </a:blipFill>
                      </a:tcPr>
                    </a:tc>
                    <a:tc>
                      <a:txBody>
                        <a:bodyPr/>
                        <a:lstStyle/>
                        <a:p>
                          <a:endParaRPr lang="en-US"/>
                        </a:p>
                      </a:txBody>
                      <a:tcPr marL="45720" marR="45720">
                        <a:blipFill>
                          <a:blip r:embed="rId4"/>
                          <a:stretch>
                            <a:fillRect l="-1197143" t="-419048" r="-471429" b="-1047619"/>
                          </a:stretch>
                        </a:blipFill>
                      </a:tcPr>
                    </a:tc>
                    <a:tc>
                      <a:txBody>
                        <a:bodyPr/>
                        <a:lstStyle/>
                        <a:p>
                          <a:endParaRPr lang="en-US"/>
                        </a:p>
                      </a:txBody>
                      <a:tcPr marL="45720" marR="45720">
                        <a:blipFill>
                          <a:blip r:embed="rId4"/>
                          <a:stretch>
                            <a:fillRect l="-657971" t="-419048" r="-139130" b="-1047619"/>
                          </a:stretch>
                        </a:blipFill>
                      </a:tcPr>
                    </a:tc>
                    <a:tc>
                      <a:txBody>
                        <a:bodyPr/>
                        <a:lstStyle/>
                        <a:p>
                          <a:endParaRPr lang="en-US"/>
                        </a:p>
                      </a:txBody>
                      <a:tcPr marL="45720" marR="45720">
                        <a:blipFill>
                          <a:blip r:embed="rId4"/>
                          <a:stretch>
                            <a:fillRect l="-933929" t="-419048" r="-71429" b="-1047619"/>
                          </a:stretch>
                        </a:blipFill>
                      </a:tcPr>
                    </a:tc>
                    <a:tc>
                      <a:txBody>
                        <a:bodyPr/>
                        <a:lstStyle/>
                        <a:p>
                          <a:pPr algn="ctr"/>
                          <a:r>
                            <a:rPr lang="en-US" sz="1200" i="0" dirty="0">
                              <a:latin typeface="Cambria Math" panose="02040503050406030204" pitchFamily="18" charset="0"/>
                              <a:ea typeface="Cambria Math" panose="02040503050406030204" pitchFamily="18" charset="0"/>
                            </a:rPr>
                            <a:t>0.005</a:t>
                          </a:r>
                        </a:p>
                      </a:txBody>
                      <a:tcPr marL="45720" marR="45720"/>
                    </a:tc>
                    <a:extLst>
                      <a:ext uri="{0D108BD9-81ED-4DB2-BD59-A6C34878D82A}">
                        <a16:rowId xmlns:a16="http://schemas.microsoft.com/office/drawing/2014/main" val="10004"/>
                      </a:ext>
                    </a:extLst>
                  </a:tr>
                  <a:tr h="274320">
                    <a:tc>
                      <a:txBody>
                        <a:bodyPr/>
                        <a:lstStyle/>
                        <a:p>
                          <a:endParaRPr lang="en-US"/>
                        </a:p>
                      </a:txBody>
                      <a:tcPr marL="45720" marR="45720">
                        <a:lnL w="12700" cmpd="sng">
                          <a:noFill/>
                        </a:lnL>
                        <a:blipFill>
                          <a:blip r:embed="rId4"/>
                          <a:stretch>
                            <a:fillRect l="-1667" t="-495455" r="-930000" b="-900000"/>
                          </a:stretch>
                        </a:blipFill>
                      </a:tcPr>
                    </a:tc>
                    <a:tc>
                      <a:txBody>
                        <a:bodyPr/>
                        <a:lstStyle/>
                        <a:p>
                          <a:endParaRPr lang="en-US"/>
                        </a:p>
                      </a:txBody>
                      <a:tcPr marL="45720" marR="45720">
                        <a:blipFill>
                          <a:blip r:embed="rId4"/>
                          <a:stretch>
                            <a:fillRect l="-91045" t="-495455" r="-732836" b="-900000"/>
                          </a:stretch>
                        </a:blipFill>
                      </a:tcPr>
                    </a:tc>
                    <a:tc>
                      <a:txBody>
                        <a:bodyPr/>
                        <a:lstStyle/>
                        <a:p>
                          <a:endParaRPr lang="en-US"/>
                        </a:p>
                      </a:txBody>
                      <a:tcPr marL="45720" marR="45720">
                        <a:blipFill>
                          <a:blip r:embed="rId4"/>
                          <a:stretch>
                            <a:fillRect l="-196923" t="-495455" r="-655385" b="-900000"/>
                          </a:stretch>
                        </a:blipFill>
                      </a:tcPr>
                    </a:tc>
                    <a:tc>
                      <a:txBody>
                        <a:bodyPr/>
                        <a:lstStyle/>
                        <a:p>
                          <a:endParaRPr lang="en-US"/>
                        </a:p>
                      </a:txBody>
                      <a:tcPr marL="45720" marR="45720">
                        <a:blipFill>
                          <a:blip r:embed="rId4"/>
                          <a:stretch>
                            <a:fillRect l="-332759" t="-495455" r="-634483" b="-900000"/>
                          </a:stretch>
                        </a:blipFill>
                      </a:tcPr>
                    </a:tc>
                    <a:tc>
                      <a:txBody>
                        <a:bodyPr/>
                        <a:lstStyle/>
                        <a:p>
                          <a:endParaRPr lang="en-US"/>
                        </a:p>
                      </a:txBody>
                      <a:tcPr marL="45720" marR="45720">
                        <a:blipFill>
                          <a:blip r:embed="rId4"/>
                          <a:stretch>
                            <a:fillRect l="-302410" t="-495455" r="-343373" b="-900000"/>
                          </a:stretch>
                        </a:blipFill>
                      </a:tcPr>
                    </a:tc>
                    <a:tc>
                      <a:txBody>
                        <a:bodyPr/>
                        <a:lstStyle/>
                        <a:p>
                          <a:endParaRPr lang="en-US"/>
                        </a:p>
                      </a:txBody>
                      <a:tcPr marL="45720" marR="45720">
                        <a:blipFill>
                          <a:blip r:embed="rId4"/>
                          <a:stretch>
                            <a:fillRect l="-392941" t="-495455" r="-235294" b="-900000"/>
                          </a:stretch>
                        </a:blipFill>
                      </a:tcPr>
                    </a:tc>
                    <a:tc>
                      <a:txBody>
                        <a:bodyPr/>
                        <a:lstStyle/>
                        <a:p>
                          <a:endParaRPr lang="en-US"/>
                        </a:p>
                      </a:txBody>
                      <a:tcPr marL="45720" marR="45720">
                        <a:blipFill>
                          <a:blip r:embed="rId4"/>
                          <a:stretch>
                            <a:fillRect l="-1197143" t="-495455" r="-471429" b="-900000"/>
                          </a:stretch>
                        </a:blipFill>
                      </a:tcPr>
                    </a:tc>
                    <a:tc>
                      <a:txBody>
                        <a:bodyPr/>
                        <a:lstStyle/>
                        <a:p>
                          <a:endParaRPr lang="en-US"/>
                        </a:p>
                      </a:txBody>
                      <a:tcPr marL="45720" marR="45720">
                        <a:blipFill>
                          <a:blip r:embed="rId4"/>
                          <a:stretch>
                            <a:fillRect l="-657971" t="-495455" r="-139130" b="-900000"/>
                          </a:stretch>
                        </a:blipFill>
                      </a:tcPr>
                    </a:tc>
                    <a:tc>
                      <a:txBody>
                        <a:bodyPr/>
                        <a:lstStyle/>
                        <a:p>
                          <a:endParaRPr lang="en-US"/>
                        </a:p>
                      </a:txBody>
                      <a:tcPr marL="45720" marR="45720">
                        <a:blipFill>
                          <a:blip r:embed="rId4"/>
                          <a:stretch>
                            <a:fillRect l="-933929" t="-495455" r="-71429" b="-900000"/>
                          </a:stretch>
                        </a:blipFill>
                      </a:tcPr>
                    </a:tc>
                    <a:tc>
                      <a:txBody>
                        <a:bodyPr/>
                        <a:lstStyle/>
                        <a:p>
                          <a:pPr algn="ctr"/>
                          <a:r>
                            <a:rPr lang="en-US" sz="1200" i="0" dirty="0">
                              <a:latin typeface="Cambria Math" panose="02040503050406030204" pitchFamily="18" charset="0"/>
                              <a:ea typeface="Cambria Math" panose="02040503050406030204" pitchFamily="18" charset="0"/>
                            </a:rPr>
                            <a:t>0.017</a:t>
                          </a:r>
                        </a:p>
                      </a:txBody>
                      <a:tcPr marL="45720" marR="45720"/>
                    </a:tc>
                    <a:extLst>
                      <a:ext uri="{0D108BD9-81ED-4DB2-BD59-A6C34878D82A}">
                        <a16:rowId xmlns:a16="http://schemas.microsoft.com/office/drawing/2014/main" val="10005"/>
                      </a:ext>
                    </a:extLst>
                  </a:tr>
                  <a:tr h="274320">
                    <a:tc>
                      <a:txBody>
                        <a:bodyPr/>
                        <a:lstStyle/>
                        <a:p>
                          <a:endParaRPr lang="en-US"/>
                        </a:p>
                      </a:txBody>
                      <a:tcPr marL="45720" marR="45720">
                        <a:lnL w="12700" cmpd="sng">
                          <a:noFill/>
                        </a:lnL>
                        <a:blipFill>
                          <a:blip r:embed="rId4"/>
                          <a:stretch>
                            <a:fillRect l="-1667" t="-595455" r="-930000" b="-800000"/>
                          </a:stretch>
                        </a:blipFill>
                      </a:tcPr>
                    </a:tc>
                    <a:tc>
                      <a:txBody>
                        <a:bodyPr/>
                        <a:lstStyle/>
                        <a:p>
                          <a:endParaRPr lang="en-US"/>
                        </a:p>
                      </a:txBody>
                      <a:tcPr marL="45720" marR="45720">
                        <a:blipFill>
                          <a:blip r:embed="rId4"/>
                          <a:stretch>
                            <a:fillRect l="-91045" t="-595455" r="-732836" b="-800000"/>
                          </a:stretch>
                        </a:blipFill>
                      </a:tcPr>
                    </a:tc>
                    <a:tc>
                      <a:txBody>
                        <a:bodyPr/>
                        <a:lstStyle/>
                        <a:p>
                          <a:endParaRPr lang="en-US"/>
                        </a:p>
                      </a:txBody>
                      <a:tcPr marL="45720" marR="45720">
                        <a:blipFill>
                          <a:blip r:embed="rId4"/>
                          <a:stretch>
                            <a:fillRect l="-196923" t="-595455" r="-655385" b="-800000"/>
                          </a:stretch>
                        </a:blipFill>
                      </a:tcPr>
                    </a:tc>
                    <a:tc>
                      <a:txBody>
                        <a:bodyPr/>
                        <a:lstStyle/>
                        <a:p>
                          <a:endParaRPr lang="en-US"/>
                        </a:p>
                      </a:txBody>
                      <a:tcPr marL="45720" marR="45720">
                        <a:blipFill>
                          <a:blip r:embed="rId4"/>
                          <a:stretch>
                            <a:fillRect l="-332759" t="-595455" r="-634483" b="-800000"/>
                          </a:stretch>
                        </a:blipFill>
                      </a:tcPr>
                    </a:tc>
                    <a:tc>
                      <a:txBody>
                        <a:bodyPr/>
                        <a:lstStyle/>
                        <a:p>
                          <a:endParaRPr lang="en-US"/>
                        </a:p>
                      </a:txBody>
                      <a:tcPr marL="45720" marR="45720">
                        <a:blipFill>
                          <a:blip r:embed="rId4"/>
                          <a:stretch>
                            <a:fillRect l="-302410" t="-595455" r="-343373" b="-800000"/>
                          </a:stretch>
                        </a:blipFill>
                      </a:tcPr>
                    </a:tc>
                    <a:tc>
                      <a:txBody>
                        <a:bodyPr/>
                        <a:lstStyle/>
                        <a:p>
                          <a:endParaRPr lang="en-US"/>
                        </a:p>
                      </a:txBody>
                      <a:tcPr marL="45720" marR="45720">
                        <a:blipFill>
                          <a:blip r:embed="rId4"/>
                          <a:stretch>
                            <a:fillRect l="-392941" t="-595455" r="-235294" b="-800000"/>
                          </a:stretch>
                        </a:blipFill>
                      </a:tcPr>
                    </a:tc>
                    <a:tc>
                      <a:txBody>
                        <a:bodyPr/>
                        <a:lstStyle/>
                        <a:p>
                          <a:endParaRPr lang="en-US"/>
                        </a:p>
                      </a:txBody>
                      <a:tcPr marL="45720" marR="45720">
                        <a:blipFill>
                          <a:blip r:embed="rId4"/>
                          <a:stretch>
                            <a:fillRect l="-1197143" t="-595455" r="-471429" b="-800000"/>
                          </a:stretch>
                        </a:blipFill>
                      </a:tcPr>
                    </a:tc>
                    <a:tc>
                      <a:txBody>
                        <a:bodyPr/>
                        <a:lstStyle/>
                        <a:p>
                          <a:endParaRPr lang="en-US"/>
                        </a:p>
                      </a:txBody>
                      <a:tcPr marL="45720" marR="45720">
                        <a:blipFill>
                          <a:blip r:embed="rId4"/>
                          <a:stretch>
                            <a:fillRect l="-657971" t="-595455" r="-139130" b="-800000"/>
                          </a:stretch>
                        </a:blipFill>
                      </a:tcPr>
                    </a:tc>
                    <a:tc>
                      <a:txBody>
                        <a:bodyPr/>
                        <a:lstStyle/>
                        <a:p>
                          <a:endParaRPr lang="en-US"/>
                        </a:p>
                      </a:txBody>
                      <a:tcPr marL="45720" marR="45720">
                        <a:blipFill>
                          <a:blip r:embed="rId4"/>
                          <a:stretch>
                            <a:fillRect l="-933929" t="-595455" r="-71429" b="-800000"/>
                          </a:stretch>
                        </a:blipFill>
                      </a:tcPr>
                    </a:tc>
                    <a:tc>
                      <a:txBody>
                        <a:bodyPr/>
                        <a:lstStyle/>
                        <a:p>
                          <a:pPr algn="ctr"/>
                          <a:r>
                            <a:rPr lang="en-US" sz="1200" i="0" dirty="0">
                              <a:latin typeface="Cambria Math" panose="02040503050406030204" pitchFamily="18" charset="0"/>
                              <a:ea typeface="Cambria Math" panose="02040503050406030204" pitchFamily="18" charset="0"/>
                            </a:rPr>
                            <a:t>0.028</a:t>
                          </a:r>
                        </a:p>
                      </a:txBody>
                      <a:tcPr marL="45720" marR="45720"/>
                    </a:tc>
                    <a:extLst>
                      <a:ext uri="{0D108BD9-81ED-4DB2-BD59-A6C34878D82A}">
                        <a16:rowId xmlns:a16="http://schemas.microsoft.com/office/drawing/2014/main" val="10006"/>
                      </a:ext>
                    </a:extLst>
                  </a:tr>
                  <a:tr h="274320">
                    <a:tc>
                      <a:txBody>
                        <a:bodyPr/>
                        <a:lstStyle/>
                        <a:p>
                          <a:endParaRPr lang="en-US"/>
                        </a:p>
                      </a:txBody>
                      <a:tcPr marL="45720" marR="45720">
                        <a:lnL w="12700" cmpd="sng">
                          <a:noFill/>
                        </a:lnL>
                        <a:blipFill>
                          <a:blip r:embed="rId4"/>
                          <a:stretch>
                            <a:fillRect l="-1667" t="-728571" r="-930000" b="-738095"/>
                          </a:stretch>
                        </a:blipFill>
                      </a:tcPr>
                    </a:tc>
                    <a:tc>
                      <a:txBody>
                        <a:bodyPr/>
                        <a:lstStyle/>
                        <a:p>
                          <a:endParaRPr lang="en-US"/>
                        </a:p>
                      </a:txBody>
                      <a:tcPr marL="45720" marR="45720">
                        <a:blipFill>
                          <a:blip r:embed="rId4"/>
                          <a:stretch>
                            <a:fillRect l="-91045" t="-728571" r="-732836" b="-738095"/>
                          </a:stretch>
                        </a:blipFill>
                      </a:tcPr>
                    </a:tc>
                    <a:tc>
                      <a:txBody>
                        <a:bodyPr/>
                        <a:lstStyle/>
                        <a:p>
                          <a:endParaRPr lang="en-US"/>
                        </a:p>
                      </a:txBody>
                      <a:tcPr marL="45720" marR="45720">
                        <a:blipFill>
                          <a:blip r:embed="rId4"/>
                          <a:stretch>
                            <a:fillRect l="-196923" t="-728571" r="-655385" b="-738095"/>
                          </a:stretch>
                        </a:blipFill>
                      </a:tcPr>
                    </a:tc>
                    <a:tc>
                      <a:txBody>
                        <a:bodyPr/>
                        <a:lstStyle/>
                        <a:p>
                          <a:endParaRPr lang="en-US"/>
                        </a:p>
                      </a:txBody>
                      <a:tcPr marL="45720" marR="45720">
                        <a:blipFill>
                          <a:blip r:embed="rId4"/>
                          <a:stretch>
                            <a:fillRect l="-332759" t="-728571" r="-634483" b="-738095"/>
                          </a:stretch>
                        </a:blipFill>
                      </a:tcPr>
                    </a:tc>
                    <a:tc>
                      <a:txBody>
                        <a:bodyPr/>
                        <a:lstStyle/>
                        <a:p>
                          <a:endParaRPr lang="en-US"/>
                        </a:p>
                      </a:txBody>
                      <a:tcPr marL="45720" marR="45720">
                        <a:blipFill>
                          <a:blip r:embed="rId4"/>
                          <a:stretch>
                            <a:fillRect l="-302410" t="-728571" r="-343373" b="-738095"/>
                          </a:stretch>
                        </a:blipFill>
                      </a:tcPr>
                    </a:tc>
                    <a:tc>
                      <a:txBody>
                        <a:bodyPr/>
                        <a:lstStyle/>
                        <a:p>
                          <a:endParaRPr lang="en-US"/>
                        </a:p>
                      </a:txBody>
                      <a:tcPr marL="45720" marR="45720">
                        <a:blipFill>
                          <a:blip r:embed="rId4"/>
                          <a:stretch>
                            <a:fillRect l="-392941" t="-728571" r="-235294" b="-738095"/>
                          </a:stretch>
                        </a:blipFill>
                      </a:tcPr>
                    </a:tc>
                    <a:tc>
                      <a:txBody>
                        <a:bodyPr/>
                        <a:lstStyle/>
                        <a:p>
                          <a:endParaRPr lang="en-US"/>
                        </a:p>
                      </a:txBody>
                      <a:tcPr marL="45720" marR="45720">
                        <a:blipFill>
                          <a:blip r:embed="rId4"/>
                          <a:stretch>
                            <a:fillRect l="-1197143" t="-728571" r="-471429" b="-738095"/>
                          </a:stretch>
                        </a:blipFill>
                      </a:tcPr>
                    </a:tc>
                    <a:tc>
                      <a:txBody>
                        <a:bodyPr/>
                        <a:lstStyle/>
                        <a:p>
                          <a:endParaRPr lang="en-US"/>
                        </a:p>
                      </a:txBody>
                      <a:tcPr marL="45720" marR="45720">
                        <a:blipFill>
                          <a:blip r:embed="rId4"/>
                          <a:stretch>
                            <a:fillRect l="-657971" t="-728571" r="-139130" b="-738095"/>
                          </a:stretch>
                        </a:blipFill>
                      </a:tcPr>
                    </a:tc>
                    <a:tc>
                      <a:txBody>
                        <a:bodyPr/>
                        <a:lstStyle/>
                        <a:p>
                          <a:endParaRPr lang="en-US"/>
                        </a:p>
                      </a:txBody>
                      <a:tcPr marL="45720" marR="45720">
                        <a:blipFill>
                          <a:blip r:embed="rId4"/>
                          <a:stretch>
                            <a:fillRect l="-933929" t="-728571" r="-71429" b="-738095"/>
                          </a:stretch>
                        </a:blipFill>
                      </a:tcPr>
                    </a:tc>
                    <a:tc>
                      <a:txBody>
                        <a:bodyPr/>
                        <a:lstStyle/>
                        <a:p>
                          <a:pPr algn="ctr"/>
                          <a:r>
                            <a:rPr lang="en-US" sz="1200" i="0" dirty="0">
                              <a:latin typeface="Cambria Math" panose="02040503050406030204" pitchFamily="18" charset="0"/>
                              <a:ea typeface="Cambria Math" panose="02040503050406030204" pitchFamily="18" charset="0"/>
                            </a:rPr>
                            <a:t>0.003</a:t>
                          </a:r>
                        </a:p>
                      </a:txBody>
                      <a:tcPr marL="45720" marR="45720"/>
                    </a:tc>
                    <a:extLst>
                      <a:ext uri="{0D108BD9-81ED-4DB2-BD59-A6C34878D82A}">
                        <a16:rowId xmlns:a16="http://schemas.microsoft.com/office/drawing/2014/main" val="10007"/>
                      </a:ext>
                    </a:extLst>
                  </a:tr>
                  <a:tr h="274320">
                    <a:tc>
                      <a:txBody>
                        <a:bodyPr/>
                        <a:lstStyle/>
                        <a:p>
                          <a:endParaRPr lang="en-US"/>
                        </a:p>
                      </a:txBody>
                      <a:tcPr marL="45720" marR="45720">
                        <a:lnL w="12700" cmpd="sng">
                          <a:noFill/>
                        </a:lnL>
                        <a:blipFill>
                          <a:blip r:embed="rId4"/>
                          <a:stretch>
                            <a:fillRect l="-1667" t="-790909" r="-930000" b="-604545"/>
                          </a:stretch>
                        </a:blipFill>
                      </a:tcPr>
                    </a:tc>
                    <a:tc>
                      <a:txBody>
                        <a:bodyPr/>
                        <a:lstStyle/>
                        <a:p>
                          <a:endParaRPr lang="en-US"/>
                        </a:p>
                      </a:txBody>
                      <a:tcPr marL="45720" marR="45720">
                        <a:blipFill>
                          <a:blip r:embed="rId4"/>
                          <a:stretch>
                            <a:fillRect l="-91045" t="-790909" r="-732836" b="-604545"/>
                          </a:stretch>
                        </a:blipFill>
                      </a:tcPr>
                    </a:tc>
                    <a:tc>
                      <a:txBody>
                        <a:bodyPr/>
                        <a:lstStyle/>
                        <a:p>
                          <a:endParaRPr lang="en-US"/>
                        </a:p>
                      </a:txBody>
                      <a:tcPr marL="45720" marR="45720">
                        <a:blipFill>
                          <a:blip r:embed="rId4"/>
                          <a:stretch>
                            <a:fillRect l="-196923" t="-790909" r="-655385" b="-604545"/>
                          </a:stretch>
                        </a:blipFill>
                      </a:tcPr>
                    </a:tc>
                    <a:tc>
                      <a:txBody>
                        <a:bodyPr/>
                        <a:lstStyle/>
                        <a:p>
                          <a:endParaRPr lang="en-US"/>
                        </a:p>
                      </a:txBody>
                      <a:tcPr marL="45720" marR="45720">
                        <a:blipFill>
                          <a:blip r:embed="rId4"/>
                          <a:stretch>
                            <a:fillRect l="-332759" t="-790909" r="-634483" b="-604545"/>
                          </a:stretch>
                        </a:blipFill>
                      </a:tcPr>
                    </a:tc>
                    <a:tc>
                      <a:txBody>
                        <a:bodyPr/>
                        <a:lstStyle/>
                        <a:p>
                          <a:endParaRPr lang="en-US"/>
                        </a:p>
                      </a:txBody>
                      <a:tcPr marL="45720" marR="45720">
                        <a:blipFill>
                          <a:blip r:embed="rId4"/>
                          <a:stretch>
                            <a:fillRect l="-302410" t="-790909" r="-343373" b="-604545"/>
                          </a:stretch>
                        </a:blipFill>
                      </a:tcPr>
                    </a:tc>
                    <a:tc>
                      <a:txBody>
                        <a:bodyPr/>
                        <a:lstStyle/>
                        <a:p>
                          <a:endParaRPr lang="en-US"/>
                        </a:p>
                      </a:txBody>
                      <a:tcPr marL="45720" marR="45720">
                        <a:blipFill>
                          <a:blip r:embed="rId4"/>
                          <a:stretch>
                            <a:fillRect l="-392941" t="-790909" r="-235294" b="-604545"/>
                          </a:stretch>
                        </a:blipFill>
                      </a:tcPr>
                    </a:tc>
                    <a:tc>
                      <a:txBody>
                        <a:bodyPr/>
                        <a:lstStyle/>
                        <a:p>
                          <a:endParaRPr lang="en-US"/>
                        </a:p>
                      </a:txBody>
                      <a:tcPr marL="45720" marR="45720">
                        <a:blipFill>
                          <a:blip r:embed="rId4"/>
                          <a:stretch>
                            <a:fillRect l="-1197143" t="-790909" r="-471429" b="-604545"/>
                          </a:stretch>
                        </a:blipFill>
                      </a:tcPr>
                    </a:tc>
                    <a:tc>
                      <a:txBody>
                        <a:bodyPr/>
                        <a:lstStyle/>
                        <a:p>
                          <a:endParaRPr lang="en-US"/>
                        </a:p>
                      </a:txBody>
                      <a:tcPr marL="45720" marR="45720">
                        <a:blipFill>
                          <a:blip r:embed="rId4"/>
                          <a:stretch>
                            <a:fillRect l="-657971" t="-790909" r="-139130" b="-604545"/>
                          </a:stretch>
                        </a:blipFill>
                      </a:tcPr>
                    </a:tc>
                    <a:tc>
                      <a:txBody>
                        <a:bodyPr/>
                        <a:lstStyle/>
                        <a:p>
                          <a:endParaRPr lang="en-US"/>
                        </a:p>
                      </a:txBody>
                      <a:tcPr marL="45720" marR="45720">
                        <a:blipFill>
                          <a:blip r:embed="rId4"/>
                          <a:stretch>
                            <a:fillRect l="-933929" t="-790909" r="-71429" b="-604545"/>
                          </a:stretch>
                        </a:blipFill>
                      </a:tcPr>
                    </a:tc>
                    <a:tc>
                      <a:txBody>
                        <a:bodyPr/>
                        <a:lstStyle/>
                        <a:p>
                          <a:pPr algn="ctr"/>
                          <a:r>
                            <a:rPr lang="en-US" sz="1200" i="0" dirty="0">
                              <a:latin typeface="Cambria Math" panose="02040503050406030204" pitchFamily="18" charset="0"/>
                              <a:ea typeface="Cambria Math" panose="02040503050406030204" pitchFamily="18" charset="0"/>
                            </a:rPr>
                            <a:t>0.001</a:t>
                          </a:r>
                        </a:p>
                      </a:txBody>
                      <a:tcPr marL="45720" marR="45720"/>
                    </a:tc>
                    <a:extLst>
                      <a:ext uri="{0D108BD9-81ED-4DB2-BD59-A6C34878D82A}">
                        <a16:rowId xmlns:a16="http://schemas.microsoft.com/office/drawing/2014/main" val="10008"/>
                      </a:ext>
                    </a:extLst>
                  </a:tr>
                  <a:tr h="274320">
                    <a:tc>
                      <a:txBody>
                        <a:bodyPr/>
                        <a:lstStyle/>
                        <a:p>
                          <a:endParaRPr lang="en-US"/>
                        </a:p>
                      </a:txBody>
                      <a:tcPr marL="45720" marR="45720">
                        <a:lnL w="12700" cmpd="sng">
                          <a:noFill/>
                        </a:lnL>
                        <a:blipFill>
                          <a:blip r:embed="rId4"/>
                          <a:stretch>
                            <a:fillRect l="-1667" t="-890909" r="-930000" b="-504545"/>
                          </a:stretch>
                        </a:blipFill>
                      </a:tcPr>
                    </a:tc>
                    <a:tc>
                      <a:txBody>
                        <a:bodyPr/>
                        <a:lstStyle/>
                        <a:p>
                          <a:endParaRPr lang="en-US"/>
                        </a:p>
                      </a:txBody>
                      <a:tcPr marL="45720" marR="45720">
                        <a:blipFill>
                          <a:blip r:embed="rId4"/>
                          <a:stretch>
                            <a:fillRect l="-91045" t="-890909" r="-732836" b="-504545"/>
                          </a:stretch>
                        </a:blipFill>
                      </a:tcPr>
                    </a:tc>
                    <a:tc>
                      <a:txBody>
                        <a:bodyPr/>
                        <a:lstStyle/>
                        <a:p>
                          <a:endParaRPr lang="en-US"/>
                        </a:p>
                      </a:txBody>
                      <a:tcPr marL="45720" marR="45720">
                        <a:blipFill>
                          <a:blip r:embed="rId4"/>
                          <a:stretch>
                            <a:fillRect l="-196923" t="-890909" r="-655385" b="-504545"/>
                          </a:stretch>
                        </a:blipFill>
                      </a:tcPr>
                    </a:tc>
                    <a:tc>
                      <a:txBody>
                        <a:bodyPr/>
                        <a:lstStyle/>
                        <a:p>
                          <a:endParaRPr lang="en-US"/>
                        </a:p>
                      </a:txBody>
                      <a:tcPr marL="45720" marR="45720">
                        <a:blipFill>
                          <a:blip r:embed="rId4"/>
                          <a:stretch>
                            <a:fillRect l="-332759" t="-890909" r="-634483" b="-504545"/>
                          </a:stretch>
                        </a:blipFill>
                      </a:tcPr>
                    </a:tc>
                    <a:tc>
                      <a:txBody>
                        <a:bodyPr/>
                        <a:lstStyle/>
                        <a:p>
                          <a:endParaRPr lang="en-US"/>
                        </a:p>
                      </a:txBody>
                      <a:tcPr marL="45720" marR="45720">
                        <a:blipFill>
                          <a:blip r:embed="rId4"/>
                          <a:stretch>
                            <a:fillRect l="-302410" t="-890909" r="-343373" b="-504545"/>
                          </a:stretch>
                        </a:blipFill>
                      </a:tcPr>
                    </a:tc>
                    <a:tc>
                      <a:txBody>
                        <a:bodyPr/>
                        <a:lstStyle/>
                        <a:p>
                          <a:endParaRPr lang="en-US"/>
                        </a:p>
                      </a:txBody>
                      <a:tcPr marL="45720" marR="45720">
                        <a:blipFill>
                          <a:blip r:embed="rId4"/>
                          <a:stretch>
                            <a:fillRect l="-392941" t="-890909" r="-235294" b="-504545"/>
                          </a:stretch>
                        </a:blipFill>
                      </a:tcPr>
                    </a:tc>
                    <a:tc>
                      <a:txBody>
                        <a:bodyPr/>
                        <a:lstStyle/>
                        <a:p>
                          <a:endParaRPr lang="en-US"/>
                        </a:p>
                      </a:txBody>
                      <a:tcPr marL="45720" marR="45720">
                        <a:blipFill>
                          <a:blip r:embed="rId4"/>
                          <a:stretch>
                            <a:fillRect l="-1197143" t="-890909" r="-471429" b="-504545"/>
                          </a:stretch>
                        </a:blipFill>
                      </a:tcPr>
                    </a:tc>
                    <a:tc>
                      <a:txBody>
                        <a:bodyPr/>
                        <a:lstStyle/>
                        <a:p>
                          <a:endParaRPr lang="en-US"/>
                        </a:p>
                      </a:txBody>
                      <a:tcPr marL="45720" marR="45720">
                        <a:blipFill>
                          <a:blip r:embed="rId4"/>
                          <a:stretch>
                            <a:fillRect l="-657971" t="-890909" r="-139130" b="-504545"/>
                          </a:stretch>
                        </a:blipFill>
                      </a:tcPr>
                    </a:tc>
                    <a:tc>
                      <a:txBody>
                        <a:bodyPr/>
                        <a:lstStyle/>
                        <a:p>
                          <a:endParaRPr lang="en-US"/>
                        </a:p>
                      </a:txBody>
                      <a:tcPr marL="45720" marR="45720">
                        <a:blipFill>
                          <a:blip r:embed="rId4"/>
                          <a:stretch>
                            <a:fillRect l="-933929" t="-890909" r="-71429" b="-504545"/>
                          </a:stretch>
                        </a:blipFill>
                      </a:tcPr>
                    </a:tc>
                    <a:tc>
                      <a:txBody>
                        <a:bodyPr/>
                        <a:lstStyle/>
                        <a:p>
                          <a:pPr algn="ctr"/>
                          <a:r>
                            <a:rPr lang="en-US" sz="1200" i="0" dirty="0">
                              <a:latin typeface="Cambria Math" panose="02040503050406030204" pitchFamily="18" charset="0"/>
                              <a:ea typeface="Cambria Math" panose="02040503050406030204" pitchFamily="18" charset="0"/>
                            </a:rPr>
                            <a:t>0.025</a:t>
                          </a:r>
                        </a:p>
                      </a:txBody>
                      <a:tcPr marL="45720" marR="45720"/>
                    </a:tc>
                    <a:extLst>
                      <a:ext uri="{0D108BD9-81ED-4DB2-BD59-A6C34878D82A}">
                        <a16:rowId xmlns:a16="http://schemas.microsoft.com/office/drawing/2014/main" val="1487555841"/>
                      </a:ext>
                    </a:extLst>
                  </a:tr>
                  <a:tr h="274320">
                    <a:tc>
                      <a:txBody>
                        <a:bodyPr/>
                        <a:lstStyle/>
                        <a:p>
                          <a:endParaRPr lang="en-US"/>
                        </a:p>
                      </a:txBody>
                      <a:tcPr marL="45720" marR="45720">
                        <a:lnL w="12700" cmpd="sng">
                          <a:noFill/>
                        </a:lnL>
                        <a:blipFill>
                          <a:blip r:embed="rId4"/>
                          <a:stretch>
                            <a:fillRect l="-1667" t="-1038095" r="-930000" b="-428571"/>
                          </a:stretch>
                        </a:blipFill>
                      </a:tcPr>
                    </a:tc>
                    <a:tc>
                      <a:txBody>
                        <a:bodyPr/>
                        <a:lstStyle/>
                        <a:p>
                          <a:endParaRPr lang="en-US"/>
                        </a:p>
                      </a:txBody>
                      <a:tcPr marL="45720" marR="45720">
                        <a:blipFill>
                          <a:blip r:embed="rId4"/>
                          <a:stretch>
                            <a:fillRect l="-91045" t="-1038095" r="-732836" b="-428571"/>
                          </a:stretch>
                        </a:blipFill>
                      </a:tcPr>
                    </a:tc>
                    <a:tc>
                      <a:txBody>
                        <a:bodyPr/>
                        <a:lstStyle/>
                        <a:p>
                          <a:endParaRPr lang="en-US"/>
                        </a:p>
                      </a:txBody>
                      <a:tcPr marL="45720" marR="45720">
                        <a:blipFill>
                          <a:blip r:embed="rId4"/>
                          <a:stretch>
                            <a:fillRect l="-196923" t="-1038095" r="-655385" b="-428571"/>
                          </a:stretch>
                        </a:blipFill>
                      </a:tcPr>
                    </a:tc>
                    <a:tc>
                      <a:txBody>
                        <a:bodyPr/>
                        <a:lstStyle/>
                        <a:p>
                          <a:endParaRPr lang="en-US"/>
                        </a:p>
                      </a:txBody>
                      <a:tcPr marL="45720" marR="45720">
                        <a:blipFill>
                          <a:blip r:embed="rId4"/>
                          <a:stretch>
                            <a:fillRect l="-332759" t="-1038095" r="-634483" b="-428571"/>
                          </a:stretch>
                        </a:blipFill>
                      </a:tcPr>
                    </a:tc>
                    <a:tc>
                      <a:txBody>
                        <a:bodyPr/>
                        <a:lstStyle/>
                        <a:p>
                          <a:endParaRPr lang="en-US"/>
                        </a:p>
                      </a:txBody>
                      <a:tcPr marL="45720" marR="45720">
                        <a:blipFill>
                          <a:blip r:embed="rId4"/>
                          <a:stretch>
                            <a:fillRect l="-302410" t="-1038095" r="-343373" b="-428571"/>
                          </a:stretch>
                        </a:blipFill>
                      </a:tcPr>
                    </a:tc>
                    <a:tc>
                      <a:txBody>
                        <a:bodyPr/>
                        <a:lstStyle/>
                        <a:p>
                          <a:endParaRPr lang="en-US"/>
                        </a:p>
                      </a:txBody>
                      <a:tcPr marL="45720" marR="45720">
                        <a:blipFill>
                          <a:blip r:embed="rId4"/>
                          <a:stretch>
                            <a:fillRect l="-392941" t="-1038095" r="-235294" b="-428571"/>
                          </a:stretch>
                        </a:blipFill>
                      </a:tcPr>
                    </a:tc>
                    <a:tc>
                      <a:txBody>
                        <a:bodyPr/>
                        <a:lstStyle/>
                        <a:p>
                          <a:endParaRPr lang="en-US"/>
                        </a:p>
                      </a:txBody>
                      <a:tcPr marL="45720" marR="45720">
                        <a:blipFill>
                          <a:blip r:embed="rId4"/>
                          <a:stretch>
                            <a:fillRect l="-1197143" t="-1038095" r="-471429" b="-428571"/>
                          </a:stretch>
                        </a:blipFill>
                      </a:tcPr>
                    </a:tc>
                    <a:tc>
                      <a:txBody>
                        <a:bodyPr/>
                        <a:lstStyle/>
                        <a:p>
                          <a:endParaRPr lang="en-US"/>
                        </a:p>
                      </a:txBody>
                      <a:tcPr marL="45720" marR="45720">
                        <a:blipFill>
                          <a:blip r:embed="rId4"/>
                          <a:stretch>
                            <a:fillRect l="-657971" t="-1038095" r="-139130" b="-428571"/>
                          </a:stretch>
                        </a:blipFill>
                      </a:tcPr>
                    </a:tc>
                    <a:tc>
                      <a:txBody>
                        <a:bodyPr/>
                        <a:lstStyle/>
                        <a:p>
                          <a:endParaRPr lang="en-US"/>
                        </a:p>
                      </a:txBody>
                      <a:tcPr marL="45720" marR="45720">
                        <a:blipFill>
                          <a:blip r:embed="rId4"/>
                          <a:stretch>
                            <a:fillRect l="-933929" t="-1038095" r="-71429" b="-428571"/>
                          </a:stretch>
                        </a:blipFill>
                      </a:tcPr>
                    </a:tc>
                    <a:tc>
                      <a:txBody>
                        <a:bodyPr/>
                        <a:lstStyle/>
                        <a:p>
                          <a:pPr algn="ctr"/>
                          <a:r>
                            <a:rPr lang="en-US" sz="1200" i="0" dirty="0">
                              <a:latin typeface="Cambria Math" panose="02040503050406030204" pitchFamily="18" charset="0"/>
                              <a:ea typeface="Cambria Math" panose="02040503050406030204" pitchFamily="18" charset="0"/>
                            </a:rPr>
                            <a:t>0.009</a:t>
                          </a:r>
                        </a:p>
                      </a:txBody>
                      <a:tcPr marL="45720" marR="45720"/>
                    </a:tc>
                    <a:extLst>
                      <a:ext uri="{0D108BD9-81ED-4DB2-BD59-A6C34878D82A}">
                        <a16:rowId xmlns:a16="http://schemas.microsoft.com/office/drawing/2014/main" val="312817914"/>
                      </a:ext>
                    </a:extLst>
                  </a:tr>
                  <a:tr h="274320">
                    <a:tc>
                      <a:txBody>
                        <a:bodyPr/>
                        <a:lstStyle/>
                        <a:p>
                          <a:endParaRPr lang="en-US"/>
                        </a:p>
                      </a:txBody>
                      <a:tcPr marL="45720" marR="45720">
                        <a:lnL w="12700" cmpd="sng">
                          <a:noFill/>
                        </a:lnL>
                        <a:blipFill>
                          <a:blip r:embed="rId4"/>
                          <a:stretch>
                            <a:fillRect l="-1667" t="-1086364" r="-930000" b="-309091"/>
                          </a:stretch>
                        </a:blipFill>
                      </a:tcPr>
                    </a:tc>
                    <a:tc>
                      <a:txBody>
                        <a:bodyPr/>
                        <a:lstStyle/>
                        <a:p>
                          <a:endParaRPr lang="en-US"/>
                        </a:p>
                      </a:txBody>
                      <a:tcPr marL="45720" marR="45720">
                        <a:blipFill>
                          <a:blip r:embed="rId4"/>
                          <a:stretch>
                            <a:fillRect l="-91045" t="-1086364" r="-732836" b="-309091"/>
                          </a:stretch>
                        </a:blipFill>
                      </a:tcPr>
                    </a:tc>
                    <a:tc>
                      <a:txBody>
                        <a:bodyPr/>
                        <a:lstStyle/>
                        <a:p>
                          <a:endParaRPr lang="en-US"/>
                        </a:p>
                      </a:txBody>
                      <a:tcPr marL="45720" marR="45720">
                        <a:blipFill>
                          <a:blip r:embed="rId4"/>
                          <a:stretch>
                            <a:fillRect l="-196923" t="-1086364" r="-655385" b="-309091"/>
                          </a:stretch>
                        </a:blipFill>
                      </a:tcPr>
                    </a:tc>
                    <a:tc>
                      <a:txBody>
                        <a:bodyPr/>
                        <a:lstStyle/>
                        <a:p>
                          <a:endParaRPr lang="en-US"/>
                        </a:p>
                      </a:txBody>
                      <a:tcPr marL="45720" marR="45720">
                        <a:blipFill>
                          <a:blip r:embed="rId4"/>
                          <a:stretch>
                            <a:fillRect l="-332759" t="-1086364" r="-634483" b="-309091"/>
                          </a:stretch>
                        </a:blipFill>
                      </a:tcPr>
                    </a:tc>
                    <a:tc>
                      <a:txBody>
                        <a:bodyPr/>
                        <a:lstStyle/>
                        <a:p>
                          <a:endParaRPr lang="en-US"/>
                        </a:p>
                      </a:txBody>
                      <a:tcPr marL="45720" marR="45720">
                        <a:blipFill>
                          <a:blip r:embed="rId4"/>
                          <a:stretch>
                            <a:fillRect l="-302410" t="-1086364" r="-343373" b="-309091"/>
                          </a:stretch>
                        </a:blipFill>
                      </a:tcPr>
                    </a:tc>
                    <a:tc>
                      <a:txBody>
                        <a:bodyPr/>
                        <a:lstStyle/>
                        <a:p>
                          <a:endParaRPr lang="en-US"/>
                        </a:p>
                      </a:txBody>
                      <a:tcPr marL="45720" marR="45720">
                        <a:blipFill>
                          <a:blip r:embed="rId4"/>
                          <a:stretch>
                            <a:fillRect l="-392941" t="-1086364" r="-235294" b="-309091"/>
                          </a:stretch>
                        </a:blipFill>
                      </a:tcPr>
                    </a:tc>
                    <a:tc>
                      <a:txBody>
                        <a:bodyPr/>
                        <a:lstStyle/>
                        <a:p>
                          <a:endParaRPr lang="en-US"/>
                        </a:p>
                      </a:txBody>
                      <a:tcPr marL="45720" marR="45720">
                        <a:blipFill>
                          <a:blip r:embed="rId4"/>
                          <a:stretch>
                            <a:fillRect l="-1197143" t="-1086364" r="-471429" b="-309091"/>
                          </a:stretch>
                        </a:blipFill>
                      </a:tcPr>
                    </a:tc>
                    <a:tc>
                      <a:txBody>
                        <a:bodyPr/>
                        <a:lstStyle/>
                        <a:p>
                          <a:endParaRPr lang="en-US"/>
                        </a:p>
                      </a:txBody>
                      <a:tcPr marL="45720" marR="45720">
                        <a:blipFill>
                          <a:blip r:embed="rId4"/>
                          <a:stretch>
                            <a:fillRect l="-657971" t="-1086364" r="-139130" b="-309091"/>
                          </a:stretch>
                        </a:blipFill>
                      </a:tcPr>
                    </a:tc>
                    <a:tc>
                      <a:txBody>
                        <a:bodyPr/>
                        <a:lstStyle/>
                        <a:p>
                          <a:endParaRPr lang="en-US"/>
                        </a:p>
                      </a:txBody>
                      <a:tcPr marL="45720" marR="45720">
                        <a:blipFill>
                          <a:blip r:embed="rId4"/>
                          <a:stretch>
                            <a:fillRect l="-933929" t="-1086364" r="-71429" b="-309091"/>
                          </a:stretch>
                        </a:blipFill>
                      </a:tcPr>
                    </a:tc>
                    <a:tc>
                      <a:txBody>
                        <a:bodyPr/>
                        <a:lstStyle/>
                        <a:p>
                          <a:pPr algn="ctr"/>
                          <a:r>
                            <a:rPr lang="en-US" sz="1200" i="0" dirty="0">
                              <a:latin typeface="Cambria Math" panose="02040503050406030204" pitchFamily="18" charset="0"/>
                              <a:ea typeface="Cambria Math" panose="02040503050406030204" pitchFamily="18" charset="0"/>
                            </a:rPr>
                            <a:t>0.012</a:t>
                          </a:r>
                        </a:p>
                      </a:txBody>
                      <a:tcPr marL="45720" marR="45720"/>
                    </a:tc>
                    <a:extLst>
                      <a:ext uri="{0D108BD9-81ED-4DB2-BD59-A6C34878D82A}">
                        <a16:rowId xmlns:a16="http://schemas.microsoft.com/office/drawing/2014/main" val="251339273"/>
                      </a:ext>
                    </a:extLst>
                  </a:tr>
                  <a:tr h="274320">
                    <a:tc>
                      <a:txBody>
                        <a:bodyPr/>
                        <a:lstStyle/>
                        <a:p>
                          <a:endParaRPr lang="en-US"/>
                        </a:p>
                      </a:txBody>
                      <a:tcPr marL="45720" marR="45720">
                        <a:lnL w="12700" cmpd="sng">
                          <a:noFill/>
                        </a:lnL>
                        <a:blipFill>
                          <a:blip r:embed="rId4"/>
                          <a:stretch>
                            <a:fillRect l="-1667" t="-1186364" r="-930000" b="-209091"/>
                          </a:stretch>
                        </a:blipFill>
                      </a:tcPr>
                    </a:tc>
                    <a:tc>
                      <a:txBody>
                        <a:bodyPr/>
                        <a:lstStyle/>
                        <a:p>
                          <a:endParaRPr lang="en-US"/>
                        </a:p>
                      </a:txBody>
                      <a:tcPr marL="45720" marR="45720">
                        <a:blipFill>
                          <a:blip r:embed="rId4"/>
                          <a:stretch>
                            <a:fillRect l="-91045" t="-1186364" r="-732836" b="-209091"/>
                          </a:stretch>
                        </a:blipFill>
                      </a:tcPr>
                    </a:tc>
                    <a:tc>
                      <a:txBody>
                        <a:bodyPr/>
                        <a:lstStyle/>
                        <a:p>
                          <a:endParaRPr lang="en-US"/>
                        </a:p>
                      </a:txBody>
                      <a:tcPr marL="45720" marR="45720">
                        <a:blipFill>
                          <a:blip r:embed="rId4"/>
                          <a:stretch>
                            <a:fillRect l="-196923" t="-1186364" r="-655385" b="-209091"/>
                          </a:stretch>
                        </a:blipFill>
                      </a:tcPr>
                    </a:tc>
                    <a:tc>
                      <a:txBody>
                        <a:bodyPr/>
                        <a:lstStyle/>
                        <a:p>
                          <a:endParaRPr lang="en-US"/>
                        </a:p>
                      </a:txBody>
                      <a:tcPr marL="45720" marR="45720">
                        <a:blipFill>
                          <a:blip r:embed="rId4"/>
                          <a:stretch>
                            <a:fillRect l="-332759" t="-1186364" r="-634483" b="-209091"/>
                          </a:stretch>
                        </a:blipFill>
                      </a:tcPr>
                    </a:tc>
                    <a:tc>
                      <a:txBody>
                        <a:bodyPr/>
                        <a:lstStyle/>
                        <a:p>
                          <a:endParaRPr lang="en-US"/>
                        </a:p>
                      </a:txBody>
                      <a:tcPr marL="45720" marR="45720">
                        <a:blipFill>
                          <a:blip r:embed="rId4"/>
                          <a:stretch>
                            <a:fillRect l="-302410" t="-1186364" r="-343373" b="-209091"/>
                          </a:stretch>
                        </a:blipFill>
                      </a:tcPr>
                    </a:tc>
                    <a:tc>
                      <a:txBody>
                        <a:bodyPr/>
                        <a:lstStyle/>
                        <a:p>
                          <a:endParaRPr lang="en-US"/>
                        </a:p>
                      </a:txBody>
                      <a:tcPr marL="45720" marR="45720">
                        <a:blipFill>
                          <a:blip r:embed="rId4"/>
                          <a:stretch>
                            <a:fillRect l="-392941" t="-1186364" r="-235294" b="-209091"/>
                          </a:stretch>
                        </a:blipFill>
                      </a:tcPr>
                    </a:tc>
                    <a:tc>
                      <a:txBody>
                        <a:bodyPr/>
                        <a:lstStyle/>
                        <a:p>
                          <a:endParaRPr lang="en-US"/>
                        </a:p>
                      </a:txBody>
                      <a:tcPr marL="45720" marR="45720">
                        <a:blipFill>
                          <a:blip r:embed="rId4"/>
                          <a:stretch>
                            <a:fillRect l="-1197143" t="-1186364" r="-471429" b="-209091"/>
                          </a:stretch>
                        </a:blipFill>
                      </a:tcPr>
                    </a:tc>
                    <a:tc>
                      <a:txBody>
                        <a:bodyPr/>
                        <a:lstStyle/>
                        <a:p>
                          <a:endParaRPr lang="en-US"/>
                        </a:p>
                      </a:txBody>
                      <a:tcPr marL="45720" marR="45720">
                        <a:blipFill>
                          <a:blip r:embed="rId4"/>
                          <a:stretch>
                            <a:fillRect l="-657971" t="-1186364" r="-139130" b="-209091"/>
                          </a:stretch>
                        </a:blipFill>
                      </a:tcPr>
                    </a:tc>
                    <a:tc>
                      <a:txBody>
                        <a:bodyPr/>
                        <a:lstStyle/>
                        <a:p>
                          <a:endParaRPr lang="en-US"/>
                        </a:p>
                      </a:txBody>
                      <a:tcPr marL="45720" marR="45720">
                        <a:blipFill>
                          <a:blip r:embed="rId4"/>
                          <a:stretch>
                            <a:fillRect l="-933929" t="-1186364" r="-71429" b="-209091"/>
                          </a:stretch>
                        </a:blipFill>
                      </a:tcPr>
                    </a:tc>
                    <a:tc>
                      <a:txBody>
                        <a:bodyPr/>
                        <a:lstStyle/>
                        <a:p>
                          <a:pPr algn="ctr"/>
                          <a:r>
                            <a:rPr lang="en-US" sz="1200" i="0" dirty="0">
                              <a:latin typeface="Cambria Math" panose="02040503050406030204" pitchFamily="18" charset="0"/>
                              <a:ea typeface="Cambria Math" panose="02040503050406030204" pitchFamily="18" charset="0"/>
                            </a:rPr>
                            <a:t>0.005</a:t>
                          </a:r>
                        </a:p>
                      </a:txBody>
                      <a:tcPr marL="45720" marR="45720"/>
                    </a:tc>
                    <a:extLst>
                      <a:ext uri="{0D108BD9-81ED-4DB2-BD59-A6C34878D82A}">
                        <a16:rowId xmlns:a16="http://schemas.microsoft.com/office/drawing/2014/main" val="3239543323"/>
                      </a:ext>
                    </a:extLst>
                  </a:tr>
                  <a:tr h="274320">
                    <a:tc>
                      <a:txBody>
                        <a:bodyPr/>
                        <a:lstStyle/>
                        <a:p>
                          <a:endParaRPr lang="en-US"/>
                        </a:p>
                      </a:txBody>
                      <a:tcPr marL="45720" marR="45720">
                        <a:lnL w="12700" cmpd="sng">
                          <a:noFill/>
                        </a:lnL>
                        <a:blipFill>
                          <a:blip r:embed="rId4"/>
                          <a:stretch>
                            <a:fillRect l="-1667" t="-1347619" r="-930000" b="-119048"/>
                          </a:stretch>
                        </a:blipFill>
                      </a:tcPr>
                    </a:tc>
                    <a:tc>
                      <a:txBody>
                        <a:bodyPr/>
                        <a:lstStyle/>
                        <a:p>
                          <a:endParaRPr lang="en-US"/>
                        </a:p>
                      </a:txBody>
                      <a:tcPr marL="45720" marR="45720">
                        <a:blipFill>
                          <a:blip r:embed="rId4"/>
                          <a:stretch>
                            <a:fillRect l="-91045" t="-1347619" r="-732836" b="-119048"/>
                          </a:stretch>
                        </a:blipFill>
                      </a:tcPr>
                    </a:tc>
                    <a:tc>
                      <a:txBody>
                        <a:bodyPr/>
                        <a:lstStyle/>
                        <a:p>
                          <a:endParaRPr lang="en-US"/>
                        </a:p>
                      </a:txBody>
                      <a:tcPr marL="45720" marR="45720">
                        <a:blipFill>
                          <a:blip r:embed="rId4"/>
                          <a:stretch>
                            <a:fillRect l="-196923" t="-1347619" r="-655385" b="-119048"/>
                          </a:stretch>
                        </a:blipFill>
                      </a:tcPr>
                    </a:tc>
                    <a:tc>
                      <a:txBody>
                        <a:bodyPr/>
                        <a:lstStyle/>
                        <a:p>
                          <a:endParaRPr lang="en-US"/>
                        </a:p>
                      </a:txBody>
                      <a:tcPr marL="45720" marR="45720">
                        <a:blipFill>
                          <a:blip r:embed="rId4"/>
                          <a:stretch>
                            <a:fillRect l="-332759" t="-1347619" r="-634483" b="-119048"/>
                          </a:stretch>
                        </a:blipFill>
                      </a:tcPr>
                    </a:tc>
                    <a:tc>
                      <a:txBody>
                        <a:bodyPr/>
                        <a:lstStyle/>
                        <a:p>
                          <a:endParaRPr lang="en-US"/>
                        </a:p>
                      </a:txBody>
                      <a:tcPr marL="45720" marR="45720">
                        <a:blipFill>
                          <a:blip r:embed="rId4"/>
                          <a:stretch>
                            <a:fillRect l="-302410" t="-1347619" r="-343373" b="-119048"/>
                          </a:stretch>
                        </a:blipFill>
                      </a:tcPr>
                    </a:tc>
                    <a:tc>
                      <a:txBody>
                        <a:bodyPr/>
                        <a:lstStyle/>
                        <a:p>
                          <a:endParaRPr lang="en-US"/>
                        </a:p>
                      </a:txBody>
                      <a:tcPr marL="45720" marR="45720">
                        <a:blipFill>
                          <a:blip r:embed="rId4"/>
                          <a:stretch>
                            <a:fillRect l="-392941" t="-1347619" r="-235294" b="-119048"/>
                          </a:stretch>
                        </a:blipFill>
                      </a:tcPr>
                    </a:tc>
                    <a:tc>
                      <a:txBody>
                        <a:bodyPr/>
                        <a:lstStyle/>
                        <a:p>
                          <a:endParaRPr lang="en-US"/>
                        </a:p>
                      </a:txBody>
                      <a:tcPr marL="45720" marR="45720">
                        <a:blipFill>
                          <a:blip r:embed="rId4"/>
                          <a:stretch>
                            <a:fillRect l="-1197143" t="-1347619" r="-471429" b="-119048"/>
                          </a:stretch>
                        </a:blipFill>
                      </a:tcPr>
                    </a:tc>
                    <a:tc>
                      <a:txBody>
                        <a:bodyPr/>
                        <a:lstStyle/>
                        <a:p>
                          <a:endParaRPr lang="en-US"/>
                        </a:p>
                      </a:txBody>
                      <a:tcPr marL="45720" marR="45720">
                        <a:blipFill>
                          <a:blip r:embed="rId4"/>
                          <a:stretch>
                            <a:fillRect l="-657971" t="-1347619" r="-139130" b="-119048"/>
                          </a:stretch>
                        </a:blipFill>
                      </a:tcPr>
                    </a:tc>
                    <a:tc>
                      <a:txBody>
                        <a:bodyPr/>
                        <a:lstStyle/>
                        <a:p>
                          <a:endParaRPr lang="en-US"/>
                        </a:p>
                      </a:txBody>
                      <a:tcPr marL="45720" marR="45720">
                        <a:blipFill>
                          <a:blip r:embed="rId4"/>
                          <a:stretch>
                            <a:fillRect l="-933929" t="-1347619" r="-71429" b="-119048"/>
                          </a:stretch>
                        </a:blipFill>
                      </a:tcPr>
                    </a:tc>
                    <a:tc>
                      <a:txBody>
                        <a:bodyPr/>
                        <a:lstStyle/>
                        <a:p>
                          <a:pPr algn="ctr"/>
                          <a:r>
                            <a:rPr lang="en-US" sz="1200" i="0" dirty="0">
                              <a:latin typeface="Cambria Math" panose="02040503050406030204" pitchFamily="18" charset="0"/>
                              <a:ea typeface="Cambria Math" panose="02040503050406030204" pitchFamily="18" charset="0"/>
                            </a:rPr>
                            <a:t>0.017</a:t>
                          </a:r>
                        </a:p>
                      </a:txBody>
                      <a:tcPr marL="45720" marR="45720"/>
                    </a:tc>
                    <a:extLst>
                      <a:ext uri="{0D108BD9-81ED-4DB2-BD59-A6C34878D82A}">
                        <a16:rowId xmlns:a16="http://schemas.microsoft.com/office/drawing/2014/main" val="3680577107"/>
                      </a:ext>
                    </a:extLst>
                  </a:tr>
                  <a:tr h="274320">
                    <a:tc>
                      <a:txBody>
                        <a:bodyPr/>
                        <a:lstStyle/>
                        <a:p>
                          <a:endParaRPr lang="en-US"/>
                        </a:p>
                      </a:txBody>
                      <a:tcPr marL="45720" marR="45720">
                        <a:lnL w="12700" cmpd="sng">
                          <a:noFill/>
                        </a:lnL>
                        <a:blipFill>
                          <a:blip r:embed="rId4"/>
                          <a:stretch>
                            <a:fillRect l="-1667" t="-1381818" r="-930000" b="-13636"/>
                          </a:stretch>
                        </a:blipFill>
                      </a:tcPr>
                    </a:tc>
                    <a:tc>
                      <a:txBody>
                        <a:bodyPr/>
                        <a:lstStyle/>
                        <a:p>
                          <a:endParaRPr lang="en-US"/>
                        </a:p>
                      </a:txBody>
                      <a:tcPr marL="45720" marR="45720">
                        <a:blipFill>
                          <a:blip r:embed="rId4"/>
                          <a:stretch>
                            <a:fillRect l="-91045" t="-1381818" r="-732836" b="-13636"/>
                          </a:stretch>
                        </a:blipFill>
                      </a:tcPr>
                    </a:tc>
                    <a:tc>
                      <a:txBody>
                        <a:bodyPr/>
                        <a:lstStyle/>
                        <a:p>
                          <a:endParaRPr lang="en-US"/>
                        </a:p>
                      </a:txBody>
                      <a:tcPr marL="45720" marR="45720">
                        <a:blipFill>
                          <a:blip r:embed="rId4"/>
                          <a:stretch>
                            <a:fillRect l="-196923" t="-1381818" r="-655385" b="-13636"/>
                          </a:stretch>
                        </a:blipFill>
                      </a:tcPr>
                    </a:tc>
                    <a:tc>
                      <a:txBody>
                        <a:bodyPr/>
                        <a:lstStyle/>
                        <a:p>
                          <a:endParaRPr lang="en-US"/>
                        </a:p>
                      </a:txBody>
                      <a:tcPr marL="45720" marR="45720">
                        <a:blipFill>
                          <a:blip r:embed="rId4"/>
                          <a:stretch>
                            <a:fillRect l="-332759" t="-1381818" r="-634483" b="-13636"/>
                          </a:stretch>
                        </a:blipFill>
                      </a:tcPr>
                    </a:tc>
                    <a:tc>
                      <a:txBody>
                        <a:bodyPr/>
                        <a:lstStyle/>
                        <a:p>
                          <a:endParaRPr lang="en-US"/>
                        </a:p>
                      </a:txBody>
                      <a:tcPr marL="45720" marR="45720">
                        <a:blipFill>
                          <a:blip r:embed="rId4"/>
                          <a:stretch>
                            <a:fillRect l="-302410" t="-1381818" r="-343373" b="-13636"/>
                          </a:stretch>
                        </a:blipFill>
                      </a:tcPr>
                    </a:tc>
                    <a:tc>
                      <a:txBody>
                        <a:bodyPr/>
                        <a:lstStyle/>
                        <a:p>
                          <a:endParaRPr lang="en-US"/>
                        </a:p>
                      </a:txBody>
                      <a:tcPr marL="45720" marR="45720">
                        <a:blipFill>
                          <a:blip r:embed="rId4"/>
                          <a:stretch>
                            <a:fillRect l="-392941" t="-1381818" r="-235294" b="-13636"/>
                          </a:stretch>
                        </a:blipFill>
                      </a:tcPr>
                    </a:tc>
                    <a:tc>
                      <a:txBody>
                        <a:bodyPr/>
                        <a:lstStyle/>
                        <a:p>
                          <a:endParaRPr lang="en-US"/>
                        </a:p>
                      </a:txBody>
                      <a:tcPr marL="45720" marR="45720">
                        <a:blipFill>
                          <a:blip r:embed="rId4"/>
                          <a:stretch>
                            <a:fillRect l="-1197143" t="-1381818" r="-471429" b="-13636"/>
                          </a:stretch>
                        </a:blipFill>
                      </a:tcPr>
                    </a:tc>
                    <a:tc>
                      <a:txBody>
                        <a:bodyPr/>
                        <a:lstStyle/>
                        <a:p>
                          <a:endParaRPr lang="en-US"/>
                        </a:p>
                      </a:txBody>
                      <a:tcPr marL="45720" marR="45720">
                        <a:blipFill>
                          <a:blip r:embed="rId4"/>
                          <a:stretch>
                            <a:fillRect l="-657971" t="-1381818" r="-139130" b="-13636"/>
                          </a:stretch>
                        </a:blipFill>
                      </a:tcPr>
                    </a:tc>
                    <a:tc>
                      <a:txBody>
                        <a:bodyPr/>
                        <a:lstStyle/>
                        <a:p>
                          <a:endParaRPr lang="en-US"/>
                        </a:p>
                      </a:txBody>
                      <a:tcPr marL="45720" marR="45720">
                        <a:blipFill>
                          <a:blip r:embed="rId4"/>
                          <a:stretch>
                            <a:fillRect l="-933929" t="-1381818" r="-71429" b="-13636"/>
                          </a:stretch>
                        </a:blipFill>
                      </a:tcPr>
                    </a:tc>
                    <a:tc>
                      <a:txBody>
                        <a:bodyPr/>
                        <a:lstStyle/>
                        <a:p>
                          <a:pPr algn="ctr"/>
                          <a:r>
                            <a:rPr lang="en-US" sz="1200" i="0" dirty="0">
                              <a:latin typeface="Cambria Math" panose="02040503050406030204" pitchFamily="18" charset="0"/>
                              <a:ea typeface="Cambria Math" panose="02040503050406030204" pitchFamily="18" charset="0"/>
                            </a:rPr>
                            <a:t>0.028</a:t>
                          </a:r>
                        </a:p>
                      </a:txBody>
                      <a:tcPr marL="45720" marR="45720"/>
                    </a:tc>
                    <a:extLst>
                      <a:ext uri="{0D108BD9-81ED-4DB2-BD59-A6C34878D82A}">
                        <a16:rowId xmlns:a16="http://schemas.microsoft.com/office/drawing/2014/main" val="1335192142"/>
                      </a:ext>
                    </a:extLst>
                  </a:tr>
                </a:tbl>
              </a:graphicData>
            </a:graphic>
          </p:graphicFrame>
        </mc:Fallback>
      </mc:AlternateContent>
      <mc:AlternateContent xmlns:mc="http://schemas.openxmlformats.org/markup-compatibility/2006" xmlns:a14="http://schemas.microsoft.com/office/drawing/2010/main">
        <mc:Choice Requires="a14">
          <p:sp>
            <p:nvSpPr>
              <p:cNvPr id="14" name="TextBox 13"/>
              <p:cNvSpPr txBox="1"/>
              <p:nvPr/>
            </p:nvSpPr>
            <p:spPr>
              <a:xfrm>
                <a:off x="2924095" y="5594997"/>
                <a:ext cx="6355807" cy="470000"/>
              </a:xfrm>
              <a:prstGeom prst="rect">
                <a:avLst/>
              </a:prstGeom>
              <a:noFill/>
            </p:spPr>
            <p:txBody>
              <a:bodyPr wrap="square" rtlCol="0">
                <a:spAutoFit/>
              </a:bodyPr>
              <a:lstStyle/>
              <a:p>
                <a:pPr algn="ctr"/>
                <a:r>
                  <a:rPr lang="de-DE" sz="2400" b="1" dirty="0">
                    <a:solidFill>
                      <a:srgbClr val="FFC000"/>
                    </a:solidFill>
                  </a:rPr>
                  <a:t>9 Zufallsvariablen ➝ </a:t>
                </a:r>
                <a14:m>
                  <m:oMath xmlns:m="http://schemas.openxmlformats.org/officeDocument/2006/math">
                    <m:sSup>
                      <m:sSupPr>
                        <m:ctrlPr>
                          <a:rPr lang="de-DE" sz="2400" b="1" i="1" smtClean="0">
                            <a:solidFill>
                              <a:srgbClr val="FFC000"/>
                            </a:solidFill>
                            <a:latin typeface="Cambria Math" panose="02040503050406030204" pitchFamily="18" charset="0"/>
                          </a:rPr>
                        </m:ctrlPr>
                      </m:sSupPr>
                      <m:e>
                        <m:r>
                          <a:rPr lang="de-DE" sz="2400" b="1" i="1">
                            <a:solidFill>
                              <a:srgbClr val="FFC000"/>
                            </a:solidFill>
                            <a:latin typeface="Cambria Math" charset="0"/>
                          </a:rPr>
                          <m:t>𝟐</m:t>
                        </m:r>
                      </m:e>
                      <m:sup>
                        <m:r>
                          <a:rPr lang="de-DE" sz="2400" b="1" i="1">
                            <a:solidFill>
                              <a:srgbClr val="FFC000"/>
                            </a:solidFill>
                            <a:latin typeface="Cambria Math" charset="0"/>
                          </a:rPr>
                          <m:t>𝟗</m:t>
                        </m:r>
                      </m:sup>
                    </m:sSup>
                    <m:r>
                      <a:rPr lang="de-DE" sz="2400" b="1" i="1">
                        <a:solidFill>
                          <a:srgbClr val="FFC000"/>
                        </a:solidFill>
                        <a:latin typeface="Cambria Math" charset="0"/>
                      </a:rPr>
                      <m:t>=</m:t>
                    </m:r>
                    <m:r>
                      <a:rPr lang="de-DE" sz="2400" b="1" i="1">
                        <a:solidFill>
                          <a:srgbClr val="FFC000"/>
                        </a:solidFill>
                        <a:latin typeface="Cambria Math" charset="0"/>
                      </a:rPr>
                      <m:t>𝟓𝟏𝟐</m:t>
                    </m:r>
                  </m:oMath>
                </a14:m>
                <a:r>
                  <a:rPr lang="de-DE" sz="2400" b="1" dirty="0">
                    <a:solidFill>
                      <a:srgbClr val="FFC000"/>
                    </a:solidFill>
                  </a:rPr>
                  <a:t> mögliche Welten</a:t>
                </a:r>
              </a:p>
            </p:txBody>
          </p:sp>
        </mc:Choice>
        <mc:Fallback xmlns="">
          <p:sp>
            <p:nvSpPr>
              <p:cNvPr id="14" name="TextBox 13"/>
              <p:cNvSpPr txBox="1">
                <a:spLocks noRot="1" noChangeAspect="1" noMove="1" noResize="1" noEditPoints="1" noAdjustHandles="1" noChangeArrowheads="1" noChangeShapeType="1" noTextEdit="1"/>
              </p:cNvSpPr>
              <p:nvPr/>
            </p:nvSpPr>
            <p:spPr>
              <a:xfrm>
                <a:off x="2924095" y="5594997"/>
                <a:ext cx="6355807" cy="470000"/>
              </a:xfrm>
              <a:prstGeom prst="rect">
                <a:avLst/>
              </a:prstGeom>
              <a:blipFill>
                <a:blip r:embed="rId5"/>
                <a:stretch>
                  <a:fillRect l="-996" t="-10526" r="-996" b="-23684"/>
                </a:stretch>
              </a:blipFill>
            </p:spPr>
            <p:txBody>
              <a:bodyPr/>
              <a:lstStyle/>
              <a:p>
                <a:r>
                  <a:rPr lang="de-DE">
                    <a:noFill/>
                  </a:rPr>
                  <a:t> </a:t>
                </a:r>
              </a:p>
            </p:txBody>
          </p:sp>
        </mc:Fallback>
      </mc:AlternateContent>
      <p:sp>
        <p:nvSpPr>
          <p:cNvPr id="3" name="Rectangle 2">
            <a:extLst>
              <a:ext uri="{FF2B5EF4-FFF2-40B4-BE49-F238E27FC236}">
                <a16:creationId xmlns:a16="http://schemas.microsoft.com/office/drawing/2014/main" id="{C0E1F2C9-A2EF-0249-BCA5-C2E19E2AD43C}"/>
              </a:ext>
            </a:extLst>
          </p:cNvPr>
          <p:cNvSpPr/>
          <p:nvPr/>
        </p:nvSpPr>
        <p:spPr>
          <a:xfrm>
            <a:off x="2023672" y="4787510"/>
            <a:ext cx="8109679" cy="837467"/>
          </a:xfrm>
          <a:prstGeom prst="rect">
            <a:avLst/>
          </a:prstGeom>
          <a:gradFill flip="none" rotWithShape="1">
            <a:gsLst>
              <a:gs pos="13000">
                <a:schemeClr val="bg1"/>
              </a:gs>
              <a:gs pos="100000">
                <a:schemeClr val="bg1">
                  <a:shade val="100000"/>
                  <a:satMod val="115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Date Placeholder 4">
            <a:extLst>
              <a:ext uri="{FF2B5EF4-FFF2-40B4-BE49-F238E27FC236}">
                <a16:creationId xmlns:a16="http://schemas.microsoft.com/office/drawing/2014/main" id="{1724286F-FDC5-8B45-99D7-D88381B0EA53}"/>
              </a:ext>
            </a:extLst>
          </p:cNvPr>
          <p:cNvSpPr>
            <a:spLocks noGrp="1"/>
          </p:cNvSpPr>
          <p:nvPr>
            <p:ph type="dt" sz="half" idx="2"/>
          </p:nvPr>
        </p:nvSpPr>
        <p:spPr/>
        <p:txBody>
          <a:bodyPr/>
          <a:lstStyle/>
          <a:p>
            <a:r>
              <a:rPr lang="en-GB"/>
              <a:t>Episodische PGMs</a:t>
            </a:r>
            <a:endParaRPr lang="de-DE" dirty="0"/>
          </a:p>
        </p:txBody>
      </p:sp>
      <p:sp>
        <p:nvSpPr>
          <p:cNvPr id="6" name="Footer Placeholder 5">
            <a:extLst>
              <a:ext uri="{FF2B5EF4-FFF2-40B4-BE49-F238E27FC236}">
                <a16:creationId xmlns:a16="http://schemas.microsoft.com/office/drawing/2014/main" id="{89F9A3AD-1CA9-FE45-8CF7-4D5FFB30F18A}"/>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361677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A37EA-1F5D-6349-97AF-1B16D24FE6D4}"/>
              </a:ext>
            </a:extLst>
          </p:cNvPr>
          <p:cNvSpPr>
            <a:spLocks noGrp="1"/>
          </p:cNvSpPr>
          <p:nvPr>
            <p:ph type="title"/>
          </p:nvPr>
        </p:nvSpPr>
        <p:spPr/>
        <p:txBody>
          <a:bodyPr/>
          <a:lstStyle/>
          <a:p>
            <a:r>
              <a:rPr lang="de-DE" dirty="0"/>
              <a:t>(Bedingte) Unabhängigkeiten als Lösung?</a:t>
            </a:r>
          </a:p>
        </p:txBody>
      </p:sp>
      <p:sp>
        <p:nvSpPr>
          <p:cNvPr id="5" name="Content Placeholder 4">
            <a:extLst>
              <a:ext uri="{FF2B5EF4-FFF2-40B4-BE49-F238E27FC236}">
                <a16:creationId xmlns:a16="http://schemas.microsoft.com/office/drawing/2014/main" id="{4F1BC10C-5D04-B549-927C-8E58543C5282}"/>
              </a:ext>
            </a:extLst>
          </p:cNvPr>
          <p:cNvSpPr>
            <a:spLocks noGrp="1"/>
          </p:cNvSpPr>
          <p:nvPr>
            <p:ph idx="1"/>
          </p:nvPr>
        </p:nvSpPr>
        <p:spPr/>
        <p:txBody>
          <a:bodyPr/>
          <a:lstStyle/>
          <a:p>
            <a:r>
              <a:rPr lang="de-DE" dirty="0">
                <a:solidFill>
                  <a:schemeClr val="accent1"/>
                </a:solidFill>
              </a:rPr>
              <a:t>Unabhängigkeit</a:t>
            </a:r>
          </a:p>
          <a:p>
            <a:pPr lvl="1"/>
            <a:r>
              <a:rPr lang="de-DE" dirty="0"/>
              <a:t>Idee: Zwei Events beeinflussen sich nicht gegenseitig</a:t>
            </a:r>
          </a:p>
          <a:p>
            <a:pPr lvl="3"/>
            <a:r>
              <a:rPr lang="de-DE" dirty="0"/>
              <a:t>Wissen über das eine Event beeinflusst nicht die </a:t>
            </a:r>
            <a:br>
              <a:rPr lang="de-DE" dirty="0"/>
            </a:br>
            <a:r>
              <a:rPr lang="de-DE" dirty="0"/>
              <a:t>Wahrscheinlichkeit, dass das andere Event eintritt</a:t>
            </a:r>
          </a:p>
          <a:p>
            <a:pPr lvl="1"/>
            <a:r>
              <a:rPr lang="de-DE" dirty="0"/>
              <a:t>Beispiel: Ausgänge zweier unterschiedlicher Münzwürfe</a:t>
            </a:r>
          </a:p>
          <a:p>
            <a:r>
              <a:rPr lang="de-DE" dirty="0">
                <a:solidFill>
                  <a:schemeClr val="accent1"/>
                </a:solidFill>
              </a:rPr>
              <a:t>Bedingte Unabhängigkeit</a:t>
            </a:r>
          </a:p>
          <a:p>
            <a:pPr lvl="1"/>
            <a:r>
              <a:rPr lang="de-DE" dirty="0"/>
              <a:t>Idee: Zwei Events sind nicht unabhängig voneinander...</a:t>
            </a:r>
          </a:p>
          <a:p>
            <a:pPr lvl="3"/>
            <a:r>
              <a:rPr lang="de-DE" dirty="0"/>
              <a:t>Wissen über das eine Event verändert die Wahrscheinlichkeit, dass das andere Event eintritt</a:t>
            </a:r>
          </a:p>
          <a:p>
            <a:pPr lvl="1"/>
            <a:r>
              <a:rPr lang="de-DE" dirty="0"/>
              <a:t>... aber haben einen gemeinsamen Einflussfaktor zwischen ihnen</a:t>
            </a:r>
          </a:p>
          <a:p>
            <a:pPr lvl="3"/>
            <a:r>
              <a:rPr lang="de-DE" dirty="0"/>
              <a:t>Wenn der bekannt ist, dann hat das Wissen über das eine Event keinen Einfluss mehr auf die Wahrscheinlichkeit des anderen Event, da alles Wissenswerte bereits durch den Faktor dazwischen bekannt ist</a:t>
            </a:r>
          </a:p>
          <a:p>
            <a:pPr lvl="1"/>
            <a:r>
              <a:rPr lang="de-DE" dirty="0"/>
              <a:t>Beispiel: Sonnenbrillenverkaufszahlen und Hautkrebsvorkommen</a:t>
            </a:r>
          </a:p>
          <a:p>
            <a:pPr lvl="3"/>
            <a:r>
              <a:rPr lang="de-DE" dirty="0"/>
              <a:t>Einflussfaktor dazwischen: warmes Klima mit viel Sonnenschein</a:t>
            </a:r>
          </a:p>
        </p:txBody>
      </p:sp>
      <p:sp>
        <p:nvSpPr>
          <p:cNvPr id="3" name="Footer Placeholder 2">
            <a:extLst>
              <a:ext uri="{FF2B5EF4-FFF2-40B4-BE49-F238E27FC236}">
                <a16:creationId xmlns:a16="http://schemas.microsoft.com/office/drawing/2014/main" id="{EA288B24-BD51-6D42-B17B-54087845E8ED}"/>
              </a:ext>
            </a:extLst>
          </p:cNvPr>
          <p:cNvSpPr>
            <a:spLocks noGrp="1"/>
          </p:cNvSpPr>
          <p:nvPr>
            <p:ph type="ftr" sz="quarter" idx="3"/>
          </p:nvPr>
        </p:nvSpPr>
        <p:spPr/>
        <p:txBody>
          <a:bodyPr/>
          <a:lstStyle/>
          <a:p>
            <a:r>
              <a:rPr lang="en-GB"/>
              <a:t>Tanya Braun</a:t>
            </a:r>
          </a:p>
        </p:txBody>
      </p:sp>
      <p:sp>
        <p:nvSpPr>
          <p:cNvPr id="4" name="Slide Number Placeholder 3">
            <a:extLst>
              <a:ext uri="{FF2B5EF4-FFF2-40B4-BE49-F238E27FC236}">
                <a16:creationId xmlns:a16="http://schemas.microsoft.com/office/drawing/2014/main" id="{1D8BD24F-AC18-3441-A253-055581C289C4}"/>
              </a:ext>
            </a:extLst>
          </p:cNvPr>
          <p:cNvSpPr>
            <a:spLocks noGrp="1"/>
          </p:cNvSpPr>
          <p:nvPr>
            <p:ph type="sldNum" sz="quarter" idx="4"/>
          </p:nvPr>
        </p:nvSpPr>
        <p:spPr/>
        <p:txBody>
          <a:bodyPr/>
          <a:lstStyle/>
          <a:p>
            <a:fld id="{67C9959E-8E6B-B04C-9955-EA096F41CA7A}" type="slidenum">
              <a:rPr lang="en-GB" smtClean="0"/>
              <a:t>36</a:t>
            </a:fld>
            <a:endParaRPr lang="en-GB"/>
          </a:p>
        </p:txBody>
      </p:sp>
      <p:sp>
        <p:nvSpPr>
          <p:cNvPr id="6" name="Date Placeholder 5">
            <a:extLst>
              <a:ext uri="{FF2B5EF4-FFF2-40B4-BE49-F238E27FC236}">
                <a16:creationId xmlns:a16="http://schemas.microsoft.com/office/drawing/2014/main" id="{C0C30376-7C71-B24A-A506-8DCFD02B3500}"/>
              </a:ext>
            </a:extLst>
          </p:cNvPr>
          <p:cNvSpPr>
            <a:spLocks noGrp="1"/>
          </p:cNvSpPr>
          <p:nvPr>
            <p:ph type="dt" sz="half" idx="2"/>
          </p:nvPr>
        </p:nvSpPr>
        <p:spPr/>
        <p:txBody>
          <a:bodyPr/>
          <a:lstStyle/>
          <a:p>
            <a:r>
              <a:rPr lang="en-GB"/>
              <a:t>Episodische PGMs</a:t>
            </a:r>
            <a:endParaRPr lang="de-DE" dirty="0"/>
          </a:p>
        </p:txBody>
      </p:sp>
      <p:sp>
        <p:nvSpPr>
          <p:cNvPr id="7" name="TextBox 6">
            <a:extLst>
              <a:ext uri="{FF2B5EF4-FFF2-40B4-BE49-F238E27FC236}">
                <a16:creationId xmlns:a16="http://schemas.microsoft.com/office/drawing/2014/main" id="{6521F178-586D-1341-B67E-9C0823819A8F}"/>
              </a:ext>
            </a:extLst>
          </p:cNvPr>
          <p:cNvSpPr txBox="1"/>
          <p:nvPr/>
        </p:nvSpPr>
        <p:spPr>
          <a:xfrm>
            <a:off x="7619999" y="1665066"/>
            <a:ext cx="4223999" cy="2308324"/>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ACHTUNG: Bedingte Unabhängigkeiten erwecken manchmal den Eindruck einer </a:t>
            </a:r>
            <a:r>
              <a:rPr lang="de-DE" dirty="0">
                <a:solidFill>
                  <a:schemeClr val="accent3">
                    <a:lumMod val="40000"/>
                    <a:lumOff val="60000"/>
                  </a:schemeClr>
                </a:solidFill>
              </a:rPr>
              <a:t>Ursache-Wirkung-Beziehung</a:t>
            </a:r>
            <a:r>
              <a:rPr lang="de-DE" dirty="0"/>
              <a:t>, welche unter Umständen auch tatsächlich vorhanden ist. Das muss aber nicht so sein!</a:t>
            </a:r>
          </a:p>
          <a:p>
            <a:r>
              <a:rPr lang="de-DE" dirty="0"/>
              <a:t>➝ Stichwort </a:t>
            </a:r>
            <a:r>
              <a:rPr lang="de-DE" dirty="0">
                <a:solidFill>
                  <a:schemeClr val="accent3">
                    <a:lumMod val="40000"/>
                    <a:lumOff val="60000"/>
                  </a:schemeClr>
                </a:solidFill>
              </a:rPr>
              <a:t>Korrelation vs. Kausalität</a:t>
            </a:r>
          </a:p>
          <a:p>
            <a:pPr marL="271463" indent="-271463"/>
            <a:r>
              <a:rPr lang="de-DE" dirty="0"/>
              <a:t>➝ Vorwärtszeiger: </a:t>
            </a:r>
            <a:br>
              <a:rPr lang="de-DE" dirty="0"/>
            </a:br>
            <a:r>
              <a:rPr lang="de-DE" i="1" dirty="0"/>
              <a:t>Lernalgorithmen für episodische PGMs</a:t>
            </a:r>
          </a:p>
        </p:txBody>
      </p:sp>
    </p:spTree>
    <p:extLst>
      <p:ext uri="{BB962C8B-B14F-4D97-AF65-F5344CB8AC3E}">
        <p14:creationId xmlns:p14="http://schemas.microsoft.com/office/powerpoint/2010/main" val="384208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A37EA-1F5D-6349-97AF-1B16D24FE6D4}"/>
              </a:ext>
            </a:extLst>
          </p:cNvPr>
          <p:cNvSpPr>
            <a:spLocks noGrp="1"/>
          </p:cNvSpPr>
          <p:nvPr>
            <p:ph type="title"/>
          </p:nvPr>
        </p:nvSpPr>
        <p:spPr/>
        <p:txBody>
          <a:bodyPr/>
          <a:lstStyle/>
          <a:p>
            <a:r>
              <a:rPr lang="de-DE" dirty="0"/>
              <a:t>(Bedingte) Unabhängigkeiten als Lösung?</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4F1BC10C-5D04-B549-927C-8E58543C5282}"/>
                  </a:ext>
                </a:extLst>
              </p:cNvPr>
              <p:cNvSpPr>
                <a:spLocks noGrp="1"/>
              </p:cNvSpPr>
              <p:nvPr>
                <p:ph idx="1"/>
              </p:nvPr>
            </p:nvSpPr>
            <p:spPr/>
            <p:txBody>
              <a:bodyPr/>
              <a:lstStyle/>
              <a:p>
                <a:r>
                  <a:rPr lang="de-DE" dirty="0">
                    <a:solidFill>
                      <a:schemeClr val="accent1"/>
                    </a:solidFill>
                  </a:rPr>
                  <a:t>Unabhängigkeit</a:t>
                </a:r>
              </a:p>
              <a:p>
                <a:pPr lvl="1"/>
                <a:r>
                  <a:rPr lang="de-DE" dirty="0"/>
                  <a:t>Formale Definition: Mengen von Zufallsvariablen </a:t>
                </a:r>
                <a14:m>
                  <m:oMath xmlns:m="http://schemas.openxmlformats.org/officeDocument/2006/math">
                    <m:sSub>
                      <m:sSubPr>
                        <m:ctrlPr>
                          <a:rPr lang="de-DE" b="0" i="1" smtClean="0">
                            <a:latin typeface="Cambria Math" panose="02040503050406030204" pitchFamily="18" charset="0"/>
                          </a:rPr>
                        </m:ctrlPr>
                      </m:sSubPr>
                      <m:e>
                        <m:r>
                          <a:rPr lang="de-DE" b="1" i="1" smtClean="0">
                            <a:latin typeface="Cambria Math" panose="02040503050406030204" pitchFamily="18" charset="0"/>
                          </a:rPr>
                          <m:t>𝑹</m:t>
                        </m:r>
                      </m:e>
                      <m:sub>
                        <m:r>
                          <a:rPr lang="de-DE" b="0" i="1" smtClean="0">
                            <a:latin typeface="Cambria Math" panose="02040503050406030204" pitchFamily="18" charset="0"/>
                          </a:rPr>
                          <m:t>1</m:t>
                        </m:r>
                      </m:sub>
                    </m:sSub>
                    <m:r>
                      <a:rPr lang="de-DE" b="0" i="0" smtClean="0">
                        <a:latin typeface="Cambria Math" panose="02040503050406030204" pitchFamily="18" charset="0"/>
                      </a:rPr>
                      <m:t>,</m:t>
                    </m:r>
                    <m:sSub>
                      <m:sSubPr>
                        <m:ctrlPr>
                          <a:rPr lang="de-DE" b="0" i="1" smtClean="0">
                            <a:latin typeface="Cambria Math" panose="02040503050406030204" pitchFamily="18" charset="0"/>
                          </a:rPr>
                        </m:ctrlPr>
                      </m:sSubPr>
                      <m:e>
                        <m:r>
                          <a:rPr lang="de-DE" b="1" i="1" smtClean="0">
                            <a:latin typeface="Cambria Math" panose="02040503050406030204" pitchFamily="18" charset="0"/>
                          </a:rPr>
                          <m:t>𝑹</m:t>
                        </m:r>
                      </m:e>
                      <m:sub>
                        <m:r>
                          <a:rPr lang="de-DE" b="0" i="1" smtClean="0">
                            <a:latin typeface="Cambria Math" panose="02040503050406030204" pitchFamily="18" charset="0"/>
                          </a:rPr>
                          <m:t>2</m:t>
                        </m:r>
                      </m:sub>
                    </m:sSub>
                  </m:oMath>
                </a14:m>
                <a:r>
                  <a:rPr lang="de-DE" dirty="0"/>
                  <a:t> sind unabhängig voneinander, wenn gilt: </a:t>
                </a:r>
                <a:br>
                  <a:rPr lang="de-DE" dirty="0"/>
                </a:br>
                <a14:m>
                  <m:oMath xmlns:m="http://schemas.openxmlformats.org/officeDocument/2006/math">
                    <m:r>
                      <a:rPr lang="de-DE" b="0" i="1" smtClean="0">
                        <a:solidFill>
                          <a:schemeClr val="accent1"/>
                        </a:solidFill>
                        <a:latin typeface="Cambria Math" panose="02040503050406030204" pitchFamily="18" charset="0"/>
                      </a:rPr>
                      <m:t>𝑃</m:t>
                    </m:r>
                    <m:d>
                      <m:dPr>
                        <m:ctrlPr>
                          <a:rPr lang="de-DE" b="0" i="1" smtClean="0">
                            <a:solidFill>
                              <a:schemeClr val="accent1"/>
                            </a:solidFill>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𝑹</m:t>
                            </m:r>
                          </m:e>
                          <m:sub>
                            <m:r>
                              <a:rPr lang="de-DE" b="0" i="1" smtClean="0">
                                <a:solidFill>
                                  <a:schemeClr val="accent1"/>
                                </a:solidFill>
                                <a:latin typeface="Cambria Math" panose="02040503050406030204" pitchFamily="18" charset="0"/>
                              </a:rPr>
                              <m:t>1</m:t>
                            </m:r>
                          </m:sub>
                        </m:sSub>
                        <m:r>
                          <a:rPr lang="de-DE" b="0" i="1" smtClean="0">
                            <a:solidFill>
                              <a:schemeClr val="accent1"/>
                            </a:solidFill>
                            <a:latin typeface="Cambria Math" panose="02040503050406030204" pitchFamily="18" charset="0"/>
                          </a:rPr>
                          <m:t>,</m:t>
                        </m:r>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𝑹</m:t>
                            </m:r>
                          </m:e>
                          <m:sub>
                            <m:r>
                              <a:rPr lang="de-DE" b="0" i="1" smtClean="0">
                                <a:solidFill>
                                  <a:schemeClr val="accent1"/>
                                </a:solidFill>
                                <a:latin typeface="Cambria Math" panose="02040503050406030204" pitchFamily="18" charset="0"/>
                              </a:rPr>
                              <m:t>2</m:t>
                            </m:r>
                          </m:sub>
                        </m:sSub>
                      </m:e>
                    </m:d>
                    <m:r>
                      <a:rPr lang="de-DE" b="0" i="1" smtClean="0">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𝑃</m:t>
                    </m:r>
                    <m:d>
                      <m:dPr>
                        <m:ctrlPr>
                          <a:rPr lang="de-DE" b="0" i="1" smtClean="0">
                            <a:solidFill>
                              <a:schemeClr val="accent1"/>
                            </a:solidFill>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𝑹</m:t>
                            </m:r>
                          </m:e>
                          <m:sub>
                            <m:r>
                              <a:rPr lang="de-DE" b="0" i="1" smtClean="0">
                                <a:solidFill>
                                  <a:schemeClr val="accent1"/>
                                </a:solidFill>
                                <a:latin typeface="Cambria Math" panose="02040503050406030204" pitchFamily="18" charset="0"/>
                              </a:rPr>
                              <m:t>1</m:t>
                            </m:r>
                          </m:sub>
                        </m:sSub>
                      </m:e>
                    </m:d>
                    <m:r>
                      <a:rPr lang="de-DE" i="1">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𝑃</m:t>
                    </m:r>
                    <m:d>
                      <m:dPr>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1" i="1" smtClean="0">
                                <a:solidFill>
                                  <a:schemeClr val="accent1"/>
                                </a:solidFill>
                                <a:latin typeface="Cambria Math" panose="02040503050406030204" pitchFamily="18" charset="0"/>
                                <a:ea typeface="Cambria Math" panose="02040503050406030204" pitchFamily="18" charset="0"/>
                              </a:rPr>
                              <m:t>𝑹</m:t>
                            </m:r>
                          </m:e>
                          <m:sub>
                            <m:r>
                              <a:rPr lang="de-DE" b="0" i="1" smtClean="0">
                                <a:solidFill>
                                  <a:schemeClr val="accent1"/>
                                </a:solidFill>
                                <a:latin typeface="Cambria Math" panose="02040503050406030204" pitchFamily="18" charset="0"/>
                                <a:ea typeface="Cambria Math" panose="02040503050406030204" pitchFamily="18" charset="0"/>
                              </a:rPr>
                              <m:t>2</m:t>
                            </m:r>
                          </m:sub>
                        </m:sSub>
                      </m:e>
                    </m:d>
                  </m:oMath>
                </a14:m>
                <a:endParaRPr lang="de-DE" dirty="0"/>
              </a:p>
              <a:p>
                <a:pPr lvl="2"/>
                <a:r>
                  <a:rPr lang="de-DE" dirty="0"/>
                  <a:t>Notation: </a:t>
                </a:r>
                <a14:m>
                  <m:oMath xmlns:m="http://schemas.openxmlformats.org/officeDocument/2006/math">
                    <m:sSub>
                      <m:sSubPr>
                        <m:ctrlPr>
                          <a:rPr lang="de-DE" i="1" smtClean="0">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𝑹</m:t>
                        </m:r>
                      </m:e>
                      <m:sub>
                        <m:r>
                          <a:rPr lang="de-DE" i="1">
                            <a:solidFill>
                              <a:schemeClr val="accent1"/>
                            </a:solidFill>
                            <a:latin typeface="Cambria Math" panose="02040503050406030204" pitchFamily="18" charset="0"/>
                          </a:rPr>
                          <m:t>1</m:t>
                        </m:r>
                      </m:sub>
                    </m:sSub>
                    <m:r>
                      <a:rPr lang="de-DE" i="1" smtClean="0">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𝑹</m:t>
                        </m:r>
                      </m:e>
                      <m:sub>
                        <m:r>
                          <a:rPr lang="de-DE" i="1">
                            <a:solidFill>
                              <a:schemeClr val="accent1"/>
                            </a:solidFill>
                            <a:latin typeface="Cambria Math" panose="02040503050406030204" pitchFamily="18" charset="0"/>
                          </a:rPr>
                          <m:t>2</m:t>
                        </m:r>
                      </m:sub>
                    </m:sSub>
                  </m:oMath>
                </a14:m>
                <a:endParaRPr lang="de-DE" dirty="0"/>
              </a:p>
              <a:p>
                <a:pPr lvl="2"/>
                <a:endParaRPr lang="de-DE" dirty="0"/>
              </a:p>
              <a:p>
                <a:r>
                  <a:rPr lang="de-DE" dirty="0">
                    <a:solidFill>
                      <a:schemeClr val="accent1"/>
                    </a:solidFill>
                  </a:rPr>
                  <a:t>Bedingte Unabhängigkeit</a:t>
                </a:r>
              </a:p>
              <a:p>
                <a:pPr lvl="1"/>
                <a:r>
                  <a:rPr lang="de-DE" dirty="0"/>
                  <a:t>Formale Definition: Mengen von Zufallsvariablen </a:t>
                </a:r>
                <a14:m>
                  <m:oMath xmlns:m="http://schemas.openxmlformats.org/officeDocument/2006/math">
                    <m:sSub>
                      <m:sSubPr>
                        <m:ctrlPr>
                          <a:rPr lang="de-DE" i="1">
                            <a:latin typeface="Cambria Math" panose="02040503050406030204" pitchFamily="18" charset="0"/>
                          </a:rPr>
                        </m:ctrlPr>
                      </m:sSubPr>
                      <m:e>
                        <m:r>
                          <a:rPr lang="de-DE" b="1" i="1">
                            <a:latin typeface="Cambria Math" panose="02040503050406030204" pitchFamily="18" charset="0"/>
                          </a:rPr>
                          <m:t>𝑹</m:t>
                        </m:r>
                      </m:e>
                      <m:sub>
                        <m:r>
                          <a:rPr lang="de-DE" i="1">
                            <a:latin typeface="Cambria Math" panose="02040503050406030204" pitchFamily="18" charset="0"/>
                          </a:rPr>
                          <m:t>1</m:t>
                        </m:r>
                      </m:sub>
                    </m:sSub>
                    <m:r>
                      <a:rPr lang="de-DE">
                        <a:latin typeface="Cambria Math" panose="02040503050406030204" pitchFamily="18" charset="0"/>
                      </a:rPr>
                      <m:t>,</m:t>
                    </m:r>
                    <m:sSub>
                      <m:sSubPr>
                        <m:ctrlPr>
                          <a:rPr lang="de-DE" i="1">
                            <a:latin typeface="Cambria Math" panose="02040503050406030204" pitchFamily="18" charset="0"/>
                          </a:rPr>
                        </m:ctrlPr>
                      </m:sSubPr>
                      <m:e>
                        <m:r>
                          <a:rPr lang="de-DE" b="1" i="1">
                            <a:latin typeface="Cambria Math" panose="02040503050406030204" pitchFamily="18" charset="0"/>
                          </a:rPr>
                          <m:t>𝑹</m:t>
                        </m:r>
                      </m:e>
                      <m:sub>
                        <m:r>
                          <a:rPr lang="de-DE" i="1">
                            <a:latin typeface="Cambria Math" panose="02040503050406030204" pitchFamily="18" charset="0"/>
                          </a:rPr>
                          <m:t>2</m:t>
                        </m:r>
                      </m:sub>
                    </m:sSub>
                  </m:oMath>
                </a14:m>
                <a:r>
                  <a:rPr lang="de-DE" dirty="0"/>
                  <a:t> sind bedingt unabhängig voneinander gegeben eine Menge von Zufallsvariablen </a:t>
                </a: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𝑹</m:t>
                        </m:r>
                      </m:e>
                      <m:sup>
                        <m:r>
                          <a:rPr lang="de-DE" i="1">
                            <a:latin typeface="Cambria Math" panose="02040503050406030204" pitchFamily="18" charset="0"/>
                          </a:rPr>
                          <m:t>′</m:t>
                        </m:r>
                      </m:sup>
                    </m:sSup>
                  </m:oMath>
                </a14:m>
                <a:r>
                  <a:rPr lang="de-DE" dirty="0"/>
                  <a:t>, wenn gilt: </a:t>
                </a:r>
                <a:br>
                  <a:rPr lang="de-DE" dirty="0"/>
                </a:br>
                <a14:m>
                  <m:oMath xmlns:m="http://schemas.openxmlformats.org/officeDocument/2006/math">
                    <m:r>
                      <a:rPr lang="de-DE" i="1" smtClean="0">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𝑹</m:t>
                            </m:r>
                          </m:e>
                          <m:sub>
                            <m:r>
                              <a:rPr lang="de-DE" i="1">
                                <a:solidFill>
                                  <a:schemeClr val="accent1"/>
                                </a:solidFill>
                                <a:latin typeface="Cambria Math" panose="02040503050406030204" pitchFamily="18" charset="0"/>
                              </a:rPr>
                              <m:t>1</m:t>
                            </m:r>
                          </m:sub>
                        </m:sSub>
                        <m:r>
                          <a:rPr lang="de-DE" i="1">
                            <a:solidFill>
                              <a:schemeClr val="accent1"/>
                            </a:solidFill>
                            <a:latin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𝑹</m:t>
                            </m:r>
                          </m:e>
                          <m:sub>
                            <m:r>
                              <a:rPr lang="de-DE" i="1">
                                <a:solidFill>
                                  <a:schemeClr val="accent1"/>
                                </a:solidFill>
                                <a:latin typeface="Cambria Math" panose="02040503050406030204" pitchFamily="18" charset="0"/>
                              </a:rPr>
                              <m:t>2</m:t>
                            </m:r>
                          </m:sub>
                        </m:sSub>
                        <m:r>
                          <a:rPr lang="de-DE" b="0" i="1" smtClean="0">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 </m:t>
                        </m:r>
                        <m:sSup>
                          <m:sSupPr>
                            <m:ctrlPr>
                              <a:rPr lang="de-DE"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𝑹</m:t>
                            </m:r>
                          </m:e>
                          <m:sup>
                            <m:r>
                              <a:rPr lang="de-DE" i="1">
                                <a:solidFill>
                                  <a:schemeClr val="accent1"/>
                                </a:solidFill>
                                <a:latin typeface="Cambria Math" panose="02040503050406030204" pitchFamily="18" charset="0"/>
                              </a:rPr>
                              <m:t>′</m:t>
                            </m:r>
                          </m:sup>
                        </m:sSup>
                      </m:e>
                    </m:d>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𝑹</m:t>
                            </m:r>
                          </m:e>
                          <m:sub>
                            <m:r>
                              <a:rPr lang="de-DE" i="1">
                                <a:solidFill>
                                  <a:schemeClr val="accent1"/>
                                </a:solidFill>
                                <a:latin typeface="Cambria Math" panose="02040503050406030204" pitchFamily="18" charset="0"/>
                              </a:rPr>
                              <m:t>1</m:t>
                            </m:r>
                          </m:sub>
                        </m:sSub>
                        <m:r>
                          <a:rPr lang="de-DE" b="0" i="1" smtClean="0">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 </m:t>
                        </m:r>
                        <m:sSup>
                          <m:sSupPr>
                            <m:ctrlPr>
                              <a:rPr lang="de-DE"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𝑹</m:t>
                            </m:r>
                          </m:e>
                          <m:sup>
                            <m:r>
                              <a:rPr lang="de-DE" i="1">
                                <a:solidFill>
                                  <a:schemeClr val="accent1"/>
                                </a:solidFill>
                                <a:latin typeface="Cambria Math" panose="02040503050406030204" pitchFamily="18" charset="0"/>
                              </a:rPr>
                              <m:t>′</m:t>
                            </m:r>
                          </m:sup>
                        </m:sSup>
                      </m:e>
                    </m:d>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𝑃</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b="1" i="1">
                                <a:solidFill>
                                  <a:schemeClr val="accent1"/>
                                </a:solidFill>
                                <a:latin typeface="Cambria Math" panose="02040503050406030204" pitchFamily="18" charset="0"/>
                                <a:ea typeface="Cambria Math" panose="02040503050406030204" pitchFamily="18" charset="0"/>
                              </a:rPr>
                              <m:t>𝑹</m:t>
                            </m:r>
                          </m:e>
                          <m:sub>
                            <m:r>
                              <a:rPr lang="de-DE" i="1">
                                <a:solidFill>
                                  <a:schemeClr val="accent1"/>
                                </a:solidFill>
                                <a:latin typeface="Cambria Math" panose="02040503050406030204" pitchFamily="18" charset="0"/>
                                <a:ea typeface="Cambria Math" panose="02040503050406030204" pitchFamily="18" charset="0"/>
                              </a:rPr>
                              <m:t>2</m:t>
                            </m:r>
                          </m:sub>
                        </m:sSub>
                        <m:r>
                          <a:rPr lang="de-DE" b="0" i="1" smtClean="0">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 </m:t>
                        </m:r>
                        <m:sSup>
                          <m:sSupPr>
                            <m:ctrlPr>
                              <a:rPr lang="de-DE"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𝑹</m:t>
                            </m:r>
                          </m:e>
                          <m:sup>
                            <m:r>
                              <a:rPr lang="de-DE" i="1">
                                <a:solidFill>
                                  <a:schemeClr val="accent1"/>
                                </a:solidFill>
                                <a:latin typeface="Cambria Math" panose="02040503050406030204" pitchFamily="18" charset="0"/>
                              </a:rPr>
                              <m:t>′</m:t>
                            </m:r>
                          </m:sup>
                        </m:sSup>
                      </m:e>
                    </m:d>
                  </m:oMath>
                </a14:m>
                <a:endParaRPr lang="de-DE" dirty="0"/>
              </a:p>
              <a:p>
                <a:pPr lvl="2"/>
                <a:r>
                  <a:rPr lang="de-DE" dirty="0"/>
                  <a:t>Notation: </a:t>
                </a:r>
                <a14:m>
                  <m:oMath xmlns:m="http://schemas.openxmlformats.org/officeDocument/2006/math">
                    <m:sSub>
                      <m:sSubPr>
                        <m:ctrlPr>
                          <a:rPr lang="de-DE"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𝑹</m:t>
                        </m:r>
                      </m:e>
                      <m:sub>
                        <m:r>
                          <a:rPr lang="de-DE" i="1">
                            <a:solidFill>
                              <a:schemeClr val="accent1"/>
                            </a:solidFill>
                            <a:latin typeface="Cambria Math" panose="02040503050406030204" pitchFamily="18" charset="0"/>
                          </a:rPr>
                          <m:t>1</m:t>
                        </m:r>
                      </m:sub>
                    </m:sSub>
                    <m:r>
                      <a:rPr lang="de-DE" i="1">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𝑹</m:t>
                        </m:r>
                      </m:e>
                      <m:sub>
                        <m:r>
                          <a:rPr lang="de-DE" i="1">
                            <a:solidFill>
                              <a:schemeClr val="accent1"/>
                            </a:solidFill>
                            <a:latin typeface="Cambria Math" panose="02040503050406030204" pitchFamily="18" charset="0"/>
                          </a:rPr>
                          <m:t>2</m:t>
                        </m:r>
                      </m:sub>
                    </m:sSub>
                    <m:r>
                      <a:rPr lang="de-DE" b="0" i="1" smtClean="0">
                        <a:solidFill>
                          <a:schemeClr val="accent1"/>
                        </a:solidFill>
                        <a:latin typeface="Cambria Math" panose="02040503050406030204" pitchFamily="18" charset="0"/>
                      </a:rPr>
                      <m:t> </m:t>
                    </m:r>
                    <m:r>
                      <a:rPr lang="de-DE" i="1">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 </m:t>
                    </m:r>
                    <m:sSup>
                      <m:sSupPr>
                        <m:ctrlPr>
                          <a:rPr lang="de-DE"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𝑹</m:t>
                        </m:r>
                      </m:e>
                      <m:sup>
                        <m:r>
                          <a:rPr lang="de-DE" i="1">
                            <a:solidFill>
                              <a:schemeClr val="accent1"/>
                            </a:solidFill>
                            <a:latin typeface="Cambria Math" panose="02040503050406030204" pitchFamily="18" charset="0"/>
                          </a:rPr>
                          <m:t>′</m:t>
                        </m:r>
                      </m:sup>
                    </m:sSup>
                  </m:oMath>
                </a14:m>
                <a:endParaRPr lang="de-DE" dirty="0"/>
              </a:p>
              <a:p>
                <a:pPr lvl="2"/>
                <a:r>
                  <a:rPr lang="de-DE" dirty="0"/>
                  <a:t>Unabhängigkeit fällt unter bedingte Unabhängigkeit mit leerem </a:t>
                </a: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𝑹</m:t>
                        </m:r>
                      </m:e>
                      <m:sup>
                        <m:r>
                          <a:rPr lang="de-DE" i="1">
                            <a:latin typeface="Cambria Math" panose="02040503050406030204" pitchFamily="18" charset="0"/>
                          </a:rPr>
                          <m:t>′</m:t>
                        </m:r>
                      </m:sup>
                    </m:sSup>
                  </m:oMath>
                </a14:m>
                <a:r>
                  <a:rPr lang="de-DE" dirty="0"/>
                  <a:t>: </a:t>
                </a:r>
                <a14:m>
                  <m:oMath xmlns:m="http://schemas.openxmlformats.org/officeDocument/2006/math">
                    <m:sSup>
                      <m:sSupPr>
                        <m:ctrlPr>
                          <a:rPr lang="de-DE" i="1">
                            <a:latin typeface="Cambria Math" panose="02040503050406030204" pitchFamily="18" charset="0"/>
                          </a:rPr>
                        </m:ctrlPr>
                      </m:sSupPr>
                      <m:e>
                        <m:r>
                          <a:rPr lang="de-DE" b="1" i="1">
                            <a:latin typeface="Cambria Math" panose="02040503050406030204" pitchFamily="18" charset="0"/>
                          </a:rPr>
                          <m:t>𝑹</m:t>
                        </m:r>
                      </m:e>
                      <m:sup>
                        <m:r>
                          <a:rPr lang="de-DE" i="1">
                            <a:latin typeface="Cambria Math" panose="02040503050406030204" pitchFamily="18" charset="0"/>
                          </a:rPr>
                          <m:t>′</m:t>
                        </m:r>
                      </m:sup>
                    </m:sSup>
                    <m:r>
                      <a:rPr lang="de-DE" i="1">
                        <a:latin typeface="Cambria Math" panose="02040503050406030204" pitchFamily="18" charset="0"/>
                      </a:rPr>
                      <m:t>=</m:t>
                    </m:r>
                    <m:r>
                      <a:rPr lang="de-DE" i="1">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m:t>
                    </m:r>
                    <m:sSub>
                      <m:sSubPr>
                        <m:ctrlPr>
                          <a:rPr lang="de-DE" i="1" smtClean="0">
                            <a:solidFill>
                              <a:schemeClr val="tx1"/>
                            </a:solidFill>
                            <a:latin typeface="Cambria Math" panose="02040503050406030204" pitchFamily="18" charset="0"/>
                          </a:rPr>
                        </m:ctrlPr>
                      </m:sSubPr>
                      <m:e>
                        <m:r>
                          <a:rPr lang="de-DE" b="1" i="1">
                            <a:solidFill>
                              <a:schemeClr val="tx1"/>
                            </a:solidFill>
                            <a:latin typeface="Cambria Math" panose="02040503050406030204" pitchFamily="18" charset="0"/>
                          </a:rPr>
                          <m:t>𝑹</m:t>
                        </m:r>
                      </m:e>
                      <m:sub>
                        <m:r>
                          <a:rPr lang="de-DE" i="1">
                            <a:solidFill>
                              <a:schemeClr val="tx1"/>
                            </a:solidFill>
                            <a:latin typeface="Cambria Math" panose="02040503050406030204" pitchFamily="18" charset="0"/>
                          </a:rPr>
                          <m:t>1</m:t>
                        </m:r>
                      </m:sub>
                    </m:sSub>
                    <m:r>
                      <a:rPr lang="de-DE" i="1">
                        <a:solidFill>
                          <a:schemeClr val="tx1"/>
                        </a:solidFill>
                        <a:latin typeface="Cambria Math" panose="02040503050406030204" pitchFamily="18" charset="0"/>
                        <a:ea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b="1" i="1">
                            <a:solidFill>
                              <a:schemeClr val="tx1"/>
                            </a:solidFill>
                            <a:latin typeface="Cambria Math" panose="02040503050406030204" pitchFamily="18" charset="0"/>
                          </a:rPr>
                          <m:t>𝑹</m:t>
                        </m:r>
                      </m:e>
                      <m:sub>
                        <m:r>
                          <a:rPr lang="de-DE" i="1">
                            <a:solidFill>
                              <a:schemeClr val="tx1"/>
                            </a:solidFill>
                            <a:latin typeface="Cambria Math" panose="02040503050406030204" pitchFamily="18" charset="0"/>
                          </a:rPr>
                          <m:t>2</m:t>
                        </m:r>
                      </m:sub>
                    </m:sSub>
                    <m:r>
                      <a:rPr lang="de-DE" b="0" i="1" smtClean="0">
                        <a:solidFill>
                          <a:schemeClr val="tx1"/>
                        </a:solidFill>
                        <a:latin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b="1" i="1">
                            <a:solidFill>
                              <a:schemeClr val="tx1"/>
                            </a:solidFill>
                            <a:latin typeface="Cambria Math" panose="02040503050406030204" pitchFamily="18" charset="0"/>
                          </a:rPr>
                          <m:t>𝑹</m:t>
                        </m:r>
                      </m:e>
                      <m:sub>
                        <m:r>
                          <a:rPr lang="de-DE" i="1">
                            <a:solidFill>
                              <a:schemeClr val="tx1"/>
                            </a:solidFill>
                            <a:latin typeface="Cambria Math" panose="02040503050406030204" pitchFamily="18" charset="0"/>
                          </a:rPr>
                          <m:t>1</m:t>
                        </m:r>
                      </m:sub>
                    </m:sSub>
                    <m:r>
                      <a:rPr lang="de-DE" i="1">
                        <a:solidFill>
                          <a:schemeClr val="tx1"/>
                        </a:solidFill>
                        <a:latin typeface="Cambria Math" panose="02040503050406030204" pitchFamily="18" charset="0"/>
                        <a:ea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b="1" i="1">
                            <a:solidFill>
                              <a:schemeClr val="tx1"/>
                            </a:solidFill>
                            <a:latin typeface="Cambria Math" panose="02040503050406030204" pitchFamily="18" charset="0"/>
                          </a:rPr>
                          <m:t>𝑹</m:t>
                        </m:r>
                      </m:e>
                      <m:sub>
                        <m:r>
                          <a:rPr lang="de-DE" i="1">
                            <a:solidFill>
                              <a:schemeClr val="tx1"/>
                            </a:solidFill>
                            <a:latin typeface="Cambria Math" panose="02040503050406030204" pitchFamily="18" charset="0"/>
                          </a:rPr>
                          <m:t>2</m:t>
                        </m:r>
                      </m:sub>
                    </m:sSub>
                    <m:r>
                      <a:rPr lang="de-DE" b="0" i="1" smtClean="0">
                        <a:solidFill>
                          <a:schemeClr val="tx1"/>
                        </a:solidFill>
                        <a:latin typeface="Cambria Math" panose="02040503050406030204" pitchFamily="18" charset="0"/>
                      </a:rPr>
                      <m:t> </m:t>
                    </m:r>
                    <m:r>
                      <a:rPr lang="de-DE" i="1">
                        <a:solidFill>
                          <a:schemeClr val="tx1"/>
                        </a:solidFill>
                        <a:latin typeface="Cambria Math" panose="02040503050406030204" pitchFamily="18" charset="0"/>
                      </a:rPr>
                      <m:t>|</m:t>
                    </m:r>
                    <m:r>
                      <a:rPr lang="de-DE" b="0" i="1" smtClean="0">
                        <a:solidFill>
                          <a:schemeClr val="tx1"/>
                        </a:solidFill>
                        <a:latin typeface="Cambria Math" panose="02040503050406030204" pitchFamily="18" charset="0"/>
                      </a:rPr>
                      <m:t> </m:t>
                    </m:r>
                    <m:sSup>
                      <m:sSupPr>
                        <m:ctrlPr>
                          <a:rPr lang="de-DE" i="1">
                            <a:solidFill>
                              <a:schemeClr val="tx1"/>
                            </a:solidFill>
                            <a:latin typeface="Cambria Math" panose="02040503050406030204" pitchFamily="18" charset="0"/>
                          </a:rPr>
                        </m:ctrlPr>
                      </m:sSupPr>
                      <m:e>
                        <m:r>
                          <a:rPr lang="de-DE" b="1" i="1">
                            <a:solidFill>
                              <a:schemeClr val="tx1"/>
                            </a:solidFill>
                            <a:latin typeface="Cambria Math" panose="02040503050406030204" pitchFamily="18" charset="0"/>
                          </a:rPr>
                          <m:t>𝑹</m:t>
                        </m:r>
                      </m:e>
                      <m:sup>
                        <m:r>
                          <a:rPr lang="de-DE" i="1">
                            <a:solidFill>
                              <a:schemeClr val="tx1"/>
                            </a:solidFill>
                            <a:latin typeface="Cambria Math" panose="02040503050406030204" pitchFamily="18" charset="0"/>
                          </a:rPr>
                          <m:t>′</m:t>
                        </m:r>
                      </m:sup>
                    </m:sSup>
                  </m:oMath>
                </a14:m>
                <a:endParaRPr lang="de-DE" dirty="0">
                  <a:solidFill>
                    <a:schemeClr val="tx1"/>
                  </a:solidFill>
                </a:endParaRPr>
              </a:p>
              <a:p>
                <a:endParaRPr lang="de-DE" dirty="0"/>
              </a:p>
            </p:txBody>
          </p:sp>
        </mc:Choice>
        <mc:Fallback xmlns="">
          <p:sp>
            <p:nvSpPr>
              <p:cNvPr id="5" name="Content Placeholder 4">
                <a:extLst>
                  <a:ext uri="{FF2B5EF4-FFF2-40B4-BE49-F238E27FC236}">
                    <a16:creationId xmlns:a16="http://schemas.microsoft.com/office/drawing/2014/main" id="{4F1BC10C-5D04-B549-927C-8E58543C5282}"/>
                  </a:ext>
                </a:extLst>
              </p:cNvPr>
              <p:cNvSpPr>
                <a:spLocks noGrp="1" noRot="1" noChangeAspect="1" noMove="1" noResize="1" noEditPoints="1" noAdjustHandles="1" noChangeArrowheads="1" noChangeShapeType="1" noTextEdit="1"/>
              </p:cNvSpPr>
              <p:nvPr>
                <p:ph idx="1"/>
              </p:nvPr>
            </p:nvSpPr>
            <p:spPr>
              <a:blipFill>
                <a:blip r:embed="rId2"/>
                <a:stretch>
                  <a:fillRect l="-1435" t="-2687" r="-1876"/>
                </a:stretch>
              </a:blipFill>
            </p:spPr>
            <p:txBody>
              <a:bodyPr/>
              <a:lstStyle/>
              <a:p>
                <a:r>
                  <a:rPr lang="de-DE">
                    <a:noFill/>
                  </a:rPr>
                  <a:t> </a:t>
                </a:r>
              </a:p>
            </p:txBody>
          </p:sp>
        </mc:Fallback>
      </mc:AlternateContent>
      <p:sp>
        <p:nvSpPr>
          <p:cNvPr id="3" name="Footer Placeholder 2">
            <a:extLst>
              <a:ext uri="{FF2B5EF4-FFF2-40B4-BE49-F238E27FC236}">
                <a16:creationId xmlns:a16="http://schemas.microsoft.com/office/drawing/2014/main" id="{EA288B24-BD51-6D42-B17B-54087845E8ED}"/>
              </a:ext>
            </a:extLst>
          </p:cNvPr>
          <p:cNvSpPr>
            <a:spLocks noGrp="1"/>
          </p:cNvSpPr>
          <p:nvPr>
            <p:ph type="ftr" sz="quarter" idx="3"/>
          </p:nvPr>
        </p:nvSpPr>
        <p:spPr/>
        <p:txBody>
          <a:bodyPr/>
          <a:lstStyle/>
          <a:p>
            <a:r>
              <a:rPr lang="en-GB"/>
              <a:t>Tanya Braun</a:t>
            </a:r>
          </a:p>
        </p:txBody>
      </p:sp>
      <p:sp>
        <p:nvSpPr>
          <p:cNvPr id="4" name="Slide Number Placeholder 3">
            <a:extLst>
              <a:ext uri="{FF2B5EF4-FFF2-40B4-BE49-F238E27FC236}">
                <a16:creationId xmlns:a16="http://schemas.microsoft.com/office/drawing/2014/main" id="{1D8BD24F-AC18-3441-A253-055581C289C4}"/>
              </a:ext>
            </a:extLst>
          </p:cNvPr>
          <p:cNvSpPr>
            <a:spLocks noGrp="1"/>
          </p:cNvSpPr>
          <p:nvPr>
            <p:ph type="sldNum" sz="quarter" idx="4"/>
          </p:nvPr>
        </p:nvSpPr>
        <p:spPr/>
        <p:txBody>
          <a:bodyPr/>
          <a:lstStyle/>
          <a:p>
            <a:fld id="{67C9959E-8E6B-B04C-9955-EA096F41CA7A}" type="slidenum">
              <a:rPr lang="en-GB" smtClean="0"/>
              <a:t>37</a:t>
            </a:fld>
            <a:endParaRPr lang="en-GB"/>
          </a:p>
        </p:txBody>
      </p:sp>
      <p:sp>
        <p:nvSpPr>
          <p:cNvPr id="6" name="Date Placeholder 5">
            <a:extLst>
              <a:ext uri="{FF2B5EF4-FFF2-40B4-BE49-F238E27FC236}">
                <a16:creationId xmlns:a16="http://schemas.microsoft.com/office/drawing/2014/main" id="{C0C30376-7C71-B24A-A506-8DCFD02B3500}"/>
              </a:ext>
            </a:extLst>
          </p:cNvPr>
          <p:cNvSpPr>
            <a:spLocks noGrp="1"/>
          </p:cNvSpPr>
          <p:nvPr>
            <p:ph type="dt" sz="half" idx="2"/>
          </p:nvPr>
        </p:nvSpPr>
        <p:spPr/>
        <p:txBody>
          <a:bodyPr/>
          <a:lstStyle/>
          <a:p>
            <a:r>
              <a:rPr lang="en-GB"/>
              <a:t>Episodische PGMs</a:t>
            </a:r>
            <a:endParaRPr lang="de-DE" dirty="0"/>
          </a:p>
        </p:txBody>
      </p:sp>
    </p:spTree>
    <p:extLst>
      <p:ext uri="{BB962C8B-B14F-4D97-AF65-F5344CB8AC3E}">
        <p14:creationId xmlns:p14="http://schemas.microsoft.com/office/powerpoint/2010/main" val="4667906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A37EA-1F5D-6349-97AF-1B16D24FE6D4}"/>
              </a:ext>
            </a:extLst>
          </p:cNvPr>
          <p:cNvSpPr>
            <a:spLocks noGrp="1"/>
          </p:cNvSpPr>
          <p:nvPr>
            <p:ph type="title"/>
          </p:nvPr>
        </p:nvSpPr>
        <p:spPr/>
        <p:txBody>
          <a:bodyPr/>
          <a:lstStyle/>
          <a:p>
            <a:r>
              <a:rPr lang="de-DE" dirty="0"/>
              <a:t>(Bedingte) Unabhängigkeiten als Lösung?</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4F1BC10C-5D04-B549-927C-8E58543C5282}"/>
                  </a:ext>
                </a:extLst>
              </p:cNvPr>
              <p:cNvSpPr>
                <a:spLocks noGrp="1"/>
              </p:cNvSpPr>
              <p:nvPr>
                <p:ph idx="1"/>
              </p:nvPr>
            </p:nvSpPr>
            <p:spPr/>
            <p:txBody>
              <a:bodyPr/>
              <a:lstStyle/>
              <a:p>
                <a:r>
                  <a:rPr lang="de-DE" dirty="0">
                    <a:solidFill>
                      <a:schemeClr val="accent1"/>
                    </a:solidFill>
                  </a:rPr>
                  <a:t>Unabhängigkeit: </a:t>
                </a:r>
                <a14:m>
                  <m:oMath xmlns:m="http://schemas.openxmlformats.org/officeDocument/2006/math">
                    <m:r>
                      <a:rPr lang="de-DE" b="0" i="1" smtClean="0">
                        <a:solidFill>
                          <a:schemeClr val="accent1"/>
                        </a:solidFill>
                        <a:latin typeface="Cambria Math" panose="02040503050406030204" pitchFamily="18" charset="0"/>
                      </a:rPr>
                      <m:t>𝑃</m:t>
                    </m:r>
                    <m:d>
                      <m:dPr>
                        <m:ctrlPr>
                          <a:rPr lang="de-DE" b="0" i="1" smtClean="0">
                            <a:solidFill>
                              <a:schemeClr val="accent1"/>
                            </a:solidFill>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𝑹</m:t>
                            </m:r>
                          </m:e>
                          <m:sub>
                            <m:r>
                              <a:rPr lang="de-DE" b="0" i="1" smtClean="0">
                                <a:solidFill>
                                  <a:schemeClr val="accent1"/>
                                </a:solidFill>
                                <a:latin typeface="Cambria Math" panose="02040503050406030204" pitchFamily="18" charset="0"/>
                              </a:rPr>
                              <m:t>1</m:t>
                            </m:r>
                          </m:sub>
                        </m:sSub>
                        <m:r>
                          <a:rPr lang="de-DE" b="0" i="1" smtClean="0">
                            <a:solidFill>
                              <a:schemeClr val="accent1"/>
                            </a:solidFill>
                            <a:latin typeface="Cambria Math" panose="02040503050406030204" pitchFamily="18" charset="0"/>
                          </a:rPr>
                          <m:t>,</m:t>
                        </m:r>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𝑹</m:t>
                            </m:r>
                          </m:e>
                          <m:sub>
                            <m:r>
                              <a:rPr lang="de-DE" b="0" i="1" smtClean="0">
                                <a:solidFill>
                                  <a:schemeClr val="accent1"/>
                                </a:solidFill>
                                <a:latin typeface="Cambria Math" panose="02040503050406030204" pitchFamily="18" charset="0"/>
                              </a:rPr>
                              <m:t>2</m:t>
                            </m:r>
                          </m:sub>
                        </m:sSub>
                      </m:e>
                    </m:d>
                    <m:r>
                      <a:rPr lang="de-DE" b="0" i="1" smtClean="0">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𝑃</m:t>
                    </m:r>
                    <m:d>
                      <m:dPr>
                        <m:ctrlPr>
                          <a:rPr lang="de-DE" b="0" i="1" smtClean="0">
                            <a:solidFill>
                              <a:schemeClr val="accent1"/>
                            </a:solidFill>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b="1" i="1" smtClean="0">
                                <a:solidFill>
                                  <a:schemeClr val="accent1"/>
                                </a:solidFill>
                                <a:latin typeface="Cambria Math" panose="02040503050406030204" pitchFamily="18" charset="0"/>
                              </a:rPr>
                              <m:t>𝑹</m:t>
                            </m:r>
                          </m:e>
                          <m:sub>
                            <m:r>
                              <a:rPr lang="de-DE" b="0" i="1" smtClean="0">
                                <a:solidFill>
                                  <a:schemeClr val="accent1"/>
                                </a:solidFill>
                                <a:latin typeface="Cambria Math" panose="02040503050406030204" pitchFamily="18" charset="0"/>
                              </a:rPr>
                              <m:t>1</m:t>
                            </m:r>
                          </m:sub>
                        </m:sSub>
                      </m:e>
                    </m:d>
                    <m:r>
                      <a:rPr lang="de-DE" i="1">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𝑃</m:t>
                    </m:r>
                    <m:d>
                      <m:dPr>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1" i="1" smtClean="0">
                                <a:solidFill>
                                  <a:schemeClr val="accent1"/>
                                </a:solidFill>
                                <a:latin typeface="Cambria Math" panose="02040503050406030204" pitchFamily="18" charset="0"/>
                                <a:ea typeface="Cambria Math" panose="02040503050406030204" pitchFamily="18" charset="0"/>
                              </a:rPr>
                              <m:t>𝑹</m:t>
                            </m:r>
                          </m:e>
                          <m:sub>
                            <m:r>
                              <a:rPr lang="de-DE" b="0" i="1" smtClean="0">
                                <a:solidFill>
                                  <a:schemeClr val="accent1"/>
                                </a:solidFill>
                                <a:latin typeface="Cambria Math" panose="02040503050406030204" pitchFamily="18" charset="0"/>
                                <a:ea typeface="Cambria Math" panose="02040503050406030204" pitchFamily="18" charset="0"/>
                              </a:rPr>
                              <m:t>2</m:t>
                            </m:r>
                          </m:sub>
                        </m:sSub>
                      </m:e>
                    </m:d>
                  </m:oMath>
                </a14:m>
                <a:endParaRPr lang="de-DE" dirty="0"/>
              </a:p>
              <a:p>
                <a:pPr lvl="1"/>
                <a:r>
                  <a:rPr lang="de-DE" dirty="0"/>
                  <a:t>Beispiel: Gilt </a:t>
                </a:r>
                <a14:m>
                  <m:oMath xmlns:m="http://schemas.openxmlformats.org/officeDocument/2006/math">
                    <m:r>
                      <a:rPr lang="de-DE" b="0" i="1" smtClean="0">
                        <a:latin typeface="Cambria Math" panose="02040503050406030204" pitchFamily="18" charset="0"/>
                      </a:rPr>
                      <m:t>𝑇𝑟𝑎𝑣𝑒𝑙</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𝑆𝑖𝑐𝑘</m:t>
                    </m:r>
                  </m:oMath>
                </a14:m>
                <a:r>
                  <a:rPr lang="de-DE" dirty="0"/>
                  <a:t>?</a:t>
                </a:r>
              </a:p>
              <a:p>
                <a:pPr lvl="2"/>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𝑇𝑟𝑎𝑣𝑒𝑙</m:t>
                        </m:r>
                        <m:r>
                          <a:rPr lang="de-DE" b="0" i="1" smtClean="0">
                            <a:latin typeface="Cambria Math" panose="02040503050406030204" pitchFamily="18" charset="0"/>
                          </a:rPr>
                          <m:t>, </m:t>
                        </m:r>
                        <m:r>
                          <a:rPr lang="de-DE" b="0" i="1" smtClean="0">
                            <a:latin typeface="Cambria Math" panose="02040503050406030204" pitchFamily="18" charset="0"/>
                          </a:rPr>
                          <m:t>𝑆𝑖𝑐𝑘</m:t>
                        </m:r>
                      </m:e>
                    </m:d>
                    <m:r>
                      <a:rPr lang="de-DE" b="0" i="1" smtClean="0">
                        <a:latin typeface="Cambria Math" panose="02040503050406030204" pitchFamily="18" charset="0"/>
                      </a:rPr>
                      <m:t>≟</m:t>
                    </m:r>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𝑇𝑟𝑎𝑣𝑒𝑙</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𝑆𝑖𝑐𝑘</m:t>
                        </m:r>
                      </m:e>
                    </m:d>
                  </m:oMath>
                </a14:m>
                <a:r>
                  <a:rPr lang="de-DE" dirty="0"/>
                  <a:t> ➝ Hier nur der </a:t>
                </a:r>
                <a14:m>
                  <m:oMath xmlns:m="http://schemas.openxmlformats.org/officeDocument/2006/math">
                    <m:r>
                      <a:rPr lang="de-DE" i="1" dirty="0" smtClean="0">
                        <a:latin typeface="Cambria Math" panose="02040503050406030204" pitchFamily="18" charset="0"/>
                      </a:rPr>
                      <m:t>𝑡𝑟𝑢𝑒</m:t>
                    </m:r>
                    <m:r>
                      <a:rPr lang="de-DE" b="0" i="1" dirty="0" smtClean="0">
                        <a:latin typeface="Cambria Math" panose="02040503050406030204" pitchFamily="18" charset="0"/>
                      </a:rPr>
                      <m:t>,</m:t>
                    </m:r>
                    <m:r>
                      <a:rPr lang="de-DE" b="0" i="1" dirty="0" smtClean="0">
                        <a:latin typeface="Cambria Math" panose="02040503050406030204" pitchFamily="18" charset="0"/>
                      </a:rPr>
                      <m:t>𝑡𝑟𝑢𝑒</m:t>
                    </m:r>
                  </m:oMath>
                </a14:m>
                <a:r>
                  <a:rPr lang="de-DE" dirty="0"/>
                  <a:t> Fall:</a:t>
                </a:r>
              </a:p>
              <a:p>
                <a:pPr lvl="3"/>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𝑡𝑟𝑎𝑣𝑒𝑙</m:t>
                        </m:r>
                        <m:r>
                          <a:rPr lang="de-DE" i="1">
                            <a:latin typeface="Cambria Math" panose="02040503050406030204" pitchFamily="18" charset="0"/>
                          </a:rPr>
                          <m:t>, </m:t>
                        </m:r>
                        <m:r>
                          <a:rPr lang="de-DE" i="1">
                            <a:latin typeface="Cambria Math" panose="02040503050406030204" pitchFamily="18" charset="0"/>
                          </a:rPr>
                          <m:t>𝑠𝑖𝑐𝑘</m:t>
                        </m:r>
                      </m:e>
                    </m:d>
                    <m:r>
                      <a:rPr lang="de-DE" i="1">
                        <a:latin typeface="Cambria Math" panose="02040503050406030204" pitchFamily="18" charset="0"/>
                      </a:rPr>
                      <m:t>=0.1</m:t>
                    </m:r>
                  </m:oMath>
                </a14:m>
                <a:endParaRPr lang="de-DE" dirty="0"/>
              </a:p>
              <a:p>
                <a:pPr lvl="3"/>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0" i="1" smtClean="0">
                            <a:latin typeface="Cambria Math" panose="02040503050406030204" pitchFamily="18" charset="0"/>
                          </a:rPr>
                          <m:t>𝑡𝑟𝑎𝑣𝑒𝑙</m:t>
                        </m:r>
                      </m:e>
                    </m:d>
                    <m:r>
                      <a:rPr lang="de-DE" b="0" i="1" smtClean="0">
                        <a:latin typeface="Cambria Math" panose="02040503050406030204" pitchFamily="18" charset="0"/>
                      </a:rPr>
                      <m:t>=0.45</m:t>
                    </m:r>
                  </m:oMath>
                </a14:m>
                <a:endParaRPr lang="de-DE" dirty="0"/>
              </a:p>
              <a:p>
                <a:pPr lvl="3"/>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0" i="1" smtClean="0">
                            <a:latin typeface="Cambria Math" panose="02040503050406030204" pitchFamily="18" charset="0"/>
                          </a:rPr>
                          <m:t>𝑠𝑖𝑐𝑘</m:t>
                        </m:r>
                      </m:e>
                    </m:d>
                    <m:r>
                      <a:rPr lang="de-DE" i="1">
                        <a:latin typeface="Cambria Math" panose="02040503050406030204" pitchFamily="18" charset="0"/>
                      </a:rPr>
                      <m:t>=</m:t>
                    </m:r>
                    <m:r>
                      <a:rPr lang="de-DE" b="0" i="1" smtClean="0">
                        <a:latin typeface="Cambria Math" panose="02040503050406030204" pitchFamily="18" charset="0"/>
                      </a:rPr>
                      <m:t>0.4</m:t>
                    </m:r>
                  </m:oMath>
                </a14:m>
                <a:endParaRPr lang="de-DE" dirty="0"/>
              </a:p>
              <a:p>
                <a:pPr lvl="3"/>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0" i="1" smtClean="0">
                            <a:latin typeface="Cambria Math" panose="02040503050406030204" pitchFamily="18" charset="0"/>
                          </a:rPr>
                          <m:t>𝑡</m:t>
                        </m:r>
                        <m:r>
                          <a:rPr lang="de-DE" i="1">
                            <a:latin typeface="Cambria Math" panose="02040503050406030204" pitchFamily="18" charset="0"/>
                          </a:rPr>
                          <m:t>𝑟𝑎𝑣𝑒𝑙</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𝑃</m:t>
                    </m:r>
                    <m:d>
                      <m:dPr>
                        <m:ctrlPr>
                          <a:rPr lang="de-DE" i="1">
                            <a:latin typeface="Cambria Math" panose="02040503050406030204" pitchFamily="18" charset="0"/>
                          </a:rPr>
                        </m:ctrlPr>
                      </m:dPr>
                      <m:e>
                        <m:r>
                          <a:rPr lang="de-DE" b="0" i="1" smtClean="0">
                            <a:latin typeface="Cambria Math" panose="02040503050406030204" pitchFamily="18" charset="0"/>
                          </a:rPr>
                          <m:t>𝑠</m:t>
                        </m:r>
                        <m:r>
                          <a:rPr lang="de-DE" i="1">
                            <a:latin typeface="Cambria Math" panose="02040503050406030204" pitchFamily="18" charset="0"/>
                          </a:rPr>
                          <m:t>𝑖𝑐𝑘</m:t>
                        </m:r>
                      </m:e>
                    </m:d>
                    <m:r>
                      <a:rPr lang="de-DE" b="0" i="1" smtClean="0">
                        <a:latin typeface="Cambria Math" panose="02040503050406030204" pitchFamily="18" charset="0"/>
                      </a:rPr>
                      <m:t>=</m:t>
                    </m:r>
                    <m:r>
                      <a:rPr lang="de-DE" i="1">
                        <a:latin typeface="Cambria Math" panose="02040503050406030204" pitchFamily="18" charset="0"/>
                        <a:ea typeface="Cambria Math" panose="02040503050406030204" pitchFamily="18" charset="0"/>
                      </a:rPr>
                      <m:t>0.45∙</m:t>
                    </m:r>
                    <m:r>
                      <a:rPr lang="de-DE" i="1">
                        <a:latin typeface="Cambria Math" panose="02040503050406030204" pitchFamily="18" charset="0"/>
                      </a:rPr>
                      <m:t>0.4</m:t>
                    </m:r>
                    <m:r>
                      <a:rPr lang="de-DE" b="0" i="1" smtClean="0">
                        <a:latin typeface="Cambria Math" panose="02040503050406030204" pitchFamily="18" charset="0"/>
                      </a:rPr>
                      <m:t>=0.18</m:t>
                    </m:r>
                    <m:r>
                      <a:rPr lang="de-DE" b="0" i="1" smtClean="0">
                        <a:latin typeface="Cambria Math" panose="02040503050406030204" pitchFamily="18" charset="0"/>
                        <a:ea typeface="Cambria Math" panose="02040503050406030204" pitchFamily="18" charset="0"/>
                      </a:rPr>
                      <m:t>≠0.1</m:t>
                    </m:r>
                  </m:oMath>
                </a14:m>
                <a:r>
                  <a:rPr lang="de-DE" dirty="0"/>
                  <a:t> </a:t>
                </a:r>
                <a:r>
                  <a:rPr lang="de-DE" b="1" dirty="0">
                    <a:solidFill>
                      <a:srgbClr val="FFC000"/>
                    </a:solidFill>
                  </a:rPr>
                  <a:t>✗</a:t>
                </a:r>
              </a:p>
              <a:p>
                <a:pPr lvl="3"/>
                <a:endParaRPr lang="de-DE" dirty="0"/>
              </a:p>
              <a:p>
                <a:r>
                  <a:rPr lang="de-DE" dirty="0">
                    <a:solidFill>
                      <a:schemeClr val="accent1"/>
                    </a:solidFill>
                  </a:rPr>
                  <a:t>Bedingte Unabhängigkeit: </a:t>
                </a:r>
                <a14:m>
                  <m:oMath xmlns:m="http://schemas.openxmlformats.org/officeDocument/2006/math">
                    <m:r>
                      <a:rPr lang="de-DE" i="1" smtClean="0">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𝑹</m:t>
                            </m:r>
                          </m:e>
                          <m:sub>
                            <m:r>
                              <a:rPr lang="de-DE" i="1">
                                <a:solidFill>
                                  <a:schemeClr val="accent1"/>
                                </a:solidFill>
                                <a:latin typeface="Cambria Math" panose="02040503050406030204" pitchFamily="18" charset="0"/>
                              </a:rPr>
                              <m:t>1</m:t>
                            </m:r>
                          </m:sub>
                        </m:sSub>
                        <m:r>
                          <a:rPr lang="de-DE" i="1">
                            <a:solidFill>
                              <a:schemeClr val="accent1"/>
                            </a:solidFill>
                            <a:latin typeface="Cambria Math" panose="02040503050406030204" pitchFamily="18" charset="0"/>
                          </a:rPr>
                          <m:t>,</m:t>
                        </m:r>
                        <m:sSub>
                          <m:sSubPr>
                            <m:ctrlPr>
                              <a:rPr lang="de-DE"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𝑹</m:t>
                            </m:r>
                          </m:e>
                          <m:sub>
                            <m:r>
                              <a:rPr lang="de-DE" i="1">
                                <a:solidFill>
                                  <a:schemeClr val="accent1"/>
                                </a:solidFill>
                                <a:latin typeface="Cambria Math" panose="02040503050406030204" pitchFamily="18" charset="0"/>
                              </a:rPr>
                              <m:t>2</m:t>
                            </m:r>
                          </m:sub>
                        </m:sSub>
                        <m:r>
                          <a:rPr lang="de-DE" i="1">
                            <a:solidFill>
                              <a:schemeClr val="accent1"/>
                            </a:solidFill>
                            <a:latin typeface="Cambria Math" panose="02040503050406030204" pitchFamily="18" charset="0"/>
                          </a:rPr>
                          <m:t>|</m:t>
                        </m:r>
                        <m:sSup>
                          <m:sSupPr>
                            <m:ctrlPr>
                              <a:rPr lang="de-DE"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𝑹</m:t>
                            </m:r>
                          </m:e>
                          <m:sup>
                            <m:r>
                              <a:rPr lang="de-DE" i="1">
                                <a:solidFill>
                                  <a:schemeClr val="accent1"/>
                                </a:solidFill>
                                <a:latin typeface="Cambria Math" panose="02040503050406030204" pitchFamily="18" charset="0"/>
                              </a:rPr>
                              <m:t>′</m:t>
                            </m:r>
                          </m:sup>
                        </m:sSup>
                      </m:e>
                    </m:d>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b="1" i="1">
                                <a:solidFill>
                                  <a:schemeClr val="accent1"/>
                                </a:solidFill>
                                <a:latin typeface="Cambria Math" panose="02040503050406030204" pitchFamily="18" charset="0"/>
                              </a:rPr>
                              <m:t>𝑹</m:t>
                            </m:r>
                          </m:e>
                          <m:sub>
                            <m:r>
                              <a:rPr lang="de-DE" i="1">
                                <a:solidFill>
                                  <a:schemeClr val="accent1"/>
                                </a:solidFill>
                                <a:latin typeface="Cambria Math" panose="02040503050406030204" pitchFamily="18" charset="0"/>
                              </a:rPr>
                              <m:t>1</m:t>
                            </m:r>
                          </m:sub>
                        </m:sSub>
                        <m:r>
                          <a:rPr lang="de-DE" i="1">
                            <a:solidFill>
                              <a:schemeClr val="accent1"/>
                            </a:solidFill>
                            <a:latin typeface="Cambria Math" panose="02040503050406030204" pitchFamily="18" charset="0"/>
                          </a:rPr>
                          <m:t>|</m:t>
                        </m:r>
                        <m:sSup>
                          <m:sSupPr>
                            <m:ctrlPr>
                              <a:rPr lang="de-DE"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𝑹</m:t>
                            </m:r>
                          </m:e>
                          <m:sup>
                            <m:r>
                              <a:rPr lang="de-DE" i="1">
                                <a:solidFill>
                                  <a:schemeClr val="accent1"/>
                                </a:solidFill>
                                <a:latin typeface="Cambria Math" panose="02040503050406030204" pitchFamily="18" charset="0"/>
                              </a:rPr>
                              <m:t>′</m:t>
                            </m:r>
                          </m:sup>
                        </m:sSup>
                      </m:e>
                    </m:d>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𝑃</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b="1" i="1">
                                <a:solidFill>
                                  <a:schemeClr val="accent1"/>
                                </a:solidFill>
                                <a:latin typeface="Cambria Math" panose="02040503050406030204" pitchFamily="18" charset="0"/>
                                <a:ea typeface="Cambria Math" panose="02040503050406030204" pitchFamily="18" charset="0"/>
                              </a:rPr>
                              <m:t>𝑹</m:t>
                            </m:r>
                          </m:e>
                          <m:sub>
                            <m:r>
                              <a:rPr lang="de-DE" i="1">
                                <a:solidFill>
                                  <a:schemeClr val="accent1"/>
                                </a:solidFill>
                                <a:latin typeface="Cambria Math" panose="02040503050406030204" pitchFamily="18" charset="0"/>
                                <a:ea typeface="Cambria Math" panose="02040503050406030204" pitchFamily="18" charset="0"/>
                              </a:rPr>
                              <m:t>2</m:t>
                            </m:r>
                          </m:sub>
                        </m:sSub>
                        <m:r>
                          <a:rPr lang="de-DE" i="1">
                            <a:solidFill>
                              <a:schemeClr val="accent1"/>
                            </a:solidFill>
                            <a:latin typeface="Cambria Math" panose="02040503050406030204" pitchFamily="18" charset="0"/>
                          </a:rPr>
                          <m:t>|</m:t>
                        </m:r>
                        <m:sSup>
                          <m:sSupPr>
                            <m:ctrlPr>
                              <a:rPr lang="de-DE"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𝑹</m:t>
                            </m:r>
                          </m:e>
                          <m:sup>
                            <m:r>
                              <a:rPr lang="de-DE" i="1">
                                <a:solidFill>
                                  <a:schemeClr val="accent1"/>
                                </a:solidFill>
                                <a:latin typeface="Cambria Math" panose="02040503050406030204" pitchFamily="18" charset="0"/>
                              </a:rPr>
                              <m:t>′</m:t>
                            </m:r>
                          </m:sup>
                        </m:sSup>
                      </m:e>
                    </m:d>
                  </m:oMath>
                </a14:m>
                <a:endParaRPr lang="de-DE" dirty="0"/>
              </a:p>
              <a:p>
                <a:pPr lvl="1"/>
                <a:r>
                  <a:rPr lang="de-DE" dirty="0"/>
                  <a:t>Beispiel: Gilt </a:t>
                </a:r>
                <a14:m>
                  <m:oMath xmlns:m="http://schemas.openxmlformats.org/officeDocument/2006/math">
                    <m:r>
                      <a:rPr lang="de-DE" b="0" i="1" smtClean="0">
                        <a:latin typeface="Cambria Math" panose="02040503050406030204" pitchFamily="18" charset="0"/>
                      </a:rPr>
                      <m:t>𝑇𝑟𝑎𝑣𝑒𝑙</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𝑆𝑖𝑐𝑘</m:t>
                    </m:r>
                    <m:r>
                      <a:rPr lang="de-DE" b="0" i="1" smtClean="0">
                        <a:latin typeface="Cambria Math" panose="02040503050406030204" pitchFamily="18" charset="0"/>
                        <a:ea typeface="Cambria Math" panose="02040503050406030204" pitchFamily="18" charset="0"/>
                      </a:rPr>
                      <m:t> </m:t>
                    </m:r>
                    <m:r>
                      <a:rPr lang="de-DE" b="0" i="0"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𝐸𝑝𝑖𝑑</m:t>
                    </m:r>
                  </m:oMath>
                </a14:m>
                <a:r>
                  <a:rPr lang="de-DE" dirty="0"/>
                  <a:t>?</a:t>
                </a:r>
              </a:p>
              <a:p>
                <a:pPr lvl="2"/>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0" i="1" smtClean="0">
                            <a:latin typeface="Cambria Math" panose="02040503050406030204" pitchFamily="18" charset="0"/>
                          </a:rPr>
                          <m:t>𝑇𝑟𝑎𝑣𝑒𝑙</m:t>
                        </m:r>
                        <m:r>
                          <a:rPr lang="de-DE" i="1">
                            <a:latin typeface="Cambria Math" panose="02040503050406030204" pitchFamily="18" charset="0"/>
                          </a:rPr>
                          <m:t>, </m:t>
                        </m:r>
                        <m:r>
                          <a:rPr lang="de-DE" i="1">
                            <a:latin typeface="Cambria Math" panose="02040503050406030204" pitchFamily="18" charset="0"/>
                          </a:rPr>
                          <m:t>𝑆𝑖𝑐𝑘</m:t>
                        </m:r>
                        <m:r>
                          <a:rPr lang="de-DE" b="0" i="1" smtClean="0">
                            <a:latin typeface="Cambria Math" panose="02040503050406030204" pitchFamily="18" charset="0"/>
                          </a:rPr>
                          <m:t>|</m:t>
                        </m:r>
                        <m:r>
                          <a:rPr lang="de-DE" b="0" i="1" smtClean="0">
                            <a:latin typeface="Cambria Math" panose="02040503050406030204" pitchFamily="18" charset="0"/>
                          </a:rPr>
                          <m:t>𝐸𝑝𝑖𝑑</m:t>
                        </m:r>
                      </m:e>
                    </m:d>
                    <m:r>
                      <a:rPr lang="de-DE" i="1">
                        <a:latin typeface="Cambria Math" panose="02040503050406030204" pitchFamily="18" charset="0"/>
                      </a:rPr>
                      <m:t>≟</m:t>
                    </m:r>
                    <m:r>
                      <a:rPr lang="de-DE" i="1">
                        <a:latin typeface="Cambria Math" panose="02040503050406030204" pitchFamily="18" charset="0"/>
                      </a:rPr>
                      <m:t>𝑃</m:t>
                    </m:r>
                    <m:d>
                      <m:dPr>
                        <m:ctrlPr>
                          <a:rPr lang="de-DE" i="1">
                            <a:latin typeface="Cambria Math" panose="02040503050406030204" pitchFamily="18" charset="0"/>
                          </a:rPr>
                        </m:ctrlPr>
                      </m:dPr>
                      <m:e>
                        <m:r>
                          <a:rPr lang="de-DE" b="0" i="1" smtClean="0">
                            <a:latin typeface="Cambria Math" panose="02040503050406030204" pitchFamily="18" charset="0"/>
                          </a:rPr>
                          <m:t>𝑇𝑟𝑎𝑣𝑒𝑙</m:t>
                        </m:r>
                        <m:r>
                          <a:rPr lang="de-DE" b="0" i="1" smtClean="0">
                            <a:latin typeface="Cambria Math" panose="02040503050406030204" pitchFamily="18" charset="0"/>
                          </a:rPr>
                          <m:t>|</m:t>
                        </m:r>
                        <m:r>
                          <a:rPr lang="de-DE" i="1">
                            <a:latin typeface="Cambria Math" panose="02040503050406030204" pitchFamily="18" charset="0"/>
                          </a:rPr>
                          <m:t>𝐸𝑝𝑖𝑑</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𝑆𝑖𝑐𝑘</m:t>
                        </m:r>
                        <m:r>
                          <a:rPr lang="de-DE" b="0" i="1" smtClean="0">
                            <a:latin typeface="Cambria Math" panose="02040503050406030204" pitchFamily="18" charset="0"/>
                          </a:rPr>
                          <m:t>|</m:t>
                        </m:r>
                        <m:r>
                          <a:rPr lang="de-DE" b="0" i="1" smtClean="0">
                            <a:latin typeface="Cambria Math" panose="02040503050406030204" pitchFamily="18" charset="0"/>
                          </a:rPr>
                          <m:t>𝐸𝑝𝑖𝑑</m:t>
                        </m:r>
                      </m:e>
                    </m:d>
                  </m:oMath>
                </a14:m>
                <a:r>
                  <a:rPr lang="de-DE" dirty="0"/>
                  <a:t> </a:t>
                </a:r>
                <a:r>
                  <a:rPr lang="de-DE" b="1" dirty="0">
                    <a:solidFill>
                      <a:srgbClr val="FFC000"/>
                    </a:solidFill>
                  </a:rPr>
                  <a:t>✗</a:t>
                </a:r>
                <a:endParaRPr lang="de-DE" dirty="0"/>
              </a:p>
              <a:p>
                <a:endParaRPr lang="de-DE" dirty="0"/>
              </a:p>
              <a:p>
                <a:endParaRPr lang="de-DE" dirty="0">
                  <a:solidFill>
                    <a:srgbClr val="FFC000"/>
                  </a:solidFill>
                </a:endParaRPr>
              </a:p>
            </p:txBody>
          </p:sp>
        </mc:Choice>
        <mc:Fallback xmlns="">
          <p:sp>
            <p:nvSpPr>
              <p:cNvPr id="5" name="Content Placeholder 4">
                <a:extLst>
                  <a:ext uri="{FF2B5EF4-FFF2-40B4-BE49-F238E27FC236}">
                    <a16:creationId xmlns:a16="http://schemas.microsoft.com/office/drawing/2014/main" id="{4F1BC10C-5D04-B549-927C-8E58543C5282}"/>
                  </a:ext>
                </a:extLst>
              </p:cNvPr>
              <p:cNvSpPr>
                <a:spLocks noGrp="1" noRot="1" noChangeAspect="1" noMove="1" noResize="1" noEditPoints="1" noAdjustHandles="1" noChangeArrowheads="1" noChangeShapeType="1" noTextEdit="1"/>
              </p:cNvSpPr>
              <p:nvPr>
                <p:ph idx="1"/>
              </p:nvPr>
            </p:nvSpPr>
            <p:spPr>
              <a:blipFill>
                <a:blip r:embed="rId2"/>
                <a:stretch>
                  <a:fillRect l="-1435" t="-2687"/>
                </a:stretch>
              </a:blipFill>
            </p:spPr>
            <p:txBody>
              <a:bodyPr/>
              <a:lstStyle/>
              <a:p>
                <a:r>
                  <a:rPr lang="de-DE">
                    <a:noFill/>
                  </a:rPr>
                  <a:t> </a:t>
                </a:r>
              </a:p>
            </p:txBody>
          </p:sp>
        </mc:Fallback>
      </mc:AlternateContent>
      <p:sp>
        <p:nvSpPr>
          <p:cNvPr id="3" name="Footer Placeholder 2">
            <a:extLst>
              <a:ext uri="{FF2B5EF4-FFF2-40B4-BE49-F238E27FC236}">
                <a16:creationId xmlns:a16="http://schemas.microsoft.com/office/drawing/2014/main" id="{EA288B24-BD51-6D42-B17B-54087845E8ED}"/>
              </a:ext>
            </a:extLst>
          </p:cNvPr>
          <p:cNvSpPr>
            <a:spLocks noGrp="1"/>
          </p:cNvSpPr>
          <p:nvPr>
            <p:ph type="ftr" sz="quarter" idx="3"/>
          </p:nvPr>
        </p:nvSpPr>
        <p:spPr/>
        <p:txBody>
          <a:bodyPr/>
          <a:lstStyle/>
          <a:p>
            <a:r>
              <a:rPr lang="en-GB"/>
              <a:t>Tanya Braun</a:t>
            </a:r>
          </a:p>
        </p:txBody>
      </p:sp>
      <p:sp>
        <p:nvSpPr>
          <p:cNvPr id="4" name="Slide Number Placeholder 3">
            <a:extLst>
              <a:ext uri="{FF2B5EF4-FFF2-40B4-BE49-F238E27FC236}">
                <a16:creationId xmlns:a16="http://schemas.microsoft.com/office/drawing/2014/main" id="{1D8BD24F-AC18-3441-A253-055581C289C4}"/>
              </a:ext>
            </a:extLst>
          </p:cNvPr>
          <p:cNvSpPr>
            <a:spLocks noGrp="1"/>
          </p:cNvSpPr>
          <p:nvPr>
            <p:ph type="sldNum" sz="quarter" idx="4"/>
          </p:nvPr>
        </p:nvSpPr>
        <p:spPr/>
        <p:txBody>
          <a:bodyPr/>
          <a:lstStyle/>
          <a:p>
            <a:fld id="{67C9959E-8E6B-B04C-9955-EA096F41CA7A}" type="slidenum">
              <a:rPr lang="en-GB" smtClean="0"/>
              <a:t>38</a:t>
            </a:fld>
            <a:endParaRPr lang="en-GB"/>
          </a:p>
        </p:txBody>
      </p:sp>
      <p:sp>
        <p:nvSpPr>
          <p:cNvPr id="6" name="Date Placeholder 5">
            <a:extLst>
              <a:ext uri="{FF2B5EF4-FFF2-40B4-BE49-F238E27FC236}">
                <a16:creationId xmlns:a16="http://schemas.microsoft.com/office/drawing/2014/main" id="{C0C30376-7C71-B24A-A506-8DCFD02B3500}"/>
              </a:ext>
            </a:extLst>
          </p:cNvPr>
          <p:cNvSpPr>
            <a:spLocks noGrp="1"/>
          </p:cNvSpPr>
          <p:nvPr>
            <p:ph type="dt" sz="half" idx="2"/>
          </p:nvPr>
        </p:nvSpPr>
        <p:spPr/>
        <p:txBody>
          <a:bodyPr/>
          <a:lstStyle/>
          <a:p>
            <a:r>
              <a:rPr lang="en-GB"/>
              <a:t>Episodische PGMs</a:t>
            </a:r>
            <a:endParaRPr lang="de-DE" dirty="0"/>
          </a:p>
        </p:txBody>
      </p:sp>
      <p:grpSp>
        <p:nvGrpSpPr>
          <p:cNvPr id="7" name="Group 6">
            <a:extLst>
              <a:ext uri="{FF2B5EF4-FFF2-40B4-BE49-F238E27FC236}">
                <a16:creationId xmlns:a16="http://schemas.microsoft.com/office/drawing/2014/main" id="{7786AB3C-7B65-7B4F-A9EB-B1ABEC9B61F9}"/>
              </a:ext>
            </a:extLst>
          </p:cNvPr>
          <p:cNvGrpSpPr/>
          <p:nvPr/>
        </p:nvGrpSpPr>
        <p:grpSpPr>
          <a:xfrm>
            <a:off x="9962548" y="1769043"/>
            <a:ext cx="986555" cy="389513"/>
            <a:chOff x="5532078" y="2979431"/>
            <a:chExt cx="986555" cy="389513"/>
          </a:xfrm>
        </p:grpSpPr>
        <p:sp>
          <p:nvSpPr>
            <p:cNvPr id="8" name="TextBox 7">
              <a:extLst>
                <a:ext uri="{FF2B5EF4-FFF2-40B4-BE49-F238E27FC236}">
                  <a16:creationId xmlns:a16="http://schemas.microsoft.com/office/drawing/2014/main" id="{1943B3CF-D7AF-204B-89A3-7EF86C176AD8}"/>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EB69775-8880-954B-981E-047BAFA644A7}"/>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10" name="Group 9">
            <a:extLst>
              <a:ext uri="{FF2B5EF4-FFF2-40B4-BE49-F238E27FC236}">
                <a16:creationId xmlns:a16="http://schemas.microsoft.com/office/drawing/2014/main" id="{907B3E58-0D79-2349-983E-E9F286F2E60E}"/>
              </a:ext>
            </a:extLst>
          </p:cNvPr>
          <p:cNvGrpSpPr/>
          <p:nvPr/>
        </p:nvGrpSpPr>
        <p:grpSpPr>
          <a:xfrm>
            <a:off x="9046869" y="1770147"/>
            <a:ext cx="724173" cy="389513"/>
            <a:chOff x="6518638" y="3371343"/>
            <a:chExt cx="724173" cy="389513"/>
          </a:xfrm>
        </p:grpSpPr>
        <p:sp>
          <p:nvSpPr>
            <p:cNvPr id="11" name="TextBox 10">
              <a:extLst>
                <a:ext uri="{FF2B5EF4-FFF2-40B4-BE49-F238E27FC236}">
                  <a16:creationId xmlns:a16="http://schemas.microsoft.com/office/drawing/2014/main" id="{6387F35D-2A1B-4A47-B118-F3DE306CC136}"/>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CE8A72F-AE46-B04A-8CDD-9BF96CF649BD}"/>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13" name="Group 12">
            <a:extLst>
              <a:ext uri="{FF2B5EF4-FFF2-40B4-BE49-F238E27FC236}">
                <a16:creationId xmlns:a16="http://schemas.microsoft.com/office/drawing/2014/main" id="{30346491-5A1D-174C-ABCD-C12D562F830D}"/>
              </a:ext>
            </a:extLst>
          </p:cNvPr>
          <p:cNvGrpSpPr/>
          <p:nvPr/>
        </p:nvGrpSpPr>
        <p:grpSpPr>
          <a:xfrm>
            <a:off x="11098385" y="1770148"/>
            <a:ext cx="771229" cy="389513"/>
            <a:chOff x="6102187" y="5664879"/>
            <a:chExt cx="771229" cy="389513"/>
          </a:xfrm>
        </p:grpSpPr>
        <p:sp>
          <p:nvSpPr>
            <p:cNvPr id="14" name="TextBox 13">
              <a:extLst>
                <a:ext uri="{FF2B5EF4-FFF2-40B4-BE49-F238E27FC236}">
                  <a16:creationId xmlns:a16="http://schemas.microsoft.com/office/drawing/2014/main" id="{9C93C758-C83D-BE41-B4E1-B7756604DC93}"/>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9584A143-8F44-4946-B339-35E41CEF674D}"/>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1" name="Rectangle 40">
                  <a:extLst>
                    <a:ext uri="{FF2B5EF4-FFF2-40B4-BE49-F238E27FC236}">
                      <a16:creationId xmlns:a16="http://schemas.microsoft.com/office/drawing/2014/main" id="{23F6380D-279B-2544-8BC3-F212C1516CED}"/>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id="{44094871-47C5-5B44-9706-4893450C1534}"/>
                  </a:ext>
                </a:extLst>
              </p:cNvPr>
              <p:cNvGraphicFramePr>
                <a:graphicFrameLocks noGrp="1"/>
              </p:cNvGraphicFramePr>
              <p:nvPr>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6" name="Table 15">
                <a:extLst>
                  <a:ext uri="{FF2B5EF4-FFF2-40B4-BE49-F238E27FC236}">
                    <a16:creationId xmlns:a16="http://schemas.microsoft.com/office/drawing/2014/main" id="{44094871-47C5-5B44-9706-4893450C1534}"/>
                  </a:ext>
                </a:extLst>
              </p:cNvPr>
              <p:cNvGraphicFramePr>
                <a:graphicFrameLocks noGrp="1"/>
              </p:cNvGraphicFramePr>
              <p:nvPr>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7"/>
                          <a:stretch>
                            <a:fillRect t="-3448" r="-300000" b="-800000"/>
                          </a:stretch>
                        </a:blipFill>
                      </a:tcPr>
                    </a:tc>
                    <a:tc>
                      <a:txBody>
                        <a:bodyPr/>
                        <a:lstStyle/>
                        <a:p>
                          <a:endParaRPr lang="en-US"/>
                        </a:p>
                      </a:txBody>
                      <a:tcPr marL="45720" marR="45720">
                        <a:blipFill>
                          <a:blip r:embed="rId7"/>
                          <a:stretch>
                            <a:fillRect l="-84615" t="-3448" r="-153846" b="-800000"/>
                          </a:stretch>
                        </a:blipFill>
                      </a:tcPr>
                    </a:tc>
                    <a:tc>
                      <a:txBody>
                        <a:bodyPr/>
                        <a:lstStyle/>
                        <a:p>
                          <a:endParaRPr lang="en-US"/>
                        </a:p>
                      </a:txBody>
                      <a:tcPr marL="45720" marR="45720">
                        <a:blipFill>
                          <a:blip r:embed="rId7"/>
                          <a:stretch>
                            <a:fillRect l="-218182" t="-3448" r="-81818" b="-800000"/>
                          </a:stretch>
                        </a:blipFill>
                      </a:tcPr>
                    </a:tc>
                    <a:tc>
                      <a:txBody>
                        <a:bodyPr/>
                        <a:lstStyle/>
                        <a:p>
                          <a:endParaRPr lang="en-US"/>
                        </a:p>
                      </a:txBody>
                      <a:tcPr marL="45720" marR="45720">
                        <a:blipFill>
                          <a:blip r:embed="rId7"/>
                          <a:stretch>
                            <a:fillRect l="-388889"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7"/>
                          <a:stretch>
                            <a:fillRect t="-103448" r="-300000" b="-700000"/>
                          </a:stretch>
                        </a:blipFill>
                      </a:tcPr>
                    </a:tc>
                    <a:tc>
                      <a:txBody>
                        <a:bodyPr/>
                        <a:lstStyle/>
                        <a:p>
                          <a:endParaRPr lang="en-US"/>
                        </a:p>
                      </a:txBody>
                      <a:tcPr marL="45720" marR="45720">
                        <a:blipFill>
                          <a:blip r:embed="rId7"/>
                          <a:stretch>
                            <a:fillRect l="-84615" t="-103448" r="-153846" b="-700000"/>
                          </a:stretch>
                        </a:blipFill>
                      </a:tcPr>
                    </a:tc>
                    <a:tc>
                      <a:txBody>
                        <a:bodyPr/>
                        <a:lstStyle/>
                        <a:p>
                          <a:endParaRPr lang="en-US"/>
                        </a:p>
                      </a:txBody>
                      <a:tcPr marL="45720" marR="45720">
                        <a:blipFill>
                          <a:blip r:embed="rId7"/>
                          <a:stretch>
                            <a:fillRect l="-218182" t="-103448" r="-81818" b="-700000"/>
                          </a:stretch>
                        </a:blipFill>
                      </a:tcPr>
                    </a:tc>
                    <a:tc>
                      <a:txBody>
                        <a:bodyPr/>
                        <a:lstStyle/>
                        <a:p>
                          <a:endParaRPr lang="en-US"/>
                        </a:p>
                      </a:txBody>
                      <a:tcPr marL="45720" marR="45720">
                        <a:blipFill>
                          <a:blip r:embed="rId7"/>
                          <a:stretch>
                            <a:fillRect l="-388889"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7"/>
                          <a:stretch>
                            <a:fillRect t="-203448" r="-300000" b="-600000"/>
                          </a:stretch>
                        </a:blipFill>
                      </a:tcPr>
                    </a:tc>
                    <a:tc>
                      <a:txBody>
                        <a:bodyPr/>
                        <a:lstStyle/>
                        <a:p>
                          <a:endParaRPr lang="en-US"/>
                        </a:p>
                      </a:txBody>
                      <a:tcPr marL="45720" marR="45720">
                        <a:blipFill>
                          <a:blip r:embed="rId7"/>
                          <a:stretch>
                            <a:fillRect l="-84615" t="-203448" r="-153846" b="-600000"/>
                          </a:stretch>
                        </a:blipFill>
                      </a:tcPr>
                    </a:tc>
                    <a:tc>
                      <a:txBody>
                        <a:bodyPr/>
                        <a:lstStyle/>
                        <a:p>
                          <a:endParaRPr lang="en-US"/>
                        </a:p>
                      </a:txBody>
                      <a:tcPr marL="45720" marR="45720">
                        <a:blipFill>
                          <a:blip r:embed="rId7"/>
                          <a:stretch>
                            <a:fillRect l="-218182" t="-203448" r="-81818" b="-600000"/>
                          </a:stretch>
                        </a:blipFill>
                      </a:tcPr>
                    </a:tc>
                    <a:tc>
                      <a:txBody>
                        <a:bodyPr/>
                        <a:lstStyle/>
                        <a:p>
                          <a:endParaRPr lang="en-US"/>
                        </a:p>
                      </a:txBody>
                      <a:tcPr marL="45720" marR="45720">
                        <a:blipFill>
                          <a:blip r:embed="rId7"/>
                          <a:stretch>
                            <a:fillRect l="-388889"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7"/>
                          <a:stretch>
                            <a:fillRect t="-303448" r="-300000" b="-500000"/>
                          </a:stretch>
                        </a:blipFill>
                      </a:tcPr>
                    </a:tc>
                    <a:tc>
                      <a:txBody>
                        <a:bodyPr/>
                        <a:lstStyle/>
                        <a:p>
                          <a:endParaRPr lang="en-US"/>
                        </a:p>
                      </a:txBody>
                      <a:tcPr marL="45720" marR="45720">
                        <a:blipFill>
                          <a:blip r:embed="rId7"/>
                          <a:stretch>
                            <a:fillRect l="-84615" t="-303448" r="-153846" b="-500000"/>
                          </a:stretch>
                        </a:blipFill>
                      </a:tcPr>
                    </a:tc>
                    <a:tc>
                      <a:txBody>
                        <a:bodyPr/>
                        <a:lstStyle/>
                        <a:p>
                          <a:endParaRPr lang="en-US"/>
                        </a:p>
                      </a:txBody>
                      <a:tcPr marL="45720" marR="45720">
                        <a:blipFill>
                          <a:blip r:embed="rId7"/>
                          <a:stretch>
                            <a:fillRect l="-218182" t="-303448" r="-81818" b="-500000"/>
                          </a:stretch>
                        </a:blipFill>
                      </a:tcPr>
                    </a:tc>
                    <a:tc>
                      <a:txBody>
                        <a:bodyPr/>
                        <a:lstStyle/>
                        <a:p>
                          <a:endParaRPr lang="en-US"/>
                        </a:p>
                      </a:txBody>
                      <a:tcPr marL="45720" marR="45720">
                        <a:blipFill>
                          <a:blip r:embed="rId7"/>
                          <a:stretch>
                            <a:fillRect l="-388889"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7"/>
                          <a:stretch>
                            <a:fillRect t="-403448" r="-300000" b="-400000"/>
                          </a:stretch>
                        </a:blipFill>
                      </a:tcPr>
                    </a:tc>
                    <a:tc>
                      <a:txBody>
                        <a:bodyPr/>
                        <a:lstStyle/>
                        <a:p>
                          <a:endParaRPr lang="en-US"/>
                        </a:p>
                      </a:txBody>
                      <a:tcPr marL="45720" marR="45720">
                        <a:blipFill>
                          <a:blip r:embed="rId7"/>
                          <a:stretch>
                            <a:fillRect l="-84615" t="-403448" r="-153846" b="-400000"/>
                          </a:stretch>
                        </a:blipFill>
                      </a:tcPr>
                    </a:tc>
                    <a:tc>
                      <a:txBody>
                        <a:bodyPr/>
                        <a:lstStyle/>
                        <a:p>
                          <a:endParaRPr lang="en-US"/>
                        </a:p>
                      </a:txBody>
                      <a:tcPr marL="45720" marR="45720">
                        <a:blipFill>
                          <a:blip r:embed="rId7"/>
                          <a:stretch>
                            <a:fillRect l="-218182" t="-403448" r="-81818" b="-400000"/>
                          </a:stretch>
                        </a:blipFill>
                      </a:tcPr>
                    </a:tc>
                    <a:tc>
                      <a:txBody>
                        <a:bodyPr/>
                        <a:lstStyle/>
                        <a:p>
                          <a:endParaRPr lang="en-US"/>
                        </a:p>
                      </a:txBody>
                      <a:tcPr marL="45720" marR="45720">
                        <a:blipFill>
                          <a:blip r:embed="rId7"/>
                          <a:stretch>
                            <a:fillRect l="-388889"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7"/>
                          <a:stretch>
                            <a:fillRect t="-503448" r="-300000" b="-300000"/>
                          </a:stretch>
                        </a:blipFill>
                      </a:tcPr>
                    </a:tc>
                    <a:tc>
                      <a:txBody>
                        <a:bodyPr/>
                        <a:lstStyle/>
                        <a:p>
                          <a:endParaRPr lang="en-US"/>
                        </a:p>
                      </a:txBody>
                      <a:tcPr marL="45720" marR="45720">
                        <a:blipFill>
                          <a:blip r:embed="rId7"/>
                          <a:stretch>
                            <a:fillRect l="-84615" t="-503448" r="-153846" b="-300000"/>
                          </a:stretch>
                        </a:blipFill>
                      </a:tcPr>
                    </a:tc>
                    <a:tc>
                      <a:txBody>
                        <a:bodyPr/>
                        <a:lstStyle/>
                        <a:p>
                          <a:endParaRPr lang="en-US"/>
                        </a:p>
                      </a:txBody>
                      <a:tcPr marL="45720" marR="45720">
                        <a:blipFill>
                          <a:blip r:embed="rId7"/>
                          <a:stretch>
                            <a:fillRect l="-218182" t="-503448" r="-81818" b="-300000"/>
                          </a:stretch>
                        </a:blipFill>
                      </a:tcPr>
                    </a:tc>
                    <a:tc>
                      <a:txBody>
                        <a:bodyPr/>
                        <a:lstStyle/>
                        <a:p>
                          <a:endParaRPr lang="en-US"/>
                        </a:p>
                      </a:txBody>
                      <a:tcPr marL="45720" marR="45720">
                        <a:blipFill>
                          <a:blip r:embed="rId7"/>
                          <a:stretch>
                            <a:fillRect l="-388889"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7"/>
                          <a:stretch>
                            <a:fillRect t="-603448" r="-300000" b="-200000"/>
                          </a:stretch>
                        </a:blipFill>
                      </a:tcPr>
                    </a:tc>
                    <a:tc>
                      <a:txBody>
                        <a:bodyPr/>
                        <a:lstStyle/>
                        <a:p>
                          <a:endParaRPr lang="en-US"/>
                        </a:p>
                      </a:txBody>
                      <a:tcPr marL="45720" marR="45720">
                        <a:blipFill>
                          <a:blip r:embed="rId7"/>
                          <a:stretch>
                            <a:fillRect l="-84615" t="-603448" r="-153846" b="-200000"/>
                          </a:stretch>
                        </a:blipFill>
                      </a:tcPr>
                    </a:tc>
                    <a:tc>
                      <a:txBody>
                        <a:bodyPr/>
                        <a:lstStyle/>
                        <a:p>
                          <a:endParaRPr lang="en-US"/>
                        </a:p>
                      </a:txBody>
                      <a:tcPr marL="45720" marR="45720">
                        <a:blipFill>
                          <a:blip r:embed="rId7"/>
                          <a:stretch>
                            <a:fillRect l="-218182" t="-603448" r="-81818" b="-200000"/>
                          </a:stretch>
                        </a:blipFill>
                      </a:tcPr>
                    </a:tc>
                    <a:tc>
                      <a:txBody>
                        <a:bodyPr/>
                        <a:lstStyle/>
                        <a:p>
                          <a:endParaRPr lang="en-US"/>
                        </a:p>
                      </a:txBody>
                      <a:tcPr marL="45720" marR="45720">
                        <a:blipFill>
                          <a:blip r:embed="rId7"/>
                          <a:stretch>
                            <a:fillRect l="-388889"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7"/>
                          <a:stretch>
                            <a:fillRect t="-703448" r="-300000" b="-100000"/>
                          </a:stretch>
                        </a:blipFill>
                      </a:tcPr>
                    </a:tc>
                    <a:tc>
                      <a:txBody>
                        <a:bodyPr/>
                        <a:lstStyle/>
                        <a:p>
                          <a:endParaRPr lang="en-US"/>
                        </a:p>
                      </a:txBody>
                      <a:tcPr marL="45720" marR="45720">
                        <a:blipFill>
                          <a:blip r:embed="rId7"/>
                          <a:stretch>
                            <a:fillRect l="-84615" t="-703448" r="-153846" b="-100000"/>
                          </a:stretch>
                        </a:blipFill>
                      </a:tcPr>
                    </a:tc>
                    <a:tc>
                      <a:txBody>
                        <a:bodyPr/>
                        <a:lstStyle/>
                        <a:p>
                          <a:endParaRPr lang="en-US"/>
                        </a:p>
                      </a:txBody>
                      <a:tcPr marL="45720" marR="45720">
                        <a:blipFill>
                          <a:blip r:embed="rId7"/>
                          <a:stretch>
                            <a:fillRect l="-218182" t="-703448" r="-81818" b="-100000"/>
                          </a:stretch>
                        </a:blipFill>
                      </a:tcPr>
                    </a:tc>
                    <a:tc>
                      <a:txBody>
                        <a:bodyPr/>
                        <a:lstStyle/>
                        <a:p>
                          <a:endParaRPr lang="en-US"/>
                        </a:p>
                      </a:txBody>
                      <a:tcPr marL="45720" marR="45720">
                        <a:blipFill>
                          <a:blip r:embed="rId7"/>
                          <a:stretch>
                            <a:fillRect l="-388889"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7"/>
                          <a:stretch>
                            <a:fillRect t="-803448" r="-300000"/>
                          </a:stretch>
                        </a:blipFill>
                      </a:tcPr>
                    </a:tc>
                    <a:tc>
                      <a:txBody>
                        <a:bodyPr/>
                        <a:lstStyle/>
                        <a:p>
                          <a:endParaRPr lang="en-US"/>
                        </a:p>
                      </a:txBody>
                      <a:tcPr marL="45720" marR="45720">
                        <a:blipFill>
                          <a:blip r:embed="rId7"/>
                          <a:stretch>
                            <a:fillRect l="-84615" t="-803448" r="-153846"/>
                          </a:stretch>
                        </a:blipFill>
                      </a:tcPr>
                    </a:tc>
                    <a:tc>
                      <a:txBody>
                        <a:bodyPr/>
                        <a:lstStyle/>
                        <a:p>
                          <a:endParaRPr lang="en-US"/>
                        </a:p>
                      </a:txBody>
                      <a:tcPr marL="45720" marR="45720">
                        <a:blipFill>
                          <a:blip r:embed="rId7"/>
                          <a:stretch>
                            <a:fillRect l="-218182" t="-803448" r="-81818"/>
                          </a:stretch>
                        </a:blipFill>
                      </a:tcPr>
                    </a:tc>
                    <a:tc>
                      <a:txBody>
                        <a:bodyPr/>
                        <a:lstStyle/>
                        <a:p>
                          <a:endParaRPr lang="en-US"/>
                        </a:p>
                      </a:txBody>
                      <a:tcPr marL="45720" marR="45720">
                        <a:blipFill>
                          <a:blip r:embed="rId7"/>
                          <a:stretch>
                            <a:fillRect l="-388889" t="-803448"/>
                          </a:stretch>
                        </a:blipFill>
                      </a:tcPr>
                    </a:tc>
                    <a:extLst>
                      <a:ext uri="{0D108BD9-81ED-4DB2-BD59-A6C34878D82A}">
                        <a16:rowId xmlns:a16="http://schemas.microsoft.com/office/drawing/2014/main" val="10008"/>
                      </a:ext>
                    </a:extLst>
                  </a:tr>
                </a:tbl>
              </a:graphicData>
            </a:graphic>
          </p:graphicFrame>
        </mc:Fallback>
      </mc:AlternateContent>
    </p:spTree>
    <p:extLst>
      <p:ext uri="{BB962C8B-B14F-4D97-AF65-F5344CB8AC3E}">
        <p14:creationId xmlns:p14="http://schemas.microsoft.com/office/powerpoint/2010/main" val="8925269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A37EA-1F5D-6349-97AF-1B16D24FE6D4}"/>
              </a:ext>
            </a:extLst>
          </p:cNvPr>
          <p:cNvSpPr>
            <a:spLocks noGrp="1"/>
          </p:cNvSpPr>
          <p:nvPr>
            <p:ph type="title"/>
          </p:nvPr>
        </p:nvSpPr>
        <p:spPr/>
        <p:txBody>
          <a:bodyPr/>
          <a:lstStyle/>
          <a:p>
            <a:r>
              <a:rPr lang="de-DE" dirty="0"/>
              <a:t>(Bedingte) Unabhängigkeiten als Lösung?</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4F1BC10C-5D04-B549-927C-8E58543C5282}"/>
                  </a:ext>
                </a:extLst>
              </p:cNvPr>
              <p:cNvSpPr>
                <a:spLocks noGrp="1"/>
              </p:cNvSpPr>
              <p:nvPr>
                <p:ph idx="1"/>
              </p:nvPr>
            </p:nvSpPr>
            <p:spPr/>
            <p:txBody>
              <a:bodyPr/>
              <a:lstStyle/>
              <a:p>
                <a:r>
                  <a:rPr lang="de-DE" dirty="0">
                    <a:solidFill>
                      <a:schemeClr val="tx1"/>
                    </a:solidFill>
                  </a:rPr>
                  <a:t>Gilt </a:t>
                </a:r>
                <a14:m>
                  <m:oMath xmlns:m="http://schemas.openxmlformats.org/officeDocument/2006/math">
                    <m:r>
                      <a:rPr lang="de-DE" i="1" smtClean="0">
                        <a:solidFill>
                          <a:srgbClr val="FFC000"/>
                        </a:solidFill>
                        <a:latin typeface="Cambria Math" panose="02040503050406030204" pitchFamily="18" charset="0"/>
                      </a:rPr>
                      <m:t>𝑇𝑟𝑎𝑣𝑒𝑙</m:t>
                    </m:r>
                    <m:r>
                      <a:rPr lang="de-DE" i="1">
                        <a:solidFill>
                          <a:srgbClr val="FFC000"/>
                        </a:solidFill>
                        <a:latin typeface="Cambria Math" panose="02040503050406030204" pitchFamily="18" charset="0"/>
                        <a:ea typeface="Cambria Math" panose="02040503050406030204" pitchFamily="18" charset="0"/>
                      </a:rPr>
                      <m:t>⊥</m:t>
                    </m:r>
                    <m:r>
                      <a:rPr lang="de-DE" i="1">
                        <a:solidFill>
                          <a:srgbClr val="FFC000"/>
                        </a:solidFill>
                        <a:latin typeface="Cambria Math" panose="02040503050406030204" pitchFamily="18" charset="0"/>
                        <a:ea typeface="Cambria Math" panose="02040503050406030204" pitchFamily="18" charset="0"/>
                      </a:rPr>
                      <m:t>𝑆𝑖𝑐𝑘</m:t>
                    </m:r>
                    <m:r>
                      <a:rPr lang="de-DE" i="1">
                        <a:solidFill>
                          <a:srgbClr val="FFC000"/>
                        </a:solidFill>
                        <a:latin typeface="Cambria Math" panose="02040503050406030204" pitchFamily="18" charset="0"/>
                        <a:ea typeface="Cambria Math" panose="02040503050406030204" pitchFamily="18" charset="0"/>
                      </a:rPr>
                      <m:t> </m:t>
                    </m:r>
                    <m:r>
                      <a:rPr lang="de-DE">
                        <a:solidFill>
                          <a:srgbClr val="FFC000"/>
                        </a:solidFill>
                        <a:latin typeface="Cambria Math" panose="02040503050406030204" pitchFamily="18" charset="0"/>
                        <a:ea typeface="Cambria Math" panose="02040503050406030204" pitchFamily="18" charset="0"/>
                      </a:rPr>
                      <m:t>| </m:t>
                    </m:r>
                    <m:r>
                      <a:rPr lang="de-DE" i="1">
                        <a:solidFill>
                          <a:srgbClr val="FFC000"/>
                        </a:solidFill>
                        <a:latin typeface="Cambria Math" panose="02040503050406030204" pitchFamily="18" charset="0"/>
                        <a:ea typeface="Cambria Math" panose="02040503050406030204" pitchFamily="18" charset="0"/>
                      </a:rPr>
                      <m:t>𝐸𝑝𝑖𝑑</m:t>
                    </m:r>
                  </m:oMath>
                </a14:m>
                <a:r>
                  <a:rPr lang="de-DE" dirty="0">
                    <a:solidFill>
                      <a:srgbClr val="FFC000"/>
                    </a:solidFill>
                  </a:rPr>
                  <a:t> </a:t>
                </a:r>
                <a:r>
                  <a:rPr lang="de-DE" dirty="0">
                    <a:solidFill>
                      <a:schemeClr val="tx1"/>
                    </a:solidFill>
                  </a:rPr>
                  <a:t>nun?</a:t>
                </a:r>
              </a:p>
              <a:p>
                <a:pPr lvl="1"/>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0" i="1" smtClean="0">
                            <a:latin typeface="Cambria Math" panose="02040503050406030204" pitchFamily="18" charset="0"/>
                          </a:rPr>
                          <m:t>𝑇𝑟𝑎𝑣𝑒𝑙</m:t>
                        </m:r>
                        <m:r>
                          <a:rPr lang="de-DE" i="1">
                            <a:latin typeface="Cambria Math" panose="02040503050406030204" pitchFamily="18" charset="0"/>
                          </a:rPr>
                          <m:t>, </m:t>
                        </m:r>
                        <m:r>
                          <a:rPr lang="de-DE" i="1">
                            <a:latin typeface="Cambria Math" panose="02040503050406030204" pitchFamily="18" charset="0"/>
                          </a:rPr>
                          <m:t>𝑆𝑖𝑐𝑘</m:t>
                        </m:r>
                        <m:r>
                          <a:rPr lang="de-DE" b="0" i="1" smtClean="0">
                            <a:latin typeface="Cambria Math" panose="02040503050406030204" pitchFamily="18" charset="0"/>
                          </a:rPr>
                          <m:t>|</m:t>
                        </m:r>
                        <m:r>
                          <a:rPr lang="de-DE" b="0" i="1" smtClean="0">
                            <a:latin typeface="Cambria Math" panose="02040503050406030204" pitchFamily="18" charset="0"/>
                          </a:rPr>
                          <m:t>𝐸𝑝𝑖𝑑</m:t>
                        </m:r>
                      </m:e>
                    </m:d>
                    <m:r>
                      <a:rPr lang="de-DE" i="1">
                        <a:latin typeface="Cambria Math" panose="02040503050406030204" pitchFamily="18" charset="0"/>
                      </a:rPr>
                      <m:t>≟</m:t>
                    </m:r>
                    <m:r>
                      <a:rPr lang="de-DE" i="1">
                        <a:latin typeface="Cambria Math" panose="02040503050406030204" pitchFamily="18" charset="0"/>
                      </a:rPr>
                      <m:t>𝑃</m:t>
                    </m:r>
                    <m:d>
                      <m:dPr>
                        <m:ctrlPr>
                          <a:rPr lang="de-DE" i="1">
                            <a:latin typeface="Cambria Math" panose="02040503050406030204" pitchFamily="18" charset="0"/>
                          </a:rPr>
                        </m:ctrlPr>
                      </m:dPr>
                      <m:e>
                        <m:r>
                          <a:rPr lang="de-DE" b="0" i="1" smtClean="0">
                            <a:latin typeface="Cambria Math" panose="02040503050406030204" pitchFamily="18" charset="0"/>
                          </a:rPr>
                          <m:t>𝑇𝑟𝑎𝑣𝑒𝑙</m:t>
                        </m:r>
                        <m:r>
                          <a:rPr lang="de-DE" b="0" i="1" smtClean="0">
                            <a:latin typeface="Cambria Math" panose="02040503050406030204" pitchFamily="18" charset="0"/>
                          </a:rPr>
                          <m:t>|</m:t>
                        </m:r>
                        <m:r>
                          <a:rPr lang="de-DE" i="1">
                            <a:latin typeface="Cambria Math" panose="02040503050406030204" pitchFamily="18" charset="0"/>
                          </a:rPr>
                          <m:t>𝐸𝑝𝑖𝑑</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𝑆𝑖𝑐𝑘</m:t>
                        </m:r>
                        <m:r>
                          <a:rPr lang="de-DE" b="0" i="1" smtClean="0">
                            <a:latin typeface="Cambria Math" panose="02040503050406030204" pitchFamily="18" charset="0"/>
                          </a:rPr>
                          <m:t>|</m:t>
                        </m:r>
                        <m:r>
                          <a:rPr lang="de-DE" b="0" i="1" smtClean="0">
                            <a:latin typeface="Cambria Math" panose="02040503050406030204" pitchFamily="18" charset="0"/>
                          </a:rPr>
                          <m:t>𝐸𝑝𝑖𝑑</m:t>
                        </m:r>
                      </m:e>
                    </m:d>
                  </m:oMath>
                </a14:m>
                <a:r>
                  <a:rPr lang="de-DE" dirty="0"/>
                  <a:t> </a:t>
                </a:r>
                <a:r>
                  <a:rPr lang="de-DE" b="1" dirty="0">
                    <a:solidFill>
                      <a:schemeClr val="accent2"/>
                    </a:solidFill>
                  </a:rPr>
                  <a:t>✓</a:t>
                </a:r>
              </a:p>
              <a:p>
                <a:pPr lvl="2"/>
                <a:endParaRPr lang="de-DE" i="1" dirty="0">
                  <a:latin typeface="Cambria Math" panose="02040503050406030204" pitchFamily="18" charset="0"/>
                </a:endParaRPr>
              </a:p>
              <a:p>
                <a:pPr lvl="1"/>
                <a:endParaRPr lang="de-DE" dirty="0"/>
              </a:p>
              <a:p>
                <a:pPr lvl="1"/>
                <a:endParaRPr lang="de-DE" dirty="0"/>
              </a:p>
              <a:p>
                <a:pPr lvl="1"/>
                <a:endParaRPr lang="de-DE" dirty="0"/>
              </a:p>
              <a:p>
                <a:pPr lvl="1"/>
                <a:endParaRPr lang="de-DE" dirty="0"/>
              </a:p>
              <a:p>
                <a:pPr lvl="1"/>
                <a:endParaRPr lang="de-DE" dirty="0"/>
              </a:p>
              <a:p>
                <a:pPr lvl="1"/>
                <a:endParaRPr lang="de-DE" dirty="0"/>
              </a:p>
              <a:p>
                <a:pPr lvl="1"/>
                <a:endParaRPr lang="de-DE" dirty="0"/>
              </a:p>
              <a:p>
                <a:r>
                  <a:rPr lang="de-DE" dirty="0"/>
                  <a:t>Wie hilft uns das?</a:t>
                </a:r>
              </a:p>
              <a:p>
                <a:pPr lvl="1"/>
                <a:endParaRPr lang="de-DE" dirty="0"/>
              </a:p>
            </p:txBody>
          </p:sp>
        </mc:Choice>
        <mc:Fallback xmlns="">
          <p:sp>
            <p:nvSpPr>
              <p:cNvPr id="5" name="Content Placeholder 4">
                <a:extLst>
                  <a:ext uri="{FF2B5EF4-FFF2-40B4-BE49-F238E27FC236}">
                    <a16:creationId xmlns:a16="http://schemas.microsoft.com/office/drawing/2014/main" id="{4F1BC10C-5D04-B549-927C-8E58543C5282}"/>
                  </a:ext>
                </a:extLst>
              </p:cNvPr>
              <p:cNvSpPr>
                <a:spLocks noGrp="1" noRot="1" noChangeAspect="1" noMove="1" noResize="1" noEditPoints="1" noAdjustHandles="1" noChangeArrowheads="1" noChangeShapeType="1" noTextEdit="1"/>
              </p:cNvSpPr>
              <p:nvPr>
                <p:ph idx="1"/>
              </p:nvPr>
            </p:nvSpPr>
            <p:spPr>
              <a:blipFill>
                <a:blip r:embed="rId2"/>
                <a:stretch>
                  <a:fillRect l="-1435" t="-2687"/>
                </a:stretch>
              </a:blipFill>
            </p:spPr>
            <p:txBody>
              <a:bodyPr/>
              <a:lstStyle/>
              <a:p>
                <a:r>
                  <a:rPr lang="de-DE">
                    <a:noFill/>
                  </a:rPr>
                  <a:t> </a:t>
                </a:r>
              </a:p>
            </p:txBody>
          </p:sp>
        </mc:Fallback>
      </mc:AlternateContent>
      <p:sp>
        <p:nvSpPr>
          <p:cNvPr id="3" name="Footer Placeholder 2">
            <a:extLst>
              <a:ext uri="{FF2B5EF4-FFF2-40B4-BE49-F238E27FC236}">
                <a16:creationId xmlns:a16="http://schemas.microsoft.com/office/drawing/2014/main" id="{EA288B24-BD51-6D42-B17B-54087845E8ED}"/>
              </a:ext>
            </a:extLst>
          </p:cNvPr>
          <p:cNvSpPr>
            <a:spLocks noGrp="1"/>
          </p:cNvSpPr>
          <p:nvPr>
            <p:ph type="ftr" sz="quarter" idx="3"/>
          </p:nvPr>
        </p:nvSpPr>
        <p:spPr/>
        <p:txBody>
          <a:bodyPr/>
          <a:lstStyle/>
          <a:p>
            <a:r>
              <a:rPr lang="en-GB"/>
              <a:t>Tanya Braun</a:t>
            </a:r>
          </a:p>
        </p:txBody>
      </p:sp>
      <p:sp>
        <p:nvSpPr>
          <p:cNvPr id="4" name="Slide Number Placeholder 3">
            <a:extLst>
              <a:ext uri="{FF2B5EF4-FFF2-40B4-BE49-F238E27FC236}">
                <a16:creationId xmlns:a16="http://schemas.microsoft.com/office/drawing/2014/main" id="{1D8BD24F-AC18-3441-A253-055581C289C4}"/>
              </a:ext>
            </a:extLst>
          </p:cNvPr>
          <p:cNvSpPr>
            <a:spLocks noGrp="1"/>
          </p:cNvSpPr>
          <p:nvPr>
            <p:ph type="sldNum" sz="quarter" idx="4"/>
          </p:nvPr>
        </p:nvSpPr>
        <p:spPr/>
        <p:txBody>
          <a:bodyPr/>
          <a:lstStyle/>
          <a:p>
            <a:fld id="{67C9959E-8E6B-B04C-9955-EA096F41CA7A}" type="slidenum">
              <a:rPr lang="en-GB" smtClean="0"/>
              <a:t>39</a:t>
            </a:fld>
            <a:endParaRPr lang="en-GB"/>
          </a:p>
        </p:txBody>
      </p:sp>
      <p:sp>
        <p:nvSpPr>
          <p:cNvPr id="6" name="Date Placeholder 5">
            <a:extLst>
              <a:ext uri="{FF2B5EF4-FFF2-40B4-BE49-F238E27FC236}">
                <a16:creationId xmlns:a16="http://schemas.microsoft.com/office/drawing/2014/main" id="{C0C30376-7C71-B24A-A506-8DCFD02B3500}"/>
              </a:ext>
            </a:extLst>
          </p:cNvPr>
          <p:cNvSpPr>
            <a:spLocks noGrp="1"/>
          </p:cNvSpPr>
          <p:nvPr>
            <p:ph type="dt" sz="half" idx="2"/>
          </p:nvPr>
        </p:nvSpPr>
        <p:spPr/>
        <p:txBody>
          <a:bodyPr/>
          <a:lstStyle/>
          <a:p>
            <a:r>
              <a:rPr lang="en-GB"/>
              <a:t>Episodische PGMs</a:t>
            </a:r>
            <a:endParaRPr lang="de-DE" dirty="0"/>
          </a:p>
        </p:txBody>
      </p:sp>
      <p:grpSp>
        <p:nvGrpSpPr>
          <p:cNvPr id="7" name="Group 6">
            <a:extLst>
              <a:ext uri="{FF2B5EF4-FFF2-40B4-BE49-F238E27FC236}">
                <a16:creationId xmlns:a16="http://schemas.microsoft.com/office/drawing/2014/main" id="{7786AB3C-7B65-7B4F-A9EB-B1ABEC9B61F9}"/>
              </a:ext>
            </a:extLst>
          </p:cNvPr>
          <p:cNvGrpSpPr/>
          <p:nvPr/>
        </p:nvGrpSpPr>
        <p:grpSpPr>
          <a:xfrm>
            <a:off x="9962548" y="1769043"/>
            <a:ext cx="986555" cy="389513"/>
            <a:chOff x="5532078" y="2979431"/>
            <a:chExt cx="986555" cy="389513"/>
          </a:xfrm>
        </p:grpSpPr>
        <p:sp>
          <p:nvSpPr>
            <p:cNvPr id="8" name="TextBox 7">
              <a:extLst>
                <a:ext uri="{FF2B5EF4-FFF2-40B4-BE49-F238E27FC236}">
                  <a16:creationId xmlns:a16="http://schemas.microsoft.com/office/drawing/2014/main" id="{1943B3CF-D7AF-204B-89A3-7EF86C176AD8}"/>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EB69775-8880-954B-981E-047BAFA644A7}"/>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10" name="Group 9">
            <a:extLst>
              <a:ext uri="{FF2B5EF4-FFF2-40B4-BE49-F238E27FC236}">
                <a16:creationId xmlns:a16="http://schemas.microsoft.com/office/drawing/2014/main" id="{907B3E58-0D79-2349-983E-E9F286F2E60E}"/>
              </a:ext>
            </a:extLst>
          </p:cNvPr>
          <p:cNvGrpSpPr/>
          <p:nvPr/>
        </p:nvGrpSpPr>
        <p:grpSpPr>
          <a:xfrm>
            <a:off x="9046869" y="1770147"/>
            <a:ext cx="724173" cy="389513"/>
            <a:chOff x="6518638" y="3371343"/>
            <a:chExt cx="724173" cy="389513"/>
          </a:xfrm>
        </p:grpSpPr>
        <p:sp>
          <p:nvSpPr>
            <p:cNvPr id="11" name="TextBox 10">
              <a:extLst>
                <a:ext uri="{FF2B5EF4-FFF2-40B4-BE49-F238E27FC236}">
                  <a16:creationId xmlns:a16="http://schemas.microsoft.com/office/drawing/2014/main" id="{6387F35D-2A1B-4A47-B118-F3DE306CC136}"/>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CE8A72F-AE46-B04A-8CDD-9BF96CF649BD}"/>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13" name="Group 12">
            <a:extLst>
              <a:ext uri="{FF2B5EF4-FFF2-40B4-BE49-F238E27FC236}">
                <a16:creationId xmlns:a16="http://schemas.microsoft.com/office/drawing/2014/main" id="{30346491-5A1D-174C-ABCD-C12D562F830D}"/>
              </a:ext>
            </a:extLst>
          </p:cNvPr>
          <p:cNvGrpSpPr/>
          <p:nvPr/>
        </p:nvGrpSpPr>
        <p:grpSpPr>
          <a:xfrm>
            <a:off x="11098385" y="1770148"/>
            <a:ext cx="771229" cy="389513"/>
            <a:chOff x="6102187" y="5664879"/>
            <a:chExt cx="771229" cy="389513"/>
          </a:xfrm>
        </p:grpSpPr>
        <p:sp>
          <p:nvSpPr>
            <p:cNvPr id="14" name="TextBox 13">
              <a:extLst>
                <a:ext uri="{FF2B5EF4-FFF2-40B4-BE49-F238E27FC236}">
                  <a16:creationId xmlns:a16="http://schemas.microsoft.com/office/drawing/2014/main" id="{9C93C758-C83D-BE41-B4E1-B7756604DC93}"/>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9584A143-8F44-4946-B339-35E41CEF674D}"/>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1" name="Rectangle 40">
                  <a:extLst>
                    <a:ext uri="{FF2B5EF4-FFF2-40B4-BE49-F238E27FC236}">
                      <a16:creationId xmlns:a16="http://schemas.microsoft.com/office/drawing/2014/main" id="{23F6380D-279B-2544-8BC3-F212C1516CED}"/>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id="{44094871-47C5-5B44-9706-4893450C1534}"/>
                  </a:ext>
                </a:extLst>
              </p:cNvPr>
              <p:cNvGraphicFramePr>
                <a:graphicFrameLocks noGrp="1"/>
              </p:cNvGraphicFramePr>
              <p:nvPr>
                <p:extLst>
                  <p:ext uri="{D42A27DB-BD31-4B8C-83A1-F6EECF244321}">
                    <p14:modId xmlns:p14="http://schemas.microsoft.com/office/powerpoint/2010/main" val="4169789487"/>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m:t>
                                </m:r>
                                <m:r>
                                  <a:rPr lang="de-DE" sz="1800" b="0" i="1" dirty="0" smtClean="0">
                                    <a:solidFill>
                                      <a:srgbClr val="FFC000"/>
                                    </a:solidFill>
                                    <a:latin typeface="Cambria Math" panose="02040503050406030204" pitchFamily="18" charset="0"/>
                                    <a:ea typeface="Cambria Math" panose="02040503050406030204" pitchFamily="18" charset="0"/>
                                  </a:rPr>
                                  <m:t>51</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m:t>
                                </m:r>
                                <m:r>
                                  <a:rPr lang="de-DE" sz="1800" b="0" i="1" dirty="0" smtClean="0">
                                    <a:solidFill>
                                      <a:srgbClr val="FFC000"/>
                                    </a:solidFill>
                                    <a:latin typeface="Cambria Math" panose="02040503050406030204" pitchFamily="18" charset="0"/>
                                    <a:ea typeface="Cambria Math" panose="02040503050406030204" pitchFamily="18" charset="0"/>
                                  </a:rPr>
                                  <m:t>09</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m:t>
                                </m:r>
                                <m:r>
                                  <a:rPr lang="de-DE" sz="1800" b="0" i="1" dirty="0" smtClean="0">
                                    <a:solidFill>
                                      <a:srgbClr val="FFC000"/>
                                    </a:solidFill>
                                    <a:latin typeface="Cambria Math" panose="02040503050406030204" pitchFamily="18" charset="0"/>
                                    <a:ea typeface="Cambria Math" panose="02040503050406030204" pitchFamily="18" charset="0"/>
                                  </a:rPr>
                                  <m:t>17</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0.0</m:t>
                                </m:r>
                                <m:r>
                                  <a:rPr lang="de-DE" sz="1800" b="0" i="1" dirty="0" smtClean="0">
                                    <a:solidFill>
                                      <a:srgbClr val="FFC000"/>
                                    </a:solidFill>
                                    <a:latin typeface="Cambria Math" panose="02040503050406030204" pitchFamily="18" charset="0"/>
                                    <a:ea typeface="Cambria Math" panose="02040503050406030204" pitchFamily="18" charset="0"/>
                                  </a:rPr>
                                  <m:t>3</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0.0</m:t>
                                </m:r>
                                <m:r>
                                  <a:rPr lang="de-DE" sz="1800" b="0" i="1" dirty="0" smtClean="0">
                                    <a:solidFill>
                                      <a:srgbClr val="FFC000"/>
                                    </a:solidFill>
                                    <a:latin typeface="Cambria Math" panose="02040503050406030204" pitchFamily="18" charset="0"/>
                                    <a:ea typeface="Cambria Math" panose="02040503050406030204" pitchFamily="18" charset="0"/>
                                  </a:rPr>
                                  <m:t>9</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0.0</m:t>
                                </m:r>
                                <m:r>
                                  <a:rPr lang="de-DE" sz="1800" b="0" i="1" dirty="0" smtClean="0">
                                    <a:solidFill>
                                      <a:srgbClr val="FFC000"/>
                                    </a:solidFill>
                                    <a:latin typeface="Cambria Math" panose="02040503050406030204" pitchFamily="18" charset="0"/>
                                    <a:ea typeface="Cambria Math" panose="02040503050406030204" pitchFamily="18" charset="0"/>
                                  </a:rPr>
                                  <m:t>3</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0.0</m:t>
                                </m:r>
                                <m:r>
                                  <a:rPr lang="de-DE" sz="1800" b="0" i="1" dirty="0" smtClean="0">
                                    <a:solidFill>
                                      <a:srgbClr val="FFC000"/>
                                    </a:solidFill>
                                    <a:latin typeface="Cambria Math" panose="02040503050406030204" pitchFamily="18" charset="0"/>
                                    <a:ea typeface="Cambria Math" panose="02040503050406030204" pitchFamily="18" charset="0"/>
                                  </a:rPr>
                                  <m:t>6</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0.02</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6" name="Table 15">
                <a:extLst>
                  <a:ext uri="{FF2B5EF4-FFF2-40B4-BE49-F238E27FC236}">
                    <a16:creationId xmlns:a16="http://schemas.microsoft.com/office/drawing/2014/main" id="{44094871-47C5-5B44-9706-4893450C1534}"/>
                  </a:ext>
                </a:extLst>
              </p:cNvPr>
              <p:cNvGraphicFramePr>
                <a:graphicFrameLocks noGrp="1"/>
              </p:cNvGraphicFramePr>
              <p:nvPr>
                <p:extLst>
                  <p:ext uri="{D42A27DB-BD31-4B8C-83A1-F6EECF244321}">
                    <p14:modId xmlns:p14="http://schemas.microsoft.com/office/powerpoint/2010/main" val="4169789487"/>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7"/>
                          <a:stretch>
                            <a:fillRect t="-3448" r="-300000" b="-800000"/>
                          </a:stretch>
                        </a:blipFill>
                      </a:tcPr>
                    </a:tc>
                    <a:tc>
                      <a:txBody>
                        <a:bodyPr/>
                        <a:lstStyle/>
                        <a:p>
                          <a:endParaRPr lang="en-US"/>
                        </a:p>
                      </a:txBody>
                      <a:tcPr marL="45720" marR="45720">
                        <a:blipFill>
                          <a:blip r:embed="rId7"/>
                          <a:stretch>
                            <a:fillRect l="-84615" t="-3448" r="-153846" b="-800000"/>
                          </a:stretch>
                        </a:blipFill>
                      </a:tcPr>
                    </a:tc>
                    <a:tc>
                      <a:txBody>
                        <a:bodyPr/>
                        <a:lstStyle/>
                        <a:p>
                          <a:endParaRPr lang="en-US"/>
                        </a:p>
                      </a:txBody>
                      <a:tcPr marL="45720" marR="45720">
                        <a:blipFill>
                          <a:blip r:embed="rId7"/>
                          <a:stretch>
                            <a:fillRect l="-218182" t="-3448" r="-81818" b="-800000"/>
                          </a:stretch>
                        </a:blipFill>
                      </a:tcPr>
                    </a:tc>
                    <a:tc>
                      <a:txBody>
                        <a:bodyPr/>
                        <a:lstStyle/>
                        <a:p>
                          <a:endParaRPr lang="en-US"/>
                        </a:p>
                      </a:txBody>
                      <a:tcPr marL="45720" marR="45720">
                        <a:blipFill>
                          <a:blip r:embed="rId7"/>
                          <a:stretch>
                            <a:fillRect l="-388889"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7"/>
                          <a:stretch>
                            <a:fillRect t="-103448" r="-300000" b="-700000"/>
                          </a:stretch>
                        </a:blipFill>
                      </a:tcPr>
                    </a:tc>
                    <a:tc>
                      <a:txBody>
                        <a:bodyPr/>
                        <a:lstStyle/>
                        <a:p>
                          <a:endParaRPr lang="en-US"/>
                        </a:p>
                      </a:txBody>
                      <a:tcPr marL="45720" marR="45720">
                        <a:blipFill>
                          <a:blip r:embed="rId7"/>
                          <a:stretch>
                            <a:fillRect l="-84615" t="-103448" r="-153846" b="-700000"/>
                          </a:stretch>
                        </a:blipFill>
                      </a:tcPr>
                    </a:tc>
                    <a:tc>
                      <a:txBody>
                        <a:bodyPr/>
                        <a:lstStyle/>
                        <a:p>
                          <a:endParaRPr lang="en-US"/>
                        </a:p>
                      </a:txBody>
                      <a:tcPr marL="45720" marR="45720">
                        <a:blipFill>
                          <a:blip r:embed="rId7"/>
                          <a:stretch>
                            <a:fillRect l="-218182" t="-103448" r="-81818" b="-700000"/>
                          </a:stretch>
                        </a:blipFill>
                      </a:tcPr>
                    </a:tc>
                    <a:tc>
                      <a:txBody>
                        <a:bodyPr/>
                        <a:lstStyle/>
                        <a:p>
                          <a:endParaRPr lang="en-US"/>
                        </a:p>
                      </a:txBody>
                      <a:tcPr marL="45720" marR="45720">
                        <a:blipFill>
                          <a:blip r:embed="rId7"/>
                          <a:stretch>
                            <a:fillRect l="-388889"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7"/>
                          <a:stretch>
                            <a:fillRect t="-203448" r="-300000" b="-600000"/>
                          </a:stretch>
                        </a:blipFill>
                      </a:tcPr>
                    </a:tc>
                    <a:tc>
                      <a:txBody>
                        <a:bodyPr/>
                        <a:lstStyle/>
                        <a:p>
                          <a:endParaRPr lang="en-US"/>
                        </a:p>
                      </a:txBody>
                      <a:tcPr marL="45720" marR="45720">
                        <a:blipFill>
                          <a:blip r:embed="rId7"/>
                          <a:stretch>
                            <a:fillRect l="-84615" t="-203448" r="-153846" b="-600000"/>
                          </a:stretch>
                        </a:blipFill>
                      </a:tcPr>
                    </a:tc>
                    <a:tc>
                      <a:txBody>
                        <a:bodyPr/>
                        <a:lstStyle/>
                        <a:p>
                          <a:endParaRPr lang="en-US"/>
                        </a:p>
                      </a:txBody>
                      <a:tcPr marL="45720" marR="45720">
                        <a:blipFill>
                          <a:blip r:embed="rId7"/>
                          <a:stretch>
                            <a:fillRect l="-218182" t="-203448" r="-81818" b="-600000"/>
                          </a:stretch>
                        </a:blipFill>
                      </a:tcPr>
                    </a:tc>
                    <a:tc>
                      <a:txBody>
                        <a:bodyPr/>
                        <a:lstStyle/>
                        <a:p>
                          <a:endParaRPr lang="en-US"/>
                        </a:p>
                      </a:txBody>
                      <a:tcPr marL="45720" marR="45720">
                        <a:blipFill>
                          <a:blip r:embed="rId7"/>
                          <a:stretch>
                            <a:fillRect l="-388889"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7"/>
                          <a:stretch>
                            <a:fillRect t="-303448" r="-300000" b="-500000"/>
                          </a:stretch>
                        </a:blipFill>
                      </a:tcPr>
                    </a:tc>
                    <a:tc>
                      <a:txBody>
                        <a:bodyPr/>
                        <a:lstStyle/>
                        <a:p>
                          <a:endParaRPr lang="en-US"/>
                        </a:p>
                      </a:txBody>
                      <a:tcPr marL="45720" marR="45720">
                        <a:blipFill>
                          <a:blip r:embed="rId7"/>
                          <a:stretch>
                            <a:fillRect l="-84615" t="-303448" r="-153846" b="-500000"/>
                          </a:stretch>
                        </a:blipFill>
                      </a:tcPr>
                    </a:tc>
                    <a:tc>
                      <a:txBody>
                        <a:bodyPr/>
                        <a:lstStyle/>
                        <a:p>
                          <a:endParaRPr lang="en-US"/>
                        </a:p>
                      </a:txBody>
                      <a:tcPr marL="45720" marR="45720">
                        <a:blipFill>
                          <a:blip r:embed="rId7"/>
                          <a:stretch>
                            <a:fillRect l="-218182" t="-303448" r="-81818" b="-500000"/>
                          </a:stretch>
                        </a:blipFill>
                      </a:tcPr>
                    </a:tc>
                    <a:tc>
                      <a:txBody>
                        <a:bodyPr/>
                        <a:lstStyle/>
                        <a:p>
                          <a:endParaRPr lang="en-US"/>
                        </a:p>
                      </a:txBody>
                      <a:tcPr marL="45720" marR="45720">
                        <a:blipFill>
                          <a:blip r:embed="rId7"/>
                          <a:stretch>
                            <a:fillRect l="-388889"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7"/>
                          <a:stretch>
                            <a:fillRect t="-403448" r="-300000" b="-400000"/>
                          </a:stretch>
                        </a:blipFill>
                      </a:tcPr>
                    </a:tc>
                    <a:tc>
                      <a:txBody>
                        <a:bodyPr/>
                        <a:lstStyle/>
                        <a:p>
                          <a:endParaRPr lang="en-US"/>
                        </a:p>
                      </a:txBody>
                      <a:tcPr marL="45720" marR="45720">
                        <a:blipFill>
                          <a:blip r:embed="rId7"/>
                          <a:stretch>
                            <a:fillRect l="-84615" t="-403448" r="-153846" b="-400000"/>
                          </a:stretch>
                        </a:blipFill>
                      </a:tcPr>
                    </a:tc>
                    <a:tc>
                      <a:txBody>
                        <a:bodyPr/>
                        <a:lstStyle/>
                        <a:p>
                          <a:endParaRPr lang="en-US"/>
                        </a:p>
                      </a:txBody>
                      <a:tcPr marL="45720" marR="45720">
                        <a:blipFill>
                          <a:blip r:embed="rId7"/>
                          <a:stretch>
                            <a:fillRect l="-218182" t="-403448" r="-81818" b="-400000"/>
                          </a:stretch>
                        </a:blipFill>
                      </a:tcPr>
                    </a:tc>
                    <a:tc>
                      <a:txBody>
                        <a:bodyPr/>
                        <a:lstStyle/>
                        <a:p>
                          <a:endParaRPr lang="en-US"/>
                        </a:p>
                      </a:txBody>
                      <a:tcPr marL="45720" marR="45720">
                        <a:blipFill>
                          <a:blip r:embed="rId7"/>
                          <a:stretch>
                            <a:fillRect l="-388889"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7"/>
                          <a:stretch>
                            <a:fillRect t="-503448" r="-300000" b="-300000"/>
                          </a:stretch>
                        </a:blipFill>
                      </a:tcPr>
                    </a:tc>
                    <a:tc>
                      <a:txBody>
                        <a:bodyPr/>
                        <a:lstStyle/>
                        <a:p>
                          <a:endParaRPr lang="en-US"/>
                        </a:p>
                      </a:txBody>
                      <a:tcPr marL="45720" marR="45720">
                        <a:blipFill>
                          <a:blip r:embed="rId7"/>
                          <a:stretch>
                            <a:fillRect l="-84615" t="-503448" r="-153846" b="-300000"/>
                          </a:stretch>
                        </a:blipFill>
                      </a:tcPr>
                    </a:tc>
                    <a:tc>
                      <a:txBody>
                        <a:bodyPr/>
                        <a:lstStyle/>
                        <a:p>
                          <a:endParaRPr lang="en-US"/>
                        </a:p>
                      </a:txBody>
                      <a:tcPr marL="45720" marR="45720">
                        <a:blipFill>
                          <a:blip r:embed="rId7"/>
                          <a:stretch>
                            <a:fillRect l="-218182" t="-503448" r="-81818" b="-300000"/>
                          </a:stretch>
                        </a:blipFill>
                      </a:tcPr>
                    </a:tc>
                    <a:tc>
                      <a:txBody>
                        <a:bodyPr/>
                        <a:lstStyle/>
                        <a:p>
                          <a:endParaRPr lang="en-US"/>
                        </a:p>
                      </a:txBody>
                      <a:tcPr marL="45720" marR="45720">
                        <a:blipFill>
                          <a:blip r:embed="rId7"/>
                          <a:stretch>
                            <a:fillRect l="-388889"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7"/>
                          <a:stretch>
                            <a:fillRect t="-603448" r="-300000" b="-200000"/>
                          </a:stretch>
                        </a:blipFill>
                      </a:tcPr>
                    </a:tc>
                    <a:tc>
                      <a:txBody>
                        <a:bodyPr/>
                        <a:lstStyle/>
                        <a:p>
                          <a:endParaRPr lang="en-US"/>
                        </a:p>
                      </a:txBody>
                      <a:tcPr marL="45720" marR="45720">
                        <a:blipFill>
                          <a:blip r:embed="rId7"/>
                          <a:stretch>
                            <a:fillRect l="-84615" t="-603448" r="-153846" b="-200000"/>
                          </a:stretch>
                        </a:blipFill>
                      </a:tcPr>
                    </a:tc>
                    <a:tc>
                      <a:txBody>
                        <a:bodyPr/>
                        <a:lstStyle/>
                        <a:p>
                          <a:endParaRPr lang="en-US"/>
                        </a:p>
                      </a:txBody>
                      <a:tcPr marL="45720" marR="45720">
                        <a:blipFill>
                          <a:blip r:embed="rId7"/>
                          <a:stretch>
                            <a:fillRect l="-218182" t="-603448" r="-81818" b="-200000"/>
                          </a:stretch>
                        </a:blipFill>
                      </a:tcPr>
                    </a:tc>
                    <a:tc>
                      <a:txBody>
                        <a:bodyPr/>
                        <a:lstStyle/>
                        <a:p>
                          <a:endParaRPr lang="en-US"/>
                        </a:p>
                      </a:txBody>
                      <a:tcPr marL="45720" marR="45720">
                        <a:blipFill>
                          <a:blip r:embed="rId7"/>
                          <a:stretch>
                            <a:fillRect l="-388889"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7"/>
                          <a:stretch>
                            <a:fillRect t="-703448" r="-300000" b="-100000"/>
                          </a:stretch>
                        </a:blipFill>
                      </a:tcPr>
                    </a:tc>
                    <a:tc>
                      <a:txBody>
                        <a:bodyPr/>
                        <a:lstStyle/>
                        <a:p>
                          <a:endParaRPr lang="en-US"/>
                        </a:p>
                      </a:txBody>
                      <a:tcPr marL="45720" marR="45720">
                        <a:blipFill>
                          <a:blip r:embed="rId7"/>
                          <a:stretch>
                            <a:fillRect l="-84615" t="-703448" r="-153846" b="-100000"/>
                          </a:stretch>
                        </a:blipFill>
                      </a:tcPr>
                    </a:tc>
                    <a:tc>
                      <a:txBody>
                        <a:bodyPr/>
                        <a:lstStyle/>
                        <a:p>
                          <a:endParaRPr lang="en-US"/>
                        </a:p>
                      </a:txBody>
                      <a:tcPr marL="45720" marR="45720">
                        <a:blipFill>
                          <a:blip r:embed="rId7"/>
                          <a:stretch>
                            <a:fillRect l="-218182" t="-703448" r="-81818" b="-100000"/>
                          </a:stretch>
                        </a:blipFill>
                      </a:tcPr>
                    </a:tc>
                    <a:tc>
                      <a:txBody>
                        <a:bodyPr/>
                        <a:lstStyle/>
                        <a:p>
                          <a:endParaRPr lang="en-US"/>
                        </a:p>
                      </a:txBody>
                      <a:tcPr marL="45720" marR="45720">
                        <a:blipFill>
                          <a:blip r:embed="rId7"/>
                          <a:stretch>
                            <a:fillRect l="-388889"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7"/>
                          <a:stretch>
                            <a:fillRect t="-803448" r="-300000"/>
                          </a:stretch>
                        </a:blipFill>
                      </a:tcPr>
                    </a:tc>
                    <a:tc>
                      <a:txBody>
                        <a:bodyPr/>
                        <a:lstStyle/>
                        <a:p>
                          <a:endParaRPr lang="en-US"/>
                        </a:p>
                      </a:txBody>
                      <a:tcPr marL="45720" marR="45720">
                        <a:blipFill>
                          <a:blip r:embed="rId7"/>
                          <a:stretch>
                            <a:fillRect l="-84615" t="-803448" r="-153846"/>
                          </a:stretch>
                        </a:blipFill>
                      </a:tcPr>
                    </a:tc>
                    <a:tc>
                      <a:txBody>
                        <a:bodyPr/>
                        <a:lstStyle/>
                        <a:p>
                          <a:endParaRPr lang="en-US"/>
                        </a:p>
                      </a:txBody>
                      <a:tcPr marL="45720" marR="45720">
                        <a:blipFill>
                          <a:blip r:embed="rId7"/>
                          <a:stretch>
                            <a:fillRect l="-218182" t="-803448" r="-81818"/>
                          </a:stretch>
                        </a:blipFill>
                      </a:tcPr>
                    </a:tc>
                    <a:tc>
                      <a:txBody>
                        <a:bodyPr/>
                        <a:lstStyle/>
                        <a:p>
                          <a:endParaRPr lang="en-US"/>
                        </a:p>
                      </a:txBody>
                      <a:tcPr marL="45720" marR="45720">
                        <a:blipFill>
                          <a:blip r:embed="rId7"/>
                          <a:stretch>
                            <a:fillRect l="-388889" t="-803448"/>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C284F92A-A51E-E945-BC4C-AA9321D6CC15}"/>
                  </a:ext>
                </a:extLst>
              </p:cNvPr>
              <p:cNvGraphicFramePr>
                <a:graphicFrameLocks noGrp="1"/>
              </p:cNvGraphicFramePr>
              <p:nvPr>
                <p:extLst>
                  <p:ext uri="{D42A27DB-BD31-4B8C-83A1-F6EECF244321}">
                    <p14:modId xmlns:p14="http://schemas.microsoft.com/office/powerpoint/2010/main" val="1499641223"/>
                  </p:ext>
                </p:extLst>
              </p:nvPr>
            </p:nvGraphicFramePr>
            <p:xfrm>
              <a:off x="926419" y="2386868"/>
              <a:ext cx="2484311" cy="2754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58927">
                      <a:extLst>
                        <a:ext uri="{9D8B030D-6E8A-4147-A177-3AD203B41FA5}">
                          <a16:colId xmlns:a16="http://schemas.microsoft.com/office/drawing/2014/main" val="20002"/>
                        </a:ext>
                      </a:extLst>
                    </a:gridCol>
                    <a:gridCol w="69945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6375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1125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2"/>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2125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3"/>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0.0</m:t>
                              </m:r>
                              <m:r>
                                <a:rPr lang="de-DE" sz="1400" b="0" i="1" dirty="0" smtClean="0">
                                  <a:solidFill>
                                    <a:srgbClr val="FFC000"/>
                                  </a:solidFill>
                                  <a:latin typeface="Cambria Math" panose="02040503050406030204" pitchFamily="18" charset="0"/>
                                  <a:ea typeface="Cambria Math" panose="02040503050406030204" pitchFamily="18" charset="0"/>
                                </a:rPr>
                                <m:t>375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45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15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6"/>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3</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7"/>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1</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7" name="Table 16">
                <a:extLst>
                  <a:ext uri="{FF2B5EF4-FFF2-40B4-BE49-F238E27FC236}">
                    <a16:creationId xmlns:a16="http://schemas.microsoft.com/office/drawing/2014/main" id="{C284F92A-A51E-E945-BC4C-AA9321D6CC15}"/>
                  </a:ext>
                </a:extLst>
              </p:cNvPr>
              <p:cNvGraphicFramePr>
                <a:graphicFrameLocks noGrp="1"/>
              </p:cNvGraphicFramePr>
              <p:nvPr>
                <p:extLst>
                  <p:ext uri="{D42A27DB-BD31-4B8C-83A1-F6EECF244321}">
                    <p14:modId xmlns:p14="http://schemas.microsoft.com/office/powerpoint/2010/main" val="1499641223"/>
                  </p:ext>
                </p:extLst>
              </p:nvPr>
            </p:nvGraphicFramePr>
            <p:xfrm>
              <a:off x="926419" y="2386868"/>
              <a:ext cx="2484311" cy="2754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58927">
                      <a:extLst>
                        <a:ext uri="{9D8B030D-6E8A-4147-A177-3AD203B41FA5}">
                          <a16:colId xmlns:a16="http://schemas.microsoft.com/office/drawing/2014/main" val="20002"/>
                        </a:ext>
                      </a:extLst>
                    </a:gridCol>
                    <a:gridCol w="69945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8"/>
                          <a:stretch>
                            <a:fillRect r="-347727" b="-812500"/>
                          </a:stretch>
                        </a:blipFill>
                      </a:tcPr>
                    </a:tc>
                    <a:tc>
                      <a:txBody>
                        <a:bodyPr/>
                        <a:lstStyle/>
                        <a:p>
                          <a:endParaRPr lang="en-US"/>
                        </a:p>
                      </a:txBody>
                      <a:tcPr marL="45720" marR="45720">
                        <a:blipFill>
                          <a:blip r:embed="rId8"/>
                          <a:stretch>
                            <a:fillRect l="-83019" r="-188679" b="-812500"/>
                          </a:stretch>
                        </a:blipFill>
                      </a:tcPr>
                    </a:tc>
                    <a:tc>
                      <a:txBody>
                        <a:bodyPr/>
                        <a:lstStyle/>
                        <a:p>
                          <a:endParaRPr lang="en-US"/>
                        </a:p>
                      </a:txBody>
                      <a:tcPr marL="45720" marR="45720">
                        <a:blipFill>
                          <a:blip r:embed="rId8"/>
                          <a:stretch>
                            <a:fillRect l="-215556" r="-122222" b="-812500"/>
                          </a:stretch>
                        </a:blipFill>
                      </a:tcPr>
                    </a:tc>
                    <a:tc>
                      <a:txBody>
                        <a:bodyPr/>
                        <a:lstStyle/>
                        <a:p>
                          <a:endParaRPr lang="en-US"/>
                        </a:p>
                      </a:txBody>
                      <a:tcPr marL="45720" marR="45720">
                        <a:blipFill>
                          <a:blip r:embed="rId8"/>
                          <a:stretch>
                            <a:fillRect l="-258182" b="-812500"/>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8"/>
                          <a:stretch>
                            <a:fillRect t="-100000" r="-347727" b="-712500"/>
                          </a:stretch>
                        </a:blipFill>
                      </a:tcPr>
                    </a:tc>
                    <a:tc>
                      <a:txBody>
                        <a:bodyPr/>
                        <a:lstStyle/>
                        <a:p>
                          <a:endParaRPr lang="en-US"/>
                        </a:p>
                      </a:txBody>
                      <a:tcPr marL="45720" marR="45720">
                        <a:blipFill>
                          <a:blip r:embed="rId8"/>
                          <a:stretch>
                            <a:fillRect l="-83019" t="-100000" r="-188679" b="-712500"/>
                          </a:stretch>
                        </a:blipFill>
                      </a:tcPr>
                    </a:tc>
                    <a:tc>
                      <a:txBody>
                        <a:bodyPr/>
                        <a:lstStyle/>
                        <a:p>
                          <a:endParaRPr lang="en-US"/>
                        </a:p>
                      </a:txBody>
                      <a:tcPr marL="45720" marR="45720">
                        <a:blipFill>
                          <a:blip r:embed="rId8"/>
                          <a:stretch>
                            <a:fillRect l="-215556" t="-100000" r="-122222" b="-712500"/>
                          </a:stretch>
                        </a:blipFill>
                      </a:tcPr>
                    </a:tc>
                    <a:tc>
                      <a:txBody>
                        <a:bodyPr/>
                        <a:lstStyle/>
                        <a:p>
                          <a:endParaRPr lang="en-US"/>
                        </a:p>
                      </a:txBody>
                      <a:tcPr marL="45720" marR="45720">
                        <a:blipFill>
                          <a:blip r:embed="rId8"/>
                          <a:stretch>
                            <a:fillRect l="-258182" t="-100000" b="-7125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8"/>
                          <a:stretch>
                            <a:fillRect t="-192000" r="-347727" b="-584000"/>
                          </a:stretch>
                        </a:blipFill>
                      </a:tcPr>
                    </a:tc>
                    <a:tc>
                      <a:txBody>
                        <a:bodyPr/>
                        <a:lstStyle/>
                        <a:p>
                          <a:endParaRPr lang="en-US"/>
                        </a:p>
                      </a:txBody>
                      <a:tcPr marL="45720" marR="45720">
                        <a:blipFill>
                          <a:blip r:embed="rId8"/>
                          <a:stretch>
                            <a:fillRect l="-83019" t="-192000" r="-188679" b="-584000"/>
                          </a:stretch>
                        </a:blipFill>
                      </a:tcPr>
                    </a:tc>
                    <a:tc>
                      <a:txBody>
                        <a:bodyPr/>
                        <a:lstStyle/>
                        <a:p>
                          <a:endParaRPr lang="en-US"/>
                        </a:p>
                      </a:txBody>
                      <a:tcPr marL="45720" marR="45720">
                        <a:blipFill>
                          <a:blip r:embed="rId8"/>
                          <a:stretch>
                            <a:fillRect l="-215556" t="-192000" r="-122222" b="-584000"/>
                          </a:stretch>
                        </a:blipFill>
                      </a:tcPr>
                    </a:tc>
                    <a:tc>
                      <a:txBody>
                        <a:bodyPr/>
                        <a:lstStyle/>
                        <a:p>
                          <a:endParaRPr lang="en-US"/>
                        </a:p>
                      </a:txBody>
                      <a:tcPr marL="45720" marR="45720">
                        <a:blipFill>
                          <a:blip r:embed="rId8"/>
                          <a:stretch>
                            <a:fillRect l="-258182" t="-192000" b="-584000"/>
                          </a:stretch>
                        </a:blipFill>
                      </a:tcPr>
                    </a:tc>
                    <a:extLst>
                      <a:ext uri="{0D108BD9-81ED-4DB2-BD59-A6C34878D82A}">
                        <a16:rowId xmlns:a16="http://schemas.microsoft.com/office/drawing/2014/main" val="10002"/>
                      </a:ext>
                    </a:extLst>
                  </a:tr>
                  <a:tr h="306000">
                    <a:tc>
                      <a:txBody>
                        <a:bodyPr/>
                        <a:lstStyle/>
                        <a:p>
                          <a:endParaRPr lang="en-US"/>
                        </a:p>
                      </a:txBody>
                      <a:tcPr marL="45720" marR="45720">
                        <a:blipFill>
                          <a:blip r:embed="rId8"/>
                          <a:stretch>
                            <a:fillRect t="-304167" r="-347727" b="-508333"/>
                          </a:stretch>
                        </a:blipFill>
                      </a:tcPr>
                    </a:tc>
                    <a:tc>
                      <a:txBody>
                        <a:bodyPr/>
                        <a:lstStyle/>
                        <a:p>
                          <a:endParaRPr lang="en-US"/>
                        </a:p>
                      </a:txBody>
                      <a:tcPr marL="45720" marR="45720">
                        <a:blipFill>
                          <a:blip r:embed="rId8"/>
                          <a:stretch>
                            <a:fillRect l="-83019" t="-304167" r="-188679" b="-508333"/>
                          </a:stretch>
                        </a:blipFill>
                      </a:tcPr>
                    </a:tc>
                    <a:tc>
                      <a:txBody>
                        <a:bodyPr/>
                        <a:lstStyle/>
                        <a:p>
                          <a:endParaRPr lang="en-US"/>
                        </a:p>
                      </a:txBody>
                      <a:tcPr marL="45720" marR="45720">
                        <a:blipFill>
                          <a:blip r:embed="rId8"/>
                          <a:stretch>
                            <a:fillRect l="-215556" t="-304167" r="-122222" b="-508333"/>
                          </a:stretch>
                        </a:blipFill>
                      </a:tcPr>
                    </a:tc>
                    <a:tc>
                      <a:txBody>
                        <a:bodyPr/>
                        <a:lstStyle/>
                        <a:p>
                          <a:endParaRPr lang="en-US"/>
                        </a:p>
                      </a:txBody>
                      <a:tcPr marL="45720" marR="45720">
                        <a:blipFill>
                          <a:blip r:embed="rId8"/>
                          <a:stretch>
                            <a:fillRect l="-258182" t="-304167" b="-508333"/>
                          </a:stretch>
                        </a:blipFill>
                      </a:tcPr>
                    </a:tc>
                    <a:extLst>
                      <a:ext uri="{0D108BD9-81ED-4DB2-BD59-A6C34878D82A}">
                        <a16:rowId xmlns:a16="http://schemas.microsoft.com/office/drawing/2014/main" val="10003"/>
                      </a:ext>
                    </a:extLst>
                  </a:tr>
                  <a:tr h="306000">
                    <a:tc>
                      <a:txBody>
                        <a:bodyPr/>
                        <a:lstStyle/>
                        <a:p>
                          <a:endParaRPr lang="en-US"/>
                        </a:p>
                      </a:txBody>
                      <a:tcPr marL="45720" marR="45720">
                        <a:blipFill>
                          <a:blip r:embed="rId8"/>
                          <a:stretch>
                            <a:fillRect t="-404167" r="-347727" b="-408333"/>
                          </a:stretch>
                        </a:blipFill>
                      </a:tcPr>
                    </a:tc>
                    <a:tc>
                      <a:txBody>
                        <a:bodyPr/>
                        <a:lstStyle/>
                        <a:p>
                          <a:endParaRPr lang="en-US"/>
                        </a:p>
                      </a:txBody>
                      <a:tcPr marL="45720" marR="45720">
                        <a:blipFill>
                          <a:blip r:embed="rId8"/>
                          <a:stretch>
                            <a:fillRect l="-83019" t="-404167" r="-188679" b="-408333"/>
                          </a:stretch>
                        </a:blipFill>
                      </a:tcPr>
                    </a:tc>
                    <a:tc>
                      <a:txBody>
                        <a:bodyPr/>
                        <a:lstStyle/>
                        <a:p>
                          <a:endParaRPr lang="en-US"/>
                        </a:p>
                      </a:txBody>
                      <a:tcPr marL="45720" marR="45720">
                        <a:blipFill>
                          <a:blip r:embed="rId8"/>
                          <a:stretch>
                            <a:fillRect l="-215556" t="-404167" r="-122222" b="-408333"/>
                          </a:stretch>
                        </a:blipFill>
                      </a:tcPr>
                    </a:tc>
                    <a:tc>
                      <a:txBody>
                        <a:bodyPr/>
                        <a:lstStyle/>
                        <a:p>
                          <a:endParaRPr lang="en-US"/>
                        </a:p>
                      </a:txBody>
                      <a:tcPr marL="45720" marR="45720">
                        <a:blipFill>
                          <a:blip r:embed="rId8"/>
                          <a:stretch>
                            <a:fillRect l="-258182" t="-404167" b="-408333"/>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8"/>
                          <a:stretch>
                            <a:fillRect t="-504167" r="-347727" b="-308333"/>
                          </a:stretch>
                        </a:blipFill>
                      </a:tcPr>
                    </a:tc>
                    <a:tc>
                      <a:txBody>
                        <a:bodyPr/>
                        <a:lstStyle/>
                        <a:p>
                          <a:endParaRPr lang="en-US"/>
                        </a:p>
                      </a:txBody>
                      <a:tcPr marL="45720" marR="45720">
                        <a:blipFill>
                          <a:blip r:embed="rId8"/>
                          <a:stretch>
                            <a:fillRect l="-83019" t="-504167" r="-188679" b="-308333"/>
                          </a:stretch>
                        </a:blipFill>
                      </a:tcPr>
                    </a:tc>
                    <a:tc>
                      <a:txBody>
                        <a:bodyPr/>
                        <a:lstStyle/>
                        <a:p>
                          <a:endParaRPr lang="en-US"/>
                        </a:p>
                      </a:txBody>
                      <a:tcPr marL="45720" marR="45720">
                        <a:blipFill>
                          <a:blip r:embed="rId8"/>
                          <a:stretch>
                            <a:fillRect l="-215556" t="-504167" r="-122222" b="-308333"/>
                          </a:stretch>
                        </a:blipFill>
                      </a:tcPr>
                    </a:tc>
                    <a:tc>
                      <a:txBody>
                        <a:bodyPr/>
                        <a:lstStyle/>
                        <a:p>
                          <a:endParaRPr lang="en-US"/>
                        </a:p>
                      </a:txBody>
                      <a:tcPr marL="45720" marR="45720">
                        <a:blipFill>
                          <a:blip r:embed="rId8"/>
                          <a:stretch>
                            <a:fillRect l="-258182" t="-504167" b="-308333"/>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8"/>
                          <a:stretch>
                            <a:fillRect t="-580000" r="-347727" b="-196000"/>
                          </a:stretch>
                        </a:blipFill>
                      </a:tcPr>
                    </a:tc>
                    <a:tc>
                      <a:txBody>
                        <a:bodyPr/>
                        <a:lstStyle/>
                        <a:p>
                          <a:endParaRPr lang="en-US"/>
                        </a:p>
                      </a:txBody>
                      <a:tcPr marL="45720" marR="45720">
                        <a:blipFill>
                          <a:blip r:embed="rId8"/>
                          <a:stretch>
                            <a:fillRect l="-83019" t="-580000" r="-188679" b="-196000"/>
                          </a:stretch>
                        </a:blipFill>
                      </a:tcPr>
                    </a:tc>
                    <a:tc>
                      <a:txBody>
                        <a:bodyPr/>
                        <a:lstStyle/>
                        <a:p>
                          <a:endParaRPr lang="en-US"/>
                        </a:p>
                      </a:txBody>
                      <a:tcPr marL="45720" marR="45720">
                        <a:blipFill>
                          <a:blip r:embed="rId8"/>
                          <a:stretch>
                            <a:fillRect l="-215556" t="-580000" r="-122222" b="-196000"/>
                          </a:stretch>
                        </a:blipFill>
                      </a:tcPr>
                    </a:tc>
                    <a:tc>
                      <a:txBody>
                        <a:bodyPr/>
                        <a:lstStyle/>
                        <a:p>
                          <a:endParaRPr lang="en-US"/>
                        </a:p>
                      </a:txBody>
                      <a:tcPr marL="45720" marR="45720">
                        <a:blipFill>
                          <a:blip r:embed="rId8"/>
                          <a:stretch>
                            <a:fillRect l="-258182" t="-580000" b="-196000"/>
                          </a:stretch>
                        </a:blipFill>
                      </a:tcPr>
                    </a:tc>
                    <a:extLst>
                      <a:ext uri="{0D108BD9-81ED-4DB2-BD59-A6C34878D82A}">
                        <a16:rowId xmlns:a16="http://schemas.microsoft.com/office/drawing/2014/main" val="10006"/>
                      </a:ext>
                    </a:extLst>
                  </a:tr>
                  <a:tr h="306000">
                    <a:tc>
                      <a:txBody>
                        <a:bodyPr/>
                        <a:lstStyle/>
                        <a:p>
                          <a:endParaRPr lang="en-US"/>
                        </a:p>
                      </a:txBody>
                      <a:tcPr marL="45720" marR="45720">
                        <a:blipFill>
                          <a:blip r:embed="rId8"/>
                          <a:stretch>
                            <a:fillRect t="-708333" r="-347727" b="-104167"/>
                          </a:stretch>
                        </a:blipFill>
                      </a:tcPr>
                    </a:tc>
                    <a:tc>
                      <a:txBody>
                        <a:bodyPr/>
                        <a:lstStyle/>
                        <a:p>
                          <a:endParaRPr lang="en-US"/>
                        </a:p>
                      </a:txBody>
                      <a:tcPr marL="45720" marR="45720">
                        <a:blipFill>
                          <a:blip r:embed="rId8"/>
                          <a:stretch>
                            <a:fillRect l="-83019" t="-708333" r="-188679" b="-104167"/>
                          </a:stretch>
                        </a:blipFill>
                      </a:tcPr>
                    </a:tc>
                    <a:tc>
                      <a:txBody>
                        <a:bodyPr/>
                        <a:lstStyle/>
                        <a:p>
                          <a:endParaRPr lang="en-US"/>
                        </a:p>
                      </a:txBody>
                      <a:tcPr marL="45720" marR="45720">
                        <a:blipFill>
                          <a:blip r:embed="rId8"/>
                          <a:stretch>
                            <a:fillRect l="-215556" t="-708333" r="-122222" b="-104167"/>
                          </a:stretch>
                        </a:blipFill>
                      </a:tcPr>
                    </a:tc>
                    <a:tc>
                      <a:txBody>
                        <a:bodyPr/>
                        <a:lstStyle/>
                        <a:p>
                          <a:endParaRPr lang="en-US"/>
                        </a:p>
                      </a:txBody>
                      <a:tcPr marL="45720" marR="45720">
                        <a:blipFill>
                          <a:blip r:embed="rId8"/>
                          <a:stretch>
                            <a:fillRect l="-258182" t="-708333" b="-104167"/>
                          </a:stretch>
                        </a:blipFill>
                      </a:tcPr>
                    </a:tc>
                    <a:extLst>
                      <a:ext uri="{0D108BD9-81ED-4DB2-BD59-A6C34878D82A}">
                        <a16:rowId xmlns:a16="http://schemas.microsoft.com/office/drawing/2014/main" val="10007"/>
                      </a:ext>
                    </a:extLst>
                  </a:tr>
                  <a:tr h="306000">
                    <a:tc>
                      <a:txBody>
                        <a:bodyPr/>
                        <a:lstStyle/>
                        <a:p>
                          <a:endParaRPr lang="en-US"/>
                        </a:p>
                      </a:txBody>
                      <a:tcPr marL="45720" marR="45720">
                        <a:blipFill>
                          <a:blip r:embed="rId8"/>
                          <a:stretch>
                            <a:fillRect t="-808333" r="-347727" b="-4167"/>
                          </a:stretch>
                        </a:blipFill>
                      </a:tcPr>
                    </a:tc>
                    <a:tc>
                      <a:txBody>
                        <a:bodyPr/>
                        <a:lstStyle/>
                        <a:p>
                          <a:endParaRPr lang="en-US"/>
                        </a:p>
                      </a:txBody>
                      <a:tcPr marL="45720" marR="45720">
                        <a:blipFill>
                          <a:blip r:embed="rId8"/>
                          <a:stretch>
                            <a:fillRect l="-83019" t="-808333" r="-188679" b="-4167"/>
                          </a:stretch>
                        </a:blipFill>
                      </a:tcPr>
                    </a:tc>
                    <a:tc>
                      <a:txBody>
                        <a:bodyPr/>
                        <a:lstStyle/>
                        <a:p>
                          <a:endParaRPr lang="en-US"/>
                        </a:p>
                      </a:txBody>
                      <a:tcPr marL="45720" marR="45720">
                        <a:blipFill>
                          <a:blip r:embed="rId8"/>
                          <a:stretch>
                            <a:fillRect l="-215556" t="-808333" r="-122222" b="-4167"/>
                          </a:stretch>
                        </a:blipFill>
                      </a:tcPr>
                    </a:tc>
                    <a:tc>
                      <a:txBody>
                        <a:bodyPr/>
                        <a:lstStyle/>
                        <a:p>
                          <a:endParaRPr lang="en-US"/>
                        </a:p>
                      </a:txBody>
                      <a:tcPr marL="45720" marR="45720">
                        <a:blipFill>
                          <a:blip r:embed="rId8"/>
                          <a:stretch>
                            <a:fillRect l="-258182" t="-8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8" name="Table 17">
                <a:extLst>
                  <a:ext uri="{FF2B5EF4-FFF2-40B4-BE49-F238E27FC236}">
                    <a16:creationId xmlns:a16="http://schemas.microsoft.com/office/drawing/2014/main" id="{87C496DF-FB89-E84F-BCF5-B355F15B4261}"/>
                  </a:ext>
                </a:extLst>
              </p:cNvPr>
              <p:cNvGraphicFramePr>
                <a:graphicFrameLocks noGrp="1"/>
              </p:cNvGraphicFramePr>
              <p:nvPr>
                <p:extLst>
                  <p:ext uri="{D42A27DB-BD31-4B8C-83A1-F6EECF244321}">
                    <p14:modId xmlns:p14="http://schemas.microsoft.com/office/powerpoint/2010/main" val="1060358280"/>
                  </p:ext>
                </p:extLst>
              </p:nvPr>
            </p:nvGraphicFramePr>
            <p:xfrm>
              <a:off x="3564956" y="2377440"/>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75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25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6</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4</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8" name="Table 17">
                <a:extLst>
                  <a:ext uri="{FF2B5EF4-FFF2-40B4-BE49-F238E27FC236}">
                    <a16:creationId xmlns:a16="http://schemas.microsoft.com/office/drawing/2014/main" id="{87C496DF-FB89-E84F-BCF5-B355F15B4261}"/>
                  </a:ext>
                </a:extLst>
              </p:cNvPr>
              <p:cNvGraphicFramePr>
                <a:graphicFrameLocks noGrp="1"/>
              </p:cNvGraphicFramePr>
              <p:nvPr>
                <p:extLst>
                  <p:ext uri="{D42A27DB-BD31-4B8C-83A1-F6EECF244321}">
                    <p14:modId xmlns:p14="http://schemas.microsoft.com/office/powerpoint/2010/main" val="1060358280"/>
                  </p:ext>
                </p:extLst>
              </p:nvPr>
            </p:nvGraphicFramePr>
            <p:xfrm>
              <a:off x="3564956" y="2377440"/>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9"/>
                          <a:stretch>
                            <a:fillRect l="-2273" t="-4167" r="-213636" b="-408333"/>
                          </a:stretch>
                        </a:blipFill>
                      </a:tcPr>
                    </a:tc>
                    <a:tc>
                      <a:txBody>
                        <a:bodyPr/>
                        <a:lstStyle/>
                        <a:p>
                          <a:endParaRPr lang="en-US"/>
                        </a:p>
                      </a:txBody>
                      <a:tcPr marL="45720" marR="45720">
                        <a:blipFill>
                          <a:blip r:embed="rId9"/>
                          <a:stretch>
                            <a:fillRect l="-84906" t="-4167" r="-77358" b="-408333"/>
                          </a:stretch>
                        </a:blipFill>
                      </a:tcPr>
                    </a:tc>
                    <a:tc>
                      <a:txBody>
                        <a:bodyPr/>
                        <a:lstStyle/>
                        <a:p>
                          <a:endParaRPr lang="en-US"/>
                        </a:p>
                      </a:txBody>
                      <a:tcPr marL="45720" marR="45720">
                        <a:blipFill>
                          <a:blip r:embed="rId9"/>
                          <a:stretch>
                            <a:fillRect l="-245000" t="-4167" r="-2500"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9"/>
                          <a:stretch>
                            <a:fillRect l="-2273" t="-104167" r="-213636" b="-308333"/>
                          </a:stretch>
                        </a:blipFill>
                      </a:tcPr>
                    </a:tc>
                    <a:tc>
                      <a:txBody>
                        <a:bodyPr/>
                        <a:lstStyle/>
                        <a:p>
                          <a:endParaRPr lang="en-US"/>
                        </a:p>
                      </a:txBody>
                      <a:tcPr marL="45720" marR="45720">
                        <a:blipFill>
                          <a:blip r:embed="rId9"/>
                          <a:stretch>
                            <a:fillRect l="-84906" t="-104167" r="-77358" b="-308333"/>
                          </a:stretch>
                        </a:blipFill>
                      </a:tcPr>
                    </a:tc>
                    <a:tc>
                      <a:txBody>
                        <a:bodyPr/>
                        <a:lstStyle/>
                        <a:p>
                          <a:endParaRPr lang="en-US"/>
                        </a:p>
                      </a:txBody>
                      <a:tcPr marL="45720" marR="45720">
                        <a:blipFill>
                          <a:blip r:embed="rId9"/>
                          <a:stretch>
                            <a:fillRect l="-245000" t="-104167" r="-2500" b="-308333"/>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9"/>
                          <a:stretch>
                            <a:fillRect l="-2273" t="-196000" r="-213636" b="-196000"/>
                          </a:stretch>
                        </a:blipFill>
                      </a:tcPr>
                    </a:tc>
                    <a:tc>
                      <a:txBody>
                        <a:bodyPr/>
                        <a:lstStyle/>
                        <a:p>
                          <a:endParaRPr lang="en-US"/>
                        </a:p>
                      </a:txBody>
                      <a:tcPr marL="45720" marR="45720">
                        <a:blipFill>
                          <a:blip r:embed="rId9"/>
                          <a:stretch>
                            <a:fillRect l="-84906" t="-196000" r="-77358" b="-196000"/>
                          </a:stretch>
                        </a:blipFill>
                      </a:tcPr>
                    </a:tc>
                    <a:tc>
                      <a:txBody>
                        <a:bodyPr/>
                        <a:lstStyle/>
                        <a:p>
                          <a:endParaRPr lang="en-US"/>
                        </a:p>
                      </a:txBody>
                      <a:tcPr marL="45720" marR="45720">
                        <a:blipFill>
                          <a:blip r:embed="rId9"/>
                          <a:stretch>
                            <a:fillRect l="-245000" t="-196000" r="-2500" b="-196000"/>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9"/>
                          <a:stretch>
                            <a:fillRect l="-2273" t="-308333" r="-213636" b="-104167"/>
                          </a:stretch>
                        </a:blipFill>
                      </a:tcPr>
                    </a:tc>
                    <a:tc>
                      <a:txBody>
                        <a:bodyPr/>
                        <a:lstStyle/>
                        <a:p>
                          <a:endParaRPr lang="en-US"/>
                        </a:p>
                      </a:txBody>
                      <a:tcPr marL="45720" marR="45720">
                        <a:blipFill>
                          <a:blip r:embed="rId9"/>
                          <a:stretch>
                            <a:fillRect l="-84906" t="-308333" r="-77358" b="-104167"/>
                          </a:stretch>
                        </a:blipFill>
                      </a:tcPr>
                    </a:tc>
                    <a:tc>
                      <a:txBody>
                        <a:bodyPr/>
                        <a:lstStyle/>
                        <a:p>
                          <a:endParaRPr lang="en-US"/>
                        </a:p>
                      </a:txBody>
                      <a:tcPr marL="45720" marR="45720">
                        <a:blipFill>
                          <a:blip r:embed="rId9"/>
                          <a:stretch>
                            <a:fillRect l="-245000" t="-308333" r="-2500" b="-104167"/>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9"/>
                          <a:stretch>
                            <a:fillRect l="-2273" t="-408333" r="-213636" b="-4167"/>
                          </a:stretch>
                        </a:blipFill>
                      </a:tcPr>
                    </a:tc>
                    <a:tc>
                      <a:txBody>
                        <a:bodyPr/>
                        <a:lstStyle/>
                        <a:p>
                          <a:endParaRPr lang="en-US"/>
                        </a:p>
                      </a:txBody>
                      <a:tcPr marL="45720" marR="45720">
                        <a:blipFill>
                          <a:blip r:embed="rId9"/>
                          <a:stretch>
                            <a:fillRect l="-84906" t="-408333" r="-77358" b="-4167"/>
                          </a:stretch>
                        </a:blipFill>
                      </a:tcPr>
                    </a:tc>
                    <a:tc>
                      <a:txBody>
                        <a:bodyPr/>
                        <a:lstStyle/>
                        <a:p>
                          <a:endParaRPr lang="en-US"/>
                        </a:p>
                      </a:txBody>
                      <a:tcPr marL="45720" marR="45720">
                        <a:blipFill>
                          <a:blip r:embed="rId9"/>
                          <a:stretch>
                            <a:fillRect l="-245000" t="-408333" r="-2500"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9" name="Table 18">
                <a:extLst>
                  <a:ext uri="{FF2B5EF4-FFF2-40B4-BE49-F238E27FC236}">
                    <a16:creationId xmlns:a16="http://schemas.microsoft.com/office/drawing/2014/main" id="{9D26B422-84E7-F141-A43C-A05876A3522A}"/>
                  </a:ext>
                </a:extLst>
              </p:cNvPr>
              <p:cNvGraphicFramePr>
                <a:graphicFrameLocks noGrp="1"/>
              </p:cNvGraphicFramePr>
              <p:nvPr>
                <p:extLst>
                  <p:ext uri="{D42A27DB-BD31-4B8C-83A1-F6EECF244321}">
                    <p14:modId xmlns:p14="http://schemas.microsoft.com/office/powerpoint/2010/main" val="501551860"/>
                  </p:ext>
                </p:extLst>
              </p:nvPr>
            </p:nvGraphicFramePr>
            <p:xfrm>
              <a:off x="5438037" y="2386148"/>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85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15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75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25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9" name="Table 18">
                <a:extLst>
                  <a:ext uri="{FF2B5EF4-FFF2-40B4-BE49-F238E27FC236}">
                    <a16:creationId xmlns:a16="http://schemas.microsoft.com/office/drawing/2014/main" id="{9D26B422-84E7-F141-A43C-A05876A3522A}"/>
                  </a:ext>
                </a:extLst>
              </p:cNvPr>
              <p:cNvGraphicFramePr>
                <a:graphicFrameLocks noGrp="1"/>
              </p:cNvGraphicFramePr>
              <p:nvPr>
                <p:extLst>
                  <p:ext uri="{D42A27DB-BD31-4B8C-83A1-F6EECF244321}">
                    <p14:modId xmlns:p14="http://schemas.microsoft.com/office/powerpoint/2010/main" val="501551860"/>
                  </p:ext>
                </p:extLst>
              </p:nvPr>
            </p:nvGraphicFramePr>
            <p:xfrm>
              <a:off x="5438037" y="2386148"/>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10"/>
                          <a:stretch>
                            <a:fillRect l="-2273" r="-190909" b="-408333"/>
                          </a:stretch>
                        </a:blipFill>
                      </a:tcPr>
                    </a:tc>
                    <a:tc>
                      <a:txBody>
                        <a:bodyPr/>
                        <a:lstStyle/>
                        <a:p>
                          <a:endParaRPr lang="en-US"/>
                        </a:p>
                      </a:txBody>
                      <a:tcPr marL="45720" marR="45720">
                        <a:blipFill>
                          <a:blip r:embed="rId10"/>
                          <a:stretch>
                            <a:fillRect l="-102273" r="-90909" b="-408333"/>
                          </a:stretch>
                        </a:blipFill>
                      </a:tcPr>
                    </a:tc>
                    <a:tc>
                      <a:txBody>
                        <a:bodyPr/>
                        <a:lstStyle/>
                        <a:p>
                          <a:endParaRPr lang="en-US"/>
                        </a:p>
                      </a:txBody>
                      <a:tcPr marL="45720" marR="45720">
                        <a:blipFill>
                          <a:blip r:embed="rId10"/>
                          <a:stretch>
                            <a:fillRect l="-222500"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10"/>
                          <a:stretch>
                            <a:fillRect l="-2273" t="-96000" r="-190909" b="-292000"/>
                          </a:stretch>
                        </a:blipFill>
                      </a:tcPr>
                    </a:tc>
                    <a:tc>
                      <a:txBody>
                        <a:bodyPr/>
                        <a:lstStyle/>
                        <a:p>
                          <a:endParaRPr lang="en-US"/>
                        </a:p>
                      </a:txBody>
                      <a:tcPr marL="45720" marR="45720">
                        <a:blipFill>
                          <a:blip r:embed="rId10"/>
                          <a:stretch>
                            <a:fillRect l="-102273" t="-96000" r="-90909" b="-292000"/>
                          </a:stretch>
                        </a:blipFill>
                      </a:tcPr>
                    </a:tc>
                    <a:tc>
                      <a:txBody>
                        <a:bodyPr/>
                        <a:lstStyle/>
                        <a:p>
                          <a:endParaRPr lang="en-US"/>
                        </a:p>
                      </a:txBody>
                      <a:tcPr marL="45720" marR="45720">
                        <a:blipFill>
                          <a:blip r:embed="rId10"/>
                          <a:stretch>
                            <a:fillRect l="-222500" t="-960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10"/>
                          <a:stretch>
                            <a:fillRect l="-2273" t="-204167" r="-190909" b="-204167"/>
                          </a:stretch>
                        </a:blipFill>
                      </a:tcPr>
                    </a:tc>
                    <a:tc>
                      <a:txBody>
                        <a:bodyPr/>
                        <a:lstStyle/>
                        <a:p>
                          <a:endParaRPr lang="en-US"/>
                        </a:p>
                      </a:txBody>
                      <a:tcPr marL="45720" marR="45720">
                        <a:blipFill>
                          <a:blip r:embed="rId10"/>
                          <a:stretch>
                            <a:fillRect l="-102273" t="-204167" r="-90909" b="-204167"/>
                          </a:stretch>
                        </a:blipFill>
                      </a:tcPr>
                    </a:tc>
                    <a:tc>
                      <a:txBody>
                        <a:bodyPr/>
                        <a:lstStyle/>
                        <a:p>
                          <a:endParaRPr lang="en-US"/>
                        </a:p>
                      </a:txBody>
                      <a:tcPr marL="45720" marR="45720">
                        <a:blipFill>
                          <a:blip r:embed="rId10"/>
                          <a:stretch>
                            <a:fillRect l="-222500" t="-204167"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10"/>
                          <a:stretch>
                            <a:fillRect l="-2273" t="-292000" r="-190909" b="-96000"/>
                          </a:stretch>
                        </a:blipFill>
                      </a:tcPr>
                    </a:tc>
                    <a:tc>
                      <a:txBody>
                        <a:bodyPr/>
                        <a:lstStyle/>
                        <a:p>
                          <a:endParaRPr lang="en-US"/>
                        </a:p>
                      </a:txBody>
                      <a:tcPr marL="45720" marR="45720">
                        <a:blipFill>
                          <a:blip r:embed="rId10"/>
                          <a:stretch>
                            <a:fillRect l="-102273" t="-292000" r="-90909" b="-96000"/>
                          </a:stretch>
                        </a:blipFill>
                      </a:tcPr>
                    </a:tc>
                    <a:tc>
                      <a:txBody>
                        <a:bodyPr/>
                        <a:lstStyle/>
                        <a:p>
                          <a:endParaRPr lang="en-US"/>
                        </a:p>
                      </a:txBody>
                      <a:tcPr marL="45720" marR="45720">
                        <a:blipFill>
                          <a:blip r:embed="rId10"/>
                          <a:stretch>
                            <a:fillRect l="-222500" t="-2920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10"/>
                          <a:stretch>
                            <a:fillRect l="-2273" t="-408333" r="-190909"/>
                          </a:stretch>
                        </a:blipFill>
                      </a:tcPr>
                    </a:tc>
                    <a:tc>
                      <a:txBody>
                        <a:bodyPr/>
                        <a:lstStyle/>
                        <a:p>
                          <a:endParaRPr lang="en-US"/>
                        </a:p>
                      </a:txBody>
                      <a:tcPr marL="45720" marR="45720">
                        <a:blipFill>
                          <a:blip r:embed="rId10"/>
                          <a:stretch>
                            <a:fillRect l="-102273" t="-408333" r="-90909"/>
                          </a:stretch>
                        </a:blipFill>
                      </a:tcPr>
                    </a:tc>
                    <a:tc>
                      <a:txBody>
                        <a:bodyPr/>
                        <a:lstStyle/>
                        <a:p>
                          <a:endParaRPr lang="en-US"/>
                        </a:p>
                      </a:txBody>
                      <a:tcPr marL="45720" marR="45720">
                        <a:blipFill>
                          <a:blip r:embed="rId10"/>
                          <a:stretch>
                            <a:fillRect l="-222500" t="-408333"/>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0" name="Table 19">
                <a:extLst>
                  <a:ext uri="{FF2B5EF4-FFF2-40B4-BE49-F238E27FC236}">
                    <a16:creationId xmlns:a16="http://schemas.microsoft.com/office/drawing/2014/main" id="{2F9142DF-9D34-C84D-BAF0-1F140BDF926E}"/>
                  </a:ext>
                </a:extLst>
              </p:cNvPr>
              <p:cNvGraphicFramePr>
                <a:graphicFrameLocks noGrp="1"/>
              </p:cNvGraphicFramePr>
              <p:nvPr>
                <p:extLst>
                  <p:ext uri="{D42A27DB-BD31-4B8C-83A1-F6EECF244321}">
                    <p14:modId xmlns:p14="http://schemas.microsoft.com/office/powerpoint/2010/main" val="2484443065"/>
                  </p:ext>
                </p:extLst>
              </p:nvPr>
            </p:nvGraphicFramePr>
            <p:xfrm>
              <a:off x="7200456" y="2386868"/>
              <a:ext cx="1724978" cy="2754000"/>
            </p:xfrm>
            <a:graphic>
              <a:graphicData uri="http://schemas.openxmlformats.org/drawingml/2006/table">
                <a:tbl>
                  <a:tblPr firstRow="1" bandRow="1">
                    <a:tableStyleId>{793D81CF-94F2-401A-BA57-92F5A7B2D0C5}</a:tableStyleId>
                  </a:tblPr>
                  <a:tblGrid>
                    <a:gridCol w="1724978">
                      <a:extLst>
                        <a:ext uri="{9D8B030D-6E8A-4147-A177-3AD203B41FA5}">
                          <a16:colId xmlns:a16="http://schemas.microsoft.com/office/drawing/2014/main" val="3975134480"/>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2843510057"/>
                      </a:ext>
                    </a:extLst>
                  </a:tr>
                  <a:tr h="306000">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75∙0.85=0.6375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365461990"/>
                      </a:ext>
                    </a:extLst>
                  </a:tr>
                  <a:tr h="306000">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75∙0.15=</m:t>
                              </m:r>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1125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518574118"/>
                      </a:ext>
                    </a:extLst>
                  </a:tr>
                  <a:tr h="306000">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25∙0.85=</m:t>
                              </m:r>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2125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974031612"/>
                      </a:ext>
                    </a:extLst>
                  </a:tr>
                  <a:tr h="306000">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25∙0.15=</m:t>
                              </m:r>
                              <m:r>
                                <a:rPr lang="en-US" sz="1400" i="1" dirty="0" smtClean="0">
                                  <a:solidFill>
                                    <a:srgbClr val="FFC000"/>
                                  </a:solidFill>
                                  <a:latin typeface="Cambria Math" panose="02040503050406030204" pitchFamily="18" charset="0"/>
                                  <a:ea typeface="Cambria Math" panose="02040503050406030204" pitchFamily="18" charset="0"/>
                                </a:rPr>
                                <m:t>0.0</m:t>
                              </m:r>
                              <m:r>
                                <a:rPr lang="de-DE" sz="1400" b="0" i="1" dirty="0" smtClean="0">
                                  <a:solidFill>
                                    <a:srgbClr val="FFC000"/>
                                  </a:solidFill>
                                  <a:latin typeface="Cambria Math" panose="02040503050406030204" pitchFamily="18" charset="0"/>
                                  <a:ea typeface="Cambria Math" panose="02040503050406030204" pitchFamily="18" charset="0"/>
                                </a:rPr>
                                <m:t>375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3547579659"/>
                      </a:ext>
                    </a:extLst>
                  </a:tr>
                  <a:tr h="306000">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6∙0.75=</m:t>
                              </m:r>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45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3195249113"/>
                      </a:ext>
                    </a:extLst>
                  </a:tr>
                  <a:tr h="306000">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6∙0.25=</m:t>
                              </m:r>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15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4230815181"/>
                      </a:ext>
                    </a:extLst>
                  </a:tr>
                  <a:tr h="306000">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4∙0.75=</m:t>
                              </m:r>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3</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4064741815"/>
                      </a:ext>
                    </a:extLst>
                  </a:tr>
                  <a:tr h="306000">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4∙0.25=</m:t>
                              </m:r>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1</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33272765"/>
                      </a:ext>
                    </a:extLst>
                  </a:tr>
                </a:tbl>
              </a:graphicData>
            </a:graphic>
          </p:graphicFrame>
        </mc:Choice>
        <mc:Fallback xmlns="">
          <p:graphicFrame>
            <p:nvGraphicFramePr>
              <p:cNvPr id="20" name="Table 19">
                <a:extLst>
                  <a:ext uri="{FF2B5EF4-FFF2-40B4-BE49-F238E27FC236}">
                    <a16:creationId xmlns:a16="http://schemas.microsoft.com/office/drawing/2014/main" id="{2F9142DF-9D34-C84D-BAF0-1F140BDF926E}"/>
                  </a:ext>
                </a:extLst>
              </p:cNvPr>
              <p:cNvGraphicFramePr>
                <a:graphicFrameLocks noGrp="1"/>
              </p:cNvGraphicFramePr>
              <p:nvPr>
                <p:extLst>
                  <p:ext uri="{D42A27DB-BD31-4B8C-83A1-F6EECF244321}">
                    <p14:modId xmlns:p14="http://schemas.microsoft.com/office/powerpoint/2010/main" val="2484443065"/>
                  </p:ext>
                </p:extLst>
              </p:nvPr>
            </p:nvGraphicFramePr>
            <p:xfrm>
              <a:off x="7200456" y="2386868"/>
              <a:ext cx="1724978" cy="2754000"/>
            </p:xfrm>
            <a:graphic>
              <a:graphicData uri="http://schemas.openxmlformats.org/drawingml/2006/table">
                <a:tbl>
                  <a:tblPr firstRow="1" bandRow="1">
                    <a:tableStyleId>{793D81CF-94F2-401A-BA57-92F5A7B2D0C5}</a:tableStyleId>
                  </a:tblPr>
                  <a:tblGrid>
                    <a:gridCol w="1724978">
                      <a:extLst>
                        <a:ext uri="{9D8B030D-6E8A-4147-A177-3AD203B41FA5}">
                          <a16:colId xmlns:a16="http://schemas.microsoft.com/office/drawing/2014/main" val="3975134480"/>
                        </a:ext>
                      </a:extLst>
                    </a:gridCol>
                  </a:tblGrid>
                  <a:tr h="306000">
                    <a:tc>
                      <a:txBody>
                        <a:bodyPr/>
                        <a:lstStyle/>
                        <a:p>
                          <a:endParaRPr lang="en-US"/>
                        </a:p>
                      </a:txBody>
                      <a:tcPr marL="45720" marR="45720">
                        <a:blipFill>
                          <a:blip r:embed="rId11"/>
                          <a:stretch>
                            <a:fillRect r="-730" b="-812500"/>
                          </a:stretch>
                        </a:blipFill>
                      </a:tcPr>
                    </a:tc>
                    <a:extLst>
                      <a:ext uri="{0D108BD9-81ED-4DB2-BD59-A6C34878D82A}">
                        <a16:rowId xmlns:a16="http://schemas.microsoft.com/office/drawing/2014/main" val="2843510057"/>
                      </a:ext>
                    </a:extLst>
                  </a:tr>
                  <a:tr h="306000">
                    <a:tc>
                      <a:txBody>
                        <a:bodyPr/>
                        <a:lstStyle/>
                        <a:p>
                          <a:endParaRPr lang="en-US"/>
                        </a:p>
                      </a:txBody>
                      <a:tcPr marL="45720" marR="45720">
                        <a:blipFill>
                          <a:blip r:embed="rId11"/>
                          <a:stretch>
                            <a:fillRect t="-100000" r="-730" b="-712500"/>
                          </a:stretch>
                        </a:blipFill>
                      </a:tcPr>
                    </a:tc>
                    <a:extLst>
                      <a:ext uri="{0D108BD9-81ED-4DB2-BD59-A6C34878D82A}">
                        <a16:rowId xmlns:a16="http://schemas.microsoft.com/office/drawing/2014/main" val="1365461990"/>
                      </a:ext>
                    </a:extLst>
                  </a:tr>
                  <a:tr h="306000">
                    <a:tc>
                      <a:txBody>
                        <a:bodyPr/>
                        <a:lstStyle/>
                        <a:p>
                          <a:endParaRPr lang="en-US"/>
                        </a:p>
                      </a:txBody>
                      <a:tcPr marL="45720" marR="45720">
                        <a:blipFill>
                          <a:blip r:embed="rId11"/>
                          <a:stretch>
                            <a:fillRect t="-192000" r="-730" b="-584000"/>
                          </a:stretch>
                        </a:blipFill>
                      </a:tcPr>
                    </a:tc>
                    <a:extLst>
                      <a:ext uri="{0D108BD9-81ED-4DB2-BD59-A6C34878D82A}">
                        <a16:rowId xmlns:a16="http://schemas.microsoft.com/office/drawing/2014/main" val="518574118"/>
                      </a:ext>
                    </a:extLst>
                  </a:tr>
                  <a:tr h="306000">
                    <a:tc>
                      <a:txBody>
                        <a:bodyPr/>
                        <a:lstStyle/>
                        <a:p>
                          <a:endParaRPr lang="en-US"/>
                        </a:p>
                      </a:txBody>
                      <a:tcPr marL="45720" marR="45720">
                        <a:blipFill>
                          <a:blip r:embed="rId11"/>
                          <a:stretch>
                            <a:fillRect t="-304167" r="-730" b="-508333"/>
                          </a:stretch>
                        </a:blipFill>
                      </a:tcPr>
                    </a:tc>
                    <a:extLst>
                      <a:ext uri="{0D108BD9-81ED-4DB2-BD59-A6C34878D82A}">
                        <a16:rowId xmlns:a16="http://schemas.microsoft.com/office/drawing/2014/main" val="1974031612"/>
                      </a:ext>
                    </a:extLst>
                  </a:tr>
                  <a:tr h="306000">
                    <a:tc>
                      <a:txBody>
                        <a:bodyPr/>
                        <a:lstStyle/>
                        <a:p>
                          <a:endParaRPr lang="en-US"/>
                        </a:p>
                      </a:txBody>
                      <a:tcPr marL="45720" marR="45720">
                        <a:blipFill>
                          <a:blip r:embed="rId11"/>
                          <a:stretch>
                            <a:fillRect t="-404167" r="-730" b="-408333"/>
                          </a:stretch>
                        </a:blipFill>
                      </a:tcPr>
                    </a:tc>
                    <a:extLst>
                      <a:ext uri="{0D108BD9-81ED-4DB2-BD59-A6C34878D82A}">
                        <a16:rowId xmlns:a16="http://schemas.microsoft.com/office/drawing/2014/main" val="3547579659"/>
                      </a:ext>
                    </a:extLst>
                  </a:tr>
                  <a:tr h="306000">
                    <a:tc>
                      <a:txBody>
                        <a:bodyPr/>
                        <a:lstStyle/>
                        <a:p>
                          <a:endParaRPr lang="en-US"/>
                        </a:p>
                      </a:txBody>
                      <a:tcPr marL="45720" marR="45720">
                        <a:blipFill>
                          <a:blip r:embed="rId11"/>
                          <a:stretch>
                            <a:fillRect t="-504167" r="-730" b="-308333"/>
                          </a:stretch>
                        </a:blipFill>
                      </a:tcPr>
                    </a:tc>
                    <a:extLst>
                      <a:ext uri="{0D108BD9-81ED-4DB2-BD59-A6C34878D82A}">
                        <a16:rowId xmlns:a16="http://schemas.microsoft.com/office/drawing/2014/main" val="3195249113"/>
                      </a:ext>
                    </a:extLst>
                  </a:tr>
                  <a:tr h="306000">
                    <a:tc>
                      <a:txBody>
                        <a:bodyPr/>
                        <a:lstStyle/>
                        <a:p>
                          <a:endParaRPr lang="en-US"/>
                        </a:p>
                      </a:txBody>
                      <a:tcPr marL="45720" marR="45720">
                        <a:blipFill>
                          <a:blip r:embed="rId11"/>
                          <a:stretch>
                            <a:fillRect t="-580000" r="-730" b="-196000"/>
                          </a:stretch>
                        </a:blipFill>
                      </a:tcPr>
                    </a:tc>
                    <a:extLst>
                      <a:ext uri="{0D108BD9-81ED-4DB2-BD59-A6C34878D82A}">
                        <a16:rowId xmlns:a16="http://schemas.microsoft.com/office/drawing/2014/main" val="4230815181"/>
                      </a:ext>
                    </a:extLst>
                  </a:tr>
                  <a:tr h="306000">
                    <a:tc>
                      <a:txBody>
                        <a:bodyPr/>
                        <a:lstStyle/>
                        <a:p>
                          <a:endParaRPr lang="en-US"/>
                        </a:p>
                      </a:txBody>
                      <a:tcPr marL="45720" marR="45720">
                        <a:blipFill>
                          <a:blip r:embed="rId11"/>
                          <a:stretch>
                            <a:fillRect t="-708333" r="-730" b="-104167"/>
                          </a:stretch>
                        </a:blipFill>
                      </a:tcPr>
                    </a:tc>
                    <a:extLst>
                      <a:ext uri="{0D108BD9-81ED-4DB2-BD59-A6C34878D82A}">
                        <a16:rowId xmlns:a16="http://schemas.microsoft.com/office/drawing/2014/main" val="4064741815"/>
                      </a:ext>
                    </a:extLst>
                  </a:tr>
                  <a:tr h="306000">
                    <a:tc>
                      <a:txBody>
                        <a:bodyPr/>
                        <a:lstStyle/>
                        <a:p>
                          <a:endParaRPr lang="en-US"/>
                        </a:p>
                      </a:txBody>
                      <a:tcPr marL="45720" marR="45720">
                        <a:blipFill>
                          <a:blip r:embed="rId11"/>
                          <a:stretch>
                            <a:fillRect t="-808333" r="-730" b="-4167"/>
                          </a:stretch>
                        </a:blipFill>
                      </a:tcPr>
                    </a:tc>
                    <a:extLst>
                      <a:ext uri="{0D108BD9-81ED-4DB2-BD59-A6C34878D82A}">
                        <a16:rowId xmlns:a16="http://schemas.microsoft.com/office/drawing/2014/main" val="1033272765"/>
                      </a:ext>
                    </a:extLst>
                  </a:tr>
                </a:tbl>
              </a:graphicData>
            </a:graphic>
          </p:graphicFrame>
        </mc:Fallback>
      </mc:AlternateContent>
    </p:spTree>
    <p:extLst>
      <p:ext uri="{BB962C8B-B14F-4D97-AF65-F5344CB8AC3E}">
        <p14:creationId xmlns:p14="http://schemas.microsoft.com/office/powerpoint/2010/main" val="133615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C8FF3-CCA9-3844-BC76-189C70DBAF4A}"/>
              </a:ext>
            </a:extLst>
          </p:cNvPr>
          <p:cNvSpPr>
            <a:spLocks noGrp="1"/>
          </p:cNvSpPr>
          <p:nvPr>
            <p:ph type="title"/>
          </p:nvPr>
        </p:nvSpPr>
        <p:spPr/>
        <p:txBody>
          <a:bodyPr/>
          <a:lstStyle/>
          <a:p>
            <a:r>
              <a:rPr lang="de-DE" dirty="0"/>
              <a:t>Literaturhinweise</a:t>
            </a:r>
          </a:p>
        </p:txBody>
      </p:sp>
      <p:sp>
        <p:nvSpPr>
          <p:cNvPr id="3" name="Content Placeholder 2">
            <a:extLst>
              <a:ext uri="{FF2B5EF4-FFF2-40B4-BE49-F238E27FC236}">
                <a16:creationId xmlns:a16="http://schemas.microsoft.com/office/drawing/2014/main" id="{8A07D471-0A2E-B14A-BF94-A9EBC8C213F4}"/>
              </a:ext>
            </a:extLst>
          </p:cNvPr>
          <p:cNvSpPr>
            <a:spLocks noGrp="1"/>
          </p:cNvSpPr>
          <p:nvPr>
            <p:ph idx="1"/>
          </p:nvPr>
        </p:nvSpPr>
        <p:spPr>
          <a:xfrm>
            <a:off x="360000" y="1665066"/>
            <a:ext cx="7072084" cy="4240848"/>
          </a:xfrm>
        </p:spPr>
        <p:txBody>
          <a:bodyPr/>
          <a:lstStyle/>
          <a:p>
            <a:pPr marL="0" indent="0">
              <a:buNone/>
            </a:pPr>
            <a:r>
              <a:rPr lang="de-DE" dirty="0"/>
              <a:t>Inhalte dieses Themenblocks werden in den folgenden Kapiteln der Vorlesungsbücher behandelt</a:t>
            </a:r>
          </a:p>
          <a:p>
            <a:r>
              <a:rPr lang="de-DE" dirty="0"/>
              <a:t>AIMA(de)</a:t>
            </a:r>
          </a:p>
          <a:p>
            <a:pPr lvl="1"/>
            <a:r>
              <a:rPr lang="de-DE" dirty="0"/>
              <a:t>(Kap. 13: Grundlagen Wahrscheinlichkeitstheorie)</a:t>
            </a:r>
          </a:p>
          <a:p>
            <a:pPr lvl="1"/>
            <a:r>
              <a:rPr lang="de-DE" dirty="0"/>
              <a:t>Kap. 14.1-2: </a:t>
            </a:r>
            <a:r>
              <a:rPr lang="de-DE" dirty="0" err="1"/>
              <a:t>Bayes</a:t>
            </a:r>
            <a:r>
              <a:rPr lang="de-DE" dirty="0"/>
              <a:t> Netze</a:t>
            </a:r>
          </a:p>
          <a:p>
            <a:r>
              <a:rPr lang="de-DE" dirty="0"/>
              <a:t>PGM: Ausschnitte der folgenden Abschnitte</a:t>
            </a:r>
          </a:p>
          <a:p>
            <a:pPr lvl="1"/>
            <a:r>
              <a:rPr lang="de-DE" dirty="0"/>
              <a:t>(Kap. 2.1: Grundlagen Wahrscheinlichkeitstheorie)</a:t>
            </a:r>
          </a:p>
          <a:p>
            <a:pPr lvl="1"/>
            <a:r>
              <a:rPr lang="de-DE" dirty="0"/>
              <a:t>Kap. 3.1-3.3: </a:t>
            </a:r>
            <a:r>
              <a:rPr lang="de-DE" dirty="0" err="1"/>
              <a:t>Bayes</a:t>
            </a:r>
            <a:r>
              <a:rPr lang="de-DE" dirty="0"/>
              <a:t> Netze</a:t>
            </a:r>
          </a:p>
          <a:p>
            <a:pPr lvl="1"/>
            <a:r>
              <a:rPr lang="de-DE" dirty="0"/>
              <a:t>Kap. 4.2, 4.3, 4.4.1.1., 4.5: Ungerichtete Modelle</a:t>
            </a:r>
          </a:p>
          <a:p>
            <a:pPr lvl="1"/>
            <a:endParaRPr lang="de-DE" dirty="0"/>
          </a:p>
        </p:txBody>
      </p:sp>
      <p:sp>
        <p:nvSpPr>
          <p:cNvPr id="4" name="Date Placeholder 3">
            <a:extLst>
              <a:ext uri="{FF2B5EF4-FFF2-40B4-BE49-F238E27FC236}">
                <a16:creationId xmlns:a16="http://schemas.microsoft.com/office/drawing/2014/main" id="{5595E699-E129-6545-AF1A-549900B9D481}"/>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F7D5BDFC-9EB3-FF49-AB9F-1DCAD340BE31}"/>
              </a:ext>
            </a:extLst>
          </p:cNvPr>
          <p:cNvSpPr>
            <a:spLocks noGrp="1"/>
          </p:cNvSpPr>
          <p:nvPr>
            <p:ph type="ftr" sz="quarter" idx="3"/>
          </p:nvPr>
        </p:nvSpPr>
        <p:spPr/>
        <p:txBody>
          <a:bodyPr/>
          <a:lstStyle/>
          <a:p>
            <a:r>
              <a:rPr lang="de-DE" dirty="0"/>
              <a:t>Tanya Braun</a:t>
            </a:r>
          </a:p>
        </p:txBody>
      </p:sp>
      <p:sp>
        <p:nvSpPr>
          <p:cNvPr id="6" name="Slide Number Placeholder 5">
            <a:extLst>
              <a:ext uri="{FF2B5EF4-FFF2-40B4-BE49-F238E27FC236}">
                <a16:creationId xmlns:a16="http://schemas.microsoft.com/office/drawing/2014/main" id="{F0228A65-D850-9E46-9E4D-77275185A8B6}"/>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4</a:t>
            </a:fld>
            <a:r>
              <a:rPr lang="de-DE"/>
              <a:t> </a:t>
            </a:r>
            <a:endParaRPr lang="de-DE" sz="1400" dirty="0"/>
          </a:p>
        </p:txBody>
      </p:sp>
      <p:pic>
        <p:nvPicPr>
          <p:cNvPr id="7" name="Bild 3" descr="ShowCover.asp.jpeg">
            <a:extLst>
              <a:ext uri="{FF2B5EF4-FFF2-40B4-BE49-F238E27FC236}">
                <a16:creationId xmlns:a16="http://schemas.microsoft.com/office/drawing/2014/main" id="{A6A45E2A-48FC-E341-A41C-B30D3ADF90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084" y="2158500"/>
            <a:ext cx="1666667"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1" descr="page1image66537296">
            <a:extLst>
              <a:ext uri="{FF2B5EF4-FFF2-40B4-BE49-F238E27FC236}">
                <a16:creationId xmlns:a16="http://schemas.microsoft.com/office/drawing/2014/main" id="{9CCBDB45-E1E3-0F42-90BC-6B33670CB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4961" y="3562083"/>
            <a:ext cx="1925945" cy="216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615172CF-FF69-EA4F-B8E2-8321F023901F}"/>
              </a:ext>
            </a:extLst>
          </p:cNvPr>
          <p:cNvSpPr/>
          <p:nvPr/>
        </p:nvSpPr>
        <p:spPr>
          <a:xfrm>
            <a:off x="221894" y="4996803"/>
            <a:ext cx="9072000"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14288" lvl="1"/>
            <a:r>
              <a:rPr lang="de-DE" dirty="0"/>
              <a:t>Die PGM-Abschnitte beinhalten Beispiele und Beweise, die nicht in die Folien eingeflossen sind.</a:t>
            </a:r>
          </a:p>
          <a:p>
            <a:pPr marL="300038" lvl="1" indent="-285750">
              <a:buFont typeface="Arial" panose="020B0604020202020204" pitchFamily="34" charset="0"/>
              <a:buChar char="•"/>
            </a:pPr>
            <a:r>
              <a:rPr lang="de-DE" dirty="0"/>
              <a:t>Wer also noch ein weiteres Beispiel sehen oder tiefer in die Beweise einsteigen möchte, sei auf diese Abschnitte verwiesen (inkl. 4.1: Beispiel)</a:t>
            </a:r>
          </a:p>
        </p:txBody>
      </p:sp>
    </p:spTree>
    <p:extLst>
      <p:ext uri="{BB962C8B-B14F-4D97-AF65-F5344CB8AC3E}">
        <p14:creationId xmlns:p14="http://schemas.microsoft.com/office/powerpoint/2010/main" val="14149297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A37EA-1F5D-6349-97AF-1B16D24FE6D4}"/>
              </a:ext>
            </a:extLst>
          </p:cNvPr>
          <p:cNvSpPr>
            <a:spLocks noGrp="1"/>
          </p:cNvSpPr>
          <p:nvPr>
            <p:ph type="title"/>
          </p:nvPr>
        </p:nvSpPr>
        <p:spPr/>
        <p:txBody>
          <a:bodyPr/>
          <a:lstStyle/>
          <a:p>
            <a:r>
              <a:rPr lang="de-DE" dirty="0"/>
              <a:t>(Bedingte) Unabhängigkeiten als Lösung?</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4F1BC10C-5D04-B549-927C-8E58543C5282}"/>
                  </a:ext>
                </a:extLst>
              </p:cNvPr>
              <p:cNvSpPr>
                <a:spLocks noGrp="1"/>
              </p:cNvSpPr>
              <p:nvPr>
                <p:ph idx="1"/>
              </p:nvPr>
            </p:nvSpPr>
            <p:spPr>
              <a:xfrm>
                <a:off x="359999" y="1665066"/>
                <a:ext cx="8653463" cy="4240848"/>
              </a:xfrm>
            </p:spPr>
            <p:txBody>
              <a:bodyPr/>
              <a:lstStyle/>
              <a:p>
                <a:r>
                  <a:rPr lang="de-DE" dirty="0">
                    <a:solidFill>
                      <a:schemeClr val="tx1"/>
                    </a:solidFill>
                  </a:rPr>
                  <a:t>Idee: Zerlege die vollständige gemeinsame Verteilung in ihre Bestandteile gemäß Unabhängigkeiten</a:t>
                </a:r>
              </a:p>
              <a:p>
                <a:pPr lvl="1"/>
                <a:r>
                  <a:rPr lang="de-DE" dirty="0"/>
                  <a:t>Beispiel: </a:t>
                </a:r>
                <a:br>
                  <a:rPr lang="de-DE" dirty="0"/>
                </a:b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𝐸𝑝𝑖𝑑</m:t>
                        </m:r>
                        <m:r>
                          <a:rPr lang="de-DE" b="0" i="1" smtClean="0">
                            <a:latin typeface="Cambria Math" panose="02040503050406030204" pitchFamily="18" charset="0"/>
                          </a:rPr>
                          <m:t>,</m:t>
                        </m:r>
                        <m:r>
                          <a:rPr lang="de-DE" b="0" i="1" smtClean="0">
                            <a:latin typeface="Cambria Math" panose="02040503050406030204" pitchFamily="18" charset="0"/>
                          </a:rPr>
                          <m:t>𝑇𝑟𝑎𝑣𝑒𝑙</m:t>
                        </m:r>
                        <m:r>
                          <a:rPr lang="de-DE" b="0" i="1" smtClean="0">
                            <a:latin typeface="Cambria Math" panose="02040503050406030204" pitchFamily="18" charset="0"/>
                          </a:rPr>
                          <m:t>,</m:t>
                        </m:r>
                        <m:r>
                          <a:rPr lang="de-DE" b="0" i="1" smtClean="0">
                            <a:latin typeface="Cambria Math" panose="02040503050406030204" pitchFamily="18" charset="0"/>
                          </a:rPr>
                          <m:t>𝑆𝑖𝑐𝑘</m:t>
                        </m:r>
                      </m:e>
                    </m:d>
                    <m:r>
                      <a:rPr lang="de-DE" b="0" i="1" smtClean="0">
                        <a:latin typeface="Cambria Math" panose="02040503050406030204" pitchFamily="18" charset="0"/>
                      </a:rPr>
                      <m:t>=</m:t>
                    </m:r>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𝐸𝑝𝑖𝑑</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𝑃</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𝑇𝑟𝑎𝑣𝑒𝑙</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𝐸𝑝𝑖𝑑</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𝑃</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𝑆𝑖𝑐𝑘</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𝐸𝑝𝑖𝑑</m:t>
                        </m:r>
                      </m:e>
                    </m:d>
                  </m:oMath>
                </a14:m>
                <a:endParaRPr lang="de-DE" dirty="0">
                  <a:solidFill>
                    <a:schemeClr val="accent2"/>
                  </a:solidFill>
                </a:endParaRPr>
              </a:p>
              <a:p>
                <a:pPr lvl="1"/>
                <a:endParaRPr lang="de-DE" dirty="0">
                  <a:solidFill>
                    <a:schemeClr val="accent2"/>
                  </a:solidFill>
                </a:endParaRPr>
              </a:p>
              <a:p>
                <a:pPr lvl="1"/>
                <a:endParaRPr lang="de-DE" dirty="0">
                  <a:solidFill>
                    <a:schemeClr val="accent2"/>
                  </a:solidFill>
                </a:endParaRPr>
              </a:p>
              <a:p>
                <a:endParaRPr lang="de-DE" dirty="0">
                  <a:solidFill>
                    <a:schemeClr val="accent2"/>
                  </a:solidFill>
                </a:endParaRPr>
              </a:p>
              <a:p>
                <a:endParaRPr lang="de-DE" dirty="0">
                  <a:solidFill>
                    <a:schemeClr val="accent2"/>
                  </a:solidFill>
                </a:endParaRPr>
              </a:p>
              <a:p>
                <a:endParaRPr lang="de-DE" dirty="0">
                  <a:solidFill>
                    <a:schemeClr val="accent2"/>
                  </a:solidFill>
                </a:endParaRPr>
              </a:p>
              <a:p>
                <a:endParaRPr lang="de-DE" dirty="0">
                  <a:solidFill>
                    <a:schemeClr val="accent2"/>
                  </a:solidFill>
                </a:endParaRPr>
              </a:p>
            </p:txBody>
          </p:sp>
        </mc:Choice>
        <mc:Fallback xmlns="">
          <p:sp>
            <p:nvSpPr>
              <p:cNvPr id="5" name="Content Placeholder 4">
                <a:extLst>
                  <a:ext uri="{FF2B5EF4-FFF2-40B4-BE49-F238E27FC236}">
                    <a16:creationId xmlns:a16="http://schemas.microsoft.com/office/drawing/2014/main" id="{4F1BC10C-5D04-B549-927C-8E58543C5282}"/>
                  </a:ext>
                </a:extLst>
              </p:cNvPr>
              <p:cNvSpPr>
                <a:spLocks noGrp="1" noRot="1" noChangeAspect="1" noMove="1" noResize="1" noEditPoints="1" noAdjustHandles="1" noChangeArrowheads="1" noChangeShapeType="1" noTextEdit="1"/>
              </p:cNvSpPr>
              <p:nvPr>
                <p:ph idx="1"/>
              </p:nvPr>
            </p:nvSpPr>
            <p:spPr>
              <a:xfrm>
                <a:off x="359999" y="1665066"/>
                <a:ext cx="8653463" cy="4240848"/>
              </a:xfrm>
              <a:blipFill>
                <a:blip r:embed="rId2"/>
                <a:stretch>
                  <a:fillRect l="-1903" t="-2687"/>
                </a:stretch>
              </a:blipFill>
            </p:spPr>
            <p:txBody>
              <a:bodyPr/>
              <a:lstStyle/>
              <a:p>
                <a:r>
                  <a:rPr lang="de-DE">
                    <a:noFill/>
                  </a:rPr>
                  <a:t> </a:t>
                </a:r>
              </a:p>
            </p:txBody>
          </p:sp>
        </mc:Fallback>
      </mc:AlternateContent>
      <p:sp>
        <p:nvSpPr>
          <p:cNvPr id="3" name="Footer Placeholder 2">
            <a:extLst>
              <a:ext uri="{FF2B5EF4-FFF2-40B4-BE49-F238E27FC236}">
                <a16:creationId xmlns:a16="http://schemas.microsoft.com/office/drawing/2014/main" id="{EA288B24-BD51-6D42-B17B-54087845E8ED}"/>
              </a:ext>
            </a:extLst>
          </p:cNvPr>
          <p:cNvSpPr>
            <a:spLocks noGrp="1"/>
          </p:cNvSpPr>
          <p:nvPr>
            <p:ph type="ftr" sz="quarter" idx="3"/>
          </p:nvPr>
        </p:nvSpPr>
        <p:spPr/>
        <p:txBody>
          <a:bodyPr/>
          <a:lstStyle/>
          <a:p>
            <a:r>
              <a:rPr lang="en-GB" dirty="0"/>
              <a:t>Tanya Braun</a:t>
            </a:r>
          </a:p>
        </p:txBody>
      </p:sp>
      <p:sp>
        <p:nvSpPr>
          <p:cNvPr id="4" name="Slide Number Placeholder 3">
            <a:extLst>
              <a:ext uri="{FF2B5EF4-FFF2-40B4-BE49-F238E27FC236}">
                <a16:creationId xmlns:a16="http://schemas.microsoft.com/office/drawing/2014/main" id="{1D8BD24F-AC18-3441-A253-055581C289C4}"/>
              </a:ext>
            </a:extLst>
          </p:cNvPr>
          <p:cNvSpPr>
            <a:spLocks noGrp="1"/>
          </p:cNvSpPr>
          <p:nvPr>
            <p:ph type="sldNum" sz="quarter" idx="4"/>
          </p:nvPr>
        </p:nvSpPr>
        <p:spPr/>
        <p:txBody>
          <a:bodyPr/>
          <a:lstStyle/>
          <a:p>
            <a:fld id="{67C9959E-8E6B-B04C-9955-EA096F41CA7A}" type="slidenum">
              <a:rPr lang="en-GB" smtClean="0"/>
              <a:t>40</a:t>
            </a:fld>
            <a:endParaRPr lang="en-GB"/>
          </a:p>
        </p:txBody>
      </p:sp>
      <p:sp>
        <p:nvSpPr>
          <p:cNvPr id="6" name="Date Placeholder 5">
            <a:extLst>
              <a:ext uri="{FF2B5EF4-FFF2-40B4-BE49-F238E27FC236}">
                <a16:creationId xmlns:a16="http://schemas.microsoft.com/office/drawing/2014/main" id="{C0C30376-7C71-B24A-A506-8DCFD02B3500}"/>
              </a:ext>
            </a:extLst>
          </p:cNvPr>
          <p:cNvSpPr>
            <a:spLocks noGrp="1"/>
          </p:cNvSpPr>
          <p:nvPr>
            <p:ph type="dt" sz="half" idx="2"/>
          </p:nvPr>
        </p:nvSpPr>
        <p:spPr/>
        <p:txBody>
          <a:bodyPr/>
          <a:lstStyle/>
          <a:p>
            <a:r>
              <a:rPr lang="en-GB"/>
              <a:t>Episodische PGMs</a:t>
            </a:r>
            <a:endParaRPr lang="de-DE" dirty="0"/>
          </a:p>
        </p:txBody>
      </p:sp>
      <p:grpSp>
        <p:nvGrpSpPr>
          <p:cNvPr id="7" name="Group 6">
            <a:extLst>
              <a:ext uri="{FF2B5EF4-FFF2-40B4-BE49-F238E27FC236}">
                <a16:creationId xmlns:a16="http://schemas.microsoft.com/office/drawing/2014/main" id="{7786AB3C-7B65-7B4F-A9EB-B1ABEC9B61F9}"/>
              </a:ext>
            </a:extLst>
          </p:cNvPr>
          <p:cNvGrpSpPr/>
          <p:nvPr/>
        </p:nvGrpSpPr>
        <p:grpSpPr>
          <a:xfrm>
            <a:off x="9962548" y="1769043"/>
            <a:ext cx="986555" cy="389513"/>
            <a:chOff x="5532078" y="2979431"/>
            <a:chExt cx="986555" cy="389513"/>
          </a:xfrm>
        </p:grpSpPr>
        <p:sp>
          <p:nvSpPr>
            <p:cNvPr id="8" name="TextBox 7">
              <a:extLst>
                <a:ext uri="{FF2B5EF4-FFF2-40B4-BE49-F238E27FC236}">
                  <a16:creationId xmlns:a16="http://schemas.microsoft.com/office/drawing/2014/main" id="{1943B3CF-D7AF-204B-89A3-7EF86C176AD8}"/>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EB69775-8880-954B-981E-047BAFA644A7}"/>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10" name="Group 9">
            <a:extLst>
              <a:ext uri="{FF2B5EF4-FFF2-40B4-BE49-F238E27FC236}">
                <a16:creationId xmlns:a16="http://schemas.microsoft.com/office/drawing/2014/main" id="{907B3E58-0D79-2349-983E-E9F286F2E60E}"/>
              </a:ext>
            </a:extLst>
          </p:cNvPr>
          <p:cNvGrpSpPr/>
          <p:nvPr/>
        </p:nvGrpSpPr>
        <p:grpSpPr>
          <a:xfrm>
            <a:off x="9046869" y="1770147"/>
            <a:ext cx="724173" cy="389513"/>
            <a:chOff x="6518638" y="3371343"/>
            <a:chExt cx="724173" cy="389513"/>
          </a:xfrm>
        </p:grpSpPr>
        <p:sp>
          <p:nvSpPr>
            <p:cNvPr id="11" name="TextBox 10">
              <a:extLst>
                <a:ext uri="{FF2B5EF4-FFF2-40B4-BE49-F238E27FC236}">
                  <a16:creationId xmlns:a16="http://schemas.microsoft.com/office/drawing/2014/main" id="{6387F35D-2A1B-4A47-B118-F3DE306CC136}"/>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CE8A72F-AE46-B04A-8CDD-9BF96CF649BD}"/>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13" name="Group 12">
            <a:extLst>
              <a:ext uri="{FF2B5EF4-FFF2-40B4-BE49-F238E27FC236}">
                <a16:creationId xmlns:a16="http://schemas.microsoft.com/office/drawing/2014/main" id="{30346491-5A1D-174C-ABCD-C12D562F830D}"/>
              </a:ext>
            </a:extLst>
          </p:cNvPr>
          <p:cNvGrpSpPr/>
          <p:nvPr/>
        </p:nvGrpSpPr>
        <p:grpSpPr>
          <a:xfrm>
            <a:off x="11098385" y="1770148"/>
            <a:ext cx="771229" cy="389513"/>
            <a:chOff x="6102187" y="5664879"/>
            <a:chExt cx="771229" cy="389513"/>
          </a:xfrm>
        </p:grpSpPr>
        <p:sp>
          <p:nvSpPr>
            <p:cNvPr id="14" name="TextBox 13">
              <a:extLst>
                <a:ext uri="{FF2B5EF4-FFF2-40B4-BE49-F238E27FC236}">
                  <a16:creationId xmlns:a16="http://schemas.microsoft.com/office/drawing/2014/main" id="{9C93C758-C83D-BE41-B4E1-B7756604DC93}"/>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9584A143-8F44-4946-B339-35E41CEF674D}"/>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1" name="Rectangle 40">
                  <a:extLst>
                    <a:ext uri="{FF2B5EF4-FFF2-40B4-BE49-F238E27FC236}">
                      <a16:creationId xmlns:a16="http://schemas.microsoft.com/office/drawing/2014/main" id="{23F6380D-279B-2544-8BC3-F212C1516CED}"/>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18" name="Table 17">
                <a:extLst>
                  <a:ext uri="{FF2B5EF4-FFF2-40B4-BE49-F238E27FC236}">
                    <a16:creationId xmlns:a16="http://schemas.microsoft.com/office/drawing/2014/main" id="{87C496DF-FB89-E84F-BCF5-B355F15B4261}"/>
                  </a:ext>
                </a:extLst>
              </p:cNvPr>
              <p:cNvGraphicFramePr>
                <a:graphicFrameLocks noGrp="1"/>
              </p:cNvGraphicFramePr>
              <p:nvPr>
                <p:extLst/>
              </p:nvPr>
            </p:nvGraphicFramePr>
            <p:xfrm>
              <a:off x="5121748" y="2987229"/>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75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25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6</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4</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8" name="Table 17">
                <a:extLst>
                  <a:ext uri="{FF2B5EF4-FFF2-40B4-BE49-F238E27FC236}">
                    <a16:creationId xmlns:a16="http://schemas.microsoft.com/office/drawing/2014/main" id="{87C496DF-FB89-E84F-BCF5-B355F15B4261}"/>
                  </a:ext>
                </a:extLst>
              </p:cNvPr>
              <p:cNvGraphicFramePr>
                <a:graphicFrameLocks noGrp="1"/>
              </p:cNvGraphicFramePr>
              <p:nvPr>
                <p:extLst>
                  <p:ext uri="{D42A27DB-BD31-4B8C-83A1-F6EECF244321}">
                    <p14:modId xmlns:p14="http://schemas.microsoft.com/office/powerpoint/2010/main" val="49931412"/>
                  </p:ext>
                </p:extLst>
              </p:nvPr>
            </p:nvGraphicFramePr>
            <p:xfrm>
              <a:off x="5121748" y="2987229"/>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8"/>
                          <a:stretch>
                            <a:fillRect l="-2273" t="-4167" r="-211364" b="-408333"/>
                          </a:stretch>
                        </a:blipFill>
                      </a:tcPr>
                    </a:tc>
                    <a:tc>
                      <a:txBody>
                        <a:bodyPr/>
                        <a:lstStyle/>
                        <a:p>
                          <a:endParaRPr lang="en-US"/>
                        </a:p>
                      </a:txBody>
                      <a:tcPr marL="45720" marR="45720">
                        <a:blipFill>
                          <a:blip r:embed="rId8"/>
                          <a:stretch>
                            <a:fillRect l="-84906" t="-4167" r="-75472" b="-408333"/>
                          </a:stretch>
                        </a:blipFill>
                      </a:tcPr>
                    </a:tc>
                    <a:tc>
                      <a:txBody>
                        <a:bodyPr/>
                        <a:lstStyle/>
                        <a:p>
                          <a:endParaRPr lang="en-US"/>
                        </a:p>
                      </a:txBody>
                      <a:tcPr marL="45720" marR="45720">
                        <a:blipFill>
                          <a:blip r:embed="rId8"/>
                          <a:stretch>
                            <a:fillRect l="-245000" t="-4167"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8"/>
                          <a:stretch>
                            <a:fillRect l="-2273" t="-104167" r="-211364" b="-308333"/>
                          </a:stretch>
                        </a:blipFill>
                      </a:tcPr>
                    </a:tc>
                    <a:tc>
                      <a:txBody>
                        <a:bodyPr/>
                        <a:lstStyle/>
                        <a:p>
                          <a:endParaRPr lang="en-US"/>
                        </a:p>
                      </a:txBody>
                      <a:tcPr marL="45720" marR="45720">
                        <a:blipFill>
                          <a:blip r:embed="rId8"/>
                          <a:stretch>
                            <a:fillRect l="-84906" t="-104167" r="-75472" b="-308333"/>
                          </a:stretch>
                        </a:blipFill>
                      </a:tcPr>
                    </a:tc>
                    <a:tc>
                      <a:txBody>
                        <a:bodyPr/>
                        <a:lstStyle/>
                        <a:p>
                          <a:endParaRPr lang="en-US"/>
                        </a:p>
                      </a:txBody>
                      <a:tcPr marL="45720" marR="45720">
                        <a:blipFill>
                          <a:blip r:embed="rId8"/>
                          <a:stretch>
                            <a:fillRect l="-245000" t="-104167" b="-308333"/>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8"/>
                          <a:stretch>
                            <a:fillRect l="-2273" t="-196000" r="-211364" b="-196000"/>
                          </a:stretch>
                        </a:blipFill>
                      </a:tcPr>
                    </a:tc>
                    <a:tc>
                      <a:txBody>
                        <a:bodyPr/>
                        <a:lstStyle/>
                        <a:p>
                          <a:endParaRPr lang="en-US"/>
                        </a:p>
                      </a:txBody>
                      <a:tcPr marL="45720" marR="45720">
                        <a:blipFill>
                          <a:blip r:embed="rId8"/>
                          <a:stretch>
                            <a:fillRect l="-84906" t="-196000" r="-75472" b="-196000"/>
                          </a:stretch>
                        </a:blipFill>
                      </a:tcPr>
                    </a:tc>
                    <a:tc>
                      <a:txBody>
                        <a:bodyPr/>
                        <a:lstStyle/>
                        <a:p>
                          <a:endParaRPr lang="en-US"/>
                        </a:p>
                      </a:txBody>
                      <a:tcPr marL="45720" marR="45720">
                        <a:blipFill>
                          <a:blip r:embed="rId8"/>
                          <a:stretch>
                            <a:fillRect l="-245000" t="-196000" b="-196000"/>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8"/>
                          <a:stretch>
                            <a:fillRect l="-2273" t="-308333" r="-211364" b="-104167"/>
                          </a:stretch>
                        </a:blipFill>
                      </a:tcPr>
                    </a:tc>
                    <a:tc>
                      <a:txBody>
                        <a:bodyPr/>
                        <a:lstStyle/>
                        <a:p>
                          <a:endParaRPr lang="en-US"/>
                        </a:p>
                      </a:txBody>
                      <a:tcPr marL="45720" marR="45720">
                        <a:blipFill>
                          <a:blip r:embed="rId8"/>
                          <a:stretch>
                            <a:fillRect l="-84906" t="-308333" r="-75472" b="-104167"/>
                          </a:stretch>
                        </a:blipFill>
                      </a:tcPr>
                    </a:tc>
                    <a:tc>
                      <a:txBody>
                        <a:bodyPr/>
                        <a:lstStyle/>
                        <a:p>
                          <a:endParaRPr lang="en-US"/>
                        </a:p>
                      </a:txBody>
                      <a:tcPr marL="45720" marR="45720">
                        <a:blipFill>
                          <a:blip r:embed="rId8"/>
                          <a:stretch>
                            <a:fillRect l="-245000" t="-308333" b="-104167"/>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8"/>
                          <a:stretch>
                            <a:fillRect l="-2273" t="-408333" r="-211364" b="-4167"/>
                          </a:stretch>
                        </a:blipFill>
                      </a:tcPr>
                    </a:tc>
                    <a:tc>
                      <a:txBody>
                        <a:bodyPr/>
                        <a:lstStyle/>
                        <a:p>
                          <a:endParaRPr lang="en-US"/>
                        </a:p>
                      </a:txBody>
                      <a:tcPr marL="45720" marR="45720">
                        <a:blipFill>
                          <a:blip r:embed="rId8"/>
                          <a:stretch>
                            <a:fillRect l="-84906" t="-408333" r="-75472" b="-4167"/>
                          </a:stretch>
                        </a:blipFill>
                      </a:tcPr>
                    </a:tc>
                    <a:tc>
                      <a:txBody>
                        <a:bodyPr/>
                        <a:lstStyle/>
                        <a:p>
                          <a:endParaRPr lang="en-US"/>
                        </a:p>
                      </a:txBody>
                      <a:tcPr marL="45720" marR="45720">
                        <a:blipFill>
                          <a:blip r:embed="rId8"/>
                          <a:stretch>
                            <a:fillRect l="-245000"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9" name="Table 18">
                <a:extLst>
                  <a:ext uri="{FF2B5EF4-FFF2-40B4-BE49-F238E27FC236}">
                    <a16:creationId xmlns:a16="http://schemas.microsoft.com/office/drawing/2014/main" id="{9D26B422-84E7-F141-A43C-A05876A3522A}"/>
                  </a:ext>
                </a:extLst>
              </p:cNvPr>
              <p:cNvGraphicFramePr>
                <a:graphicFrameLocks noGrp="1"/>
              </p:cNvGraphicFramePr>
              <p:nvPr>
                <p:extLst/>
              </p:nvPr>
            </p:nvGraphicFramePr>
            <p:xfrm>
              <a:off x="7156058" y="2987229"/>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85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15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75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25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9" name="Table 18">
                <a:extLst>
                  <a:ext uri="{FF2B5EF4-FFF2-40B4-BE49-F238E27FC236}">
                    <a16:creationId xmlns:a16="http://schemas.microsoft.com/office/drawing/2014/main" id="{9D26B422-84E7-F141-A43C-A05876A3522A}"/>
                  </a:ext>
                </a:extLst>
              </p:cNvPr>
              <p:cNvGraphicFramePr>
                <a:graphicFrameLocks noGrp="1"/>
              </p:cNvGraphicFramePr>
              <p:nvPr>
                <p:extLst>
                  <p:ext uri="{D42A27DB-BD31-4B8C-83A1-F6EECF244321}">
                    <p14:modId xmlns:p14="http://schemas.microsoft.com/office/powerpoint/2010/main" val="2651691080"/>
                  </p:ext>
                </p:extLst>
              </p:nvPr>
            </p:nvGraphicFramePr>
            <p:xfrm>
              <a:off x="7156058" y="2987229"/>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9"/>
                          <a:stretch>
                            <a:fillRect l="-2273" t="-4167" r="-193182" b="-408333"/>
                          </a:stretch>
                        </a:blipFill>
                      </a:tcPr>
                    </a:tc>
                    <a:tc>
                      <a:txBody>
                        <a:bodyPr/>
                        <a:lstStyle/>
                        <a:p>
                          <a:endParaRPr lang="en-US"/>
                        </a:p>
                      </a:txBody>
                      <a:tcPr marL="45720" marR="45720">
                        <a:blipFill>
                          <a:blip r:embed="rId9"/>
                          <a:stretch>
                            <a:fillRect l="-100000" t="-4167" r="-88889" b="-408333"/>
                          </a:stretch>
                        </a:blipFill>
                      </a:tcPr>
                    </a:tc>
                    <a:tc>
                      <a:txBody>
                        <a:bodyPr/>
                        <a:lstStyle/>
                        <a:p>
                          <a:endParaRPr lang="en-US"/>
                        </a:p>
                      </a:txBody>
                      <a:tcPr marL="45720" marR="45720">
                        <a:blipFill>
                          <a:blip r:embed="rId9"/>
                          <a:stretch>
                            <a:fillRect l="-225000" t="-4167"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9"/>
                          <a:stretch>
                            <a:fillRect l="-2273" t="-104167" r="-193182" b="-308333"/>
                          </a:stretch>
                        </a:blipFill>
                      </a:tcPr>
                    </a:tc>
                    <a:tc>
                      <a:txBody>
                        <a:bodyPr/>
                        <a:lstStyle/>
                        <a:p>
                          <a:endParaRPr lang="en-US"/>
                        </a:p>
                      </a:txBody>
                      <a:tcPr marL="45720" marR="45720">
                        <a:blipFill>
                          <a:blip r:embed="rId9"/>
                          <a:stretch>
                            <a:fillRect l="-100000" t="-104167" r="-88889" b="-308333"/>
                          </a:stretch>
                        </a:blipFill>
                      </a:tcPr>
                    </a:tc>
                    <a:tc>
                      <a:txBody>
                        <a:bodyPr/>
                        <a:lstStyle/>
                        <a:p>
                          <a:endParaRPr lang="en-US"/>
                        </a:p>
                      </a:txBody>
                      <a:tcPr marL="45720" marR="45720">
                        <a:blipFill>
                          <a:blip r:embed="rId9"/>
                          <a:stretch>
                            <a:fillRect l="-225000" t="-104167" b="-308333"/>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9"/>
                          <a:stretch>
                            <a:fillRect l="-2273" t="-196000" r="-193182" b="-196000"/>
                          </a:stretch>
                        </a:blipFill>
                      </a:tcPr>
                    </a:tc>
                    <a:tc>
                      <a:txBody>
                        <a:bodyPr/>
                        <a:lstStyle/>
                        <a:p>
                          <a:endParaRPr lang="en-US"/>
                        </a:p>
                      </a:txBody>
                      <a:tcPr marL="45720" marR="45720">
                        <a:blipFill>
                          <a:blip r:embed="rId9"/>
                          <a:stretch>
                            <a:fillRect l="-100000" t="-196000" r="-88889" b="-196000"/>
                          </a:stretch>
                        </a:blipFill>
                      </a:tcPr>
                    </a:tc>
                    <a:tc>
                      <a:txBody>
                        <a:bodyPr/>
                        <a:lstStyle/>
                        <a:p>
                          <a:endParaRPr lang="en-US"/>
                        </a:p>
                      </a:txBody>
                      <a:tcPr marL="45720" marR="45720">
                        <a:blipFill>
                          <a:blip r:embed="rId9"/>
                          <a:stretch>
                            <a:fillRect l="-225000" t="-196000" b="-196000"/>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9"/>
                          <a:stretch>
                            <a:fillRect l="-2273" t="-308333" r="-193182" b="-104167"/>
                          </a:stretch>
                        </a:blipFill>
                      </a:tcPr>
                    </a:tc>
                    <a:tc>
                      <a:txBody>
                        <a:bodyPr/>
                        <a:lstStyle/>
                        <a:p>
                          <a:endParaRPr lang="en-US"/>
                        </a:p>
                      </a:txBody>
                      <a:tcPr marL="45720" marR="45720">
                        <a:blipFill>
                          <a:blip r:embed="rId9"/>
                          <a:stretch>
                            <a:fillRect l="-100000" t="-308333" r="-88889" b="-104167"/>
                          </a:stretch>
                        </a:blipFill>
                      </a:tcPr>
                    </a:tc>
                    <a:tc>
                      <a:txBody>
                        <a:bodyPr/>
                        <a:lstStyle/>
                        <a:p>
                          <a:endParaRPr lang="en-US"/>
                        </a:p>
                      </a:txBody>
                      <a:tcPr marL="45720" marR="45720">
                        <a:blipFill>
                          <a:blip r:embed="rId9"/>
                          <a:stretch>
                            <a:fillRect l="-225000" t="-308333" b="-104167"/>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9"/>
                          <a:stretch>
                            <a:fillRect l="-2273" t="-408333" r="-193182" b="-4167"/>
                          </a:stretch>
                        </a:blipFill>
                      </a:tcPr>
                    </a:tc>
                    <a:tc>
                      <a:txBody>
                        <a:bodyPr/>
                        <a:lstStyle/>
                        <a:p>
                          <a:endParaRPr lang="en-US"/>
                        </a:p>
                      </a:txBody>
                      <a:tcPr marL="45720" marR="45720">
                        <a:blipFill>
                          <a:blip r:embed="rId9"/>
                          <a:stretch>
                            <a:fillRect l="-100000" t="-408333" r="-88889" b="-4167"/>
                          </a:stretch>
                        </a:blipFill>
                      </a:tcPr>
                    </a:tc>
                    <a:tc>
                      <a:txBody>
                        <a:bodyPr/>
                        <a:lstStyle/>
                        <a:p>
                          <a:endParaRPr lang="en-US"/>
                        </a:p>
                      </a:txBody>
                      <a:tcPr marL="45720" marR="45720">
                        <a:blipFill>
                          <a:blip r:embed="rId9"/>
                          <a:stretch>
                            <a:fillRect l="-225000" t="-408333" b="-4167"/>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1" name="Table 20">
                <a:extLst>
                  <a:ext uri="{FF2B5EF4-FFF2-40B4-BE49-F238E27FC236}">
                    <a16:creationId xmlns:a16="http://schemas.microsoft.com/office/drawing/2014/main" id="{DA114FFC-E988-424E-9558-B6CAB0FCEB80}"/>
                  </a:ext>
                </a:extLst>
              </p:cNvPr>
              <p:cNvGraphicFramePr>
                <a:graphicFrameLocks noGrp="1"/>
              </p:cNvGraphicFramePr>
              <p:nvPr>
                <p:extLst/>
              </p:nvPr>
            </p:nvGraphicFramePr>
            <p:xfrm>
              <a:off x="3852867" y="2987229"/>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8</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2</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21" name="Table 20">
                <a:extLst>
                  <a:ext uri="{FF2B5EF4-FFF2-40B4-BE49-F238E27FC236}">
                    <a16:creationId xmlns:a16="http://schemas.microsoft.com/office/drawing/2014/main" id="{DA114FFC-E988-424E-9558-B6CAB0FCEB80}"/>
                  </a:ext>
                </a:extLst>
              </p:cNvPr>
              <p:cNvGraphicFramePr>
                <a:graphicFrameLocks noGrp="1"/>
              </p:cNvGraphicFramePr>
              <p:nvPr>
                <p:extLst>
                  <p:ext uri="{D42A27DB-BD31-4B8C-83A1-F6EECF244321}">
                    <p14:modId xmlns:p14="http://schemas.microsoft.com/office/powerpoint/2010/main" val="1980058199"/>
                  </p:ext>
                </p:extLst>
              </p:nvPr>
            </p:nvGraphicFramePr>
            <p:xfrm>
              <a:off x="3852867" y="2987229"/>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10"/>
                          <a:stretch>
                            <a:fillRect l="-2222" t="-4167" r="-71111" b="-204167"/>
                          </a:stretch>
                        </a:blipFill>
                      </a:tcPr>
                    </a:tc>
                    <a:tc>
                      <a:txBody>
                        <a:bodyPr/>
                        <a:lstStyle/>
                        <a:p>
                          <a:endParaRPr lang="en-US"/>
                        </a:p>
                      </a:txBody>
                      <a:tcPr marL="45720" marR="45720">
                        <a:blipFill>
                          <a:blip r:embed="rId10"/>
                          <a:stretch>
                            <a:fillRect l="-143750" t="-4167"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10"/>
                          <a:stretch>
                            <a:fillRect l="-2222" t="-100000" r="-71111" b="-96000"/>
                          </a:stretch>
                        </a:blipFill>
                      </a:tcPr>
                    </a:tc>
                    <a:tc>
                      <a:txBody>
                        <a:bodyPr/>
                        <a:lstStyle/>
                        <a:p>
                          <a:endParaRPr lang="en-US"/>
                        </a:p>
                      </a:txBody>
                      <a:tcPr marL="45720" marR="45720">
                        <a:blipFill>
                          <a:blip r:embed="rId10"/>
                          <a:stretch>
                            <a:fillRect l="-143750" t="-100000" b="-96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10"/>
                          <a:stretch>
                            <a:fillRect l="-2222" t="-208333" r="-71111"/>
                          </a:stretch>
                        </a:blipFill>
                      </a:tcPr>
                    </a:tc>
                    <a:tc>
                      <a:txBody>
                        <a:bodyPr/>
                        <a:lstStyle/>
                        <a:p>
                          <a:endParaRPr lang="en-US"/>
                        </a:p>
                      </a:txBody>
                      <a:tcPr marL="45720" marR="45720">
                        <a:blipFill>
                          <a:blip r:embed="rId10"/>
                          <a:stretch>
                            <a:fillRect l="-143750" t="-208333"/>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2" name="Table 21">
                <a:extLst>
                  <a:ext uri="{FF2B5EF4-FFF2-40B4-BE49-F238E27FC236}">
                    <a16:creationId xmlns:a16="http://schemas.microsoft.com/office/drawing/2014/main" id="{B29DABD3-AC1B-C045-A0C8-7E2DC4CB29B4}"/>
                  </a:ext>
                </a:extLst>
              </p:cNvPr>
              <p:cNvGraphicFramePr>
                <a:graphicFrameLocks noGrp="1"/>
              </p:cNvGraphicFramePr>
              <p:nvPr>
                <p:extLst/>
              </p:nvPr>
            </p:nvGraphicFramePr>
            <p:xfrm>
              <a:off x="978192" y="2987229"/>
              <a:ext cx="2247773" cy="2754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58927">
                      <a:extLst>
                        <a:ext uri="{9D8B030D-6E8A-4147-A177-3AD203B41FA5}">
                          <a16:colId xmlns:a16="http://schemas.microsoft.com/office/drawing/2014/main" val="20002"/>
                        </a:ext>
                      </a:extLst>
                    </a:gridCol>
                    <a:gridCol w="462915">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51</m:t>
                                </m:r>
                              </m:oMath>
                            </m:oMathPara>
                          </a14:m>
                          <a:endParaRPr lang="en-US" sz="14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09</m:t>
                                </m:r>
                              </m:oMath>
                            </m:oMathPara>
                          </a14:m>
                          <a:endParaRPr lang="en-US" sz="14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17</m:t>
                                </m:r>
                              </m:oMath>
                            </m:oMathPara>
                          </a14:m>
                          <a:endParaRPr lang="en-US" sz="14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0.0</m:t>
                                </m:r>
                                <m:r>
                                  <a:rPr lang="de-DE" sz="1400" b="0" i="1" dirty="0" smtClean="0">
                                    <a:solidFill>
                                      <a:srgbClr val="FFC000"/>
                                    </a:solidFill>
                                    <a:latin typeface="Cambria Math" panose="02040503050406030204" pitchFamily="18" charset="0"/>
                                    <a:ea typeface="Cambria Math" panose="02040503050406030204" pitchFamily="18" charset="0"/>
                                  </a:rPr>
                                  <m:t>3</m:t>
                                </m:r>
                              </m:oMath>
                            </m:oMathPara>
                          </a14:m>
                          <a:endParaRPr lang="en-US" sz="14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0.0</m:t>
                                </m:r>
                                <m:r>
                                  <a:rPr lang="de-DE" sz="1400" b="0" i="1" dirty="0" smtClean="0">
                                    <a:solidFill>
                                      <a:srgbClr val="FFC000"/>
                                    </a:solidFill>
                                    <a:latin typeface="Cambria Math" panose="02040503050406030204" pitchFamily="18" charset="0"/>
                                    <a:ea typeface="Cambria Math" panose="02040503050406030204" pitchFamily="18" charset="0"/>
                                  </a:rPr>
                                  <m:t>9</m:t>
                                </m:r>
                              </m:oMath>
                            </m:oMathPara>
                          </a14:m>
                          <a:endParaRPr lang="en-US" sz="14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0.0</m:t>
                                </m:r>
                                <m:r>
                                  <a:rPr lang="de-DE" sz="1400" b="0" i="1" dirty="0" smtClean="0">
                                    <a:solidFill>
                                      <a:srgbClr val="FFC000"/>
                                    </a:solidFill>
                                    <a:latin typeface="Cambria Math" panose="02040503050406030204" pitchFamily="18" charset="0"/>
                                    <a:ea typeface="Cambria Math" panose="02040503050406030204" pitchFamily="18" charset="0"/>
                                  </a:rPr>
                                  <m:t>3</m:t>
                                </m:r>
                              </m:oMath>
                            </m:oMathPara>
                          </a14:m>
                          <a:endParaRPr lang="en-US" sz="14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0.0</m:t>
                                </m:r>
                                <m:r>
                                  <a:rPr lang="de-DE" sz="1400" b="0" i="1" dirty="0" smtClean="0">
                                    <a:solidFill>
                                      <a:srgbClr val="FFC000"/>
                                    </a:solidFill>
                                    <a:latin typeface="Cambria Math" panose="02040503050406030204" pitchFamily="18" charset="0"/>
                                    <a:ea typeface="Cambria Math" panose="02040503050406030204" pitchFamily="18" charset="0"/>
                                  </a:rPr>
                                  <m:t>6</m:t>
                                </m:r>
                              </m:oMath>
                            </m:oMathPara>
                          </a14:m>
                          <a:endParaRPr lang="en-US" sz="14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0.02</m:t>
                                </m:r>
                              </m:oMath>
                            </m:oMathPara>
                          </a14:m>
                          <a:endParaRPr lang="en-US" sz="14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22" name="Table 21">
                <a:extLst>
                  <a:ext uri="{FF2B5EF4-FFF2-40B4-BE49-F238E27FC236}">
                    <a16:creationId xmlns:a16="http://schemas.microsoft.com/office/drawing/2014/main" id="{B29DABD3-AC1B-C045-A0C8-7E2DC4CB29B4}"/>
                  </a:ext>
                </a:extLst>
              </p:cNvPr>
              <p:cNvGraphicFramePr>
                <a:graphicFrameLocks noGrp="1"/>
              </p:cNvGraphicFramePr>
              <p:nvPr>
                <p:extLst>
                  <p:ext uri="{D42A27DB-BD31-4B8C-83A1-F6EECF244321}">
                    <p14:modId xmlns:p14="http://schemas.microsoft.com/office/powerpoint/2010/main" val="2520258324"/>
                  </p:ext>
                </p:extLst>
              </p:nvPr>
            </p:nvGraphicFramePr>
            <p:xfrm>
              <a:off x="978192" y="2987229"/>
              <a:ext cx="2247773" cy="2754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58927">
                      <a:extLst>
                        <a:ext uri="{9D8B030D-6E8A-4147-A177-3AD203B41FA5}">
                          <a16:colId xmlns:a16="http://schemas.microsoft.com/office/drawing/2014/main" val="20002"/>
                        </a:ext>
                      </a:extLst>
                    </a:gridCol>
                    <a:gridCol w="462915">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11"/>
                          <a:stretch>
                            <a:fillRect l="-2273" t="-4167" r="-304545" b="-808333"/>
                          </a:stretch>
                        </a:blipFill>
                      </a:tcPr>
                    </a:tc>
                    <a:tc>
                      <a:txBody>
                        <a:bodyPr/>
                        <a:lstStyle/>
                        <a:p>
                          <a:endParaRPr lang="en-US"/>
                        </a:p>
                      </a:txBody>
                      <a:tcPr marL="45720" marR="45720">
                        <a:blipFill>
                          <a:blip r:embed="rId11"/>
                          <a:stretch>
                            <a:fillRect l="-84906" t="-4167" r="-152830" b="-808333"/>
                          </a:stretch>
                        </a:blipFill>
                      </a:tcPr>
                    </a:tc>
                    <a:tc>
                      <a:txBody>
                        <a:bodyPr/>
                        <a:lstStyle/>
                        <a:p>
                          <a:endParaRPr lang="en-US"/>
                        </a:p>
                      </a:txBody>
                      <a:tcPr marL="45720" marR="45720">
                        <a:blipFill>
                          <a:blip r:embed="rId11"/>
                          <a:stretch>
                            <a:fillRect l="-222727" t="-4167" r="-84091" b="-808333"/>
                          </a:stretch>
                        </a:blipFill>
                      </a:tcPr>
                    </a:tc>
                    <a:tc>
                      <a:txBody>
                        <a:bodyPr/>
                        <a:lstStyle/>
                        <a:p>
                          <a:endParaRPr lang="en-US"/>
                        </a:p>
                      </a:txBody>
                      <a:tcPr marL="45720" marR="45720">
                        <a:blipFill>
                          <a:blip r:embed="rId11"/>
                          <a:stretch>
                            <a:fillRect l="-383784" t="-4167" b="-8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11"/>
                          <a:stretch>
                            <a:fillRect l="-2273" t="-104167" r="-304545" b="-708333"/>
                          </a:stretch>
                        </a:blipFill>
                      </a:tcPr>
                    </a:tc>
                    <a:tc>
                      <a:txBody>
                        <a:bodyPr/>
                        <a:lstStyle/>
                        <a:p>
                          <a:endParaRPr lang="en-US"/>
                        </a:p>
                      </a:txBody>
                      <a:tcPr marL="45720" marR="45720">
                        <a:blipFill>
                          <a:blip r:embed="rId11"/>
                          <a:stretch>
                            <a:fillRect l="-84906" t="-104167" r="-152830" b="-708333"/>
                          </a:stretch>
                        </a:blipFill>
                      </a:tcPr>
                    </a:tc>
                    <a:tc>
                      <a:txBody>
                        <a:bodyPr/>
                        <a:lstStyle/>
                        <a:p>
                          <a:endParaRPr lang="en-US"/>
                        </a:p>
                      </a:txBody>
                      <a:tcPr marL="45720" marR="45720">
                        <a:blipFill>
                          <a:blip r:embed="rId11"/>
                          <a:stretch>
                            <a:fillRect l="-222727" t="-104167" r="-84091" b="-708333"/>
                          </a:stretch>
                        </a:blipFill>
                      </a:tcPr>
                    </a:tc>
                    <a:tc>
                      <a:txBody>
                        <a:bodyPr/>
                        <a:lstStyle/>
                        <a:p>
                          <a:endParaRPr lang="en-US"/>
                        </a:p>
                      </a:txBody>
                      <a:tcPr marL="45720" marR="45720">
                        <a:blipFill>
                          <a:blip r:embed="rId11"/>
                          <a:stretch>
                            <a:fillRect l="-383784" t="-104167" b="-708333"/>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11"/>
                          <a:stretch>
                            <a:fillRect l="-2273" t="-196000" r="-304545" b="-580000"/>
                          </a:stretch>
                        </a:blipFill>
                      </a:tcPr>
                    </a:tc>
                    <a:tc>
                      <a:txBody>
                        <a:bodyPr/>
                        <a:lstStyle/>
                        <a:p>
                          <a:endParaRPr lang="en-US"/>
                        </a:p>
                      </a:txBody>
                      <a:tcPr marL="45720" marR="45720">
                        <a:blipFill>
                          <a:blip r:embed="rId11"/>
                          <a:stretch>
                            <a:fillRect l="-84906" t="-196000" r="-152830" b="-580000"/>
                          </a:stretch>
                        </a:blipFill>
                      </a:tcPr>
                    </a:tc>
                    <a:tc>
                      <a:txBody>
                        <a:bodyPr/>
                        <a:lstStyle/>
                        <a:p>
                          <a:endParaRPr lang="en-US"/>
                        </a:p>
                      </a:txBody>
                      <a:tcPr marL="45720" marR="45720">
                        <a:blipFill>
                          <a:blip r:embed="rId11"/>
                          <a:stretch>
                            <a:fillRect l="-222727" t="-196000" r="-84091" b="-580000"/>
                          </a:stretch>
                        </a:blipFill>
                      </a:tcPr>
                    </a:tc>
                    <a:tc>
                      <a:txBody>
                        <a:bodyPr/>
                        <a:lstStyle/>
                        <a:p>
                          <a:endParaRPr lang="en-US"/>
                        </a:p>
                      </a:txBody>
                      <a:tcPr marL="45720" marR="45720">
                        <a:blipFill>
                          <a:blip r:embed="rId11"/>
                          <a:stretch>
                            <a:fillRect l="-383784" t="-196000" b="-580000"/>
                          </a:stretch>
                        </a:blipFill>
                      </a:tcPr>
                    </a:tc>
                    <a:extLst>
                      <a:ext uri="{0D108BD9-81ED-4DB2-BD59-A6C34878D82A}">
                        <a16:rowId xmlns:a16="http://schemas.microsoft.com/office/drawing/2014/main" val="10002"/>
                      </a:ext>
                    </a:extLst>
                  </a:tr>
                  <a:tr h="306000">
                    <a:tc>
                      <a:txBody>
                        <a:bodyPr/>
                        <a:lstStyle/>
                        <a:p>
                          <a:endParaRPr lang="en-US"/>
                        </a:p>
                      </a:txBody>
                      <a:tcPr marL="45720" marR="45720">
                        <a:blipFill>
                          <a:blip r:embed="rId11"/>
                          <a:stretch>
                            <a:fillRect l="-2273" t="-308333" r="-304545" b="-504167"/>
                          </a:stretch>
                        </a:blipFill>
                      </a:tcPr>
                    </a:tc>
                    <a:tc>
                      <a:txBody>
                        <a:bodyPr/>
                        <a:lstStyle/>
                        <a:p>
                          <a:endParaRPr lang="en-US"/>
                        </a:p>
                      </a:txBody>
                      <a:tcPr marL="45720" marR="45720">
                        <a:blipFill>
                          <a:blip r:embed="rId11"/>
                          <a:stretch>
                            <a:fillRect l="-84906" t="-308333" r="-152830" b="-504167"/>
                          </a:stretch>
                        </a:blipFill>
                      </a:tcPr>
                    </a:tc>
                    <a:tc>
                      <a:txBody>
                        <a:bodyPr/>
                        <a:lstStyle/>
                        <a:p>
                          <a:endParaRPr lang="en-US"/>
                        </a:p>
                      </a:txBody>
                      <a:tcPr marL="45720" marR="45720">
                        <a:blipFill>
                          <a:blip r:embed="rId11"/>
                          <a:stretch>
                            <a:fillRect l="-222727" t="-308333" r="-84091" b="-504167"/>
                          </a:stretch>
                        </a:blipFill>
                      </a:tcPr>
                    </a:tc>
                    <a:tc>
                      <a:txBody>
                        <a:bodyPr/>
                        <a:lstStyle/>
                        <a:p>
                          <a:endParaRPr lang="en-US"/>
                        </a:p>
                      </a:txBody>
                      <a:tcPr marL="45720" marR="45720">
                        <a:blipFill>
                          <a:blip r:embed="rId11"/>
                          <a:stretch>
                            <a:fillRect l="-383784" t="-308333" b="-504167"/>
                          </a:stretch>
                        </a:blipFill>
                      </a:tcPr>
                    </a:tc>
                    <a:extLst>
                      <a:ext uri="{0D108BD9-81ED-4DB2-BD59-A6C34878D82A}">
                        <a16:rowId xmlns:a16="http://schemas.microsoft.com/office/drawing/2014/main" val="10003"/>
                      </a:ext>
                    </a:extLst>
                  </a:tr>
                  <a:tr h="306000">
                    <a:tc>
                      <a:txBody>
                        <a:bodyPr/>
                        <a:lstStyle/>
                        <a:p>
                          <a:endParaRPr lang="en-US"/>
                        </a:p>
                      </a:txBody>
                      <a:tcPr marL="45720" marR="45720">
                        <a:blipFill>
                          <a:blip r:embed="rId11"/>
                          <a:stretch>
                            <a:fillRect l="-2273" t="-408333" r="-304545" b="-404167"/>
                          </a:stretch>
                        </a:blipFill>
                      </a:tcPr>
                    </a:tc>
                    <a:tc>
                      <a:txBody>
                        <a:bodyPr/>
                        <a:lstStyle/>
                        <a:p>
                          <a:endParaRPr lang="en-US"/>
                        </a:p>
                      </a:txBody>
                      <a:tcPr marL="45720" marR="45720">
                        <a:blipFill>
                          <a:blip r:embed="rId11"/>
                          <a:stretch>
                            <a:fillRect l="-84906" t="-408333" r="-152830" b="-404167"/>
                          </a:stretch>
                        </a:blipFill>
                      </a:tcPr>
                    </a:tc>
                    <a:tc>
                      <a:txBody>
                        <a:bodyPr/>
                        <a:lstStyle/>
                        <a:p>
                          <a:endParaRPr lang="en-US"/>
                        </a:p>
                      </a:txBody>
                      <a:tcPr marL="45720" marR="45720">
                        <a:blipFill>
                          <a:blip r:embed="rId11"/>
                          <a:stretch>
                            <a:fillRect l="-222727" t="-408333" r="-84091" b="-404167"/>
                          </a:stretch>
                        </a:blipFill>
                      </a:tcPr>
                    </a:tc>
                    <a:tc>
                      <a:txBody>
                        <a:bodyPr/>
                        <a:lstStyle/>
                        <a:p>
                          <a:endParaRPr lang="en-US"/>
                        </a:p>
                      </a:txBody>
                      <a:tcPr marL="45720" marR="45720">
                        <a:blipFill>
                          <a:blip r:embed="rId11"/>
                          <a:stretch>
                            <a:fillRect l="-383784" t="-408333" b="-4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11"/>
                          <a:stretch>
                            <a:fillRect l="-2273" t="-508333" r="-304545" b="-304167"/>
                          </a:stretch>
                        </a:blipFill>
                      </a:tcPr>
                    </a:tc>
                    <a:tc>
                      <a:txBody>
                        <a:bodyPr/>
                        <a:lstStyle/>
                        <a:p>
                          <a:endParaRPr lang="en-US"/>
                        </a:p>
                      </a:txBody>
                      <a:tcPr marL="45720" marR="45720">
                        <a:blipFill>
                          <a:blip r:embed="rId11"/>
                          <a:stretch>
                            <a:fillRect l="-84906" t="-508333" r="-152830" b="-304167"/>
                          </a:stretch>
                        </a:blipFill>
                      </a:tcPr>
                    </a:tc>
                    <a:tc>
                      <a:txBody>
                        <a:bodyPr/>
                        <a:lstStyle/>
                        <a:p>
                          <a:endParaRPr lang="en-US"/>
                        </a:p>
                      </a:txBody>
                      <a:tcPr marL="45720" marR="45720">
                        <a:blipFill>
                          <a:blip r:embed="rId11"/>
                          <a:stretch>
                            <a:fillRect l="-222727" t="-508333" r="-84091" b="-304167"/>
                          </a:stretch>
                        </a:blipFill>
                      </a:tcPr>
                    </a:tc>
                    <a:tc>
                      <a:txBody>
                        <a:bodyPr/>
                        <a:lstStyle/>
                        <a:p>
                          <a:endParaRPr lang="en-US"/>
                        </a:p>
                      </a:txBody>
                      <a:tcPr marL="45720" marR="45720">
                        <a:blipFill>
                          <a:blip r:embed="rId11"/>
                          <a:stretch>
                            <a:fillRect l="-383784" t="-508333" b="-304167"/>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11"/>
                          <a:stretch>
                            <a:fillRect l="-2273" t="-584000" r="-304545" b="-192000"/>
                          </a:stretch>
                        </a:blipFill>
                      </a:tcPr>
                    </a:tc>
                    <a:tc>
                      <a:txBody>
                        <a:bodyPr/>
                        <a:lstStyle/>
                        <a:p>
                          <a:endParaRPr lang="en-US"/>
                        </a:p>
                      </a:txBody>
                      <a:tcPr marL="45720" marR="45720">
                        <a:blipFill>
                          <a:blip r:embed="rId11"/>
                          <a:stretch>
                            <a:fillRect l="-84906" t="-584000" r="-152830" b="-192000"/>
                          </a:stretch>
                        </a:blipFill>
                      </a:tcPr>
                    </a:tc>
                    <a:tc>
                      <a:txBody>
                        <a:bodyPr/>
                        <a:lstStyle/>
                        <a:p>
                          <a:endParaRPr lang="en-US"/>
                        </a:p>
                      </a:txBody>
                      <a:tcPr marL="45720" marR="45720">
                        <a:blipFill>
                          <a:blip r:embed="rId11"/>
                          <a:stretch>
                            <a:fillRect l="-222727" t="-584000" r="-84091" b="-192000"/>
                          </a:stretch>
                        </a:blipFill>
                      </a:tcPr>
                    </a:tc>
                    <a:tc>
                      <a:txBody>
                        <a:bodyPr/>
                        <a:lstStyle/>
                        <a:p>
                          <a:endParaRPr lang="en-US"/>
                        </a:p>
                      </a:txBody>
                      <a:tcPr marL="45720" marR="45720">
                        <a:blipFill>
                          <a:blip r:embed="rId11"/>
                          <a:stretch>
                            <a:fillRect l="-383784" t="-584000" b="-192000"/>
                          </a:stretch>
                        </a:blipFill>
                      </a:tcPr>
                    </a:tc>
                    <a:extLst>
                      <a:ext uri="{0D108BD9-81ED-4DB2-BD59-A6C34878D82A}">
                        <a16:rowId xmlns:a16="http://schemas.microsoft.com/office/drawing/2014/main" val="10006"/>
                      </a:ext>
                    </a:extLst>
                  </a:tr>
                  <a:tr h="306000">
                    <a:tc>
                      <a:txBody>
                        <a:bodyPr/>
                        <a:lstStyle/>
                        <a:p>
                          <a:endParaRPr lang="en-US"/>
                        </a:p>
                      </a:txBody>
                      <a:tcPr marL="45720" marR="45720">
                        <a:blipFill>
                          <a:blip r:embed="rId11"/>
                          <a:stretch>
                            <a:fillRect l="-2273" t="-712500" r="-304545" b="-100000"/>
                          </a:stretch>
                        </a:blipFill>
                      </a:tcPr>
                    </a:tc>
                    <a:tc>
                      <a:txBody>
                        <a:bodyPr/>
                        <a:lstStyle/>
                        <a:p>
                          <a:endParaRPr lang="en-US"/>
                        </a:p>
                      </a:txBody>
                      <a:tcPr marL="45720" marR="45720">
                        <a:blipFill>
                          <a:blip r:embed="rId11"/>
                          <a:stretch>
                            <a:fillRect l="-84906" t="-712500" r="-152830" b="-100000"/>
                          </a:stretch>
                        </a:blipFill>
                      </a:tcPr>
                    </a:tc>
                    <a:tc>
                      <a:txBody>
                        <a:bodyPr/>
                        <a:lstStyle/>
                        <a:p>
                          <a:endParaRPr lang="en-US"/>
                        </a:p>
                      </a:txBody>
                      <a:tcPr marL="45720" marR="45720">
                        <a:blipFill>
                          <a:blip r:embed="rId11"/>
                          <a:stretch>
                            <a:fillRect l="-222727" t="-712500" r="-84091" b="-100000"/>
                          </a:stretch>
                        </a:blipFill>
                      </a:tcPr>
                    </a:tc>
                    <a:tc>
                      <a:txBody>
                        <a:bodyPr/>
                        <a:lstStyle/>
                        <a:p>
                          <a:endParaRPr lang="en-US"/>
                        </a:p>
                      </a:txBody>
                      <a:tcPr marL="45720" marR="45720">
                        <a:blipFill>
                          <a:blip r:embed="rId11"/>
                          <a:stretch>
                            <a:fillRect l="-383784" t="-712500" b="-100000"/>
                          </a:stretch>
                        </a:blipFill>
                      </a:tcPr>
                    </a:tc>
                    <a:extLst>
                      <a:ext uri="{0D108BD9-81ED-4DB2-BD59-A6C34878D82A}">
                        <a16:rowId xmlns:a16="http://schemas.microsoft.com/office/drawing/2014/main" val="10007"/>
                      </a:ext>
                    </a:extLst>
                  </a:tr>
                  <a:tr h="306000">
                    <a:tc>
                      <a:txBody>
                        <a:bodyPr/>
                        <a:lstStyle/>
                        <a:p>
                          <a:endParaRPr lang="en-US"/>
                        </a:p>
                      </a:txBody>
                      <a:tcPr marL="45720" marR="45720">
                        <a:blipFill>
                          <a:blip r:embed="rId11"/>
                          <a:stretch>
                            <a:fillRect l="-2273" t="-812500" r="-304545"/>
                          </a:stretch>
                        </a:blipFill>
                      </a:tcPr>
                    </a:tc>
                    <a:tc>
                      <a:txBody>
                        <a:bodyPr/>
                        <a:lstStyle/>
                        <a:p>
                          <a:endParaRPr lang="en-US"/>
                        </a:p>
                      </a:txBody>
                      <a:tcPr marL="45720" marR="45720">
                        <a:blipFill>
                          <a:blip r:embed="rId11"/>
                          <a:stretch>
                            <a:fillRect l="-84906" t="-812500" r="-152830"/>
                          </a:stretch>
                        </a:blipFill>
                      </a:tcPr>
                    </a:tc>
                    <a:tc>
                      <a:txBody>
                        <a:bodyPr/>
                        <a:lstStyle/>
                        <a:p>
                          <a:endParaRPr lang="en-US"/>
                        </a:p>
                      </a:txBody>
                      <a:tcPr marL="45720" marR="45720">
                        <a:blipFill>
                          <a:blip r:embed="rId11"/>
                          <a:stretch>
                            <a:fillRect l="-222727" t="-812500" r="-84091"/>
                          </a:stretch>
                        </a:blipFill>
                      </a:tcPr>
                    </a:tc>
                    <a:tc>
                      <a:txBody>
                        <a:bodyPr/>
                        <a:lstStyle/>
                        <a:p>
                          <a:endParaRPr lang="en-US"/>
                        </a:p>
                      </a:txBody>
                      <a:tcPr marL="45720" marR="45720">
                        <a:blipFill>
                          <a:blip r:embed="rId11"/>
                          <a:stretch>
                            <a:fillRect l="-383784" t="-81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0C9B92AB-328A-CA42-A625-AF3A01036594}"/>
                  </a:ext>
                </a:extLst>
              </p:cNvPr>
              <p:cNvSpPr/>
              <p:nvPr/>
            </p:nvSpPr>
            <p:spPr>
              <a:xfrm>
                <a:off x="9142870" y="2987229"/>
                <a:ext cx="2726744" cy="267765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7938" lvl="1"/>
                <a:r>
                  <a:rPr lang="de-DE" dirty="0"/>
                  <a:t>Zugegeben: Bringt bei drei Zufallsvariablen nicht viel</a:t>
                </a:r>
              </a:p>
              <a:p>
                <a:pPr marL="293688" lvl="1" indent="-285750">
                  <a:buFont typeface="Arial" panose="020B0604020202020204" pitchFamily="34" charset="0"/>
                  <a:buChar char="•"/>
                </a:pPr>
                <a14:m>
                  <m:oMath xmlns:m="http://schemas.openxmlformats.org/officeDocument/2006/math">
                    <m:r>
                      <a:rPr lang="de-DE" sz="1600" i="1" dirty="0">
                        <a:latin typeface="Cambria Math" panose="02040503050406030204" pitchFamily="18" charset="0"/>
                      </a:rPr>
                      <m:t>2+4+4</m:t>
                    </m:r>
                  </m:oMath>
                </a14:m>
                <a:r>
                  <a:rPr lang="de-DE" sz="1600" dirty="0"/>
                  <a:t> Einträge anstatt </a:t>
                </a:r>
                <a14:m>
                  <m:oMath xmlns:m="http://schemas.openxmlformats.org/officeDocument/2006/math">
                    <m:r>
                      <a:rPr lang="de-DE" sz="1600" i="1" dirty="0">
                        <a:latin typeface="Cambria Math" panose="02040503050406030204" pitchFamily="18" charset="0"/>
                      </a:rPr>
                      <m:t>8</m:t>
                    </m:r>
                  </m:oMath>
                </a14:m>
                <a:r>
                  <a:rPr lang="de-DE" sz="1600" dirty="0"/>
                  <a:t> Einträge</a:t>
                </a:r>
              </a:p>
              <a:p>
                <a:pPr marL="293688" lvl="2" indent="-285750">
                  <a:buFont typeface="Arial" panose="020B0604020202020204" pitchFamily="34" charset="0"/>
                  <a:buChar char="•"/>
                </a:pPr>
                <a:r>
                  <a:rPr lang="de-DE" sz="1600" i="1" dirty="0"/>
                  <a:t>Da Wahrscheinlichkeiten auf </a:t>
                </a:r>
                <a14:m>
                  <m:oMath xmlns:m="http://schemas.openxmlformats.org/officeDocument/2006/math">
                    <m:r>
                      <a:rPr lang="de-DE" sz="1600" i="1" dirty="0">
                        <a:latin typeface="Cambria Math" panose="02040503050406030204" pitchFamily="18" charset="0"/>
                      </a:rPr>
                      <m:t>1</m:t>
                    </m:r>
                  </m:oMath>
                </a14:m>
                <a:r>
                  <a:rPr lang="de-DE" sz="1600" i="1" dirty="0"/>
                  <a:t> addieren: </a:t>
                </a:r>
                <a:br>
                  <a:rPr lang="de-DE" sz="1600" i="1" dirty="0"/>
                </a:br>
                <a14:m>
                  <m:oMath xmlns:m="http://schemas.openxmlformats.org/officeDocument/2006/math">
                    <m:r>
                      <a:rPr lang="de-DE" sz="1600" i="1" dirty="0">
                        <a:latin typeface="Cambria Math" panose="02040503050406030204" pitchFamily="18" charset="0"/>
                      </a:rPr>
                      <m:t>1+2+2</m:t>
                    </m:r>
                  </m:oMath>
                </a14:m>
                <a:r>
                  <a:rPr lang="de-DE" sz="1600" i="1" dirty="0"/>
                  <a:t> Einträge anstatt </a:t>
                </a:r>
                <a14:m>
                  <m:oMath xmlns:m="http://schemas.openxmlformats.org/officeDocument/2006/math">
                    <m:r>
                      <a:rPr lang="de-DE" sz="1600" i="1" dirty="0">
                        <a:latin typeface="Cambria Math" panose="02040503050406030204" pitchFamily="18" charset="0"/>
                      </a:rPr>
                      <m:t>7</m:t>
                    </m:r>
                  </m:oMath>
                </a14:m>
                <a:r>
                  <a:rPr lang="de-DE" sz="1600" i="1" dirty="0"/>
                  <a:t> Einträge genug</a:t>
                </a:r>
              </a:p>
              <a:p>
                <a:pPr marL="7938" lvl="2"/>
                <a:r>
                  <a:rPr lang="de-DE" dirty="0"/>
                  <a:t>..., aber bei steigender Zahl an Variablen schon</a:t>
                </a:r>
              </a:p>
            </p:txBody>
          </p:sp>
        </mc:Choice>
        <mc:Fallback xmlns="">
          <p:sp>
            <p:nvSpPr>
              <p:cNvPr id="24" name="Rectangle 23">
                <a:extLst>
                  <a:ext uri="{FF2B5EF4-FFF2-40B4-BE49-F238E27FC236}">
                    <a16:creationId xmlns:a16="http://schemas.microsoft.com/office/drawing/2014/main" id="{0C9B92AB-328A-CA42-A625-AF3A01036594}"/>
                  </a:ext>
                </a:extLst>
              </p:cNvPr>
              <p:cNvSpPr>
                <a:spLocks noRot="1" noChangeAspect="1" noMove="1" noResize="1" noEditPoints="1" noAdjustHandles="1" noChangeArrowheads="1" noChangeShapeType="1" noTextEdit="1"/>
              </p:cNvSpPr>
              <p:nvPr/>
            </p:nvSpPr>
            <p:spPr>
              <a:xfrm>
                <a:off x="9142870" y="2987229"/>
                <a:ext cx="2726744" cy="2677656"/>
              </a:xfrm>
              <a:prstGeom prst="rect">
                <a:avLst/>
              </a:prstGeom>
              <a:blipFill>
                <a:blip r:embed="rId12"/>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graphicFrame>
            <p:nvGraphicFramePr>
              <p:cNvPr id="23" name="Table 22">
                <a:extLst>
                  <a:ext uri="{FF2B5EF4-FFF2-40B4-BE49-F238E27FC236}">
                    <a16:creationId xmlns:a16="http://schemas.microsoft.com/office/drawing/2014/main" id="{54559774-EFFC-D043-BC09-872681513D72}"/>
                  </a:ext>
                </a:extLst>
              </p:cNvPr>
              <p:cNvGraphicFramePr>
                <a:graphicFrameLocks noGrp="1"/>
              </p:cNvGraphicFramePr>
              <p:nvPr>
                <p:extLst/>
              </p:nvPr>
            </p:nvGraphicFramePr>
            <p:xfrm>
              <a:off x="5121748" y="4636672"/>
              <a:ext cx="1880362"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1321435">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𝑡𝑟𝑎𝑣𝑒𝑙</m:t>
                                    </m:r>
                                    <m:r>
                                      <a:rPr lang="de-DE" sz="1400" b="0" i="1" smtClean="0">
                                        <a:latin typeface="Cambria Math" panose="02040503050406030204" pitchFamily="18" charset="0"/>
                                      </a:rPr>
                                      <m:t>|</m:t>
                                    </m:r>
                                    <m:r>
                                      <a:rPr lang="de-DE" sz="1400" b="0" i="1" smtClean="0">
                                        <a:latin typeface="Cambria Math" panose="02040503050406030204" pitchFamily="18" charset="0"/>
                                      </a:rPr>
                                      <m:t>𝐸𝑝𝑖𝑑</m:t>
                                    </m:r>
                                  </m:e>
                                </m:d>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25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4</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23" name="Table 22">
                <a:extLst>
                  <a:ext uri="{FF2B5EF4-FFF2-40B4-BE49-F238E27FC236}">
                    <a16:creationId xmlns:a16="http://schemas.microsoft.com/office/drawing/2014/main" id="{54559774-EFFC-D043-BC09-872681513D72}"/>
                  </a:ext>
                </a:extLst>
              </p:cNvPr>
              <p:cNvGraphicFramePr>
                <a:graphicFrameLocks noGrp="1"/>
              </p:cNvGraphicFramePr>
              <p:nvPr>
                <p:extLst>
                  <p:ext uri="{D42A27DB-BD31-4B8C-83A1-F6EECF244321}">
                    <p14:modId xmlns:p14="http://schemas.microsoft.com/office/powerpoint/2010/main" val="3825138499"/>
                  </p:ext>
                </p:extLst>
              </p:nvPr>
            </p:nvGraphicFramePr>
            <p:xfrm>
              <a:off x="5121748" y="4636672"/>
              <a:ext cx="1880362"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1321435">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13"/>
                          <a:stretch>
                            <a:fillRect l="-2273" t="-4167" r="-238636" b="-204167"/>
                          </a:stretch>
                        </a:blipFill>
                      </a:tcPr>
                    </a:tc>
                    <a:tc>
                      <a:txBody>
                        <a:bodyPr/>
                        <a:lstStyle/>
                        <a:p>
                          <a:endParaRPr lang="en-US"/>
                        </a:p>
                      </a:txBody>
                      <a:tcPr marL="45720" marR="45720">
                        <a:blipFill>
                          <a:blip r:embed="rId13"/>
                          <a:stretch>
                            <a:fillRect l="-42857" t="-4167"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13"/>
                          <a:stretch>
                            <a:fillRect l="-2273" t="-100000" r="-238636" b="-96000"/>
                          </a:stretch>
                        </a:blipFill>
                      </a:tcPr>
                    </a:tc>
                    <a:tc>
                      <a:txBody>
                        <a:bodyPr/>
                        <a:lstStyle/>
                        <a:p>
                          <a:endParaRPr lang="en-US"/>
                        </a:p>
                      </a:txBody>
                      <a:tcPr marL="45720" marR="45720">
                        <a:blipFill>
                          <a:blip r:embed="rId13"/>
                          <a:stretch>
                            <a:fillRect l="-42857" t="-100000" b="-96000"/>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13"/>
                          <a:stretch>
                            <a:fillRect l="-2273" t="-208333" r="-238636"/>
                          </a:stretch>
                        </a:blipFill>
                      </a:tcPr>
                    </a:tc>
                    <a:tc>
                      <a:txBody>
                        <a:bodyPr/>
                        <a:lstStyle/>
                        <a:p>
                          <a:endParaRPr lang="en-US"/>
                        </a:p>
                      </a:txBody>
                      <a:tcPr marL="45720" marR="45720">
                        <a:blipFill>
                          <a:blip r:embed="rId13"/>
                          <a:stretch>
                            <a:fillRect l="-42857" t="-208333"/>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5" name="Table 24">
                <a:extLst>
                  <a:ext uri="{FF2B5EF4-FFF2-40B4-BE49-F238E27FC236}">
                    <a16:creationId xmlns:a16="http://schemas.microsoft.com/office/drawing/2014/main" id="{C5799CC6-DCBA-0F40-866F-41F1D825FE45}"/>
                  </a:ext>
                </a:extLst>
              </p:cNvPr>
              <p:cNvGraphicFramePr>
                <a:graphicFrameLocks noGrp="1"/>
              </p:cNvGraphicFramePr>
              <p:nvPr>
                <p:extLst/>
              </p:nvPr>
            </p:nvGraphicFramePr>
            <p:xfrm>
              <a:off x="7156058" y="4636672"/>
              <a:ext cx="17037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11447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𝑠𝑖𝑐𝑘</m:t>
                                    </m:r>
                                    <m:r>
                                      <a:rPr lang="de-DE" sz="1400" b="0" i="1" smtClean="0">
                                        <a:latin typeface="Cambria Math" panose="02040503050406030204" pitchFamily="18" charset="0"/>
                                      </a:rPr>
                                      <m:t>|</m:t>
                                    </m:r>
                                    <m:r>
                                      <a:rPr lang="de-DE" sz="1400" b="0" i="1" smtClean="0">
                                        <a:latin typeface="Cambria Math" panose="02040503050406030204" pitchFamily="18" charset="0"/>
                                      </a:rPr>
                                      <m:t>𝐸𝑝𝑖𝑑</m:t>
                                    </m:r>
                                  </m:e>
                                </m:d>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15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25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25" name="Table 24">
                <a:extLst>
                  <a:ext uri="{FF2B5EF4-FFF2-40B4-BE49-F238E27FC236}">
                    <a16:creationId xmlns:a16="http://schemas.microsoft.com/office/drawing/2014/main" id="{C5799CC6-DCBA-0F40-866F-41F1D825FE45}"/>
                  </a:ext>
                </a:extLst>
              </p:cNvPr>
              <p:cNvGraphicFramePr>
                <a:graphicFrameLocks noGrp="1"/>
              </p:cNvGraphicFramePr>
              <p:nvPr>
                <p:extLst>
                  <p:ext uri="{D42A27DB-BD31-4B8C-83A1-F6EECF244321}">
                    <p14:modId xmlns:p14="http://schemas.microsoft.com/office/powerpoint/2010/main" val="1450292747"/>
                  </p:ext>
                </p:extLst>
              </p:nvPr>
            </p:nvGraphicFramePr>
            <p:xfrm>
              <a:off x="7156058" y="4636672"/>
              <a:ext cx="17037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11447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14"/>
                          <a:stretch>
                            <a:fillRect l="-2273" t="-4167" r="-206818" b="-204167"/>
                          </a:stretch>
                        </a:blipFill>
                      </a:tcPr>
                    </a:tc>
                    <a:tc>
                      <a:txBody>
                        <a:bodyPr/>
                        <a:lstStyle/>
                        <a:p>
                          <a:endParaRPr lang="en-US"/>
                        </a:p>
                      </a:txBody>
                      <a:tcPr marL="45720" marR="45720">
                        <a:blipFill>
                          <a:blip r:embed="rId14"/>
                          <a:stretch>
                            <a:fillRect l="-49451" t="-4167"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14"/>
                          <a:stretch>
                            <a:fillRect l="-2273" t="-100000" r="-206818" b="-96000"/>
                          </a:stretch>
                        </a:blipFill>
                      </a:tcPr>
                    </a:tc>
                    <a:tc>
                      <a:txBody>
                        <a:bodyPr/>
                        <a:lstStyle/>
                        <a:p>
                          <a:endParaRPr lang="en-US"/>
                        </a:p>
                      </a:txBody>
                      <a:tcPr marL="45720" marR="45720">
                        <a:blipFill>
                          <a:blip r:embed="rId14"/>
                          <a:stretch>
                            <a:fillRect l="-49451" t="-100000" b="-96000"/>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14"/>
                          <a:stretch>
                            <a:fillRect l="-2273" t="-208333" r="-206818"/>
                          </a:stretch>
                        </a:blipFill>
                      </a:tcPr>
                    </a:tc>
                    <a:tc>
                      <a:txBody>
                        <a:bodyPr/>
                        <a:lstStyle/>
                        <a:p>
                          <a:endParaRPr lang="en-US"/>
                        </a:p>
                      </a:txBody>
                      <a:tcPr marL="45720" marR="45720">
                        <a:blipFill>
                          <a:blip r:embed="rId14"/>
                          <a:stretch>
                            <a:fillRect l="-49451" t="-208333"/>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6" name="Table 25">
                <a:extLst>
                  <a:ext uri="{FF2B5EF4-FFF2-40B4-BE49-F238E27FC236}">
                    <a16:creationId xmlns:a16="http://schemas.microsoft.com/office/drawing/2014/main" id="{378617F6-38DF-E342-BA22-AC4256B51A3F}"/>
                  </a:ext>
                </a:extLst>
              </p:cNvPr>
              <p:cNvGraphicFramePr>
                <a:graphicFrameLocks noGrp="1"/>
              </p:cNvGraphicFramePr>
              <p:nvPr>
                <p:extLst/>
              </p:nvPr>
            </p:nvGraphicFramePr>
            <p:xfrm>
              <a:off x="3852867" y="4636672"/>
              <a:ext cx="744283" cy="612000"/>
            </p:xfrm>
            <a:graphic>
              <a:graphicData uri="http://schemas.openxmlformats.org/drawingml/2006/table">
                <a:tbl>
                  <a:tblPr firstRow="1" bandRow="1">
                    <a:tableStyleId>{793D81CF-94F2-401A-BA57-92F5A7B2D0C5}</a:tableStyleId>
                  </a:tblPr>
                  <a:tblGrid>
                    <a:gridCol w="74428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d>
                                  <m:dPr>
                                    <m:ctrlPr>
                                      <a:rPr lang="de-DE" sz="1400" b="0" i="1" smtClean="0">
                                        <a:latin typeface="Cambria Math" panose="02040503050406030204" pitchFamily="18" charset="0"/>
                                      </a:rPr>
                                    </m:ctrlPr>
                                  </m:dPr>
                                  <m:e>
                                    <m:r>
                                      <a:rPr lang="de-DE" sz="1400" b="0" i="1" smtClean="0">
                                        <a:latin typeface="Cambria Math" panose="02040503050406030204" pitchFamily="18" charset="0"/>
                                      </a:rPr>
                                      <m:t>𝑒𝑝𝑖𝑑</m:t>
                                    </m:r>
                                  </m:e>
                                </m:d>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2</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26" name="Table 25">
                <a:extLst>
                  <a:ext uri="{FF2B5EF4-FFF2-40B4-BE49-F238E27FC236}">
                    <a16:creationId xmlns:a16="http://schemas.microsoft.com/office/drawing/2014/main" id="{378617F6-38DF-E342-BA22-AC4256B51A3F}"/>
                  </a:ext>
                </a:extLst>
              </p:cNvPr>
              <p:cNvGraphicFramePr>
                <a:graphicFrameLocks noGrp="1"/>
              </p:cNvGraphicFramePr>
              <p:nvPr>
                <p:extLst>
                  <p:ext uri="{D42A27DB-BD31-4B8C-83A1-F6EECF244321}">
                    <p14:modId xmlns:p14="http://schemas.microsoft.com/office/powerpoint/2010/main" val="2104354154"/>
                  </p:ext>
                </p:extLst>
              </p:nvPr>
            </p:nvGraphicFramePr>
            <p:xfrm>
              <a:off x="3852867" y="4636672"/>
              <a:ext cx="744283" cy="612000"/>
            </p:xfrm>
            <a:graphic>
              <a:graphicData uri="http://schemas.openxmlformats.org/drawingml/2006/table">
                <a:tbl>
                  <a:tblPr firstRow="1" bandRow="1">
                    <a:tableStyleId>{793D81CF-94F2-401A-BA57-92F5A7B2D0C5}</a:tableStyleId>
                  </a:tblPr>
                  <a:tblGrid>
                    <a:gridCol w="74428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15"/>
                          <a:stretch>
                            <a:fillRect l="-1695" t="-4000" r="-1695" b="-96000"/>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15"/>
                          <a:stretch>
                            <a:fillRect l="-1695" t="-108333" r="-1695"/>
                          </a:stretch>
                        </a:blipFill>
                      </a:tcPr>
                    </a:tc>
                    <a:extLst>
                      <a:ext uri="{0D108BD9-81ED-4DB2-BD59-A6C34878D82A}">
                        <a16:rowId xmlns:a16="http://schemas.microsoft.com/office/drawing/2014/main" val="10008"/>
                      </a:ext>
                    </a:extLst>
                  </a:tr>
                </a:tbl>
              </a:graphicData>
            </a:graphic>
          </p:graphicFrame>
        </mc:Fallback>
      </mc:AlternateContent>
    </p:spTree>
    <p:extLst>
      <p:ext uri="{BB962C8B-B14F-4D97-AF65-F5344CB8AC3E}">
        <p14:creationId xmlns:p14="http://schemas.microsoft.com/office/powerpoint/2010/main" val="282016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A37EA-1F5D-6349-97AF-1B16D24FE6D4}"/>
              </a:ext>
            </a:extLst>
          </p:cNvPr>
          <p:cNvSpPr>
            <a:spLocks noGrp="1"/>
          </p:cNvSpPr>
          <p:nvPr>
            <p:ph type="title"/>
          </p:nvPr>
        </p:nvSpPr>
        <p:spPr/>
        <p:txBody>
          <a:bodyPr/>
          <a:lstStyle/>
          <a:p>
            <a:r>
              <a:rPr lang="de-DE" dirty="0"/>
              <a:t>(Bedingte) Unabhängigkeiten als Lösung?</a:t>
            </a:r>
          </a:p>
        </p:txBody>
      </p:sp>
      <p:sp>
        <p:nvSpPr>
          <p:cNvPr id="5" name="Content Placeholder 4">
            <a:extLst>
              <a:ext uri="{FF2B5EF4-FFF2-40B4-BE49-F238E27FC236}">
                <a16:creationId xmlns:a16="http://schemas.microsoft.com/office/drawing/2014/main" id="{4F1BC10C-5D04-B549-927C-8E58543C5282}"/>
              </a:ext>
            </a:extLst>
          </p:cNvPr>
          <p:cNvSpPr>
            <a:spLocks noGrp="1"/>
          </p:cNvSpPr>
          <p:nvPr>
            <p:ph idx="1"/>
          </p:nvPr>
        </p:nvSpPr>
        <p:spPr>
          <a:xfrm>
            <a:off x="359999" y="1665066"/>
            <a:ext cx="8653463" cy="4240848"/>
          </a:xfrm>
        </p:spPr>
        <p:txBody>
          <a:bodyPr/>
          <a:lstStyle/>
          <a:p>
            <a:r>
              <a:rPr lang="de-DE" dirty="0">
                <a:solidFill>
                  <a:schemeClr val="tx1"/>
                </a:solidFill>
              </a:rPr>
              <a:t>Idee: Zerlege die vollständige gemeinsame Verteilung in ihre Bestandteile gemäß Unabhängigkeiten</a:t>
            </a:r>
          </a:p>
          <a:p>
            <a:pPr lvl="1"/>
            <a:r>
              <a:rPr lang="de-DE" dirty="0"/>
              <a:t>Für die Anfragenbeantwortung nutzbar</a:t>
            </a:r>
          </a:p>
          <a:p>
            <a:pPr lvl="1"/>
            <a:r>
              <a:rPr lang="de-DE" i="1" dirty="0"/>
              <a:t>Intuition</a:t>
            </a:r>
            <a:r>
              <a:rPr lang="de-DE" dirty="0"/>
              <a:t>:</a:t>
            </a:r>
          </a:p>
          <a:p>
            <a:pPr lvl="2"/>
            <a:r>
              <a:rPr lang="de-DE" dirty="0"/>
              <a:t>Aussummieren von Nicht-Anfragevariablen aus einem Produkt</a:t>
            </a:r>
          </a:p>
          <a:p>
            <a:pPr lvl="3"/>
            <a:r>
              <a:rPr lang="de-DE" dirty="0"/>
              <a:t>Es gilt das </a:t>
            </a:r>
            <a:r>
              <a:rPr lang="de-DE" i="1" dirty="0"/>
              <a:t>Distributivgesetz</a:t>
            </a:r>
            <a:r>
              <a:rPr lang="de-DE" dirty="0"/>
              <a:t> ➝ Faktoren aus der inneren Summe soweit wie möglich nach vorn ziehen (ausklammern)</a:t>
            </a:r>
          </a:p>
          <a:p>
            <a:pPr lvl="3"/>
            <a:r>
              <a:rPr lang="de-DE" dirty="0"/>
              <a:t>Aussummieren aus (kleineren) Teilprodukten</a:t>
            </a:r>
          </a:p>
          <a:p>
            <a:pPr lvl="3"/>
            <a:r>
              <a:rPr lang="de-DE" dirty="0"/>
              <a:t>Grundidee der </a:t>
            </a:r>
            <a:r>
              <a:rPr lang="de-DE" dirty="0">
                <a:solidFill>
                  <a:schemeClr val="accent2"/>
                </a:solidFill>
              </a:rPr>
              <a:t>Variablenelimination</a:t>
            </a:r>
            <a:r>
              <a:rPr lang="de-DE" dirty="0"/>
              <a:t> (erster Algorithmus in </a:t>
            </a:r>
            <a:r>
              <a:rPr lang="de-DE" dirty="0">
                <a:solidFill>
                  <a:schemeClr val="accent2"/>
                </a:solidFill>
              </a:rPr>
              <a:t>Thema 3</a:t>
            </a:r>
            <a:r>
              <a:rPr lang="de-DE" dirty="0"/>
              <a:t>)</a:t>
            </a:r>
          </a:p>
          <a:p>
            <a:pPr lvl="2"/>
            <a:r>
              <a:rPr lang="de-DE" dirty="0"/>
              <a:t>Beispiel:</a:t>
            </a:r>
            <a:br>
              <a:rPr lang="de-DE" dirty="0"/>
            </a:br>
            <a:endParaRPr lang="de-DE" dirty="0"/>
          </a:p>
        </p:txBody>
      </p:sp>
      <p:sp>
        <p:nvSpPr>
          <p:cNvPr id="3" name="Footer Placeholder 2">
            <a:extLst>
              <a:ext uri="{FF2B5EF4-FFF2-40B4-BE49-F238E27FC236}">
                <a16:creationId xmlns:a16="http://schemas.microsoft.com/office/drawing/2014/main" id="{EA288B24-BD51-6D42-B17B-54087845E8ED}"/>
              </a:ext>
            </a:extLst>
          </p:cNvPr>
          <p:cNvSpPr>
            <a:spLocks noGrp="1"/>
          </p:cNvSpPr>
          <p:nvPr>
            <p:ph type="ftr" sz="quarter" idx="3"/>
          </p:nvPr>
        </p:nvSpPr>
        <p:spPr/>
        <p:txBody>
          <a:bodyPr/>
          <a:lstStyle/>
          <a:p>
            <a:r>
              <a:rPr lang="en-GB" dirty="0"/>
              <a:t>Tanya Braun</a:t>
            </a:r>
          </a:p>
        </p:txBody>
      </p:sp>
      <p:sp>
        <p:nvSpPr>
          <p:cNvPr id="4" name="Slide Number Placeholder 3">
            <a:extLst>
              <a:ext uri="{FF2B5EF4-FFF2-40B4-BE49-F238E27FC236}">
                <a16:creationId xmlns:a16="http://schemas.microsoft.com/office/drawing/2014/main" id="{1D8BD24F-AC18-3441-A253-055581C289C4}"/>
              </a:ext>
            </a:extLst>
          </p:cNvPr>
          <p:cNvSpPr>
            <a:spLocks noGrp="1"/>
          </p:cNvSpPr>
          <p:nvPr>
            <p:ph type="sldNum" sz="quarter" idx="4"/>
          </p:nvPr>
        </p:nvSpPr>
        <p:spPr/>
        <p:txBody>
          <a:bodyPr/>
          <a:lstStyle/>
          <a:p>
            <a:fld id="{67C9959E-8E6B-B04C-9955-EA096F41CA7A}" type="slidenum">
              <a:rPr lang="en-GB" smtClean="0"/>
              <a:t>41</a:t>
            </a:fld>
            <a:endParaRPr lang="en-GB"/>
          </a:p>
        </p:txBody>
      </p:sp>
      <p:sp>
        <p:nvSpPr>
          <p:cNvPr id="6" name="Date Placeholder 5">
            <a:extLst>
              <a:ext uri="{FF2B5EF4-FFF2-40B4-BE49-F238E27FC236}">
                <a16:creationId xmlns:a16="http://schemas.microsoft.com/office/drawing/2014/main" id="{C0C30376-7C71-B24A-A506-8DCFD02B3500}"/>
              </a:ext>
            </a:extLst>
          </p:cNvPr>
          <p:cNvSpPr>
            <a:spLocks noGrp="1"/>
          </p:cNvSpPr>
          <p:nvPr>
            <p:ph type="dt" sz="half" idx="2"/>
          </p:nvPr>
        </p:nvSpPr>
        <p:spPr/>
        <p:txBody>
          <a:bodyPr/>
          <a:lstStyle/>
          <a:p>
            <a:r>
              <a:rPr lang="en-GB"/>
              <a:t>Episodische PGMs</a:t>
            </a:r>
            <a:endParaRPr lang="de-DE" dirty="0"/>
          </a:p>
        </p:txBody>
      </p:sp>
      <p:grpSp>
        <p:nvGrpSpPr>
          <p:cNvPr id="7" name="Group 6">
            <a:extLst>
              <a:ext uri="{FF2B5EF4-FFF2-40B4-BE49-F238E27FC236}">
                <a16:creationId xmlns:a16="http://schemas.microsoft.com/office/drawing/2014/main" id="{7786AB3C-7B65-7B4F-A9EB-B1ABEC9B61F9}"/>
              </a:ext>
            </a:extLst>
          </p:cNvPr>
          <p:cNvGrpSpPr/>
          <p:nvPr/>
        </p:nvGrpSpPr>
        <p:grpSpPr>
          <a:xfrm>
            <a:off x="9962548" y="1769043"/>
            <a:ext cx="986555" cy="389513"/>
            <a:chOff x="5532078" y="2979431"/>
            <a:chExt cx="986555" cy="389513"/>
          </a:xfrm>
        </p:grpSpPr>
        <p:sp>
          <p:nvSpPr>
            <p:cNvPr id="8" name="TextBox 7">
              <a:extLst>
                <a:ext uri="{FF2B5EF4-FFF2-40B4-BE49-F238E27FC236}">
                  <a16:creationId xmlns:a16="http://schemas.microsoft.com/office/drawing/2014/main" id="{1943B3CF-D7AF-204B-89A3-7EF86C176AD8}"/>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EB69775-8880-954B-981E-047BAFA644A7}"/>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10" name="Group 9">
            <a:extLst>
              <a:ext uri="{FF2B5EF4-FFF2-40B4-BE49-F238E27FC236}">
                <a16:creationId xmlns:a16="http://schemas.microsoft.com/office/drawing/2014/main" id="{907B3E58-0D79-2349-983E-E9F286F2E60E}"/>
              </a:ext>
            </a:extLst>
          </p:cNvPr>
          <p:cNvGrpSpPr/>
          <p:nvPr/>
        </p:nvGrpSpPr>
        <p:grpSpPr>
          <a:xfrm>
            <a:off x="9046869" y="1770147"/>
            <a:ext cx="724173" cy="389513"/>
            <a:chOff x="6518638" y="3371343"/>
            <a:chExt cx="724173" cy="389513"/>
          </a:xfrm>
        </p:grpSpPr>
        <p:sp>
          <p:nvSpPr>
            <p:cNvPr id="11" name="TextBox 10">
              <a:extLst>
                <a:ext uri="{FF2B5EF4-FFF2-40B4-BE49-F238E27FC236}">
                  <a16:creationId xmlns:a16="http://schemas.microsoft.com/office/drawing/2014/main" id="{6387F35D-2A1B-4A47-B118-F3DE306CC136}"/>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CE8A72F-AE46-B04A-8CDD-9BF96CF649BD}"/>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13" name="Group 12">
            <a:extLst>
              <a:ext uri="{FF2B5EF4-FFF2-40B4-BE49-F238E27FC236}">
                <a16:creationId xmlns:a16="http://schemas.microsoft.com/office/drawing/2014/main" id="{30346491-5A1D-174C-ABCD-C12D562F830D}"/>
              </a:ext>
            </a:extLst>
          </p:cNvPr>
          <p:cNvGrpSpPr/>
          <p:nvPr/>
        </p:nvGrpSpPr>
        <p:grpSpPr>
          <a:xfrm>
            <a:off x="11098385" y="1770148"/>
            <a:ext cx="771229" cy="389513"/>
            <a:chOff x="6102187" y="5664879"/>
            <a:chExt cx="771229" cy="389513"/>
          </a:xfrm>
        </p:grpSpPr>
        <p:sp>
          <p:nvSpPr>
            <p:cNvPr id="14" name="TextBox 13">
              <a:extLst>
                <a:ext uri="{FF2B5EF4-FFF2-40B4-BE49-F238E27FC236}">
                  <a16:creationId xmlns:a16="http://schemas.microsoft.com/office/drawing/2014/main" id="{9C93C758-C83D-BE41-B4E1-B7756604DC93}"/>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9584A143-8F44-4946-B339-35E41CEF674D}"/>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1" name="Rectangle 40">
                  <a:extLst>
                    <a:ext uri="{FF2B5EF4-FFF2-40B4-BE49-F238E27FC236}">
                      <a16:creationId xmlns:a16="http://schemas.microsoft.com/office/drawing/2014/main" id="{23F6380D-279B-2544-8BC3-F212C1516CED}"/>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947B3234-46AD-AE42-9F82-581132EF9C8D}"/>
                  </a:ext>
                </a:extLst>
              </p:cNvPr>
              <p:cNvSpPr/>
              <p:nvPr/>
            </p:nvSpPr>
            <p:spPr>
              <a:xfrm>
                <a:off x="1149840" y="4529850"/>
                <a:ext cx="9904317" cy="1340367"/>
              </a:xfrm>
              <a:prstGeom prst="rect">
                <a:avLst/>
              </a:prstGeom>
            </p:spPr>
            <p:txBody>
              <a:bodyPr wrap="square">
                <a:spAutoFit/>
              </a:bodyPr>
              <a:lstStyle/>
              <a:p>
                <a:pPr marL="7938" lvl="2"/>
                <a14:m>
                  <m:oMathPara xmlns:m="http://schemas.openxmlformats.org/officeDocument/2006/math">
                    <m:oMathParaPr>
                      <m:jc m:val="centerGroup"/>
                    </m:oMathParaPr>
                    <m:oMath xmlns:m="http://schemas.openxmlformats.org/officeDocument/2006/math">
                      <m:nary>
                        <m:naryPr>
                          <m:chr m:val="∑"/>
                          <m:supHide m:val="on"/>
                          <m:ctrlPr>
                            <a:rPr lang="de-DE" sz="1600" i="1" smtClean="0">
                              <a:latin typeface="Cambria Math" panose="02040503050406030204" pitchFamily="18" charset="0"/>
                            </a:rPr>
                          </m:ctrlPr>
                        </m:naryPr>
                        <m:sub>
                          <m:r>
                            <m:rPr>
                              <m:brk m:alnAt="7"/>
                            </m:rPr>
                            <a:rPr lang="de-DE" sz="1600" i="1">
                              <a:latin typeface="Cambria Math" panose="02040503050406030204" pitchFamily="18" charset="0"/>
                            </a:rPr>
                            <m:t>𝑠</m:t>
                          </m:r>
                          <m:r>
                            <a:rPr lang="de-DE" sz="1600" i="1">
                              <a:latin typeface="Cambria Math" panose="02040503050406030204" pitchFamily="18" charset="0"/>
                              <a:ea typeface="Cambria Math" panose="02040503050406030204" pitchFamily="18" charset="0"/>
                            </a:rPr>
                            <m:t>∈</m:t>
                          </m:r>
                          <m:r>
                            <m:rPr>
                              <m:sty m:val="p"/>
                              <m:brk m:alnAt="7"/>
                            </m:rPr>
                            <a:rPr lang="de-DE" sz="1600">
                              <a:latin typeface="Cambria Math" panose="02040503050406030204" pitchFamily="18" charset="0"/>
                              <a:ea typeface="Cambria Math" panose="02040503050406030204" pitchFamily="18" charset="0"/>
                            </a:rPr>
                            <m:t>V</m:t>
                          </m:r>
                          <m:r>
                            <m:rPr>
                              <m:sty m:val="p"/>
                            </m:rPr>
                            <a:rPr lang="de-DE" sz="1600">
                              <a:latin typeface="Cambria Math" panose="02040503050406030204" pitchFamily="18" charset="0"/>
                              <a:ea typeface="Cambria Math" panose="02040503050406030204" pitchFamily="18" charset="0"/>
                            </a:rPr>
                            <m:t>al</m:t>
                          </m:r>
                          <m:d>
                            <m:dPr>
                              <m:ctrlPr>
                                <a:rPr lang="de-DE" sz="1600" i="1">
                                  <a:latin typeface="Cambria Math" panose="02040503050406030204" pitchFamily="18" charset="0"/>
                                  <a:ea typeface="Cambria Math" panose="02040503050406030204" pitchFamily="18" charset="0"/>
                                </a:rPr>
                              </m:ctrlPr>
                            </m:dPr>
                            <m:e>
                              <m:r>
                                <m:rPr>
                                  <m:brk m:alnAt="7"/>
                                </m:rPr>
                                <a:rPr lang="de-DE" sz="1600" i="1">
                                  <a:latin typeface="Cambria Math" panose="02040503050406030204" pitchFamily="18" charset="0"/>
                                  <a:ea typeface="Cambria Math" panose="02040503050406030204" pitchFamily="18" charset="0"/>
                                </a:rPr>
                                <m:t>𝑆</m:t>
                              </m:r>
                              <m:r>
                                <a:rPr lang="de-DE" sz="1600" i="1">
                                  <a:latin typeface="Cambria Math" panose="02040503050406030204" pitchFamily="18" charset="0"/>
                                  <a:ea typeface="Cambria Math" panose="02040503050406030204" pitchFamily="18" charset="0"/>
                                </a:rPr>
                                <m:t>𝑖𝑐𝑘</m:t>
                              </m:r>
                            </m:e>
                          </m:d>
                        </m:sub>
                        <m:sup/>
                        <m:e>
                          <m:r>
                            <a:rPr lang="de-DE" sz="1600" i="1">
                              <a:latin typeface="Cambria Math" panose="02040503050406030204" pitchFamily="18" charset="0"/>
                            </a:rPr>
                            <m:t>𝑃</m:t>
                          </m:r>
                          <m:d>
                            <m:dPr>
                              <m:ctrlPr>
                                <a:rPr lang="de-DE" sz="1600" i="1">
                                  <a:latin typeface="Cambria Math" panose="02040503050406030204" pitchFamily="18" charset="0"/>
                                </a:rPr>
                              </m:ctrlPr>
                            </m:dPr>
                            <m:e>
                              <m:r>
                                <a:rPr lang="de-DE" sz="1600" i="1">
                                  <a:latin typeface="Cambria Math" panose="02040503050406030204" pitchFamily="18" charset="0"/>
                                </a:rPr>
                                <m:t>𝐸𝑝𝑖𝑑</m:t>
                              </m:r>
                              <m:r>
                                <a:rPr lang="de-DE" sz="1600" i="1">
                                  <a:latin typeface="Cambria Math" panose="02040503050406030204" pitchFamily="18" charset="0"/>
                                </a:rPr>
                                <m:t>,</m:t>
                              </m:r>
                              <m:r>
                                <a:rPr lang="de-DE" sz="1600" i="1">
                                  <a:latin typeface="Cambria Math" panose="02040503050406030204" pitchFamily="18" charset="0"/>
                                </a:rPr>
                                <m:t>𝑇𝑟𝑎𝑣𝑒𝑙</m:t>
                              </m:r>
                              <m:r>
                                <a:rPr lang="de-DE" sz="1600" i="1">
                                  <a:latin typeface="Cambria Math" panose="02040503050406030204" pitchFamily="18" charset="0"/>
                                </a:rPr>
                                <m:t>,</m:t>
                              </m:r>
                              <m:r>
                                <a:rPr lang="de-DE" sz="1600" i="1">
                                  <a:latin typeface="Cambria Math" panose="02040503050406030204" pitchFamily="18" charset="0"/>
                                </a:rPr>
                                <m:t>𝑆𝑖𝑐𝑘</m:t>
                              </m:r>
                              <m:r>
                                <a:rPr lang="de-DE" sz="1600" b="0" i="1" smtClean="0">
                                  <a:latin typeface="Cambria Math" panose="02040503050406030204" pitchFamily="18" charset="0"/>
                                </a:rPr>
                                <m:t>=</m:t>
                              </m:r>
                              <m:r>
                                <a:rPr lang="de-DE" sz="1600" b="0" i="1" smtClean="0">
                                  <a:latin typeface="Cambria Math" panose="02040503050406030204" pitchFamily="18" charset="0"/>
                                </a:rPr>
                                <m:t>𝑠</m:t>
                              </m:r>
                            </m:e>
                          </m:d>
                        </m:e>
                      </m:nary>
                      <m:r>
                        <m:rPr>
                          <m:aln/>
                        </m:rPr>
                        <a:rPr lang="de-DE" sz="1600" b="0" i="1" smtClean="0">
                          <a:latin typeface="Cambria Math" panose="02040503050406030204" pitchFamily="18" charset="0"/>
                        </a:rPr>
                        <m:t>=</m:t>
                      </m:r>
                      <m:nary>
                        <m:naryPr>
                          <m:chr m:val="∑"/>
                          <m:supHide m:val="on"/>
                          <m:ctrlPr>
                            <a:rPr lang="de-DE" sz="1600" i="1" smtClean="0">
                              <a:latin typeface="Cambria Math" panose="02040503050406030204" pitchFamily="18" charset="0"/>
                            </a:rPr>
                          </m:ctrlPr>
                        </m:naryPr>
                        <m:sub>
                          <m:r>
                            <m:rPr>
                              <m:brk m:alnAt="7"/>
                            </m:rPr>
                            <a:rPr lang="de-DE" sz="1600" i="1">
                              <a:latin typeface="Cambria Math" panose="02040503050406030204" pitchFamily="18" charset="0"/>
                            </a:rPr>
                            <m:t>𝑠</m:t>
                          </m:r>
                          <m:r>
                            <a:rPr lang="de-DE" sz="1600" i="1">
                              <a:latin typeface="Cambria Math" panose="02040503050406030204" pitchFamily="18" charset="0"/>
                              <a:ea typeface="Cambria Math" panose="02040503050406030204" pitchFamily="18" charset="0"/>
                            </a:rPr>
                            <m:t>∈</m:t>
                          </m:r>
                          <m:r>
                            <m:rPr>
                              <m:sty m:val="p"/>
                              <m:brk m:alnAt="7"/>
                            </m:rPr>
                            <a:rPr lang="de-DE" sz="1600">
                              <a:latin typeface="Cambria Math" panose="02040503050406030204" pitchFamily="18" charset="0"/>
                              <a:ea typeface="Cambria Math" panose="02040503050406030204" pitchFamily="18" charset="0"/>
                            </a:rPr>
                            <m:t>V</m:t>
                          </m:r>
                          <m:r>
                            <m:rPr>
                              <m:sty m:val="p"/>
                            </m:rPr>
                            <a:rPr lang="de-DE" sz="1600">
                              <a:latin typeface="Cambria Math" panose="02040503050406030204" pitchFamily="18" charset="0"/>
                              <a:ea typeface="Cambria Math" panose="02040503050406030204" pitchFamily="18" charset="0"/>
                            </a:rPr>
                            <m:t>al</m:t>
                          </m:r>
                          <m:d>
                            <m:dPr>
                              <m:ctrlPr>
                                <a:rPr lang="de-DE" sz="1600" i="1">
                                  <a:latin typeface="Cambria Math" panose="02040503050406030204" pitchFamily="18" charset="0"/>
                                  <a:ea typeface="Cambria Math" panose="02040503050406030204" pitchFamily="18" charset="0"/>
                                </a:rPr>
                              </m:ctrlPr>
                            </m:dPr>
                            <m:e>
                              <m:r>
                                <m:rPr>
                                  <m:brk m:alnAt="7"/>
                                </m:rPr>
                                <a:rPr lang="de-DE" sz="1600" i="1">
                                  <a:latin typeface="Cambria Math" panose="02040503050406030204" pitchFamily="18" charset="0"/>
                                  <a:ea typeface="Cambria Math" panose="02040503050406030204" pitchFamily="18" charset="0"/>
                                </a:rPr>
                                <m:t>𝑆</m:t>
                              </m:r>
                              <m:r>
                                <a:rPr lang="de-DE" sz="1600" i="1">
                                  <a:latin typeface="Cambria Math" panose="02040503050406030204" pitchFamily="18" charset="0"/>
                                  <a:ea typeface="Cambria Math" panose="02040503050406030204" pitchFamily="18" charset="0"/>
                                </a:rPr>
                                <m:t>𝑖𝑐𝑘</m:t>
                              </m:r>
                            </m:e>
                          </m:d>
                        </m:sub>
                        <m:sup/>
                        <m:e>
                          <m:r>
                            <a:rPr lang="de-DE" sz="1600" i="1">
                              <a:latin typeface="Cambria Math" panose="02040503050406030204" pitchFamily="18" charset="0"/>
                            </a:rPr>
                            <m:t>𝑃</m:t>
                          </m:r>
                          <m:d>
                            <m:dPr>
                              <m:ctrlPr>
                                <a:rPr lang="de-DE" sz="1600" i="1">
                                  <a:latin typeface="Cambria Math" panose="02040503050406030204" pitchFamily="18" charset="0"/>
                                </a:rPr>
                              </m:ctrlPr>
                            </m:dPr>
                            <m:e>
                              <m:r>
                                <a:rPr lang="de-DE" sz="1600" i="1">
                                  <a:latin typeface="Cambria Math" panose="02040503050406030204" pitchFamily="18" charset="0"/>
                                </a:rPr>
                                <m:t>𝐸𝑝𝑖𝑑</m:t>
                              </m:r>
                            </m:e>
                          </m:d>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𝑃</m:t>
                          </m:r>
                          <m:d>
                            <m:dPr>
                              <m:ctrlPr>
                                <a:rPr lang="de-DE" sz="1600" i="1">
                                  <a:latin typeface="Cambria Math" panose="02040503050406030204" pitchFamily="18" charset="0"/>
                                  <a:ea typeface="Cambria Math" panose="02040503050406030204" pitchFamily="18" charset="0"/>
                                </a:rPr>
                              </m:ctrlPr>
                            </m:dPr>
                            <m:e>
                              <m:r>
                                <a:rPr lang="de-DE" sz="1600" i="1">
                                  <a:latin typeface="Cambria Math" panose="02040503050406030204" pitchFamily="18" charset="0"/>
                                  <a:ea typeface="Cambria Math" panose="02040503050406030204" pitchFamily="18" charset="0"/>
                                </a:rPr>
                                <m:t>𝑇𝑟𝑎𝑣𝑒𝑙</m:t>
                              </m:r>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𝐸𝑝𝑖𝑑</m:t>
                              </m:r>
                            </m:e>
                          </m:d>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𝑃</m:t>
                          </m:r>
                          <m:d>
                            <m:dPr>
                              <m:ctrlPr>
                                <a:rPr lang="de-DE" sz="1600" i="1">
                                  <a:latin typeface="Cambria Math" panose="02040503050406030204" pitchFamily="18" charset="0"/>
                                  <a:ea typeface="Cambria Math" panose="02040503050406030204" pitchFamily="18" charset="0"/>
                                </a:rPr>
                              </m:ctrlPr>
                            </m:dPr>
                            <m:e>
                              <m:r>
                                <a:rPr lang="de-DE" sz="1600" i="1">
                                  <a:latin typeface="Cambria Math" panose="02040503050406030204" pitchFamily="18" charset="0"/>
                                  <a:ea typeface="Cambria Math" panose="02040503050406030204" pitchFamily="18" charset="0"/>
                                </a:rPr>
                                <m:t>𝑆𝑖𝑐𝑘</m:t>
                              </m:r>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𝑠</m:t>
                              </m:r>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𝐸𝑝𝑖𝑑</m:t>
                              </m:r>
                            </m:e>
                          </m:d>
                        </m:e>
                      </m:nary>
                    </m:oMath>
                  </m:oMathPara>
                </a14:m>
                <a:endParaRPr lang="de-DE" sz="1600" i="1" dirty="0">
                  <a:latin typeface="Cambria Math" panose="02040503050406030204" pitchFamily="18" charset="0"/>
                  <a:ea typeface="Cambria Math" panose="02040503050406030204" pitchFamily="18" charset="0"/>
                </a:endParaRPr>
              </a:p>
              <a:p>
                <a:pPr marL="7938" lvl="2"/>
                <a14:m>
                  <m:oMathPara xmlns:m="http://schemas.openxmlformats.org/officeDocument/2006/math">
                    <m:oMathParaPr>
                      <m:jc m:val="centerGroup"/>
                    </m:oMathParaPr>
                    <m:oMath xmlns:m="http://schemas.openxmlformats.org/officeDocument/2006/math">
                      <m:r>
                        <a:rPr lang="de-DE" sz="1600" b="0" i="1" smtClean="0">
                          <a:latin typeface="Cambria Math" panose="02040503050406030204" pitchFamily="18" charset="0"/>
                        </a:rPr>
                        <m:t>                                                                      </m:t>
                      </m:r>
                      <m:r>
                        <m:rPr>
                          <m:aln/>
                        </m:rPr>
                        <a:rPr lang="de-DE" sz="1600" i="1">
                          <a:latin typeface="Cambria Math" panose="02040503050406030204" pitchFamily="18" charset="0"/>
                        </a:rPr>
                        <m:t>=</m:t>
                      </m:r>
                      <m:r>
                        <a:rPr lang="de-DE" sz="1600" i="1">
                          <a:latin typeface="Cambria Math" panose="02040503050406030204" pitchFamily="18" charset="0"/>
                        </a:rPr>
                        <m:t>𝑃</m:t>
                      </m:r>
                      <m:d>
                        <m:dPr>
                          <m:ctrlPr>
                            <a:rPr lang="de-DE" sz="1600" i="1">
                              <a:latin typeface="Cambria Math" panose="02040503050406030204" pitchFamily="18" charset="0"/>
                            </a:rPr>
                          </m:ctrlPr>
                        </m:dPr>
                        <m:e>
                          <m:r>
                            <a:rPr lang="de-DE" sz="1600" i="1">
                              <a:latin typeface="Cambria Math" panose="02040503050406030204" pitchFamily="18" charset="0"/>
                            </a:rPr>
                            <m:t>𝐸𝑝𝑖𝑑</m:t>
                          </m:r>
                        </m:e>
                      </m:d>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𝑃</m:t>
                      </m:r>
                      <m:d>
                        <m:dPr>
                          <m:ctrlPr>
                            <a:rPr lang="de-DE" sz="1600" i="1">
                              <a:latin typeface="Cambria Math" panose="02040503050406030204" pitchFamily="18" charset="0"/>
                              <a:ea typeface="Cambria Math" panose="02040503050406030204" pitchFamily="18" charset="0"/>
                            </a:rPr>
                          </m:ctrlPr>
                        </m:dPr>
                        <m:e>
                          <m:r>
                            <a:rPr lang="de-DE" sz="1600" i="1">
                              <a:latin typeface="Cambria Math" panose="02040503050406030204" pitchFamily="18" charset="0"/>
                              <a:ea typeface="Cambria Math" panose="02040503050406030204" pitchFamily="18" charset="0"/>
                            </a:rPr>
                            <m:t>𝑇𝑟𝑎𝑣𝑒𝑙</m:t>
                          </m:r>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𝐸𝑝𝑖𝑑</m:t>
                          </m:r>
                        </m:e>
                      </m:d>
                      <m:r>
                        <a:rPr lang="de-DE" sz="1600" i="1">
                          <a:latin typeface="Cambria Math" panose="02040503050406030204" pitchFamily="18" charset="0"/>
                          <a:ea typeface="Cambria Math" panose="02040503050406030204" pitchFamily="18" charset="0"/>
                        </a:rPr>
                        <m:t>∙</m:t>
                      </m:r>
                      <m:nary>
                        <m:naryPr>
                          <m:chr m:val="∑"/>
                          <m:supHide m:val="on"/>
                          <m:ctrlPr>
                            <a:rPr lang="de-DE" sz="1600" i="1">
                              <a:latin typeface="Cambria Math" panose="02040503050406030204" pitchFamily="18" charset="0"/>
                            </a:rPr>
                          </m:ctrlPr>
                        </m:naryPr>
                        <m:sub>
                          <m:r>
                            <a:rPr lang="de-DE" sz="1600" b="0" i="1" smtClean="0">
                              <a:latin typeface="Cambria Math" panose="02040503050406030204" pitchFamily="18" charset="0"/>
                            </a:rPr>
                            <m:t>𝑠</m:t>
                          </m:r>
                          <m:r>
                            <a:rPr lang="de-DE" sz="1600" i="1">
                              <a:latin typeface="Cambria Math" panose="02040503050406030204" pitchFamily="18" charset="0"/>
                              <a:ea typeface="Cambria Math" panose="02040503050406030204" pitchFamily="18" charset="0"/>
                            </a:rPr>
                            <m:t>∈</m:t>
                          </m:r>
                          <m:r>
                            <m:rPr>
                              <m:sty m:val="p"/>
                              <m:brk m:alnAt="7"/>
                            </m:rPr>
                            <a:rPr lang="de-DE" sz="1600">
                              <a:latin typeface="Cambria Math" panose="02040503050406030204" pitchFamily="18" charset="0"/>
                              <a:ea typeface="Cambria Math" panose="02040503050406030204" pitchFamily="18" charset="0"/>
                            </a:rPr>
                            <m:t>V</m:t>
                          </m:r>
                          <m:r>
                            <m:rPr>
                              <m:sty m:val="p"/>
                            </m:rPr>
                            <a:rPr lang="de-DE" sz="1600">
                              <a:latin typeface="Cambria Math" panose="02040503050406030204" pitchFamily="18" charset="0"/>
                              <a:ea typeface="Cambria Math" panose="02040503050406030204" pitchFamily="18" charset="0"/>
                            </a:rPr>
                            <m:t>al</m:t>
                          </m:r>
                          <m:d>
                            <m:dPr>
                              <m:ctrlPr>
                                <a:rPr lang="de-DE" sz="1600" i="1">
                                  <a:latin typeface="Cambria Math" panose="02040503050406030204" pitchFamily="18" charset="0"/>
                                  <a:ea typeface="Cambria Math" panose="02040503050406030204" pitchFamily="18" charset="0"/>
                                </a:rPr>
                              </m:ctrlPr>
                            </m:dPr>
                            <m:e>
                              <m:r>
                                <a:rPr lang="de-DE" sz="1600" b="0" i="1" smtClean="0">
                                  <a:latin typeface="Cambria Math" panose="02040503050406030204" pitchFamily="18" charset="0"/>
                                  <a:ea typeface="Cambria Math" panose="02040503050406030204" pitchFamily="18" charset="0"/>
                                </a:rPr>
                                <m:t>𝑆𝑖𝑐𝑘</m:t>
                              </m:r>
                            </m:e>
                          </m:d>
                        </m:sub>
                        <m:sup/>
                        <m:e>
                          <m:r>
                            <a:rPr lang="de-DE" sz="1600" i="1">
                              <a:latin typeface="Cambria Math" panose="02040503050406030204" pitchFamily="18" charset="0"/>
                              <a:ea typeface="Cambria Math" panose="02040503050406030204" pitchFamily="18" charset="0"/>
                            </a:rPr>
                            <m:t>𝑃</m:t>
                          </m:r>
                          <m:d>
                            <m:dPr>
                              <m:ctrlPr>
                                <a:rPr lang="de-DE" sz="1600" i="1">
                                  <a:latin typeface="Cambria Math" panose="02040503050406030204" pitchFamily="18" charset="0"/>
                                  <a:ea typeface="Cambria Math" panose="02040503050406030204" pitchFamily="18" charset="0"/>
                                </a:rPr>
                              </m:ctrlPr>
                            </m:dPr>
                            <m:e>
                              <m:r>
                                <a:rPr lang="de-DE" sz="1600" i="1">
                                  <a:latin typeface="Cambria Math" panose="02040503050406030204" pitchFamily="18" charset="0"/>
                                  <a:ea typeface="Cambria Math" panose="02040503050406030204" pitchFamily="18" charset="0"/>
                                </a:rPr>
                                <m:t>𝑆𝑖𝑐𝑘</m:t>
                              </m:r>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𝑠</m:t>
                              </m:r>
                              <m:r>
                                <a:rPr lang="de-DE" sz="1600" i="1">
                                  <a:latin typeface="Cambria Math" panose="02040503050406030204" pitchFamily="18" charset="0"/>
                                  <a:ea typeface="Cambria Math" panose="02040503050406030204" pitchFamily="18" charset="0"/>
                                </a:rPr>
                                <m:t>|</m:t>
                              </m:r>
                              <m:r>
                                <a:rPr lang="de-DE" sz="1600" i="1">
                                  <a:latin typeface="Cambria Math" panose="02040503050406030204" pitchFamily="18" charset="0"/>
                                  <a:ea typeface="Cambria Math" panose="02040503050406030204" pitchFamily="18" charset="0"/>
                                </a:rPr>
                                <m:t>𝐸𝑝𝑖𝑑</m:t>
                              </m:r>
                            </m:e>
                          </m:d>
                        </m:e>
                      </m:nary>
                    </m:oMath>
                  </m:oMathPara>
                </a14:m>
                <a:endParaRPr lang="de-DE" sz="1600" dirty="0">
                  <a:solidFill>
                    <a:schemeClr val="accent2"/>
                  </a:solidFill>
                </a:endParaRPr>
              </a:p>
            </p:txBody>
          </p:sp>
        </mc:Choice>
        <mc:Fallback xmlns="">
          <p:sp>
            <p:nvSpPr>
              <p:cNvPr id="16" name="Rectangle 15">
                <a:extLst>
                  <a:ext uri="{FF2B5EF4-FFF2-40B4-BE49-F238E27FC236}">
                    <a16:creationId xmlns:a16="http://schemas.microsoft.com/office/drawing/2014/main" id="{947B3234-46AD-AE42-9F82-581132EF9C8D}"/>
                  </a:ext>
                </a:extLst>
              </p:cNvPr>
              <p:cNvSpPr>
                <a:spLocks noRot="1" noChangeAspect="1" noMove="1" noResize="1" noEditPoints="1" noAdjustHandles="1" noChangeArrowheads="1" noChangeShapeType="1" noTextEdit="1"/>
              </p:cNvSpPr>
              <p:nvPr/>
            </p:nvSpPr>
            <p:spPr>
              <a:xfrm>
                <a:off x="1149840" y="4529850"/>
                <a:ext cx="9904317" cy="1340367"/>
              </a:xfrm>
              <a:prstGeom prst="rect">
                <a:avLst/>
              </a:prstGeom>
              <a:blipFill>
                <a:blip r:embed="rId7"/>
                <a:stretch>
                  <a:fillRect t="-64151" b="-87736"/>
                </a:stretch>
              </a:blipFill>
            </p:spPr>
            <p:txBody>
              <a:bodyPr/>
              <a:lstStyle/>
              <a:p>
                <a:r>
                  <a:rPr lang="de-DE">
                    <a:noFill/>
                  </a:rPr>
                  <a:t> </a:t>
                </a:r>
              </a:p>
            </p:txBody>
          </p:sp>
        </mc:Fallback>
      </mc:AlternateContent>
    </p:spTree>
    <p:extLst>
      <p:ext uri="{BB962C8B-B14F-4D97-AF65-F5344CB8AC3E}">
        <p14:creationId xmlns:p14="http://schemas.microsoft.com/office/powerpoint/2010/main" val="22342405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A37EA-1F5D-6349-97AF-1B16D24FE6D4}"/>
              </a:ext>
            </a:extLst>
          </p:cNvPr>
          <p:cNvSpPr>
            <a:spLocks noGrp="1"/>
          </p:cNvSpPr>
          <p:nvPr>
            <p:ph type="title"/>
          </p:nvPr>
        </p:nvSpPr>
        <p:spPr/>
        <p:txBody>
          <a:bodyPr/>
          <a:lstStyle/>
          <a:p>
            <a:r>
              <a:rPr lang="de-DE" dirty="0"/>
              <a:t>Graphische Repräsentation der Zerlegung</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4F1BC10C-5D04-B549-927C-8E58543C5282}"/>
                  </a:ext>
                </a:extLst>
              </p:cNvPr>
              <p:cNvSpPr>
                <a:spLocks noGrp="1"/>
              </p:cNvSpPr>
              <p:nvPr>
                <p:ph idx="1"/>
              </p:nvPr>
            </p:nvSpPr>
            <p:spPr>
              <a:xfrm>
                <a:off x="359999" y="1665066"/>
                <a:ext cx="8653463" cy="4240848"/>
              </a:xfrm>
            </p:spPr>
            <p:txBody>
              <a:bodyPr>
                <a:normAutofit/>
              </a:bodyPr>
              <a:lstStyle/>
              <a:p>
                <a:r>
                  <a:rPr lang="de-DE" dirty="0"/>
                  <a:t>Explizite Repräsentation der Zerlegung von </a:t>
                </a:r>
                <a14:m>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𝑃</m:t>
                        </m:r>
                      </m:e>
                      <m:sub>
                        <m:r>
                          <a:rPr lang="de-DE" b="0" i="1" dirty="0" smtClean="0">
                            <a:latin typeface="Cambria Math" panose="02040503050406030204" pitchFamily="18" charset="0"/>
                          </a:rPr>
                          <m:t>𝐹</m:t>
                        </m:r>
                      </m:sub>
                    </m:sSub>
                  </m:oMath>
                </a14:m>
                <a:r>
                  <a:rPr lang="de-DE" dirty="0"/>
                  <a:t> durch </a:t>
                </a:r>
                <a:r>
                  <a:rPr lang="de-DE" dirty="0">
                    <a:solidFill>
                      <a:schemeClr val="accent1"/>
                    </a:solidFill>
                  </a:rPr>
                  <a:t>probabilistisches graphisches Modell</a:t>
                </a:r>
                <a:r>
                  <a:rPr lang="de-DE" dirty="0"/>
                  <a:t> (PGM)</a:t>
                </a:r>
              </a:p>
              <a:p>
                <a:pPr lvl="1"/>
                <a:r>
                  <a:rPr lang="de-DE" dirty="0"/>
                  <a:t>Zufallsvariablen als Knoten</a:t>
                </a:r>
              </a:p>
              <a:p>
                <a:pPr lvl="1"/>
                <a:r>
                  <a:rPr lang="de-DE" dirty="0"/>
                  <a:t>Kanten kodieren bedingte </a:t>
                </a:r>
                <a:br>
                  <a:rPr lang="de-DE" dirty="0"/>
                </a:br>
                <a:r>
                  <a:rPr lang="de-DE" dirty="0"/>
                  <a:t>Unabhängigkeiten </a:t>
                </a:r>
                <a14:m>
                  <m:oMath xmlns:m="http://schemas.openxmlformats.org/officeDocument/2006/math">
                    <m:sSub>
                      <m:sSubPr>
                        <m:ctrlPr>
                          <a:rPr lang="de-DE" i="1" smtClean="0">
                            <a:solidFill>
                              <a:schemeClr val="tx1"/>
                            </a:solidFill>
                            <a:latin typeface="Cambria Math" panose="02040503050406030204" pitchFamily="18" charset="0"/>
                          </a:rPr>
                        </m:ctrlPr>
                      </m:sSubPr>
                      <m:e>
                        <m:r>
                          <a:rPr lang="de-DE" b="1" i="1">
                            <a:solidFill>
                              <a:schemeClr val="tx1"/>
                            </a:solidFill>
                            <a:latin typeface="Cambria Math" panose="02040503050406030204" pitchFamily="18" charset="0"/>
                          </a:rPr>
                          <m:t>𝑹</m:t>
                        </m:r>
                      </m:e>
                      <m:sub>
                        <m:r>
                          <a:rPr lang="de-DE" i="1">
                            <a:solidFill>
                              <a:schemeClr val="tx1"/>
                            </a:solidFill>
                            <a:latin typeface="Cambria Math" panose="02040503050406030204" pitchFamily="18" charset="0"/>
                          </a:rPr>
                          <m:t>1</m:t>
                        </m:r>
                      </m:sub>
                    </m:sSub>
                    <m:r>
                      <a:rPr lang="de-DE" i="1">
                        <a:solidFill>
                          <a:schemeClr val="tx1"/>
                        </a:solidFill>
                        <a:latin typeface="Cambria Math" panose="02040503050406030204" pitchFamily="18" charset="0"/>
                        <a:ea typeface="Cambria Math" panose="02040503050406030204" pitchFamily="18" charset="0"/>
                      </a:rPr>
                      <m:t>⊥</m:t>
                    </m:r>
                    <m:sSub>
                      <m:sSubPr>
                        <m:ctrlPr>
                          <a:rPr lang="de-DE" i="1">
                            <a:solidFill>
                              <a:schemeClr val="tx1"/>
                            </a:solidFill>
                            <a:latin typeface="Cambria Math" panose="02040503050406030204" pitchFamily="18" charset="0"/>
                          </a:rPr>
                        </m:ctrlPr>
                      </m:sSubPr>
                      <m:e>
                        <m:r>
                          <a:rPr lang="de-DE" b="1" i="1">
                            <a:solidFill>
                              <a:schemeClr val="tx1"/>
                            </a:solidFill>
                            <a:latin typeface="Cambria Math" panose="02040503050406030204" pitchFamily="18" charset="0"/>
                          </a:rPr>
                          <m:t>𝑹</m:t>
                        </m:r>
                      </m:e>
                      <m:sub>
                        <m:r>
                          <a:rPr lang="de-DE" i="1">
                            <a:solidFill>
                              <a:schemeClr val="tx1"/>
                            </a:solidFill>
                            <a:latin typeface="Cambria Math" panose="02040503050406030204" pitchFamily="18" charset="0"/>
                          </a:rPr>
                          <m:t>2</m:t>
                        </m:r>
                      </m:sub>
                    </m:sSub>
                    <m:r>
                      <a:rPr lang="de-DE" i="1">
                        <a:solidFill>
                          <a:schemeClr val="tx1"/>
                        </a:solidFill>
                        <a:latin typeface="Cambria Math" panose="02040503050406030204" pitchFamily="18" charset="0"/>
                      </a:rPr>
                      <m:t>|</m:t>
                    </m:r>
                    <m:sSup>
                      <m:sSupPr>
                        <m:ctrlPr>
                          <a:rPr lang="de-DE" i="1">
                            <a:solidFill>
                              <a:schemeClr val="tx1"/>
                            </a:solidFill>
                            <a:latin typeface="Cambria Math" panose="02040503050406030204" pitchFamily="18" charset="0"/>
                          </a:rPr>
                        </m:ctrlPr>
                      </m:sSupPr>
                      <m:e>
                        <m:r>
                          <a:rPr lang="de-DE" b="1" i="1">
                            <a:solidFill>
                              <a:schemeClr val="tx1"/>
                            </a:solidFill>
                            <a:latin typeface="Cambria Math" panose="02040503050406030204" pitchFamily="18" charset="0"/>
                          </a:rPr>
                          <m:t>𝑹</m:t>
                        </m:r>
                      </m:e>
                      <m:sup>
                        <m:r>
                          <a:rPr lang="de-DE" i="1">
                            <a:solidFill>
                              <a:schemeClr val="tx1"/>
                            </a:solidFill>
                            <a:latin typeface="Cambria Math" panose="02040503050406030204" pitchFamily="18" charset="0"/>
                          </a:rPr>
                          <m:t>′</m:t>
                        </m:r>
                      </m:sup>
                    </m:sSup>
                  </m:oMath>
                </a14:m>
                <a:endParaRPr lang="de-DE" dirty="0">
                  <a:solidFill>
                    <a:schemeClr val="tx1"/>
                  </a:solidFill>
                </a:endParaRPr>
              </a:p>
              <a:p>
                <a:pPr lvl="2"/>
                <a14:m>
                  <m:oMath xmlns:m="http://schemas.openxmlformats.org/officeDocument/2006/math">
                    <m:sSup>
                      <m:sSupPr>
                        <m:ctrlPr>
                          <a:rPr lang="de-DE" i="1">
                            <a:solidFill>
                              <a:schemeClr val="tx1"/>
                            </a:solidFill>
                            <a:latin typeface="Cambria Math" panose="02040503050406030204" pitchFamily="18" charset="0"/>
                          </a:rPr>
                        </m:ctrlPr>
                      </m:sSupPr>
                      <m:e>
                        <m:r>
                          <a:rPr lang="de-DE" b="1" i="1">
                            <a:solidFill>
                              <a:schemeClr val="tx1"/>
                            </a:solidFill>
                            <a:latin typeface="Cambria Math" panose="02040503050406030204" pitchFamily="18" charset="0"/>
                          </a:rPr>
                          <m:t>𝑹</m:t>
                        </m:r>
                      </m:e>
                      <m:sup>
                        <m:r>
                          <a:rPr lang="de-DE" i="1">
                            <a:solidFill>
                              <a:schemeClr val="tx1"/>
                            </a:solidFill>
                            <a:latin typeface="Cambria Math" panose="02040503050406030204" pitchFamily="18" charset="0"/>
                          </a:rPr>
                          <m:t>′</m:t>
                        </m:r>
                      </m:sup>
                    </m:sSup>
                  </m:oMath>
                </a14:m>
                <a:r>
                  <a:rPr lang="de-DE" dirty="0">
                    <a:solidFill>
                      <a:schemeClr val="tx1"/>
                    </a:solidFill>
                  </a:rPr>
                  <a:t> als Elternknoten von </a:t>
                </a:r>
                <a14:m>
                  <m:oMath xmlns:m="http://schemas.openxmlformats.org/officeDocument/2006/math">
                    <m:sSub>
                      <m:sSubPr>
                        <m:ctrlPr>
                          <a:rPr lang="de-DE" i="1">
                            <a:solidFill>
                              <a:schemeClr val="tx1"/>
                            </a:solidFill>
                            <a:latin typeface="Cambria Math" panose="02040503050406030204" pitchFamily="18" charset="0"/>
                          </a:rPr>
                        </m:ctrlPr>
                      </m:sSubPr>
                      <m:e>
                        <m:r>
                          <a:rPr lang="de-DE" b="1" i="1">
                            <a:solidFill>
                              <a:schemeClr val="tx1"/>
                            </a:solidFill>
                            <a:latin typeface="Cambria Math" panose="02040503050406030204" pitchFamily="18" charset="0"/>
                          </a:rPr>
                          <m:t>𝑹</m:t>
                        </m:r>
                      </m:e>
                      <m:sub>
                        <m:r>
                          <a:rPr lang="de-DE" i="1">
                            <a:solidFill>
                              <a:schemeClr val="tx1"/>
                            </a:solidFill>
                            <a:latin typeface="Cambria Math" panose="02040503050406030204" pitchFamily="18" charset="0"/>
                          </a:rPr>
                          <m:t>1</m:t>
                        </m:r>
                      </m:sub>
                    </m:sSub>
                  </m:oMath>
                </a14:m>
                <a:r>
                  <a:rPr lang="de-DE" dirty="0">
                    <a:solidFill>
                      <a:schemeClr val="tx1"/>
                    </a:solidFill>
                  </a:rPr>
                  <a:t>, </a:t>
                </a:r>
                <a14:m>
                  <m:oMath xmlns:m="http://schemas.openxmlformats.org/officeDocument/2006/math">
                    <m:sSub>
                      <m:sSubPr>
                        <m:ctrlPr>
                          <a:rPr lang="de-DE" i="1">
                            <a:solidFill>
                              <a:schemeClr val="tx1"/>
                            </a:solidFill>
                            <a:latin typeface="Cambria Math" panose="02040503050406030204" pitchFamily="18" charset="0"/>
                          </a:rPr>
                        </m:ctrlPr>
                      </m:sSubPr>
                      <m:e>
                        <m:r>
                          <a:rPr lang="de-DE" b="1" i="1">
                            <a:solidFill>
                              <a:schemeClr val="tx1"/>
                            </a:solidFill>
                            <a:latin typeface="Cambria Math" panose="02040503050406030204" pitchFamily="18" charset="0"/>
                          </a:rPr>
                          <m:t>𝑹</m:t>
                        </m:r>
                      </m:e>
                      <m:sub>
                        <m:r>
                          <a:rPr lang="de-DE" b="0" i="1" smtClean="0">
                            <a:solidFill>
                              <a:schemeClr val="tx1"/>
                            </a:solidFill>
                            <a:latin typeface="Cambria Math" panose="02040503050406030204" pitchFamily="18" charset="0"/>
                          </a:rPr>
                          <m:t>2</m:t>
                        </m:r>
                      </m:sub>
                    </m:sSub>
                  </m:oMath>
                </a14:m>
                <a:endParaRPr lang="de-DE" dirty="0">
                  <a:solidFill>
                    <a:schemeClr val="tx1"/>
                  </a:solidFill>
                </a:endParaRPr>
              </a:p>
              <a:p>
                <a:pPr lvl="1"/>
                <a:r>
                  <a:rPr lang="de-DE" dirty="0">
                    <a:solidFill>
                      <a:schemeClr val="tx1"/>
                    </a:solidFill>
                  </a:rPr>
                  <a:t>Pro Knoten: </a:t>
                </a:r>
                <a14:m>
                  <m:oMath xmlns:m="http://schemas.openxmlformats.org/officeDocument/2006/math">
                    <m:r>
                      <a:rPr lang="de-DE" b="0" i="1" smtClean="0">
                        <a:solidFill>
                          <a:schemeClr val="tx1"/>
                        </a:solidFill>
                        <a:latin typeface="Cambria Math" panose="02040503050406030204" pitchFamily="18" charset="0"/>
                      </a:rPr>
                      <m:t>𝑃</m:t>
                    </m:r>
                    <m:d>
                      <m:dPr>
                        <m:ctrlPr>
                          <a:rPr lang="de-DE" b="0" i="1" smtClean="0">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𝑅</m:t>
                        </m:r>
                        <m:r>
                          <a:rPr lang="de-DE" b="0" i="1" smtClean="0">
                            <a:solidFill>
                              <a:schemeClr val="tx1"/>
                            </a:solidFill>
                            <a:latin typeface="Cambria Math" panose="02040503050406030204" pitchFamily="18" charset="0"/>
                          </a:rPr>
                          <m:t>|</m:t>
                        </m:r>
                        <m:r>
                          <m:rPr>
                            <m:sty m:val="p"/>
                          </m:rPr>
                          <a:rPr lang="de-DE" b="0" i="0" smtClean="0">
                            <a:solidFill>
                              <a:schemeClr val="tx1"/>
                            </a:solidFill>
                            <a:latin typeface="Cambria Math" panose="02040503050406030204" pitchFamily="18" charset="0"/>
                          </a:rPr>
                          <m:t>Pa</m:t>
                        </m:r>
                        <m:d>
                          <m:dPr>
                            <m:ctrlPr>
                              <a:rPr lang="de-DE" b="0" i="1" smtClean="0">
                                <a:solidFill>
                                  <a:schemeClr val="tx1"/>
                                </a:solidFill>
                                <a:latin typeface="Cambria Math" panose="02040503050406030204" pitchFamily="18" charset="0"/>
                              </a:rPr>
                            </m:ctrlPr>
                          </m:dPr>
                          <m:e>
                            <m:r>
                              <a:rPr lang="de-DE" b="0" i="1" smtClean="0">
                                <a:solidFill>
                                  <a:schemeClr val="tx1"/>
                                </a:solidFill>
                                <a:latin typeface="Cambria Math" panose="02040503050406030204" pitchFamily="18" charset="0"/>
                              </a:rPr>
                              <m:t>𝑅</m:t>
                            </m:r>
                          </m:e>
                        </m:d>
                      </m:e>
                    </m:d>
                  </m:oMath>
                </a14:m>
                <a:endParaRPr lang="de-DE" dirty="0">
                  <a:solidFill>
                    <a:schemeClr val="tx1"/>
                  </a:solidFill>
                </a:endParaRPr>
              </a:p>
              <a:p>
                <a:pPr lvl="2"/>
                <a:r>
                  <a:rPr lang="de-DE" i="1" dirty="0"/>
                  <a:t>AKA </a:t>
                </a:r>
                <a:r>
                  <a:rPr lang="de-DE" i="1" dirty="0" err="1"/>
                  <a:t>conditional</a:t>
                </a:r>
                <a:r>
                  <a:rPr lang="de-DE" i="1" dirty="0"/>
                  <a:t> </a:t>
                </a:r>
                <a:r>
                  <a:rPr lang="de-DE" i="1" dirty="0" err="1"/>
                  <a:t>probability</a:t>
                </a:r>
                <a:r>
                  <a:rPr lang="de-DE" i="1" dirty="0"/>
                  <a:t> </a:t>
                </a:r>
                <a:br>
                  <a:rPr lang="de-DE" i="1" dirty="0"/>
                </a:br>
                <a:r>
                  <a:rPr lang="de-DE" i="1" dirty="0" err="1"/>
                  <a:t>distribution</a:t>
                </a:r>
                <a:r>
                  <a:rPr lang="de-DE" i="1" dirty="0"/>
                  <a:t>/</a:t>
                </a:r>
                <a:r>
                  <a:rPr lang="de-DE" i="1" dirty="0" err="1"/>
                  <a:t>table</a:t>
                </a:r>
                <a:r>
                  <a:rPr lang="de-DE" i="1" dirty="0"/>
                  <a:t> (CPD/CPT)</a:t>
                </a:r>
              </a:p>
              <a:p>
                <a:pPr lvl="2"/>
                <a14:m>
                  <m:oMath xmlns:m="http://schemas.openxmlformats.org/officeDocument/2006/math">
                    <m:r>
                      <m:rPr>
                        <m:sty m:val="p"/>
                      </m:rPr>
                      <a:rPr lang="de-DE" i="0">
                        <a:latin typeface="Cambria Math" panose="02040503050406030204" pitchFamily="18" charset="0"/>
                      </a:rPr>
                      <m:t>Pa</m:t>
                    </m:r>
                    <m:d>
                      <m:dPr>
                        <m:ctrlPr>
                          <a:rPr lang="de-DE" i="1">
                            <a:latin typeface="Cambria Math" panose="02040503050406030204" pitchFamily="18" charset="0"/>
                          </a:rPr>
                        </m:ctrlPr>
                      </m:dPr>
                      <m:e>
                        <m:r>
                          <a:rPr lang="de-DE" i="1">
                            <a:latin typeface="Cambria Math" panose="02040503050406030204" pitchFamily="18" charset="0"/>
                          </a:rPr>
                          <m:t>𝑅</m:t>
                        </m:r>
                      </m:e>
                    </m:d>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m:t>
                    </m:r>
                  </m:oMath>
                </a14:m>
                <a:r>
                  <a:rPr lang="de-DE" dirty="0">
                    <a:solidFill>
                      <a:schemeClr val="tx1"/>
                    </a:solidFill>
                  </a:rPr>
                  <a:t>: a-priori Verteilung</a:t>
                </a:r>
              </a:p>
              <a:p>
                <a:pPr lvl="2"/>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𝑃</m:t>
                        </m:r>
                      </m:e>
                      <m:sub>
                        <m:r>
                          <a:rPr lang="de-DE" i="1" dirty="0">
                            <a:latin typeface="Cambria Math" panose="02040503050406030204" pitchFamily="18" charset="0"/>
                          </a:rPr>
                          <m:t>𝐹</m:t>
                        </m:r>
                      </m:sub>
                    </m:sSub>
                    <m:r>
                      <a:rPr lang="de-DE" b="0" i="0" dirty="0" smtClean="0">
                        <a:latin typeface="Cambria Math" panose="02040503050406030204" pitchFamily="18" charset="0"/>
                      </a:rPr>
                      <m:t>=</m:t>
                    </m:r>
                    <m:nary>
                      <m:naryPr>
                        <m:chr m:val="∏"/>
                        <m:supHide m:val="on"/>
                        <m:ctrlPr>
                          <a:rPr lang="de-DE" b="0" i="1" dirty="0" smtClean="0">
                            <a:latin typeface="Cambria Math" panose="02040503050406030204" pitchFamily="18" charset="0"/>
                          </a:rPr>
                        </m:ctrlPr>
                      </m:naryPr>
                      <m:sub>
                        <m:r>
                          <m:rPr>
                            <m:brk m:alnAt="7"/>
                          </m:rPr>
                          <a:rPr lang="de-DE" b="0" i="1" dirty="0" smtClean="0">
                            <a:latin typeface="Cambria Math" panose="02040503050406030204" pitchFamily="18" charset="0"/>
                          </a:rPr>
                          <m:t>𝑅</m:t>
                        </m:r>
                        <m:r>
                          <a:rPr lang="de-DE" b="0" i="1" dirty="0" smtClean="0">
                            <a:latin typeface="Cambria Math" panose="02040503050406030204" pitchFamily="18" charset="0"/>
                            <a:ea typeface="Cambria Math" panose="02040503050406030204" pitchFamily="18" charset="0"/>
                          </a:rPr>
                          <m:t>∈</m:t>
                        </m:r>
                        <m:r>
                          <m:rPr>
                            <m:brk m:alnAt="7"/>
                          </m:rPr>
                          <a:rPr lang="de-DE" b="1" i="1" dirty="0" smtClean="0">
                            <a:latin typeface="Cambria Math" panose="02040503050406030204" pitchFamily="18" charset="0"/>
                            <a:ea typeface="Cambria Math" panose="02040503050406030204" pitchFamily="18" charset="0"/>
                          </a:rPr>
                          <m:t>𝑹</m:t>
                        </m:r>
                      </m:sub>
                      <m:sup/>
                      <m:e>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𝑅</m:t>
                            </m:r>
                            <m:r>
                              <a:rPr lang="de-DE" i="1">
                                <a:latin typeface="Cambria Math" panose="02040503050406030204" pitchFamily="18" charset="0"/>
                              </a:rPr>
                              <m:t>|</m:t>
                            </m:r>
                            <m:r>
                              <m:rPr>
                                <m:sty m:val="p"/>
                              </m:rPr>
                              <a:rPr lang="de-DE" i="0">
                                <a:latin typeface="Cambria Math" panose="02040503050406030204" pitchFamily="18" charset="0"/>
                              </a:rPr>
                              <m:t>Pa</m:t>
                            </m:r>
                            <m:d>
                              <m:dPr>
                                <m:ctrlPr>
                                  <a:rPr lang="de-DE" i="1">
                                    <a:latin typeface="Cambria Math" panose="02040503050406030204" pitchFamily="18" charset="0"/>
                                  </a:rPr>
                                </m:ctrlPr>
                              </m:dPr>
                              <m:e>
                                <m:r>
                                  <a:rPr lang="de-DE" i="1">
                                    <a:latin typeface="Cambria Math" panose="02040503050406030204" pitchFamily="18" charset="0"/>
                                  </a:rPr>
                                  <m:t>𝑅</m:t>
                                </m:r>
                              </m:e>
                            </m:d>
                          </m:e>
                        </m:d>
                      </m:e>
                    </m:nary>
                  </m:oMath>
                </a14:m>
                <a:endParaRPr lang="de-DE" dirty="0">
                  <a:solidFill>
                    <a:schemeClr val="tx1"/>
                  </a:solidFill>
                </a:endParaRPr>
              </a:p>
              <a:p>
                <a:pPr lvl="1">
                  <a:buFont typeface="Zapf Dingbats"/>
                  <a:buChar char="➝"/>
                </a:pPr>
                <a:r>
                  <a:rPr lang="de-DE" dirty="0" err="1">
                    <a:solidFill>
                      <a:schemeClr val="accent1"/>
                    </a:solidFill>
                  </a:rPr>
                  <a:t>Bayes</a:t>
                </a:r>
                <a:r>
                  <a:rPr lang="de-DE" dirty="0">
                    <a:solidFill>
                      <a:schemeClr val="accent1"/>
                    </a:solidFill>
                  </a:rPr>
                  <a:t> Netz (BN)</a:t>
                </a:r>
              </a:p>
            </p:txBody>
          </p:sp>
        </mc:Choice>
        <mc:Fallback xmlns="">
          <p:sp>
            <p:nvSpPr>
              <p:cNvPr id="5" name="Content Placeholder 4">
                <a:extLst>
                  <a:ext uri="{FF2B5EF4-FFF2-40B4-BE49-F238E27FC236}">
                    <a16:creationId xmlns:a16="http://schemas.microsoft.com/office/drawing/2014/main" id="{4F1BC10C-5D04-B549-927C-8E58543C5282}"/>
                  </a:ext>
                </a:extLst>
              </p:cNvPr>
              <p:cNvSpPr>
                <a:spLocks noGrp="1" noRot="1" noChangeAspect="1" noMove="1" noResize="1" noEditPoints="1" noAdjustHandles="1" noChangeArrowheads="1" noChangeShapeType="1" noTextEdit="1"/>
              </p:cNvSpPr>
              <p:nvPr>
                <p:ph idx="1"/>
              </p:nvPr>
            </p:nvSpPr>
            <p:spPr>
              <a:xfrm>
                <a:off x="359999" y="1665066"/>
                <a:ext cx="8653463" cy="4240848"/>
              </a:xfrm>
              <a:blipFill>
                <a:blip r:embed="rId2"/>
                <a:stretch>
                  <a:fillRect l="-1903" t="-2687" b="-6567"/>
                </a:stretch>
              </a:blipFill>
            </p:spPr>
            <p:txBody>
              <a:bodyPr/>
              <a:lstStyle/>
              <a:p>
                <a:r>
                  <a:rPr lang="de-DE">
                    <a:noFill/>
                  </a:rPr>
                  <a:t> </a:t>
                </a:r>
              </a:p>
            </p:txBody>
          </p:sp>
        </mc:Fallback>
      </mc:AlternateContent>
      <p:sp>
        <p:nvSpPr>
          <p:cNvPr id="3" name="Footer Placeholder 2">
            <a:extLst>
              <a:ext uri="{FF2B5EF4-FFF2-40B4-BE49-F238E27FC236}">
                <a16:creationId xmlns:a16="http://schemas.microsoft.com/office/drawing/2014/main" id="{EA288B24-BD51-6D42-B17B-54087845E8ED}"/>
              </a:ext>
            </a:extLst>
          </p:cNvPr>
          <p:cNvSpPr>
            <a:spLocks noGrp="1"/>
          </p:cNvSpPr>
          <p:nvPr>
            <p:ph type="ftr" sz="quarter" idx="3"/>
          </p:nvPr>
        </p:nvSpPr>
        <p:spPr>
          <a:xfrm>
            <a:off x="359999" y="6172447"/>
            <a:ext cx="8425225" cy="360000"/>
          </a:xfrm>
        </p:spPr>
        <p:txBody>
          <a:bodyPr/>
          <a:lstStyle/>
          <a:p>
            <a:r>
              <a:rPr lang="en-GB" dirty="0"/>
              <a:t>Tanya Braun</a:t>
            </a:r>
          </a:p>
        </p:txBody>
      </p:sp>
      <p:sp>
        <p:nvSpPr>
          <p:cNvPr id="4" name="Slide Number Placeholder 3">
            <a:extLst>
              <a:ext uri="{FF2B5EF4-FFF2-40B4-BE49-F238E27FC236}">
                <a16:creationId xmlns:a16="http://schemas.microsoft.com/office/drawing/2014/main" id="{1D8BD24F-AC18-3441-A253-055581C289C4}"/>
              </a:ext>
            </a:extLst>
          </p:cNvPr>
          <p:cNvSpPr>
            <a:spLocks noGrp="1"/>
          </p:cNvSpPr>
          <p:nvPr>
            <p:ph type="sldNum" sz="quarter" idx="4"/>
          </p:nvPr>
        </p:nvSpPr>
        <p:spPr/>
        <p:txBody>
          <a:bodyPr/>
          <a:lstStyle/>
          <a:p>
            <a:fld id="{67C9959E-8E6B-B04C-9955-EA096F41CA7A}" type="slidenum">
              <a:rPr lang="en-GB" smtClean="0"/>
              <a:t>42</a:t>
            </a:fld>
            <a:endParaRPr lang="en-GB"/>
          </a:p>
        </p:txBody>
      </p:sp>
      <p:sp>
        <p:nvSpPr>
          <p:cNvPr id="6" name="Date Placeholder 5">
            <a:extLst>
              <a:ext uri="{FF2B5EF4-FFF2-40B4-BE49-F238E27FC236}">
                <a16:creationId xmlns:a16="http://schemas.microsoft.com/office/drawing/2014/main" id="{C0C30376-7C71-B24A-A506-8DCFD02B3500}"/>
              </a:ext>
            </a:extLst>
          </p:cNvPr>
          <p:cNvSpPr>
            <a:spLocks noGrp="1"/>
          </p:cNvSpPr>
          <p:nvPr>
            <p:ph type="dt" sz="half" idx="2"/>
          </p:nvPr>
        </p:nvSpPr>
        <p:spPr/>
        <p:txBody>
          <a:bodyPr/>
          <a:lstStyle/>
          <a:p>
            <a:r>
              <a:rPr lang="en-GB"/>
              <a:t>Episodische PGMs</a:t>
            </a:r>
            <a:endParaRPr lang="de-DE" dirty="0"/>
          </a:p>
        </p:txBody>
      </p:sp>
      <p:grpSp>
        <p:nvGrpSpPr>
          <p:cNvPr id="7" name="Group 6">
            <a:extLst>
              <a:ext uri="{FF2B5EF4-FFF2-40B4-BE49-F238E27FC236}">
                <a16:creationId xmlns:a16="http://schemas.microsoft.com/office/drawing/2014/main" id="{7786AB3C-7B65-7B4F-A9EB-B1ABEC9B61F9}"/>
              </a:ext>
            </a:extLst>
          </p:cNvPr>
          <p:cNvGrpSpPr/>
          <p:nvPr/>
        </p:nvGrpSpPr>
        <p:grpSpPr>
          <a:xfrm>
            <a:off x="9962548" y="1769043"/>
            <a:ext cx="986555" cy="389513"/>
            <a:chOff x="5532078" y="2979431"/>
            <a:chExt cx="986555" cy="389513"/>
          </a:xfrm>
        </p:grpSpPr>
        <p:sp>
          <p:nvSpPr>
            <p:cNvPr id="8" name="TextBox 7">
              <a:extLst>
                <a:ext uri="{FF2B5EF4-FFF2-40B4-BE49-F238E27FC236}">
                  <a16:creationId xmlns:a16="http://schemas.microsoft.com/office/drawing/2014/main" id="{1943B3CF-D7AF-204B-89A3-7EF86C176AD8}"/>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8EB69775-8880-954B-981E-047BAFA644A7}"/>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10" name="Group 9">
            <a:extLst>
              <a:ext uri="{FF2B5EF4-FFF2-40B4-BE49-F238E27FC236}">
                <a16:creationId xmlns:a16="http://schemas.microsoft.com/office/drawing/2014/main" id="{907B3E58-0D79-2349-983E-E9F286F2E60E}"/>
              </a:ext>
            </a:extLst>
          </p:cNvPr>
          <p:cNvGrpSpPr/>
          <p:nvPr/>
        </p:nvGrpSpPr>
        <p:grpSpPr>
          <a:xfrm>
            <a:off x="9046869" y="1770147"/>
            <a:ext cx="724173" cy="389513"/>
            <a:chOff x="6518638" y="3371343"/>
            <a:chExt cx="724173" cy="389513"/>
          </a:xfrm>
        </p:grpSpPr>
        <p:sp>
          <p:nvSpPr>
            <p:cNvPr id="11" name="TextBox 10">
              <a:extLst>
                <a:ext uri="{FF2B5EF4-FFF2-40B4-BE49-F238E27FC236}">
                  <a16:creationId xmlns:a16="http://schemas.microsoft.com/office/drawing/2014/main" id="{6387F35D-2A1B-4A47-B118-F3DE306CC136}"/>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1CE8A72F-AE46-B04A-8CDD-9BF96CF649BD}"/>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13" name="Group 12">
            <a:extLst>
              <a:ext uri="{FF2B5EF4-FFF2-40B4-BE49-F238E27FC236}">
                <a16:creationId xmlns:a16="http://schemas.microsoft.com/office/drawing/2014/main" id="{30346491-5A1D-174C-ABCD-C12D562F830D}"/>
              </a:ext>
            </a:extLst>
          </p:cNvPr>
          <p:cNvGrpSpPr/>
          <p:nvPr/>
        </p:nvGrpSpPr>
        <p:grpSpPr>
          <a:xfrm>
            <a:off x="11098385" y="1770148"/>
            <a:ext cx="771229" cy="389513"/>
            <a:chOff x="6102187" y="5664879"/>
            <a:chExt cx="771229" cy="389513"/>
          </a:xfrm>
        </p:grpSpPr>
        <p:sp>
          <p:nvSpPr>
            <p:cNvPr id="14" name="TextBox 13">
              <a:extLst>
                <a:ext uri="{FF2B5EF4-FFF2-40B4-BE49-F238E27FC236}">
                  <a16:creationId xmlns:a16="http://schemas.microsoft.com/office/drawing/2014/main" id="{9C93C758-C83D-BE41-B4E1-B7756604DC93}"/>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9584A143-8F44-4946-B339-35E41CEF674D}"/>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1" name="Rectangle 40">
                  <a:extLst>
                    <a:ext uri="{FF2B5EF4-FFF2-40B4-BE49-F238E27FC236}">
                      <a16:creationId xmlns:a16="http://schemas.microsoft.com/office/drawing/2014/main" id="{23F6380D-279B-2544-8BC3-F212C1516CED}"/>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16" name="Table 15">
                <a:extLst>
                  <a:ext uri="{FF2B5EF4-FFF2-40B4-BE49-F238E27FC236}">
                    <a16:creationId xmlns:a16="http://schemas.microsoft.com/office/drawing/2014/main" id="{44094871-47C5-5B44-9706-4893450C1534}"/>
                  </a:ext>
                </a:extLst>
              </p:cNvPr>
              <p:cNvGraphicFramePr>
                <a:graphicFrameLocks noGrp="1"/>
              </p:cNvGraphicFramePr>
              <p:nvPr>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m:t>
                                </m:r>
                                <m:r>
                                  <a:rPr lang="de-DE" sz="1800" b="0" i="1" dirty="0" smtClean="0">
                                    <a:solidFill>
                                      <a:srgbClr val="FFC000"/>
                                    </a:solidFill>
                                    <a:latin typeface="Cambria Math" panose="02040503050406030204" pitchFamily="18" charset="0"/>
                                    <a:ea typeface="Cambria Math" panose="02040503050406030204" pitchFamily="18" charset="0"/>
                                  </a:rPr>
                                  <m:t>51</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m:t>
                                </m:r>
                                <m:r>
                                  <a:rPr lang="de-DE" sz="1800" b="0" i="1" dirty="0" smtClean="0">
                                    <a:solidFill>
                                      <a:srgbClr val="FFC000"/>
                                    </a:solidFill>
                                    <a:latin typeface="Cambria Math" panose="02040503050406030204" pitchFamily="18" charset="0"/>
                                    <a:ea typeface="Cambria Math" panose="02040503050406030204" pitchFamily="18" charset="0"/>
                                  </a:rPr>
                                  <m:t>09</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m:t>
                                </m:r>
                                <m:r>
                                  <a:rPr lang="de-DE" sz="1800" b="0" i="1" dirty="0" smtClean="0">
                                    <a:solidFill>
                                      <a:srgbClr val="FFC000"/>
                                    </a:solidFill>
                                    <a:latin typeface="Cambria Math" panose="02040503050406030204" pitchFamily="18" charset="0"/>
                                    <a:ea typeface="Cambria Math" panose="02040503050406030204" pitchFamily="18" charset="0"/>
                                  </a:rPr>
                                  <m:t>17</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0.0</m:t>
                                </m:r>
                                <m:r>
                                  <a:rPr lang="de-DE" sz="1800" b="0" i="1" dirty="0" smtClean="0">
                                    <a:solidFill>
                                      <a:srgbClr val="FFC000"/>
                                    </a:solidFill>
                                    <a:latin typeface="Cambria Math" panose="02040503050406030204" pitchFamily="18" charset="0"/>
                                    <a:ea typeface="Cambria Math" panose="02040503050406030204" pitchFamily="18" charset="0"/>
                                  </a:rPr>
                                  <m:t>3</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0.0</m:t>
                                </m:r>
                                <m:r>
                                  <a:rPr lang="de-DE" sz="1800" b="0" i="1" dirty="0" smtClean="0">
                                    <a:solidFill>
                                      <a:srgbClr val="FFC000"/>
                                    </a:solidFill>
                                    <a:latin typeface="Cambria Math" panose="02040503050406030204" pitchFamily="18" charset="0"/>
                                    <a:ea typeface="Cambria Math" panose="02040503050406030204" pitchFamily="18" charset="0"/>
                                  </a:rPr>
                                  <m:t>9</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0.0</m:t>
                                </m:r>
                                <m:r>
                                  <a:rPr lang="de-DE" sz="1800" b="0" i="1" dirty="0" smtClean="0">
                                    <a:solidFill>
                                      <a:srgbClr val="FFC000"/>
                                    </a:solidFill>
                                    <a:latin typeface="Cambria Math" panose="02040503050406030204" pitchFamily="18" charset="0"/>
                                    <a:ea typeface="Cambria Math" panose="02040503050406030204" pitchFamily="18" charset="0"/>
                                  </a:rPr>
                                  <m:t>3</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0.0</m:t>
                                </m:r>
                                <m:r>
                                  <a:rPr lang="de-DE" sz="1800" b="0" i="1" dirty="0" smtClean="0">
                                    <a:solidFill>
                                      <a:srgbClr val="FFC000"/>
                                    </a:solidFill>
                                    <a:latin typeface="Cambria Math" panose="02040503050406030204" pitchFamily="18" charset="0"/>
                                    <a:ea typeface="Cambria Math" panose="02040503050406030204" pitchFamily="18" charset="0"/>
                                  </a:rPr>
                                  <m:t>6</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rgbClr val="FFC000"/>
                                    </a:solidFill>
                                    <a:latin typeface="Cambria Math" panose="02040503050406030204" pitchFamily="18" charset="0"/>
                                    <a:ea typeface="Cambria Math" panose="02040503050406030204" pitchFamily="18" charset="0"/>
                                  </a:rPr>
                                  <m:t>0.02</m:t>
                                </m:r>
                              </m:oMath>
                            </m:oMathPara>
                          </a14:m>
                          <a:endParaRPr lang="en-US" sz="1800" i="0" dirty="0">
                            <a:solidFill>
                              <a:srgbClr val="FFC000"/>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6" name="Table 15">
                <a:extLst>
                  <a:ext uri="{FF2B5EF4-FFF2-40B4-BE49-F238E27FC236}">
                    <a16:creationId xmlns:a16="http://schemas.microsoft.com/office/drawing/2014/main" id="{44094871-47C5-5B44-9706-4893450C1534}"/>
                  </a:ext>
                </a:extLst>
              </p:cNvPr>
              <p:cNvGraphicFramePr>
                <a:graphicFrameLocks noGrp="1"/>
              </p:cNvGraphicFramePr>
              <p:nvPr>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7"/>
                          <a:stretch>
                            <a:fillRect t="-3448" r="-300000" b="-800000"/>
                          </a:stretch>
                        </a:blipFill>
                      </a:tcPr>
                    </a:tc>
                    <a:tc>
                      <a:txBody>
                        <a:bodyPr/>
                        <a:lstStyle/>
                        <a:p>
                          <a:endParaRPr lang="en-US"/>
                        </a:p>
                      </a:txBody>
                      <a:tcPr marL="45720" marR="45720">
                        <a:blipFill>
                          <a:blip r:embed="rId7"/>
                          <a:stretch>
                            <a:fillRect l="-84615" t="-3448" r="-153846" b="-800000"/>
                          </a:stretch>
                        </a:blipFill>
                      </a:tcPr>
                    </a:tc>
                    <a:tc>
                      <a:txBody>
                        <a:bodyPr/>
                        <a:lstStyle/>
                        <a:p>
                          <a:endParaRPr lang="en-US"/>
                        </a:p>
                      </a:txBody>
                      <a:tcPr marL="45720" marR="45720">
                        <a:blipFill>
                          <a:blip r:embed="rId7"/>
                          <a:stretch>
                            <a:fillRect l="-218182" t="-3448" r="-81818" b="-800000"/>
                          </a:stretch>
                        </a:blipFill>
                      </a:tcPr>
                    </a:tc>
                    <a:tc>
                      <a:txBody>
                        <a:bodyPr/>
                        <a:lstStyle/>
                        <a:p>
                          <a:endParaRPr lang="en-US"/>
                        </a:p>
                      </a:txBody>
                      <a:tcPr marL="45720" marR="45720">
                        <a:blipFill>
                          <a:blip r:embed="rId7"/>
                          <a:stretch>
                            <a:fillRect l="-388889"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7"/>
                          <a:stretch>
                            <a:fillRect t="-103448" r="-300000" b="-700000"/>
                          </a:stretch>
                        </a:blipFill>
                      </a:tcPr>
                    </a:tc>
                    <a:tc>
                      <a:txBody>
                        <a:bodyPr/>
                        <a:lstStyle/>
                        <a:p>
                          <a:endParaRPr lang="en-US"/>
                        </a:p>
                      </a:txBody>
                      <a:tcPr marL="45720" marR="45720">
                        <a:blipFill>
                          <a:blip r:embed="rId7"/>
                          <a:stretch>
                            <a:fillRect l="-84615" t="-103448" r="-153846" b="-700000"/>
                          </a:stretch>
                        </a:blipFill>
                      </a:tcPr>
                    </a:tc>
                    <a:tc>
                      <a:txBody>
                        <a:bodyPr/>
                        <a:lstStyle/>
                        <a:p>
                          <a:endParaRPr lang="en-US"/>
                        </a:p>
                      </a:txBody>
                      <a:tcPr marL="45720" marR="45720">
                        <a:blipFill>
                          <a:blip r:embed="rId7"/>
                          <a:stretch>
                            <a:fillRect l="-218182" t="-103448" r="-81818" b="-700000"/>
                          </a:stretch>
                        </a:blipFill>
                      </a:tcPr>
                    </a:tc>
                    <a:tc>
                      <a:txBody>
                        <a:bodyPr/>
                        <a:lstStyle/>
                        <a:p>
                          <a:endParaRPr lang="en-US"/>
                        </a:p>
                      </a:txBody>
                      <a:tcPr marL="45720" marR="45720">
                        <a:blipFill>
                          <a:blip r:embed="rId7"/>
                          <a:stretch>
                            <a:fillRect l="-388889"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7"/>
                          <a:stretch>
                            <a:fillRect t="-203448" r="-300000" b="-600000"/>
                          </a:stretch>
                        </a:blipFill>
                      </a:tcPr>
                    </a:tc>
                    <a:tc>
                      <a:txBody>
                        <a:bodyPr/>
                        <a:lstStyle/>
                        <a:p>
                          <a:endParaRPr lang="en-US"/>
                        </a:p>
                      </a:txBody>
                      <a:tcPr marL="45720" marR="45720">
                        <a:blipFill>
                          <a:blip r:embed="rId7"/>
                          <a:stretch>
                            <a:fillRect l="-84615" t="-203448" r="-153846" b="-600000"/>
                          </a:stretch>
                        </a:blipFill>
                      </a:tcPr>
                    </a:tc>
                    <a:tc>
                      <a:txBody>
                        <a:bodyPr/>
                        <a:lstStyle/>
                        <a:p>
                          <a:endParaRPr lang="en-US"/>
                        </a:p>
                      </a:txBody>
                      <a:tcPr marL="45720" marR="45720">
                        <a:blipFill>
                          <a:blip r:embed="rId7"/>
                          <a:stretch>
                            <a:fillRect l="-218182" t="-203448" r="-81818" b="-600000"/>
                          </a:stretch>
                        </a:blipFill>
                      </a:tcPr>
                    </a:tc>
                    <a:tc>
                      <a:txBody>
                        <a:bodyPr/>
                        <a:lstStyle/>
                        <a:p>
                          <a:endParaRPr lang="en-US"/>
                        </a:p>
                      </a:txBody>
                      <a:tcPr marL="45720" marR="45720">
                        <a:blipFill>
                          <a:blip r:embed="rId7"/>
                          <a:stretch>
                            <a:fillRect l="-388889"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7"/>
                          <a:stretch>
                            <a:fillRect t="-303448" r="-300000" b="-500000"/>
                          </a:stretch>
                        </a:blipFill>
                      </a:tcPr>
                    </a:tc>
                    <a:tc>
                      <a:txBody>
                        <a:bodyPr/>
                        <a:lstStyle/>
                        <a:p>
                          <a:endParaRPr lang="en-US"/>
                        </a:p>
                      </a:txBody>
                      <a:tcPr marL="45720" marR="45720">
                        <a:blipFill>
                          <a:blip r:embed="rId7"/>
                          <a:stretch>
                            <a:fillRect l="-84615" t="-303448" r="-153846" b="-500000"/>
                          </a:stretch>
                        </a:blipFill>
                      </a:tcPr>
                    </a:tc>
                    <a:tc>
                      <a:txBody>
                        <a:bodyPr/>
                        <a:lstStyle/>
                        <a:p>
                          <a:endParaRPr lang="en-US"/>
                        </a:p>
                      </a:txBody>
                      <a:tcPr marL="45720" marR="45720">
                        <a:blipFill>
                          <a:blip r:embed="rId7"/>
                          <a:stretch>
                            <a:fillRect l="-218182" t="-303448" r="-81818" b="-500000"/>
                          </a:stretch>
                        </a:blipFill>
                      </a:tcPr>
                    </a:tc>
                    <a:tc>
                      <a:txBody>
                        <a:bodyPr/>
                        <a:lstStyle/>
                        <a:p>
                          <a:endParaRPr lang="en-US"/>
                        </a:p>
                      </a:txBody>
                      <a:tcPr marL="45720" marR="45720">
                        <a:blipFill>
                          <a:blip r:embed="rId7"/>
                          <a:stretch>
                            <a:fillRect l="-388889"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7"/>
                          <a:stretch>
                            <a:fillRect t="-403448" r="-300000" b="-400000"/>
                          </a:stretch>
                        </a:blipFill>
                      </a:tcPr>
                    </a:tc>
                    <a:tc>
                      <a:txBody>
                        <a:bodyPr/>
                        <a:lstStyle/>
                        <a:p>
                          <a:endParaRPr lang="en-US"/>
                        </a:p>
                      </a:txBody>
                      <a:tcPr marL="45720" marR="45720">
                        <a:blipFill>
                          <a:blip r:embed="rId7"/>
                          <a:stretch>
                            <a:fillRect l="-84615" t="-403448" r="-153846" b="-400000"/>
                          </a:stretch>
                        </a:blipFill>
                      </a:tcPr>
                    </a:tc>
                    <a:tc>
                      <a:txBody>
                        <a:bodyPr/>
                        <a:lstStyle/>
                        <a:p>
                          <a:endParaRPr lang="en-US"/>
                        </a:p>
                      </a:txBody>
                      <a:tcPr marL="45720" marR="45720">
                        <a:blipFill>
                          <a:blip r:embed="rId7"/>
                          <a:stretch>
                            <a:fillRect l="-218182" t="-403448" r="-81818" b="-400000"/>
                          </a:stretch>
                        </a:blipFill>
                      </a:tcPr>
                    </a:tc>
                    <a:tc>
                      <a:txBody>
                        <a:bodyPr/>
                        <a:lstStyle/>
                        <a:p>
                          <a:endParaRPr lang="en-US"/>
                        </a:p>
                      </a:txBody>
                      <a:tcPr marL="45720" marR="45720">
                        <a:blipFill>
                          <a:blip r:embed="rId7"/>
                          <a:stretch>
                            <a:fillRect l="-388889"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7"/>
                          <a:stretch>
                            <a:fillRect t="-503448" r="-300000" b="-300000"/>
                          </a:stretch>
                        </a:blipFill>
                      </a:tcPr>
                    </a:tc>
                    <a:tc>
                      <a:txBody>
                        <a:bodyPr/>
                        <a:lstStyle/>
                        <a:p>
                          <a:endParaRPr lang="en-US"/>
                        </a:p>
                      </a:txBody>
                      <a:tcPr marL="45720" marR="45720">
                        <a:blipFill>
                          <a:blip r:embed="rId7"/>
                          <a:stretch>
                            <a:fillRect l="-84615" t="-503448" r="-153846" b="-300000"/>
                          </a:stretch>
                        </a:blipFill>
                      </a:tcPr>
                    </a:tc>
                    <a:tc>
                      <a:txBody>
                        <a:bodyPr/>
                        <a:lstStyle/>
                        <a:p>
                          <a:endParaRPr lang="en-US"/>
                        </a:p>
                      </a:txBody>
                      <a:tcPr marL="45720" marR="45720">
                        <a:blipFill>
                          <a:blip r:embed="rId7"/>
                          <a:stretch>
                            <a:fillRect l="-218182" t="-503448" r="-81818" b="-300000"/>
                          </a:stretch>
                        </a:blipFill>
                      </a:tcPr>
                    </a:tc>
                    <a:tc>
                      <a:txBody>
                        <a:bodyPr/>
                        <a:lstStyle/>
                        <a:p>
                          <a:endParaRPr lang="en-US"/>
                        </a:p>
                      </a:txBody>
                      <a:tcPr marL="45720" marR="45720">
                        <a:blipFill>
                          <a:blip r:embed="rId7"/>
                          <a:stretch>
                            <a:fillRect l="-388889"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7"/>
                          <a:stretch>
                            <a:fillRect t="-603448" r="-300000" b="-200000"/>
                          </a:stretch>
                        </a:blipFill>
                      </a:tcPr>
                    </a:tc>
                    <a:tc>
                      <a:txBody>
                        <a:bodyPr/>
                        <a:lstStyle/>
                        <a:p>
                          <a:endParaRPr lang="en-US"/>
                        </a:p>
                      </a:txBody>
                      <a:tcPr marL="45720" marR="45720">
                        <a:blipFill>
                          <a:blip r:embed="rId7"/>
                          <a:stretch>
                            <a:fillRect l="-84615" t="-603448" r="-153846" b="-200000"/>
                          </a:stretch>
                        </a:blipFill>
                      </a:tcPr>
                    </a:tc>
                    <a:tc>
                      <a:txBody>
                        <a:bodyPr/>
                        <a:lstStyle/>
                        <a:p>
                          <a:endParaRPr lang="en-US"/>
                        </a:p>
                      </a:txBody>
                      <a:tcPr marL="45720" marR="45720">
                        <a:blipFill>
                          <a:blip r:embed="rId7"/>
                          <a:stretch>
                            <a:fillRect l="-218182" t="-603448" r="-81818" b="-200000"/>
                          </a:stretch>
                        </a:blipFill>
                      </a:tcPr>
                    </a:tc>
                    <a:tc>
                      <a:txBody>
                        <a:bodyPr/>
                        <a:lstStyle/>
                        <a:p>
                          <a:endParaRPr lang="en-US"/>
                        </a:p>
                      </a:txBody>
                      <a:tcPr marL="45720" marR="45720">
                        <a:blipFill>
                          <a:blip r:embed="rId7"/>
                          <a:stretch>
                            <a:fillRect l="-388889"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7"/>
                          <a:stretch>
                            <a:fillRect t="-703448" r="-300000" b="-100000"/>
                          </a:stretch>
                        </a:blipFill>
                      </a:tcPr>
                    </a:tc>
                    <a:tc>
                      <a:txBody>
                        <a:bodyPr/>
                        <a:lstStyle/>
                        <a:p>
                          <a:endParaRPr lang="en-US"/>
                        </a:p>
                      </a:txBody>
                      <a:tcPr marL="45720" marR="45720">
                        <a:blipFill>
                          <a:blip r:embed="rId7"/>
                          <a:stretch>
                            <a:fillRect l="-84615" t="-703448" r="-153846" b="-100000"/>
                          </a:stretch>
                        </a:blipFill>
                      </a:tcPr>
                    </a:tc>
                    <a:tc>
                      <a:txBody>
                        <a:bodyPr/>
                        <a:lstStyle/>
                        <a:p>
                          <a:endParaRPr lang="en-US"/>
                        </a:p>
                      </a:txBody>
                      <a:tcPr marL="45720" marR="45720">
                        <a:blipFill>
                          <a:blip r:embed="rId7"/>
                          <a:stretch>
                            <a:fillRect l="-218182" t="-703448" r="-81818" b="-100000"/>
                          </a:stretch>
                        </a:blipFill>
                      </a:tcPr>
                    </a:tc>
                    <a:tc>
                      <a:txBody>
                        <a:bodyPr/>
                        <a:lstStyle/>
                        <a:p>
                          <a:endParaRPr lang="en-US"/>
                        </a:p>
                      </a:txBody>
                      <a:tcPr marL="45720" marR="45720">
                        <a:blipFill>
                          <a:blip r:embed="rId7"/>
                          <a:stretch>
                            <a:fillRect l="-388889"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7"/>
                          <a:stretch>
                            <a:fillRect t="-803448" r="-300000"/>
                          </a:stretch>
                        </a:blipFill>
                      </a:tcPr>
                    </a:tc>
                    <a:tc>
                      <a:txBody>
                        <a:bodyPr/>
                        <a:lstStyle/>
                        <a:p>
                          <a:endParaRPr lang="en-US"/>
                        </a:p>
                      </a:txBody>
                      <a:tcPr marL="45720" marR="45720">
                        <a:blipFill>
                          <a:blip r:embed="rId7"/>
                          <a:stretch>
                            <a:fillRect l="-84615" t="-803448" r="-153846"/>
                          </a:stretch>
                        </a:blipFill>
                      </a:tcPr>
                    </a:tc>
                    <a:tc>
                      <a:txBody>
                        <a:bodyPr/>
                        <a:lstStyle/>
                        <a:p>
                          <a:endParaRPr lang="en-US"/>
                        </a:p>
                      </a:txBody>
                      <a:tcPr marL="45720" marR="45720">
                        <a:blipFill>
                          <a:blip r:embed="rId7"/>
                          <a:stretch>
                            <a:fillRect l="-218182" t="-803448" r="-81818"/>
                          </a:stretch>
                        </a:blipFill>
                      </a:tcPr>
                    </a:tc>
                    <a:tc>
                      <a:txBody>
                        <a:bodyPr/>
                        <a:lstStyle/>
                        <a:p>
                          <a:endParaRPr lang="en-US"/>
                        </a:p>
                      </a:txBody>
                      <a:tcPr marL="45720" marR="45720">
                        <a:blipFill>
                          <a:blip r:embed="rId7"/>
                          <a:stretch>
                            <a:fillRect l="-388889" t="-803448"/>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8" name="Table 17">
                <a:extLst>
                  <a:ext uri="{FF2B5EF4-FFF2-40B4-BE49-F238E27FC236}">
                    <a16:creationId xmlns:a16="http://schemas.microsoft.com/office/drawing/2014/main" id="{87C496DF-FB89-E84F-BCF5-B355F15B4261}"/>
                  </a:ext>
                </a:extLst>
              </p:cNvPr>
              <p:cNvGraphicFramePr>
                <a:graphicFrameLocks noGrp="1"/>
              </p:cNvGraphicFramePr>
              <p:nvPr>
                <p:extLst>
                  <p:ext uri="{D42A27DB-BD31-4B8C-83A1-F6EECF244321}">
                    <p14:modId xmlns:p14="http://schemas.microsoft.com/office/powerpoint/2010/main" val="397995967"/>
                  </p:ext>
                </p:extLst>
              </p:nvPr>
            </p:nvGraphicFramePr>
            <p:xfrm>
              <a:off x="5090915" y="4375914"/>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75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25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6</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4</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8" name="Table 17">
                <a:extLst>
                  <a:ext uri="{FF2B5EF4-FFF2-40B4-BE49-F238E27FC236}">
                    <a16:creationId xmlns:a16="http://schemas.microsoft.com/office/drawing/2014/main" id="{87C496DF-FB89-E84F-BCF5-B355F15B4261}"/>
                  </a:ext>
                </a:extLst>
              </p:cNvPr>
              <p:cNvGraphicFramePr>
                <a:graphicFrameLocks noGrp="1"/>
              </p:cNvGraphicFramePr>
              <p:nvPr>
                <p:extLst>
                  <p:ext uri="{D42A27DB-BD31-4B8C-83A1-F6EECF244321}">
                    <p14:modId xmlns:p14="http://schemas.microsoft.com/office/powerpoint/2010/main" val="397995967"/>
                  </p:ext>
                </p:extLst>
              </p:nvPr>
            </p:nvGraphicFramePr>
            <p:xfrm>
              <a:off x="5090915" y="4375914"/>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8"/>
                          <a:stretch>
                            <a:fillRect t="-4167" r="-213636" b="-408333"/>
                          </a:stretch>
                        </a:blipFill>
                      </a:tcPr>
                    </a:tc>
                    <a:tc>
                      <a:txBody>
                        <a:bodyPr/>
                        <a:lstStyle/>
                        <a:p>
                          <a:endParaRPr lang="en-US"/>
                        </a:p>
                      </a:txBody>
                      <a:tcPr marL="45720" marR="45720">
                        <a:blipFill>
                          <a:blip r:embed="rId8"/>
                          <a:stretch>
                            <a:fillRect l="-83019" t="-4167" r="-77358" b="-408333"/>
                          </a:stretch>
                        </a:blipFill>
                      </a:tcPr>
                    </a:tc>
                    <a:tc>
                      <a:txBody>
                        <a:bodyPr/>
                        <a:lstStyle/>
                        <a:p>
                          <a:endParaRPr lang="en-US"/>
                        </a:p>
                      </a:txBody>
                      <a:tcPr marL="45720" marR="45720">
                        <a:blipFill>
                          <a:blip r:embed="rId8"/>
                          <a:stretch>
                            <a:fillRect l="-242500" t="-4167" r="-2500"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8"/>
                          <a:stretch>
                            <a:fillRect t="-100000" r="-213636" b="-292000"/>
                          </a:stretch>
                        </a:blipFill>
                      </a:tcPr>
                    </a:tc>
                    <a:tc>
                      <a:txBody>
                        <a:bodyPr/>
                        <a:lstStyle/>
                        <a:p>
                          <a:endParaRPr lang="en-US"/>
                        </a:p>
                      </a:txBody>
                      <a:tcPr marL="45720" marR="45720">
                        <a:blipFill>
                          <a:blip r:embed="rId8"/>
                          <a:stretch>
                            <a:fillRect l="-83019" t="-100000" r="-77358" b="-292000"/>
                          </a:stretch>
                        </a:blipFill>
                      </a:tcPr>
                    </a:tc>
                    <a:tc>
                      <a:txBody>
                        <a:bodyPr/>
                        <a:lstStyle/>
                        <a:p>
                          <a:endParaRPr lang="en-US"/>
                        </a:p>
                      </a:txBody>
                      <a:tcPr marL="45720" marR="45720">
                        <a:blipFill>
                          <a:blip r:embed="rId8"/>
                          <a:stretch>
                            <a:fillRect l="-242500" t="-100000" r="-25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8"/>
                          <a:stretch>
                            <a:fillRect t="-208333" r="-213636" b="-204167"/>
                          </a:stretch>
                        </a:blipFill>
                      </a:tcPr>
                    </a:tc>
                    <a:tc>
                      <a:txBody>
                        <a:bodyPr/>
                        <a:lstStyle/>
                        <a:p>
                          <a:endParaRPr lang="en-US"/>
                        </a:p>
                      </a:txBody>
                      <a:tcPr marL="45720" marR="45720">
                        <a:blipFill>
                          <a:blip r:embed="rId8"/>
                          <a:stretch>
                            <a:fillRect l="-83019" t="-208333" r="-77358" b="-204167"/>
                          </a:stretch>
                        </a:blipFill>
                      </a:tcPr>
                    </a:tc>
                    <a:tc>
                      <a:txBody>
                        <a:bodyPr/>
                        <a:lstStyle/>
                        <a:p>
                          <a:endParaRPr lang="en-US"/>
                        </a:p>
                      </a:txBody>
                      <a:tcPr marL="45720" marR="45720">
                        <a:blipFill>
                          <a:blip r:embed="rId8"/>
                          <a:stretch>
                            <a:fillRect l="-242500" t="-208333" r="-2500"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8"/>
                          <a:stretch>
                            <a:fillRect t="-296000" r="-213636" b="-96000"/>
                          </a:stretch>
                        </a:blipFill>
                      </a:tcPr>
                    </a:tc>
                    <a:tc>
                      <a:txBody>
                        <a:bodyPr/>
                        <a:lstStyle/>
                        <a:p>
                          <a:endParaRPr lang="en-US"/>
                        </a:p>
                      </a:txBody>
                      <a:tcPr marL="45720" marR="45720">
                        <a:blipFill>
                          <a:blip r:embed="rId8"/>
                          <a:stretch>
                            <a:fillRect l="-83019" t="-296000" r="-77358" b="-96000"/>
                          </a:stretch>
                        </a:blipFill>
                      </a:tcPr>
                    </a:tc>
                    <a:tc>
                      <a:txBody>
                        <a:bodyPr/>
                        <a:lstStyle/>
                        <a:p>
                          <a:endParaRPr lang="en-US"/>
                        </a:p>
                      </a:txBody>
                      <a:tcPr marL="45720" marR="45720">
                        <a:blipFill>
                          <a:blip r:embed="rId8"/>
                          <a:stretch>
                            <a:fillRect l="-242500" t="-296000" r="-25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8"/>
                          <a:stretch>
                            <a:fillRect t="-412500" r="-213636"/>
                          </a:stretch>
                        </a:blipFill>
                      </a:tcPr>
                    </a:tc>
                    <a:tc>
                      <a:txBody>
                        <a:bodyPr/>
                        <a:lstStyle/>
                        <a:p>
                          <a:endParaRPr lang="en-US"/>
                        </a:p>
                      </a:txBody>
                      <a:tcPr marL="45720" marR="45720">
                        <a:blipFill>
                          <a:blip r:embed="rId8"/>
                          <a:stretch>
                            <a:fillRect l="-83019" t="-412500" r="-77358"/>
                          </a:stretch>
                        </a:blipFill>
                      </a:tcPr>
                    </a:tc>
                    <a:tc>
                      <a:txBody>
                        <a:bodyPr/>
                        <a:lstStyle/>
                        <a:p>
                          <a:endParaRPr lang="en-US"/>
                        </a:p>
                      </a:txBody>
                      <a:tcPr marL="45720" marR="45720">
                        <a:blipFill>
                          <a:blip r:embed="rId8"/>
                          <a:stretch>
                            <a:fillRect l="-242500" t="-412500" r="-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9" name="Table 18">
                <a:extLst>
                  <a:ext uri="{FF2B5EF4-FFF2-40B4-BE49-F238E27FC236}">
                    <a16:creationId xmlns:a16="http://schemas.microsoft.com/office/drawing/2014/main" id="{9D26B422-84E7-F141-A43C-A05876A3522A}"/>
                  </a:ext>
                </a:extLst>
              </p:cNvPr>
              <p:cNvGraphicFramePr>
                <a:graphicFrameLocks noGrp="1"/>
              </p:cNvGraphicFramePr>
              <p:nvPr>
                <p:extLst>
                  <p:ext uri="{D42A27DB-BD31-4B8C-83A1-F6EECF244321}">
                    <p14:modId xmlns:p14="http://schemas.microsoft.com/office/powerpoint/2010/main" val="3178673872"/>
                  </p:ext>
                </p:extLst>
              </p:nvPr>
            </p:nvGraphicFramePr>
            <p:xfrm>
              <a:off x="7262852" y="4375914"/>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85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15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75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25</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9" name="Table 18">
                <a:extLst>
                  <a:ext uri="{FF2B5EF4-FFF2-40B4-BE49-F238E27FC236}">
                    <a16:creationId xmlns:a16="http://schemas.microsoft.com/office/drawing/2014/main" id="{9D26B422-84E7-F141-A43C-A05876A3522A}"/>
                  </a:ext>
                </a:extLst>
              </p:cNvPr>
              <p:cNvGraphicFramePr>
                <a:graphicFrameLocks noGrp="1"/>
              </p:cNvGraphicFramePr>
              <p:nvPr>
                <p:extLst>
                  <p:ext uri="{D42A27DB-BD31-4B8C-83A1-F6EECF244321}">
                    <p14:modId xmlns:p14="http://schemas.microsoft.com/office/powerpoint/2010/main" val="3178673872"/>
                  </p:ext>
                </p:extLst>
              </p:nvPr>
            </p:nvGraphicFramePr>
            <p:xfrm>
              <a:off x="7262852" y="4375914"/>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9"/>
                          <a:stretch>
                            <a:fillRect t="-4167" r="-193182" b="-408333"/>
                          </a:stretch>
                        </a:blipFill>
                      </a:tcPr>
                    </a:tc>
                    <a:tc>
                      <a:txBody>
                        <a:bodyPr/>
                        <a:lstStyle/>
                        <a:p>
                          <a:endParaRPr lang="en-US"/>
                        </a:p>
                      </a:txBody>
                      <a:tcPr marL="45720" marR="45720">
                        <a:blipFill>
                          <a:blip r:embed="rId9"/>
                          <a:stretch>
                            <a:fillRect l="-97778" t="-4167" r="-88889" b="-408333"/>
                          </a:stretch>
                        </a:blipFill>
                      </a:tcPr>
                    </a:tc>
                    <a:tc>
                      <a:txBody>
                        <a:bodyPr/>
                        <a:lstStyle/>
                        <a:p>
                          <a:endParaRPr lang="en-US"/>
                        </a:p>
                      </a:txBody>
                      <a:tcPr marL="45720" marR="45720">
                        <a:blipFill>
                          <a:blip r:embed="rId9"/>
                          <a:stretch>
                            <a:fillRect l="-222500" t="-4167"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9"/>
                          <a:stretch>
                            <a:fillRect t="-100000" r="-193182" b="-292000"/>
                          </a:stretch>
                        </a:blipFill>
                      </a:tcPr>
                    </a:tc>
                    <a:tc>
                      <a:txBody>
                        <a:bodyPr/>
                        <a:lstStyle/>
                        <a:p>
                          <a:endParaRPr lang="en-US"/>
                        </a:p>
                      </a:txBody>
                      <a:tcPr marL="45720" marR="45720">
                        <a:blipFill>
                          <a:blip r:embed="rId9"/>
                          <a:stretch>
                            <a:fillRect l="-97778" t="-100000" r="-88889" b="-292000"/>
                          </a:stretch>
                        </a:blipFill>
                      </a:tcPr>
                    </a:tc>
                    <a:tc>
                      <a:txBody>
                        <a:bodyPr/>
                        <a:lstStyle/>
                        <a:p>
                          <a:endParaRPr lang="en-US"/>
                        </a:p>
                      </a:txBody>
                      <a:tcPr marL="45720" marR="45720">
                        <a:blipFill>
                          <a:blip r:embed="rId9"/>
                          <a:stretch>
                            <a:fillRect l="-222500" t="-1000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9"/>
                          <a:stretch>
                            <a:fillRect t="-208333" r="-193182" b="-204167"/>
                          </a:stretch>
                        </a:blipFill>
                      </a:tcPr>
                    </a:tc>
                    <a:tc>
                      <a:txBody>
                        <a:bodyPr/>
                        <a:lstStyle/>
                        <a:p>
                          <a:endParaRPr lang="en-US"/>
                        </a:p>
                      </a:txBody>
                      <a:tcPr marL="45720" marR="45720">
                        <a:blipFill>
                          <a:blip r:embed="rId9"/>
                          <a:stretch>
                            <a:fillRect l="-97778" t="-208333" r="-88889" b="-204167"/>
                          </a:stretch>
                        </a:blipFill>
                      </a:tcPr>
                    </a:tc>
                    <a:tc>
                      <a:txBody>
                        <a:bodyPr/>
                        <a:lstStyle/>
                        <a:p>
                          <a:endParaRPr lang="en-US"/>
                        </a:p>
                      </a:txBody>
                      <a:tcPr marL="45720" marR="45720">
                        <a:blipFill>
                          <a:blip r:embed="rId9"/>
                          <a:stretch>
                            <a:fillRect l="-222500" t="-208333"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9"/>
                          <a:stretch>
                            <a:fillRect t="-296000" r="-193182" b="-96000"/>
                          </a:stretch>
                        </a:blipFill>
                      </a:tcPr>
                    </a:tc>
                    <a:tc>
                      <a:txBody>
                        <a:bodyPr/>
                        <a:lstStyle/>
                        <a:p>
                          <a:endParaRPr lang="en-US"/>
                        </a:p>
                      </a:txBody>
                      <a:tcPr marL="45720" marR="45720">
                        <a:blipFill>
                          <a:blip r:embed="rId9"/>
                          <a:stretch>
                            <a:fillRect l="-97778" t="-296000" r="-88889" b="-96000"/>
                          </a:stretch>
                        </a:blipFill>
                      </a:tcPr>
                    </a:tc>
                    <a:tc>
                      <a:txBody>
                        <a:bodyPr/>
                        <a:lstStyle/>
                        <a:p>
                          <a:endParaRPr lang="en-US"/>
                        </a:p>
                      </a:txBody>
                      <a:tcPr marL="45720" marR="45720">
                        <a:blipFill>
                          <a:blip r:embed="rId9"/>
                          <a:stretch>
                            <a:fillRect l="-222500" t="-2960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9"/>
                          <a:stretch>
                            <a:fillRect t="-412500" r="-193182"/>
                          </a:stretch>
                        </a:blipFill>
                      </a:tcPr>
                    </a:tc>
                    <a:tc>
                      <a:txBody>
                        <a:bodyPr/>
                        <a:lstStyle/>
                        <a:p>
                          <a:endParaRPr lang="en-US"/>
                        </a:p>
                      </a:txBody>
                      <a:tcPr marL="45720" marR="45720">
                        <a:blipFill>
                          <a:blip r:embed="rId9"/>
                          <a:stretch>
                            <a:fillRect l="-97778" t="-412500" r="-88889"/>
                          </a:stretch>
                        </a:blipFill>
                      </a:tcPr>
                    </a:tc>
                    <a:tc>
                      <a:txBody>
                        <a:bodyPr/>
                        <a:lstStyle/>
                        <a:p>
                          <a:endParaRPr lang="en-US"/>
                        </a:p>
                      </a:txBody>
                      <a:tcPr marL="45720" marR="45720">
                        <a:blipFill>
                          <a:blip r:embed="rId9"/>
                          <a:stretch>
                            <a:fillRect l="-222500" t="-41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1" name="Table 20">
                <a:extLst>
                  <a:ext uri="{FF2B5EF4-FFF2-40B4-BE49-F238E27FC236}">
                    <a16:creationId xmlns:a16="http://schemas.microsoft.com/office/drawing/2014/main" id="{DA114FFC-E988-424E-9558-B6CAB0FCEB80}"/>
                  </a:ext>
                </a:extLst>
              </p:cNvPr>
              <p:cNvGraphicFramePr>
                <a:graphicFrameLocks noGrp="1"/>
              </p:cNvGraphicFramePr>
              <p:nvPr>
                <p:extLst>
                  <p:ext uri="{D42A27DB-BD31-4B8C-83A1-F6EECF244321}">
                    <p14:modId xmlns:p14="http://schemas.microsoft.com/office/powerpoint/2010/main" val="2657326080"/>
                  </p:ext>
                </p:extLst>
              </p:nvPr>
            </p:nvGraphicFramePr>
            <p:xfrm>
              <a:off x="6482559" y="2299696"/>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8</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rgbClr val="FFC000"/>
                                  </a:solidFill>
                                  <a:latin typeface="Cambria Math" panose="02040503050406030204" pitchFamily="18" charset="0"/>
                                  <a:ea typeface="Cambria Math" panose="02040503050406030204" pitchFamily="18" charset="0"/>
                                </a:rPr>
                                <m:t>0.</m:t>
                              </m:r>
                              <m:r>
                                <a:rPr lang="de-DE" sz="1400" b="0" i="1" dirty="0" smtClean="0">
                                  <a:solidFill>
                                    <a:srgbClr val="FFC000"/>
                                  </a:solidFill>
                                  <a:latin typeface="Cambria Math" panose="02040503050406030204" pitchFamily="18" charset="0"/>
                                  <a:ea typeface="Cambria Math" panose="02040503050406030204" pitchFamily="18" charset="0"/>
                                </a:rPr>
                                <m:t>2</m:t>
                              </m:r>
                            </m:oMath>
                          </a14:m>
                          <a:r>
                            <a:rPr lang="en-US" sz="1400" i="0" dirty="0">
                              <a:solidFill>
                                <a:srgbClr val="FFC000"/>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21" name="Table 20">
                <a:extLst>
                  <a:ext uri="{FF2B5EF4-FFF2-40B4-BE49-F238E27FC236}">
                    <a16:creationId xmlns:a16="http://schemas.microsoft.com/office/drawing/2014/main" id="{DA114FFC-E988-424E-9558-B6CAB0FCEB80}"/>
                  </a:ext>
                </a:extLst>
              </p:cNvPr>
              <p:cNvGraphicFramePr>
                <a:graphicFrameLocks noGrp="1"/>
              </p:cNvGraphicFramePr>
              <p:nvPr>
                <p:extLst>
                  <p:ext uri="{D42A27DB-BD31-4B8C-83A1-F6EECF244321}">
                    <p14:modId xmlns:p14="http://schemas.microsoft.com/office/powerpoint/2010/main" val="2657326080"/>
                  </p:ext>
                </p:extLst>
              </p:nvPr>
            </p:nvGraphicFramePr>
            <p:xfrm>
              <a:off x="6482559" y="2299696"/>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10"/>
                          <a:stretch>
                            <a:fillRect l="-2222" t="-4167" r="-71111" b="-204167"/>
                          </a:stretch>
                        </a:blipFill>
                      </a:tcPr>
                    </a:tc>
                    <a:tc>
                      <a:txBody>
                        <a:bodyPr/>
                        <a:lstStyle/>
                        <a:p>
                          <a:endParaRPr lang="en-US"/>
                        </a:p>
                      </a:txBody>
                      <a:tcPr marL="45720" marR="45720">
                        <a:blipFill>
                          <a:blip r:embed="rId10"/>
                          <a:stretch>
                            <a:fillRect l="-143750" t="-4167"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10"/>
                          <a:stretch>
                            <a:fillRect l="-2222" t="-100000" r="-71111" b="-96000"/>
                          </a:stretch>
                        </a:blipFill>
                      </a:tcPr>
                    </a:tc>
                    <a:tc>
                      <a:txBody>
                        <a:bodyPr/>
                        <a:lstStyle/>
                        <a:p>
                          <a:endParaRPr lang="en-US"/>
                        </a:p>
                      </a:txBody>
                      <a:tcPr marL="45720" marR="45720">
                        <a:blipFill>
                          <a:blip r:embed="rId10"/>
                          <a:stretch>
                            <a:fillRect l="-143750" t="-100000" b="-96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10"/>
                          <a:stretch>
                            <a:fillRect l="-2222" t="-208333" r="-71111"/>
                          </a:stretch>
                        </a:blipFill>
                      </a:tcPr>
                    </a:tc>
                    <a:tc>
                      <a:txBody>
                        <a:bodyPr/>
                        <a:lstStyle/>
                        <a:p>
                          <a:endParaRPr lang="en-US"/>
                        </a:p>
                      </a:txBody>
                      <a:tcPr marL="45720" marR="45720">
                        <a:blipFill>
                          <a:blip r:embed="rId10"/>
                          <a:stretch>
                            <a:fillRect l="-143750" t="-208333"/>
                          </a:stretch>
                        </a:blipFill>
                      </a:tcPr>
                    </a:tc>
                    <a:extLst>
                      <a:ext uri="{0D108BD9-81ED-4DB2-BD59-A6C34878D82A}">
                        <a16:rowId xmlns:a16="http://schemas.microsoft.com/office/drawing/2014/main" val="10008"/>
                      </a:ext>
                    </a:extLst>
                  </a:tr>
                </a:tbl>
              </a:graphicData>
            </a:graphic>
          </p:graphicFrame>
        </mc:Fallback>
      </mc:AlternateContent>
      <p:grpSp>
        <p:nvGrpSpPr>
          <p:cNvPr id="36" name="Group 35">
            <a:extLst>
              <a:ext uri="{FF2B5EF4-FFF2-40B4-BE49-F238E27FC236}">
                <a16:creationId xmlns:a16="http://schemas.microsoft.com/office/drawing/2014/main" id="{AF252B58-B25A-FD47-B579-C19D83F39599}"/>
              </a:ext>
            </a:extLst>
          </p:cNvPr>
          <p:cNvGrpSpPr/>
          <p:nvPr/>
        </p:nvGrpSpPr>
        <p:grpSpPr>
          <a:xfrm>
            <a:off x="5832894" y="3278748"/>
            <a:ext cx="2158963" cy="1026482"/>
            <a:chOff x="835638" y="3999781"/>
            <a:chExt cx="2158963" cy="1026482"/>
          </a:xfrm>
        </p:grpSpPr>
        <p:grpSp>
          <p:nvGrpSpPr>
            <p:cNvPr id="23" name="Group 22">
              <a:extLst>
                <a:ext uri="{FF2B5EF4-FFF2-40B4-BE49-F238E27FC236}">
                  <a16:creationId xmlns:a16="http://schemas.microsoft.com/office/drawing/2014/main" id="{D96754D8-5825-F740-BCEA-029864D165E5}"/>
                </a:ext>
              </a:extLst>
            </p:cNvPr>
            <p:cNvGrpSpPr/>
            <p:nvPr/>
          </p:nvGrpSpPr>
          <p:grpSpPr>
            <a:xfrm>
              <a:off x="835638" y="4636750"/>
              <a:ext cx="986555" cy="389513"/>
              <a:chOff x="5532078" y="2979431"/>
              <a:chExt cx="986555" cy="389513"/>
            </a:xfrm>
          </p:grpSpPr>
          <p:sp>
            <p:nvSpPr>
              <p:cNvPr id="25" name="TextBox 24">
                <a:extLst>
                  <a:ext uri="{FF2B5EF4-FFF2-40B4-BE49-F238E27FC236}">
                    <a16:creationId xmlns:a16="http://schemas.microsoft.com/office/drawing/2014/main" id="{28300A0F-DEA3-E14C-8194-67677809946E}"/>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270B2EA5-6049-3441-9A47-00414A2FD67B}"/>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27" name="Group 26">
              <a:extLst>
                <a:ext uri="{FF2B5EF4-FFF2-40B4-BE49-F238E27FC236}">
                  <a16:creationId xmlns:a16="http://schemas.microsoft.com/office/drawing/2014/main" id="{65DD19EB-5DF1-AD4A-9F84-03CE395A8F9A}"/>
                </a:ext>
              </a:extLst>
            </p:cNvPr>
            <p:cNvGrpSpPr/>
            <p:nvPr/>
          </p:nvGrpSpPr>
          <p:grpSpPr>
            <a:xfrm>
              <a:off x="1604770" y="3999781"/>
              <a:ext cx="724173" cy="389513"/>
              <a:chOff x="6518638" y="3371343"/>
              <a:chExt cx="724173" cy="389513"/>
            </a:xfrm>
          </p:grpSpPr>
          <p:sp>
            <p:nvSpPr>
              <p:cNvPr id="28" name="TextBox 27">
                <a:extLst>
                  <a:ext uri="{FF2B5EF4-FFF2-40B4-BE49-F238E27FC236}">
                    <a16:creationId xmlns:a16="http://schemas.microsoft.com/office/drawing/2014/main" id="{6B9E6A05-2DE6-3C42-A547-93BB27269272}"/>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9E26939F-36CA-2047-9FCE-87BBE4570ACD}"/>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30" name="Group 29">
              <a:extLst>
                <a:ext uri="{FF2B5EF4-FFF2-40B4-BE49-F238E27FC236}">
                  <a16:creationId xmlns:a16="http://schemas.microsoft.com/office/drawing/2014/main" id="{DD95F2A4-F286-0A40-AEA8-9BA85CC07040}"/>
                </a:ext>
              </a:extLst>
            </p:cNvPr>
            <p:cNvGrpSpPr/>
            <p:nvPr/>
          </p:nvGrpSpPr>
          <p:grpSpPr>
            <a:xfrm>
              <a:off x="2223372" y="4635646"/>
              <a:ext cx="771229" cy="389513"/>
              <a:chOff x="6102187" y="5664879"/>
              <a:chExt cx="771229" cy="389513"/>
            </a:xfrm>
          </p:grpSpPr>
          <p:sp>
            <p:nvSpPr>
              <p:cNvPr id="31" name="TextBox 30">
                <a:extLst>
                  <a:ext uri="{FF2B5EF4-FFF2-40B4-BE49-F238E27FC236}">
                    <a16:creationId xmlns:a16="http://schemas.microsoft.com/office/drawing/2014/main" id="{999EEE3B-133F-6148-A5CF-8448F3745110}"/>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8470DC76-7214-D24F-95C1-BDEAB2636D23}"/>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1" name="Rectangle 40">
                    <a:extLst>
                      <a:ext uri="{FF2B5EF4-FFF2-40B4-BE49-F238E27FC236}">
                        <a16:creationId xmlns:a16="http://schemas.microsoft.com/office/drawing/2014/main" id="{23F6380D-279B-2544-8BC3-F212C1516CED}"/>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p:cxnSp>
          <p:nvCxnSpPr>
            <p:cNvPr id="20" name="Straight Arrow Connector 19">
              <a:extLst>
                <a:ext uri="{FF2B5EF4-FFF2-40B4-BE49-F238E27FC236}">
                  <a16:creationId xmlns:a16="http://schemas.microsoft.com/office/drawing/2014/main" id="{9BF155B0-1489-F248-80B2-B90DBF48A66A}"/>
                </a:ext>
              </a:extLst>
            </p:cNvPr>
            <p:cNvCxnSpPr>
              <a:stCxn id="28" idx="3"/>
              <a:endCxn id="25" idx="0"/>
            </p:cNvCxnSpPr>
            <p:nvPr/>
          </p:nvCxnSpPr>
          <p:spPr>
            <a:xfrm flipH="1">
              <a:off x="1328916" y="4332251"/>
              <a:ext cx="401178" cy="3044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50116CB-5CCA-D046-B162-DE0DB1DEB519}"/>
                </a:ext>
              </a:extLst>
            </p:cNvPr>
            <p:cNvCxnSpPr>
              <a:cxnSpLocks/>
              <a:stCxn id="28" idx="5"/>
              <a:endCxn id="31" idx="0"/>
            </p:cNvCxnSpPr>
            <p:nvPr/>
          </p:nvCxnSpPr>
          <p:spPr>
            <a:xfrm>
              <a:off x="2203620" y="4332251"/>
              <a:ext cx="390377" cy="303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00653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FBA4-F419-EB42-9AF8-0F7B18BAC1F7}"/>
              </a:ext>
            </a:extLst>
          </p:cNvPr>
          <p:cNvSpPr>
            <a:spLocks noGrp="1"/>
          </p:cNvSpPr>
          <p:nvPr>
            <p:ph type="title"/>
          </p:nvPr>
        </p:nvSpPr>
        <p:spPr/>
        <p:txBody>
          <a:bodyPr/>
          <a:lstStyle/>
          <a:p>
            <a:r>
              <a:rPr lang="de-DE" dirty="0" err="1"/>
              <a:t>Bayes</a:t>
            </a:r>
            <a:r>
              <a:rPr lang="de-DE" dirty="0"/>
              <a:t> Netze (BN)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688B458-6670-4747-9848-4B08A8922F51}"/>
                  </a:ext>
                </a:extLst>
              </p:cNvPr>
              <p:cNvSpPr>
                <a:spLocks noGrp="1"/>
              </p:cNvSpPr>
              <p:nvPr>
                <p:ph idx="1"/>
              </p:nvPr>
            </p:nvSpPr>
            <p:spPr>
              <a:xfrm>
                <a:off x="359999" y="1665066"/>
                <a:ext cx="7920273" cy="4240848"/>
              </a:xfrm>
            </p:spPr>
            <p:txBody>
              <a:bodyPr/>
              <a:lstStyle/>
              <a:p>
                <a:r>
                  <a:rPr lang="de-DE" dirty="0">
                    <a:solidFill>
                      <a:schemeClr val="accent1"/>
                    </a:solidFill>
                  </a:rPr>
                  <a:t>Bayes Netz</a:t>
                </a:r>
                <a:r>
                  <a:rPr lang="de-DE" dirty="0"/>
                  <a:t> </a:t>
                </a:r>
                <a14:m>
                  <m:oMath xmlns:m="http://schemas.openxmlformats.org/officeDocument/2006/math">
                    <m:r>
                      <a:rPr lang="de-DE" i="1">
                        <a:latin typeface="Cambria Math" panose="02040503050406030204" pitchFamily="18" charset="0"/>
                      </a:rPr>
                      <m:t>𝐵</m:t>
                    </m:r>
                  </m:oMath>
                </a14:m>
                <a:r>
                  <a:rPr lang="de-DE" dirty="0"/>
                  <a:t>: Gerichteter, azyklischer Graph </a:t>
                </a:r>
                <a14:m>
                  <m:oMath xmlns:m="http://schemas.openxmlformats.org/officeDocument/2006/math">
                    <m:r>
                      <a:rPr lang="de-DE" b="0" i="1" smtClean="0">
                        <a:latin typeface="Cambria Math" panose="02040503050406030204" pitchFamily="18" charset="0"/>
                      </a:rPr>
                      <m:t>𝐵</m:t>
                    </m:r>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𝑉</m:t>
                        </m:r>
                        <m:r>
                          <a:rPr lang="de-DE" b="0" i="1" smtClean="0">
                            <a:latin typeface="Cambria Math" panose="02040503050406030204" pitchFamily="18" charset="0"/>
                          </a:rPr>
                          <m:t>,</m:t>
                        </m:r>
                        <m:r>
                          <a:rPr lang="de-DE" b="0" i="1" smtClean="0">
                            <a:latin typeface="Cambria Math" panose="02040503050406030204" pitchFamily="18" charset="0"/>
                          </a:rPr>
                          <m:t>𝐸</m:t>
                        </m:r>
                      </m:e>
                    </m:d>
                  </m:oMath>
                </a14:m>
                <a:endParaRPr lang="de-DE" dirty="0"/>
              </a:p>
              <a:p>
                <a:pPr lvl="1"/>
                <a:r>
                  <a:rPr lang="de-DE" dirty="0"/>
                  <a:t>Jedes </a:t>
                </a:r>
                <a14:m>
                  <m:oMath xmlns:m="http://schemas.openxmlformats.org/officeDocument/2006/math">
                    <m:r>
                      <a:rPr lang="de-DE" i="1" dirty="0">
                        <a:latin typeface="Cambria Math" panose="02040503050406030204" pitchFamily="18" charset="0"/>
                      </a:rPr>
                      <m:t>𝑣</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𝑉</m:t>
                    </m:r>
                  </m:oMath>
                </a14:m>
                <a:r>
                  <a:rPr lang="de-DE" dirty="0"/>
                  <a:t> ist gelabelt mit einer CPD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𝑣</m:t>
                        </m:r>
                        <m:r>
                          <a:rPr lang="de-DE" i="1">
                            <a:latin typeface="Cambria Math" panose="02040503050406030204" pitchFamily="18" charset="0"/>
                          </a:rPr>
                          <m:t>|</m:t>
                        </m:r>
                        <m:r>
                          <a:rPr lang="de-DE" i="1">
                            <a:latin typeface="Cambria Math" panose="02040503050406030204" pitchFamily="18" charset="0"/>
                          </a:rPr>
                          <m:t>𝑃𝑎</m:t>
                        </m:r>
                        <m:d>
                          <m:dPr>
                            <m:ctrlPr>
                              <a:rPr lang="de-DE" i="1">
                                <a:latin typeface="Cambria Math" panose="02040503050406030204" pitchFamily="18" charset="0"/>
                              </a:rPr>
                            </m:ctrlPr>
                          </m:dPr>
                          <m:e>
                            <m:r>
                              <a:rPr lang="de-DE" i="1">
                                <a:latin typeface="Cambria Math" panose="02040503050406030204" pitchFamily="18" charset="0"/>
                              </a:rPr>
                              <m:t>𝑣</m:t>
                            </m:r>
                          </m:e>
                        </m:d>
                      </m:e>
                    </m:d>
                  </m:oMath>
                </a14:m>
                <a:endParaRPr lang="de-DE" dirty="0"/>
              </a:p>
              <a:p>
                <a:r>
                  <a:rPr lang="de-DE" dirty="0"/>
                  <a:t>Semantik</a:t>
                </a:r>
              </a:p>
              <a:p>
                <a:pPr lvl="1"/>
                <a:r>
                  <a:rPr lang="de-DE" dirty="0"/>
                  <a:t>Jedes </a:t>
                </a:r>
                <a14:m>
                  <m:oMath xmlns:m="http://schemas.openxmlformats.org/officeDocument/2006/math">
                    <m:r>
                      <a:rPr lang="de-DE" i="1" dirty="0">
                        <a:latin typeface="Cambria Math" panose="02040503050406030204" pitchFamily="18" charset="0"/>
                      </a:rPr>
                      <m:t>𝑣</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𝑉</m:t>
                    </m:r>
                  </m:oMath>
                </a14:m>
                <a:r>
                  <a:rPr lang="de-DE" dirty="0"/>
                  <a:t> steht für eine Zufallsvariable </a:t>
                </a:r>
                <a14:m>
                  <m:oMath xmlns:m="http://schemas.openxmlformats.org/officeDocument/2006/math">
                    <m:r>
                      <a:rPr lang="de-DE" b="0" i="1" smtClean="0">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𝑹</m:t>
                    </m:r>
                  </m:oMath>
                </a14:m>
                <a:endParaRPr lang="de-DE" b="1" dirty="0"/>
              </a:p>
              <a:p>
                <a:pPr lvl="1"/>
                <a:r>
                  <a:rPr lang="de-DE" i="1" dirty="0"/>
                  <a:t>Lesart 1</a:t>
                </a:r>
                <a:r>
                  <a:rPr lang="de-DE" dirty="0"/>
                  <a:t>: </a:t>
                </a:r>
                <a14:m>
                  <m:oMath xmlns:m="http://schemas.openxmlformats.org/officeDocument/2006/math">
                    <m:r>
                      <a:rPr lang="de-DE" i="1" smtClean="0">
                        <a:latin typeface="Cambria Math" panose="02040503050406030204" pitchFamily="18" charset="0"/>
                      </a:rPr>
                      <m:t>𝐵</m:t>
                    </m:r>
                  </m:oMath>
                </a14:m>
                <a:r>
                  <a:rPr lang="de-DE" dirty="0"/>
                  <a:t> kodiert die </a:t>
                </a:r>
                <a:r>
                  <a:rPr lang="de-DE" u="sng" dirty="0"/>
                  <a:t>lokalen</a:t>
                </a:r>
                <a:r>
                  <a:rPr lang="de-DE" dirty="0"/>
                  <a:t> Unabhängigkeiten</a:t>
                </a:r>
              </a:p>
              <a:p>
                <a:pPr lvl="2"/>
                <a:r>
                  <a:rPr lang="de-DE" dirty="0"/>
                  <a:t>Für jede Zufallsvariable </a:t>
                </a:r>
                <a14:m>
                  <m:oMath xmlns:m="http://schemas.openxmlformats.org/officeDocument/2006/math">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r>
                      <a:rPr lang="de-DE" b="0" i="0"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𝑅</m:t>
                        </m:r>
                        <m:r>
                          <a:rPr lang="de-DE" b="0" i="1" smtClean="0">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Ndesc</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𝑅</m:t>
                            </m:r>
                          </m:e>
                        </m:d>
                        <m:r>
                          <a:rPr lang="de-DE" b="0" i="1" smtClean="0">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Pa</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𝑅</m:t>
                            </m:r>
                          </m:e>
                        </m:d>
                      </m:e>
                    </m:d>
                  </m:oMath>
                </a14:m>
                <a:endParaRPr lang="de-DE" dirty="0"/>
              </a:p>
              <a:p>
                <a:pPr lvl="3"/>
                <a14:m>
                  <m:oMath xmlns:m="http://schemas.openxmlformats.org/officeDocument/2006/math">
                    <m:r>
                      <m:rPr>
                        <m:sty m:val="p"/>
                      </m:rPr>
                      <a:rPr lang="de-DE" i="0">
                        <a:latin typeface="Cambria Math" panose="02040503050406030204" pitchFamily="18" charset="0"/>
                        <a:ea typeface="Cambria Math" panose="02040503050406030204" pitchFamily="18" charset="0"/>
                      </a:rPr>
                      <m:t>Ndesc</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oMath>
                </a14:m>
                <a:r>
                  <a:rPr lang="de-DE" dirty="0"/>
                  <a:t>: alle Nicht-Nachfahren von </a:t>
                </a:r>
                <a14:m>
                  <m:oMath xmlns:m="http://schemas.openxmlformats.org/officeDocument/2006/math">
                    <m:r>
                      <a:rPr lang="de-DE" i="1">
                        <a:latin typeface="Cambria Math" panose="02040503050406030204" pitchFamily="18" charset="0"/>
                        <a:ea typeface="Cambria Math" panose="02040503050406030204" pitchFamily="18" charset="0"/>
                      </a:rPr>
                      <m:t>𝑅</m:t>
                    </m:r>
                  </m:oMath>
                </a14:m>
                <a:r>
                  <a:rPr lang="de-DE" dirty="0"/>
                  <a:t>, i.e., </a:t>
                </a:r>
                <a14:m>
                  <m:oMath xmlns:m="http://schemas.openxmlformats.org/officeDocument/2006/math">
                    <m:r>
                      <a:rPr lang="de-DE" b="1" i="1">
                        <a:latin typeface="Cambria Math" panose="02040503050406030204" pitchFamily="18" charset="0"/>
                        <a:ea typeface="Cambria Math" panose="02040503050406030204" pitchFamily="18" charset="0"/>
                      </a:rPr>
                      <m:t>𝑹</m:t>
                    </m:r>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Desc</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e>
                    </m:d>
                  </m:oMath>
                </a14:m>
                <a:endParaRPr lang="de-DE" dirty="0"/>
              </a:p>
              <a:p>
                <a:pPr lvl="1"/>
                <a:r>
                  <a:rPr lang="de-DE" i="1" dirty="0"/>
                  <a:t>Lesart 2</a:t>
                </a:r>
                <a:r>
                  <a:rPr lang="de-DE" dirty="0"/>
                  <a:t>: </a:t>
                </a:r>
                <a14:m>
                  <m:oMath xmlns:m="http://schemas.openxmlformats.org/officeDocument/2006/math">
                    <m:r>
                      <a:rPr lang="de-DE" i="1">
                        <a:latin typeface="Cambria Math" panose="02040503050406030204" pitchFamily="18" charset="0"/>
                      </a:rPr>
                      <m:t>𝐵</m:t>
                    </m:r>
                  </m:oMath>
                </a14:m>
                <a:r>
                  <a:rPr lang="de-DE" dirty="0"/>
                  <a:t> repräsentiert die vollständige gemeinsame Verteilung </a:t>
                </a:r>
                <a:endParaRPr lang="de-DE" i="1" dirty="0">
                  <a:latin typeface="Cambria Math" panose="02040503050406030204" pitchFamily="18" charset="0"/>
                </a:endParaRPr>
              </a:p>
              <a:p>
                <a:pPr marL="258762" lvl="1" indent="0">
                  <a:buNone/>
                </a:pPr>
                <a14:m>
                  <m:oMathPara xmlns:m="http://schemas.openxmlformats.org/officeDocument/2006/math">
                    <m:oMathParaPr>
                      <m:jc m:val="centerGroup"/>
                    </m:oMathParaPr>
                    <m:oMath xmlns:m="http://schemas.openxmlformats.org/officeDocument/2006/math">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𝑃</m:t>
                          </m:r>
                        </m:e>
                        <m:sub>
                          <m:r>
                            <a:rPr lang="de-DE" b="0" i="1" smtClean="0">
                              <a:solidFill>
                                <a:schemeClr val="accent1"/>
                              </a:solidFill>
                              <a:latin typeface="Cambria Math" panose="02040503050406030204" pitchFamily="18" charset="0"/>
                            </a:rPr>
                            <m:t>𝐵</m:t>
                          </m:r>
                        </m:sub>
                      </m:sSub>
                      <m:r>
                        <a:rPr lang="de-DE" b="0" i="1" smtClean="0">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𝑃</m:t>
                      </m:r>
                      <m:d>
                        <m:dPr>
                          <m:ctrlPr>
                            <a:rPr lang="de-DE" b="0" i="1" smtClean="0">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𝑹</m:t>
                          </m:r>
                        </m:e>
                      </m:d>
                      <m:r>
                        <a:rPr lang="de-DE" b="0" i="1" smtClean="0">
                          <a:solidFill>
                            <a:schemeClr val="accent1"/>
                          </a:solidFill>
                          <a:latin typeface="Cambria Math" panose="02040503050406030204" pitchFamily="18" charset="0"/>
                        </a:rPr>
                        <m:t>=</m:t>
                      </m:r>
                      <m:nary>
                        <m:naryPr>
                          <m:chr m:val="∏"/>
                          <m:supHide m:val="on"/>
                          <m:ctrlPr>
                            <a:rPr lang="de-DE" i="1" dirty="0">
                              <a:solidFill>
                                <a:schemeClr val="accent1"/>
                              </a:solidFill>
                              <a:latin typeface="Cambria Math" panose="02040503050406030204" pitchFamily="18" charset="0"/>
                            </a:rPr>
                          </m:ctrlPr>
                        </m:naryPr>
                        <m:sub>
                          <m:r>
                            <m:rPr>
                              <m:brk m:alnAt="7"/>
                            </m:rPr>
                            <a:rPr lang="de-DE" i="1" dirty="0">
                              <a:solidFill>
                                <a:schemeClr val="accent1"/>
                              </a:solidFill>
                              <a:latin typeface="Cambria Math" panose="02040503050406030204" pitchFamily="18" charset="0"/>
                            </a:rPr>
                            <m:t>𝑅</m:t>
                          </m:r>
                          <m:r>
                            <a:rPr lang="de-DE" i="1" dirty="0">
                              <a:solidFill>
                                <a:schemeClr val="accent1"/>
                              </a:solidFill>
                              <a:latin typeface="Cambria Math" panose="02040503050406030204" pitchFamily="18" charset="0"/>
                              <a:ea typeface="Cambria Math" panose="02040503050406030204" pitchFamily="18" charset="0"/>
                            </a:rPr>
                            <m:t>∈</m:t>
                          </m:r>
                          <m:r>
                            <m:rPr>
                              <m:brk m:alnAt="7"/>
                            </m:rPr>
                            <a:rPr lang="de-DE" b="1" i="1" dirty="0">
                              <a:solidFill>
                                <a:schemeClr val="accent1"/>
                              </a:solidFill>
                              <a:latin typeface="Cambria Math" panose="02040503050406030204" pitchFamily="18" charset="0"/>
                              <a:ea typeface="Cambria Math" panose="02040503050406030204" pitchFamily="18" charset="0"/>
                            </a:rPr>
                            <m:t>𝑹</m:t>
                          </m:r>
                        </m:sub>
                        <m:sup/>
                        <m:e>
                          <m:r>
                            <a:rPr lang="de-DE" i="1">
                              <a:solidFill>
                                <a:schemeClr val="accent1"/>
                              </a:solidFill>
                              <a:latin typeface="Cambria Math" panose="02040503050406030204" pitchFamily="18" charset="0"/>
                            </a:rPr>
                            <m:t>𝑃</m:t>
                          </m:r>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𝑅</m:t>
                              </m:r>
                              <m:r>
                                <a:rPr lang="de-DE" i="1">
                                  <a:solidFill>
                                    <a:schemeClr val="accent1"/>
                                  </a:solidFill>
                                  <a:latin typeface="Cambria Math" panose="02040503050406030204" pitchFamily="18" charset="0"/>
                                </a:rPr>
                                <m:t>|</m:t>
                              </m:r>
                              <m:r>
                                <m:rPr>
                                  <m:sty m:val="p"/>
                                </m:rPr>
                                <a:rPr lang="de-DE" i="0">
                                  <a:solidFill>
                                    <a:schemeClr val="accent1"/>
                                  </a:solidFill>
                                  <a:latin typeface="Cambria Math" panose="02040503050406030204" pitchFamily="18" charset="0"/>
                                </a:rPr>
                                <m:t>Pa</m:t>
                              </m:r>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𝑅</m:t>
                                  </m:r>
                                </m:e>
                              </m:d>
                            </m:e>
                          </m:d>
                        </m:e>
                      </m:nary>
                    </m:oMath>
                  </m:oMathPara>
                </a14:m>
                <a:endParaRPr lang="de-DE" dirty="0"/>
              </a:p>
              <a:p>
                <a:pPr lvl="2"/>
                <a:r>
                  <a:rPr lang="de-DE" dirty="0"/>
                  <a:t>Multiplikation von (bedingten) Wahrscheinlichkeitsverteilungen ergibt wieder eine Wahrscheinlichkeitsverteilung</a:t>
                </a:r>
              </a:p>
              <a:p>
                <a:pPr lvl="3"/>
                <a:endParaRPr lang="de-DE" dirty="0"/>
              </a:p>
              <a:p>
                <a:pPr lvl="2"/>
                <a:endParaRPr lang="de-DE" dirty="0"/>
              </a:p>
            </p:txBody>
          </p:sp>
        </mc:Choice>
        <mc:Fallback xmlns="">
          <p:sp>
            <p:nvSpPr>
              <p:cNvPr id="3" name="Content Placeholder 2">
                <a:extLst>
                  <a:ext uri="{FF2B5EF4-FFF2-40B4-BE49-F238E27FC236}">
                    <a16:creationId xmlns:a16="http://schemas.microsoft.com/office/drawing/2014/main" id="{7688B458-6670-4747-9848-4B08A8922F51}"/>
                  </a:ext>
                </a:extLst>
              </p:cNvPr>
              <p:cNvSpPr>
                <a:spLocks noGrp="1" noRot="1" noChangeAspect="1" noMove="1" noResize="1" noEditPoints="1" noAdjustHandles="1" noChangeArrowheads="1" noChangeShapeType="1" noTextEdit="1"/>
              </p:cNvSpPr>
              <p:nvPr>
                <p:ph idx="1"/>
              </p:nvPr>
            </p:nvSpPr>
            <p:spPr>
              <a:xfrm>
                <a:off x="359999" y="1665066"/>
                <a:ext cx="7920273" cy="4240848"/>
              </a:xfrm>
              <a:blipFill>
                <a:blip r:embed="rId2"/>
                <a:stretch>
                  <a:fillRect l="-2080" t="-2687" r="-2240" b="-26269"/>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BFA9D771-2BAC-8C42-9FC4-114B89D20F63}"/>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2628AA8B-92C2-7B48-BFAC-E1A210A3EF3F}"/>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54C0A479-5BBB-FD43-815F-7FE70C03D368}"/>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43</a:t>
            </a:fld>
            <a:r>
              <a:rPr lang="de-DE"/>
              <a:t> </a:t>
            </a:r>
            <a:endParaRPr lang="de-DE" sz="1400" dirty="0"/>
          </a:p>
        </p:txBody>
      </p:sp>
      <mc:AlternateContent xmlns:mc="http://schemas.openxmlformats.org/markup-compatibility/2006" xmlns:a14="http://schemas.microsoft.com/office/drawing/2010/main">
        <mc:Choice Requires="a14">
          <p:graphicFrame>
            <p:nvGraphicFramePr>
              <p:cNvPr id="17" name="Table 16">
                <a:extLst>
                  <a:ext uri="{FF2B5EF4-FFF2-40B4-BE49-F238E27FC236}">
                    <a16:creationId xmlns:a16="http://schemas.microsoft.com/office/drawing/2014/main" id="{A2237283-0875-7748-9485-42B47586EBC0}"/>
                  </a:ext>
                </a:extLst>
              </p:cNvPr>
              <p:cNvGraphicFramePr>
                <a:graphicFrameLocks noGrp="1"/>
              </p:cNvGraphicFramePr>
              <p:nvPr>
                <p:extLst>
                  <p:ext uri="{D42A27DB-BD31-4B8C-83A1-F6EECF244321}">
                    <p14:modId xmlns:p14="http://schemas.microsoft.com/office/powerpoint/2010/main" val="1688567869"/>
                  </p:ext>
                </p:extLst>
              </p:nvPr>
            </p:nvGraphicFramePr>
            <p:xfrm>
              <a:off x="8366528" y="4099431"/>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6</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7" name="Table 16">
                <a:extLst>
                  <a:ext uri="{FF2B5EF4-FFF2-40B4-BE49-F238E27FC236}">
                    <a16:creationId xmlns:a16="http://schemas.microsoft.com/office/drawing/2014/main" id="{A2237283-0875-7748-9485-42B47586EBC0}"/>
                  </a:ext>
                </a:extLst>
              </p:cNvPr>
              <p:cNvGraphicFramePr>
                <a:graphicFrameLocks noGrp="1"/>
              </p:cNvGraphicFramePr>
              <p:nvPr>
                <p:extLst>
                  <p:ext uri="{D42A27DB-BD31-4B8C-83A1-F6EECF244321}">
                    <p14:modId xmlns:p14="http://schemas.microsoft.com/office/powerpoint/2010/main" val="1688567869"/>
                  </p:ext>
                </p:extLst>
              </p:nvPr>
            </p:nvGraphicFramePr>
            <p:xfrm>
              <a:off x="8366528" y="4099431"/>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3"/>
                          <a:stretch>
                            <a:fillRect r="-213636" b="-408333"/>
                          </a:stretch>
                        </a:blipFill>
                      </a:tcPr>
                    </a:tc>
                    <a:tc>
                      <a:txBody>
                        <a:bodyPr/>
                        <a:lstStyle/>
                        <a:p>
                          <a:endParaRPr lang="en-US"/>
                        </a:p>
                      </a:txBody>
                      <a:tcPr marL="45720" marR="45720">
                        <a:blipFill>
                          <a:blip r:embed="rId3"/>
                          <a:stretch>
                            <a:fillRect l="-83019" r="-77358" b="-408333"/>
                          </a:stretch>
                        </a:blipFill>
                      </a:tcPr>
                    </a:tc>
                    <a:tc>
                      <a:txBody>
                        <a:bodyPr/>
                        <a:lstStyle/>
                        <a:p>
                          <a:endParaRPr lang="en-US"/>
                        </a:p>
                      </a:txBody>
                      <a:tcPr marL="45720" marR="45720">
                        <a:blipFill>
                          <a:blip r:embed="rId3"/>
                          <a:stretch>
                            <a:fillRect l="-242500" r="-2500"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3"/>
                          <a:stretch>
                            <a:fillRect t="-96000" r="-213636" b="-292000"/>
                          </a:stretch>
                        </a:blipFill>
                      </a:tcPr>
                    </a:tc>
                    <a:tc>
                      <a:txBody>
                        <a:bodyPr/>
                        <a:lstStyle/>
                        <a:p>
                          <a:endParaRPr lang="en-US"/>
                        </a:p>
                      </a:txBody>
                      <a:tcPr marL="45720" marR="45720">
                        <a:blipFill>
                          <a:blip r:embed="rId3"/>
                          <a:stretch>
                            <a:fillRect l="-83019" t="-96000" r="-77358" b="-292000"/>
                          </a:stretch>
                        </a:blipFill>
                      </a:tcPr>
                    </a:tc>
                    <a:tc>
                      <a:txBody>
                        <a:bodyPr/>
                        <a:lstStyle/>
                        <a:p>
                          <a:endParaRPr lang="en-US"/>
                        </a:p>
                      </a:txBody>
                      <a:tcPr marL="45720" marR="45720">
                        <a:blipFill>
                          <a:blip r:embed="rId3"/>
                          <a:stretch>
                            <a:fillRect l="-242500" t="-96000" r="-25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3"/>
                          <a:stretch>
                            <a:fillRect t="-204167" r="-213636" b="-204167"/>
                          </a:stretch>
                        </a:blipFill>
                      </a:tcPr>
                    </a:tc>
                    <a:tc>
                      <a:txBody>
                        <a:bodyPr/>
                        <a:lstStyle/>
                        <a:p>
                          <a:endParaRPr lang="en-US"/>
                        </a:p>
                      </a:txBody>
                      <a:tcPr marL="45720" marR="45720">
                        <a:blipFill>
                          <a:blip r:embed="rId3"/>
                          <a:stretch>
                            <a:fillRect l="-83019" t="-204167" r="-77358" b="-204167"/>
                          </a:stretch>
                        </a:blipFill>
                      </a:tcPr>
                    </a:tc>
                    <a:tc>
                      <a:txBody>
                        <a:bodyPr/>
                        <a:lstStyle/>
                        <a:p>
                          <a:endParaRPr lang="en-US"/>
                        </a:p>
                      </a:txBody>
                      <a:tcPr marL="45720" marR="45720">
                        <a:blipFill>
                          <a:blip r:embed="rId3"/>
                          <a:stretch>
                            <a:fillRect l="-242500" t="-204167" r="-2500"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3"/>
                          <a:stretch>
                            <a:fillRect t="-292000" r="-213636" b="-96000"/>
                          </a:stretch>
                        </a:blipFill>
                      </a:tcPr>
                    </a:tc>
                    <a:tc>
                      <a:txBody>
                        <a:bodyPr/>
                        <a:lstStyle/>
                        <a:p>
                          <a:endParaRPr lang="en-US"/>
                        </a:p>
                      </a:txBody>
                      <a:tcPr marL="45720" marR="45720">
                        <a:blipFill>
                          <a:blip r:embed="rId3"/>
                          <a:stretch>
                            <a:fillRect l="-83019" t="-292000" r="-77358" b="-96000"/>
                          </a:stretch>
                        </a:blipFill>
                      </a:tcPr>
                    </a:tc>
                    <a:tc>
                      <a:txBody>
                        <a:bodyPr/>
                        <a:lstStyle/>
                        <a:p>
                          <a:endParaRPr lang="en-US"/>
                        </a:p>
                      </a:txBody>
                      <a:tcPr marL="45720" marR="45720">
                        <a:blipFill>
                          <a:blip r:embed="rId3"/>
                          <a:stretch>
                            <a:fillRect l="-242500" t="-292000" r="-25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3"/>
                          <a:stretch>
                            <a:fillRect t="-408333" r="-213636"/>
                          </a:stretch>
                        </a:blipFill>
                      </a:tcPr>
                    </a:tc>
                    <a:tc>
                      <a:txBody>
                        <a:bodyPr/>
                        <a:lstStyle/>
                        <a:p>
                          <a:endParaRPr lang="en-US"/>
                        </a:p>
                      </a:txBody>
                      <a:tcPr marL="45720" marR="45720">
                        <a:blipFill>
                          <a:blip r:embed="rId3"/>
                          <a:stretch>
                            <a:fillRect l="-83019" t="-408333" r="-77358"/>
                          </a:stretch>
                        </a:blipFill>
                      </a:tcPr>
                    </a:tc>
                    <a:tc>
                      <a:txBody>
                        <a:bodyPr/>
                        <a:lstStyle/>
                        <a:p>
                          <a:endParaRPr lang="en-US"/>
                        </a:p>
                      </a:txBody>
                      <a:tcPr marL="45720" marR="45720">
                        <a:blipFill>
                          <a:blip r:embed="rId3"/>
                          <a:stretch>
                            <a:fillRect l="-242500" t="-408333" r="-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8" name="Table 17">
                <a:extLst>
                  <a:ext uri="{FF2B5EF4-FFF2-40B4-BE49-F238E27FC236}">
                    <a16:creationId xmlns:a16="http://schemas.microsoft.com/office/drawing/2014/main" id="{10330444-C7EC-A846-ABA6-91070BC9D3A8}"/>
                  </a:ext>
                </a:extLst>
              </p:cNvPr>
              <p:cNvGraphicFramePr>
                <a:graphicFrameLocks noGrp="1"/>
              </p:cNvGraphicFramePr>
              <p:nvPr>
                <p:extLst>
                  <p:ext uri="{D42A27DB-BD31-4B8C-83A1-F6EECF244321}">
                    <p14:modId xmlns:p14="http://schemas.microsoft.com/office/powerpoint/2010/main" val="994946810"/>
                  </p:ext>
                </p:extLst>
              </p:nvPr>
            </p:nvGraphicFramePr>
            <p:xfrm>
              <a:off x="10223543" y="4099431"/>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8" name="Table 17">
                <a:extLst>
                  <a:ext uri="{FF2B5EF4-FFF2-40B4-BE49-F238E27FC236}">
                    <a16:creationId xmlns:a16="http://schemas.microsoft.com/office/drawing/2014/main" id="{10330444-C7EC-A846-ABA6-91070BC9D3A8}"/>
                  </a:ext>
                </a:extLst>
              </p:cNvPr>
              <p:cNvGraphicFramePr>
                <a:graphicFrameLocks noGrp="1"/>
              </p:cNvGraphicFramePr>
              <p:nvPr>
                <p:extLst>
                  <p:ext uri="{D42A27DB-BD31-4B8C-83A1-F6EECF244321}">
                    <p14:modId xmlns:p14="http://schemas.microsoft.com/office/powerpoint/2010/main" val="994946810"/>
                  </p:ext>
                </p:extLst>
              </p:nvPr>
            </p:nvGraphicFramePr>
            <p:xfrm>
              <a:off x="10223543" y="4099431"/>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4"/>
                          <a:stretch>
                            <a:fillRect l="-2273" r="-190909" b="-408333"/>
                          </a:stretch>
                        </a:blipFill>
                      </a:tcPr>
                    </a:tc>
                    <a:tc>
                      <a:txBody>
                        <a:bodyPr/>
                        <a:lstStyle/>
                        <a:p>
                          <a:endParaRPr lang="en-US"/>
                        </a:p>
                      </a:txBody>
                      <a:tcPr marL="45720" marR="45720">
                        <a:blipFill>
                          <a:blip r:embed="rId4"/>
                          <a:stretch>
                            <a:fillRect l="-102273" r="-90909" b="-408333"/>
                          </a:stretch>
                        </a:blipFill>
                      </a:tcPr>
                    </a:tc>
                    <a:tc>
                      <a:txBody>
                        <a:bodyPr/>
                        <a:lstStyle/>
                        <a:p>
                          <a:endParaRPr lang="en-US"/>
                        </a:p>
                      </a:txBody>
                      <a:tcPr marL="45720" marR="45720">
                        <a:blipFill>
                          <a:blip r:embed="rId4"/>
                          <a:stretch>
                            <a:fillRect l="-222500"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4"/>
                          <a:stretch>
                            <a:fillRect l="-2273" t="-96000" r="-190909" b="-292000"/>
                          </a:stretch>
                        </a:blipFill>
                      </a:tcPr>
                    </a:tc>
                    <a:tc>
                      <a:txBody>
                        <a:bodyPr/>
                        <a:lstStyle/>
                        <a:p>
                          <a:endParaRPr lang="en-US"/>
                        </a:p>
                      </a:txBody>
                      <a:tcPr marL="45720" marR="45720">
                        <a:blipFill>
                          <a:blip r:embed="rId4"/>
                          <a:stretch>
                            <a:fillRect l="-102273" t="-96000" r="-90909" b="-292000"/>
                          </a:stretch>
                        </a:blipFill>
                      </a:tcPr>
                    </a:tc>
                    <a:tc>
                      <a:txBody>
                        <a:bodyPr/>
                        <a:lstStyle/>
                        <a:p>
                          <a:endParaRPr lang="en-US"/>
                        </a:p>
                      </a:txBody>
                      <a:tcPr marL="45720" marR="45720">
                        <a:blipFill>
                          <a:blip r:embed="rId4"/>
                          <a:stretch>
                            <a:fillRect l="-222500" t="-960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4"/>
                          <a:stretch>
                            <a:fillRect l="-2273" t="-204167" r="-190909" b="-204167"/>
                          </a:stretch>
                        </a:blipFill>
                      </a:tcPr>
                    </a:tc>
                    <a:tc>
                      <a:txBody>
                        <a:bodyPr/>
                        <a:lstStyle/>
                        <a:p>
                          <a:endParaRPr lang="en-US"/>
                        </a:p>
                      </a:txBody>
                      <a:tcPr marL="45720" marR="45720">
                        <a:blipFill>
                          <a:blip r:embed="rId4"/>
                          <a:stretch>
                            <a:fillRect l="-102273" t="-204167" r="-90909" b="-204167"/>
                          </a:stretch>
                        </a:blipFill>
                      </a:tcPr>
                    </a:tc>
                    <a:tc>
                      <a:txBody>
                        <a:bodyPr/>
                        <a:lstStyle/>
                        <a:p>
                          <a:endParaRPr lang="en-US"/>
                        </a:p>
                      </a:txBody>
                      <a:tcPr marL="45720" marR="45720">
                        <a:blipFill>
                          <a:blip r:embed="rId4"/>
                          <a:stretch>
                            <a:fillRect l="-222500" t="-204167"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4"/>
                          <a:stretch>
                            <a:fillRect l="-2273" t="-292000" r="-190909" b="-96000"/>
                          </a:stretch>
                        </a:blipFill>
                      </a:tcPr>
                    </a:tc>
                    <a:tc>
                      <a:txBody>
                        <a:bodyPr/>
                        <a:lstStyle/>
                        <a:p>
                          <a:endParaRPr lang="en-US"/>
                        </a:p>
                      </a:txBody>
                      <a:tcPr marL="45720" marR="45720">
                        <a:blipFill>
                          <a:blip r:embed="rId4"/>
                          <a:stretch>
                            <a:fillRect l="-102273" t="-292000" r="-90909" b="-96000"/>
                          </a:stretch>
                        </a:blipFill>
                      </a:tcPr>
                    </a:tc>
                    <a:tc>
                      <a:txBody>
                        <a:bodyPr/>
                        <a:lstStyle/>
                        <a:p>
                          <a:endParaRPr lang="en-US"/>
                        </a:p>
                      </a:txBody>
                      <a:tcPr marL="45720" marR="45720">
                        <a:blipFill>
                          <a:blip r:embed="rId4"/>
                          <a:stretch>
                            <a:fillRect l="-222500" t="-2920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4"/>
                          <a:stretch>
                            <a:fillRect l="-2273" t="-408333" r="-190909"/>
                          </a:stretch>
                        </a:blipFill>
                      </a:tcPr>
                    </a:tc>
                    <a:tc>
                      <a:txBody>
                        <a:bodyPr/>
                        <a:lstStyle/>
                        <a:p>
                          <a:endParaRPr lang="en-US"/>
                        </a:p>
                      </a:txBody>
                      <a:tcPr marL="45720" marR="45720">
                        <a:blipFill>
                          <a:blip r:embed="rId4"/>
                          <a:stretch>
                            <a:fillRect l="-102273" t="-408333" r="-90909"/>
                          </a:stretch>
                        </a:blipFill>
                      </a:tcPr>
                    </a:tc>
                    <a:tc>
                      <a:txBody>
                        <a:bodyPr/>
                        <a:lstStyle/>
                        <a:p>
                          <a:endParaRPr lang="en-US"/>
                        </a:p>
                      </a:txBody>
                      <a:tcPr marL="45720" marR="45720">
                        <a:blipFill>
                          <a:blip r:embed="rId4"/>
                          <a:stretch>
                            <a:fillRect l="-222500" t="-408333"/>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9" name="Table 18">
                <a:extLst>
                  <a:ext uri="{FF2B5EF4-FFF2-40B4-BE49-F238E27FC236}">
                    <a16:creationId xmlns:a16="http://schemas.microsoft.com/office/drawing/2014/main" id="{F9E16CDE-F54A-B94B-AE64-8384748D6D09}"/>
                  </a:ext>
                </a:extLst>
              </p:cNvPr>
              <p:cNvGraphicFramePr>
                <a:graphicFrameLocks noGrp="1"/>
              </p:cNvGraphicFramePr>
              <p:nvPr>
                <p:extLst>
                  <p:ext uri="{D42A27DB-BD31-4B8C-83A1-F6EECF244321}">
                    <p14:modId xmlns:p14="http://schemas.microsoft.com/office/powerpoint/2010/main" val="3221398420"/>
                  </p:ext>
                </p:extLst>
              </p:nvPr>
            </p:nvGraphicFramePr>
            <p:xfrm>
              <a:off x="9632120" y="2023214"/>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9" name="Table 18">
                <a:extLst>
                  <a:ext uri="{FF2B5EF4-FFF2-40B4-BE49-F238E27FC236}">
                    <a16:creationId xmlns:a16="http://schemas.microsoft.com/office/drawing/2014/main" id="{F9E16CDE-F54A-B94B-AE64-8384748D6D09}"/>
                  </a:ext>
                </a:extLst>
              </p:cNvPr>
              <p:cNvGraphicFramePr>
                <a:graphicFrameLocks noGrp="1"/>
              </p:cNvGraphicFramePr>
              <p:nvPr>
                <p:extLst>
                  <p:ext uri="{D42A27DB-BD31-4B8C-83A1-F6EECF244321}">
                    <p14:modId xmlns:p14="http://schemas.microsoft.com/office/powerpoint/2010/main" val="3221398420"/>
                  </p:ext>
                </p:extLst>
              </p:nvPr>
            </p:nvGraphicFramePr>
            <p:xfrm>
              <a:off x="9632120" y="2023214"/>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5"/>
                          <a:stretch>
                            <a:fillRect l="-2222" t="-4167" r="-71111" b="-204167"/>
                          </a:stretch>
                        </a:blipFill>
                      </a:tcPr>
                    </a:tc>
                    <a:tc>
                      <a:txBody>
                        <a:bodyPr/>
                        <a:lstStyle/>
                        <a:p>
                          <a:endParaRPr lang="en-US"/>
                        </a:p>
                      </a:txBody>
                      <a:tcPr marL="45720" marR="45720">
                        <a:blipFill>
                          <a:blip r:embed="rId5"/>
                          <a:stretch>
                            <a:fillRect l="-143750" t="-4167"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5"/>
                          <a:stretch>
                            <a:fillRect l="-2222" t="-100000" r="-71111" b="-96000"/>
                          </a:stretch>
                        </a:blipFill>
                      </a:tcPr>
                    </a:tc>
                    <a:tc>
                      <a:txBody>
                        <a:bodyPr/>
                        <a:lstStyle/>
                        <a:p>
                          <a:endParaRPr lang="en-US"/>
                        </a:p>
                      </a:txBody>
                      <a:tcPr marL="45720" marR="45720">
                        <a:blipFill>
                          <a:blip r:embed="rId5"/>
                          <a:stretch>
                            <a:fillRect l="-143750" t="-100000" b="-96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5"/>
                          <a:stretch>
                            <a:fillRect l="-2222" t="-208333" r="-71111"/>
                          </a:stretch>
                        </a:blipFill>
                      </a:tcPr>
                    </a:tc>
                    <a:tc>
                      <a:txBody>
                        <a:bodyPr/>
                        <a:lstStyle/>
                        <a:p>
                          <a:endParaRPr lang="en-US"/>
                        </a:p>
                      </a:txBody>
                      <a:tcPr marL="45720" marR="45720">
                        <a:blipFill>
                          <a:blip r:embed="rId5"/>
                          <a:stretch>
                            <a:fillRect l="-143750" t="-208333"/>
                          </a:stretch>
                        </a:blipFill>
                      </a:tcPr>
                    </a:tc>
                    <a:extLst>
                      <a:ext uri="{0D108BD9-81ED-4DB2-BD59-A6C34878D82A}">
                        <a16:rowId xmlns:a16="http://schemas.microsoft.com/office/drawing/2014/main" val="10008"/>
                      </a:ext>
                    </a:extLst>
                  </a:tr>
                </a:tbl>
              </a:graphicData>
            </a:graphic>
          </p:graphicFrame>
        </mc:Fallback>
      </mc:AlternateContent>
      <p:grpSp>
        <p:nvGrpSpPr>
          <p:cNvPr id="20" name="Group 19">
            <a:extLst>
              <a:ext uri="{FF2B5EF4-FFF2-40B4-BE49-F238E27FC236}">
                <a16:creationId xmlns:a16="http://schemas.microsoft.com/office/drawing/2014/main" id="{081B2A77-80F3-F248-BE4D-BC341A49B7A6}"/>
              </a:ext>
            </a:extLst>
          </p:cNvPr>
          <p:cNvGrpSpPr/>
          <p:nvPr/>
        </p:nvGrpSpPr>
        <p:grpSpPr>
          <a:xfrm>
            <a:off x="8982455" y="3002266"/>
            <a:ext cx="2158963" cy="1026482"/>
            <a:chOff x="835638" y="3999781"/>
            <a:chExt cx="2158963" cy="1026482"/>
          </a:xfrm>
        </p:grpSpPr>
        <p:grpSp>
          <p:nvGrpSpPr>
            <p:cNvPr id="21" name="Group 20">
              <a:extLst>
                <a:ext uri="{FF2B5EF4-FFF2-40B4-BE49-F238E27FC236}">
                  <a16:creationId xmlns:a16="http://schemas.microsoft.com/office/drawing/2014/main" id="{0D89EC94-654C-A849-B329-AE787B1F0617}"/>
                </a:ext>
              </a:extLst>
            </p:cNvPr>
            <p:cNvGrpSpPr/>
            <p:nvPr/>
          </p:nvGrpSpPr>
          <p:grpSpPr>
            <a:xfrm>
              <a:off x="835638" y="4636750"/>
              <a:ext cx="986555" cy="389513"/>
              <a:chOff x="5532078" y="2979431"/>
              <a:chExt cx="986555" cy="389513"/>
            </a:xfrm>
          </p:grpSpPr>
          <p:sp>
            <p:nvSpPr>
              <p:cNvPr id="30" name="TextBox 29">
                <a:extLst>
                  <a:ext uri="{FF2B5EF4-FFF2-40B4-BE49-F238E27FC236}">
                    <a16:creationId xmlns:a16="http://schemas.microsoft.com/office/drawing/2014/main" id="{ECB7A2DA-9F0B-1944-9152-E6DACCA42AE9}"/>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1948F7EA-6795-0343-A4C5-08D13DE4335C}"/>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6"/>
                    <a:stretch>
                      <a:fillRect/>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AA733BA7-BF02-2746-813C-6FEE7050B526}"/>
                </a:ext>
              </a:extLst>
            </p:cNvPr>
            <p:cNvGrpSpPr/>
            <p:nvPr/>
          </p:nvGrpSpPr>
          <p:grpSpPr>
            <a:xfrm>
              <a:off x="1604770" y="3999781"/>
              <a:ext cx="724173" cy="389513"/>
              <a:chOff x="6518638" y="3371343"/>
              <a:chExt cx="724173" cy="389513"/>
            </a:xfrm>
          </p:grpSpPr>
          <p:sp>
            <p:nvSpPr>
              <p:cNvPr id="28" name="TextBox 27">
                <a:extLst>
                  <a:ext uri="{FF2B5EF4-FFF2-40B4-BE49-F238E27FC236}">
                    <a16:creationId xmlns:a16="http://schemas.microsoft.com/office/drawing/2014/main" id="{B6B47222-7C6A-E949-8056-FAA9937DF86B}"/>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77F7FF88-0B28-6C48-B71C-C2748AB41225}"/>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7"/>
                    <a:stretch>
                      <a:fillRect b="-9677"/>
                    </a:stretch>
                  </a:blipFill>
                </p:spPr>
                <p:txBody>
                  <a:bodyPr/>
                  <a:lstStyle/>
                  <a:p>
                    <a:r>
                      <a:rPr lang="de-DE">
                        <a:noFill/>
                      </a:rPr>
                      <a:t> </a:t>
                    </a:r>
                  </a:p>
                </p:txBody>
              </p:sp>
            </mc:Fallback>
          </mc:AlternateContent>
        </p:grpSp>
        <p:grpSp>
          <p:nvGrpSpPr>
            <p:cNvPr id="23" name="Group 22">
              <a:extLst>
                <a:ext uri="{FF2B5EF4-FFF2-40B4-BE49-F238E27FC236}">
                  <a16:creationId xmlns:a16="http://schemas.microsoft.com/office/drawing/2014/main" id="{B21C2A74-23AB-284C-A518-5670FBC229E1}"/>
                </a:ext>
              </a:extLst>
            </p:cNvPr>
            <p:cNvGrpSpPr/>
            <p:nvPr/>
          </p:nvGrpSpPr>
          <p:grpSpPr>
            <a:xfrm>
              <a:off x="2223372" y="4635646"/>
              <a:ext cx="771229" cy="389513"/>
              <a:chOff x="6102187" y="5664879"/>
              <a:chExt cx="771229" cy="389513"/>
            </a:xfrm>
          </p:grpSpPr>
          <p:sp>
            <p:nvSpPr>
              <p:cNvPr id="26" name="TextBox 25">
                <a:extLst>
                  <a:ext uri="{FF2B5EF4-FFF2-40B4-BE49-F238E27FC236}">
                    <a16:creationId xmlns:a16="http://schemas.microsoft.com/office/drawing/2014/main" id="{4436EA7F-D66A-754C-A806-435E65F6C563}"/>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F46A05DF-1372-BC4C-9740-F0056D0077DF}"/>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1" name="Rectangle 40">
                    <a:extLst>
                      <a:ext uri="{FF2B5EF4-FFF2-40B4-BE49-F238E27FC236}">
                        <a16:creationId xmlns:a16="http://schemas.microsoft.com/office/drawing/2014/main" id="{23F6380D-279B-2544-8BC3-F212C1516CED}"/>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8"/>
                    <a:stretch>
                      <a:fillRect/>
                    </a:stretch>
                  </a:blipFill>
                </p:spPr>
                <p:txBody>
                  <a:bodyPr/>
                  <a:lstStyle/>
                  <a:p>
                    <a:r>
                      <a:rPr lang="de-DE">
                        <a:noFill/>
                      </a:rPr>
                      <a:t> </a:t>
                    </a:r>
                  </a:p>
                </p:txBody>
              </p:sp>
            </mc:Fallback>
          </mc:AlternateContent>
        </p:grpSp>
        <p:cxnSp>
          <p:nvCxnSpPr>
            <p:cNvPr id="24" name="Straight Arrow Connector 23">
              <a:extLst>
                <a:ext uri="{FF2B5EF4-FFF2-40B4-BE49-F238E27FC236}">
                  <a16:creationId xmlns:a16="http://schemas.microsoft.com/office/drawing/2014/main" id="{C5188A64-DBCF-C94D-A968-5D31B4D455B6}"/>
                </a:ext>
              </a:extLst>
            </p:cNvPr>
            <p:cNvCxnSpPr>
              <a:stCxn id="28" idx="3"/>
              <a:endCxn id="30" idx="0"/>
            </p:cNvCxnSpPr>
            <p:nvPr/>
          </p:nvCxnSpPr>
          <p:spPr>
            <a:xfrm flipH="1">
              <a:off x="1328916" y="4332251"/>
              <a:ext cx="401178" cy="3044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E5B0432-23B2-4147-B96F-46F20253D4F2}"/>
                </a:ext>
              </a:extLst>
            </p:cNvPr>
            <p:cNvCxnSpPr>
              <a:cxnSpLocks/>
              <a:stCxn id="28" idx="5"/>
              <a:endCxn id="26" idx="0"/>
            </p:cNvCxnSpPr>
            <p:nvPr/>
          </p:nvCxnSpPr>
          <p:spPr>
            <a:xfrm>
              <a:off x="2203620" y="4332251"/>
              <a:ext cx="390377" cy="303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96705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122AD-1A33-724F-A029-8D8632BE39CF}"/>
              </a:ext>
            </a:extLst>
          </p:cNvPr>
          <p:cNvSpPr>
            <a:spLocks noGrp="1"/>
          </p:cNvSpPr>
          <p:nvPr>
            <p:ph type="title"/>
          </p:nvPr>
        </p:nvSpPr>
        <p:spPr/>
        <p:txBody>
          <a:bodyPr/>
          <a:lstStyle/>
          <a:p>
            <a:r>
              <a:rPr lang="de-DE" dirty="0"/>
              <a:t>Speicherkomplexität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A54B64-CC93-C948-AF26-0CC6EA58C881}"/>
                  </a:ext>
                </a:extLst>
              </p:cNvPr>
              <p:cNvSpPr>
                <a:spLocks noGrp="1"/>
              </p:cNvSpPr>
              <p:nvPr>
                <p:ph idx="1"/>
              </p:nvPr>
            </p:nvSpPr>
            <p:spPr>
              <a:xfrm>
                <a:off x="359999" y="1665066"/>
                <a:ext cx="8006529" cy="4240848"/>
              </a:xfrm>
            </p:spPr>
            <p:txBody>
              <a:bodyPr/>
              <a:lstStyle/>
              <a:p>
                <a:r>
                  <a:rPr lang="de-DE" dirty="0"/>
                  <a:t>Gegeben ein </a:t>
                </a:r>
                <a:r>
                  <a:rPr lang="de-DE" dirty="0" err="1"/>
                  <a:t>Bayes</a:t>
                </a:r>
                <a:r>
                  <a:rPr lang="de-DE" dirty="0"/>
                  <a:t> Netz </a:t>
                </a:r>
                <a14:m>
                  <m:oMath xmlns:m="http://schemas.openxmlformats.org/officeDocument/2006/math">
                    <m:r>
                      <a:rPr lang="de-DE" i="1" dirty="0" smtClean="0">
                        <a:latin typeface="Cambria Math" panose="02040503050406030204" pitchFamily="18" charset="0"/>
                      </a:rPr>
                      <m:t>𝐵</m:t>
                    </m:r>
                  </m:oMath>
                </a14:m>
                <a:r>
                  <a:rPr lang="de-DE" dirty="0"/>
                  <a:t> über Zufallsvariablen </a:t>
                </a:r>
                <a14:m>
                  <m:oMath xmlns:m="http://schemas.openxmlformats.org/officeDocument/2006/math">
                    <m:r>
                      <a:rPr lang="de-DE" b="1" i="1">
                        <a:latin typeface="Cambria Math" panose="02040503050406030204" pitchFamily="18" charset="0"/>
                      </a:rPr>
                      <m:t>𝑹</m:t>
                    </m:r>
                  </m:oMath>
                </a14:m>
                <a:endParaRPr lang="de-DE" dirty="0"/>
              </a:p>
              <a:p>
                <a:pPr lvl="1"/>
                <a:endParaRPr lang="de-DE" dirty="0"/>
              </a:p>
              <a:p>
                <a:r>
                  <a:rPr lang="de-DE" dirty="0"/>
                  <a:t>Speicherkomplexität: </a:t>
                </a:r>
                <a14:m>
                  <m:oMath xmlns:m="http://schemas.openxmlformats.org/officeDocument/2006/math">
                    <m:r>
                      <a:rPr lang="de-DE" b="0" i="1" smtClean="0">
                        <a:solidFill>
                          <a:schemeClr val="accent1"/>
                        </a:solidFill>
                        <a:latin typeface="Cambria Math" panose="02040503050406030204" pitchFamily="18" charset="0"/>
                      </a:rPr>
                      <m:t>𝑂</m:t>
                    </m:r>
                    <m:d>
                      <m:dPr>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𝑛</m:t>
                        </m:r>
                        <m:r>
                          <a:rPr lang="de-DE" b="0" i="1" smtClean="0">
                            <a:solidFill>
                              <a:schemeClr val="accent1"/>
                            </a:solidFill>
                            <a:latin typeface="Cambria Math" panose="02040503050406030204" pitchFamily="18" charset="0"/>
                            <a:ea typeface="Cambria Math" panose="02040503050406030204" pitchFamily="18" charset="0"/>
                          </a:rPr>
                          <m:t>∙</m:t>
                        </m:r>
                        <m:sSup>
                          <m:sSupPr>
                            <m:ctrlPr>
                              <a:rPr lang="de-DE" b="0" i="1" smtClean="0">
                                <a:solidFill>
                                  <a:schemeClr val="accent1"/>
                                </a:solidFill>
                                <a:latin typeface="Cambria Math" panose="02040503050406030204" pitchFamily="18" charset="0"/>
                                <a:ea typeface="Cambria Math" panose="02040503050406030204" pitchFamily="18" charset="0"/>
                              </a:rPr>
                            </m:ctrlPr>
                          </m:sSupPr>
                          <m:e>
                            <m:r>
                              <a:rPr lang="de-DE" b="0" i="1" smtClean="0">
                                <a:solidFill>
                                  <a:schemeClr val="accent1"/>
                                </a:solidFill>
                                <a:latin typeface="Cambria Math" panose="02040503050406030204" pitchFamily="18" charset="0"/>
                                <a:ea typeface="Cambria Math" panose="02040503050406030204" pitchFamily="18" charset="0"/>
                              </a:rPr>
                              <m:t>𝑟</m:t>
                            </m:r>
                          </m:e>
                          <m:sup>
                            <m:r>
                              <a:rPr lang="de-DE" b="0" i="1" smtClean="0">
                                <a:solidFill>
                                  <a:schemeClr val="accent1"/>
                                </a:solidFill>
                                <a:latin typeface="Cambria Math" panose="02040503050406030204" pitchFamily="18" charset="0"/>
                                <a:ea typeface="Cambria Math" panose="02040503050406030204" pitchFamily="18" charset="0"/>
                              </a:rPr>
                              <m:t>𝑚</m:t>
                            </m:r>
                          </m:sup>
                        </m:sSup>
                      </m:e>
                    </m:d>
                  </m:oMath>
                </a14:m>
                <a:endParaRPr lang="de-DE" b="0" dirty="0"/>
              </a:p>
              <a:p>
                <a:pPr lvl="1"/>
                <a14:m>
                  <m:oMath xmlns:m="http://schemas.openxmlformats.org/officeDocument/2006/math">
                    <m:r>
                      <a:rPr lang="de-DE" i="1">
                        <a:latin typeface="Cambria Math" panose="02040503050406030204" pitchFamily="18" charset="0"/>
                      </a:rPr>
                      <m:t>𝑛</m:t>
                    </m:r>
                    <m:r>
                      <a:rPr lang="de-DE" i="1">
                        <a:latin typeface="Cambria Math" panose="02040503050406030204" pitchFamily="18" charset="0"/>
                      </a:rPr>
                      <m:t>=</m:t>
                    </m:r>
                    <m:d>
                      <m:dPr>
                        <m:begChr m:val="|"/>
                        <m:endChr m:val="|"/>
                        <m:ctrlPr>
                          <a:rPr lang="de-DE" i="1">
                            <a:latin typeface="Cambria Math" panose="02040503050406030204" pitchFamily="18" charset="0"/>
                          </a:rPr>
                        </m:ctrlPr>
                      </m:dPr>
                      <m:e>
                        <m:r>
                          <a:rPr lang="de-DE" b="1" i="1">
                            <a:latin typeface="Cambria Math" panose="02040503050406030204" pitchFamily="18" charset="0"/>
                          </a:rPr>
                          <m:t>𝑹</m:t>
                        </m:r>
                      </m:e>
                    </m:d>
                  </m:oMath>
                </a14:m>
                <a:endParaRPr lang="de-DE" dirty="0"/>
              </a:p>
              <a:p>
                <a:pPr lvl="1"/>
                <a14:m>
                  <m:oMath xmlns:m="http://schemas.openxmlformats.org/officeDocument/2006/math">
                    <m:r>
                      <a:rPr lang="de-DE" i="1">
                        <a:latin typeface="Cambria Math" panose="02040503050406030204" pitchFamily="18" charset="0"/>
                      </a:rPr>
                      <m:t>𝑚</m:t>
                    </m:r>
                    <m:r>
                      <a:rPr lang="de-DE" i="1">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max</m:t>
                            </m:r>
                          </m:e>
                          <m:lim>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lim>
                        </m:limLow>
                      </m:fName>
                      <m:e>
                        <m:d>
                          <m:dPr>
                            <m:begChr m:val="|"/>
                            <m:endChr m:val="|"/>
                            <m:ctrlPr>
                              <a:rPr lang="de-DE" i="1">
                                <a:latin typeface="Cambria Math" panose="02040503050406030204" pitchFamily="18" charset="0"/>
                              </a:rPr>
                            </m:ctrlPr>
                          </m:dPr>
                          <m:e>
                            <m:r>
                              <m:rPr>
                                <m:sty m:val="p"/>
                              </m:rPr>
                              <a:rPr lang="de-DE" i="0">
                                <a:latin typeface="Cambria Math" panose="02040503050406030204" pitchFamily="18" charset="0"/>
                              </a:rPr>
                              <m:t>Pa</m:t>
                            </m:r>
                            <m:d>
                              <m:dPr>
                                <m:ctrlPr>
                                  <a:rPr lang="de-DE" i="1">
                                    <a:latin typeface="Cambria Math" panose="02040503050406030204" pitchFamily="18" charset="0"/>
                                  </a:rPr>
                                </m:ctrlPr>
                              </m:dPr>
                              <m:e>
                                <m:r>
                                  <a:rPr lang="de-DE" i="1">
                                    <a:latin typeface="Cambria Math" panose="02040503050406030204" pitchFamily="18" charset="0"/>
                                  </a:rPr>
                                  <m:t>𝑅</m:t>
                                </m:r>
                              </m:e>
                            </m:d>
                          </m:e>
                        </m:d>
                      </m:e>
                    </m:func>
                    <m:r>
                      <a:rPr lang="de-DE" b="0" i="1" smtClean="0">
                        <a:solidFill>
                          <a:srgbClr val="FFC000"/>
                        </a:solidFill>
                        <a:latin typeface="Cambria Math" panose="02040503050406030204" pitchFamily="18" charset="0"/>
                      </a:rPr>
                      <m:t>+1</m:t>
                    </m:r>
                  </m:oMath>
                </a14:m>
                <a:endParaRPr lang="de-DE" dirty="0"/>
              </a:p>
              <a:p>
                <a:pPr lvl="1"/>
                <a14:m>
                  <m:oMath xmlns:m="http://schemas.openxmlformats.org/officeDocument/2006/math">
                    <m:r>
                      <a:rPr lang="de-DE" i="1">
                        <a:latin typeface="Cambria Math" panose="02040503050406030204" pitchFamily="18" charset="0"/>
                      </a:rPr>
                      <m:t>𝑟</m:t>
                    </m:r>
                    <m:r>
                      <a:rPr lang="de-DE" i="1">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max</m:t>
                            </m:r>
                          </m:e>
                          <m:lim>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lim>
                        </m:limLow>
                      </m:fName>
                      <m:e>
                        <m:d>
                          <m:dPr>
                            <m:begChr m:val="|"/>
                            <m:endChr m:val="|"/>
                            <m:ctrlPr>
                              <a:rPr lang="de-DE" i="1">
                                <a:latin typeface="Cambria Math" panose="02040503050406030204" pitchFamily="18" charset="0"/>
                              </a:rPr>
                            </m:ctrlPr>
                          </m:dPr>
                          <m:e>
                            <m:r>
                              <m:rPr>
                                <m:sty m:val="p"/>
                              </m:rPr>
                              <a:rPr lang="de-DE" i="0">
                                <a:latin typeface="Cambria Math" panose="02040503050406030204" pitchFamily="18" charset="0"/>
                              </a:rPr>
                              <m:t>Val</m:t>
                            </m:r>
                            <m:d>
                              <m:dPr>
                                <m:ctrlPr>
                                  <a:rPr lang="de-DE" i="1">
                                    <a:latin typeface="Cambria Math" panose="02040503050406030204" pitchFamily="18" charset="0"/>
                                  </a:rPr>
                                </m:ctrlPr>
                              </m:dPr>
                              <m:e>
                                <m:r>
                                  <a:rPr lang="de-DE" i="1">
                                    <a:latin typeface="Cambria Math" panose="02040503050406030204" pitchFamily="18" charset="0"/>
                                  </a:rPr>
                                  <m:t>𝑅</m:t>
                                </m:r>
                              </m:e>
                            </m:d>
                          </m:e>
                        </m:d>
                      </m:e>
                    </m:func>
                  </m:oMath>
                </a14:m>
                <a:endParaRPr lang="de-DE" dirty="0"/>
              </a:p>
              <a:p>
                <a:pPr lvl="1"/>
                <a:r>
                  <a:rPr lang="de-DE" dirty="0"/>
                  <a:t>Herleitung</a:t>
                </a:r>
              </a:p>
              <a:p>
                <a:pPr marL="7938" lvl="1" indent="0">
                  <a:buNone/>
                </a:pPr>
                <a14:m>
                  <m:oMathPara xmlns:m="http://schemas.openxmlformats.org/officeDocument/2006/math">
                    <m:oMathParaPr>
                      <m:jc m:val="centerGroup"/>
                    </m:oMathParaPr>
                    <m:oMath xmlns:m="http://schemas.openxmlformats.org/officeDocument/2006/math">
                      <m:nary>
                        <m:naryPr>
                          <m:chr m:val="∑"/>
                          <m:supHide m:val="on"/>
                          <m:ctrlPr>
                            <a:rPr lang="de-DE" sz="2000" i="1" smtClean="0">
                              <a:latin typeface="Cambria Math" panose="02040503050406030204" pitchFamily="18" charset="0"/>
                            </a:rPr>
                          </m:ctrlPr>
                        </m:naryPr>
                        <m:sub>
                          <m:r>
                            <a:rPr lang="de-DE" sz="2000" b="0" i="1" smtClean="0">
                              <a:latin typeface="Cambria Math" panose="02040503050406030204" pitchFamily="18" charset="0"/>
                            </a:rPr>
                            <m:t>𝑅</m:t>
                          </m:r>
                          <m:r>
                            <a:rPr lang="de-DE" sz="2000" b="0" i="1" smtClean="0">
                              <a:latin typeface="Cambria Math" panose="02040503050406030204" pitchFamily="18" charset="0"/>
                              <a:ea typeface="Cambria Math" panose="02040503050406030204" pitchFamily="18" charset="0"/>
                            </a:rPr>
                            <m:t>∈</m:t>
                          </m:r>
                          <m:r>
                            <a:rPr lang="de-DE" sz="2000" b="1" i="1" smtClean="0">
                              <a:latin typeface="Cambria Math" panose="02040503050406030204" pitchFamily="18" charset="0"/>
                              <a:ea typeface="Cambria Math" panose="02040503050406030204" pitchFamily="18" charset="0"/>
                            </a:rPr>
                            <m:t>𝑹</m:t>
                          </m:r>
                        </m:sub>
                        <m:sup/>
                        <m:e>
                          <m:sSup>
                            <m:sSupPr>
                              <m:ctrlPr>
                                <a:rPr lang="de-DE" sz="2000" b="0" i="1" smtClean="0">
                                  <a:latin typeface="Cambria Math" panose="02040503050406030204" pitchFamily="18" charset="0"/>
                                </a:rPr>
                              </m:ctrlPr>
                            </m:sSupPr>
                            <m:e>
                              <m:d>
                                <m:dPr>
                                  <m:begChr m:val="|"/>
                                  <m:endChr m:val="|"/>
                                  <m:ctrlPr>
                                    <a:rPr lang="de-DE" sz="2000" b="0" i="1" smtClean="0">
                                      <a:latin typeface="Cambria Math" panose="02040503050406030204" pitchFamily="18" charset="0"/>
                                    </a:rPr>
                                  </m:ctrlPr>
                                </m:dPr>
                                <m:e>
                                  <m:r>
                                    <m:rPr>
                                      <m:sty m:val="p"/>
                                    </m:rPr>
                                    <a:rPr lang="de-DE" sz="2000" i="0">
                                      <a:latin typeface="Cambria Math" panose="02040503050406030204" pitchFamily="18" charset="0"/>
                                    </a:rPr>
                                    <m:t>Val</m:t>
                                  </m:r>
                                  <m:d>
                                    <m:dPr>
                                      <m:ctrlPr>
                                        <a:rPr lang="de-DE" sz="2000" i="1">
                                          <a:latin typeface="Cambria Math" panose="02040503050406030204" pitchFamily="18" charset="0"/>
                                        </a:rPr>
                                      </m:ctrlPr>
                                    </m:dPr>
                                    <m:e>
                                      <m:r>
                                        <a:rPr lang="de-DE" sz="2000" i="1">
                                          <a:latin typeface="Cambria Math" panose="02040503050406030204" pitchFamily="18" charset="0"/>
                                        </a:rPr>
                                        <m:t>𝑅</m:t>
                                      </m:r>
                                    </m:e>
                                  </m:d>
                                </m:e>
                              </m:d>
                            </m:e>
                            <m:sup>
                              <m:d>
                                <m:dPr>
                                  <m:begChr m:val="|"/>
                                  <m:endChr m:val="|"/>
                                  <m:ctrlPr>
                                    <a:rPr lang="de-DE" sz="2000" i="1">
                                      <a:latin typeface="Cambria Math" panose="02040503050406030204" pitchFamily="18" charset="0"/>
                                    </a:rPr>
                                  </m:ctrlPr>
                                </m:dPr>
                                <m:e>
                                  <m:r>
                                    <m:rPr>
                                      <m:sty m:val="p"/>
                                    </m:rPr>
                                    <a:rPr lang="de-DE" sz="2000" i="0">
                                      <a:latin typeface="Cambria Math" panose="02040503050406030204" pitchFamily="18" charset="0"/>
                                    </a:rPr>
                                    <m:t>Pa</m:t>
                                  </m:r>
                                  <m:d>
                                    <m:dPr>
                                      <m:ctrlPr>
                                        <a:rPr lang="de-DE" sz="2000" i="1">
                                          <a:latin typeface="Cambria Math" panose="02040503050406030204" pitchFamily="18" charset="0"/>
                                        </a:rPr>
                                      </m:ctrlPr>
                                    </m:dPr>
                                    <m:e>
                                      <m:r>
                                        <a:rPr lang="de-DE" sz="2000" i="1">
                                          <a:latin typeface="Cambria Math" panose="02040503050406030204" pitchFamily="18" charset="0"/>
                                        </a:rPr>
                                        <m:t>𝑅</m:t>
                                      </m:r>
                                    </m:e>
                                  </m:d>
                                </m:e>
                              </m:d>
                              <m:r>
                                <a:rPr lang="de-DE" sz="2000" b="0" i="1" smtClean="0">
                                  <a:latin typeface="Cambria Math" panose="02040503050406030204" pitchFamily="18" charset="0"/>
                                </a:rPr>
                                <m:t>+1</m:t>
                              </m:r>
                            </m:sup>
                          </m:sSup>
                        </m:e>
                      </m:nary>
                      <m:r>
                        <a:rPr lang="de-DE" sz="2000" i="1">
                          <a:latin typeface="Cambria Math" panose="02040503050406030204" pitchFamily="18" charset="0"/>
                          <a:ea typeface="Cambria Math" panose="02040503050406030204" pitchFamily="18" charset="0"/>
                        </a:rPr>
                        <m:t>≤</m:t>
                      </m:r>
                      <m:nary>
                        <m:naryPr>
                          <m:chr m:val="∑"/>
                          <m:supHide m:val="on"/>
                          <m:ctrlPr>
                            <a:rPr lang="de-DE" sz="2000" i="1">
                              <a:latin typeface="Cambria Math" panose="02040503050406030204" pitchFamily="18" charset="0"/>
                            </a:rPr>
                          </m:ctrlPr>
                        </m:naryPr>
                        <m:sub>
                          <m:r>
                            <a:rPr lang="de-DE" sz="2000" i="1">
                              <a:latin typeface="Cambria Math" panose="02040503050406030204" pitchFamily="18" charset="0"/>
                            </a:rPr>
                            <m:t>𝑅</m:t>
                          </m:r>
                          <m:r>
                            <a:rPr lang="de-DE" sz="2000" i="1">
                              <a:latin typeface="Cambria Math" panose="02040503050406030204" pitchFamily="18" charset="0"/>
                              <a:ea typeface="Cambria Math" panose="02040503050406030204" pitchFamily="18" charset="0"/>
                            </a:rPr>
                            <m:t>∈</m:t>
                          </m:r>
                          <m:r>
                            <a:rPr lang="de-DE" sz="2000" b="1" i="1">
                              <a:latin typeface="Cambria Math" panose="02040503050406030204" pitchFamily="18" charset="0"/>
                              <a:ea typeface="Cambria Math" panose="02040503050406030204" pitchFamily="18" charset="0"/>
                            </a:rPr>
                            <m:t>𝑹</m:t>
                          </m:r>
                        </m:sub>
                        <m:sup/>
                        <m:e>
                          <m:sSup>
                            <m:sSupPr>
                              <m:ctrlPr>
                                <a:rPr lang="de-DE" sz="2000" i="1">
                                  <a:latin typeface="Cambria Math" panose="02040503050406030204" pitchFamily="18" charset="0"/>
                                </a:rPr>
                              </m:ctrlPr>
                            </m:sSupPr>
                            <m:e>
                              <m:func>
                                <m:funcPr>
                                  <m:ctrlPr>
                                    <a:rPr lang="de-DE" sz="2000" i="1">
                                      <a:latin typeface="Cambria Math" panose="02040503050406030204" pitchFamily="18" charset="0"/>
                                    </a:rPr>
                                  </m:ctrlPr>
                                </m:funcPr>
                                <m:fName>
                                  <m:limLow>
                                    <m:limLowPr>
                                      <m:ctrlPr>
                                        <a:rPr lang="de-DE" sz="2000" i="1">
                                          <a:latin typeface="Cambria Math" panose="02040503050406030204" pitchFamily="18" charset="0"/>
                                        </a:rPr>
                                      </m:ctrlPr>
                                    </m:limLowPr>
                                    <m:e>
                                      <m:r>
                                        <m:rPr>
                                          <m:sty m:val="p"/>
                                        </m:rPr>
                                        <a:rPr lang="de-DE" sz="2000">
                                          <a:latin typeface="Cambria Math" panose="02040503050406030204" pitchFamily="18" charset="0"/>
                                        </a:rPr>
                                        <m:t>max</m:t>
                                      </m:r>
                                    </m:e>
                                    <m:lim>
                                      <m:r>
                                        <a:rPr lang="de-DE" sz="2000" i="1">
                                          <a:latin typeface="Cambria Math" panose="02040503050406030204" pitchFamily="18" charset="0"/>
                                        </a:rPr>
                                        <m:t>𝑅</m:t>
                                      </m:r>
                                      <m:r>
                                        <a:rPr lang="de-DE" sz="2000" i="1">
                                          <a:latin typeface="Cambria Math" panose="02040503050406030204" pitchFamily="18" charset="0"/>
                                          <a:ea typeface="Cambria Math" panose="02040503050406030204" pitchFamily="18" charset="0"/>
                                        </a:rPr>
                                        <m:t>∈</m:t>
                                      </m:r>
                                      <m:r>
                                        <a:rPr lang="de-DE" sz="2000" b="1" i="1">
                                          <a:latin typeface="Cambria Math" panose="02040503050406030204" pitchFamily="18" charset="0"/>
                                          <a:ea typeface="Cambria Math" panose="02040503050406030204" pitchFamily="18" charset="0"/>
                                        </a:rPr>
                                        <m:t>𝑹</m:t>
                                      </m:r>
                                    </m:lim>
                                  </m:limLow>
                                </m:fName>
                                <m:e>
                                  <m:d>
                                    <m:dPr>
                                      <m:begChr m:val="|"/>
                                      <m:endChr m:val="|"/>
                                      <m:ctrlPr>
                                        <a:rPr lang="de-DE" sz="2000" i="1">
                                          <a:latin typeface="Cambria Math" panose="02040503050406030204" pitchFamily="18" charset="0"/>
                                        </a:rPr>
                                      </m:ctrlPr>
                                    </m:dPr>
                                    <m:e>
                                      <m:r>
                                        <m:rPr>
                                          <m:sty m:val="p"/>
                                        </m:rPr>
                                        <a:rPr lang="de-DE" sz="2000" i="0">
                                          <a:latin typeface="Cambria Math" panose="02040503050406030204" pitchFamily="18" charset="0"/>
                                        </a:rPr>
                                        <m:t>Val</m:t>
                                      </m:r>
                                      <m:d>
                                        <m:dPr>
                                          <m:ctrlPr>
                                            <a:rPr lang="de-DE" sz="2000" i="1">
                                              <a:latin typeface="Cambria Math" panose="02040503050406030204" pitchFamily="18" charset="0"/>
                                            </a:rPr>
                                          </m:ctrlPr>
                                        </m:dPr>
                                        <m:e>
                                          <m:r>
                                            <a:rPr lang="de-DE" sz="2000" i="1">
                                              <a:latin typeface="Cambria Math" panose="02040503050406030204" pitchFamily="18" charset="0"/>
                                            </a:rPr>
                                            <m:t>𝑅</m:t>
                                          </m:r>
                                        </m:e>
                                      </m:d>
                                    </m:e>
                                  </m:d>
                                </m:e>
                              </m:func>
                            </m:e>
                            <m:sup>
                              <m:func>
                                <m:funcPr>
                                  <m:ctrlPr>
                                    <a:rPr lang="de-DE" sz="2000" i="1">
                                      <a:latin typeface="Cambria Math" panose="02040503050406030204" pitchFamily="18" charset="0"/>
                                    </a:rPr>
                                  </m:ctrlPr>
                                </m:funcPr>
                                <m:fName>
                                  <m:limLow>
                                    <m:limLowPr>
                                      <m:ctrlPr>
                                        <a:rPr lang="de-DE" sz="2000" i="1">
                                          <a:latin typeface="Cambria Math" panose="02040503050406030204" pitchFamily="18" charset="0"/>
                                        </a:rPr>
                                      </m:ctrlPr>
                                    </m:limLowPr>
                                    <m:e>
                                      <m:r>
                                        <m:rPr>
                                          <m:sty m:val="p"/>
                                        </m:rPr>
                                        <a:rPr lang="de-DE" sz="2000">
                                          <a:latin typeface="Cambria Math" panose="02040503050406030204" pitchFamily="18" charset="0"/>
                                        </a:rPr>
                                        <m:t>max</m:t>
                                      </m:r>
                                    </m:e>
                                    <m:lim>
                                      <m:r>
                                        <a:rPr lang="de-DE" sz="2000" i="1">
                                          <a:latin typeface="Cambria Math" panose="02040503050406030204" pitchFamily="18" charset="0"/>
                                        </a:rPr>
                                        <m:t>𝑅</m:t>
                                      </m:r>
                                      <m:r>
                                        <a:rPr lang="de-DE" sz="2000" i="1">
                                          <a:latin typeface="Cambria Math" panose="02040503050406030204" pitchFamily="18" charset="0"/>
                                          <a:ea typeface="Cambria Math" panose="02040503050406030204" pitchFamily="18" charset="0"/>
                                        </a:rPr>
                                        <m:t>∈</m:t>
                                      </m:r>
                                      <m:r>
                                        <a:rPr lang="de-DE" sz="2000" b="1" i="1">
                                          <a:latin typeface="Cambria Math" panose="02040503050406030204" pitchFamily="18" charset="0"/>
                                          <a:ea typeface="Cambria Math" panose="02040503050406030204" pitchFamily="18" charset="0"/>
                                        </a:rPr>
                                        <m:t>𝑹</m:t>
                                      </m:r>
                                    </m:lim>
                                  </m:limLow>
                                </m:fName>
                                <m:e>
                                  <m:d>
                                    <m:dPr>
                                      <m:begChr m:val="|"/>
                                      <m:endChr m:val="|"/>
                                      <m:ctrlPr>
                                        <a:rPr lang="de-DE" sz="2000" i="1">
                                          <a:latin typeface="Cambria Math" panose="02040503050406030204" pitchFamily="18" charset="0"/>
                                        </a:rPr>
                                      </m:ctrlPr>
                                    </m:dPr>
                                    <m:e>
                                      <m:r>
                                        <m:rPr>
                                          <m:sty m:val="p"/>
                                        </m:rPr>
                                        <a:rPr lang="de-DE" sz="2000" i="0">
                                          <a:latin typeface="Cambria Math" panose="02040503050406030204" pitchFamily="18" charset="0"/>
                                        </a:rPr>
                                        <m:t>Pa</m:t>
                                      </m:r>
                                      <m:d>
                                        <m:dPr>
                                          <m:ctrlPr>
                                            <a:rPr lang="de-DE" sz="2000" i="1">
                                              <a:latin typeface="Cambria Math" panose="02040503050406030204" pitchFamily="18" charset="0"/>
                                            </a:rPr>
                                          </m:ctrlPr>
                                        </m:dPr>
                                        <m:e>
                                          <m:r>
                                            <a:rPr lang="de-DE" sz="2000" i="1">
                                              <a:latin typeface="Cambria Math" panose="02040503050406030204" pitchFamily="18" charset="0"/>
                                            </a:rPr>
                                            <m:t>𝑅</m:t>
                                          </m:r>
                                        </m:e>
                                      </m:d>
                                    </m:e>
                                  </m:d>
                                </m:e>
                              </m:func>
                              <m:r>
                                <a:rPr lang="de-DE" sz="2000" b="0" i="1" smtClean="0">
                                  <a:latin typeface="Cambria Math" panose="02040503050406030204" pitchFamily="18" charset="0"/>
                                </a:rPr>
                                <m:t>+1</m:t>
                              </m:r>
                            </m:sup>
                          </m:sSup>
                        </m:e>
                      </m:nary>
                      <m:r>
                        <a:rPr lang="de-DE" sz="2000" b="0" i="1" smtClean="0">
                          <a:latin typeface="Cambria Math" panose="02040503050406030204" pitchFamily="18" charset="0"/>
                        </a:rPr>
                        <m:t>=</m:t>
                      </m:r>
                      <m:nary>
                        <m:naryPr>
                          <m:chr m:val="∑"/>
                          <m:supHide m:val="on"/>
                          <m:ctrlPr>
                            <a:rPr lang="de-DE" sz="2000" i="1">
                              <a:latin typeface="Cambria Math" panose="02040503050406030204" pitchFamily="18" charset="0"/>
                            </a:rPr>
                          </m:ctrlPr>
                        </m:naryPr>
                        <m:sub>
                          <m:r>
                            <a:rPr lang="de-DE" sz="2000" i="1">
                              <a:latin typeface="Cambria Math" panose="02040503050406030204" pitchFamily="18" charset="0"/>
                            </a:rPr>
                            <m:t>𝑅</m:t>
                          </m:r>
                          <m:r>
                            <a:rPr lang="de-DE" sz="2000" i="1">
                              <a:latin typeface="Cambria Math" panose="02040503050406030204" pitchFamily="18" charset="0"/>
                              <a:ea typeface="Cambria Math" panose="02040503050406030204" pitchFamily="18" charset="0"/>
                            </a:rPr>
                            <m:t>∈</m:t>
                          </m:r>
                          <m:r>
                            <a:rPr lang="de-DE" sz="2000" b="1" i="1">
                              <a:latin typeface="Cambria Math" panose="02040503050406030204" pitchFamily="18" charset="0"/>
                              <a:ea typeface="Cambria Math" panose="02040503050406030204" pitchFamily="18" charset="0"/>
                            </a:rPr>
                            <m:t>𝑹</m:t>
                          </m:r>
                        </m:sub>
                        <m:sup/>
                        <m:e>
                          <m:sSup>
                            <m:sSupPr>
                              <m:ctrlPr>
                                <a:rPr lang="de-DE" sz="2000" i="1">
                                  <a:latin typeface="Cambria Math" panose="02040503050406030204" pitchFamily="18" charset="0"/>
                                </a:rPr>
                              </m:ctrlPr>
                            </m:sSupPr>
                            <m:e>
                              <m:r>
                                <a:rPr lang="de-DE" sz="2000" i="1" smtClean="0">
                                  <a:latin typeface="Cambria Math" panose="02040503050406030204" pitchFamily="18" charset="0"/>
                                </a:rPr>
                                <m:t>𝑟</m:t>
                              </m:r>
                            </m:e>
                            <m:sup>
                              <m:r>
                                <a:rPr lang="de-DE" sz="2000" b="0" i="1" smtClean="0">
                                  <a:latin typeface="Cambria Math" panose="02040503050406030204" pitchFamily="18" charset="0"/>
                                </a:rPr>
                                <m:t>𝑚</m:t>
                              </m:r>
                            </m:sup>
                          </m:sSup>
                        </m:e>
                      </m:nary>
                      <m:r>
                        <a:rPr lang="de-DE" sz="2000" b="0" i="1" smtClean="0">
                          <a:latin typeface="Cambria Math" panose="02040503050406030204" pitchFamily="18" charset="0"/>
                        </a:rPr>
                        <m:t>=</m:t>
                      </m:r>
                      <m:r>
                        <a:rPr lang="de-DE" sz="2000" b="0" i="1" smtClean="0">
                          <a:latin typeface="Cambria Math" panose="02040503050406030204" pitchFamily="18" charset="0"/>
                        </a:rPr>
                        <m:t>𝑛</m:t>
                      </m:r>
                      <m:r>
                        <a:rPr lang="de-DE" sz="2000" b="0" i="1" smtClean="0">
                          <a:latin typeface="Cambria Math" panose="02040503050406030204" pitchFamily="18" charset="0"/>
                          <a:ea typeface="Cambria Math" panose="02040503050406030204" pitchFamily="18" charset="0"/>
                        </a:rPr>
                        <m:t>∙</m:t>
                      </m:r>
                      <m:sSup>
                        <m:sSupPr>
                          <m:ctrlPr>
                            <a:rPr lang="de-DE" sz="2000" b="0" i="1" smtClean="0">
                              <a:latin typeface="Cambria Math" panose="02040503050406030204" pitchFamily="18" charset="0"/>
                              <a:ea typeface="Cambria Math" panose="02040503050406030204" pitchFamily="18" charset="0"/>
                            </a:rPr>
                          </m:ctrlPr>
                        </m:sSupPr>
                        <m:e>
                          <m:r>
                            <a:rPr lang="de-DE" sz="2000" b="0" i="1" smtClean="0">
                              <a:latin typeface="Cambria Math" panose="02040503050406030204" pitchFamily="18" charset="0"/>
                              <a:ea typeface="Cambria Math" panose="02040503050406030204" pitchFamily="18" charset="0"/>
                            </a:rPr>
                            <m:t>𝑟</m:t>
                          </m:r>
                        </m:e>
                        <m:sup>
                          <m:r>
                            <a:rPr lang="de-DE" sz="2000" b="0" i="1" smtClean="0">
                              <a:latin typeface="Cambria Math" panose="02040503050406030204" pitchFamily="18" charset="0"/>
                              <a:ea typeface="Cambria Math" panose="02040503050406030204" pitchFamily="18" charset="0"/>
                            </a:rPr>
                            <m:t>𝑚</m:t>
                          </m:r>
                        </m:sup>
                      </m:sSup>
                    </m:oMath>
                  </m:oMathPara>
                </a14:m>
                <a:endParaRPr lang="de-DE" sz="2000" dirty="0"/>
              </a:p>
              <a:p>
                <a:pPr lvl="1"/>
                <a:r>
                  <a:rPr lang="de-DE" dirty="0"/>
                  <a:t>Nicht mehr exponentiell in </a:t>
                </a:r>
                <a14:m>
                  <m:oMath xmlns:m="http://schemas.openxmlformats.org/officeDocument/2006/math">
                    <m:r>
                      <a:rPr lang="de-DE" i="1">
                        <a:latin typeface="Cambria Math" panose="02040503050406030204" pitchFamily="18" charset="0"/>
                      </a:rPr>
                      <m:t>𝑛</m:t>
                    </m:r>
                  </m:oMath>
                </a14:m>
                <a:r>
                  <a:rPr lang="de-DE" dirty="0"/>
                  <a:t>, sondern in Anzahl Elternknoten </a:t>
                </a:r>
                <a14:m>
                  <m:oMath xmlns:m="http://schemas.openxmlformats.org/officeDocument/2006/math">
                    <m:r>
                      <a:rPr lang="de-DE" i="1">
                        <a:latin typeface="Cambria Math" panose="02040503050406030204" pitchFamily="18" charset="0"/>
                      </a:rPr>
                      <m:t>𝑚</m:t>
                    </m:r>
                  </m:oMath>
                </a14:m>
                <a:endParaRPr lang="de-DE" dirty="0"/>
              </a:p>
              <a:p>
                <a:pPr lvl="2"/>
                <a:r>
                  <a:rPr lang="de-DE" dirty="0">
                    <a:solidFill>
                      <a:schemeClr val="tx1"/>
                    </a:solidFill>
                  </a:rPr>
                  <a:t>Annahme: </a:t>
                </a:r>
                <a14:m>
                  <m:oMath xmlns:m="http://schemas.openxmlformats.org/officeDocument/2006/math">
                    <m:r>
                      <a:rPr lang="de-DE" b="0" i="1" smtClean="0">
                        <a:solidFill>
                          <a:schemeClr val="accent1"/>
                        </a:solidFill>
                        <a:latin typeface="Cambria Math" panose="02040503050406030204" pitchFamily="18" charset="0"/>
                      </a:rPr>
                      <m:t>𝑚</m:t>
                    </m:r>
                    <m:r>
                      <a:rPr lang="de-DE" b="0" i="1" smtClean="0">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𝑛</m:t>
                    </m:r>
                  </m:oMath>
                </a14:m>
                <a:r>
                  <a:rPr lang="de-DE" dirty="0">
                    <a:solidFill>
                      <a:schemeClr val="accent1"/>
                    </a:solidFill>
                  </a:rPr>
                  <a:t>, so dass </a:t>
                </a:r>
                <a14:m>
                  <m:oMath xmlns:m="http://schemas.openxmlformats.org/officeDocument/2006/math">
                    <m:r>
                      <a:rPr lang="de-DE" i="1">
                        <a:solidFill>
                          <a:schemeClr val="accent1"/>
                        </a:solidFill>
                        <a:latin typeface="Cambria Math" panose="02040503050406030204" pitchFamily="18" charset="0"/>
                      </a:rPr>
                      <m:t>𝑂</m:t>
                    </m:r>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𝑛</m:t>
                        </m:r>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𝑟</m:t>
                            </m:r>
                          </m:e>
                          <m:sup>
                            <m:r>
                              <a:rPr lang="de-DE" i="1">
                                <a:solidFill>
                                  <a:schemeClr val="accent1"/>
                                </a:solidFill>
                                <a:latin typeface="Cambria Math" panose="02040503050406030204" pitchFamily="18" charset="0"/>
                                <a:ea typeface="Cambria Math" panose="02040503050406030204" pitchFamily="18" charset="0"/>
                              </a:rPr>
                              <m:t>𝑚</m:t>
                            </m:r>
                          </m:sup>
                        </m:sSup>
                      </m:e>
                    </m:d>
                    <m:r>
                      <a:rPr lang="de-DE" i="1">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𝑂</m:t>
                    </m:r>
                    <m:d>
                      <m:dPr>
                        <m:ctrlPr>
                          <a:rPr lang="de-DE" b="0" i="1" smtClean="0">
                            <a:solidFill>
                              <a:schemeClr val="accent1"/>
                            </a:solidFill>
                            <a:latin typeface="Cambria Math" panose="02040503050406030204" pitchFamily="18" charset="0"/>
                            <a:ea typeface="Cambria Math" panose="02040503050406030204" pitchFamily="18" charset="0"/>
                          </a:rPr>
                        </m:ctrlPr>
                      </m:dPr>
                      <m:e>
                        <m:sSup>
                          <m:sSupPr>
                            <m:ctrlPr>
                              <a:rPr lang="de-DE" b="0" i="1" smtClean="0">
                                <a:solidFill>
                                  <a:schemeClr val="accent1"/>
                                </a:solidFill>
                                <a:latin typeface="Cambria Math" panose="02040503050406030204" pitchFamily="18" charset="0"/>
                                <a:ea typeface="Cambria Math" panose="02040503050406030204" pitchFamily="18" charset="0"/>
                              </a:rPr>
                            </m:ctrlPr>
                          </m:sSupPr>
                          <m:e>
                            <m:r>
                              <a:rPr lang="de-DE" b="0" i="1" smtClean="0">
                                <a:solidFill>
                                  <a:schemeClr val="accent1"/>
                                </a:solidFill>
                                <a:latin typeface="Cambria Math" panose="02040503050406030204" pitchFamily="18" charset="0"/>
                                <a:ea typeface="Cambria Math" panose="02040503050406030204" pitchFamily="18" charset="0"/>
                              </a:rPr>
                              <m:t>𝑟</m:t>
                            </m:r>
                          </m:e>
                          <m:sup>
                            <m:r>
                              <a:rPr lang="de-DE" b="0" i="1" smtClean="0">
                                <a:solidFill>
                                  <a:schemeClr val="accent1"/>
                                </a:solidFill>
                                <a:latin typeface="Cambria Math" panose="02040503050406030204" pitchFamily="18" charset="0"/>
                                <a:ea typeface="Cambria Math" panose="02040503050406030204" pitchFamily="18" charset="0"/>
                              </a:rPr>
                              <m:t>𝑛</m:t>
                            </m:r>
                          </m:sup>
                        </m:sSup>
                      </m:e>
                    </m:d>
                  </m:oMath>
                </a14:m>
                <a:endParaRPr lang="de-DE" dirty="0">
                  <a:solidFill>
                    <a:schemeClr val="tx1"/>
                  </a:solidFill>
                </a:endParaRPr>
              </a:p>
            </p:txBody>
          </p:sp>
        </mc:Choice>
        <mc:Fallback xmlns="">
          <p:sp>
            <p:nvSpPr>
              <p:cNvPr id="3" name="Content Placeholder 2">
                <a:extLst>
                  <a:ext uri="{FF2B5EF4-FFF2-40B4-BE49-F238E27FC236}">
                    <a16:creationId xmlns:a16="http://schemas.microsoft.com/office/drawing/2014/main" id="{15A54B64-CC93-C948-AF26-0CC6EA58C881}"/>
                  </a:ext>
                </a:extLst>
              </p:cNvPr>
              <p:cNvSpPr>
                <a:spLocks noGrp="1" noRot="1" noChangeAspect="1" noMove="1" noResize="1" noEditPoints="1" noAdjustHandles="1" noChangeArrowheads="1" noChangeShapeType="1" noTextEdit="1"/>
              </p:cNvSpPr>
              <p:nvPr>
                <p:ph idx="1"/>
              </p:nvPr>
            </p:nvSpPr>
            <p:spPr>
              <a:xfrm>
                <a:off x="359999" y="1665066"/>
                <a:ext cx="8006529" cy="4240848"/>
              </a:xfrm>
              <a:blipFill>
                <a:blip r:embed="rId2"/>
                <a:stretch>
                  <a:fillRect l="-8386" t="-2687" b="-16418"/>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9F44845E-9B36-4D4B-BC03-C3C0624DAA63}"/>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10A16C81-9F3B-F840-B521-0D9E4FB700E7}"/>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1F76542E-A697-BD41-B1D9-1E221446982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44</a:t>
            </a:fld>
            <a:r>
              <a:rPr lang="de-DE"/>
              <a:t> </a:t>
            </a:r>
            <a:endParaRPr lang="de-DE" sz="1400" dirty="0"/>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3DDB57B2-25C9-814E-A03C-9204C7B62DB2}"/>
                  </a:ext>
                </a:extLst>
              </p:cNvPr>
              <p:cNvGraphicFramePr>
                <a:graphicFrameLocks noGrp="1"/>
              </p:cNvGraphicFramePr>
              <p:nvPr>
                <p:extLst>
                  <p:ext uri="{D42A27DB-BD31-4B8C-83A1-F6EECF244321}">
                    <p14:modId xmlns:p14="http://schemas.microsoft.com/office/powerpoint/2010/main" val="2840984237"/>
                  </p:ext>
                </p:extLst>
              </p:nvPr>
            </p:nvGraphicFramePr>
            <p:xfrm>
              <a:off x="8366528" y="4099431"/>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6</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7" name="Table 6">
                <a:extLst>
                  <a:ext uri="{FF2B5EF4-FFF2-40B4-BE49-F238E27FC236}">
                    <a16:creationId xmlns:a16="http://schemas.microsoft.com/office/drawing/2014/main" id="{3DDB57B2-25C9-814E-A03C-9204C7B62DB2}"/>
                  </a:ext>
                </a:extLst>
              </p:cNvPr>
              <p:cNvGraphicFramePr>
                <a:graphicFrameLocks noGrp="1"/>
              </p:cNvGraphicFramePr>
              <p:nvPr>
                <p:extLst>
                  <p:ext uri="{D42A27DB-BD31-4B8C-83A1-F6EECF244321}">
                    <p14:modId xmlns:p14="http://schemas.microsoft.com/office/powerpoint/2010/main" val="2840984237"/>
                  </p:ext>
                </p:extLst>
              </p:nvPr>
            </p:nvGraphicFramePr>
            <p:xfrm>
              <a:off x="8366528" y="4099431"/>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3"/>
                          <a:stretch>
                            <a:fillRect r="-213636" b="-408333"/>
                          </a:stretch>
                        </a:blipFill>
                      </a:tcPr>
                    </a:tc>
                    <a:tc>
                      <a:txBody>
                        <a:bodyPr/>
                        <a:lstStyle/>
                        <a:p>
                          <a:endParaRPr lang="en-US"/>
                        </a:p>
                      </a:txBody>
                      <a:tcPr marL="45720" marR="45720">
                        <a:blipFill>
                          <a:blip r:embed="rId3"/>
                          <a:stretch>
                            <a:fillRect l="-83019" r="-77358" b="-408333"/>
                          </a:stretch>
                        </a:blipFill>
                      </a:tcPr>
                    </a:tc>
                    <a:tc>
                      <a:txBody>
                        <a:bodyPr/>
                        <a:lstStyle/>
                        <a:p>
                          <a:endParaRPr lang="en-US"/>
                        </a:p>
                      </a:txBody>
                      <a:tcPr marL="45720" marR="45720">
                        <a:blipFill>
                          <a:blip r:embed="rId3"/>
                          <a:stretch>
                            <a:fillRect l="-242500" r="-2500"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3"/>
                          <a:stretch>
                            <a:fillRect t="-96000" r="-213636" b="-292000"/>
                          </a:stretch>
                        </a:blipFill>
                      </a:tcPr>
                    </a:tc>
                    <a:tc>
                      <a:txBody>
                        <a:bodyPr/>
                        <a:lstStyle/>
                        <a:p>
                          <a:endParaRPr lang="en-US"/>
                        </a:p>
                      </a:txBody>
                      <a:tcPr marL="45720" marR="45720">
                        <a:blipFill>
                          <a:blip r:embed="rId3"/>
                          <a:stretch>
                            <a:fillRect l="-83019" t="-96000" r="-77358" b="-292000"/>
                          </a:stretch>
                        </a:blipFill>
                      </a:tcPr>
                    </a:tc>
                    <a:tc>
                      <a:txBody>
                        <a:bodyPr/>
                        <a:lstStyle/>
                        <a:p>
                          <a:endParaRPr lang="en-US"/>
                        </a:p>
                      </a:txBody>
                      <a:tcPr marL="45720" marR="45720">
                        <a:blipFill>
                          <a:blip r:embed="rId3"/>
                          <a:stretch>
                            <a:fillRect l="-242500" t="-96000" r="-25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3"/>
                          <a:stretch>
                            <a:fillRect t="-204167" r="-213636" b="-204167"/>
                          </a:stretch>
                        </a:blipFill>
                      </a:tcPr>
                    </a:tc>
                    <a:tc>
                      <a:txBody>
                        <a:bodyPr/>
                        <a:lstStyle/>
                        <a:p>
                          <a:endParaRPr lang="en-US"/>
                        </a:p>
                      </a:txBody>
                      <a:tcPr marL="45720" marR="45720">
                        <a:blipFill>
                          <a:blip r:embed="rId3"/>
                          <a:stretch>
                            <a:fillRect l="-83019" t="-204167" r="-77358" b="-204167"/>
                          </a:stretch>
                        </a:blipFill>
                      </a:tcPr>
                    </a:tc>
                    <a:tc>
                      <a:txBody>
                        <a:bodyPr/>
                        <a:lstStyle/>
                        <a:p>
                          <a:endParaRPr lang="en-US"/>
                        </a:p>
                      </a:txBody>
                      <a:tcPr marL="45720" marR="45720">
                        <a:blipFill>
                          <a:blip r:embed="rId3"/>
                          <a:stretch>
                            <a:fillRect l="-242500" t="-204167" r="-2500"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3"/>
                          <a:stretch>
                            <a:fillRect t="-292000" r="-213636" b="-96000"/>
                          </a:stretch>
                        </a:blipFill>
                      </a:tcPr>
                    </a:tc>
                    <a:tc>
                      <a:txBody>
                        <a:bodyPr/>
                        <a:lstStyle/>
                        <a:p>
                          <a:endParaRPr lang="en-US"/>
                        </a:p>
                      </a:txBody>
                      <a:tcPr marL="45720" marR="45720">
                        <a:blipFill>
                          <a:blip r:embed="rId3"/>
                          <a:stretch>
                            <a:fillRect l="-83019" t="-292000" r="-77358" b="-96000"/>
                          </a:stretch>
                        </a:blipFill>
                      </a:tcPr>
                    </a:tc>
                    <a:tc>
                      <a:txBody>
                        <a:bodyPr/>
                        <a:lstStyle/>
                        <a:p>
                          <a:endParaRPr lang="en-US"/>
                        </a:p>
                      </a:txBody>
                      <a:tcPr marL="45720" marR="45720">
                        <a:blipFill>
                          <a:blip r:embed="rId3"/>
                          <a:stretch>
                            <a:fillRect l="-242500" t="-292000" r="-25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3"/>
                          <a:stretch>
                            <a:fillRect t="-408333" r="-213636"/>
                          </a:stretch>
                        </a:blipFill>
                      </a:tcPr>
                    </a:tc>
                    <a:tc>
                      <a:txBody>
                        <a:bodyPr/>
                        <a:lstStyle/>
                        <a:p>
                          <a:endParaRPr lang="en-US"/>
                        </a:p>
                      </a:txBody>
                      <a:tcPr marL="45720" marR="45720">
                        <a:blipFill>
                          <a:blip r:embed="rId3"/>
                          <a:stretch>
                            <a:fillRect l="-83019" t="-408333" r="-77358"/>
                          </a:stretch>
                        </a:blipFill>
                      </a:tcPr>
                    </a:tc>
                    <a:tc>
                      <a:txBody>
                        <a:bodyPr/>
                        <a:lstStyle/>
                        <a:p>
                          <a:endParaRPr lang="en-US"/>
                        </a:p>
                      </a:txBody>
                      <a:tcPr marL="45720" marR="45720">
                        <a:blipFill>
                          <a:blip r:embed="rId3"/>
                          <a:stretch>
                            <a:fillRect l="-242500" t="-408333" r="-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E79F3019-6227-5649-A923-FF8C314AD9CA}"/>
                  </a:ext>
                </a:extLst>
              </p:cNvPr>
              <p:cNvGraphicFramePr>
                <a:graphicFrameLocks noGrp="1"/>
              </p:cNvGraphicFramePr>
              <p:nvPr>
                <p:extLst>
                  <p:ext uri="{D42A27DB-BD31-4B8C-83A1-F6EECF244321}">
                    <p14:modId xmlns:p14="http://schemas.microsoft.com/office/powerpoint/2010/main" val="460279257"/>
                  </p:ext>
                </p:extLst>
              </p:nvPr>
            </p:nvGraphicFramePr>
            <p:xfrm>
              <a:off x="10223543" y="4099431"/>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8" name="Table 7">
                <a:extLst>
                  <a:ext uri="{FF2B5EF4-FFF2-40B4-BE49-F238E27FC236}">
                    <a16:creationId xmlns:a16="http://schemas.microsoft.com/office/drawing/2014/main" id="{E79F3019-6227-5649-A923-FF8C314AD9CA}"/>
                  </a:ext>
                </a:extLst>
              </p:cNvPr>
              <p:cNvGraphicFramePr>
                <a:graphicFrameLocks noGrp="1"/>
              </p:cNvGraphicFramePr>
              <p:nvPr>
                <p:extLst>
                  <p:ext uri="{D42A27DB-BD31-4B8C-83A1-F6EECF244321}">
                    <p14:modId xmlns:p14="http://schemas.microsoft.com/office/powerpoint/2010/main" val="460279257"/>
                  </p:ext>
                </p:extLst>
              </p:nvPr>
            </p:nvGraphicFramePr>
            <p:xfrm>
              <a:off x="10223543" y="4099431"/>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4"/>
                          <a:stretch>
                            <a:fillRect l="-2273" r="-190909" b="-408333"/>
                          </a:stretch>
                        </a:blipFill>
                      </a:tcPr>
                    </a:tc>
                    <a:tc>
                      <a:txBody>
                        <a:bodyPr/>
                        <a:lstStyle/>
                        <a:p>
                          <a:endParaRPr lang="en-US"/>
                        </a:p>
                      </a:txBody>
                      <a:tcPr marL="45720" marR="45720">
                        <a:blipFill>
                          <a:blip r:embed="rId4"/>
                          <a:stretch>
                            <a:fillRect l="-102273" r="-90909" b="-408333"/>
                          </a:stretch>
                        </a:blipFill>
                      </a:tcPr>
                    </a:tc>
                    <a:tc>
                      <a:txBody>
                        <a:bodyPr/>
                        <a:lstStyle/>
                        <a:p>
                          <a:endParaRPr lang="en-US"/>
                        </a:p>
                      </a:txBody>
                      <a:tcPr marL="45720" marR="45720">
                        <a:blipFill>
                          <a:blip r:embed="rId4"/>
                          <a:stretch>
                            <a:fillRect l="-222500"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4"/>
                          <a:stretch>
                            <a:fillRect l="-2273" t="-96000" r="-190909" b="-292000"/>
                          </a:stretch>
                        </a:blipFill>
                      </a:tcPr>
                    </a:tc>
                    <a:tc>
                      <a:txBody>
                        <a:bodyPr/>
                        <a:lstStyle/>
                        <a:p>
                          <a:endParaRPr lang="en-US"/>
                        </a:p>
                      </a:txBody>
                      <a:tcPr marL="45720" marR="45720">
                        <a:blipFill>
                          <a:blip r:embed="rId4"/>
                          <a:stretch>
                            <a:fillRect l="-102273" t="-96000" r="-90909" b="-292000"/>
                          </a:stretch>
                        </a:blipFill>
                      </a:tcPr>
                    </a:tc>
                    <a:tc>
                      <a:txBody>
                        <a:bodyPr/>
                        <a:lstStyle/>
                        <a:p>
                          <a:endParaRPr lang="en-US"/>
                        </a:p>
                      </a:txBody>
                      <a:tcPr marL="45720" marR="45720">
                        <a:blipFill>
                          <a:blip r:embed="rId4"/>
                          <a:stretch>
                            <a:fillRect l="-222500" t="-960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4"/>
                          <a:stretch>
                            <a:fillRect l="-2273" t="-204167" r="-190909" b="-204167"/>
                          </a:stretch>
                        </a:blipFill>
                      </a:tcPr>
                    </a:tc>
                    <a:tc>
                      <a:txBody>
                        <a:bodyPr/>
                        <a:lstStyle/>
                        <a:p>
                          <a:endParaRPr lang="en-US"/>
                        </a:p>
                      </a:txBody>
                      <a:tcPr marL="45720" marR="45720">
                        <a:blipFill>
                          <a:blip r:embed="rId4"/>
                          <a:stretch>
                            <a:fillRect l="-102273" t="-204167" r="-90909" b="-204167"/>
                          </a:stretch>
                        </a:blipFill>
                      </a:tcPr>
                    </a:tc>
                    <a:tc>
                      <a:txBody>
                        <a:bodyPr/>
                        <a:lstStyle/>
                        <a:p>
                          <a:endParaRPr lang="en-US"/>
                        </a:p>
                      </a:txBody>
                      <a:tcPr marL="45720" marR="45720">
                        <a:blipFill>
                          <a:blip r:embed="rId4"/>
                          <a:stretch>
                            <a:fillRect l="-222500" t="-204167"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4"/>
                          <a:stretch>
                            <a:fillRect l="-2273" t="-292000" r="-190909" b="-96000"/>
                          </a:stretch>
                        </a:blipFill>
                      </a:tcPr>
                    </a:tc>
                    <a:tc>
                      <a:txBody>
                        <a:bodyPr/>
                        <a:lstStyle/>
                        <a:p>
                          <a:endParaRPr lang="en-US"/>
                        </a:p>
                      </a:txBody>
                      <a:tcPr marL="45720" marR="45720">
                        <a:blipFill>
                          <a:blip r:embed="rId4"/>
                          <a:stretch>
                            <a:fillRect l="-102273" t="-292000" r="-90909" b="-96000"/>
                          </a:stretch>
                        </a:blipFill>
                      </a:tcPr>
                    </a:tc>
                    <a:tc>
                      <a:txBody>
                        <a:bodyPr/>
                        <a:lstStyle/>
                        <a:p>
                          <a:endParaRPr lang="en-US"/>
                        </a:p>
                      </a:txBody>
                      <a:tcPr marL="45720" marR="45720">
                        <a:blipFill>
                          <a:blip r:embed="rId4"/>
                          <a:stretch>
                            <a:fillRect l="-222500" t="-2920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4"/>
                          <a:stretch>
                            <a:fillRect l="-2273" t="-408333" r="-190909"/>
                          </a:stretch>
                        </a:blipFill>
                      </a:tcPr>
                    </a:tc>
                    <a:tc>
                      <a:txBody>
                        <a:bodyPr/>
                        <a:lstStyle/>
                        <a:p>
                          <a:endParaRPr lang="en-US"/>
                        </a:p>
                      </a:txBody>
                      <a:tcPr marL="45720" marR="45720">
                        <a:blipFill>
                          <a:blip r:embed="rId4"/>
                          <a:stretch>
                            <a:fillRect l="-102273" t="-408333" r="-90909"/>
                          </a:stretch>
                        </a:blipFill>
                      </a:tcPr>
                    </a:tc>
                    <a:tc>
                      <a:txBody>
                        <a:bodyPr/>
                        <a:lstStyle/>
                        <a:p>
                          <a:endParaRPr lang="en-US"/>
                        </a:p>
                      </a:txBody>
                      <a:tcPr marL="45720" marR="45720">
                        <a:blipFill>
                          <a:blip r:embed="rId4"/>
                          <a:stretch>
                            <a:fillRect l="-222500" t="-408333"/>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0B03B1CE-4F10-CA4B-B8BA-80314906429E}"/>
                  </a:ext>
                </a:extLst>
              </p:cNvPr>
              <p:cNvGraphicFramePr>
                <a:graphicFrameLocks noGrp="1"/>
              </p:cNvGraphicFramePr>
              <p:nvPr>
                <p:extLst>
                  <p:ext uri="{D42A27DB-BD31-4B8C-83A1-F6EECF244321}">
                    <p14:modId xmlns:p14="http://schemas.microsoft.com/office/powerpoint/2010/main" val="3538958028"/>
                  </p:ext>
                </p:extLst>
              </p:nvPr>
            </p:nvGraphicFramePr>
            <p:xfrm>
              <a:off x="9632120" y="2023214"/>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9" name="Table 8">
                <a:extLst>
                  <a:ext uri="{FF2B5EF4-FFF2-40B4-BE49-F238E27FC236}">
                    <a16:creationId xmlns:a16="http://schemas.microsoft.com/office/drawing/2014/main" id="{0B03B1CE-4F10-CA4B-B8BA-80314906429E}"/>
                  </a:ext>
                </a:extLst>
              </p:cNvPr>
              <p:cNvGraphicFramePr>
                <a:graphicFrameLocks noGrp="1"/>
              </p:cNvGraphicFramePr>
              <p:nvPr>
                <p:extLst>
                  <p:ext uri="{D42A27DB-BD31-4B8C-83A1-F6EECF244321}">
                    <p14:modId xmlns:p14="http://schemas.microsoft.com/office/powerpoint/2010/main" val="3538958028"/>
                  </p:ext>
                </p:extLst>
              </p:nvPr>
            </p:nvGraphicFramePr>
            <p:xfrm>
              <a:off x="9632120" y="2023214"/>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5"/>
                          <a:stretch>
                            <a:fillRect l="-2222" t="-4167" r="-71111" b="-204167"/>
                          </a:stretch>
                        </a:blipFill>
                      </a:tcPr>
                    </a:tc>
                    <a:tc>
                      <a:txBody>
                        <a:bodyPr/>
                        <a:lstStyle/>
                        <a:p>
                          <a:endParaRPr lang="en-US"/>
                        </a:p>
                      </a:txBody>
                      <a:tcPr marL="45720" marR="45720">
                        <a:blipFill>
                          <a:blip r:embed="rId5"/>
                          <a:stretch>
                            <a:fillRect l="-143750" t="-4167"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5"/>
                          <a:stretch>
                            <a:fillRect l="-2222" t="-100000" r="-71111" b="-96000"/>
                          </a:stretch>
                        </a:blipFill>
                      </a:tcPr>
                    </a:tc>
                    <a:tc>
                      <a:txBody>
                        <a:bodyPr/>
                        <a:lstStyle/>
                        <a:p>
                          <a:endParaRPr lang="en-US"/>
                        </a:p>
                      </a:txBody>
                      <a:tcPr marL="45720" marR="45720">
                        <a:blipFill>
                          <a:blip r:embed="rId5"/>
                          <a:stretch>
                            <a:fillRect l="-143750" t="-100000" b="-96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5"/>
                          <a:stretch>
                            <a:fillRect l="-2222" t="-208333" r="-71111"/>
                          </a:stretch>
                        </a:blipFill>
                      </a:tcPr>
                    </a:tc>
                    <a:tc>
                      <a:txBody>
                        <a:bodyPr/>
                        <a:lstStyle/>
                        <a:p>
                          <a:endParaRPr lang="en-US"/>
                        </a:p>
                      </a:txBody>
                      <a:tcPr marL="45720" marR="45720">
                        <a:blipFill>
                          <a:blip r:embed="rId5"/>
                          <a:stretch>
                            <a:fillRect l="-143750" t="-208333"/>
                          </a:stretch>
                        </a:blipFill>
                      </a:tcPr>
                    </a:tc>
                    <a:extLst>
                      <a:ext uri="{0D108BD9-81ED-4DB2-BD59-A6C34878D82A}">
                        <a16:rowId xmlns:a16="http://schemas.microsoft.com/office/drawing/2014/main" val="10008"/>
                      </a:ext>
                    </a:extLst>
                  </a:tr>
                </a:tbl>
              </a:graphicData>
            </a:graphic>
          </p:graphicFrame>
        </mc:Fallback>
      </mc:AlternateContent>
      <p:grpSp>
        <p:nvGrpSpPr>
          <p:cNvPr id="10" name="Group 9">
            <a:extLst>
              <a:ext uri="{FF2B5EF4-FFF2-40B4-BE49-F238E27FC236}">
                <a16:creationId xmlns:a16="http://schemas.microsoft.com/office/drawing/2014/main" id="{7091CF98-0744-C54D-B06D-2DED9E7D978A}"/>
              </a:ext>
            </a:extLst>
          </p:cNvPr>
          <p:cNvGrpSpPr/>
          <p:nvPr/>
        </p:nvGrpSpPr>
        <p:grpSpPr>
          <a:xfrm>
            <a:off x="8982455" y="3002266"/>
            <a:ext cx="2158963" cy="1026482"/>
            <a:chOff x="835638" y="3999781"/>
            <a:chExt cx="2158963" cy="1026482"/>
          </a:xfrm>
        </p:grpSpPr>
        <p:grpSp>
          <p:nvGrpSpPr>
            <p:cNvPr id="11" name="Group 10">
              <a:extLst>
                <a:ext uri="{FF2B5EF4-FFF2-40B4-BE49-F238E27FC236}">
                  <a16:creationId xmlns:a16="http://schemas.microsoft.com/office/drawing/2014/main" id="{E83AD06B-C572-1143-84C7-586D16C803D3}"/>
                </a:ext>
              </a:extLst>
            </p:cNvPr>
            <p:cNvGrpSpPr/>
            <p:nvPr/>
          </p:nvGrpSpPr>
          <p:grpSpPr>
            <a:xfrm>
              <a:off x="835638" y="4636750"/>
              <a:ext cx="986555" cy="389513"/>
              <a:chOff x="5532078" y="2979431"/>
              <a:chExt cx="986555" cy="389513"/>
            </a:xfrm>
          </p:grpSpPr>
          <p:sp>
            <p:nvSpPr>
              <p:cNvPr id="20" name="TextBox 19">
                <a:extLst>
                  <a:ext uri="{FF2B5EF4-FFF2-40B4-BE49-F238E27FC236}">
                    <a16:creationId xmlns:a16="http://schemas.microsoft.com/office/drawing/2014/main" id="{4EB0D6C2-C828-D740-8539-752F9010BD9A}"/>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F146FDFC-9C75-4049-A751-4894F0F16E1F}"/>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6"/>
                    <a:stretch>
                      <a:fillRect/>
                    </a:stretch>
                  </a:blipFill>
                </p:spPr>
                <p:txBody>
                  <a:bodyPr/>
                  <a:lstStyle/>
                  <a:p>
                    <a:r>
                      <a:rPr lang="de-DE">
                        <a:noFill/>
                      </a:rPr>
                      <a:t> </a:t>
                    </a:r>
                  </a:p>
                </p:txBody>
              </p:sp>
            </mc:Fallback>
          </mc:AlternateContent>
        </p:grpSp>
        <p:grpSp>
          <p:nvGrpSpPr>
            <p:cNvPr id="12" name="Group 11">
              <a:extLst>
                <a:ext uri="{FF2B5EF4-FFF2-40B4-BE49-F238E27FC236}">
                  <a16:creationId xmlns:a16="http://schemas.microsoft.com/office/drawing/2014/main" id="{AF2B9830-DDD5-794A-9627-5FAE7ADEB498}"/>
                </a:ext>
              </a:extLst>
            </p:cNvPr>
            <p:cNvGrpSpPr/>
            <p:nvPr/>
          </p:nvGrpSpPr>
          <p:grpSpPr>
            <a:xfrm>
              <a:off x="1604770" y="3999781"/>
              <a:ext cx="724173" cy="389513"/>
              <a:chOff x="6518638" y="3371343"/>
              <a:chExt cx="724173" cy="389513"/>
            </a:xfrm>
          </p:grpSpPr>
          <p:sp>
            <p:nvSpPr>
              <p:cNvPr id="18" name="TextBox 17">
                <a:extLst>
                  <a:ext uri="{FF2B5EF4-FFF2-40B4-BE49-F238E27FC236}">
                    <a16:creationId xmlns:a16="http://schemas.microsoft.com/office/drawing/2014/main" id="{41720D2D-A900-DA48-84C0-AB6DEFBCFDF9}"/>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1E2D106C-F1B5-3845-91A9-3E2FDE109FBB}"/>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7"/>
                    <a:stretch>
                      <a:fillRect b="-9677"/>
                    </a:stretch>
                  </a:blipFill>
                </p:spPr>
                <p:txBody>
                  <a:bodyPr/>
                  <a:lstStyle/>
                  <a:p>
                    <a:r>
                      <a:rPr lang="de-DE">
                        <a:noFill/>
                      </a:rPr>
                      <a:t> </a:t>
                    </a:r>
                  </a:p>
                </p:txBody>
              </p:sp>
            </mc:Fallback>
          </mc:AlternateContent>
        </p:grpSp>
        <p:grpSp>
          <p:nvGrpSpPr>
            <p:cNvPr id="13" name="Group 12">
              <a:extLst>
                <a:ext uri="{FF2B5EF4-FFF2-40B4-BE49-F238E27FC236}">
                  <a16:creationId xmlns:a16="http://schemas.microsoft.com/office/drawing/2014/main" id="{AC1D7AB8-29BA-8346-AE87-3FF957CBB3AA}"/>
                </a:ext>
              </a:extLst>
            </p:cNvPr>
            <p:cNvGrpSpPr/>
            <p:nvPr/>
          </p:nvGrpSpPr>
          <p:grpSpPr>
            <a:xfrm>
              <a:off x="2223372" y="4635646"/>
              <a:ext cx="771229" cy="389513"/>
              <a:chOff x="6102187" y="5664879"/>
              <a:chExt cx="771229" cy="389513"/>
            </a:xfrm>
          </p:grpSpPr>
          <p:sp>
            <p:nvSpPr>
              <p:cNvPr id="16" name="TextBox 15">
                <a:extLst>
                  <a:ext uri="{FF2B5EF4-FFF2-40B4-BE49-F238E27FC236}">
                    <a16:creationId xmlns:a16="http://schemas.microsoft.com/office/drawing/2014/main" id="{B79F161C-2C1A-154F-B79F-B5455F81410D}"/>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795D64F9-C72B-F147-B581-81E9798FEFD4}"/>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1" name="Rectangle 40">
                    <a:extLst>
                      <a:ext uri="{FF2B5EF4-FFF2-40B4-BE49-F238E27FC236}">
                        <a16:creationId xmlns:a16="http://schemas.microsoft.com/office/drawing/2014/main" id="{23F6380D-279B-2544-8BC3-F212C1516CED}"/>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8"/>
                    <a:stretch>
                      <a:fillRect/>
                    </a:stretch>
                  </a:blipFill>
                </p:spPr>
                <p:txBody>
                  <a:bodyPr/>
                  <a:lstStyle/>
                  <a:p>
                    <a:r>
                      <a:rPr lang="de-DE">
                        <a:noFill/>
                      </a:rPr>
                      <a:t> </a:t>
                    </a:r>
                  </a:p>
                </p:txBody>
              </p:sp>
            </mc:Fallback>
          </mc:AlternateContent>
        </p:grpSp>
        <p:cxnSp>
          <p:nvCxnSpPr>
            <p:cNvPr id="14" name="Straight Arrow Connector 13">
              <a:extLst>
                <a:ext uri="{FF2B5EF4-FFF2-40B4-BE49-F238E27FC236}">
                  <a16:creationId xmlns:a16="http://schemas.microsoft.com/office/drawing/2014/main" id="{691B50EC-506B-7B4E-BB0E-96827E39480A}"/>
                </a:ext>
              </a:extLst>
            </p:cNvPr>
            <p:cNvCxnSpPr>
              <a:stCxn id="18" idx="3"/>
              <a:endCxn id="20" idx="0"/>
            </p:cNvCxnSpPr>
            <p:nvPr/>
          </p:nvCxnSpPr>
          <p:spPr>
            <a:xfrm flipH="1">
              <a:off x="1328916" y="4332251"/>
              <a:ext cx="401178" cy="3044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695645F-57C7-4E40-9E8A-DFE21522FA30}"/>
                </a:ext>
              </a:extLst>
            </p:cNvPr>
            <p:cNvCxnSpPr>
              <a:cxnSpLocks/>
              <a:stCxn id="18" idx="5"/>
              <a:endCxn id="16" idx="0"/>
            </p:cNvCxnSpPr>
            <p:nvPr/>
          </p:nvCxnSpPr>
          <p:spPr>
            <a:xfrm>
              <a:off x="2203620" y="4332251"/>
              <a:ext cx="390377" cy="303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BA085B25-D031-9347-B887-95C83E528B8B}"/>
              </a:ext>
            </a:extLst>
          </p:cNvPr>
          <p:cNvGrpSpPr/>
          <p:nvPr/>
        </p:nvGrpSpPr>
        <p:grpSpPr>
          <a:xfrm>
            <a:off x="3791496" y="3216769"/>
            <a:ext cx="1562229" cy="539327"/>
            <a:chOff x="2365497" y="5192309"/>
            <a:chExt cx="1562229" cy="539327"/>
          </a:xfrm>
        </p:grpSpPr>
        <p:sp>
          <p:nvSpPr>
            <p:cNvPr id="25" name="TextBox 24">
              <a:extLst>
                <a:ext uri="{FF2B5EF4-FFF2-40B4-BE49-F238E27FC236}">
                  <a16:creationId xmlns:a16="http://schemas.microsoft.com/office/drawing/2014/main" id="{63D700E9-6269-8348-9F45-F2194C8991BB}"/>
                </a:ext>
              </a:extLst>
            </p:cNvPr>
            <p:cNvSpPr txBox="1"/>
            <p:nvPr/>
          </p:nvSpPr>
          <p:spPr>
            <a:xfrm>
              <a:off x="2365497" y="5192309"/>
              <a:ext cx="1562229" cy="539327"/>
            </a:xfrm>
            <a:prstGeom prst="cloudCallout">
              <a:avLst>
                <a:gd name="adj1" fmla="val -70820"/>
                <a:gd name="adj2" fmla="val -22275"/>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de-DE" dirty="0"/>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259A8B81-ABE4-3C41-B509-1AA2AEA18D02}"/>
                    </a:ext>
                  </a:extLst>
                </p:cNvPr>
                <p:cNvSpPr/>
                <p:nvPr/>
              </p:nvSpPr>
              <p:spPr>
                <a:xfrm>
                  <a:off x="2486014" y="5264975"/>
                  <a:ext cx="1441712" cy="369332"/>
                </a:xfrm>
                <a:prstGeom prst="rect">
                  <a:avLst/>
                </a:prstGeom>
              </p:spPr>
              <p:txBody>
                <a:bodyPr wrap="square">
                  <a:spAutoFit/>
                </a:bodyPr>
                <a:lstStyle/>
                <a:p>
                  <a:pPr algn="ctr"/>
                  <a:r>
                    <a:rPr lang="de-DE" dirty="0">
                      <a:solidFill>
                        <a:schemeClr val="bg1"/>
                      </a:solidFill>
                    </a:rPr>
                    <a:t>Warum </a:t>
                  </a:r>
                  <a14:m>
                    <m:oMath xmlns:m="http://schemas.openxmlformats.org/officeDocument/2006/math">
                      <m:r>
                        <a:rPr lang="de-DE" i="1" dirty="0" smtClean="0">
                          <a:solidFill>
                            <a:schemeClr val="accent6"/>
                          </a:solidFill>
                          <a:latin typeface="Cambria Math" panose="02040503050406030204" pitchFamily="18" charset="0"/>
                        </a:rPr>
                        <m:t>+1</m:t>
                      </m:r>
                    </m:oMath>
                  </a14:m>
                  <a:r>
                    <a:rPr lang="de-DE" dirty="0">
                      <a:solidFill>
                        <a:schemeClr val="bg1"/>
                      </a:solidFill>
                    </a:rPr>
                    <a:t>?</a:t>
                  </a:r>
                </a:p>
              </p:txBody>
            </p:sp>
          </mc:Choice>
          <mc:Fallback xmlns="">
            <p:sp>
              <p:nvSpPr>
                <p:cNvPr id="26" name="Rectangle 25">
                  <a:extLst>
                    <a:ext uri="{FF2B5EF4-FFF2-40B4-BE49-F238E27FC236}">
                      <a16:creationId xmlns:a16="http://schemas.microsoft.com/office/drawing/2014/main" id="{259A8B81-ABE4-3C41-B509-1AA2AEA18D02}"/>
                    </a:ext>
                  </a:extLst>
                </p:cNvPr>
                <p:cNvSpPr>
                  <a:spLocks noRot="1" noChangeAspect="1" noMove="1" noResize="1" noEditPoints="1" noAdjustHandles="1" noChangeArrowheads="1" noChangeShapeType="1" noTextEdit="1"/>
                </p:cNvSpPr>
                <p:nvPr/>
              </p:nvSpPr>
              <p:spPr>
                <a:xfrm>
                  <a:off x="2486014" y="5264975"/>
                  <a:ext cx="1441712" cy="369332"/>
                </a:xfrm>
                <a:prstGeom prst="rect">
                  <a:avLst/>
                </a:prstGeom>
                <a:blipFill>
                  <a:blip r:embed="rId9"/>
                  <a:stretch>
                    <a:fillRect t="-6667" b="-23333"/>
                  </a:stretch>
                </a:blipFill>
              </p:spPr>
              <p:txBody>
                <a:bodyPr/>
                <a:lstStyle/>
                <a:p>
                  <a:r>
                    <a:rPr lang="de-DE">
                      <a:noFill/>
                    </a:rPr>
                    <a:t> </a:t>
                  </a:r>
                </a:p>
              </p:txBody>
            </p:sp>
          </mc:Fallback>
        </mc:AlternateContent>
      </p:grpSp>
      <p:sp>
        <p:nvSpPr>
          <p:cNvPr id="22" name="Right Brace 21">
            <a:extLst>
              <a:ext uri="{FF2B5EF4-FFF2-40B4-BE49-F238E27FC236}">
                <a16:creationId xmlns:a16="http://schemas.microsoft.com/office/drawing/2014/main" id="{A7C10572-A904-994B-9299-099446C6379E}"/>
              </a:ext>
            </a:extLst>
          </p:cNvPr>
          <p:cNvSpPr/>
          <p:nvPr/>
        </p:nvSpPr>
        <p:spPr>
          <a:xfrm rot="16200000">
            <a:off x="4682505" y="3019168"/>
            <a:ext cx="198865" cy="25932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3" name="TextBox 22">
            <a:extLst>
              <a:ext uri="{FF2B5EF4-FFF2-40B4-BE49-F238E27FC236}">
                <a16:creationId xmlns:a16="http://schemas.microsoft.com/office/drawing/2014/main" id="{2E22AFD6-7038-E24D-975A-832FF50C0AD5}"/>
              </a:ext>
            </a:extLst>
          </p:cNvPr>
          <p:cNvSpPr txBox="1"/>
          <p:nvPr/>
        </p:nvSpPr>
        <p:spPr>
          <a:xfrm>
            <a:off x="3773039" y="3874605"/>
            <a:ext cx="2017796" cy="369332"/>
          </a:xfrm>
          <a:prstGeom prst="rect">
            <a:avLst/>
          </a:prstGeom>
          <a:noFill/>
        </p:spPr>
        <p:txBody>
          <a:bodyPr wrap="none" rtlCol="0">
            <a:spAutoFit/>
          </a:bodyPr>
          <a:lstStyle/>
          <a:p>
            <a:r>
              <a:rPr lang="de-DE" dirty="0"/>
              <a:t>Größtmögliche CPD</a:t>
            </a:r>
          </a:p>
        </p:txBody>
      </p:sp>
    </p:spTree>
    <p:extLst>
      <p:ext uri="{BB962C8B-B14F-4D97-AF65-F5344CB8AC3E}">
        <p14:creationId xmlns:p14="http://schemas.microsoft.com/office/powerpoint/2010/main" val="2331429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122AD-1A33-724F-A029-8D8632BE39CF}"/>
              </a:ext>
            </a:extLst>
          </p:cNvPr>
          <p:cNvSpPr>
            <a:spLocks noGrp="1"/>
          </p:cNvSpPr>
          <p:nvPr>
            <p:ph type="title"/>
          </p:nvPr>
        </p:nvSpPr>
        <p:spPr/>
        <p:txBody>
          <a:bodyPr/>
          <a:lstStyle/>
          <a:p>
            <a:r>
              <a:rPr lang="de-DE" dirty="0"/>
              <a:t>Beispiele </a:t>
            </a:r>
            <a:r>
              <a:rPr lang="de-DE" dirty="0" err="1"/>
              <a:t>Graphstrukturen</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A54B64-CC93-C948-AF26-0CC6EA58C881}"/>
                  </a:ext>
                </a:extLst>
              </p:cNvPr>
              <p:cNvSpPr>
                <a:spLocks noGrp="1"/>
              </p:cNvSpPr>
              <p:nvPr>
                <p:ph sz="half" idx="1"/>
              </p:nvPr>
            </p:nvSpPr>
            <p:spPr/>
            <p:txBody>
              <a:bodyPr/>
              <a:lstStyle/>
              <a:p>
                <a:r>
                  <a:rPr lang="de-DE" dirty="0"/>
                  <a:t>Polytree BN mit </a:t>
                </a:r>
                <a14:m>
                  <m:oMath xmlns:m="http://schemas.openxmlformats.org/officeDocument/2006/math">
                    <m:r>
                      <a:rPr lang="de-DE" i="1">
                        <a:latin typeface="Cambria Math" panose="02040503050406030204" pitchFamily="18" charset="0"/>
                      </a:rPr>
                      <m:t>𝑚</m:t>
                    </m:r>
                    <m:r>
                      <a:rPr lang="de-DE" i="1">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max</m:t>
                            </m:r>
                          </m:e>
                          <m:lim>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lim>
                        </m:limLow>
                      </m:fName>
                      <m:e>
                        <m:d>
                          <m:dPr>
                            <m:begChr m:val="|"/>
                            <m:endChr m:val="|"/>
                            <m:ctrlPr>
                              <a:rPr lang="de-DE" i="1">
                                <a:latin typeface="Cambria Math" panose="02040503050406030204" pitchFamily="18" charset="0"/>
                              </a:rPr>
                            </m:ctrlPr>
                          </m:dPr>
                          <m:e>
                            <m:r>
                              <m:rPr>
                                <m:sty m:val="p"/>
                              </m:rPr>
                              <a:rPr lang="de-DE">
                                <a:latin typeface="Cambria Math" panose="02040503050406030204" pitchFamily="18" charset="0"/>
                              </a:rPr>
                              <m:t>Pa</m:t>
                            </m:r>
                            <m:d>
                              <m:dPr>
                                <m:ctrlPr>
                                  <a:rPr lang="de-DE" i="1">
                                    <a:latin typeface="Cambria Math" panose="02040503050406030204" pitchFamily="18" charset="0"/>
                                  </a:rPr>
                                </m:ctrlPr>
                              </m:dPr>
                              <m:e>
                                <m:r>
                                  <a:rPr lang="de-DE" i="1">
                                    <a:latin typeface="Cambria Math" panose="02040503050406030204" pitchFamily="18" charset="0"/>
                                  </a:rPr>
                                  <m:t>𝑅</m:t>
                                </m:r>
                              </m:e>
                            </m:d>
                          </m:e>
                        </m:d>
                      </m:e>
                    </m:func>
                    <m:r>
                      <a:rPr lang="de-DE" b="0" i="1" smtClean="0">
                        <a:latin typeface="Cambria Math" panose="02040503050406030204" pitchFamily="18" charset="0"/>
                      </a:rPr>
                      <m:t>+1=3</m:t>
                    </m:r>
                  </m:oMath>
                </a14:m>
                <a:endParaRPr lang="de-DE" dirty="0">
                  <a:solidFill>
                    <a:schemeClr val="tx1"/>
                  </a:solidFill>
                </a:endParaRPr>
              </a:p>
            </p:txBody>
          </p:sp>
        </mc:Choice>
        <mc:Fallback xmlns="">
          <p:sp>
            <p:nvSpPr>
              <p:cNvPr id="3" name="Content Placeholder 2">
                <a:extLst>
                  <a:ext uri="{FF2B5EF4-FFF2-40B4-BE49-F238E27FC236}">
                    <a16:creationId xmlns:a16="http://schemas.microsoft.com/office/drawing/2014/main" id="{15A54B64-CC93-C948-AF26-0CC6EA58C881}"/>
                  </a:ext>
                </a:extLst>
              </p:cNvPr>
              <p:cNvSpPr>
                <a:spLocks noGrp="1" noRot="1" noChangeAspect="1" noMove="1" noResize="1" noEditPoints="1" noAdjustHandles="1" noChangeArrowheads="1" noChangeShapeType="1" noTextEdit="1"/>
              </p:cNvSpPr>
              <p:nvPr>
                <p:ph sz="half" idx="1"/>
              </p:nvPr>
            </p:nvSpPr>
            <p:spPr>
              <a:blipFill>
                <a:blip r:embed="rId2"/>
                <a:stretch>
                  <a:fillRect l="-2948" t="-2687" r="-1134"/>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7" name="Content Placeholder 96">
                <a:extLst>
                  <a:ext uri="{FF2B5EF4-FFF2-40B4-BE49-F238E27FC236}">
                    <a16:creationId xmlns:a16="http://schemas.microsoft.com/office/drawing/2014/main" id="{9809DE29-3D6A-B84D-975A-5F97E5FCE0FC}"/>
                  </a:ext>
                </a:extLst>
              </p:cNvPr>
              <p:cNvSpPr>
                <a:spLocks noGrp="1"/>
              </p:cNvSpPr>
              <p:nvPr>
                <p:ph sz="half" idx="2"/>
              </p:nvPr>
            </p:nvSpPr>
            <p:spPr/>
            <p:txBody>
              <a:bodyPr/>
              <a:lstStyle/>
              <a:p>
                <a:r>
                  <a:rPr lang="de-DE" dirty="0"/>
                  <a:t>BN mit </a:t>
                </a:r>
                <a14:m>
                  <m:oMath xmlns:m="http://schemas.openxmlformats.org/officeDocument/2006/math">
                    <m:r>
                      <a:rPr lang="de-DE" i="1">
                        <a:latin typeface="Cambria Math" panose="02040503050406030204" pitchFamily="18" charset="0"/>
                      </a:rPr>
                      <m:t>𝑚</m:t>
                    </m:r>
                    <m:r>
                      <a:rPr lang="de-DE" i="1">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max</m:t>
                            </m:r>
                          </m:e>
                          <m:lim>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lim>
                        </m:limLow>
                      </m:fName>
                      <m:e>
                        <m:d>
                          <m:dPr>
                            <m:begChr m:val="|"/>
                            <m:endChr m:val="|"/>
                            <m:ctrlPr>
                              <a:rPr lang="de-DE" i="1">
                                <a:latin typeface="Cambria Math" panose="02040503050406030204" pitchFamily="18" charset="0"/>
                              </a:rPr>
                            </m:ctrlPr>
                          </m:dPr>
                          <m:e>
                            <m:r>
                              <m:rPr>
                                <m:sty m:val="p"/>
                              </m:rPr>
                              <a:rPr lang="de-DE">
                                <a:latin typeface="Cambria Math" panose="02040503050406030204" pitchFamily="18" charset="0"/>
                              </a:rPr>
                              <m:t>Pa</m:t>
                            </m:r>
                            <m:d>
                              <m:dPr>
                                <m:ctrlPr>
                                  <a:rPr lang="de-DE" i="1">
                                    <a:latin typeface="Cambria Math" panose="02040503050406030204" pitchFamily="18" charset="0"/>
                                  </a:rPr>
                                </m:ctrlPr>
                              </m:dPr>
                              <m:e>
                                <m:r>
                                  <a:rPr lang="de-DE" i="1">
                                    <a:latin typeface="Cambria Math" panose="02040503050406030204" pitchFamily="18" charset="0"/>
                                  </a:rPr>
                                  <m:t>𝑅</m:t>
                                </m:r>
                              </m:e>
                            </m:d>
                          </m:e>
                        </m:d>
                      </m:e>
                    </m:func>
                    <m:r>
                      <a:rPr lang="de-DE" b="0" i="1" smtClean="0">
                        <a:latin typeface="Cambria Math" panose="02040503050406030204" pitchFamily="18" charset="0"/>
                      </a:rPr>
                      <m:t>+1</m:t>
                    </m:r>
                    <m:r>
                      <a:rPr lang="de-DE" i="1">
                        <a:latin typeface="Cambria Math" panose="02040503050406030204" pitchFamily="18" charset="0"/>
                      </a:rPr>
                      <m:t>=</m:t>
                    </m:r>
                    <m:r>
                      <a:rPr lang="de-DE" b="0" i="1" smtClean="0">
                        <a:latin typeface="Cambria Math" panose="02040503050406030204" pitchFamily="18" charset="0"/>
                      </a:rPr>
                      <m:t>𝑛</m:t>
                    </m:r>
                  </m:oMath>
                </a14:m>
                <a:endParaRPr lang="de-DE" dirty="0"/>
              </a:p>
            </p:txBody>
          </p:sp>
        </mc:Choice>
        <mc:Fallback xmlns="">
          <p:sp>
            <p:nvSpPr>
              <p:cNvPr id="97" name="Content Placeholder 96">
                <a:extLst>
                  <a:ext uri="{FF2B5EF4-FFF2-40B4-BE49-F238E27FC236}">
                    <a16:creationId xmlns:a16="http://schemas.microsoft.com/office/drawing/2014/main" id="{9809DE29-3D6A-B84D-975A-5F97E5FCE0FC}"/>
                  </a:ext>
                </a:extLst>
              </p:cNvPr>
              <p:cNvSpPr>
                <a:spLocks noGrp="1" noRot="1" noChangeAspect="1" noMove="1" noResize="1" noEditPoints="1" noAdjustHandles="1" noChangeArrowheads="1" noChangeShapeType="1" noTextEdit="1"/>
              </p:cNvSpPr>
              <p:nvPr>
                <p:ph sz="half" idx="2"/>
              </p:nvPr>
            </p:nvSpPr>
            <p:spPr>
              <a:blipFill>
                <a:blip r:embed="rId3"/>
                <a:stretch>
                  <a:fillRect l="-2948" t="-268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9F44845E-9B36-4D4B-BC03-C3C0624DAA63}"/>
              </a:ext>
            </a:extLst>
          </p:cNvPr>
          <p:cNvSpPr>
            <a:spLocks noGrp="1"/>
          </p:cNvSpPr>
          <p:nvPr>
            <p:ph type="dt" sz="half" idx="10"/>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10A16C81-9F3B-F840-B521-0D9E4FB700E7}"/>
              </a:ext>
            </a:extLst>
          </p:cNvPr>
          <p:cNvSpPr>
            <a:spLocks noGrp="1"/>
          </p:cNvSpPr>
          <p:nvPr>
            <p:ph type="ftr" sz="quarter" idx="3"/>
          </p:nvPr>
        </p:nvSpPr>
        <p:spPr>
          <a:xfrm>
            <a:off x="359999" y="6172447"/>
            <a:ext cx="8425225" cy="360000"/>
          </a:xfrm>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1F76542E-A697-BD41-B1D9-1E221446982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45</a:t>
            </a:fld>
            <a:r>
              <a:rPr lang="de-DE"/>
              <a:t> </a:t>
            </a:r>
            <a:endParaRPr lang="de-DE" sz="1400" dirty="0"/>
          </a:p>
        </p:txBody>
      </p:sp>
      <p:graphicFrame>
        <p:nvGraphicFramePr>
          <p:cNvPr id="22" name="Chart 21">
            <a:extLst>
              <a:ext uri="{FF2B5EF4-FFF2-40B4-BE49-F238E27FC236}">
                <a16:creationId xmlns:a16="http://schemas.microsoft.com/office/drawing/2014/main" id="{6975C316-76F6-E84B-B4A4-588D30DFE7CE}"/>
              </a:ext>
            </a:extLst>
          </p:cNvPr>
          <p:cNvGraphicFramePr/>
          <p:nvPr>
            <p:extLst>
              <p:ext uri="{D42A27DB-BD31-4B8C-83A1-F6EECF244321}">
                <p14:modId xmlns:p14="http://schemas.microsoft.com/office/powerpoint/2010/main" val="1300189852"/>
              </p:ext>
            </p:extLst>
          </p:nvPr>
        </p:nvGraphicFramePr>
        <p:xfrm>
          <a:off x="2545326" y="3388353"/>
          <a:ext cx="3255944" cy="217212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3" name="Chart 22">
            <a:extLst>
              <a:ext uri="{FF2B5EF4-FFF2-40B4-BE49-F238E27FC236}">
                <a16:creationId xmlns:a16="http://schemas.microsoft.com/office/drawing/2014/main" id="{E1CDC63A-523F-B541-9CC5-7D74C1E63266}"/>
              </a:ext>
            </a:extLst>
          </p:cNvPr>
          <p:cNvGraphicFramePr/>
          <p:nvPr>
            <p:extLst>
              <p:ext uri="{D42A27DB-BD31-4B8C-83A1-F6EECF244321}">
                <p14:modId xmlns:p14="http://schemas.microsoft.com/office/powerpoint/2010/main" val="2233757349"/>
              </p:ext>
            </p:extLst>
          </p:nvPr>
        </p:nvGraphicFramePr>
        <p:xfrm>
          <a:off x="8591381" y="3388353"/>
          <a:ext cx="3255944" cy="2172122"/>
        </p:xfrm>
        <a:graphic>
          <a:graphicData uri="http://schemas.openxmlformats.org/drawingml/2006/chart">
            <c:chart xmlns:c="http://schemas.openxmlformats.org/drawingml/2006/chart" xmlns:r="http://schemas.openxmlformats.org/officeDocument/2006/relationships" r:id="rId5"/>
          </a:graphicData>
        </a:graphic>
      </p:graphicFrame>
      <p:grpSp>
        <p:nvGrpSpPr>
          <p:cNvPr id="8" name="Group 7">
            <a:extLst>
              <a:ext uri="{FF2B5EF4-FFF2-40B4-BE49-F238E27FC236}">
                <a16:creationId xmlns:a16="http://schemas.microsoft.com/office/drawing/2014/main" id="{4A9A3872-2495-3F48-8E4D-137739CF9671}"/>
              </a:ext>
            </a:extLst>
          </p:cNvPr>
          <p:cNvGrpSpPr/>
          <p:nvPr/>
        </p:nvGrpSpPr>
        <p:grpSpPr>
          <a:xfrm>
            <a:off x="530784" y="3439521"/>
            <a:ext cx="1894891" cy="1805990"/>
            <a:chOff x="530784" y="3439521"/>
            <a:chExt cx="1894891" cy="1805990"/>
          </a:xfrm>
        </p:grpSpPr>
        <p:sp>
          <p:nvSpPr>
            <p:cNvPr id="25" name="Oval 24">
              <a:extLst>
                <a:ext uri="{FF2B5EF4-FFF2-40B4-BE49-F238E27FC236}">
                  <a16:creationId xmlns:a16="http://schemas.microsoft.com/office/drawing/2014/main" id="{3428E759-4218-3A43-840A-8256252F1394}"/>
                </a:ext>
              </a:extLst>
            </p:cNvPr>
            <p:cNvSpPr/>
            <p:nvPr/>
          </p:nvSpPr>
          <p:spPr>
            <a:xfrm>
              <a:off x="1286909" y="4327388"/>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6" name="Oval 25">
              <a:extLst>
                <a:ext uri="{FF2B5EF4-FFF2-40B4-BE49-F238E27FC236}">
                  <a16:creationId xmlns:a16="http://schemas.microsoft.com/office/drawing/2014/main" id="{5F3E042E-14DC-9B4D-BD75-CCFA004D53B1}"/>
                </a:ext>
              </a:extLst>
            </p:cNvPr>
            <p:cNvSpPr/>
            <p:nvPr/>
          </p:nvSpPr>
          <p:spPr>
            <a:xfrm>
              <a:off x="796970" y="4327388"/>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Oval 26">
              <a:extLst>
                <a:ext uri="{FF2B5EF4-FFF2-40B4-BE49-F238E27FC236}">
                  <a16:creationId xmlns:a16="http://schemas.microsoft.com/office/drawing/2014/main" id="{0F56206A-9CF6-AA43-A52C-4B467E5DFBE5}"/>
                </a:ext>
              </a:extLst>
            </p:cNvPr>
            <p:cNvSpPr/>
            <p:nvPr/>
          </p:nvSpPr>
          <p:spPr>
            <a:xfrm>
              <a:off x="1787144" y="3890476"/>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Oval 27">
              <a:extLst>
                <a:ext uri="{FF2B5EF4-FFF2-40B4-BE49-F238E27FC236}">
                  <a16:creationId xmlns:a16="http://schemas.microsoft.com/office/drawing/2014/main" id="{0773127E-E403-3540-A833-855D11EB981B}"/>
                </a:ext>
              </a:extLst>
            </p:cNvPr>
            <p:cNvSpPr/>
            <p:nvPr/>
          </p:nvSpPr>
          <p:spPr>
            <a:xfrm>
              <a:off x="792952" y="3890476"/>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Oval 31">
              <a:extLst>
                <a:ext uri="{FF2B5EF4-FFF2-40B4-BE49-F238E27FC236}">
                  <a16:creationId xmlns:a16="http://schemas.microsoft.com/office/drawing/2014/main" id="{C1C6DE28-3D9F-8947-9117-67F5056C17EF}"/>
                </a:ext>
              </a:extLst>
            </p:cNvPr>
            <p:cNvSpPr/>
            <p:nvPr/>
          </p:nvSpPr>
          <p:spPr>
            <a:xfrm>
              <a:off x="1803419" y="4338432"/>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Oval 33">
              <a:extLst>
                <a:ext uri="{FF2B5EF4-FFF2-40B4-BE49-F238E27FC236}">
                  <a16:creationId xmlns:a16="http://schemas.microsoft.com/office/drawing/2014/main" id="{9F835C70-C90A-054A-9EEC-4A3F8A13BC12}"/>
                </a:ext>
              </a:extLst>
            </p:cNvPr>
            <p:cNvSpPr/>
            <p:nvPr/>
          </p:nvSpPr>
          <p:spPr>
            <a:xfrm>
              <a:off x="1531310" y="4879751"/>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Oval 34">
              <a:extLst>
                <a:ext uri="{FF2B5EF4-FFF2-40B4-BE49-F238E27FC236}">
                  <a16:creationId xmlns:a16="http://schemas.microsoft.com/office/drawing/2014/main" id="{14781804-F1AB-2045-B74B-185859D274A0}"/>
                </a:ext>
              </a:extLst>
            </p:cNvPr>
            <p:cNvSpPr/>
            <p:nvPr/>
          </p:nvSpPr>
          <p:spPr>
            <a:xfrm>
              <a:off x="1063928" y="4861858"/>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Oval 35">
              <a:extLst>
                <a:ext uri="{FF2B5EF4-FFF2-40B4-BE49-F238E27FC236}">
                  <a16:creationId xmlns:a16="http://schemas.microsoft.com/office/drawing/2014/main" id="{F0ED7B33-B5D6-C441-9EA6-BF1E44EA161E}"/>
                </a:ext>
              </a:extLst>
            </p:cNvPr>
            <p:cNvSpPr/>
            <p:nvPr/>
          </p:nvSpPr>
          <p:spPr>
            <a:xfrm>
              <a:off x="1057598" y="3445633"/>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Oval 36">
              <a:extLst>
                <a:ext uri="{FF2B5EF4-FFF2-40B4-BE49-F238E27FC236}">
                  <a16:creationId xmlns:a16="http://schemas.microsoft.com/office/drawing/2014/main" id="{9C23E4B5-6AD4-764A-B103-BBF6D79AEB60}"/>
                </a:ext>
              </a:extLst>
            </p:cNvPr>
            <p:cNvSpPr/>
            <p:nvPr/>
          </p:nvSpPr>
          <p:spPr>
            <a:xfrm>
              <a:off x="530784" y="3445633"/>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Oval 37">
              <a:extLst>
                <a:ext uri="{FF2B5EF4-FFF2-40B4-BE49-F238E27FC236}">
                  <a16:creationId xmlns:a16="http://schemas.microsoft.com/office/drawing/2014/main" id="{58CF11E5-E63B-0E49-879D-C4A046B9851A}"/>
                </a:ext>
              </a:extLst>
            </p:cNvPr>
            <p:cNvSpPr/>
            <p:nvPr/>
          </p:nvSpPr>
          <p:spPr>
            <a:xfrm>
              <a:off x="2059915" y="3439521"/>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Oval 38">
              <a:extLst>
                <a:ext uri="{FF2B5EF4-FFF2-40B4-BE49-F238E27FC236}">
                  <a16:creationId xmlns:a16="http://schemas.microsoft.com/office/drawing/2014/main" id="{763FA2E8-DA18-EF42-8CF9-E56A59B5110E}"/>
                </a:ext>
              </a:extLst>
            </p:cNvPr>
            <p:cNvSpPr/>
            <p:nvPr/>
          </p:nvSpPr>
          <p:spPr>
            <a:xfrm>
              <a:off x="1533101" y="3439521"/>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1" name="Straight Arrow Connector 40">
              <a:extLst>
                <a:ext uri="{FF2B5EF4-FFF2-40B4-BE49-F238E27FC236}">
                  <a16:creationId xmlns:a16="http://schemas.microsoft.com/office/drawing/2014/main" id="{6F860D3F-B584-3D44-8722-CB4A8F558763}"/>
                </a:ext>
              </a:extLst>
            </p:cNvPr>
            <p:cNvCxnSpPr>
              <a:cxnSpLocks/>
              <a:stCxn id="37" idx="4"/>
              <a:endCxn id="28" idx="1"/>
            </p:cNvCxnSpPr>
            <p:nvPr/>
          </p:nvCxnSpPr>
          <p:spPr>
            <a:xfrm>
              <a:off x="713664" y="3811393"/>
              <a:ext cx="132852" cy="132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BD37C46B-A87B-064B-880B-8388E740FEDC}"/>
                </a:ext>
              </a:extLst>
            </p:cNvPr>
            <p:cNvCxnSpPr>
              <a:cxnSpLocks/>
              <a:stCxn id="36" idx="4"/>
              <a:endCxn id="28" idx="7"/>
            </p:cNvCxnSpPr>
            <p:nvPr/>
          </p:nvCxnSpPr>
          <p:spPr>
            <a:xfrm flipH="1">
              <a:off x="1105148" y="3811393"/>
              <a:ext cx="135330" cy="1326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07476D07-1E93-1348-AC8E-AF055BD63832}"/>
                </a:ext>
              </a:extLst>
            </p:cNvPr>
            <p:cNvCxnSpPr>
              <a:cxnSpLocks/>
              <a:stCxn id="39" idx="4"/>
              <a:endCxn id="27" idx="1"/>
            </p:cNvCxnSpPr>
            <p:nvPr/>
          </p:nvCxnSpPr>
          <p:spPr>
            <a:xfrm>
              <a:off x="1715981" y="3805281"/>
              <a:ext cx="124727" cy="138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4004CD58-7044-6144-97D3-01CA0BE1F235}"/>
                </a:ext>
              </a:extLst>
            </p:cNvPr>
            <p:cNvCxnSpPr>
              <a:cxnSpLocks/>
              <a:stCxn id="38" idx="4"/>
              <a:endCxn id="27" idx="7"/>
            </p:cNvCxnSpPr>
            <p:nvPr/>
          </p:nvCxnSpPr>
          <p:spPr>
            <a:xfrm flipH="1">
              <a:off x="2099340" y="3805281"/>
              <a:ext cx="143455" cy="1387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8DF50F37-6E0C-3840-AB00-A85A03889675}"/>
                </a:ext>
              </a:extLst>
            </p:cNvPr>
            <p:cNvCxnSpPr>
              <a:cxnSpLocks/>
              <a:stCxn id="27" idx="3"/>
              <a:endCxn id="25" idx="7"/>
            </p:cNvCxnSpPr>
            <p:nvPr/>
          </p:nvCxnSpPr>
          <p:spPr>
            <a:xfrm flipH="1">
              <a:off x="1599105" y="4202672"/>
              <a:ext cx="241603" cy="178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83BC704-46C8-7841-A3B7-15355241A328}"/>
                </a:ext>
              </a:extLst>
            </p:cNvPr>
            <p:cNvCxnSpPr>
              <a:cxnSpLocks/>
              <a:stCxn id="28" idx="5"/>
              <a:endCxn id="25" idx="1"/>
            </p:cNvCxnSpPr>
            <p:nvPr/>
          </p:nvCxnSpPr>
          <p:spPr>
            <a:xfrm>
              <a:off x="1105148" y="4202672"/>
              <a:ext cx="235325" cy="1782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7F31091B-B2F8-374B-A1FB-960CB1D1168B}"/>
                </a:ext>
              </a:extLst>
            </p:cNvPr>
            <p:cNvCxnSpPr>
              <a:cxnSpLocks/>
              <a:stCxn id="25" idx="4"/>
              <a:endCxn id="34" idx="1"/>
            </p:cNvCxnSpPr>
            <p:nvPr/>
          </p:nvCxnSpPr>
          <p:spPr>
            <a:xfrm>
              <a:off x="1469789" y="4693148"/>
              <a:ext cx="115085" cy="2401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173D7BB-D3C7-FA46-9B31-6AF023CFF499}"/>
                </a:ext>
              </a:extLst>
            </p:cNvPr>
            <p:cNvCxnSpPr>
              <a:cxnSpLocks/>
              <a:stCxn id="25" idx="4"/>
              <a:endCxn id="35" idx="7"/>
            </p:cNvCxnSpPr>
            <p:nvPr/>
          </p:nvCxnSpPr>
          <p:spPr>
            <a:xfrm flipH="1">
              <a:off x="1376124" y="4693148"/>
              <a:ext cx="93665" cy="222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5F57E90-9B9E-8540-AEEB-DDC75DC1356B}"/>
                </a:ext>
              </a:extLst>
            </p:cNvPr>
            <p:cNvCxnSpPr>
              <a:cxnSpLocks/>
              <a:stCxn id="26" idx="4"/>
              <a:endCxn id="35" idx="1"/>
            </p:cNvCxnSpPr>
            <p:nvPr/>
          </p:nvCxnSpPr>
          <p:spPr>
            <a:xfrm>
              <a:off x="979850" y="4693148"/>
              <a:ext cx="137642" cy="2222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97C2955E-29C2-084D-920D-A674EF52E9FD}"/>
                </a:ext>
              </a:extLst>
            </p:cNvPr>
            <p:cNvCxnSpPr>
              <a:cxnSpLocks/>
              <a:stCxn id="32" idx="4"/>
              <a:endCxn id="34" idx="7"/>
            </p:cNvCxnSpPr>
            <p:nvPr/>
          </p:nvCxnSpPr>
          <p:spPr>
            <a:xfrm flipH="1">
              <a:off x="1843506" y="4704192"/>
              <a:ext cx="142793" cy="229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94" name="Group 93">
            <a:extLst>
              <a:ext uri="{FF2B5EF4-FFF2-40B4-BE49-F238E27FC236}">
                <a16:creationId xmlns:a16="http://schemas.microsoft.com/office/drawing/2014/main" id="{A45AF89F-E6D9-9B44-A51C-E64613446A6C}"/>
              </a:ext>
            </a:extLst>
          </p:cNvPr>
          <p:cNvGrpSpPr/>
          <p:nvPr/>
        </p:nvGrpSpPr>
        <p:grpSpPr>
          <a:xfrm>
            <a:off x="446840" y="2188556"/>
            <a:ext cx="3254390" cy="539327"/>
            <a:chOff x="2365497" y="5192309"/>
            <a:chExt cx="3254390" cy="539327"/>
          </a:xfrm>
        </p:grpSpPr>
        <p:sp>
          <p:nvSpPr>
            <p:cNvPr id="95" name="TextBox 94">
              <a:extLst>
                <a:ext uri="{FF2B5EF4-FFF2-40B4-BE49-F238E27FC236}">
                  <a16:creationId xmlns:a16="http://schemas.microsoft.com/office/drawing/2014/main" id="{C85D91DA-2EFA-BB46-BD5C-1B5909A96162}"/>
                </a:ext>
              </a:extLst>
            </p:cNvPr>
            <p:cNvSpPr txBox="1"/>
            <p:nvPr/>
          </p:nvSpPr>
          <p:spPr>
            <a:xfrm>
              <a:off x="2365497" y="5192309"/>
              <a:ext cx="3254390" cy="539327"/>
            </a:xfrm>
            <a:prstGeom prst="cloudCallout">
              <a:avLst>
                <a:gd name="adj1" fmla="val -14518"/>
                <a:gd name="adj2" fmla="val -88478"/>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de-DE" dirty="0"/>
            </a:p>
          </p:txBody>
        </p:sp>
        <p:sp>
          <p:nvSpPr>
            <p:cNvPr id="96" name="Rectangle 95">
              <a:extLst>
                <a:ext uri="{FF2B5EF4-FFF2-40B4-BE49-F238E27FC236}">
                  <a16:creationId xmlns:a16="http://schemas.microsoft.com/office/drawing/2014/main" id="{BE7D3DDF-0FAE-1846-8B6F-BEBD2E477574}"/>
                </a:ext>
              </a:extLst>
            </p:cNvPr>
            <p:cNvSpPr/>
            <p:nvPr/>
          </p:nvSpPr>
          <p:spPr>
            <a:xfrm>
              <a:off x="2486013" y="5264975"/>
              <a:ext cx="2994535" cy="369332"/>
            </a:xfrm>
            <a:prstGeom prst="rect">
              <a:avLst/>
            </a:prstGeom>
          </p:spPr>
          <p:txBody>
            <a:bodyPr wrap="square">
              <a:spAutoFit/>
            </a:bodyPr>
            <a:lstStyle/>
            <a:p>
              <a:pPr algn="ctr"/>
              <a:r>
                <a:rPr lang="de-DE" dirty="0">
                  <a:solidFill>
                    <a:schemeClr val="bg1"/>
                  </a:solidFill>
                </a:rPr>
                <a:t>Was ist nochmal ein </a:t>
              </a:r>
              <a:r>
                <a:rPr lang="de-DE" dirty="0" err="1">
                  <a:solidFill>
                    <a:schemeClr val="bg1"/>
                  </a:solidFill>
                </a:rPr>
                <a:t>Polytree</a:t>
              </a:r>
              <a:r>
                <a:rPr lang="de-DE" dirty="0">
                  <a:solidFill>
                    <a:schemeClr val="bg1"/>
                  </a:solidFill>
                </a:rPr>
                <a:t>?</a:t>
              </a:r>
            </a:p>
          </p:txBody>
        </p:sp>
      </p:grpSp>
      <mc:AlternateContent xmlns:mc="http://schemas.openxmlformats.org/markup-compatibility/2006" xmlns:a14="http://schemas.microsoft.com/office/drawing/2010/main">
        <mc:Choice Requires="a14">
          <p:sp>
            <p:nvSpPr>
              <p:cNvPr id="144" name="Rectangle 143">
                <a:extLst>
                  <a:ext uri="{FF2B5EF4-FFF2-40B4-BE49-F238E27FC236}">
                    <a16:creationId xmlns:a16="http://schemas.microsoft.com/office/drawing/2014/main" id="{3702FCF5-B885-6E40-99D6-C2E4C63E1EB2}"/>
                  </a:ext>
                </a:extLst>
              </p:cNvPr>
              <p:cNvSpPr/>
              <p:nvPr/>
            </p:nvSpPr>
            <p:spPr>
              <a:xfrm>
                <a:off x="2649740" y="5610588"/>
                <a:ext cx="3047116" cy="369332"/>
              </a:xfrm>
              <a:prstGeom prst="rect">
                <a:avLst/>
              </a:prstGeom>
            </p:spPr>
            <p:txBody>
              <a:bodyPr wrap="none">
                <a:spAutoFit/>
              </a:bodyPr>
              <a:lstStyle/>
              <a:p>
                <a14:m>
                  <m:oMath xmlns:m="http://schemas.openxmlformats.org/officeDocument/2006/math">
                    <m:r>
                      <a:rPr lang="de-DE" i="1" smtClean="0">
                        <a:solidFill>
                          <a:schemeClr val="accent1"/>
                        </a:solidFill>
                        <a:latin typeface="Cambria Math" panose="02040503050406030204" pitchFamily="18" charset="0"/>
                      </a:rPr>
                      <m:t>𝑂</m:t>
                    </m:r>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𝑛</m:t>
                        </m:r>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ea typeface="Cambria Math" panose="02040503050406030204" pitchFamily="18" charset="0"/>
                              </a:rPr>
                            </m:ctrlPr>
                          </m:sSupPr>
                          <m:e>
                            <m:r>
                              <a:rPr lang="de-DE" b="0" i="1" smtClean="0">
                                <a:solidFill>
                                  <a:schemeClr val="accent1"/>
                                </a:solidFill>
                                <a:latin typeface="Cambria Math" panose="02040503050406030204" pitchFamily="18" charset="0"/>
                                <a:ea typeface="Cambria Math" panose="02040503050406030204" pitchFamily="18" charset="0"/>
                              </a:rPr>
                              <m:t>2</m:t>
                            </m:r>
                          </m:e>
                          <m:sup>
                            <m:r>
                              <a:rPr lang="de-DE" b="0" i="1" smtClean="0">
                                <a:solidFill>
                                  <a:schemeClr val="accent1"/>
                                </a:solidFill>
                                <a:latin typeface="Cambria Math" panose="02040503050406030204" pitchFamily="18" charset="0"/>
                                <a:ea typeface="Cambria Math" panose="02040503050406030204" pitchFamily="18" charset="0"/>
                              </a:rPr>
                              <m:t>2</m:t>
                            </m:r>
                          </m:sup>
                        </m:sSup>
                      </m:e>
                    </m:d>
                  </m:oMath>
                </a14:m>
                <a:r>
                  <a:rPr lang="de-DE" dirty="0"/>
                  <a:t> vs. </a:t>
                </a:r>
                <a14:m>
                  <m:oMath xmlns:m="http://schemas.openxmlformats.org/officeDocument/2006/math">
                    <m:r>
                      <a:rPr lang="de-DE" i="1">
                        <a:solidFill>
                          <a:schemeClr val="accent1"/>
                        </a:solidFill>
                        <a:latin typeface="Cambria Math" panose="02040503050406030204" pitchFamily="18" charset="0"/>
                        <a:ea typeface="Cambria Math" panose="02040503050406030204" pitchFamily="18" charset="0"/>
                      </a:rPr>
                      <m:t>𝑂</m:t>
                    </m:r>
                    <m:d>
                      <m:dPr>
                        <m:ctrlPr>
                          <a:rPr lang="de-DE" i="1">
                            <a:solidFill>
                              <a:schemeClr val="accent1"/>
                            </a:solidFill>
                            <a:latin typeface="Cambria Math" panose="02040503050406030204" pitchFamily="18" charset="0"/>
                            <a:ea typeface="Cambria Math" panose="02040503050406030204" pitchFamily="18" charset="0"/>
                          </a:rPr>
                        </m:ctrlPr>
                      </m:dPr>
                      <m:e>
                        <m:sSup>
                          <m:sSupPr>
                            <m:ctrlPr>
                              <a:rPr lang="de-DE" i="1">
                                <a:solidFill>
                                  <a:schemeClr val="accent1"/>
                                </a:solidFill>
                                <a:latin typeface="Cambria Math" panose="02040503050406030204" pitchFamily="18" charset="0"/>
                                <a:ea typeface="Cambria Math" panose="02040503050406030204" pitchFamily="18" charset="0"/>
                              </a:rPr>
                            </m:ctrlPr>
                          </m:sSupPr>
                          <m:e>
                            <m:r>
                              <a:rPr lang="de-DE" b="0" i="1" smtClean="0">
                                <a:solidFill>
                                  <a:schemeClr val="accent1"/>
                                </a:solidFill>
                                <a:latin typeface="Cambria Math" panose="02040503050406030204" pitchFamily="18" charset="0"/>
                                <a:ea typeface="Cambria Math" panose="02040503050406030204" pitchFamily="18" charset="0"/>
                              </a:rPr>
                              <m:t>2</m:t>
                            </m:r>
                          </m:e>
                          <m:sup>
                            <m:r>
                              <a:rPr lang="de-DE" i="1">
                                <a:solidFill>
                                  <a:schemeClr val="accent1"/>
                                </a:solidFill>
                                <a:latin typeface="Cambria Math" panose="02040503050406030204" pitchFamily="18" charset="0"/>
                                <a:ea typeface="Cambria Math" panose="02040503050406030204" pitchFamily="18" charset="0"/>
                              </a:rPr>
                              <m:t>𝑛</m:t>
                            </m:r>
                          </m:sup>
                        </m:sSup>
                      </m:e>
                    </m:d>
                  </m:oMath>
                </a14:m>
                <a:r>
                  <a:rPr lang="de-DE" dirty="0"/>
                  <a:t> mit </a:t>
                </a:r>
                <a14:m>
                  <m:oMath xmlns:m="http://schemas.openxmlformats.org/officeDocument/2006/math">
                    <m:r>
                      <a:rPr lang="de-DE" i="1">
                        <a:latin typeface="Cambria Math" panose="02040503050406030204" pitchFamily="18" charset="0"/>
                      </a:rPr>
                      <m:t>𝑟</m:t>
                    </m:r>
                    <m:r>
                      <a:rPr lang="de-DE" i="1">
                        <a:latin typeface="Cambria Math" panose="02040503050406030204" pitchFamily="18" charset="0"/>
                      </a:rPr>
                      <m:t>=2</m:t>
                    </m:r>
                  </m:oMath>
                </a14:m>
                <a:endParaRPr lang="de-DE" dirty="0"/>
              </a:p>
            </p:txBody>
          </p:sp>
        </mc:Choice>
        <mc:Fallback xmlns="">
          <p:sp>
            <p:nvSpPr>
              <p:cNvPr id="144" name="Rectangle 143">
                <a:extLst>
                  <a:ext uri="{FF2B5EF4-FFF2-40B4-BE49-F238E27FC236}">
                    <a16:creationId xmlns:a16="http://schemas.microsoft.com/office/drawing/2014/main" id="{3702FCF5-B885-6E40-99D6-C2E4C63E1EB2}"/>
                  </a:ext>
                </a:extLst>
              </p:cNvPr>
              <p:cNvSpPr>
                <a:spLocks noRot="1" noChangeAspect="1" noMove="1" noResize="1" noEditPoints="1" noAdjustHandles="1" noChangeArrowheads="1" noChangeShapeType="1" noTextEdit="1"/>
              </p:cNvSpPr>
              <p:nvPr/>
            </p:nvSpPr>
            <p:spPr>
              <a:xfrm>
                <a:off x="2649740" y="5610588"/>
                <a:ext cx="3047116" cy="369332"/>
              </a:xfrm>
              <a:prstGeom prst="rect">
                <a:avLst/>
              </a:prstGeom>
              <a:blipFill>
                <a:blip r:embed="rId6"/>
                <a:stretch>
                  <a:fillRect t="-6667" b="-23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3" name="Rectangle 162">
                <a:extLst>
                  <a:ext uri="{FF2B5EF4-FFF2-40B4-BE49-F238E27FC236}">
                    <a16:creationId xmlns:a16="http://schemas.microsoft.com/office/drawing/2014/main" id="{B6A45F80-B917-6048-8F78-28595C473FCB}"/>
                  </a:ext>
                </a:extLst>
              </p:cNvPr>
              <p:cNvSpPr/>
              <p:nvPr/>
            </p:nvSpPr>
            <p:spPr>
              <a:xfrm>
                <a:off x="8783406" y="5610588"/>
                <a:ext cx="3109826" cy="369332"/>
              </a:xfrm>
              <a:prstGeom prst="rect">
                <a:avLst/>
              </a:prstGeom>
            </p:spPr>
            <p:txBody>
              <a:bodyPr wrap="none">
                <a:spAutoFit/>
              </a:bodyPr>
              <a:lstStyle/>
              <a:p>
                <a14:m>
                  <m:oMath xmlns:m="http://schemas.openxmlformats.org/officeDocument/2006/math">
                    <m:r>
                      <a:rPr lang="de-DE" i="1" smtClean="0">
                        <a:solidFill>
                          <a:schemeClr val="accent1"/>
                        </a:solidFill>
                        <a:latin typeface="Cambria Math" panose="02040503050406030204" pitchFamily="18" charset="0"/>
                      </a:rPr>
                      <m:t>𝑂</m:t>
                    </m:r>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𝑛</m:t>
                        </m:r>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ea typeface="Cambria Math" panose="02040503050406030204" pitchFamily="18" charset="0"/>
                              </a:rPr>
                            </m:ctrlPr>
                          </m:sSupPr>
                          <m:e>
                            <m:r>
                              <a:rPr lang="de-DE" b="0" i="1" smtClean="0">
                                <a:solidFill>
                                  <a:schemeClr val="accent1"/>
                                </a:solidFill>
                                <a:latin typeface="Cambria Math" panose="02040503050406030204" pitchFamily="18" charset="0"/>
                                <a:ea typeface="Cambria Math" panose="02040503050406030204" pitchFamily="18" charset="0"/>
                              </a:rPr>
                              <m:t>2</m:t>
                            </m:r>
                          </m:e>
                          <m:sup>
                            <m:r>
                              <a:rPr lang="de-DE" b="0" i="1" smtClean="0">
                                <a:solidFill>
                                  <a:schemeClr val="accent1"/>
                                </a:solidFill>
                                <a:latin typeface="Cambria Math" panose="02040503050406030204" pitchFamily="18" charset="0"/>
                                <a:ea typeface="Cambria Math" panose="02040503050406030204" pitchFamily="18" charset="0"/>
                              </a:rPr>
                              <m:t>𝑛</m:t>
                            </m:r>
                          </m:sup>
                        </m:sSup>
                      </m:e>
                    </m:d>
                  </m:oMath>
                </a14:m>
                <a:r>
                  <a:rPr lang="de-DE" dirty="0"/>
                  <a:t> vs. </a:t>
                </a:r>
                <a14:m>
                  <m:oMath xmlns:m="http://schemas.openxmlformats.org/officeDocument/2006/math">
                    <m:r>
                      <a:rPr lang="de-DE" i="1">
                        <a:solidFill>
                          <a:schemeClr val="accent1"/>
                        </a:solidFill>
                        <a:latin typeface="Cambria Math" panose="02040503050406030204" pitchFamily="18" charset="0"/>
                        <a:ea typeface="Cambria Math" panose="02040503050406030204" pitchFamily="18" charset="0"/>
                      </a:rPr>
                      <m:t>𝑂</m:t>
                    </m:r>
                    <m:d>
                      <m:dPr>
                        <m:ctrlPr>
                          <a:rPr lang="de-DE" i="1">
                            <a:solidFill>
                              <a:schemeClr val="accent1"/>
                            </a:solidFill>
                            <a:latin typeface="Cambria Math" panose="02040503050406030204" pitchFamily="18" charset="0"/>
                            <a:ea typeface="Cambria Math" panose="02040503050406030204" pitchFamily="18" charset="0"/>
                          </a:rPr>
                        </m:ctrlPr>
                      </m:dPr>
                      <m:e>
                        <m:sSup>
                          <m:sSupPr>
                            <m:ctrlPr>
                              <a:rPr lang="de-DE" i="1">
                                <a:solidFill>
                                  <a:schemeClr val="accent1"/>
                                </a:solidFill>
                                <a:latin typeface="Cambria Math" panose="02040503050406030204" pitchFamily="18" charset="0"/>
                                <a:ea typeface="Cambria Math" panose="02040503050406030204" pitchFamily="18" charset="0"/>
                              </a:rPr>
                            </m:ctrlPr>
                          </m:sSupPr>
                          <m:e>
                            <m:r>
                              <a:rPr lang="de-DE" b="0" i="1" smtClean="0">
                                <a:solidFill>
                                  <a:schemeClr val="accent1"/>
                                </a:solidFill>
                                <a:latin typeface="Cambria Math" panose="02040503050406030204" pitchFamily="18" charset="0"/>
                                <a:ea typeface="Cambria Math" panose="02040503050406030204" pitchFamily="18" charset="0"/>
                              </a:rPr>
                              <m:t>2</m:t>
                            </m:r>
                          </m:e>
                          <m:sup>
                            <m:r>
                              <a:rPr lang="de-DE" i="1">
                                <a:solidFill>
                                  <a:schemeClr val="accent1"/>
                                </a:solidFill>
                                <a:latin typeface="Cambria Math" panose="02040503050406030204" pitchFamily="18" charset="0"/>
                                <a:ea typeface="Cambria Math" panose="02040503050406030204" pitchFamily="18" charset="0"/>
                              </a:rPr>
                              <m:t>𝑛</m:t>
                            </m:r>
                          </m:sup>
                        </m:sSup>
                      </m:e>
                    </m:d>
                  </m:oMath>
                </a14:m>
                <a:r>
                  <a:rPr lang="de-DE" dirty="0"/>
                  <a:t> mit </a:t>
                </a:r>
                <a14:m>
                  <m:oMath xmlns:m="http://schemas.openxmlformats.org/officeDocument/2006/math">
                    <m:r>
                      <a:rPr lang="de-DE" i="1">
                        <a:latin typeface="Cambria Math" panose="02040503050406030204" pitchFamily="18" charset="0"/>
                      </a:rPr>
                      <m:t>𝑟</m:t>
                    </m:r>
                    <m:r>
                      <a:rPr lang="de-DE" i="1">
                        <a:latin typeface="Cambria Math" panose="02040503050406030204" pitchFamily="18" charset="0"/>
                      </a:rPr>
                      <m:t>=2</m:t>
                    </m:r>
                  </m:oMath>
                </a14:m>
                <a:endParaRPr lang="de-DE" dirty="0"/>
              </a:p>
            </p:txBody>
          </p:sp>
        </mc:Choice>
        <mc:Fallback xmlns="">
          <p:sp>
            <p:nvSpPr>
              <p:cNvPr id="163" name="Rectangle 162">
                <a:extLst>
                  <a:ext uri="{FF2B5EF4-FFF2-40B4-BE49-F238E27FC236}">
                    <a16:creationId xmlns:a16="http://schemas.microsoft.com/office/drawing/2014/main" id="{B6A45F80-B917-6048-8F78-28595C473FCB}"/>
                  </a:ext>
                </a:extLst>
              </p:cNvPr>
              <p:cNvSpPr>
                <a:spLocks noRot="1" noChangeAspect="1" noMove="1" noResize="1" noEditPoints="1" noAdjustHandles="1" noChangeArrowheads="1" noChangeShapeType="1" noTextEdit="1"/>
              </p:cNvSpPr>
              <p:nvPr/>
            </p:nvSpPr>
            <p:spPr>
              <a:xfrm>
                <a:off x="8783406" y="5610588"/>
                <a:ext cx="3109826" cy="369332"/>
              </a:xfrm>
              <a:prstGeom prst="rect">
                <a:avLst/>
              </a:prstGeom>
              <a:blipFill>
                <a:blip r:embed="rId7"/>
                <a:stretch>
                  <a:fillRect t="-6667" b="-23333"/>
                </a:stretch>
              </a:blipFill>
            </p:spPr>
            <p:txBody>
              <a:bodyPr/>
              <a:lstStyle/>
              <a:p>
                <a:r>
                  <a:rPr lang="de-DE">
                    <a:noFill/>
                  </a:rPr>
                  <a:t> </a:t>
                </a:r>
              </a:p>
            </p:txBody>
          </p:sp>
        </mc:Fallback>
      </mc:AlternateContent>
      <p:grpSp>
        <p:nvGrpSpPr>
          <p:cNvPr id="7" name="Group 6">
            <a:extLst>
              <a:ext uri="{FF2B5EF4-FFF2-40B4-BE49-F238E27FC236}">
                <a16:creationId xmlns:a16="http://schemas.microsoft.com/office/drawing/2014/main" id="{31F1D367-7899-EA41-8C88-E56CFDF50842}"/>
              </a:ext>
            </a:extLst>
          </p:cNvPr>
          <p:cNvGrpSpPr/>
          <p:nvPr/>
        </p:nvGrpSpPr>
        <p:grpSpPr>
          <a:xfrm>
            <a:off x="6651707" y="2517574"/>
            <a:ext cx="1651871" cy="3408660"/>
            <a:chOff x="6651707" y="2517574"/>
            <a:chExt cx="1651871" cy="3408660"/>
          </a:xfrm>
        </p:grpSpPr>
        <p:sp>
          <p:nvSpPr>
            <p:cNvPr id="145" name="Oval 144">
              <a:extLst>
                <a:ext uri="{FF2B5EF4-FFF2-40B4-BE49-F238E27FC236}">
                  <a16:creationId xmlns:a16="http://schemas.microsoft.com/office/drawing/2014/main" id="{8E61D069-79B7-304A-A2BB-6C691BEE7D5C}"/>
                </a:ext>
              </a:extLst>
            </p:cNvPr>
            <p:cNvSpPr/>
            <p:nvPr/>
          </p:nvSpPr>
          <p:spPr>
            <a:xfrm>
              <a:off x="6651707" y="3771746"/>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6" name="Oval 145">
              <a:extLst>
                <a:ext uri="{FF2B5EF4-FFF2-40B4-BE49-F238E27FC236}">
                  <a16:creationId xmlns:a16="http://schemas.microsoft.com/office/drawing/2014/main" id="{E7B929D3-7901-D14E-B595-37F624AB35CA}"/>
                </a:ext>
              </a:extLst>
            </p:cNvPr>
            <p:cNvSpPr/>
            <p:nvPr/>
          </p:nvSpPr>
          <p:spPr>
            <a:xfrm>
              <a:off x="7134966" y="2971557"/>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7" name="Oval 146">
              <a:extLst>
                <a:ext uri="{FF2B5EF4-FFF2-40B4-BE49-F238E27FC236}">
                  <a16:creationId xmlns:a16="http://schemas.microsoft.com/office/drawing/2014/main" id="{B92660EC-9CB6-8348-8408-442275FC1A4A}"/>
                </a:ext>
              </a:extLst>
            </p:cNvPr>
            <p:cNvSpPr/>
            <p:nvPr/>
          </p:nvSpPr>
          <p:spPr>
            <a:xfrm>
              <a:off x="7937818" y="5560474"/>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8" name="Oval 147">
              <a:extLst>
                <a:ext uri="{FF2B5EF4-FFF2-40B4-BE49-F238E27FC236}">
                  <a16:creationId xmlns:a16="http://schemas.microsoft.com/office/drawing/2014/main" id="{D3D7E848-4C66-DC47-A172-456CEC724977}"/>
                </a:ext>
              </a:extLst>
            </p:cNvPr>
            <p:cNvSpPr/>
            <p:nvPr/>
          </p:nvSpPr>
          <p:spPr>
            <a:xfrm>
              <a:off x="7134966" y="5123314"/>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9" name="Oval 148">
              <a:extLst>
                <a:ext uri="{FF2B5EF4-FFF2-40B4-BE49-F238E27FC236}">
                  <a16:creationId xmlns:a16="http://schemas.microsoft.com/office/drawing/2014/main" id="{9AA884A2-8A80-1849-90AA-983192E42921}"/>
                </a:ext>
              </a:extLst>
            </p:cNvPr>
            <p:cNvSpPr/>
            <p:nvPr/>
          </p:nvSpPr>
          <p:spPr>
            <a:xfrm>
              <a:off x="6655717" y="4503266"/>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0" name="Oval 149">
              <a:extLst>
                <a:ext uri="{FF2B5EF4-FFF2-40B4-BE49-F238E27FC236}">
                  <a16:creationId xmlns:a16="http://schemas.microsoft.com/office/drawing/2014/main" id="{AE54BD6D-A8A3-2C47-A215-9057EE45B2C1}"/>
                </a:ext>
              </a:extLst>
            </p:cNvPr>
            <p:cNvSpPr/>
            <p:nvPr/>
          </p:nvSpPr>
          <p:spPr>
            <a:xfrm>
              <a:off x="7937818" y="2517574"/>
              <a:ext cx="365760" cy="36576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1" name="Straight Arrow Connector 150">
              <a:extLst>
                <a:ext uri="{FF2B5EF4-FFF2-40B4-BE49-F238E27FC236}">
                  <a16:creationId xmlns:a16="http://schemas.microsoft.com/office/drawing/2014/main" id="{7D2147FA-188F-FB42-A849-5CBA4AB4E1C4}"/>
                </a:ext>
              </a:extLst>
            </p:cNvPr>
            <p:cNvCxnSpPr>
              <a:cxnSpLocks/>
              <a:stCxn id="150" idx="4"/>
              <a:endCxn id="146" idx="0"/>
            </p:cNvCxnSpPr>
            <p:nvPr/>
          </p:nvCxnSpPr>
          <p:spPr>
            <a:xfrm flipH="1">
              <a:off x="7317846" y="2883334"/>
              <a:ext cx="802852" cy="882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a:extLst>
                <a:ext uri="{FF2B5EF4-FFF2-40B4-BE49-F238E27FC236}">
                  <a16:creationId xmlns:a16="http://schemas.microsoft.com/office/drawing/2014/main" id="{E9C78AF0-F675-6D47-9F66-0FCE4B8CAADC}"/>
                </a:ext>
              </a:extLst>
            </p:cNvPr>
            <p:cNvCxnSpPr>
              <a:cxnSpLocks/>
              <a:stCxn id="150" idx="4"/>
              <a:endCxn id="145" idx="0"/>
            </p:cNvCxnSpPr>
            <p:nvPr/>
          </p:nvCxnSpPr>
          <p:spPr>
            <a:xfrm flipH="1">
              <a:off x="6834587" y="2883334"/>
              <a:ext cx="1286111" cy="888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a:extLst>
                <a:ext uri="{FF2B5EF4-FFF2-40B4-BE49-F238E27FC236}">
                  <a16:creationId xmlns:a16="http://schemas.microsoft.com/office/drawing/2014/main" id="{8460AC7A-2CB7-3F45-985C-5D962EAD3CEC}"/>
                </a:ext>
              </a:extLst>
            </p:cNvPr>
            <p:cNvCxnSpPr>
              <a:cxnSpLocks/>
              <a:stCxn id="146" idx="4"/>
              <a:endCxn id="149" idx="0"/>
            </p:cNvCxnSpPr>
            <p:nvPr/>
          </p:nvCxnSpPr>
          <p:spPr>
            <a:xfrm flipH="1">
              <a:off x="6838597" y="3337317"/>
              <a:ext cx="479249" cy="1165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CA094219-3831-8A4B-83AA-9579A9706911}"/>
                </a:ext>
              </a:extLst>
            </p:cNvPr>
            <p:cNvCxnSpPr>
              <a:cxnSpLocks/>
              <a:stCxn id="146" idx="4"/>
              <a:endCxn id="148" idx="0"/>
            </p:cNvCxnSpPr>
            <p:nvPr/>
          </p:nvCxnSpPr>
          <p:spPr>
            <a:xfrm>
              <a:off x="7317846" y="3337317"/>
              <a:ext cx="0" cy="1785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07AC6022-AB94-164C-BE99-20796B784B90}"/>
                </a:ext>
              </a:extLst>
            </p:cNvPr>
            <p:cNvCxnSpPr>
              <a:cxnSpLocks/>
              <a:stCxn id="150" idx="4"/>
              <a:endCxn id="149" idx="0"/>
            </p:cNvCxnSpPr>
            <p:nvPr/>
          </p:nvCxnSpPr>
          <p:spPr>
            <a:xfrm flipH="1">
              <a:off x="6838597" y="2883334"/>
              <a:ext cx="1282101" cy="16199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73E2A19B-8CBA-094F-9274-C962D2FC8849}"/>
                </a:ext>
              </a:extLst>
            </p:cNvPr>
            <p:cNvCxnSpPr>
              <a:cxnSpLocks/>
              <a:stCxn id="146" idx="4"/>
              <a:endCxn id="145" idx="0"/>
            </p:cNvCxnSpPr>
            <p:nvPr/>
          </p:nvCxnSpPr>
          <p:spPr>
            <a:xfrm flipH="1">
              <a:off x="6834587" y="3337317"/>
              <a:ext cx="483259" cy="4344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8A5B6C3E-F1F8-3143-AA6E-B56919285151}"/>
                </a:ext>
              </a:extLst>
            </p:cNvPr>
            <p:cNvCxnSpPr>
              <a:cxnSpLocks/>
              <a:stCxn id="150" idx="4"/>
              <a:endCxn id="147" idx="0"/>
            </p:cNvCxnSpPr>
            <p:nvPr/>
          </p:nvCxnSpPr>
          <p:spPr>
            <a:xfrm>
              <a:off x="8120698" y="2883334"/>
              <a:ext cx="0" cy="26771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3863742E-A345-AC41-83CC-2D15D0965143}"/>
                </a:ext>
              </a:extLst>
            </p:cNvPr>
            <p:cNvCxnSpPr>
              <a:cxnSpLocks/>
              <a:stCxn id="145" idx="4"/>
              <a:endCxn id="149" idx="0"/>
            </p:cNvCxnSpPr>
            <p:nvPr/>
          </p:nvCxnSpPr>
          <p:spPr>
            <a:xfrm>
              <a:off x="6834587" y="4137506"/>
              <a:ext cx="4010" cy="365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2ED65F01-7E4E-7E48-AA5E-B0CDF5A3B1A9}"/>
                </a:ext>
              </a:extLst>
            </p:cNvPr>
            <p:cNvCxnSpPr>
              <a:cxnSpLocks/>
              <a:stCxn id="150" idx="4"/>
              <a:endCxn id="148" idx="0"/>
            </p:cNvCxnSpPr>
            <p:nvPr/>
          </p:nvCxnSpPr>
          <p:spPr>
            <a:xfrm flipH="1">
              <a:off x="7317846" y="2883334"/>
              <a:ext cx="802852" cy="22399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84282487-02B0-A342-90A1-ADCDD0D102C2}"/>
                </a:ext>
              </a:extLst>
            </p:cNvPr>
            <p:cNvCxnSpPr>
              <a:cxnSpLocks/>
              <a:stCxn id="148" idx="5"/>
              <a:endCxn id="147" idx="1"/>
            </p:cNvCxnSpPr>
            <p:nvPr/>
          </p:nvCxnSpPr>
          <p:spPr>
            <a:xfrm>
              <a:off x="7447162" y="5435510"/>
              <a:ext cx="544220" cy="1785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FCF9722D-9AC9-1B44-9146-849B3FC4033D}"/>
                </a:ext>
              </a:extLst>
            </p:cNvPr>
            <p:cNvCxnSpPr>
              <a:cxnSpLocks/>
              <a:stCxn id="145" idx="5"/>
              <a:endCxn id="147" idx="0"/>
            </p:cNvCxnSpPr>
            <p:nvPr/>
          </p:nvCxnSpPr>
          <p:spPr>
            <a:xfrm>
              <a:off x="6963903" y="4083942"/>
              <a:ext cx="1156795" cy="14765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10AD1328-B7DF-CC43-8191-D99AE45B73D1}"/>
                </a:ext>
              </a:extLst>
            </p:cNvPr>
            <p:cNvCxnSpPr>
              <a:cxnSpLocks/>
              <a:stCxn id="146" idx="4"/>
              <a:endCxn id="147" idx="0"/>
            </p:cNvCxnSpPr>
            <p:nvPr/>
          </p:nvCxnSpPr>
          <p:spPr>
            <a:xfrm>
              <a:off x="7317846" y="3337317"/>
              <a:ext cx="802852" cy="22231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a:extLst>
                <a:ext uri="{FF2B5EF4-FFF2-40B4-BE49-F238E27FC236}">
                  <a16:creationId xmlns:a16="http://schemas.microsoft.com/office/drawing/2014/main" id="{694DE6C4-6A57-9149-8ABE-D447866361B9}"/>
                </a:ext>
              </a:extLst>
            </p:cNvPr>
            <p:cNvCxnSpPr>
              <a:cxnSpLocks/>
              <a:stCxn id="149" idx="5"/>
              <a:endCxn id="147" idx="0"/>
            </p:cNvCxnSpPr>
            <p:nvPr/>
          </p:nvCxnSpPr>
          <p:spPr>
            <a:xfrm>
              <a:off x="6967913" y="4815462"/>
              <a:ext cx="1152785" cy="7450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1" name="Straight Arrow Connector 170">
              <a:extLst>
                <a:ext uri="{FF2B5EF4-FFF2-40B4-BE49-F238E27FC236}">
                  <a16:creationId xmlns:a16="http://schemas.microsoft.com/office/drawing/2014/main" id="{8AE6C0B4-8798-2B4D-9FD8-FA4726DB9971}"/>
                </a:ext>
              </a:extLst>
            </p:cNvPr>
            <p:cNvCxnSpPr>
              <a:cxnSpLocks/>
              <a:stCxn id="145" idx="5"/>
              <a:endCxn id="148" idx="0"/>
            </p:cNvCxnSpPr>
            <p:nvPr/>
          </p:nvCxnSpPr>
          <p:spPr>
            <a:xfrm>
              <a:off x="6963903" y="4083942"/>
              <a:ext cx="353943" cy="10393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2" name="Straight Arrow Connector 171">
              <a:extLst>
                <a:ext uri="{FF2B5EF4-FFF2-40B4-BE49-F238E27FC236}">
                  <a16:creationId xmlns:a16="http://schemas.microsoft.com/office/drawing/2014/main" id="{6A7E3A12-B608-4B45-8397-36A25C7D83FB}"/>
                </a:ext>
              </a:extLst>
            </p:cNvPr>
            <p:cNvCxnSpPr>
              <a:cxnSpLocks/>
              <a:stCxn id="149" idx="5"/>
              <a:endCxn id="148" idx="0"/>
            </p:cNvCxnSpPr>
            <p:nvPr/>
          </p:nvCxnSpPr>
          <p:spPr>
            <a:xfrm>
              <a:off x="6967913" y="4815462"/>
              <a:ext cx="349933" cy="3078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1383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3" grpId="0">
        <p:bldAsOne/>
      </p:bldGraphic>
      <p:bldP spid="16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C219-CBFF-BA47-A96A-1B19D0F49F59}"/>
              </a:ext>
            </a:extLst>
          </p:cNvPr>
          <p:cNvSpPr>
            <a:spLocks noGrp="1"/>
          </p:cNvSpPr>
          <p:nvPr>
            <p:ph type="title"/>
          </p:nvPr>
        </p:nvSpPr>
        <p:spPr/>
        <p:txBody>
          <a:bodyPr/>
          <a:lstStyle/>
          <a:p>
            <a:r>
              <a:rPr lang="de-DE" dirty="0"/>
              <a:t>Anwendung von BNs: Naive </a:t>
            </a:r>
            <a:r>
              <a:rPr lang="de-DE" dirty="0" err="1"/>
              <a:t>Bayes</a:t>
            </a:r>
            <a:r>
              <a:rPr lang="de-DE" dirty="0"/>
              <a:t> </a:t>
            </a:r>
            <a:r>
              <a:rPr lang="de-DE" dirty="0" err="1"/>
              <a:t>Klassifizierer</a:t>
            </a:r>
            <a:endParaRPr lang="de-DE"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5E6E6BE-2228-7E46-9D2D-A0F7E0117FAD}"/>
                  </a:ext>
                </a:extLst>
              </p:cNvPr>
              <p:cNvSpPr>
                <a:spLocks noGrp="1"/>
              </p:cNvSpPr>
              <p:nvPr>
                <p:ph idx="1"/>
              </p:nvPr>
            </p:nvSpPr>
            <p:spPr/>
            <p:txBody>
              <a:bodyPr>
                <a:normAutofit/>
              </a:bodyPr>
              <a:lstStyle/>
              <a:p>
                <a:r>
                  <a:rPr lang="de-DE" dirty="0">
                    <a:latin typeface="+mn-lt"/>
                  </a:rPr>
                  <a:t>Klassifikation:</a:t>
                </a:r>
              </a:p>
              <a:p>
                <a:pPr lvl="1"/>
                <a:r>
                  <a:rPr lang="de-DE" dirty="0">
                    <a:latin typeface="+mn-lt"/>
                  </a:rPr>
                  <a:t>Menge von Features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𝑋</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𝑋</m:t>
                        </m:r>
                      </m:e>
                      <m:sub>
                        <m:r>
                          <a:rPr lang="de-DE" i="1">
                            <a:latin typeface="Cambria Math" panose="02040503050406030204" pitchFamily="18" charset="0"/>
                          </a:rPr>
                          <m:t>𝑛</m:t>
                        </m:r>
                      </m:sub>
                    </m:sSub>
                  </m:oMath>
                </a14:m>
                <a:endParaRPr lang="de-DE" dirty="0">
                  <a:latin typeface="+mn-lt"/>
                </a:endParaRPr>
              </a:p>
              <a:p>
                <a:pPr lvl="1"/>
                <a:r>
                  <a:rPr lang="de-DE" dirty="0">
                    <a:latin typeface="+mn-lt"/>
                  </a:rPr>
                  <a:t>Zuweisung eines Klassennamens </a:t>
                </a:r>
                <a14:m>
                  <m:oMath xmlns:m="http://schemas.openxmlformats.org/officeDocument/2006/math">
                    <m:r>
                      <a:rPr lang="de-DE" b="0" i="1" smtClean="0">
                        <a:latin typeface="Cambria Math" panose="02040503050406030204" pitchFamily="18" charset="0"/>
                      </a:rPr>
                      <m:t>𝑐</m:t>
                    </m:r>
                  </m:oMath>
                </a14:m>
                <a:r>
                  <a:rPr lang="de-DE" dirty="0">
                    <a:latin typeface="+mn-lt"/>
                  </a:rPr>
                  <a:t> (Label) auf Basis der </a:t>
                </a:r>
                <a:r>
                  <a:rPr lang="de-DE" dirty="0" err="1">
                    <a:latin typeface="+mn-lt"/>
                  </a:rPr>
                  <a:t>Featurewerte</a:t>
                </a:r>
                <a:r>
                  <a:rPr lang="de-DE" dirty="0">
                    <a:latin typeface="+mn-lt"/>
                  </a:rPr>
                  <a:t>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𝑥</m:t>
                        </m:r>
                      </m:e>
                      <m:sub>
                        <m:r>
                          <a:rPr lang="de-DE" i="1">
                            <a:latin typeface="Cambria Math" panose="02040503050406030204" pitchFamily="18" charset="0"/>
                          </a:rPr>
                          <m:t>𝑛</m:t>
                        </m:r>
                      </m:sub>
                    </m:sSub>
                  </m:oMath>
                </a14:m>
                <a:endParaRPr lang="de-DE" dirty="0">
                  <a:latin typeface="+mn-lt"/>
                </a:endParaRPr>
              </a:p>
              <a:p>
                <a:r>
                  <a:rPr lang="de-DE" dirty="0">
                    <a:latin typeface="+mn-lt"/>
                  </a:rPr>
                  <a:t>Modellierung als BN:</a:t>
                </a:r>
              </a:p>
              <a:p>
                <a:pPr lvl="1"/>
                <a:r>
                  <a:rPr lang="de-DE" dirty="0"/>
                  <a:t>Intuition: Klasse </a:t>
                </a:r>
                <a14:m>
                  <m:oMath xmlns:m="http://schemas.openxmlformats.org/officeDocument/2006/math">
                    <m:r>
                      <a:rPr lang="de-DE" i="1">
                        <a:latin typeface="Cambria Math" panose="02040503050406030204" pitchFamily="18" charset="0"/>
                      </a:rPr>
                      <m:t>𝑐</m:t>
                    </m:r>
                  </m:oMath>
                </a14:m>
                <a:r>
                  <a:rPr lang="de-DE" dirty="0"/>
                  <a:t> beeinflusst die Ausprägung der </a:t>
                </a:r>
                <a:r>
                  <a:rPr lang="de-DE" dirty="0" err="1"/>
                  <a:t>Featurewerte</a:t>
                </a:r>
                <a:r>
                  <a:rPr lang="de-DE"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𝑛</m:t>
                        </m:r>
                      </m:sub>
                    </m:sSub>
                  </m:oMath>
                </a14:m>
                <a:endParaRPr lang="de-DE" dirty="0"/>
              </a:p>
              <a:p>
                <a:pPr lvl="1"/>
                <a14:m>
                  <m:oMath xmlns:m="http://schemas.openxmlformats.org/officeDocument/2006/math">
                    <m:r>
                      <a:rPr lang="de-DE" b="1" i="1" smtClean="0">
                        <a:latin typeface="Cambria Math" panose="02040503050406030204" pitchFamily="18" charset="0"/>
                      </a:rPr>
                      <m:t>𝑹</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𝑋</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𝑋</m:t>
                            </m:r>
                          </m:e>
                          <m:sub>
                            <m:r>
                              <a:rPr lang="de-DE" b="0" i="1" smtClean="0">
                                <a:latin typeface="Cambria Math" panose="02040503050406030204" pitchFamily="18" charset="0"/>
                              </a:rPr>
                              <m:t>𝑛</m:t>
                            </m:r>
                          </m:sub>
                        </m:sSub>
                        <m:r>
                          <a:rPr lang="de-DE" b="0" i="1" smtClean="0">
                            <a:latin typeface="Cambria Math" panose="02040503050406030204" pitchFamily="18" charset="0"/>
                          </a:rPr>
                          <m:t>,</m:t>
                        </m:r>
                        <m:r>
                          <a:rPr lang="de-DE" b="0" i="1" smtClean="0">
                            <a:latin typeface="Cambria Math" panose="02040503050406030204" pitchFamily="18" charset="0"/>
                          </a:rPr>
                          <m:t>𝐶</m:t>
                        </m:r>
                      </m:e>
                    </m:d>
                  </m:oMath>
                </a14:m>
                <a:r>
                  <a:rPr lang="de-DE" dirty="0"/>
                  <a:t> Menge von Zufallsvariablen </a:t>
                </a:r>
              </a:p>
              <a:p>
                <a:pPr lvl="2"/>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𝑋</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𝑋</m:t>
                        </m:r>
                      </m:e>
                      <m:sub>
                        <m:r>
                          <a:rPr lang="de-DE" i="1">
                            <a:latin typeface="Cambria Math" panose="02040503050406030204" pitchFamily="18" charset="0"/>
                          </a:rPr>
                          <m:t>𝑛</m:t>
                        </m:r>
                      </m:sub>
                    </m:sSub>
                  </m:oMath>
                </a14:m>
                <a:r>
                  <a:rPr lang="de-DE" dirty="0"/>
                  <a:t> beobachtbar</a:t>
                </a:r>
              </a:p>
              <a:p>
                <a:pPr lvl="2"/>
                <a14:m>
                  <m:oMath xmlns:m="http://schemas.openxmlformats.org/officeDocument/2006/math">
                    <m:r>
                      <a:rPr lang="de-DE" i="1">
                        <a:latin typeface="Cambria Math" panose="02040503050406030204" pitchFamily="18" charset="0"/>
                      </a:rPr>
                      <m:t>𝐶</m:t>
                    </m:r>
                  </m:oMath>
                </a14:m>
                <a:r>
                  <a:rPr lang="de-DE" dirty="0"/>
                  <a:t> latent (nicht beobachtbar)</a:t>
                </a:r>
              </a:p>
              <a:p>
                <a:pPr lvl="1"/>
                <a:r>
                  <a:rPr lang="de-DE" dirty="0"/>
                  <a:t>Faktorisierung: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𝐶</m:t>
                        </m:r>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𝑋</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b="0" i="1" smtClean="0">
                                <a:latin typeface="Cambria Math" panose="02040503050406030204" pitchFamily="18" charset="0"/>
                              </a:rPr>
                              <m:t>𝑋</m:t>
                            </m:r>
                          </m:e>
                          <m:sub>
                            <m:r>
                              <a:rPr lang="de-DE" i="1">
                                <a:latin typeface="Cambria Math" panose="02040503050406030204" pitchFamily="18" charset="0"/>
                              </a:rPr>
                              <m:t>𝑛</m:t>
                            </m:r>
                          </m:sub>
                        </m:sSub>
                      </m:e>
                    </m:d>
                    <m:r>
                      <a:rPr lang="de-DE" b="0" i="1" smtClean="0">
                        <a:latin typeface="Cambria Math" panose="02040503050406030204" pitchFamily="18" charset="0"/>
                      </a:rPr>
                      <m:t>=</m:t>
                    </m:r>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𝐶</m:t>
                        </m:r>
                      </m:e>
                    </m:d>
                    <m:nary>
                      <m:naryPr>
                        <m:chr m:val="∏"/>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𝑛</m:t>
                        </m:r>
                      </m:sup>
                      <m:e>
                        <m:r>
                          <a:rPr lang="de-DE" b="0" i="1" smtClean="0">
                            <a:latin typeface="Cambria Math" panose="02040503050406030204" pitchFamily="18" charset="0"/>
                          </a:rPr>
                          <m:t>𝑃</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𝑋</m:t>
                                </m:r>
                              </m:e>
                              <m:sub>
                                <m:r>
                                  <a:rPr lang="de-DE" b="0" i="1" smtClean="0">
                                    <a:latin typeface="Cambria Math" panose="02040503050406030204" pitchFamily="18" charset="0"/>
                                  </a:rPr>
                                  <m:t>𝑖</m:t>
                                </m:r>
                              </m:sub>
                            </m:sSub>
                            <m:r>
                              <a:rPr lang="de-DE" b="0" i="1" smtClean="0">
                                <a:latin typeface="Cambria Math" panose="02040503050406030204" pitchFamily="18" charset="0"/>
                              </a:rPr>
                              <m:t>|</m:t>
                            </m:r>
                            <m:r>
                              <a:rPr lang="de-DE" b="0" i="1" smtClean="0">
                                <a:latin typeface="Cambria Math" panose="02040503050406030204" pitchFamily="18" charset="0"/>
                              </a:rPr>
                              <m:t>𝐶</m:t>
                            </m:r>
                          </m:e>
                        </m:d>
                      </m:e>
                    </m:nary>
                  </m:oMath>
                </a14:m>
                <a:endParaRPr lang="de-DE" dirty="0"/>
              </a:p>
              <a:p>
                <a:pPr lvl="1"/>
                <a:r>
                  <a:rPr lang="de-DE" dirty="0"/>
                  <a:t>Anfrage an BN: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𝐶</m:t>
                        </m:r>
                        <m:r>
                          <a:rPr lang="de-DE" b="0" i="1" smtClean="0">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𝑛</m:t>
                            </m:r>
                          </m:sub>
                        </m:sSub>
                      </m:e>
                    </m:d>
                  </m:oMath>
                </a14:m>
                <a:r>
                  <a:rPr lang="de-DE" dirty="0"/>
                  <a:t> ➝ Zuweisung des Klassennamens mit höchster Wahrscheinlichkeit, i.e., </a:t>
                </a:r>
                <a14:m>
                  <m:oMath xmlns:m="http://schemas.openxmlformats.org/officeDocument/2006/math">
                    <m:func>
                      <m:funcPr>
                        <m:ctrlPr>
                          <a:rPr lang="de-DE" b="0" i="1" smtClean="0">
                            <a:latin typeface="Cambria Math" panose="02040503050406030204" pitchFamily="18" charset="0"/>
                          </a:rPr>
                        </m:ctrlPr>
                      </m:funcPr>
                      <m:fName>
                        <m:limLow>
                          <m:limLowPr>
                            <m:ctrlPr>
                              <a:rPr lang="de-DE" b="0" i="1" smtClean="0">
                                <a:latin typeface="Cambria Math" panose="02040503050406030204" pitchFamily="18" charset="0"/>
                              </a:rPr>
                            </m:ctrlPr>
                          </m:limLowPr>
                          <m:e>
                            <m:r>
                              <m:rPr>
                                <m:sty m:val="p"/>
                              </m:rPr>
                              <a:rPr lang="de-DE" b="0" i="0" smtClean="0">
                                <a:latin typeface="Cambria Math" panose="02040503050406030204" pitchFamily="18" charset="0"/>
                              </a:rPr>
                              <m:t>arg</m:t>
                            </m:r>
                            <m:r>
                              <a:rPr lang="de-DE" b="0" i="0" smtClean="0">
                                <a:latin typeface="Cambria Math" panose="02040503050406030204" pitchFamily="18" charset="0"/>
                              </a:rPr>
                              <m:t> </m:t>
                            </m:r>
                            <m:r>
                              <m:rPr>
                                <m:sty m:val="p"/>
                              </m:rPr>
                              <a:rPr lang="de-DE" b="0" i="0" smtClean="0">
                                <a:latin typeface="Cambria Math" panose="02040503050406030204" pitchFamily="18" charset="0"/>
                              </a:rPr>
                              <m:t>max</m:t>
                            </m:r>
                          </m:e>
                          <m:lim>
                            <m:r>
                              <a:rPr lang="de-DE" b="0" i="1" smtClean="0">
                                <a:latin typeface="Cambria Math" panose="02040503050406030204" pitchFamily="18" charset="0"/>
                              </a:rPr>
                              <m:t>𝑐</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𝑉𝑎𝑙</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𝐶</m:t>
                                </m:r>
                              </m:e>
                            </m:d>
                          </m:lim>
                        </m:limLow>
                      </m:fName>
                      <m:e>
                        <m:r>
                          <a:rPr lang="de-DE" i="1">
                            <a:latin typeface="Cambria Math" panose="02040503050406030204" pitchFamily="18" charset="0"/>
                          </a:rPr>
                          <m:t>𝑃</m:t>
                        </m:r>
                        <m:d>
                          <m:dPr>
                            <m:ctrlPr>
                              <a:rPr lang="de-DE" i="1">
                                <a:latin typeface="Cambria Math" panose="02040503050406030204" pitchFamily="18" charset="0"/>
                              </a:rPr>
                            </m:ctrlPr>
                          </m:dPr>
                          <m:e>
                            <m:r>
                              <a:rPr lang="de-DE" b="0" i="1" smtClean="0">
                                <a:latin typeface="Cambria Math" panose="02040503050406030204" pitchFamily="18" charset="0"/>
                              </a:rPr>
                              <m:t>𝑐</m:t>
                            </m:r>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𝑛</m:t>
                                </m:r>
                              </m:sub>
                            </m:sSub>
                          </m:e>
                        </m:d>
                      </m:e>
                    </m:func>
                  </m:oMath>
                </a14:m>
                <a:endParaRPr lang="de-DE" dirty="0"/>
              </a:p>
            </p:txBody>
          </p:sp>
        </mc:Choice>
        <mc:Fallback xmlns="">
          <p:sp>
            <p:nvSpPr>
              <p:cNvPr id="3" name="Content Placeholder 2">
                <a:extLst>
                  <a:ext uri="{FF2B5EF4-FFF2-40B4-BE49-F238E27FC236}">
                    <a16:creationId xmlns:a16="http://schemas.microsoft.com/office/drawing/2014/main" id="{15E6E6BE-2228-7E46-9D2D-A0F7E0117FAD}"/>
                  </a:ext>
                </a:extLst>
              </p:cNvPr>
              <p:cNvSpPr>
                <a:spLocks noGrp="1" noRot="1" noChangeAspect="1" noMove="1" noResize="1" noEditPoints="1" noAdjustHandles="1" noChangeArrowheads="1" noChangeShapeType="1" noTextEdit="1"/>
              </p:cNvSpPr>
              <p:nvPr>
                <p:ph idx="1"/>
              </p:nvPr>
            </p:nvSpPr>
            <p:spPr>
              <a:blipFill>
                <a:blip r:embed="rId3"/>
                <a:stretch>
                  <a:fillRect l="-1435" t="-268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8FC5E87-C004-1A4E-983A-CB3BCD84C988}"/>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0E0AF4C3-122F-9B46-849F-883883B4D7AE}"/>
              </a:ext>
            </a:extLst>
          </p:cNvPr>
          <p:cNvSpPr>
            <a:spLocks noGrp="1"/>
          </p:cNvSpPr>
          <p:nvPr>
            <p:ph type="ftr" sz="quarter" idx="3"/>
          </p:nvPr>
        </p:nvSpPr>
        <p:spPr/>
        <p:txBody>
          <a:bodyPr/>
          <a:lstStyle/>
          <a:p>
            <a:r>
              <a:rPr lang="de-DE" dirty="0"/>
              <a:t>Tanya Braun</a:t>
            </a:r>
          </a:p>
        </p:txBody>
      </p:sp>
      <p:sp>
        <p:nvSpPr>
          <p:cNvPr id="6" name="Slide Number Placeholder 5">
            <a:extLst>
              <a:ext uri="{FF2B5EF4-FFF2-40B4-BE49-F238E27FC236}">
                <a16:creationId xmlns:a16="http://schemas.microsoft.com/office/drawing/2014/main" id="{895B3750-7066-9742-ADB9-97D0AE2AB053}"/>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46</a:t>
            </a:fld>
            <a:r>
              <a:rPr lang="de-DE"/>
              <a:t> </a:t>
            </a:r>
            <a:endParaRPr lang="de-DE" sz="1400" dirty="0"/>
          </a:p>
        </p:txBody>
      </p:sp>
      <p:grpSp>
        <p:nvGrpSpPr>
          <p:cNvPr id="21" name="Group 20">
            <a:extLst>
              <a:ext uri="{FF2B5EF4-FFF2-40B4-BE49-F238E27FC236}">
                <a16:creationId xmlns:a16="http://schemas.microsoft.com/office/drawing/2014/main" id="{BF620E84-3B1F-DD45-9629-6B592AB3241C}"/>
              </a:ext>
            </a:extLst>
          </p:cNvPr>
          <p:cNvGrpSpPr/>
          <p:nvPr/>
        </p:nvGrpSpPr>
        <p:grpSpPr>
          <a:xfrm>
            <a:off x="8170939" y="3715475"/>
            <a:ext cx="3420512" cy="1003467"/>
            <a:chOff x="8423488" y="3149417"/>
            <a:chExt cx="3420512" cy="1003467"/>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172795-C03B-EF4D-B1D7-0DCAD241BCA2}"/>
                    </a:ext>
                  </a:extLst>
                </p:cNvPr>
                <p:cNvSpPr txBox="1"/>
                <p:nvPr/>
              </p:nvSpPr>
              <p:spPr>
                <a:xfrm>
                  <a:off x="9821216" y="3149417"/>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𝐶</m:t>
                        </m:r>
                      </m:oMath>
                    </m:oMathPara>
                  </a14:m>
                  <a:endParaRPr lang="de-DE" dirty="0"/>
                </a:p>
              </p:txBody>
            </p:sp>
          </mc:Choice>
          <mc:Fallback xmlns="">
            <p:sp>
              <p:nvSpPr>
                <p:cNvPr id="7" name="TextBox 6">
                  <a:extLst>
                    <a:ext uri="{FF2B5EF4-FFF2-40B4-BE49-F238E27FC236}">
                      <a16:creationId xmlns:a16="http://schemas.microsoft.com/office/drawing/2014/main" id="{D4172795-C03B-EF4D-B1D7-0DCAD241BCA2}"/>
                    </a:ext>
                  </a:extLst>
                </p:cNvPr>
                <p:cNvSpPr txBox="1">
                  <a:spLocks noRot="1" noChangeAspect="1" noMove="1" noResize="1" noEditPoints="1" noAdjustHandles="1" noChangeArrowheads="1" noChangeShapeType="1" noTextEdit="1"/>
                </p:cNvSpPr>
                <p:nvPr/>
              </p:nvSpPr>
              <p:spPr>
                <a:xfrm>
                  <a:off x="9821216" y="3149417"/>
                  <a:ext cx="720000" cy="389513"/>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139084B-DBF3-F341-BCF4-F38296629269}"/>
                    </a:ext>
                  </a:extLst>
                </p:cNvPr>
                <p:cNvSpPr txBox="1"/>
                <p:nvPr/>
              </p:nvSpPr>
              <p:spPr>
                <a:xfrm>
                  <a:off x="8423488" y="3763371"/>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1</m:t>
                            </m:r>
                          </m:sub>
                        </m:sSub>
                      </m:oMath>
                    </m:oMathPara>
                  </a14:m>
                  <a:endParaRPr lang="de-DE" dirty="0"/>
                </a:p>
              </p:txBody>
            </p:sp>
          </mc:Choice>
          <mc:Fallback xmlns="">
            <p:sp>
              <p:nvSpPr>
                <p:cNvPr id="8" name="TextBox 7">
                  <a:extLst>
                    <a:ext uri="{FF2B5EF4-FFF2-40B4-BE49-F238E27FC236}">
                      <a16:creationId xmlns:a16="http://schemas.microsoft.com/office/drawing/2014/main" id="{9139084B-DBF3-F341-BCF4-F38296629269}"/>
                    </a:ext>
                  </a:extLst>
                </p:cNvPr>
                <p:cNvSpPr txBox="1">
                  <a:spLocks noRot="1" noChangeAspect="1" noMove="1" noResize="1" noEditPoints="1" noAdjustHandles="1" noChangeArrowheads="1" noChangeShapeType="1" noTextEdit="1"/>
                </p:cNvSpPr>
                <p:nvPr/>
              </p:nvSpPr>
              <p:spPr>
                <a:xfrm>
                  <a:off x="8423488" y="3763371"/>
                  <a:ext cx="720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2756879-A165-3844-B8ED-6B28493A87DA}"/>
                    </a:ext>
                  </a:extLst>
                </p:cNvPr>
                <p:cNvSpPr txBox="1"/>
                <p:nvPr/>
              </p:nvSpPr>
              <p:spPr>
                <a:xfrm>
                  <a:off x="9336243" y="3762283"/>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2</m:t>
                            </m:r>
                          </m:sub>
                        </m:sSub>
                      </m:oMath>
                    </m:oMathPara>
                  </a14:m>
                  <a:endParaRPr lang="de-DE" dirty="0"/>
                </a:p>
              </p:txBody>
            </p:sp>
          </mc:Choice>
          <mc:Fallback xmlns="">
            <p:sp>
              <p:nvSpPr>
                <p:cNvPr id="10" name="TextBox 9">
                  <a:extLst>
                    <a:ext uri="{FF2B5EF4-FFF2-40B4-BE49-F238E27FC236}">
                      <a16:creationId xmlns:a16="http://schemas.microsoft.com/office/drawing/2014/main" id="{42756879-A165-3844-B8ED-6B28493A87DA}"/>
                    </a:ext>
                  </a:extLst>
                </p:cNvPr>
                <p:cNvSpPr txBox="1">
                  <a:spLocks noRot="1" noChangeAspect="1" noMove="1" noResize="1" noEditPoints="1" noAdjustHandles="1" noChangeArrowheads="1" noChangeShapeType="1" noTextEdit="1"/>
                </p:cNvSpPr>
                <p:nvPr/>
              </p:nvSpPr>
              <p:spPr>
                <a:xfrm>
                  <a:off x="9336243" y="3762283"/>
                  <a:ext cx="720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F685B42-07BD-FD4B-9C4C-48FD2F457C8F}"/>
                    </a:ext>
                  </a:extLst>
                </p:cNvPr>
                <p:cNvSpPr txBox="1"/>
                <p:nvPr/>
              </p:nvSpPr>
              <p:spPr>
                <a:xfrm>
                  <a:off x="11124000" y="3762283"/>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𝑛</m:t>
                            </m:r>
                          </m:sub>
                        </m:sSub>
                      </m:oMath>
                    </m:oMathPara>
                  </a14:m>
                  <a:endParaRPr lang="de-DE" dirty="0"/>
                </a:p>
              </p:txBody>
            </p:sp>
          </mc:Choice>
          <mc:Fallback xmlns="">
            <p:sp>
              <p:nvSpPr>
                <p:cNvPr id="11" name="TextBox 10">
                  <a:extLst>
                    <a:ext uri="{FF2B5EF4-FFF2-40B4-BE49-F238E27FC236}">
                      <a16:creationId xmlns:a16="http://schemas.microsoft.com/office/drawing/2014/main" id="{6F685B42-07BD-FD4B-9C4C-48FD2F457C8F}"/>
                    </a:ext>
                  </a:extLst>
                </p:cNvPr>
                <p:cNvSpPr txBox="1">
                  <a:spLocks noRot="1" noChangeAspect="1" noMove="1" noResize="1" noEditPoints="1" noAdjustHandles="1" noChangeArrowheads="1" noChangeShapeType="1" noTextEdit="1"/>
                </p:cNvSpPr>
                <p:nvPr/>
              </p:nvSpPr>
              <p:spPr>
                <a:xfrm>
                  <a:off x="11124000" y="3762283"/>
                  <a:ext cx="720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56DFF9F1-C538-1D4E-9F39-7E821A8E698D}"/>
                    </a:ext>
                  </a:extLst>
                </p:cNvPr>
                <p:cNvSpPr/>
                <p:nvPr/>
              </p:nvSpPr>
              <p:spPr>
                <a:xfrm>
                  <a:off x="10384776" y="3772373"/>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12" name="Rectangle 11">
                  <a:extLst>
                    <a:ext uri="{FF2B5EF4-FFF2-40B4-BE49-F238E27FC236}">
                      <a16:creationId xmlns:a16="http://schemas.microsoft.com/office/drawing/2014/main" id="{56DFF9F1-C538-1D4E-9F39-7E821A8E698D}"/>
                    </a:ext>
                  </a:extLst>
                </p:cNvPr>
                <p:cNvSpPr>
                  <a:spLocks noRot="1" noChangeAspect="1" noMove="1" noResize="1" noEditPoints="1" noAdjustHandles="1" noChangeArrowheads="1" noChangeShapeType="1" noTextEdit="1"/>
                </p:cNvSpPr>
                <p:nvPr/>
              </p:nvSpPr>
              <p:spPr>
                <a:xfrm>
                  <a:off x="10384776" y="3772373"/>
                  <a:ext cx="410690" cy="369332"/>
                </a:xfrm>
                <a:prstGeom prst="rect">
                  <a:avLst/>
                </a:prstGeom>
                <a:blipFill>
                  <a:blip r:embed="rId8"/>
                  <a:stretch>
                    <a:fillRect/>
                  </a:stretch>
                </a:blipFill>
              </p:spPr>
              <p:txBody>
                <a:bodyPr/>
                <a:lstStyle/>
                <a:p>
                  <a:r>
                    <a:rPr lang="de-DE">
                      <a:noFill/>
                    </a:rPr>
                    <a:t> </a:t>
                  </a:r>
                </a:p>
              </p:txBody>
            </p:sp>
          </mc:Fallback>
        </mc:AlternateContent>
        <p:cxnSp>
          <p:nvCxnSpPr>
            <p:cNvPr id="14" name="Straight Arrow Connector 13">
              <a:extLst>
                <a:ext uri="{FF2B5EF4-FFF2-40B4-BE49-F238E27FC236}">
                  <a16:creationId xmlns:a16="http://schemas.microsoft.com/office/drawing/2014/main" id="{05AF394F-635E-954B-B2ED-19ACE6899FE6}"/>
                </a:ext>
              </a:extLst>
            </p:cNvPr>
            <p:cNvCxnSpPr>
              <a:stCxn id="7" idx="3"/>
              <a:endCxn id="8" idx="7"/>
            </p:cNvCxnSpPr>
            <p:nvPr/>
          </p:nvCxnSpPr>
          <p:spPr>
            <a:xfrm flipH="1">
              <a:off x="9038046" y="3481887"/>
              <a:ext cx="888612" cy="3385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082214C-90B5-AD48-8E14-E6406C95F44A}"/>
                </a:ext>
              </a:extLst>
            </p:cNvPr>
            <p:cNvCxnSpPr>
              <a:cxnSpLocks/>
              <a:stCxn id="7" idx="3"/>
              <a:endCxn id="10" idx="0"/>
            </p:cNvCxnSpPr>
            <p:nvPr/>
          </p:nvCxnSpPr>
          <p:spPr>
            <a:xfrm flipH="1">
              <a:off x="9696243" y="3481887"/>
              <a:ext cx="230415" cy="2803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E42C237-1B12-C747-9F5C-B638F41B557C}"/>
                </a:ext>
              </a:extLst>
            </p:cNvPr>
            <p:cNvCxnSpPr>
              <a:cxnSpLocks/>
              <a:stCxn id="7" idx="5"/>
              <a:endCxn id="11" idx="1"/>
            </p:cNvCxnSpPr>
            <p:nvPr/>
          </p:nvCxnSpPr>
          <p:spPr>
            <a:xfrm>
              <a:off x="10435774" y="3481887"/>
              <a:ext cx="793668" cy="3374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TextBox 8">
            <a:extLst>
              <a:ext uri="{FF2B5EF4-FFF2-40B4-BE49-F238E27FC236}">
                <a16:creationId xmlns:a16="http://schemas.microsoft.com/office/drawing/2014/main" id="{77C34BA9-BD4F-5140-BAA7-CF9473AB29C9}"/>
              </a:ext>
            </a:extLst>
          </p:cNvPr>
          <p:cNvSpPr txBox="1"/>
          <p:nvPr/>
        </p:nvSpPr>
        <p:spPr>
          <a:xfrm>
            <a:off x="6844618" y="1452884"/>
            <a:ext cx="4999382"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Wenn in einem Modell bestimmte Zufallsvariablen immer mit Beobachtungen belegt werden, wie hier, dann werden die Knoten manchmal farblich gefüllt.</a:t>
            </a:r>
          </a:p>
        </p:txBody>
      </p:sp>
    </p:spTree>
    <p:extLst>
      <p:ext uri="{BB962C8B-B14F-4D97-AF65-F5344CB8AC3E}">
        <p14:creationId xmlns:p14="http://schemas.microsoft.com/office/powerpoint/2010/main" val="26027125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AC219-CBFF-BA47-A96A-1B19D0F49F59}"/>
              </a:ext>
            </a:extLst>
          </p:cNvPr>
          <p:cNvSpPr>
            <a:spLocks noGrp="1"/>
          </p:cNvSpPr>
          <p:nvPr>
            <p:ph type="title"/>
          </p:nvPr>
        </p:nvSpPr>
        <p:spPr/>
        <p:txBody>
          <a:bodyPr/>
          <a:lstStyle/>
          <a:p>
            <a:r>
              <a:rPr lang="de-DE" dirty="0"/>
              <a:t>Anwendung von BNs: Naive </a:t>
            </a:r>
            <a:r>
              <a:rPr lang="de-DE" dirty="0" err="1"/>
              <a:t>Bayes</a:t>
            </a:r>
            <a:r>
              <a:rPr lang="de-DE" dirty="0"/>
              <a:t> </a:t>
            </a:r>
            <a:r>
              <a:rPr lang="de-DE" dirty="0" err="1"/>
              <a:t>Klassifizierer</a:t>
            </a:r>
            <a:endParaRPr lang="de-DE" dirty="0"/>
          </a:p>
        </p:txBody>
      </p:sp>
      <p:sp>
        <p:nvSpPr>
          <p:cNvPr id="3" name="Content Placeholder 2">
            <a:extLst>
              <a:ext uri="{FF2B5EF4-FFF2-40B4-BE49-F238E27FC236}">
                <a16:creationId xmlns:a16="http://schemas.microsoft.com/office/drawing/2014/main" id="{15E6E6BE-2228-7E46-9D2D-A0F7E0117FAD}"/>
              </a:ext>
            </a:extLst>
          </p:cNvPr>
          <p:cNvSpPr>
            <a:spLocks noGrp="1"/>
          </p:cNvSpPr>
          <p:nvPr>
            <p:ph idx="1"/>
          </p:nvPr>
        </p:nvSpPr>
        <p:spPr/>
        <p:txBody>
          <a:bodyPr>
            <a:noAutofit/>
          </a:bodyPr>
          <a:lstStyle/>
          <a:p>
            <a:r>
              <a:rPr lang="de-DE" dirty="0"/>
              <a:t>Vorteile: </a:t>
            </a:r>
          </a:p>
          <a:p>
            <a:pPr lvl="1"/>
            <a:r>
              <a:rPr lang="de-DE" dirty="0"/>
              <a:t>Einfach</a:t>
            </a:r>
          </a:p>
          <a:p>
            <a:pPr lvl="1"/>
            <a:r>
              <a:rPr lang="de-DE" dirty="0"/>
              <a:t>Relativ wenige Parameter (Einträge in den CPDs) zu lernen</a:t>
            </a:r>
          </a:p>
          <a:p>
            <a:pPr lvl="1"/>
            <a:r>
              <a:rPr lang="de-DE" dirty="0"/>
              <a:t>Braucht daher wenig Daten</a:t>
            </a:r>
          </a:p>
          <a:p>
            <a:pPr lvl="2"/>
            <a:r>
              <a:rPr lang="de-DE" dirty="0"/>
              <a:t>Vergleich dazu tiefe neuronale Netze: Brauchen sehr viele Daten</a:t>
            </a:r>
          </a:p>
          <a:p>
            <a:r>
              <a:rPr lang="de-DE" dirty="0"/>
              <a:t>Früher durchaus für medizinische Diagnostik genutzt</a:t>
            </a:r>
          </a:p>
          <a:p>
            <a:pPr lvl="1"/>
            <a:r>
              <a:rPr lang="de-DE" dirty="0"/>
              <a:t>Genauigkeit leidet unter starken Annahmen zur bedingten Unabhängigkeit zwischen den Features</a:t>
            </a:r>
          </a:p>
          <a:p>
            <a:r>
              <a:rPr lang="de-DE" dirty="0"/>
              <a:t>Idee aber weiterhin genutzt, z.B. in der Textklassifizierung – </a:t>
            </a:r>
            <a:r>
              <a:rPr lang="de-DE" dirty="0">
                <a:solidFill>
                  <a:schemeClr val="accent1"/>
                </a:solidFill>
              </a:rPr>
              <a:t>Topic Modellierung</a:t>
            </a:r>
          </a:p>
          <a:p>
            <a:pPr lvl="1"/>
            <a:r>
              <a:rPr lang="de-DE" dirty="0"/>
              <a:t>Dokument einer von mehreren Kategorien (Topics/Themen = Klassenlabels) zuordnen</a:t>
            </a:r>
          </a:p>
          <a:p>
            <a:pPr lvl="1"/>
            <a:r>
              <a:rPr lang="de-DE" i="1" dirty="0" err="1"/>
              <a:t>Document</a:t>
            </a:r>
            <a:r>
              <a:rPr lang="de-DE" i="1" dirty="0"/>
              <a:t> </a:t>
            </a:r>
            <a:r>
              <a:rPr lang="de-DE" i="1" dirty="0" err="1"/>
              <a:t>Retrieval</a:t>
            </a:r>
            <a:r>
              <a:rPr lang="de-DE" i="1" dirty="0"/>
              <a:t> (DR)</a:t>
            </a:r>
            <a:r>
              <a:rPr lang="de-DE" dirty="0"/>
              <a:t>: Gegeben eines Eingabedokuments, Dokumente gleichen Topics ausgeben</a:t>
            </a:r>
          </a:p>
        </p:txBody>
      </p:sp>
      <p:sp>
        <p:nvSpPr>
          <p:cNvPr id="4" name="Date Placeholder 3">
            <a:extLst>
              <a:ext uri="{FF2B5EF4-FFF2-40B4-BE49-F238E27FC236}">
                <a16:creationId xmlns:a16="http://schemas.microsoft.com/office/drawing/2014/main" id="{A8FC5E87-C004-1A4E-983A-CB3BCD84C988}"/>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0E0AF4C3-122F-9B46-849F-883883B4D7AE}"/>
              </a:ext>
            </a:extLst>
          </p:cNvPr>
          <p:cNvSpPr>
            <a:spLocks noGrp="1"/>
          </p:cNvSpPr>
          <p:nvPr>
            <p:ph type="ftr" sz="quarter" idx="3"/>
          </p:nvPr>
        </p:nvSpPr>
        <p:spPr/>
        <p:txBody>
          <a:bodyPr/>
          <a:lstStyle/>
          <a:p>
            <a:r>
              <a:rPr lang="de-DE" dirty="0"/>
              <a:t>Tanya Braun</a:t>
            </a:r>
          </a:p>
        </p:txBody>
      </p:sp>
      <p:sp>
        <p:nvSpPr>
          <p:cNvPr id="6" name="Slide Number Placeholder 5">
            <a:extLst>
              <a:ext uri="{FF2B5EF4-FFF2-40B4-BE49-F238E27FC236}">
                <a16:creationId xmlns:a16="http://schemas.microsoft.com/office/drawing/2014/main" id="{895B3750-7066-9742-ADB9-97D0AE2AB053}"/>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47</a:t>
            </a:fld>
            <a:r>
              <a:rPr lang="de-DE"/>
              <a:t> </a:t>
            </a:r>
            <a:endParaRPr lang="de-DE" sz="1400" dirty="0"/>
          </a:p>
        </p:txBody>
      </p:sp>
      <p:grpSp>
        <p:nvGrpSpPr>
          <p:cNvPr id="21" name="Group 20">
            <a:extLst>
              <a:ext uri="{FF2B5EF4-FFF2-40B4-BE49-F238E27FC236}">
                <a16:creationId xmlns:a16="http://schemas.microsoft.com/office/drawing/2014/main" id="{BF620E84-3B1F-DD45-9629-6B592AB3241C}"/>
              </a:ext>
            </a:extLst>
          </p:cNvPr>
          <p:cNvGrpSpPr/>
          <p:nvPr/>
        </p:nvGrpSpPr>
        <p:grpSpPr>
          <a:xfrm>
            <a:off x="8214482" y="1930218"/>
            <a:ext cx="3420512" cy="1003467"/>
            <a:chOff x="8423488" y="3149417"/>
            <a:chExt cx="3420512" cy="1003467"/>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4172795-C03B-EF4D-B1D7-0DCAD241BCA2}"/>
                    </a:ext>
                  </a:extLst>
                </p:cNvPr>
                <p:cNvSpPr txBox="1"/>
                <p:nvPr/>
              </p:nvSpPr>
              <p:spPr>
                <a:xfrm>
                  <a:off x="9821216" y="3149417"/>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𝐶</m:t>
                        </m:r>
                      </m:oMath>
                    </m:oMathPara>
                  </a14:m>
                  <a:endParaRPr lang="de-DE" dirty="0"/>
                </a:p>
              </p:txBody>
            </p:sp>
          </mc:Choice>
          <mc:Fallback xmlns="">
            <p:sp>
              <p:nvSpPr>
                <p:cNvPr id="7" name="TextBox 6">
                  <a:extLst>
                    <a:ext uri="{FF2B5EF4-FFF2-40B4-BE49-F238E27FC236}">
                      <a16:creationId xmlns:a16="http://schemas.microsoft.com/office/drawing/2014/main" id="{D4172795-C03B-EF4D-B1D7-0DCAD241BCA2}"/>
                    </a:ext>
                  </a:extLst>
                </p:cNvPr>
                <p:cNvSpPr txBox="1">
                  <a:spLocks noRot="1" noChangeAspect="1" noMove="1" noResize="1" noEditPoints="1" noAdjustHandles="1" noChangeArrowheads="1" noChangeShapeType="1" noTextEdit="1"/>
                </p:cNvSpPr>
                <p:nvPr/>
              </p:nvSpPr>
              <p:spPr>
                <a:xfrm>
                  <a:off x="9821216" y="3149417"/>
                  <a:ext cx="720000" cy="389513"/>
                </a:xfrm>
                <a:prstGeom prst="ellipse">
                  <a:avLst/>
                </a:prstGeom>
                <a:blipFill>
                  <a:blip r:embed="rId2"/>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139084B-DBF3-F341-BCF4-F38296629269}"/>
                    </a:ext>
                  </a:extLst>
                </p:cNvPr>
                <p:cNvSpPr txBox="1"/>
                <p:nvPr/>
              </p:nvSpPr>
              <p:spPr>
                <a:xfrm>
                  <a:off x="8423488" y="3763371"/>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1</m:t>
                            </m:r>
                          </m:sub>
                        </m:sSub>
                      </m:oMath>
                    </m:oMathPara>
                  </a14:m>
                  <a:endParaRPr lang="de-DE" dirty="0"/>
                </a:p>
              </p:txBody>
            </p:sp>
          </mc:Choice>
          <mc:Fallback xmlns="">
            <p:sp>
              <p:nvSpPr>
                <p:cNvPr id="8" name="TextBox 7">
                  <a:extLst>
                    <a:ext uri="{FF2B5EF4-FFF2-40B4-BE49-F238E27FC236}">
                      <a16:creationId xmlns:a16="http://schemas.microsoft.com/office/drawing/2014/main" id="{9139084B-DBF3-F341-BCF4-F38296629269}"/>
                    </a:ext>
                  </a:extLst>
                </p:cNvPr>
                <p:cNvSpPr txBox="1">
                  <a:spLocks noRot="1" noChangeAspect="1" noMove="1" noResize="1" noEditPoints="1" noAdjustHandles="1" noChangeArrowheads="1" noChangeShapeType="1" noTextEdit="1"/>
                </p:cNvSpPr>
                <p:nvPr/>
              </p:nvSpPr>
              <p:spPr>
                <a:xfrm>
                  <a:off x="8423488" y="3763371"/>
                  <a:ext cx="720000" cy="389513"/>
                </a:xfrm>
                <a:prstGeom prst="ellipse">
                  <a:avLst/>
                </a:prstGeom>
                <a:blipFill>
                  <a:blip r:embed="rId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2756879-A165-3844-B8ED-6B28493A87DA}"/>
                    </a:ext>
                  </a:extLst>
                </p:cNvPr>
                <p:cNvSpPr txBox="1"/>
                <p:nvPr/>
              </p:nvSpPr>
              <p:spPr>
                <a:xfrm>
                  <a:off x="9336243" y="3762283"/>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2</m:t>
                            </m:r>
                          </m:sub>
                        </m:sSub>
                      </m:oMath>
                    </m:oMathPara>
                  </a14:m>
                  <a:endParaRPr lang="de-DE" dirty="0"/>
                </a:p>
              </p:txBody>
            </p:sp>
          </mc:Choice>
          <mc:Fallback xmlns="">
            <p:sp>
              <p:nvSpPr>
                <p:cNvPr id="10" name="TextBox 9">
                  <a:extLst>
                    <a:ext uri="{FF2B5EF4-FFF2-40B4-BE49-F238E27FC236}">
                      <a16:creationId xmlns:a16="http://schemas.microsoft.com/office/drawing/2014/main" id="{42756879-A165-3844-B8ED-6B28493A87DA}"/>
                    </a:ext>
                  </a:extLst>
                </p:cNvPr>
                <p:cNvSpPr txBox="1">
                  <a:spLocks noRot="1" noChangeAspect="1" noMove="1" noResize="1" noEditPoints="1" noAdjustHandles="1" noChangeArrowheads="1" noChangeShapeType="1" noTextEdit="1"/>
                </p:cNvSpPr>
                <p:nvPr/>
              </p:nvSpPr>
              <p:spPr>
                <a:xfrm>
                  <a:off x="9336243" y="3762283"/>
                  <a:ext cx="720000" cy="389513"/>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F685B42-07BD-FD4B-9C4C-48FD2F457C8F}"/>
                    </a:ext>
                  </a:extLst>
                </p:cNvPr>
                <p:cNvSpPr txBox="1"/>
                <p:nvPr/>
              </p:nvSpPr>
              <p:spPr>
                <a:xfrm>
                  <a:off x="11124000" y="3762283"/>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𝑛</m:t>
                            </m:r>
                          </m:sub>
                        </m:sSub>
                      </m:oMath>
                    </m:oMathPara>
                  </a14:m>
                  <a:endParaRPr lang="de-DE" dirty="0"/>
                </a:p>
              </p:txBody>
            </p:sp>
          </mc:Choice>
          <mc:Fallback xmlns="">
            <p:sp>
              <p:nvSpPr>
                <p:cNvPr id="11" name="TextBox 10">
                  <a:extLst>
                    <a:ext uri="{FF2B5EF4-FFF2-40B4-BE49-F238E27FC236}">
                      <a16:creationId xmlns:a16="http://schemas.microsoft.com/office/drawing/2014/main" id="{6F685B42-07BD-FD4B-9C4C-48FD2F457C8F}"/>
                    </a:ext>
                  </a:extLst>
                </p:cNvPr>
                <p:cNvSpPr txBox="1">
                  <a:spLocks noRot="1" noChangeAspect="1" noMove="1" noResize="1" noEditPoints="1" noAdjustHandles="1" noChangeArrowheads="1" noChangeShapeType="1" noTextEdit="1"/>
                </p:cNvSpPr>
                <p:nvPr/>
              </p:nvSpPr>
              <p:spPr>
                <a:xfrm>
                  <a:off x="11124000" y="3762283"/>
                  <a:ext cx="720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56DFF9F1-C538-1D4E-9F39-7E821A8E698D}"/>
                    </a:ext>
                  </a:extLst>
                </p:cNvPr>
                <p:cNvSpPr/>
                <p:nvPr/>
              </p:nvSpPr>
              <p:spPr>
                <a:xfrm>
                  <a:off x="10384776" y="3772373"/>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12" name="Rectangle 11">
                  <a:extLst>
                    <a:ext uri="{FF2B5EF4-FFF2-40B4-BE49-F238E27FC236}">
                      <a16:creationId xmlns:a16="http://schemas.microsoft.com/office/drawing/2014/main" id="{56DFF9F1-C538-1D4E-9F39-7E821A8E698D}"/>
                    </a:ext>
                  </a:extLst>
                </p:cNvPr>
                <p:cNvSpPr>
                  <a:spLocks noRot="1" noChangeAspect="1" noMove="1" noResize="1" noEditPoints="1" noAdjustHandles="1" noChangeArrowheads="1" noChangeShapeType="1" noTextEdit="1"/>
                </p:cNvSpPr>
                <p:nvPr/>
              </p:nvSpPr>
              <p:spPr>
                <a:xfrm>
                  <a:off x="10384776" y="3772373"/>
                  <a:ext cx="410690" cy="369332"/>
                </a:xfrm>
                <a:prstGeom prst="rect">
                  <a:avLst/>
                </a:prstGeom>
                <a:blipFill>
                  <a:blip r:embed="rId6"/>
                  <a:stretch>
                    <a:fillRect/>
                  </a:stretch>
                </a:blipFill>
              </p:spPr>
              <p:txBody>
                <a:bodyPr/>
                <a:lstStyle/>
                <a:p>
                  <a:r>
                    <a:rPr lang="de-DE">
                      <a:noFill/>
                    </a:rPr>
                    <a:t> </a:t>
                  </a:r>
                </a:p>
              </p:txBody>
            </p:sp>
          </mc:Fallback>
        </mc:AlternateContent>
        <p:cxnSp>
          <p:nvCxnSpPr>
            <p:cNvPr id="14" name="Straight Arrow Connector 13">
              <a:extLst>
                <a:ext uri="{FF2B5EF4-FFF2-40B4-BE49-F238E27FC236}">
                  <a16:creationId xmlns:a16="http://schemas.microsoft.com/office/drawing/2014/main" id="{05AF394F-635E-954B-B2ED-19ACE6899FE6}"/>
                </a:ext>
              </a:extLst>
            </p:cNvPr>
            <p:cNvCxnSpPr>
              <a:stCxn id="7" idx="3"/>
              <a:endCxn id="8" idx="7"/>
            </p:cNvCxnSpPr>
            <p:nvPr/>
          </p:nvCxnSpPr>
          <p:spPr>
            <a:xfrm flipH="1">
              <a:off x="9038046" y="3481887"/>
              <a:ext cx="888612" cy="3385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082214C-90B5-AD48-8E14-E6406C95F44A}"/>
                </a:ext>
              </a:extLst>
            </p:cNvPr>
            <p:cNvCxnSpPr>
              <a:cxnSpLocks/>
              <a:stCxn id="7" idx="3"/>
              <a:endCxn id="10" idx="0"/>
            </p:cNvCxnSpPr>
            <p:nvPr/>
          </p:nvCxnSpPr>
          <p:spPr>
            <a:xfrm flipH="1">
              <a:off x="9696243" y="3481887"/>
              <a:ext cx="230415" cy="2803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E42C237-1B12-C747-9F5C-B638F41B557C}"/>
                </a:ext>
              </a:extLst>
            </p:cNvPr>
            <p:cNvCxnSpPr>
              <a:cxnSpLocks/>
              <a:stCxn id="7" idx="5"/>
              <a:endCxn id="11" idx="1"/>
            </p:cNvCxnSpPr>
            <p:nvPr/>
          </p:nvCxnSpPr>
          <p:spPr>
            <a:xfrm>
              <a:off x="10435774" y="3481887"/>
              <a:ext cx="793668" cy="3374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5329FD62-207B-3849-81EF-BAD255C14E05}"/>
              </a:ext>
            </a:extLst>
          </p:cNvPr>
          <p:cNvSpPr/>
          <p:nvPr/>
        </p:nvSpPr>
        <p:spPr>
          <a:xfrm>
            <a:off x="2797096" y="6238384"/>
            <a:ext cx="6609822" cy="400110"/>
          </a:xfrm>
          <a:prstGeom prst="rect">
            <a:avLst/>
          </a:prstGeom>
        </p:spPr>
        <p:txBody>
          <a:bodyPr wrap="none">
            <a:spAutoFit/>
          </a:bodyPr>
          <a:lstStyle/>
          <a:p>
            <a:pPr marL="7938" lvl="1" algn="ctr"/>
            <a:r>
              <a:rPr lang="de-DE" sz="1000" dirty="0">
                <a:solidFill>
                  <a:schemeClr val="tx1">
                    <a:lumMod val="60000"/>
                    <a:lumOff val="40000"/>
                  </a:schemeClr>
                </a:solidFill>
              </a:rPr>
              <a:t>David M. Blei, Andrew Y. </a:t>
            </a:r>
            <a:r>
              <a:rPr lang="de-DE" sz="1000" dirty="0" err="1">
                <a:solidFill>
                  <a:schemeClr val="tx1">
                    <a:lumMod val="60000"/>
                    <a:lumOff val="40000"/>
                  </a:schemeClr>
                </a:solidFill>
              </a:rPr>
              <a:t>Ng</a:t>
            </a:r>
            <a:r>
              <a:rPr lang="de-DE" sz="1000" dirty="0">
                <a:solidFill>
                  <a:schemeClr val="tx1">
                    <a:lumMod val="60000"/>
                    <a:lumOff val="40000"/>
                  </a:schemeClr>
                </a:solidFill>
              </a:rPr>
              <a:t>, </a:t>
            </a:r>
            <a:r>
              <a:rPr lang="de-DE" sz="1000" dirty="0" err="1">
                <a:solidFill>
                  <a:schemeClr val="tx1">
                    <a:lumMod val="60000"/>
                    <a:lumOff val="40000"/>
                  </a:schemeClr>
                </a:solidFill>
              </a:rPr>
              <a:t>and</a:t>
            </a:r>
            <a:r>
              <a:rPr lang="de-DE" sz="1000" dirty="0">
                <a:solidFill>
                  <a:schemeClr val="tx1">
                    <a:lumMod val="60000"/>
                    <a:lumOff val="40000"/>
                  </a:schemeClr>
                </a:solidFill>
              </a:rPr>
              <a:t> Michael I. Jordan: </a:t>
            </a:r>
            <a:r>
              <a:rPr lang="de-DE" sz="1000" i="1" dirty="0">
                <a:solidFill>
                  <a:schemeClr val="tx1">
                    <a:lumMod val="60000"/>
                    <a:lumOff val="40000"/>
                  </a:schemeClr>
                </a:solidFill>
              </a:rPr>
              <a:t>Latent </a:t>
            </a:r>
            <a:r>
              <a:rPr lang="de-DE" sz="1000" i="1" dirty="0" err="1">
                <a:solidFill>
                  <a:schemeClr val="tx1">
                    <a:lumMod val="60000"/>
                    <a:lumOff val="40000"/>
                  </a:schemeClr>
                </a:solidFill>
              </a:rPr>
              <a:t>Dirichlet</a:t>
            </a:r>
            <a:r>
              <a:rPr lang="de-DE" sz="1000" i="1" dirty="0">
                <a:solidFill>
                  <a:schemeClr val="tx1">
                    <a:lumMod val="60000"/>
                    <a:lumOff val="40000"/>
                  </a:schemeClr>
                </a:solidFill>
              </a:rPr>
              <a:t> </a:t>
            </a:r>
            <a:r>
              <a:rPr lang="de-DE" sz="1000" i="1" dirty="0" err="1">
                <a:solidFill>
                  <a:schemeClr val="tx1">
                    <a:lumMod val="60000"/>
                    <a:lumOff val="40000"/>
                  </a:schemeClr>
                </a:solidFill>
              </a:rPr>
              <a:t>Allocation</a:t>
            </a:r>
            <a:r>
              <a:rPr lang="de-DE" sz="1000" dirty="0">
                <a:solidFill>
                  <a:schemeClr val="tx1">
                    <a:lumMod val="60000"/>
                    <a:lumOff val="40000"/>
                  </a:schemeClr>
                </a:solidFill>
              </a:rPr>
              <a:t>. Journal </a:t>
            </a:r>
            <a:r>
              <a:rPr lang="de-DE" sz="1000" dirty="0" err="1">
                <a:solidFill>
                  <a:schemeClr val="tx1">
                    <a:lumMod val="60000"/>
                    <a:lumOff val="40000"/>
                  </a:schemeClr>
                </a:solidFill>
              </a:rPr>
              <a:t>of</a:t>
            </a:r>
            <a:r>
              <a:rPr lang="de-DE" sz="1000" dirty="0">
                <a:solidFill>
                  <a:schemeClr val="tx1">
                    <a:lumMod val="60000"/>
                    <a:lumOff val="40000"/>
                  </a:schemeClr>
                </a:solidFill>
              </a:rPr>
              <a:t> </a:t>
            </a:r>
            <a:r>
              <a:rPr lang="de-DE" sz="1000" dirty="0" err="1">
                <a:solidFill>
                  <a:schemeClr val="tx1">
                    <a:lumMod val="60000"/>
                    <a:lumOff val="40000"/>
                  </a:schemeClr>
                </a:solidFill>
              </a:rPr>
              <a:t>Machine</a:t>
            </a:r>
            <a:r>
              <a:rPr lang="de-DE" sz="1000" dirty="0">
                <a:solidFill>
                  <a:schemeClr val="tx1">
                    <a:lumMod val="60000"/>
                    <a:lumOff val="40000"/>
                  </a:schemeClr>
                </a:solidFill>
              </a:rPr>
              <a:t> Learning Research, 2003.</a:t>
            </a:r>
          </a:p>
          <a:p>
            <a:pPr marL="7938" lvl="1" algn="ctr"/>
            <a:r>
              <a:rPr lang="de-DE" sz="1000" dirty="0">
                <a:solidFill>
                  <a:schemeClr val="tx1">
                    <a:lumMod val="60000"/>
                    <a:lumOff val="40000"/>
                  </a:schemeClr>
                </a:solidFill>
              </a:rPr>
              <a:t>Mehr zu Topic Modellierung auch in Box 17.E (Kap. 17) im PGM Buch. Achtung: Die Modelle dort sind subtil anders definiert.</a:t>
            </a:r>
          </a:p>
        </p:txBody>
      </p:sp>
    </p:spTree>
    <p:extLst>
      <p:ext uri="{BB962C8B-B14F-4D97-AF65-F5344CB8AC3E}">
        <p14:creationId xmlns:p14="http://schemas.microsoft.com/office/powerpoint/2010/main" val="2971889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CB797-D207-1946-9469-D3CA1B2F5EBC}"/>
              </a:ext>
            </a:extLst>
          </p:cNvPr>
          <p:cNvSpPr>
            <a:spLocks noGrp="1"/>
          </p:cNvSpPr>
          <p:nvPr>
            <p:ph type="title"/>
          </p:nvPr>
        </p:nvSpPr>
        <p:spPr/>
        <p:txBody>
          <a:bodyPr/>
          <a:lstStyle/>
          <a:p>
            <a:r>
              <a:rPr lang="de-DE" dirty="0"/>
              <a:t>Topic Modellierung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04EAF1D-CB91-8A4A-9630-77B7E666E288}"/>
                  </a:ext>
                </a:extLst>
              </p:cNvPr>
              <p:cNvSpPr>
                <a:spLocks noGrp="1"/>
              </p:cNvSpPr>
              <p:nvPr>
                <p:ph idx="1"/>
              </p:nvPr>
            </p:nvSpPr>
            <p:spPr/>
            <p:txBody>
              <a:bodyPr/>
              <a:lstStyle/>
              <a:p>
                <a:r>
                  <a:rPr lang="de-DE" dirty="0"/>
                  <a:t>Gegeben: Dokumente, zusammengesetzt aus Worten = </a:t>
                </a:r>
                <a:r>
                  <a:rPr lang="de-DE" dirty="0">
                    <a:solidFill>
                      <a:schemeClr val="accent1"/>
                    </a:solidFill>
                  </a:rPr>
                  <a:t>Korpus</a:t>
                </a:r>
                <a:r>
                  <a:rPr lang="de-DE" dirty="0"/>
                  <a:t> </a:t>
                </a:r>
                <a14:m>
                  <m:oMath xmlns:m="http://schemas.openxmlformats.org/officeDocument/2006/math">
                    <m:r>
                      <a:rPr lang="de-DE" i="1">
                        <a:latin typeface="Cambria Math" panose="02040503050406030204" pitchFamily="18" charset="0"/>
                        <a:ea typeface="Cambria Math" panose="02040503050406030204" pitchFamily="18" charset="0"/>
                      </a:rPr>
                      <m:t>𝒞</m:t>
                    </m:r>
                  </m:oMath>
                </a14:m>
                <a:endParaRPr lang="de-DE" dirty="0"/>
              </a:p>
              <a:p>
                <a:r>
                  <a:rPr lang="de-DE" dirty="0"/>
                  <a:t>Gesucht: Topic(-zusammensetzung) dieser Dokument (latent)</a:t>
                </a:r>
              </a:p>
              <a:p>
                <a:r>
                  <a:rPr lang="de-DE" dirty="0"/>
                  <a:t>Annahmen</a:t>
                </a:r>
              </a:p>
              <a:p>
                <a:pPr lvl="1"/>
                <a:r>
                  <a:rPr lang="de-DE" dirty="0">
                    <a:solidFill>
                      <a:schemeClr val="accent1"/>
                    </a:solidFill>
                  </a:rPr>
                  <a:t>Bag-</a:t>
                </a:r>
                <a:r>
                  <a:rPr lang="de-DE" dirty="0" err="1">
                    <a:solidFill>
                      <a:schemeClr val="accent1"/>
                    </a:solidFill>
                  </a:rPr>
                  <a:t>of</a:t>
                </a:r>
                <a:r>
                  <a:rPr lang="de-DE" dirty="0">
                    <a:solidFill>
                      <a:schemeClr val="accent1"/>
                    </a:solidFill>
                  </a:rPr>
                  <a:t>-Words</a:t>
                </a:r>
                <a:r>
                  <a:rPr lang="de-DE" dirty="0"/>
                  <a:t>: Dokument = Menge von Worten</a:t>
                </a:r>
              </a:p>
              <a:p>
                <a:pPr lvl="2"/>
                <a:r>
                  <a:rPr lang="de-DE" dirty="0"/>
                  <a:t>Reihenfolge der Worte ignorieren</a:t>
                </a:r>
              </a:p>
              <a:p>
                <a:pPr lvl="2"/>
                <a:r>
                  <a:rPr lang="de-DE" dirty="0"/>
                  <a:t>Standard Vorverarbeitungsschritte</a:t>
                </a:r>
              </a:p>
              <a:p>
                <a:pPr lvl="3"/>
                <a:r>
                  <a:rPr lang="de-DE" dirty="0"/>
                  <a:t>Eliminierung von so genannten </a:t>
                </a:r>
                <a:r>
                  <a:rPr lang="de-DE" i="1" dirty="0" err="1"/>
                  <a:t>stop</a:t>
                </a:r>
                <a:r>
                  <a:rPr lang="de-DE" i="1" dirty="0"/>
                  <a:t> </a:t>
                </a:r>
                <a:r>
                  <a:rPr lang="de-DE" i="1" dirty="0" err="1"/>
                  <a:t>words</a:t>
                </a:r>
                <a:r>
                  <a:rPr lang="de-DE" dirty="0"/>
                  <a:t> (“</a:t>
                </a:r>
                <a:r>
                  <a:rPr lang="de-DE" dirty="0" err="1"/>
                  <a:t>and</a:t>
                </a:r>
                <a:r>
                  <a:rPr lang="de-DE" dirty="0"/>
                  <a:t>“, “</a:t>
                </a:r>
                <a:r>
                  <a:rPr lang="de-DE" dirty="0" err="1"/>
                  <a:t>the</a:t>
                </a:r>
                <a:r>
                  <a:rPr lang="de-DE" dirty="0"/>
                  <a:t>“, “a“, ...)</a:t>
                </a:r>
              </a:p>
              <a:p>
                <a:pPr lvl="3"/>
                <a:r>
                  <a:rPr lang="de-DE" dirty="0"/>
                  <a:t>So genanntes </a:t>
                </a:r>
                <a:r>
                  <a:rPr lang="de-DE" i="1" dirty="0" err="1"/>
                  <a:t>stemming</a:t>
                </a:r>
                <a:r>
                  <a:rPr lang="de-DE" dirty="0"/>
                  <a:t>: Zurückführung aller Worte auf ein Grundwort / Wortstamm (“</a:t>
                </a:r>
                <a:r>
                  <a:rPr lang="de-DE" dirty="0" err="1"/>
                  <a:t>used</a:t>
                </a:r>
                <a:r>
                  <a:rPr lang="de-DE" dirty="0"/>
                  <a:t>“ ➝ “</a:t>
                </a:r>
                <a:r>
                  <a:rPr lang="de-DE" dirty="0" err="1"/>
                  <a:t>use</a:t>
                </a:r>
                <a:r>
                  <a:rPr lang="de-DE" dirty="0"/>
                  <a:t>“, “</a:t>
                </a:r>
                <a:r>
                  <a:rPr lang="de-DE" dirty="0" err="1"/>
                  <a:t>running</a:t>
                </a:r>
                <a:r>
                  <a:rPr lang="de-DE" dirty="0"/>
                  <a:t>“ ➝ “</a:t>
                </a:r>
                <a:r>
                  <a:rPr lang="de-DE" dirty="0" err="1"/>
                  <a:t>run</a:t>
                </a:r>
                <a:r>
                  <a:rPr lang="de-DE" dirty="0"/>
                  <a:t>“, ...)</a:t>
                </a:r>
              </a:p>
              <a:p>
                <a:pPr lvl="3"/>
                <a:r>
                  <a:rPr lang="de-DE" dirty="0"/>
                  <a:t>Es ergibt sich quasi ein Standard-Lexikon von Stammworten, aus denen sich Dokumente zusammensetzen</a:t>
                </a:r>
              </a:p>
              <a:p>
                <a:pPr lvl="1"/>
                <a:r>
                  <a:rPr lang="de-DE" dirty="0"/>
                  <a:t>Vorkommen von Worten hängt vom Topic ab</a:t>
                </a:r>
              </a:p>
              <a:p>
                <a:pPr lvl="2"/>
                <a:r>
                  <a:rPr lang="de-DE" dirty="0"/>
                  <a:t>Beispiel: „Torwart“ wird in Dokumenten mit dem Thema </a:t>
                </a:r>
                <a:r>
                  <a:rPr lang="de-DE" i="1"/>
                  <a:t>Sport</a:t>
                </a:r>
                <a:r>
                  <a:rPr lang="de-DE"/>
                  <a:t> eher </a:t>
                </a:r>
                <a:r>
                  <a:rPr lang="de-DE" dirty="0"/>
                  <a:t>vorkommen als in Dokumenten mit dem Thema </a:t>
                </a:r>
                <a:r>
                  <a:rPr lang="de-DE" i="1" dirty="0"/>
                  <a:t>Wirtschaft</a:t>
                </a:r>
              </a:p>
              <a:p>
                <a:endParaRPr lang="de-DE" dirty="0"/>
              </a:p>
            </p:txBody>
          </p:sp>
        </mc:Choice>
        <mc:Fallback xmlns="">
          <p:sp>
            <p:nvSpPr>
              <p:cNvPr id="3" name="Content Placeholder 2">
                <a:extLst>
                  <a:ext uri="{FF2B5EF4-FFF2-40B4-BE49-F238E27FC236}">
                    <a16:creationId xmlns:a16="http://schemas.microsoft.com/office/drawing/2014/main" id="{C04EAF1D-CB91-8A4A-9630-77B7E666E288}"/>
                  </a:ext>
                </a:extLst>
              </p:cNvPr>
              <p:cNvSpPr>
                <a:spLocks noGrp="1" noRot="1" noChangeAspect="1" noMove="1" noResize="1" noEditPoints="1" noAdjustHandles="1" noChangeArrowheads="1" noChangeShapeType="1" noTextEdit="1"/>
              </p:cNvSpPr>
              <p:nvPr>
                <p:ph idx="1"/>
              </p:nvPr>
            </p:nvSpPr>
            <p:spPr>
              <a:blipFill>
                <a:blip r:embed="rId2"/>
                <a:stretch>
                  <a:fillRect l="-1435" t="-2687" r="-993" b="-5075"/>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8D3ABFC2-E0A6-494C-91C8-D5A54A999A86}"/>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3EFDD48A-6634-D84C-AFCA-857838C01142}"/>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88F28694-DC26-1A46-A7CB-F1CA4697313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48</a:t>
            </a:fld>
            <a:r>
              <a:rPr lang="de-DE"/>
              <a:t> </a:t>
            </a:r>
            <a:endParaRPr lang="de-DE" sz="1400" dirty="0"/>
          </a:p>
        </p:txBody>
      </p:sp>
      <p:grpSp>
        <p:nvGrpSpPr>
          <p:cNvPr id="7" name="Group 6">
            <a:extLst>
              <a:ext uri="{FF2B5EF4-FFF2-40B4-BE49-F238E27FC236}">
                <a16:creationId xmlns:a16="http://schemas.microsoft.com/office/drawing/2014/main" id="{FD493FDA-7814-6B42-90F7-156B4BEEBC36}"/>
              </a:ext>
            </a:extLst>
          </p:cNvPr>
          <p:cNvGrpSpPr/>
          <p:nvPr/>
        </p:nvGrpSpPr>
        <p:grpSpPr>
          <a:xfrm>
            <a:off x="8214482" y="1930218"/>
            <a:ext cx="3420512" cy="1003467"/>
            <a:chOff x="8423488" y="3149417"/>
            <a:chExt cx="3420512" cy="1003467"/>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531E3D1-4151-B746-BD50-F3C286D01687}"/>
                    </a:ext>
                  </a:extLst>
                </p:cNvPr>
                <p:cNvSpPr txBox="1"/>
                <p:nvPr/>
              </p:nvSpPr>
              <p:spPr>
                <a:xfrm>
                  <a:off x="9821216" y="3149417"/>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𝐶</m:t>
                        </m:r>
                      </m:oMath>
                    </m:oMathPara>
                  </a14:m>
                  <a:endParaRPr lang="de-DE" dirty="0"/>
                </a:p>
              </p:txBody>
            </p:sp>
          </mc:Choice>
          <mc:Fallback xmlns="">
            <p:sp>
              <p:nvSpPr>
                <p:cNvPr id="8" name="TextBox 7">
                  <a:extLst>
                    <a:ext uri="{FF2B5EF4-FFF2-40B4-BE49-F238E27FC236}">
                      <a16:creationId xmlns:a16="http://schemas.microsoft.com/office/drawing/2014/main" id="{0531E3D1-4151-B746-BD50-F3C286D01687}"/>
                    </a:ext>
                  </a:extLst>
                </p:cNvPr>
                <p:cNvSpPr txBox="1">
                  <a:spLocks noRot="1" noChangeAspect="1" noMove="1" noResize="1" noEditPoints="1" noAdjustHandles="1" noChangeArrowheads="1" noChangeShapeType="1" noTextEdit="1"/>
                </p:cNvSpPr>
                <p:nvPr/>
              </p:nvSpPr>
              <p:spPr>
                <a:xfrm>
                  <a:off x="9821216" y="3149417"/>
                  <a:ext cx="720000" cy="389513"/>
                </a:xfrm>
                <a:prstGeom prst="ellipse">
                  <a:avLst/>
                </a:prstGeom>
                <a:blipFill>
                  <a:blip r:embed="rId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E7FC2000-24BB-C940-A6C5-322F1AB97490}"/>
                    </a:ext>
                  </a:extLst>
                </p:cNvPr>
                <p:cNvSpPr txBox="1"/>
                <p:nvPr/>
              </p:nvSpPr>
              <p:spPr>
                <a:xfrm>
                  <a:off x="8423488" y="3763371"/>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1</m:t>
                            </m:r>
                          </m:sub>
                        </m:sSub>
                      </m:oMath>
                    </m:oMathPara>
                  </a14:m>
                  <a:endParaRPr lang="de-DE" dirty="0"/>
                </a:p>
              </p:txBody>
            </p:sp>
          </mc:Choice>
          <mc:Fallback xmlns="">
            <p:sp>
              <p:nvSpPr>
                <p:cNvPr id="9" name="TextBox 8">
                  <a:extLst>
                    <a:ext uri="{FF2B5EF4-FFF2-40B4-BE49-F238E27FC236}">
                      <a16:creationId xmlns:a16="http://schemas.microsoft.com/office/drawing/2014/main" id="{E7FC2000-24BB-C940-A6C5-322F1AB97490}"/>
                    </a:ext>
                  </a:extLst>
                </p:cNvPr>
                <p:cNvSpPr txBox="1">
                  <a:spLocks noRot="1" noChangeAspect="1" noMove="1" noResize="1" noEditPoints="1" noAdjustHandles="1" noChangeArrowheads="1" noChangeShapeType="1" noTextEdit="1"/>
                </p:cNvSpPr>
                <p:nvPr/>
              </p:nvSpPr>
              <p:spPr>
                <a:xfrm>
                  <a:off x="8423488" y="3763371"/>
                  <a:ext cx="720000" cy="389513"/>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0C9A5BCC-3DCF-B347-9451-EF6983E1EE72}"/>
                    </a:ext>
                  </a:extLst>
                </p:cNvPr>
                <p:cNvSpPr txBox="1"/>
                <p:nvPr/>
              </p:nvSpPr>
              <p:spPr>
                <a:xfrm>
                  <a:off x="9336243" y="3762283"/>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2</m:t>
                            </m:r>
                          </m:sub>
                        </m:sSub>
                      </m:oMath>
                    </m:oMathPara>
                  </a14:m>
                  <a:endParaRPr lang="de-DE" dirty="0"/>
                </a:p>
              </p:txBody>
            </p:sp>
          </mc:Choice>
          <mc:Fallback xmlns="">
            <p:sp>
              <p:nvSpPr>
                <p:cNvPr id="10" name="TextBox 9">
                  <a:extLst>
                    <a:ext uri="{FF2B5EF4-FFF2-40B4-BE49-F238E27FC236}">
                      <a16:creationId xmlns:a16="http://schemas.microsoft.com/office/drawing/2014/main" id="{0C9A5BCC-3DCF-B347-9451-EF6983E1EE72}"/>
                    </a:ext>
                  </a:extLst>
                </p:cNvPr>
                <p:cNvSpPr txBox="1">
                  <a:spLocks noRot="1" noChangeAspect="1" noMove="1" noResize="1" noEditPoints="1" noAdjustHandles="1" noChangeArrowheads="1" noChangeShapeType="1" noTextEdit="1"/>
                </p:cNvSpPr>
                <p:nvPr/>
              </p:nvSpPr>
              <p:spPr>
                <a:xfrm>
                  <a:off x="9336243" y="3762283"/>
                  <a:ext cx="720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A3FCED7-53EE-6E49-B50A-C750C6A5BEF7}"/>
                    </a:ext>
                  </a:extLst>
                </p:cNvPr>
                <p:cNvSpPr txBox="1"/>
                <p:nvPr/>
              </p:nvSpPr>
              <p:spPr>
                <a:xfrm>
                  <a:off x="11124000" y="3762283"/>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𝑛</m:t>
                            </m:r>
                          </m:sub>
                        </m:sSub>
                      </m:oMath>
                    </m:oMathPara>
                  </a14:m>
                  <a:endParaRPr lang="de-DE" dirty="0"/>
                </a:p>
              </p:txBody>
            </p:sp>
          </mc:Choice>
          <mc:Fallback xmlns="">
            <p:sp>
              <p:nvSpPr>
                <p:cNvPr id="11" name="TextBox 10">
                  <a:extLst>
                    <a:ext uri="{FF2B5EF4-FFF2-40B4-BE49-F238E27FC236}">
                      <a16:creationId xmlns:a16="http://schemas.microsoft.com/office/drawing/2014/main" id="{9A3FCED7-53EE-6E49-B50A-C750C6A5BEF7}"/>
                    </a:ext>
                  </a:extLst>
                </p:cNvPr>
                <p:cNvSpPr txBox="1">
                  <a:spLocks noRot="1" noChangeAspect="1" noMove="1" noResize="1" noEditPoints="1" noAdjustHandles="1" noChangeArrowheads="1" noChangeShapeType="1" noTextEdit="1"/>
                </p:cNvSpPr>
                <p:nvPr/>
              </p:nvSpPr>
              <p:spPr>
                <a:xfrm>
                  <a:off x="11124000" y="3762283"/>
                  <a:ext cx="720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088C0B9E-7414-FE45-88A9-6653662D9742}"/>
                    </a:ext>
                  </a:extLst>
                </p:cNvPr>
                <p:cNvSpPr/>
                <p:nvPr/>
              </p:nvSpPr>
              <p:spPr>
                <a:xfrm>
                  <a:off x="10384776" y="3772373"/>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12" name="Rectangle 11">
                  <a:extLst>
                    <a:ext uri="{FF2B5EF4-FFF2-40B4-BE49-F238E27FC236}">
                      <a16:creationId xmlns:a16="http://schemas.microsoft.com/office/drawing/2014/main" id="{088C0B9E-7414-FE45-88A9-6653662D9742}"/>
                    </a:ext>
                  </a:extLst>
                </p:cNvPr>
                <p:cNvSpPr>
                  <a:spLocks noRot="1" noChangeAspect="1" noMove="1" noResize="1" noEditPoints="1" noAdjustHandles="1" noChangeArrowheads="1" noChangeShapeType="1" noTextEdit="1"/>
                </p:cNvSpPr>
                <p:nvPr/>
              </p:nvSpPr>
              <p:spPr>
                <a:xfrm>
                  <a:off x="10384776" y="3772373"/>
                  <a:ext cx="410690" cy="369332"/>
                </a:xfrm>
                <a:prstGeom prst="rect">
                  <a:avLst/>
                </a:prstGeom>
                <a:blipFill>
                  <a:blip r:embed="rId7"/>
                  <a:stretch>
                    <a:fillRect/>
                  </a:stretch>
                </a:blipFill>
              </p:spPr>
              <p:txBody>
                <a:bodyPr/>
                <a:lstStyle/>
                <a:p>
                  <a:r>
                    <a:rPr lang="de-DE">
                      <a:noFill/>
                    </a:rPr>
                    <a:t> </a:t>
                  </a:r>
                </a:p>
              </p:txBody>
            </p:sp>
          </mc:Fallback>
        </mc:AlternateContent>
        <p:cxnSp>
          <p:nvCxnSpPr>
            <p:cNvPr id="13" name="Straight Arrow Connector 12">
              <a:extLst>
                <a:ext uri="{FF2B5EF4-FFF2-40B4-BE49-F238E27FC236}">
                  <a16:creationId xmlns:a16="http://schemas.microsoft.com/office/drawing/2014/main" id="{32B83AE7-14BB-AF46-B2A8-D957E19E17DF}"/>
                </a:ext>
              </a:extLst>
            </p:cNvPr>
            <p:cNvCxnSpPr>
              <a:stCxn id="8" idx="3"/>
              <a:endCxn id="9" idx="7"/>
            </p:cNvCxnSpPr>
            <p:nvPr/>
          </p:nvCxnSpPr>
          <p:spPr>
            <a:xfrm flipH="1">
              <a:off x="9038046" y="3481887"/>
              <a:ext cx="888612" cy="3385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C86869F9-216A-6E40-B18D-A6AD1EC52545}"/>
                </a:ext>
              </a:extLst>
            </p:cNvPr>
            <p:cNvCxnSpPr>
              <a:cxnSpLocks/>
              <a:stCxn id="8" idx="3"/>
              <a:endCxn id="10" idx="0"/>
            </p:cNvCxnSpPr>
            <p:nvPr/>
          </p:nvCxnSpPr>
          <p:spPr>
            <a:xfrm flipH="1">
              <a:off x="9696243" y="3481887"/>
              <a:ext cx="230415" cy="2803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9BB50FE-46A7-144E-BF43-6E47E6BD14DB}"/>
                </a:ext>
              </a:extLst>
            </p:cNvPr>
            <p:cNvCxnSpPr>
              <a:cxnSpLocks/>
              <a:stCxn id="8" idx="5"/>
              <a:endCxn id="11" idx="1"/>
            </p:cNvCxnSpPr>
            <p:nvPr/>
          </p:nvCxnSpPr>
          <p:spPr>
            <a:xfrm>
              <a:off x="10435774" y="3481887"/>
              <a:ext cx="793668" cy="3374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ectangle 16">
            <a:extLst>
              <a:ext uri="{FF2B5EF4-FFF2-40B4-BE49-F238E27FC236}">
                <a16:creationId xmlns:a16="http://schemas.microsoft.com/office/drawing/2014/main" id="{66EC6448-2E4A-E94C-BC81-5DB59845E669}"/>
              </a:ext>
            </a:extLst>
          </p:cNvPr>
          <p:cNvSpPr/>
          <p:nvPr/>
        </p:nvSpPr>
        <p:spPr>
          <a:xfrm>
            <a:off x="2797096" y="6238384"/>
            <a:ext cx="6609822" cy="246221"/>
          </a:xfrm>
          <a:prstGeom prst="rect">
            <a:avLst/>
          </a:prstGeom>
        </p:spPr>
        <p:txBody>
          <a:bodyPr wrap="none">
            <a:spAutoFit/>
          </a:bodyPr>
          <a:lstStyle/>
          <a:p>
            <a:pPr marL="7938" lvl="1" algn="ctr"/>
            <a:r>
              <a:rPr lang="de-DE" sz="1000" dirty="0">
                <a:solidFill>
                  <a:schemeClr val="tx1">
                    <a:lumMod val="60000"/>
                    <a:lumOff val="40000"/>
                  </a:schemeClr>
                </a:solidFill>
              </a:rPr>
              <a:t>David M. Blei, Andrew Y. </a:t>
            </a:r>
            <a:r>
              <a:rPr lang="de-DE" sz="1000" dirty="0" err="1">
                <a:solidFill>
                  <a:schemeClr val="tx1">
                    <a:lumMod val="60000"/>
                    <a:lumOff val="40000"/>
                  </a:schemeClr>
                </a:solidFill>
              </a:rPr>
              <a:t>Ng</a:t>
            </a:r>
            <a:r>
              <a:rPr lang="de-DE" sz="1000" dirty="0">
                <a:solidFill>
                  <a:schemeClr val="tx1">
                    <a:lumMod val="60000"/>
                    <a:lumOff val="40000"/>
                  </a:schemeClr>
                </a:solidFill>
              </a:rPr>
              <a:t>, </a:t>
            </a:r>
            <a:r>
              <a:rPr lang="de-DE" sz="1000" dirty="0" err="1">
                <a:solidFill>
                  <a:schemeClr val="tx1">
                    <a:lumMod val="60000"/>
                    <a:lumOff val="40000"/>
                  </a:schemeClr>
                </a:solidFill>
              </a:rPr>
              <a:t>and</a:t>
            </a:r>
            <a:r>
              <a:rPr lang="de-DE" sz="1000" dirty="0">
                <a:solidFill>
                  <a:schemeClr val="tx1">
                    <a:lumMod val="60000"/>
                    <a:lumOff val="40000"/>
                  </a:schemeClr>
                </a:solidFill>
              </a:rPr>
              <a:t> Michael I. Jordan: </a:t>
            </a:r>
            <a:r>
              <a:rPr lang="de-DE" sz="1000" i="1" dirty="0">
                <a:solidFill>
                  <a:schemeClr val="tx1">
                    <a:lumMod val="60000"/>
                    <a:lumOff val="40000"/>
                  </a:schemeClr>
                </a:solidFill>
              </a:rPr>
              <a:t>Latent </a:t>
            </a:r>
            <a:r>
              <a:rPr lang="de-DE" sz="1000" i="1" dirty="0" err="1">
                <a:solidFill>
                  <a:schemeClr val="tx1">
                    <a:lumMod val="60000"/>
                    <a:lumOff val="40000"/>
                  </a:schemeClr>
                </a:solidFill>
              </a:rPr>
              <a:t>Dirichlet</a:t>
            </a:r>
            <a:r>
              <a:rPr lang="de-DE" sz="1000" i="1" dirty="0">
                <a:solidFill>
                  <a:schemeClr val="tx1">
                    <a:lumMod val="60000"/>
                    <a:lumOff val="40000"/>
                  </a:schemeClr>
                </a:solidFill>
              </a:rPr>
              <a:t> </a:t>
            </a:r>
            <a:r>
              <a:rPr lang="de-DE" sz="1000" i="1" dirty="0" err="1">
                <a:solidFill>
                  <a:schemeClr val="tx1">
                    <a:lumMod val="60000"/>
                    <a:lumOff val="40000"/>
                  </a:schemeClr>
                </a:solidFill>
              </a:rPr>
              <a:t>Allocation</a:t>
            </a:r>
            <a:r>
              <a:rPr lang="de-DE" sz="1000" dirty="0">
                <a:solidFill>
                  <a:schemeClr val="tx1">
                    <a:lumMod val="60000"/>
                    <a:lumOff val="40000"/>
                  </a:schemeClr>
                </a:solidFill>
              </a:rPr>
              <a:t>. Journal </a:t>
            </a:r>
            <a:r>
              <a:rPr lang="de-DE" sz="1000" dirty="0" err="1">
                <a:solidFill>
                  <a:schemeClr val="tx1">
                    <a:lumMod val="60000"/>
                    <a:lumOff val="40000"/>
                  </a:schemeClr>
                </a:solidFill>
              </a:rPr>
              <a:t>of</a:t>
            </a:r>
            <a:r>
              <a:rPr lang="de-DE" sz="1000" dirty="0">
                <a:solidFill>
                  <a:schemeClr val="tx1">
                    <a:lumMod val="60000"/>
                    <a:lumOff val="40000"/>
                  </a:schemeClr>
                </a:solidFill>
              </a:rPr>
              <a:t> </a:t>
            </a:r>
            <a:r>
              <a:rPr lang="de-DE" sz="1000" dirty="0" err="1">
                <a:solidFill>
                  <a:schemeClr val="tx1">
                    <a:lumMod val="60000"/>
                    <a:lumOff val="40000"/>
                  </a:schemeClr>
                </a:solidFill>
              </a:rPr>
              <a:t>Machine</a:t>
            </a:r>
            <a:r>
              <a:rPr lang="de-DE" sz="1000" dirty="0">
                <a:solidFill>
                  <a:schemeClr val="tx1">
                    <a:lumMod val="60000"/>
                    <a:lumOff val="40000"/>
                  </a:schemeClr>
                </a:solidFill>
              </a:rPr>
              <a:t> Learning Research, 2003.</a:t>
            </a:r>
          </a:p>
        </p:txBody>
      </p:sp>
    </p:spTree>
    <p:extLst>
      <p:ext uri="{BB962C8B-B14F-4D97-AF65-F5344CB8AC3E}">
        <p14:creationId xmlns:p14="http://schemas.microsoft.com/office/powerpoint/2010/main" val="31497147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ACAA-9F64-4A46-9B8E-0672A16A27DE}"/>
              </a:ext>
            </a:extLst>
          </p:cNvPr>
          <p:cNvSpPr>
            <a:spLocks noGrp="1"/>
          </p:cNvSpPr>
          <p:nvPr>
            <p:ph type="title"/>
          </p:nvPr>
        </p:nvSpPr>
        <p:spPr/>
        <p:txBody>
          <a:bodyPr/>
          <a:lstStyle/>
          <a:p>
            <a:r>
              <a:rPr lang="de-DE" dirty="0"/>
              <a:t>Topic Modellierung mittels Naive </a:t>
            </a:r>
            <a:r>
              <a:rPr lang="de-DE" dirty="0" err="1"/>
              <a:t>Bayes</a:t>
            </a:r>
            <a:r>
              <a:rPr lang="de-DE" dirty="0"/>
              <a:t>: </a:t>
            </a:r>
            <a:r>
              <a:rPr lang="de-DE" dirty="0" err="1">
                <a:solidFill>
                  <a:schemeClr val="accent2"/>
                </a:solidFill>
              </a:rPr>
              <a:t>Mixture</a:t>
            </a:r>
            <a:r>
              <a:rPr lang="de-DE" dirty="0">
                <a:solidFill>
                  <a:schemeClr val="accent2"/>
                </a:solidFill>
              </a:rPr>
              <a:t> </a:t>
            </a:r>
            <a:r>
              <a:rPr lang="de-DE" dirty="0" err="1">
                <a:solidFill>
                  <a:schemeClr val="accent2"/>
                </a:solidFill>
              </a:rPr>
              <a:t>of</a:t>
            </a:r>
            <a:r>
              <a:rPr lang="de-DE" dirty="0">
                <a:solidFill>
                  <a:schemeClr val="accent2"/>
                </a:solidFill>
              </a:rPr>
              <a:t> </a:t>
            </a:r>
            <a:r>
              <a:rPr lang="de-DE" dirty="0" err="1">
                <a:solidFill>
                  <a:schemeClr val="accent2"/>
                </a:solidFill>
              </a:rPr>
              <a:t>Unigrams</a:t>
            </a:r>
            <a:endParaRPr lang="de-DE" dirty="0">
              <a:solidFill>
                <a:schemeClr val="accent2"/>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8103BB-288E-1545-A2E0-39A31A38FB84}"/>
                  </a:ext>
                </a:extLst>
              </p:cNvPr>
              <p:cNvSpPr>
                <a:spLocks noGrp="1"/>
              </p:cNvSpPr>
              <p:nvPr>
                <p:ph idx="1"/>
              </p:nvPr>
            </p:nvSpPr>
            <p:spPr>
              <a:xfrm>
                <a:off x="360000" y="1665066"/>
                <a:ext cx="7182726" cy="4240848"/>
              </a:xfrm>
            </p:spPr>
            <p:txBody>
              <a:bodyPr>
                <a:normAutofit fontScale="92500" lnSpcReduction="10000"/>
              </a:bodyPr>
              <a:lstStyle/>
              <a:p>
                <a:r>
                  <a:rPr lang="de-DE" dirty="0"/>
                  <a:t>Weitere Annahme: </a:t>
                </a:r>
                <a:r>
                  <a:rPr lang="de-DE" dirty="0">
                    <a:solidFill>
                      <a:schemeClr val="accent2"/>
                    </a:solidFill>
                  </a:rPr>
                  <a:t>Jedes Dokument hat genau </a:t>
                </a:r>
                <a:r>
                  <a:rPr lang="de-DE" u="sng" dirty="0">
                    <a:solidFill>
                      <a:schemeClr val="accent2"/>
                    </a:solidFill>
                  </a:rPr>
                  <a:t>ein</a:t>
                </a:r>
                <a:r>
                  <a:rPr lang="de-DE" dirty="0">
                    <a:solidFill>
                      <a:schemeClr val="accent2"/>
                    </a:solidFill>
                  </a:rPr>
                  <a:t> Topic </a:t>
                </a:r>
                <a14:m>
                  <m:oMath xmlns:m="http://schemas.openxmlformats.org/officeDocument/2006/math">
                    <m:r>
                      <a:rPr lang="de-DE" i="1" dirty="0" smtClean="0">
                        <a:solidFill>
                          <a:schemeClr val="accent2"/>
                        </a:solidFill>
                        <a:latin typeface="Cambria Math" panose="02040503050406030204" pitchFamily="18" charset="0"/>
                      </a:rPr>
                      <m:t>𝑘</m:t>
                    </m:r>
                  </m:oMath>
                </a14:m>
                <a:endParaRPr lang="de-DE" dirty="0"/>
              </a:p>
              <a:p>
                <a:pPr lvl="1"/>
                <a:r>
                  <a:rPr lang="de-DE" dirty="0"/>
                  <a:t>Topic eigentlich nur ein Index (kein Name)</a:t>
                </a:r>
              </a:p>
              <a:p>
                <a:r>
                  <a:rPr lang="de-DE" dirty="0"/>
                  <a:t>Pro Dokument </a:t>
                </a:r>
                <a14:m>
                  <m:oMath xmlns:m="http://schemas.openxmlformats.org/officeDocument/2006/math">
                    <m:r>
                      <a:rPr lang="de-DE" i="1" dirty="0" smtClean="0">
                        <a:latin typeface="Cambria Math" panose="02040503050406030204" pitchFamily="18" charset="0"/>
                      </a:rPr>
                      <m:t>𝑑</m:t>
                    </m:r>
                    <m:r>
                      <a:rPr lang="de-DE" i="1" dirty="0" smtClean="0">
                        <a:latin typeface="Cambria Math" panose="02040503050406030204" pitchFamily="18" charset="0"/>
                        <a:ea typeface="Cambria Math" panose="02040503050406030204" pitchFamily="18" charset="0"/>
                      </a:rPr>
                      <m:t>∈</m:t>
                    </m:r>
                    <m:r>
                      <a:rPr lang="de-DE" i="1" dirty="0" smtClean="0">
                        <a:latin typeface="Cambria Math" panose="02040503050406030204" pitchFamily="18" charset="0"/>
                        <a:ea typeface="Cambria Math" panose="02040503050406030204" pitchFamily="18" charset="0"/>
                      </a:rPr>
                      <m:t>𝒞</m:t>
                    </m:r>
                  </m:oMath>
                </a14:m>
                <a:r>
                  <a:rPr lang="de-DE" dirty="0"/>
                  <a:t>: Zufallsvariable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𝑖</m:t>
                        </m:r>
                      </m:sub>
                    </m:sSub>
                  </m:oMath>
                </a14:m>
                <a:r>
                  <a:rPr lang="de-DE" dirty="0"/>
                  <a:t> bezeichnet, welches Wort </a:t>
                </a:r>
                <a14:m>
                  <m:oMath xmlns:m="http://schemas.openxmlformats.org/officeDocument/2006/math">
                    <m:r>
                      <a:rPr lang="de-DE" b="0" i="1" smtClean="0">
                        <a:latin typeface="Cambria Math" panose="02040503050406030204" pitchFamily="18" charset="0"/>
                      </a:rPr>
                      <m:t>𝑤</m:t>
                    </m:r>
                  </m:oMath>
                </a14:m>
                <a:r>
                  <a:rPr lang="de-DE" dirty="0"/>
                  <a:t> aus einem Lexikon </a:t>
                </a:r>
                <a14:m>
                  <m:oMath xmlns:m="http://schemas.openxmlformats.org/officeDocument/2006/math">
                    <m:r>
                      <a:rPr lang="de-DE" i="1">
                        <a:latin typeface="Cambria Math" panose="02040503050406030204" pitchFamily="18" charset="0"/>
                        <a:ea typeface="Cambria Math" panose="02040503050406030204" pitchFamily="18" charset="0"/>
                      </a:rPr>
                      <m:t>𝒟</m:t>
                    </m:r>
                  </m:oMath>
                </a14:m>
                <a:r>
                  <a:rPr lang="de-DE" dirty="0"/>
                  <a:t> an Position </a:t>
                </a:r>
                <a14:m>
                  <m:oMath xmlns:m="http://schemas.openxmlformats.org/officeDocument/2006/math">
                    <m:r>
                      <a:rPr lang="de-DE" i="1" dirty="0">
                        <a:latin typeface="Cambria Math" panose="02040503050406030204" pitchFamily="18" charset="0"/>
                      </a:rPr>
                      <m:t>𝑖</m:t>
                    </m:r>
                  </m:oMath>
                </a14:m>
                <a:r>
                  <a:rPr lang="de-DE" dirty="0"/>
                  <a:t> in </a:t>
                </a:r>
                <a14:m>
                  <m:oMath xmlns:m="http://schemas.openxmlformats.org/officeDocument/2006/math">
                    <m:r>
                      <a:rPr lang="de-DE" i="1" dirty="0">
                        <a:latin typeface="Cambria Math" panose="02040503050406030204" pitchFamily="18" charset="0"/>
                      </a:rPr>
                      <m:t>𝑑</m:t>
                    </m:r>
                  </m:oMath>
                </a14:m>
                <a:r>
                  <a:rPr lang="de-DE" dirty="0"/>
                  <a:t> vorkommt</a:t>
                </a:r>
              </a:p>
              <a:p>
                <a:pPr lvl="1"/>
                <a:r>
                  <a:rPr lang="de-DE" dirty="0"/>
                  <a:t>I.e., </a:t>
                </a:r>
                <a14:m>
                  <m:oMath xmlns:m="http://schemas.openxmlformats.org/officeDocument/2006/math">
                    <m:r>
                      <m:rPr>
                        <m:sty m:val="p"/>
                      </m:rPr>
                      <a:rPr lang="de-DE" i="0">
                        <a:solidFill>
                          <a:schemeClr val="accent1"/>
                        </a:solidFill>
                        <a:latin typeface="Cambria Math" panose="02040503050406030204" pitchFamily="18" charset="0"/>
                      </a:rPr>
                      <m:t>Val</m:t>
                    </m:r>
                    <m:d>
                      <m:dPr>
                        <m:ctrlPr>
                          <a:rPr lang="de-DE" i="1">
                            <a:solidFill>
                              <a:schemeClr val="accent1"/>
                            </a:solidFill>
                            <a:latin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𝑋</m:t>
                            </m:r>
                          </m:e>
                          <m:sub>
                            <m:r>
                              <a:rPr lang="de-DE" i="1">
                                <a:solidFill>
                                  <a:schemeClr val="accent1"/>
                                </a:solidFill>
                                <a:latin typeface="Cambria Math" panose="02040503050406030204" pitchFamily="18" charset="0"/>
                              </a:rPr>
                              <m:t>𝑖</m:t>
                            </m:r>
                          </m:sub>
                        </m:sSub>
                      </m:e>
                    </m:d>
                    <m:r>
                      <a:rPr lang="de-DE" i="1">
                        <a:solidFill>
                          <a:schemeClr val="accent1"/>
                        </a:solidFill>
                        <a:latin typeface="Cambria Math" panose="02040503050406030204" pitchFamily="18" charset="0"/>
                      </a:rPr>
                      <m:t>=</m:t>
                    </m:r>
                    <m:sSub>
                      <m:sSubPr>
                        <m:ctrlPr>
                          <a:rPr lang="de-DE" i="1">
                            <a:solidFill>
                              <a:schemeClr val="accent1"/>
                            </a:solidFill>
                            <a:latin typeface="Cambria Math" panose="02040503050406030204" pitchFamily="18" charset="0"/>
                          </a:rPr>
                        </m:ctrlPr>
                      </m:sSubPr>
                      <m:e>
                        <m:d>
                          <m:dPr>
                            <m:begChr m:val="{"/>
                            <m:endChr m:val="}"/>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𝑤</m:t>
                            </m:r>
                          </m:e>
                        </m:d>
                      </m:e>
                      <m:sub>
                        <m:r>
                          <a:rPr lang="de-DE" i="1">
                            <a:solidFill>
                              <a:schemeClr val="accent1"/>
                            </a:solidFill>
                            <a:latin typeface="Cambria Math" panose="02040503050406030204" pitchFamily="18" charset="0"/>
                          </a:rPr>
                          <m:t>𝑤</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𝒟</m:t>
                        </m:r>
                      </m:sub>
                    </m:sSub>
                  </m:oMath>
                </a14:m>
                <a:endParaRPr lang="de-DE" dirty="0"/>
              </a:p>
              <a:p>
                <a:pPr lvl="2"/>
                <a:r>
                  <a:rPr lang="de-DE" dirty="0"/>
                  <a:t>Bzw. </a:t>
                </a:r>
                <a14:m>
                  <m:oMath xmlns:m="http://schemas.openxmlformats.org/officeDocument/2006/math">
                    <m:r>
                      <m:rPr>
                        <m:sty m:val="p"/>
                      </m:rPr>
                      <a:rPr lang="de-DE" i="0">
                        <a:solidFill>
                          <a:schemeClr val="accent1"/>
                        </a:solidFill>
                        <a:latin typeface="Cambria Math" panose="02040503050406030204" pitchFamily="18" charset="0"/>
                      </a:rPr>
                      <m:t>Val</m:t>
                    </m:r>
                    <m:d>
                      <m:dPr>
                        <m:ctrlPr>
                          <a:rPr lang="de-DE" i="1">
                            <a:solidFill>
                              <a:schemeClr val="accent1"/>
                            </a:solidFill>
                            <a:latin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𝑋</m:t>
                            </m:r>
                          </m:e>
                          <m:sub>
                            <m:r>
                              <a:rPr lang="de-DE" i="1">
                                <a:solidFill>
                                  <a:schemeClr val="accent1"/>
                                </a:solidFill>
                                <a:latin typeface="Cambria Math" panose="02040503050406030204" pitchFamily="18" charset="0"/>
                              </a:rPr>
                              <m:t>𝑖</m:t>
                            </m:r>
                          </m:sub>
                        </m:sSub>
                      </m:e>
                    </m:d>
                    <m:r>
                      <a:rPr lang="de-DE" b="0" i="0" smtClean="0">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𝒟</m:t>
                    </m:r>
                  </m:oMath>
                </a14:m>
                <a:r>
                  <a:rPr lang="de-DE" dirty="0"/>
                  <a:t> mit </a:t>
                </a:r>
                <a14:m>
                  <m:oMath xmlns:m="http://schemas.openxmlformats.org/officeDocument/2006/math">
                    <m:r>
                      <a:rPr lang="de-DE" i="1">
                        <a:latin typeface="Cambria Math" panose="02040503050406030204" pitchFamily="18" charset="0"/>
                        <a:ea typeface="Cambria Math" panose="02040503050406030204" pitchFamily="18" charset="0"/>
                      </a:rPr>
                      <m:t>𝒟</m:t>
                    </m:r>
                  </m:oMath>
                </a14:m>
                <a:r>
                  <a:rPr lang="de-DE" dirty="0"/>
                  <a:t> als Menge der Wörter im Lexikon</a:t>
                </a:r>
              </a:p>
              <a:p>
                <a:pPr lvl="1"/>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𝑋</m:t>
                        </m:r>
                      </m:e>
                      <m:sub>
                        <m:r>
                          <a:rPr lang="de-DE" i="1">
                            <a:latin typeface="Cambria Math" panose="02040503050406030204" pitchFamily="18" charset="0"/>
                          </a:rPr>
                          <m:t>𝑖</m:t>
                        </m:r>
                      </m:sub>
                    </m:sSub>
                  </m:oMath>
                </a14:m>
                <a:r>
                  <a:rPr lang="de-DE" dirty="0"/>
                  <a:t> unabhängig von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𝑋</m:t>
                        </m:r>
                      </m:e>
                      <m:sub>
                        <m:r>
                          <a:rPr lang="de-DE" i="1">
                            <a:latin typeface="Cambria Math" panose="02040503050406030204" pitchFamily="18" charset="0"/>
                          </a:rPr>
                          <m:t>𝑗</m:t>
                        </m:r>
                      </m:sub>
                    </m:sSub>
                  </m:oMath>
                </a14:m>
                <a:r>
                  <a:rPr lang="de-DE" dirty="0"/>
                  <a:t> gegeben </a:t>
                </a:r>
                <a14:m>
                  <m:oMath xmlns:m="http://schemas.openxmlformats.org/officeDocument/2006/math">
                    <m:r>
                      <a:rPr lang="de-DE" i="1" dirty="0">
                        <a:latin typeface="Cambria Math" panose="02040503050406030204" pitchFamily="18" charset="0"/>
                      </a:rPr>
                      <m:t>𝑘</m:t>
                    </m:r>
                  </m:oMath>
                </a14:m>
                <a:r>
                  <a:rPr lang="de-DE" dirty="0"/>
                  <a:t>: </a:t>
                </a:r>
              </a:p>
              <a:p>
                <a:pPr marL="533400" lvl="2" indent="0">
                  <a:buNone/>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𝑖</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𝑗</m:t>
                              </m:r>
                            </m:sub>
                          </m:sSub>
                          <m:r>
                            <a:rPr lang="de-DE" b="0" i="1" dirty="0" smtClean="0">
                              <a:latin typeface="Cambria Math" panose="02040503050406030204" pitchFamily="18" charset="0"/>
                            </a:rPr>
                            <m:t>|</m:t>
                          </m:r>
                          <m:r>
                            <a:rPr lang="de-DE" b="0" i="1" dirty="0" smtClean="0">
                              <a:latin typeface="Cambria Math" panose="02040503050406030204" pitchFamily="18" charset="0"/>
                            </a:rPr>
                            <m:t>𝐶</m:t>
                          </m:r>
                        </m:e>
                      </m:d>
                      <m:r>
                        <a:rPr lang="de-DE" i="1" dirty="0">
                          <a:latin typeface="Cambria Math" panose="02040503050406030204" pitchFamily="18" charset="0"/>
                        </a:rPr>
                        <m:t>=</m:t>
                      </m:r>
                      <m:r>
                        <a:rPr lang="de-DE" b="0" i="1" dirty="0" smtClean="0">
                          <a:latin typeface="Cambria Math" panose="02040503050406030204" pitchFamily="18" charset="0"/>
                        </a:rPr>
                        <m:t>𝑃</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𝑖</m:t>
                              </m:r>
                            </m:sub>
                          </m:sSub>
                          <m:r>
                            <a:rPr lang="de-DE" b="0" i="1" dirty="0" smtClean="0">
                              <a:latin typeface="Cambria Math" panose="02040503050406030204" pitchFamily="18" charset="0"/>
                            </a:rPr>
                            <m:t>|</m:t>
                          </m:r>
                          <m:r>
                            <a:rPr lang="de-DE" b="0" i="1" dirty="0" smtClean="0">
                              <a:latin typeface="Cambria Math" panose="02040503050406030204" pitchFamily="18" charset="0"/>
                            </a:rPr>
                            <m:t>𝐶</m:t>
                          </m:r>
                        </m:e>
                      </m:d>
                      <m:r>
                        <a:rPr lang="de-DE"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𝑗</m:t>
                              </m:r>
                            </m:sub>
                          </m:sSub>
                          <m:r>
                            <a:rPr lang="de-DE" b="0" i="1" dirty="0" smtClean="0">
                              <a:latin typeface="Cambria Math" panose="02040503050406030204" pitchFamily="18" charset="0"/>
                            </a:rPr>
                            <m:t>|</m:t>
                          </m:r>
                          <m:r>
                            <a:rPr lang="de-DE" b="0" i="1" dirty="0" smtClean="0">
                              <a:latin typeface="Cambria Math" panose="02040503050406030204" pitchFamily="18" charset="0"/>
                            </a:rPr>
                            <m:t>𝐶</m:t>
                          </m:r>
                        </m:e>
                      </m:d>
                    </m:oMath>
                  </m:oMathPara>
                </a14:m>
                <a:endParaRPr lang="de-DE" dirty="0"/>
              </a:p>
              <a:p>
                <a:pPr lvl="1"/>
                <a:r>
                  <a:rPr lang="de-DE" dirty="0"/>
                  <a:t>Annahme: Auftreten von </a:t>
                </a:r>
                <a14:m>
                  <m:oMath xmlns:m="http://schemas.openxmlformats.org/officeDocument/2006/math">
                    <m:r>
                      <a:rPr lang="de-DE" i="1" dirty="0">
                        <a:latin typeface="Cambria Math" panose="02040503050406030204" pitchFamily="18" charset="0"/>
                      </a:rPr>
                      <m:t>𝑤</m:t>
                    </m:r>
                  </m:oMath>
                </a14:m>
                <a:r>
                  <a:rPr lang="de-DE" dirty="0"/>
                  <a:t> unabhängig von </a:t>
                </a:r>
                <a14:m>
                  <m:oMath xmlns:m="http://schemas.openxmlformats.org/officeDocument/2006/math">
                    <m:r>
                      <a:rPr lang="de-DE" i="1" dirty="0" smtClean="0">
                        <a:latin typeface="Cambria Math" panose="02040503050406030204" pitchFamily="18" charset="0"/>
                      </a:rPr>
                      <m:t>𝑖</m:t>
                    </m:r>
                  </m:oMath>
                </a14:m>
                <a:r>
                  <a:rPr lang="de-DE" dirty="0"/>
                  <a:t>: </a:t>
                </a:r>
              </a:p>
              <a:p>
                <a:pPr marL="533400" lvl="2" indent="0">
                  <a:buNone/>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𝑖</m:t>
                              </m:r>
                            </m:sub>
                          </m:sSub>
                          <m:r>
                            <a:rPr lang="de-DE" i="1" dirty="0">
                              <a:latin typeface="Cambria Math" panose="02040503050406030204" pitchFamily="18" charset="0"/>
                            </a:rPr>
                            <m:t>=</m:t>
                          </m:r>
                          <m:r>
                            <a:rPr lang="de-DE" i="1" dirty="0">
                              <a:latin typeface="Cambria Math" panose="02040503050406030204" pitchFamily="18" charset="0"/>
                            </a:rPr>
                            <m:t>𝑤</m:t>
                          </m:r>
                        </m:e>
                      </m:d>
                      <m:r>
                        <a:rPr lang="de-DE" i="1" dirty="0">
                          <a:latin typeface="Cambria Math" panose="02040503050406030204" pitchFamily="18" charset="0"/>
                        </a:rPr>
                        <m:t>=</m:t>
                      </m:r>
                      <m:r>
                        <a:rPr lang="de-DE"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𝑗</m:t>
                              </m:r>
                            </m:sub>
                          </m:sSub>
                          <m:r>
                            <a:rPr lang="de-DE" i="1" dirty="0">
                              <a:latin typeface="Cambria Math" panose="02040503050406030204" pitchFamily="18" charset="0"/>
                            </a:rPr>
                            <m:t>=</m:t>
                          </m:r>
                          <m:r>
                            <a:rPr lang="de-DE" i="1" dirty="0">
                              <a:latin typeface="Cambria Math" panose="02040503050406030204" pitchFamily="18" charset="0"/>
                            </a:rPr>
                            <m:t>𝑤</m:t>
                          </m:r>
                        </m:e>
                      </m:d>
                    </m:oMath>
                  </m:oMathPara>
                </a14:m>
                <a:endParaRPr lang="de-DE" dirty="0"/>
              </a:p>
              <a:p>
                <a:pPr lvl="1"/>
                <a:r>
                  <a:rPr lang="de-DE" dirty="0"/>
                  <a:t>Jedes </a:t>
                </a:r>
                <a14:m>
                  <m:oMath xmlns:m="http://schemas.openxmlformats.org/officeDocument/2006/math">
                    <m:sSub>
                      <m:sSubPr>
                        <m:ctrlPr>
                          <a:rPr lang="de-DE" b="0" i="1" dirty="0" smtClean="0">
                            <a:latin typeface="Cambria Math" panose="02040503050406030204" pitchFamily="18" charset="0"/>
                          </a:rPr>
                        </m:ctrlPr>
                      </m:sSubPr>
                      <m:e>
                        <m:r>
                          <a:rPr lang="de-DE" i="1" dirty="0">
                            <a:latin typeface="Cambria Math" panose="02040503050406030204" pitchFamily="18" charset="0"/>
                          </a:rPr>
                          <m:t>𝐶</m:t>
                        </m:r>
                      </m:e>
                      <m:sub>
                        <m:r>
                          <a:rPr lang="de-DE" b="0" i="1" dirty="0" smtClean="0">
                            <a:latin typeface="Cambria Math" panose="02040503050406030204" pitchFamily="18" charset="0"/>
                          </a:rPr>
                          <m:t>𝑑</m:t>
                        </m:r>
                      </m:sub>
                    </m:sSub>
                  </m:oMath>
                </a14:m>
                <a:r>
                  <a:rPr lang="de-DE" dirty="0"/>
                  <a:t> hat die </a:t>
                </a:r>
                <a:r>
                  <a:rPr lang="de-DE" dirty="0">
                    <a:solidFill>
                      <a:schemeClr val="accent3">
                        <a:lumMod val="60000"/>
                        <a:lumOff val="40000"/>
                      </a:schemeClr>
                    </a:solidFill>
                  </a:rPr>
                  <a:t>gleiche</a:t>
                </a:r>
                <a:r>
                  <a:rPr lang="de-DE" dirty="0"/>
                  <a:t> A-priori-Verteilung </a:t>
                </a:r>
                <a14:m>
                  <m:oMath xmlns:m="http://schemas.openxmlformats.org/officeDocument/2006/math">
                    <m:r>
                      <a:rPr lang="de-DE"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𝐶</m:t>
                        </m:r>
                      </m:e>
                    </m:d>
                  </m:oMath>
                </a14:m>
                <a:r>
                  <a:rPr lang="de-DE" dirty="0"/>
                  <a:t>: </a:t>
                </a:r>
              </a:p>
              <a:p>
                <a:pPr marL="533400" lvl="2" indent="0">
                  <a:buNone/>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𝑃</m:t>
                      </m:r>
                      <m:d>
                        <m:dPr>
                          <m:ctrlPr>
                            <a:rPr lang="de-DE"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de-DE" i="1" dirty="0">
                                  <a:latin typeface="Cambria Math" panose="02040503050406030204" pitchFamily="18" charset="0"/>
                                </a:rPr>
                                <m:t>𝐶</m:t>
                              </m:r>
                            </m:e>
                            <m:sub>
                              <m:r>
                                <a:rPr lang="de-DE" b="0" i="1" dirty="0" smtClean="0">
                                  <a:latin typeface="Cambria Math" panose="02040503050406030204" pitchFamily="18" charset="0"/>
                                </a:rPr>
                                <m:t>𝑑</m:t>
                              </m:r>
                            </m:sub>
                          </m:sSub>
                        </m:e>
                      </m:d>
                      <m:r>
                        <a:rPr lang="de-DE" b="0" i="1" dirty="0" smtClean="0">
                          <a:latin typeface="Cambria Math" panose="02040503050406030204" pitchFamily="18" charset="0"/>
                        </a:rPr>
                        <m:t>=</m:t>
                      </m:r>
                      <m:r>
                        <a:rPr lang="de-DE"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b="0" i="1" dirty="0" smtClean="0">
                                  <a:latin typeface="Cambria Math" panose="02040503050406030204" pitchFamily="18" charset="0"/>
                                </a:rPr>
                              </m:ctrlPr>
                            </m:sSubPr>
                            <m:e>
                              <m:r>
                                <a:rPr lang="de-DE" i="1" dirty="0">
                                  <a:latin typeface="Cambria Math" panose="02040503050406030204" pitchFamily="18" charset="0"/>
                                </a:rPr>
                                <m:t>𝐶</m:t>
                              </m:r>
                            </m:e>
                            <m:sub>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𝑑</m:t>
                                  </m:r>
                                </m:e>
                                <m:sup>
                                  <m:r>
                                    <a:rPr lang="de-DE" b="0" i="1" dirty="0" smtClean="0">
                                      <a:latin typeface="Cambria Math" panose="02040503050406030204" pitchFamily="18" charset="0"/>
                                    </a:rPr>
                                    <m:t>′</m:t>
                                  </m:r>
                                </m:sup>
                              </m:sSup>
                            </m:sub>
                          </m:sSub>
                        </m:e>
                      </m:d>
                      <m:r>
                        <a:rPr lang="de-DE" b="0" i="1" dirty="0" smtClean="0">
                          <a:latin typeface="Cambria Math" panose="02040503050406030204" pitchFamily="18" charset="0"/>
                        </a:rPr>
                        <m:t>=</m:t>
                      </m:r>
                      <m:r>
                        <a:rPr lang="de-DE" i="1" dirty="0">
                          <a:latin typeface="Cambria Math" panose="02040503050406030204" pitchFamily="18" charset="0"/>
                        </a:rPr>
                        <m:t>𝑃</m:t>
                      </m:r>
                      <m:d>
                        <m:dPr>
                          <m:ctrlPr>
                            <a:rPr lang="de-DE" i="1" dirty="0">
                              <a:latin typeface="Cambria Math" panose="02040503050406030204" pitchFamily="18" charset="0"/>
                            </a:rPr>
                          </m:ctrlPr>
                        </m:dPr>
                        <m:e>
                          <m:r>
                            <a:rPr lang="de-DE" i="1" dirty="0">
                              <a:latin typeface="Cambria Math" panose="02040503050406030204" pitchFamily="18" charset="0"/>
                            </a:rPr>
                            <m:t>𝐶</m:t>
                          </m:r>
                        </m:e>
                      </m:d>
                    </m:oMath>
                  </m:oMathPara>
                </a14:m>
                <a:endParaRPr lang="de-DE" dirty="0"/>
              </a:p>
              <a:p>
                <a:pPr lvl="1"/>
                <a:r>
                  <a:rPr lang="de-DE" dirty="0"/>
                  <a:t>Jedes </a:t>
                </a:r>
                <a14:m>
                  <m:oMath xmlns:m="http://schemas.openxmlformats.org/officeDocument/2006/math">
                    <m:sSub>
                      <m:sSubPr>
                        <m:ctrlPr>
                          <a:rPr lang="de-DE" i="1" dirty="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𝑑𝑖</m:t>
                        </m:r>
                      </m:sub>
                    </m:sSub>
                  </m:oMath>
                </a14:m>
                <a:r>
                  <a:rPr lang="de-DE" dirty="0"/>
                  <a:t> hat die </a:t>
                </a:r>
                <a:r>
                  <a:rPr lang="de-DE" dirty="0">
                    <a:solidFill>
                      <a:schemeClr val="accent3">
                        <a:lumMod val="60000"/>
                        <a:lumOff val="40000"/>
                      </a:schemeClr>
                    </a:solidFill>
                  </a:rPr>
                  <a:t>gleiche</a:t>
                </a:r>
                <a:r>
                  <a:rPr lang="de-DE" dirty="0"/>
                  <a:t> CPD </a:t>
                </a:r>
                <a14:m>
                  <m:oMath xmlns:m="http://schemas.openxmlformats.org/officeDocument/2006/math">
                    <m:r>
                      <a:rPr lang="de-DE" i="1" dirty="0" smtClean="0">
                        <a:latin typeface="Cambria Math" panose="02040503050406030204" pitchFamily="18" charset="0"/>
                      </a:rPr>
                      <m:t>𝑃</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𝑖</m:t>
                            </m:r>
                          </m:sub>
                        </m:sSub>
                        <m:r>
                          <a:rPr lang="de-DE" b="0" i="1" dirty="0" smtClean="0">
                            <a:latin typeface="Cambria Math" panose="02040503050406030204" pitchFamily="18" charset="0"/>
                          </a:rPr>
                          <m:t>|</m:t>
                        </m:r>
                        <m:r>
                          <a:rPr lang="de-DE" b="0" i="1" dirty="0" smtClean="0">
                            <a:latin typeface="Cambria Math" panose="02040503050406030204" pitchFamily="18" charset="0"/>
                          </a:rPr>
                          <m:t>𝐶</m:t>
                        </m:r>
                      </m:e>
                    </m:d>
                  </m:oMath>
                </a14:m>
                <a:r>
                  <a:rPr lang="de-DE" dirty="0">
                    <a:latin typeface="+mn-lt"/>
                  </a:rPr>
                  <a:t>:</a:t>
                </a:r>
                <a:endParaRPr lang="de-DE" i="1" dirty="0">
                  <a:latin typeface="Cambria Math" panose="02040503050406030204" pitchFamily="18" charset="0"/>
                </a:endParaRPr>
              </a:p>
              <a:p>
                <a:pPr marL="533400" lvl="2" indent="0">
                  <a:buNone/>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b="0" i="1" dirty="0" smtClean="0">
                                  <a:latin typeface="Cambria Math" panose="02040503050406030204" pitchFamily="18" charset="0"/>
                                </a:rPr>
                                <m:t>𝑑</m:t>
                              </m:r>
                              <m:r>
                                <a:rPr lang="de-DE" i="1" dirty="0">
                                  <a:latin typeface="Cambria Math" panose="02040503050406030204" pitchFamily="18" charset="0"/>
                                </a:rPr>
                                <m:t>𝑖</m:t>
                              </m:r>
                            </m:sub>
                          </m:sSub>
                          <m:r>
                            <a:rPr lang="de-DE" i="1" dirty="0">
                              <a:latin typeface="Cambria Math" panose="02040503050406030204" pitchFamily="18" charset="0"/>
                            </a:rPr>
                            <m:t>|</m:t>
                          </m:r>
                          <m:sSub>
                            <m:sSubPr>
                              <m:ctrlPr>
                                <a:rPr lang="de-DE" b="0" i="1" dirty="0" smtClean="0">
                                  <a:latin typeface="Cambria Math" panose="02040503050406030204" pitchFamily="18" charset="0"/>
                                </a:rPr>
                              </m:ctrlPr>
                            </m:sSubPr>
                            <m:e>
                              <m:r>
                                <a:rPr lang="de-DE" i="1" dirty="0">
                                  <a:latin typeface="Cambria Math" panose="02040503050406030204" pitchFamily="18" charset="0"/>
                                </a:rPr>
                                <m:t>𝐶</m:t>
                              </m:r>
                            </m:e>
                            <m:sub>
                              <m:r>
                                <a:rPr lang="de-DE" b="0" i="1" dirty="0" smtClean="0">
                                  <a:latin typeface="Cambria Math" panose="02040503050406030204" pitchFamily="18" charset="0"/>
                                </a:rPr>
                                <m:t>𝑑</m:t>
                              </m:r>
                            </m:sub>
                          </m:sSub>
                        </m:e>
                      </m:d>
                      <m:r>
                        <a:rPr lang="de-DE" b="0" i="0" dirty="0" smtClean="0">
                          <a:latin typeface="Cambria Math" panose="02040503050406030204" pitchFamily="18" charset="0"/>
                        </a:rPr>
                        <m:t>=</m:t>
                      </m:r>
                      <m:r>
                        <a:rPr lang="de-DE"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𝑑</m:t>
                                  </m:r>
                                </m:e>
                                <m:sup>
                                  <m:r>
                                    <a:rPr lang="de-DE" b="0" i="1" dirty="0" smtClean="0">
                                      <a:latin typeface="Cambria Math" panose="02040503050406030204" pitchFamily="18" charset="0"/>
                                    </a:rPr>
                                    <m:t>′</m:t>
                                  </m:r>
                                </m:sup>
                              </m:sSup>
                              <m:r>
                                <a:rPr lang="de-DE" b="0" i="1" dirty="0" smtClean="0">
                                  <a:latin typeface="Cambria Math" panose="02040503050406030204" pitchFamily="18" charset="0"/>
                                </a:rPr>
                                <m:t>𝑖</m:t>
                              </m:r>
                            </m:sub>
                          </m:sSub>
                          <m:r>
                            <a:rPr lang="de-DE" i="1" dirty="0">
                              <a:latin typeface="Cambria Math" panose="02040503050406030204" pitchFamily="18" charset="0"/>
                            </a:rPr>
                            <m:t>|</m:t>
                          </m:r>
                          <m:sSub>
                            <m:sSubPr>
                              <m:ctrlPr>
                                <a:rPr lang="de-DE" b="0" i="1" dirty="0" smtClean="0">
                                  <a:latin typeface="Cambria Math" panose="02040503050406030204" pitchFamily="18" charset="0"/>
                                </a:rPr>
                              </m:ctrlPr>
                            </m:sSubPr>
                            <m:e>
                              <m:r>
                                <a:rPr lang="de-DE" i="1" dirty="0">
                                  <a:latin typeface="Cambria Math" panose="02040503050406030204" pitchFamily="18" charset="0"/>
                                </a:rPr>
                                <m:t>𝐶</m:t>
                              </m:r>
                            </m:e>
                            <m:sub>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𝑑</m:t>
                                  </m:r>
                                </m:e>
                                <m:sup>
                                  <m:r>
                                    <a:rPr lang="de-DE" b="0" i="1" dirty="0" smtClean="0">
                                      <a:latin typeface="Cambria Math" panose="02040503050406030204" pitchFamily="18" charset="0"/>
                                    </a:rPr>
                                    <m:t>′</m:t>
                                  </m:r>
                                </m:sup>
                              </m:sSup>
                            </m:sub>
                          </m:sSub>
                        </m:e>
                      </m:d>
                      <m:r>
                        <a:rPr lang="de-DE" b="0" i="1" dirty="0" smtClean="0">
                          <a:latin typeface="Cambria Math" panose="02040503050406030204" pitchFamily="18" charset="0"/>
                        </a:rPr>
                        <m:t>=</m:t>
                      </m:r>
                      <m:r>
                        <a:rPr lang="de-DE"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𝑖</m:t>
                              </m:r>
                            </m:sub>
                          </m:sSub>
                          <m:r>
                            <a:rPr lang="de-DE" i="1" dirty="0">
                              <a:latin typeface="Cambria Math" panose="02040503050406030204" pitchFamily="18" charset="0"/>
                            </a:rPr>
                            <m:t>|</m:t>
                          </m:r>
                          <m:r>
                            <a:rPr lang="de-DE" i="1" dirty="0">
                              <a:latin typeface="Cambria Math" panose="02040503050406030204" pitchFamily="18" charset="0"/>
                            </a:rPr>
                            <m:t>𝐶</m:t>
                          </m:r>
                        </m:e>
                      </m:d>
                    </m:oMath>
                  </m:oMathPara>
                </a14:m>
                <a:endParaRPr lang="de-DE" dirty="0"/>
              </a:p>
            </p:txBody>
          </p:sp>
        </mc:Choice>
        <mc:Fallback xmlns="">
          <p:sp>
            <p:nvSpPr>
              <p:cNvPr id="3" name="Content Placeholder 2">
                <a:extLst>
                  <a:ext uri="{FF2B5EF4-FFF2-40B4-BE49-F238E27FC236}">
                    <a16:creationId xmlns:a16="http://schemas.microsoft.com/office/drawing/2014/main" id="{168103BB-288E-1545-A2E0-39A31A38FB84}"/>
                  </a:ext>
                </a:extLst>
              </p:cNvPr>
              <p:cNvSpPr>
                <a:spLocks noGrp="1" noRot="1" noChangeAspect="1" noMove="1" noResize="1" noEditPoints="1" noAdjustHandles="1" noChangeArrowheads="1" noChangeShapeType="1" noTextEdit="1"/>
              </p:cNvSpPr>
              <p:nvPr>
                <p:ph idx="1"/>
              </p:nvPr>
            </p:nvSpPr>
            <p:spPr>
              <a:xfrm>
                <a:off x="360000" y="1665066"/>
                <a:ext cx="7182726" cy="4240848"/>
              </a:xfrm>
              <a:blipFill>
                <a:blip r:embed="rId2"/>
                <a:stretch>
                  <a:fillRect l="-2116" t="-3284" r="-1587" b="-299"/>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0FB00C9-5285-9648-9A5A-083847F7AA69}"/>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99235BB8-06E4-9F49-88D6-318E090C594E}"/>
              </a:ext>
            </a:extLst>
          </p:cNvPr>
          <p:cNvSpPr>
            <a:spLocks noGrp="1"/>
          </p:cNvSpPr>
          <p:nvPr>
            <p:ph type="ftr" sz="quarter" idx="3"/>
          </p:nvPr>
        </p:nvSpPr>
        <p:spPr/>
        <p:txBody>
          <a:bodyPr/>
          <a:lstStyle/>
          <a:p>
            <a:r>
              <a:rPr lang="de-DE" dirty="0"/>
              <a:t>Tanya Braun</a:t>
            </a:r>
          </a:p>
        </p:txBody>
      </p:sp>
      <p:sp>
        <p:nvSpPr>
          <p:cNvPr id="6" name="Slide Number Placeholder 5">
            <a:extLst>
              <a:ext uri="{FF2B5EF4-FFF2-40B4-BE49-F238E27FC236}">
                <a16:creationId xmlns:a16="http://schemas.microsoft.com/office/drawing/2014/main" id="{51FE065B-B24A-2C45-864F-69BB492072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49</a:t>
            </a:fld>
            <a:r>
              <a:rPr lang="de-DE"/>
              <a:t> </a:t>
            </a:r>
            <a:endParaRPr lang="de-DE" sz="1400" dirty="0"/>
          </a:p>
        </p:txBody>
      </p:sp>
      <p:grpSp>
        <p:nvGrpSpPr>
          <p:cNvPr id="7" name="Group 6">
            <a:extLst>
              <a:ext uri="{FF2B5EF4-FFF2-40B4-BE49-F238E27FC236}">
                <a16:creationId xmlns:a16="http://schemas.microsoft.com/office/drawing/2014/main" id="{D2B8EA8F-8B0C-0241-B93C-ED9580153961}"/>
              </a:ext>
            </a:extLst>
          </p:cNvPr>
          <p:cNvGrpSpPr/>
          <p:nvPr/>
        </p:nvGrpSpPr>
        <p:grpSpPr>
          <a:xfrm>
            <a:off x="8214482" y="1930218"/>
            <a:ext cx="3420512" cy="1003467"/>
            <a:chOff x="8423488" y="3149417"/>
            <a:chExt cx="3420512" cy="1003467"/>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967E26A-C8DF-C842-84F9-0FA242FFDDAA}"/>
                    </a:ext>
                  </a:extLst>
                </p:cNvPr>
                <p:cNvSpPr txBox="1"/>
                <p:nvPr/>
              </p:nvSpPr>
              <p:spPr>
                <a:xfrm>
                  <a:off x="9821216" y="3149417"/>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𝐶</m:t>
                        </m:r>
                      </m:oMath>
                    </m:oMathPara>
                  </a14:m>
                  <a:endParaRPr lang="de-DE" dirty="0"/>
                </a:p>
              </p:txBody>
            </p:sp>
          </mc:Choice>
          <mc:Fallback xmlns="">
            <p:sp>
              <p:nvSpPr>
                <p:cNvPr id="8" name="TextBox 7">
                  <a:extLst>
                    <a:ext uri="{FF2B5EF4-FFF2-40B4-BE49-F238E27FC236}">
                      <a16:creationId xmlns:a16="http://schemas.microsoft.com/office/drawing/2014/main" id="{2967E26A-C8DF-C842-84F9-0FA242FFDDAA}"/>
                    </a:ext>
                  </a:extLst>
                </p:cNvPr>
                <p:cNvSpPr txBox="1">
                  <a:spLocks noRot="1" noChangeAspect="1" noMove="1" noResize="1" noEditPoints="1" noAdjustHandles="1" noChangeArrowheads="1" noChangeShapeType="1" noTextEdit="1"/>
                </p:cNvSpPr>
                <p:nvPr/>
              </p:nvSpPr>
              <p:spPr>
                <a:xfrm>
                  <a:off x="9821216" y="3149417"/>
                  <a:ext cx="720000" cy="389513"/>
                </a:xfrm>
                <a:prstGeom prst="ellipse">
                  <a:avLst/>
                </a:prstGeom>
                <a:blipFill>
                  <a:blip r:embed="rId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ACF121B-339F-C64B-9BF9-C18CFC909162}"/>
                    </a:ext>
                  </a:extLst>
                </p:cNvPr>
                <p:cNvSpPr txBox="1"/>
                <p:nvPr/>
              </p:nvSpPr>
              <p:spPr>
                <a:xfrm>
                  <a:off x="8423488" y="3763371"/>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1</m:t>
                            </m:r>
                          </m:sub>
                        </m:sSub>
                      </m:oMath>
                    </m:oMathPara>
                  </a14:m>
                  <a:endParaRPr lang="de-DE" dirty="0"/>
                </a:p>
              </p:txBody>
            </p:sp>
          </mc:Choice>
          <mc:Fallback xmlns="">
            <p:sp>
              <p:nvSpPr>
                <p:cNvPr id="9" name="TextBox 8">
                  <a:extLst>
                    <a:ext uri="{FF2B5EF4-FFF2-40B4-BE49-F238E27FC236}">
                      <a16:creationId xmlns:a16="http://schemas.microsoft.com/office/drawing/2014/main" id="{8ACF121B-339F-C64B-9BF9-C18CFC909162}"/>
                    </a:ext>
                  </a:extLst>
                </p:cNvPr>
                <p:cNvSpPr txBox="1">
                  <a:spLocks noRot="1" noChangeAspect="1" noMove="1" noResize="1" noEditPoints="1" noAdjustHandles="1" noChangeArrowheads="1" noChangeShapeType="1" noTextEdit="1"/>
                </p:cNvSpPr>
                <p:nvPr/>
              </p:nvSpPr>
              <p:spPr>
                <a:xfrm>
                  <a:off x="8423488" y="3763371"/>
                  <a:ext cx="720000" cy="389513"/>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1387594B-776B-DB49-B455-921944C324B8}"/>
                    </a:ext>
                  </a:extLst>
                </p:cNvPr>
                <p:cNvSpPr txBox="1"/>
                <p:nvPr/>
              </p:nvSpPr>
              <p:spPr>
                <a:xfrm>
                  <a:off x="9336243" y="3762283"/>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2</m:t>
                            </m:r>
                          </m:sub>
                        </m:sSub>
                      </m:oMath>
                    </m:oMathPara>
                  </a14:m>
                  <a:endParaRPr lang="de-DE" dirty="0"/>
                </a:p>
              </p:txBody>
            </p:sp>
          </mc:Choice>
          <mc:Fallback xmlns="">
            <p:sp>
              <p:nvSpPr>
                <p:cNvPr id="10" name="TextBox 9">
                  <a:extLst>
                    <a:ext uri="{FF2B5EF4-FFF2-40B4-BE49-F238E27FC236}">
                      <a16:creationId xmlns:a16="http://schemas.microsoft.com/office/drawing/2014/main" id="{1387594B-776B-DB49-B455-921944C324B8}"/>
                    </a:ext>
                  </a:extLst>
                </p:cNvPr>
                <p:cNvSpPr txBox="1">
                  <a:spLocks noRot="1" noChangeAspect="1" noMove="1" noResize="1" noEditPoints="1" noAdjustHandles="1" noChangeArrowheads="1" noChangeShapeType="1" noTextEdit="1"/>
                </p:cNvSpPr>
                <p:nvPr/>
              </p:nvSpPr>
              <p:spPr>
                <a:xfrm>
                  <a:off x="9336243" y="3762283"/>
                  <a:ext cx="720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B6F83D0-F6F3-694B-ADAE-7BA7EB39DD6A}"/>
                    </a:ext>
                  </a:extLst>
                </p:cNvPr>
                <p:cNvSpPr txBox="1"/>
                <p:nvPr/>
              </p:nvSpPr>
              <p:spPr>
                <a:xfrm>
                  <a:off x="11124000" y="3762283"/>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𝑛</m:t>
                            </m:r>
                          </m:sub>
                        </m:sSub>
                      </m:oMath>
                    </m:oMathPara>
                  </a14:m>
                  <a:endParaRPr lang="de-DE" dirty="0"/>
                </a:p>
              </p:txBody>
            </p:sp>
          </mc:Choice>
          <mc:Fallback xmlns="">
            <p:sp>
              <p:nvSpPr>
                <p:cNvPr id="11" name="TextBox 10">
                  <a:extLst>
                    <a:ext uri="{FF2B5EF4-FFF2-40B4-BE49-F238E27FC236}">
                      <a16:creationId xmlns:a16="http://schemas.microsoft.com/office/drawing/2014/main" id="{8B6F83D0-F6F3-694B-ADAE-7BA7EB39DD6A}"/>
                    </a:ext>
                  </a:extLst>
                </p:cNvPr>
                <p:cNvSpPr txBox="1">
                  <a:spLocks noRot="1" noChangeAspect="1" noMove="1" noResize="1" noEditPoints="1" noAdjustHandles="1" noChangeArrowheads="1" noChangeShapeType="1" noTextEdit="1"/>
                </p:cNvSpPr>
                <p:nvPr/>
              </p:nvSpPr>
              <p:spPr>
                <a:xfrm>
                  <a:off x="11124000" y="3762283"/>
                  <a:ext cx="720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CD9207F8-6EA1-D349-B3B0-EEC66C63ADB3}"/>
                    </a:ext>
                  </a:extLst>
                </p:cNvPr>
                <p:cNvSpPr/>
                <p:nvPr/>
              </p:nvSpPr>
              <p:spPr>
                <a:xfrm>
                  <a:off x="10384776" y="3772373"/>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12" name="Rectangle 11">
                  <a:extLst>
                    <a:ext uri="{FF2B5EF4-FFF2-40B4-BE49-F238E27FC236}">
                      <a16:creationId xmlns:a16="http://schemas.microsoft.com/office/drawing/2014/main" id="{CD9207F8-6EA1-D349-B3B0-EEC66C63ADB3}"/>
                    </a:ext>
                  </a:extLst>
                </p:cNvPr>
                <p:cNvSpPr>
                  <a:spLocks noRot="1" noChangeAspect="1" noMove="1" noResize="1" noEditPoints="1" noAdjustHandles="1" noChangeArrowheads="1" noChangeShapeType="1" noTextEdit="1"/>
                </p:cNvSpPr>
                <p:nvPr/>
              </p:nvSpPr>
              <p:spPr>
                <a:xfrm>
                  <a:off x="10384776" y="3772373"/>
                  <a:ext cx="410690" cy="369332"/>
                </a:xfrm>
                <a:prstGeom prst="rect">
                  <a:avLst/>
                </a:prstGeom>
                <a:blipFill>
                  <a:blip r:embed="rId7"/>
                  <a:stretch>
                    <a:fillRect/>
                  </a:stretch>
                </a:blipFill>
              </p:spPr>
              <p:txBody>
                <a:bodyPr/>
                <a:lstStyle/>
                <a:p>
                  <a:r>
                    <a:rPr lang="de-DE">
                      <a:noFill/>
                    </a:rPr>
                    <a:t> </a:t>
                  </a:r>
                </a:p>
              </p:txBody>
            </p:sp>
          </mc:Fallback>
        </mc:AlternateContent>
        <p:cxnSp>
          <p:nvCxnSpPr>
            <p:cNvPr id="13" name="Straight Arrow Connector 12">
              <a:extLst>
                <a:ext uri="{FF2B5EF4-FFF2-40B4-BE49-F238E27FC236}">
                  <a16:creationId xmlns:a16="http://schemas.microsoft.com/office/drawing/2014/main" id="{57DA356B-C82A-7A45-A4AD-D9CF90BEE5F5}"/>
                </a:ext>
              </a:extLst>
            </p:cNvPr>
            <p:cNvCxnSpPr>
              <a:stCxn id="8" idx="3"/>
              <a:endCxn id="9" idx="7"/>
            </p:cNvCxnSpPr>
            <p:nvPr/>
          </p:nvCxnSpPr>
          <p:spPr>
            <a:xfrm flipH="1">
              <a:off x="9038046" y="3481887"/>
              <a:ext cx="888612" cy="33852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0505739-8F36-D249-A74A-CCD22B2CC556}"/>
                </a:ext>
              </a:extLst>
            </p:cNvPr>
            <p:cNvCxnSpPr>
              <a:cxnSpLocks/>
              <a:stCxn id="8" idx="3"/>
              <a:endCxn id="10" idx="0"/>
            </p:cNvCxnSpPr>
            <p:nvPr/>
          </p:nvCxnSpPr>
          <p:spPr>
            <a:xfrm flipH="1">
              <a:off x="9696243" y="3481887"/>
              <a:ext cx="230415" cy="2803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CAD9F7D-5C63-CB4F-9921-6B1673BD5F0A}"/>
                </a:ext>
              </a:extLst>
            </p:cNvPr>
            <p:cNvCxnSpPr>
              <a:cxnSpLocks/>
              <a:stCxn id="8" idx="5"/>
              <a:endCxn id="11" idx="1"/>
            </p:cNvCxnSpPr>
            <p:nvPr/>
          </p:nvCxnSpPr>
          <p:spPr>
            <a:xfrm>
              <a:off x="10435774" y="3481887"/>
              <a:ext cx="793668" cy="3374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4" name="Rectangle 103">
            <a:extLst>
              <a:ext uri="{FF2B5EF4-FFF2-40B4-BE49-F238E27FC236}">
                <a16:creationId xmlns:a16="http://schemas.microsoft.com/office/drawing/2014/main" id="{434E6A48-3633-564D-9D01-641950A660F6}"/>
              </a:ext>
            </a:extLst>
          </p:cNvPr>
          <p:cNvSpPr/>
          <p:nvPr/>
        </p:nvSpPr>
        <p:spPr>
          <a:xfrm>
            <a:off x="2797096" y="6238384"/>
            <a:ext cx="6609822" cy="246221"/>
          </a:xfrm>
          <a:prstGeom prst="rect">
            <a:avLst/>
          </a:prstGeom>
        </p:spPr>
        <p:txBody>
          <a:bodyPr wrap="none">
            <a:spAutoFit/>
          </a:bodyPr>
          <a:lstStyle/>
          <a:p>
            <a:pPr marL="7938" lvl="1" algn="ctr"/>
            <a:r>
              <a:rPr lang="de-DE" sz="1000" dirty="0">
                <a:solidFill>
                  <a:schemeClr val="tx1">
                    <a:lumMod val="60000"/>
                    <a:lumOff val="40000"/>
                  </a:schemeClr>
                </a:solidFill>
              </a:rPr>
              <a:t>David M. Blei, Andrew Y. </a:t>
            </a:r>
            <a:r>
              <a:rPr lang="de-DE" sz="1000" dirty="0" err="1">
                <a:solidFill>
                  <a:schemeClr val="tx1">
                    <a:lumMod val="60000"/>
                    <a:lumOff val="40000"/>
                  </a:schemeClr>
                </a:solidFill>
              </a:rPr>
              <a:t>Ng</a:t>
            </a:r>
            <a:r>
              <a:rPr lang="de-DE" sz="1000" dirty="0">
                <a:solidFill>
                  <a:schemeClr val="tx1">
                    <a:lumMod val="60000"/>
                    <a:lumOff val="40000"/>
                  </a:schemeClr>
                </a:solidFill>
              </a:rPr>
              <a:t>, </a:t>
            </a:r>
            <a:r>
              <a:rPr lang="de-DE" sz="1000" dirty="0" err="1">
                <a:solidFill>
                  <a:schemeClr val="tx1">
                    <a:lumMod val="60000"/>
                    <a:lumOff val="40000"/>
                  </a:schemeClr>
                </a:solidFill>
              </a:rPr>
              <a:t>and</a:t>
            </a:r>
            <a:r>
              <a:rPr lang="de-DE" sz="1000" dirty="0">
                <a:solidFill>
                  <a:schemeClr val="tx1">
                    <a:lumMod val="60000"/>
                    <a:lumOff val="40000"/>
                  </a:schemeClr>
                </a:solidFill>
              </a:rPr>
              <a:t> Michael I. Jordan: </a:t>
            </a:r>
            <a:r>
              <a:rPr lang="de-DE" sz="1000" i="1" dirty="0">
                <a:solidFill>
                  <a:schemeClr val="tx1">
                    <a:lumMod val="60000"/>
                    <a:lumOff val="40000"/>
                  </a:schemeClr>
                </a:solidFill>
              </a:rPr>
              <a:t>Latent </a:t>
            </a:r>
            <a:r>
              <a:rPr lang="de-DE" sz="1000" i="1" dirty="0" err="1">
                <a:solidFill>
                  <a:schemeClr val="tx1">
                    <a:lumMod val="60000"/>
                    <a:lumOff val="40000"/>
                  </a:schemeClr>
                </a:solidFill>
              </a:rPr>
              <a:t>Dirichlet</a:t>
            </a:r>
            <a:r>
              <a:rPr lang="de-DE" sz="1000" i="1" dirty="0">
                <a:solidFill>
                  <a:schemeClr val="tx1">
                    <a:lumMod val="60000"/>
                    <a:lumOff val="40000"/>
                  </a:schemeClr>
                </a:solidFill>
              </a:rPr>
              <a:t> </a:t>
            </a:r>
            <a:r>
              <a:rPr lang="de-DE" sz="1000" i="1" dirty="0" err="1">
                <a:solidFill>
                  <a:schemeClr val="tx1">
                    <a:lumMod val="60000"/>
                    <a:lumOff val="40000"/>
                  </a:schemeClr>
                </a:solidFill>
              </a:rPr>
              <a:t>Allocation</a:t>
            </a:r>
            <a:r>
              <a:rPr lang="de-DE" sz="1000" dirty="0">
                <a:solidFill>
                  <a:schemeClr val="tx1">
                    <a:lumMod val="60000"/>
                    <a:lumOff val="40000"/>
                  </a:schemeClr>
                </a:solidFill>
              </a:rPr>
              <a:t>. Journal </a:t>
            </a:r>
            <a:r>
              <a:rPr lang="de-DE" sz="1000" dirty="0" err="1">
                <a:solidFill>
                  <a:schemeClr val="tx1">
                    <a:lumMod val="60000"/>
                    <a:lumOff val="40000"/>
                  </a:schemeClr>
                </a:solidFill>
              </a:rPr>
              <a:t>of</a:t>
            </a:r>
            <a:r>
              <a:rPr lang="de-DE" sz="1000" dirty="0">
                <a:solidFill>
                  <a:schemeClr val="tx1">
                    <a:lumMod val="60000"/>
                    <a:lumOff val="40000"/>
                  </a:schemeClr>
                </a:solidFill>
              </a:rPr>
              <a:t> </a:t>
            </a:r>
            <a:r>
              <a:rPr lang="de-DE" sz="1000" dirty="0" err="1">
                <a:solidFill>
                  <a:schemeClr val="tx1">
                    <a:lumMod val="60000"/>
                    <a:lumOff val="40000"/>
                  </a:schemeClr>
                </a:solidFill>
              </a:rPr>
              <a:t>Machine</a:t>
            </a:r>
            <a:r>
              <a:rPr lang="de-DE" sz="1000" dirty="0">
                <a:solidFill>
                  <a:schemeClr val="tx1">
                    <a:lumMod val="60000"/>
                    <a:lumOff val="40000"/>
                  </a:schemeClr>
                </a:solidFill>
              </a:rPr>
              <a:t> Learning Research, 2003.</a:t>
            </a:r>
          </a:p>
        </p:txBody>
      </p:sp>
      <p:grpSp>
        <p:nvGrpSpPr>
          <p:cNvPr id="105" name="Group 104">
            <a:extLst>
              <a:ext uri="{FF2B5EF4-FFF2-40B4-BE49-F238E27FC236}">
                <a16:creationId xmlns:a16="http://schemas.microsoft.com/office/drawing/2014/main" id="{0481F980-EF41-FF48-85B9-3A3B2AA28BA8}"/>
              </a:ext>
            </a:extLst>
          </p:cNvPr>
          <p:cNvGrpSpPr/>
          <p:nvPr/>
        </p:nvGrpSpPr>
        <p:grpSpPr>
          <a:xfrm>
            <a:off x="8214482" y="3516086"/>
            <a:ext cx="3420512" cy="1035153"/>
            <a:chOff x="8423488" y="3149417"/>
            <a:chExt cx="3420512" cy="1035153"/>
          </a:xfrm>
        </p:grpSpPr>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A9170F6D-76D2-CB45-B46C-FF306AE05E53}"/>
                    </a:ext>
                  </a:extLst>
                </p:cNvPr>
                <p:cNvSpPr txBox="1"/>
                <p:nvPr/>
              </p:nvSpPr>
              <p:spPr>
                <a:xfrm>
                  <a:off x="9821216" y="3149417"/>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1</m:t>
                            </m:r>
                          </m:sub>
                        </m:sSub>
                      </m:oMath>
                    </m:oMathPara>
                  </a14:m>
                  <a:endParaRPr lang="de-DE" dirty="0"/>
                </a:p>
              </p:txBody>
            </p:sp>
          </mc:Choice>
          <mc:Fallback xmlns="">
            <p:sp>
              <p:nvSpPr>
                <p:cNvPr id="106" name="TextBox 105">
                  <a:extLst>
                    <a:ext uri="{FF2B5EF4-FFF2-40B4-BE49-F238E27FC236}">
                      <a16:creationId xmlns:a16="http://schemas.microsoft.com/office/drawing/2014/main" id="{A9170F6D-76D2-CB45-B46C-FF306AE05E53}"/>
                    </a:ext>
                  </a:extLst>
                </p:cNvPr>
                <p:cNvSpPr txBox="1">
                  <a:spLocks noRot="1" noChangeAspect="1" noMove="1" noResize="1" noEditPoints="1" noAdjustHandles="1" noChangeArrowheads="1" noChangeShapeType="1" noTextEdit="1"/>
                </p:cNvSpPr>
                <p:nvPr/>
              </p:nvSpPr>
              <p:spPr>
                <a:xfrm>
                  <a:off x="9821216" y="3149417"/>
                  <a:ext cx="720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03A3FD25-96F1-AA43-906F-E692638C136E}"/>
                    </a:ext>
                  </a:extLst>
                </p:cNvPr>
                <p:cNvSpPr txBox="1"/>
                <p:nvPr/>
              </p:nvSpPr>
              <p:spPr>
                <a:xfrm>
                  <a:off x="8423488" y="3763370"/>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11</m:t>
                            </m:r>
                          </m:sub>
                        </m:sSub>
                      </m:oMath>
                    </m:oMathPara>
                  </a14:m>
                  <a:endParaRPr lang="de-DE" dirty="0"/>
                </a:p>
              </p:txBody>
            </p:sp>
          </mc:Choice>
          <mc:Fallback xmlns="">
            <p:sp>
              <p:nvSpPr>
                <p:cNvPr id="107" name="TextBox 106">
                  <a:extLst>
                    <a:ext uri="{FF2B5EF4-FFF2-40B4-BE49-F238E27FC236}">
                      <a16:creationId xmlns:a16="http://schemas.microsoft.com/office/drawing/2014/main" id="{03A3FD25-96F1-AA43-906F-E692638C136E}"/>
                    </a:ext>
                  </a:extLst>
                </p:cNvPr>
                <p:cNvSpPr txBox="1">
                  <a:spLocks noRot="1" noChangeAspect="1" noMove="1" noResize="1" noEditPoints="1" noAdjustHandles="1" noChangeArrowheads="1" noChangeShapeType="1" noTextEdit="1"/>
                </p:cNvSpPr>
                <p:nvPr/>
              </p:nvSpPr>
              <p:spPr>
                <a:xfrm>
                  <a:off x="8423488" y="3763370"/>
                  <a:ext cx="720000" cy="421200"/>
                </a:xfrm>
                <a:prstGeom prst="ellipse">
                  <a:avLst/>
                </a:prstGeom>
                <a:blipFill>
                  <a:blip r:embed="rId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FD3BF22F-B815-174A-9232-9E67950B4908}"/>
                    </a:ext>
                  </a:extLst>
                </p:cNvPr>
                <p:cNvSpPr txBox="1"/>
                <p:nvPr/>
              </p:nvSpPr>
              <p:spPr>
                <a:xfrm>
                  <a:off x="9336243" y="3762282"/>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12</m:t>
                            </m:r>
                          </m:sub>
                        </m:sSub>
                      </m:oMath>
                    </m:oMathPara>
                  </a14:m>
                  <a:endParaRPr lang="de-DE" dirty="0"/>
                </a:p>
              </p:txBody>
            </p:sp>
          </mc:Choice>
          <mc:Fallback xmlns="">
            <p:sp>
              <p:nvSpPr>
                <p:cNvPr id="108" name="TextBox 107">
                  <a:extLst>
                    <a:ext uri="{FF2B5EF4-FFF2-40B4-BE49-F238E27FC236}">
                      <a16:creationId xmlns:a16="http://schemas.microsoft.com/office/drawing/2014/main" id="{FD3BF22F-B815-174A-9232-9E67950B4908}"/>
                    </a:ext>
                  </a:extLst>
                </p:cNvPr>
                <p:cNvSpPr txBox="1">
                  <a:spLocks noRot="1" noChangeAspect="1" noMove="1" noResize="1" noEditPoints="1" noAdjustHandles="1" noChangeArrowheads="1" noChangeShapeType="1" noTextEdit="1"/>
                </p:cNvSpPr>
                <p:nvPr/>
              </p:nvSpPr>
              <p:spPr>
                <a:xfrm>
                  <a:off x="9336243" y="3762282"/>
                  <a:ext cx="720000" cy="421200"/>
                </a:xfrm>
                <a:prstGeom prst="ellipse">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876300EF-BDBE-D049-B684-FF1D5727D6CE}"/>
                    </a:ext>
                  </a:extLst>
                </p:cNvPr>
                <p:cNvSpPr txBox="1"/>
                <p:nvPr/>
              </p:nvSpPr>
              <p:spPr>
                <a:xfrm>
                  <a:off x="11124000" y="3762283"/>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1</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𝑛</m:t>
                                </m:r>
                              </m:e>
                              <m:sub>
                                <m:r>
                                  <a:rPr lang="de-DE" b="0" i="1" dirty="0" smtClean="0">
                                    <a:latin typeface="Cambria Math" panose="02040503050406030204" pitchFamily="18" charset="0"/>
                                  </a:rPr>
                                  <m:t>1</m:t>
                                </m:r>
                              </m:sub>
                            </m:sSub>
                          </m:sub>
                        </m:sSub>
                      </m:oMath>
                    </m:oMathPara>
                  </a14:m>
                  <a:endParaRPr lang="de-DE" dirty="0"/>
                </a:p>
              </p:txBody>
            </p:sp>
          </mc:Choice>
          <mc:Fallback xmlns="">
            <p:sp>
              <p:nvSpPr>
                <p:cNvPr id="109" name="TextBox 108">
                  <a:extLst>
                    <a:ext uri="{FF2B5EF4-FFF2-40B4-BE49-F238E27FC236}">
                      <a16:creationId xmlns:a16="http://schemas.microsoft.com/office/drawing/2014/main" id="{876300EF-BDBE-D049-B684-FF1D5727D6CE}"/>
                    </a:ext>
                  </a:extLst>
                </p:cNvPr>
                <p:cNvSpPr txBox="1">
                  <a:spLocks noRot="1" noChangeAspect="1" noMove="1" noResize="1" noEditPoints="1" noAdjustHandles="1" noChangeArrowheads="1" noChangeShapeType="1" noTextEdit="1"/>
                </p:cNvSpPr>
                <p:nvPr/>
              </p:nvSpPr>
              <p:spPr>
                <a:xfrm>
                  <a:off x="11124000" y="3762283"/>
                  <a:ext cx="720000" cy="421200"/>
                </a:xfrm>
                <a:prstGeom prst="ellipse">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id="{4D8E6EFC-E681-0348-9BEE-DF3AE6EADC8E}"/>
                    </a:ext>
                  </a:extLst>
                </p:cNvPr>
                <p:cNvSpPr/>
                <p:nvPr/>
              </p:nvSpPr>
              <p:spPr>
                <a:xfrm>
                  <a:off x="10384776" y="3772373"/>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12" name="Rectangle 11">
                  <a:extLst>
                    <a:ext uri="{FF2B5EF4-FFF2-40B4-BE49-F238E27FC236}">
                      <a16:creationId xmlns:a16="http://schemas.microsoft.com/office/drawing/2014/main" id="{CD9207F8-6EA1-D349-B3B0-EEC66C63ADB3}"/>
                    </a:ext>
                  </a:extLst>
                </p:cNvPr>
                <p:cNvSpPr>
                  <a:spLocks noRot="1" noChangeAspect="1" noMove="1" noResize="1" noEditPoints="1" noAdjustHandles="1" noChangeArrowheads="1" noChangeShapeType="1" noTextEdit="1"/>
                </p:cNvSpPr>
                <p:nvPr/>
              </p:nvSpPr>
              <p:spPr>
                <a:xfrm>
                  <a:off x="10384776" y="3772373"/>
                  <a:ext cx="410690" cy="369332"/>
                </a:xfrm>
                <a:prstGeom prst="rect">
                  <a:avLst/>
                </a:prstGeom>
                <a:blipFill>
                  <a:blip r:embed="rId12"/>
                  <a:stretch>
                    <a:fillRect/>
                  </a:stretch>
                </a:blipFill>
              </p:spPr>
              <p:txBody>
                <a:bodyPr/>
                <a:lstStyle/>
                <a:p>
                  <a:r>
                    <a:rPr lang="de-DE">
                      <a:noFill/>
                    </a:rPr>
                    <a:t> </a:t>
                  </a:r>
                </a:p>
              </p:txBody>
            </p:sp>
          </mc:Fallback>
        </mc:AlternateContent>
        <p:cxnSp>
          <p:nvCxnSpPr>
            <p:cNvPr id="111" name="Straight Arrow Connector 110">
              <a:extLst>
                <a:ext uri="{FF2B5EF4-FFF2-40B4-BE49-F238E27FC236}">
                  <a16:creationId xmlns:a16="http://schemas.microsoft.com/office/drawing/2014/main" id="{9B50D107-2CBE-B54F-9514-47DCF0421C4E}"/>
                </a:ext>
              </a:extLst>
            </p:cNvPr>
            <p:cNvCxnSpPr>
              <a:stCxn id="106" idx="3"/>
              <a:endCxn id="107" idx="7"/>
            </p:cNvCxnSpPr>
            <p:nvPr/>
          </p:nvCxnSpPr>
          <p:spPr>
            <a:xfrm flipH="1">
              <a:off x="9038046" y="3481887"/>
              <a:ext cx="888612" cy="3431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EABE226A-D87C-5B44-A3B1-DEBC6F16E007}"/>
                </a:ext>
              </a:extLst>
            </p:cNvPr>
            <p:cNvCxnSpPr>
              <a:cxnSpLocks/>
              <a:stCxn id="106" idx="3"/>
              <a:endCxn id="108" idx="0"/>
            </p:cNvCxnSpPr>
            <p:nvPr/>
          </p:nvCxnSpPr>
          <p:spPr>
            <a:xfrm flipH="1">
              <a:off x="9696243" y="3481887"/>
              <a:ext cx="230415" cy="280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C89CA23A-C073-7445-9CDD-2B9566539111}"/>
                </a:ext>
              </a:extLst>
            </p:cNvPr>
            <p:cNvCxnSpPr>
              <a:cxnSpLocks/>
              <a:stCxn id="106" idx="5"/>
              <a:endCxn id="109" idx="1"/>
            </p:cNvCxnSpPr>
            <p:nvPr/>
          </p:nvCxnSpPr>
          <p:spPr>
            <a:xfrm>
              <a:off x="10435774" y="3481887"/>
              <a:ext cx="793668" cy="3420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7E845AD3-7082-A641-9829-3F978B632689}"/>
              </a:ext>
            </a:extLst>
          </p:cNvPr>
          <p:cNvGrpSpPr/>
          <p:nvPr/>
        </p:nvGrpSpPr>
        <p:grpSpPr>
          <a:xfrm>
            <a:off x="8214482" y="4903115"/>
            <a:ext cx="3420512" cy="1035153"/>
            <a:chOff x="8423488" y="3149417"/>
            <a:chExt cx="3420512" cy="1035153"/>
          </a:xfrm>
        </p:grpSpPr>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AD427216-0ECC-A444-9056-593FB06851D2}"/>
                    </a:ext>
                  </a:extLst>
                </p:cNvPr>
                <p:cNvSpPr txBox="1"/>
                <p:nvPr/>
              </p:nvSpPr>
              <p:spPr>
                <a:xfrm>
                  <a:off x="9821216" y="3149417"/>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𝑀</m:t>
                            </m:r>
                          </m:sub>
                        </m:sSub>
                      </m:oMath>
                    </m:oMathPara>
                  </a14:m>
                  <a:endParaRPr lang="de-DE" dirty="0"/>
                </a:p>
              </p:txBody>
            </p:sp>
          </mc:Choice>
          <mc:Fallback xmlns="">
            <p:sp>
              <p:nvSpPr>
                <p:cNvPr id="115" name="TextBox 114">
                  <a:extLst>
                    <a:ext uri="{FF2B5EF4-FFF2-40B4-BE49-F238E27FC236}">
                      <a16:creationId xmlns:a16="http://schemas.microsoft.com/office/drawing/2014/main" id="{AD427216-0ECC-A444-9056-593FB06851D2}"/>
                    </a:ext>
                  </a:extLst>
                </p:cNvPr>
                <p:cNvSpPr txBox="1">
                  <a:spLocks noRot="1" noChangeAspect="1" noMove="1" noResize="1" noEditPoints="1" noAdjustHandles="1" noChangeArrowheads="1" noChangeShapeType="1" noTextEdit="1"/>
                </p:cNvSpPr>
                <p:nvPr/>
              </p:nvSpPr>
              <p:spPr>
                <a:xfrm>
                  <a:off x="9821216" y="3149417"/>
                  <a:ext cx="720000" cy="389513"/>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0FC9BC79-5ACB-BD41-93AB-6C38C34E7B85}"/>
                    </a:ext>
                  </a:extLst>
                </p:cNvPr>
                <p:cNvSpPr txBox="1"/>
                <p:nvPr/>
              </p:nvSpPr>
              <p:spPr>
                <a:xfrm>
                  <a:off x="8423488" y="3763370"/>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𝑀</m:t>
                            </m:r>
                            <m:r>
                              <a:rPr lang="de-DE" b="0" i="1" dirty="0" smtClean="0">
                                <a:latin typeface="Cambria Math" panose="02040503050406030204" pitchFamily="18" charset="0"/>
                              </a:rPr>
                              <m:t>1</m:t>
                            </m:r>
                          </m:sub>
                        </m:sSub>
                      </m:oMath>
                    </m:oMathPara>
                  </a14:m>
                  <a:endParaRPr lang="de-DE" dirty="0"/>
                </a:p>
              </p:txBody>
            </p:sp>
          </mc:Choice>
          <mc:Fallback xmlns="">
            <p:sp>
              <p:nvSpPr>
                <p:cNvPr id="116" name="TextBox 115">
                  <a:extLst>
                    <a:ext uri="{FF2B5EF4-FFF2-40B4-BE49-F238E27FC236}">
                      <a16:creationId xmlns:a16="http://schemas.microsoft.com/office/drawing/2014/main" id="{0FC9BC79-5ACB-BD41-93AB-6C38C34E7B85}"/>
                    </a:ext>
                  </a:extLst>
                </p:cNvPr>
                <p:cNvSpPr txBox="1">
                  <a:spLocks noRot="1" noChangeAspect="1" noMove="1" noResize="1" noEditPoints="1" noAdjustHandles="1" noChangeArrowheads="1" noChangeShapeType="1" noTextEdit="1"/>
                </p:cNvSpPr>
                <p:nvPr/>
              </p:nvSpPr>
              <p:spPr>
                <a:xfrm>
                  <a:off x="8423488" y="3763370"/>
                  <a:ext cx="720000" cy="421200"/>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CDB702AF-2D76-8E47-B2B6-63F71545EF8F}"/>
                    </a:ext>
                  </a:extLst>
                </p:cNvPr>
                <p:cNvSpPr txBox="1"/>
                <p:nvPr/>
              </p:nvSpPr>
              <p:spPr>
                <a:xfrm>
                  <a:off x="9336243" y="3762282"/>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𝑀</m:t>
                            </m:r>
                            <m:r>
                              <a:rPr lang="de-DE" b="0" i="1" dirty="0" smtClean="0">
                                <a:latin typeface="Cambria Math" panose="02040503050406030204" pitchFamily="18" charset="0"/>
                              </a:rPr>
                              <m:t>2</m:t>
                            </m:r>
                          </m:sub>
                        </m:sSub>
                      </m:oMath>
                    </m:oMathPara>
                  </a14:m>
                  <a:endParaRPr lang="de-DE" dirty="0"/>
                </a:p>
              </p:txBody>
            </p:sp>
          </mc:Choice>
          <mc:Fallback xmlns="">
            <p:sp>
              <p:nvSpPr>
                <p:cNvPr id="117" name="TextBox 116">
                  <a:extLst>
                    <a:ext uri="{FF2B5EF4-FFF2-40B4-BE49-F238E27FC236}">
                      <a16:creationId xmlns:a16="http://schemas.microsoft.com/office/drawing/2014/main" id="{CDB702AF-2D76-8E47-B2B6-63F71545EF8F}"/>
                    </a:ext>
                  </a:extLst>
                </p:cNvPr>
                <p:cNvSpPr txBox="1">
                  <a:spLocks noRot="1" noChangeAspect="1" noMove="1" noResize="1" noEditPoints="1" noAdjustHandles="1" noChangeArrowheads="1" noChangeShapeType="1" noTextEdit="1"/>
                </p:cNvSpPr>
                <p:nvPr/>
              </p:nvSpPr>
              <p:spPr>
                <a:xfrm>
                  <a:off x="9336243" y="3762282"/>
                  <a:ext cx="720000" cy="421200"/>
                </a:xfrm>
                <a:prstGeom prst="ellipse">
                  <a:avLst/>
                </a:prstGeom>
                <a:blipFill>
                  <a:blip r:embed="rId1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35573B79-AEA4-984C-84B8-35985E6CA340}"/>
                    </a:ext>
                  </a:extLst>
                </p:cNvPr>
                <p:cNvSpPr txBox="1"/>
                <p:nvPr/>
              </p:nvSpPr>
              <p:spPr>
                <a:xfrm>
                  <a:off x="11124000" y="3762283"/>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𝑀</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𝑛</m:t>
                                </m:r>
                              </m:e>
                              <m:sub>
                                <m:r>
                                  <a:rPr lang="de-DE" b="0" i="1" dirty="0" smtClean="0">
                                    <a:latin typeface="Cambria Math" panose="02040503050406030204" pitchFamily="18" charset="0"/>
                                  </a:rPr>
                                  <m:t>𝑀</m:t>
                                </m:r>
                              </m:sub>
                            </m:sSub>
                          </m:sub>
                        </m:sSub>
                      </m:oMath>
                    </m:oMathPara>
                  </a14:m>
                  <a:endParaRPr lang="de-DE" dirty="0"/>
                </a:p>
              </p:txBody>
            </p:sp>
          </mc:Choice>
          <mc:Fallback xmlns="">
            <p:sp>
              <p:nvSpPr>
                <p:cNvPr id="118" name="TextBox 117">
                  <a:extLst>
                    <a:ext uri="{FF2B5EF4-FFF2-40B4-BE49-F238E27FC236}">
                      <a16:creationId xmlns:a16="http://schemas.microsoft.com/office/drawing/2014/main" id="{35573B79-AEA4-984C-84B8-35985E6CA340}"/>
                    </a:ext>
                  </a:extLst>
                </p:cNvPr>
                <p:cNvSpPr txBox="1">
                  <a:spLocks noRot="1" noChangeAspect="1" noMove="1" noResize="1" noEditPoints="1" noAdjustHandles="1" noChangeArrowheads="1" noChangeShapeType="1" noTextEdit="1"/>
                </p:cNvSpPr>
                <p:nvPr/>
              </p:nvSpPr>
              <p:spPr>
                <a:xfrm>
                  <a:off x="11124000" y="3762283"/>
                  <a:ext cx="720000" cy="421200"/>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9" name="Rectangle 118">
                  <a:extLst>
                    <a:ext uri="{FF2B5EF4-FFF2-40B4-BE49-F238E27FC236}">
                      <a16:creationId xmlns:a16="http://schemas.microsoft.com/office/drawing/2014/main" id="{3CF0146F-6D34-0F46-8D26-4E024D3631A4}"/>
                    </a:ext>
                  </a:extLst>
                </p:cNvPr>
                <p:cNvSpPr/>
                <p:nvPr/>
              </p:nvSpPr>
              <p:spPr>
                <a:xfrm>
                  <a:off x="10384776" y="3772373"/>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12" name="Rectangle 11">
                  <a:extLst>
                    <a:ext uri="{FF2B5EF4-FFF2-40B4-BE49-F238E27FC236}">
                      <a16:creationId xmlns:a16="http://schemas.microsoft.com/office/drawing/2014/main" id="{CD9207F8-6EA1-D349-B3B0-EEC66C63ADB3}"/>
                    </a:ext>
                  </a:extLst>
                </p:cNvPr>
                <p:cNvSpPr>
                  <a:spLocks noRot="1" noChangeAspect="1" noMove="1" noResize="1" noEditPoints="1" noAdjustHandles="1" noChangeArrowheads="1" noChangeShapeType="1" noTextEdit="1"/>
                </p:cNvSpPr>
                <p:nvPr/>
              </p:nvSpPr>
              <p:spPr>
                <a:xfrm>
                  <a:off x="10384776" y="3772373"/>
                  <a:ext cx="410690" cy="369332"/>
                </a:xfrm>
                <a:prstGeom prst="rect">
                  <a:avLst/>
                </a:prstGeom>
                <a:blipFill>
                  <a:blip r:embed="rId12"/>
                  <a:stretch>
                    <a:fillRect/>
                  </a:stretch>
                </a:blipFill>
              </p:spPr>
              <p:txBody>
                <a:bodyPr/>
                <a:lstStyle/>
                <a:p>
                  <a:r>
                    <a:rPr lang="de-DE">
                      <a:noFill/>
                    </a:rPr>
                    <a:t> </a:t>
                  </a:r>
                </a:p>
              </p:txBody>
            </p:sp>
          </mc:Fallback>
        </mc:AlternateContent>
        <p:cxnSp>
          <p:nvCxnSpPr>
            <p:cNvPr id="120" name="Straight Arrow Connector 119">
              <a:extLst>
                <a:ext uri="{FF2B5EF4-FFF2-40B4-BE49-F238E27FC236}">
                  <a16:creationId xmlns:a16="http://schemas.microsoft.com/office/drawing/2014/main" id="{3B63B280-7F07-974F-AE53-BAF6F9706C68}"/>
                </a:ext>
              </a:extLst>
            </p:cNvPr>
            <p:cNvCxnSpPr>
              <a:stCxn id="115" idx="3"/>
              <a:endCxn id="116" idx="7"/>
            </p:cNvCxnSpPr>
            <p:nvPr/>
          </p:nvCxnSpPr>
          <p:spPr>
            <a:xfrm flipH="1">
              <a:off x="9038046" y="3481887"/>
              <a:ext cx="888612" cy="3431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0401C712-283B-A14C-B3D3-E30923B15148}"/>
                </a:ext>
              </a:extLst>
            </p:cNvPr>
            <p:cNvCxnSpPr>
              <a:cxnSpLocks/>
              <a:stCxn id="115" idx="3"/>
              <a:endCxn id="117" idx="0"/>
            </p:cNvCxnSpPr>
            <p:nvPr/>
          </p:nvCxnSpPr>
          <p:spPr>
            <a:xfrm flipH="1">
              <a:off x="9696243" y="3481887"/>
              <a:ext cx="230415" cy="280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9A7DF1DF-8B87-3B49-B3B4-EF68E5CFBF64}"/>
                </a:ext>
              </a:extLst>
            </p:cNvPr>
            <p:cNvCxnSpPr>
              <a:cxnSpLocks/>
              <a:stCxn id="115" idx="5"/>
              <a:endCxn id="118" idx="1"/>
            </p:cNvCxnSpPr>
            <p:nvPr/>
          </p:nvCxnSpPr>
          <p:spPr>
            <a:xfrm>
              <a:off x="10435774" y="3481887"/>
              <a:ext cx="793668" cy="3420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3" name="Rectangle 122">
                <a:extLst>
                  <a:ext uri="{FF2B5EF4-FFF2-40B4-BE49-F238E27FC236}">
                    <a16:creationId xmlns:a16="http://schemas.microsoft.com/office/drawing/2014/main" id="{DE358AEB-5F97-2E42-907B-09F6A930A158}"/>
                  </a:ext>
                </a:extLst>
              </p:cNvPr>
              <p:cNvSpPr/>
              <p:nvPr/>
            </p:nvSpPr>
            <p:spPr>
              <a:xfrm>
                <a:off x="9817360" y="4523536"/>
                <a:ext cx="3097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m:t>
                      </m:r>
                    </m:oMath>
                  </m:oMathPara>
                </a14:m>
                <a:endParaRPr lang="de-DE" dirty="0"/>
              </a:p>
            </p:txBody>
          </p:sp>
        </mc:Choice>
        <mc:Fallback xmlns="">
          <p:sp>
            <p:nvSpPr>
              <p:cNvPr id="123" name="Rectangle 122">
                <a:extLst>
                  <a:ext uri="{FF2B5EF4-FFF2-40B4-BE49-F238E27FC236}">
                    <a16:creationId xmlns:a16="http://schemas.microsoft.com/office/drawing/2014/main" id="{DE358AEB-5F97-2E42-907B-09F6A930A158}"/>
                  </a:ext>
                </a:extLst>
              </p:cNvPr>
              <p:cNvSpPr>
                <a:spLocks noRot="1" noChangeAspect="1" noMove="1" noResize="1" noEditPoints="1" noAdjustHandles="1" noChangeArrowheads="1" noChangeShapeType="1" noTextEdit="1"/>
              </p:cNvSpPr>
              <p:nvPr/>
            </p:nvSpPr>
            <p:spPr>
              <a:xfrm>
                <a:off x="9817360" y="4523536"/>
                <a:ext cx="309700" cy="369332"/>
              </a:xfrm>
              <a:prstGeom prst="rect">
                <a:avLst/>
              </a:prstGeom>
              <a:blipFill>
                <a:blip r:embed="rId17"/>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7" name="TextBox 146">
                <a:extLst>
                  <a:ext uri="{FF2B5EF4-FFF2-40B4-BE49-F238E27FC236}">
                    <a16:creationId xmlns:a16="http://schemas.microsoft.com/office/drawing/2014/main" id="{1E60C5B0-D068-9D48-B2CD-EEEAB766F683}"/>
                  </a:ext>
                </a:extLst>
              </p:cNvPr>
              <p:cNvSpPr txBox="1"/>
              <p:nvPr/>
            </p:nvSpPr>
            <p:spPr>
              <a:xfrm>
                <a:off x="6193492" y="4636962"/>
                <a:ext cx="1963792" cy="132343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de-DE" sz="1600" i="1" dirty="0" err="1">
                    <a:solidFill>
                      <a:schemeClr val="accent3">
                        <a:lumMod val="40000"/>
                        <a:lumOff val="60000"/>
                      </a:schemeClr>
                    </a:solidFill>
                  </a:rPr>
                  <a:t>parameter</a:t>
                </a:r>
                <a:r>
                  <a:rPr lang="de-DE" sz="1600" i="1" dirty="0">
                    <a:solidFill>
                      <a:schemeClr val="accent3">
                        <a:lumMod val="40000"/>
                        <a:lumOff val="60000"/>
                      </a:schemeClr>
                    </a:solidFill>
                  </a:rPr>
                  <a:t> </a:t>
                </a:r>
                <a:r>
                  <a:rPr lang="de-DE" sz="1600" i="1" dirty="0" err="1">
                    <a:solidFill>
                      <a:schemeClr val="accent3">
                        <a:lumMod val="40000"/>
                        <a:lumOff val="60000"/>
                      </a:schemeClr>
                    </a:solidFill>
                  </a:rPr>
                  <a:t>sharing</a:t>
                </a:r>
                <a:r>
                  <a:rPr lang="de-DE" sz="1600" dirty="0"/>
                  <a:t>:</a:t>
                </a:r>
              </a:p>
              <a:p>
                <a:r>
                  <a:rPr lang="de-DE" sz="1600" dirty="0"/>
                  <a:t>Mehrfachnutzung einer Verteilung (gleiche </a:t>
                </a:r>
                <a:r>
                  <a:rPr lang="de-DE" sz="1600" dirty="0" err="1"/>
                  <a:t>Multinomial</a:t>
                </a:r>
                <a:r>
                  <a:rPr lang="de-DE" sz="1600" dirty="0"/>
                  <a:t>-</a:t>
                </a:r>
                <a:r>
                  <a:rPr lang="de-DE" sz="1600" i="1" dirty="0"/>
                  <a:t>parameter </a:t>
                </a:r>
                <a14:m>
                  <m:oMath xmlns:m="http://schemas.openxmlformats.org/officeDocument/2006/math">
                    <m:r>
                      <a:rPr lang="de-DE" sz="1600" b="1" i="1" smtClean="0">
                        <a:latin typeface="Cambria Math" panose="02040503050406030204" pitchFamily="18" charset="0"/>
                        <a:ea typeface="Cambria Math" panose="02040503050406030204" pitchFamily="18" charset="0"/>
                      </a:rPr>
                      <m:t>𝝅</m:t>
                    </m:r>
                  </m:oMath>
                </a14:m>
                <a:r>
                  <a:rPr lang="de-DE" sz="1600" dirty="0"/>
                  <a:t>)</a:t>
                </a:r>
              </a:p>
            </p:txBody>
          </p:sp>
        </mc:Choice>
        <mc:Fallback xmlns="">
          <p:sp>
            <p:nvSpPr>
              <p:cNvPr id="147" name="TextBox 146">
                <a:extLst>
                  <a:ext uri="{FF2B5EF4-FFF2-40B4-BE49-F238E27FC236}">
                    <a16:creationId xmlns:a16="http://schemas.microsoft.com/office/drawing/2014/main" id="{1E60C5B0-D068-9D48-B2CD-EEEAB766F683}"/>
                  </a:ext>
                </a:extLst>
              </p:cNvPr>
              <p:cNvSpPr txBox="1">
                <a:spLocks noRot="1" noChangeAspect="1" noMove="1" noResize="1" noEditPoints="1" noAdjustHandles="1" noChangeArrowheads="1" noChangeShapeType="1" noTextEdit="1"/>
              </p:cNvSpPr>
              <p:nvPr/>
            </p:nvSpPr>
            <p:spPr>
              <a:xfrm>
                <a:off x="6193492" y="4636962"/>
                <a:ext cx="1963792" cy="1323439"/>
              </a:xfrm>
              <a:prstGeom prst="rect">
                <a:avLst/>
              </a:prstGeom>
              <a:blipFill>
                <a:blip r:embed="rId18"/>
                <a:stretch>
                  <a:fillRect/>
                </a:stretch>
              </a:blipFill>
            </p:spPr>
            <p:txBody>
              <a:bodyPr/>
              <a:lstStyle/>
              <a:p>
                <a:r>
                  <a:rPr lang="de-DE">
                    <a:noFill/>
                  </a:rPr>
                  <a:t> </a:t>
                </a:r>
              </a:p>
            </p:txBody>
          </p:sp>
        </mc:Fallback>
      </mc:AlternateContent>
      <p:cxnSp>
        <p:nvCxnSpPr>
          <p:cNvPr id="151" name="Straight Connector 150">
            <a:extLst>
              <a:ext uri="{FF2B5EF4-FFF2-40B4-BE49-F238E27FC236}">
                <a16:creationId xmlns:a16="http://schemas.microsoft.com/office/drawing/2014/main" id="{A7625116-446D-9D49-BDF9-048C0825378B}"/>
              </a:ext>
            </a:extLst>
          </p:cNvPr>
          <p:cNvCxnSpPr>
            <a:cxnSpLocks/>
          </p:cNvCxnSpPr>
          <p:nvPr/>
        </p:nvCxnSpPr>
        <p:spPr>
          <a:xfrm>
            <a:off x="8148526" y="3478346"/>
            <a:ext cx="358477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6" name="Right Brace 15">
            <a:extLst>
              <a:ext uri="{FF2B5EF4-FFF2-40B4-BE49-F238E27FC236}">
                <a16:creationId xmlns:a16="http://schemas.microsoft.com/office/drawing/2014/main" id="{8933F8E7-85B4-5344-8143-D2920E5D04FF}"/>
              </a:ext>
            </a:extLst>
          </p:cNvPr>
          <p:cNvSpPr/>
          <p:nvPr/>
        </p:nvSpPr>
        <p:spPr>
          <a:xfrm>
            <a:off x="5937635" y="4672148"/>
            <a:ext cx="258598" cy="1257687"/>
          </a:xfrm>
          <a:prstGeom prst="rightBrace">
            <a:avLst/>
          </a:prstGeom>
          <a:ln w="1905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75869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 grpId="0"/>
      <p:bldP spid="147"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119C-B65B-CB42-9CF3-571EF0469082}"/>
              </a:ext>
            </a:extLst>
          </p:cNvPr>
          <p:cNvSpPr>
            <a:spLocks noGrp="1"/>
          </p:cNvSpPr>
          <p:nvPr>
            <p:ph type="title"/>
          </p:nvPr>
        </p:nvSpPr>
        <p:spPr/>
        <p:txBody>
          <a:bodyPr/>
          <a:lstStyle/>
          <a:p>
            <a:r>
              <a:rPr lang="de-DE" dirty="0"/>
              <a:t>Überblick: 2. Episodische PGMs</a:t>
            </a:r>
          </a:p>
        </p:txBody>
      </p:sp>
      <p:sp>
        <p:nvSpPr>
          <p:cNvPr id="3" name="Content Placeholder 2">
            <a:extLst>
              <a:ext uri="{FF2B5EF4-FFF2-40B4-BE49-F238E27FC236}">
                <a16:creationId xmlns:a16="http://schemas.microsoft.com/office/drawing/2014/main" id="{33A9154B-E1A0-4B4B-A26C-1F7D84FD808E}"/>
              </a:ext>
            </a:extLst>
          </p:cNvPr>
          <p:cNvSpPr>
            <a:spLocks noGrp="1"/>
          </p:cNvSpPr>
          <p:nvPr>
            <p:ph idx="1"/>
          </p:nvPr>
        </p:nvSpPr>
        <p:spPr/>
        <p:txBody>
          <a:bodyPr>
            <a:normAutofit lnSpcReduction="10000"/>
          </a:bodyPr>
          <a:lstStyle/>
          <a:p>
            <a:pPr marL="457200" indent="-457200">
              <a:buFont typeface="+mj-lt"/>
              <a:buAutoNum type="alphaUcPeriod"/>
            </a:pPr>
            <a:r>
              <a:rPr lang="de-DE" b="1" i="1" dirty="0">
                <a:solidFill>
                  <a:schemeClr val="accent1"/>
                </a:solidFill>
              </a:rPr>
              <a:t>Probabilistische Modellierung</a:t>
            </a:r>
          </a:p>
          <a:p>
            <a:pPr lvl="1"/>
            <a:r>
              <a:rPr lang="de-DE" dirty="0">
                <a:solidFill>
                  <a:schemeClr val="accent1"/>
                </a:solidFill>
              </a:rPr>
              <a:t>Zufallsvariablen, vollständige gemeinsame Wahrscheinlichkeitsverteilung, Speicherkomplexität</a:t>
            </a:r>
          </a:p>
          <a:p>
            <a:pPr lvl="1"/>
            <a:r>
              <a:rPr lang="de-DE" dirty="0">
                <a:solidFill>
                  <a:schemeClr val="accent1"/>
                </a:solidFill>
              </a:rPr>
              <a:t>Inferenzaufgaben, Komplexität</a:t>
            </a:r>
          </a:p>
          <a:p>
            <a:pPr marL="457200" indent="-457200">
              <a:buFont typeface="+mj-lt"/>
              <a:buAutoNum type="alphaUcPeriod"/>
            </a:pPr>
            <a:r>
              <a:rPr lang="de-DE" i="1" dirty="0"/>
              <a:t>Gerichtete Modelle: </a:t>
            </a:r>
            <a:r>
              <a:rPr lang="de-DE" i="1" dirty="0" err="1"/>
              <a:t>Bayes</a:t>
            </a:r>
            <a:r>
              <a:rPr lang="de-DE" i="1" dirty="0"/>
              <a:t> Netze (BNs)</a:t>
            </a:r>
          </a:p>
          <a:p>
            <a:pPr lvl="1"/>
            <a:r>
              <a:rPr lang="de-DE" dirty="0"/>
              <a:t>(Bedingte) Unabhängigkeiten, Faktorisierung</a:t>
            </a:r>
            <a:endParaRPr lang="de-DE" i="1" dirty="0"/>
          </a:p>
          <a:p>
            <a:pPr lvl="1"/>
            <a:r>
              <a:rPr lang="de-DE" dirty="0"/>
              <a:t>Syntax, Semantik, graphische Darstellung, Speicherkomplexität</a:t>
            </a:r>
          </a:p>
          <a:p>
            <a:pPr marL="457200" indent="-457200">
              <a:buFont typeface="+mj-lt"/>
              <a:buAutoNum type="alphaUcPeriod"/>
            </a:pPr>
            <a:r>
              <a:rPr lang="de-DE" i="1" dirty="0"/>
              <a:t>Ungerichtete Modelle: Faktormodelle</a:t>
            </a:r>
          </a:p>
          <a:p>
            <a:pPr lvl="1"/>
            <a:r>
              <a:rPr lang="de-DE" dirty="0"/>
              <a:t>Syntax, Semantik, graphische Darstellungen und deren Unterschiede, Speicherkomplexität</a:t>
            </a:r>
          </a:p>
          <a:p>
            <a:pPr lvl="1"/>
            <a:r>
              <a:rPr lang="de-DE" dirty="0"/>
              <a:t>Umwandlung von BNs zu Faktormodellen und deren graphischen Darstellungen</a:t>
            </a:r>
          </a:p>
          <a:p>
            <a:pPr marL="457200" indent="-457200">
              <a:buFont typeface="+mj-lt"/>
              <a:buAutoNum type="alphaUcPeriod"/>
            </a:pPr>
            <a:r>
              <a:rPr lang="de-DE" i="1" dirty="0"/>
              <a:t>Unabhängigkeiten in PGMs</a:t>
            </a:r>
          </a:p>
          <a:p>
            <a:pPr lvl="1"/>
            <a:r>
              <a:rPr lang="de-DE" dirty="0"/>
              <a:t>Lokale, globale und paarweise Unabhängigkeiten</a:t>
            </a:r>
          </a:p>
          <a:p>
            <a:pPr lvl="1"/>
            <a:r>
              <a:rPr lang="de-DE" dirty="0"/>
              <a:t>Äquivalenzbedingungen von Faktormodellen und BNs</a:t>
            </a:r>
          </a:p>
        </p:txBody>
      </p:sp>
      <p:sp>
        <p:nvSpPr>
          <p:cNvPr id="4" name="Date Placeholder 3">
            <a:extLst>
              <a:ext uri="{FF2B5EF4-FFF2-40B4-BE49-F238E27FC236}">
                <a16:creationId xmlns:a16="http://schemas.microsoft.com/office/drawing/2014/main" id="{B057C80B-7B96-644A-B8C8-26FBBB1180C9}"/>
              </a:ext>
            </a:extLst>
          </p:cNvPr>
          <p:cNvSpPr>
            <a:spLocks noGrp="1"/>
          </p:cNvSpPr>
          <p:nvPr>
            <p:ph type="dt" sz="half" idx="2"/>
          </p:nvPr>
        </p:nvSpPr>
        <p:spPr/>
        <p:txBody>
          <a:bodyPr/>
          <a:lstStyle/>
          <a:p>
            <a:r>
              <a:rPr lang="en-GB"/>
              <a:t>Episodische PGMs</a:t>
            </a:r>
            <a:endParaRPr lang="de-DE"/>
          </a:p>
        </p:txBody>
      </p:sp>
      <p:sp>
        <p:nvSpPr>
          <p:cNvPr id="6" name="Slide Number Placeholder 5">
            <a:extLst>
              <a:ext uri="{FF2B5EF4-FFF2-40B4-BE49-F238E27FC236}">
                <a16:creationId xmlns:a16="http://schemas.microsoft.com/office/drawing/2014/main" id="{63A1763E-ED14-5148-99F6-6B8A390209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a:t>
            </a:fld>
            <a:r>
              <a:rPr lang="de-DE"/>
              <a:t> </a:t>
            </a:r>
            <a:endParaRPr lang="de-DE" sz="1400"/>
          </a:p>
        </p:txBody>
      </p:sp>
      <p:sp>
        <p:nvSpPr>
          <p:cNvPr id="7" name="Footer Placeholder 6">
            <a:extLst>
              <a:ext uri="{FF2B5EF4-FFF2-40B4-BE49-F238E27FC236}">
                <a16:creationId xmlns:a16="http://schemas.microsoft.com/office/drawing/2014/main" id="{5A8B64C0-EF15-044E-8516-9E951E08A4E6}"/>
              </a:ext>
            </a:extLst>
          </p:cNvPr>
          <p:cNvSpPr>
            <a:spLocks noGrp="1"/>
          </p:cNvSpPr>
          <p:nvPr>
            <p:ph type="ftr" sz="quarter" idx="3"/>
          </p:nvPr>
        </p:nvSpPr>
        <p:spPr/>
        <p:txBody>
          <a:bodyPr/>
          <a:lstStyle/>
          <a:p>
            <a:r>
              <a:rPr lang="de-DE"/>
              <a:t>Tanya Braun</a:t>
            </a:r>
            <a:endParaRPr lang="de-DE" dirty="0"/>
          </a:p>
        </p:txBody>
      </p:sp>
    </p:spTree>
    <p:extLst>
      <p:ext uri="{BB962C8B-B14F-4D97-AF65-F5344CB8AC3E}">
        <p14:creationId xmlns:p14="http://schemas.microsoft.com/office/powerpoint/2010/main" val="2376293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ACAA-9F64-4A46-9B8E-0672A16A27DE}"/>
              </a:ext>
            </a:extLst>
          </p:cNvPr>
          <p:cNvSpPr>
            <a:spLocks noGrp="1"/>
          </p:cNvSpPr>
          <p:nvPr>
            <p:ph type="title"/>
          </p:nvPr>
        </p:nvSpPr>
        <p:spPr/>
        <p:txBody>
          <a:bodyPr/>
          <a:lstStyle/>
          <a:p>
            <a:r>
              <a:rPr lang="de-DE" dirty="0"/>
              <a:t>Plate Notation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8103BB-288E-1545-A2E0-39A31A38FB84}"/>
                  </a:ext>
                </a:extLst>
              </p:cNvPr>
              <p:cNvSpPr>
                <a:spLocks noGrp="1"/>
              </p:cNvSpPr>
              <p:nvPr>
                <p:ph idx="1"/>
              </p:nvPr>
            </p:nvSpPr>
            <p:spPr>
              <a:xfrm>
                <a:off x="359999" y="1665066"/>
                <a:ext cx="7979303" cy="4240848"/>
              </a:xfrm>
            </p:spPr>
            <p:txBody>
              <a:bodyPr>
                <a:normAutofit/>
              </a:bodyPr>
              <a:lstStyle/>
              <a:p>
                <a:r>
                  <a:rPr lang="de-DE" dirty="0"/>
                  <a:t>Wiederkehrenden Strukturen in einer </a:t>
                </a:r>
                <a:r>
                  <a:rPr lang="de-DE" i="1" dirty="0"/>
                  <a:t>Plate</a:t>
                </a:r>
                <a:r>
                  <a:rPr lang="de-DE" dirty="0"/>
                  <a:t> zusammenfassen</a:t>
                </a:r>
              </a:p>
              <a:p>
                <a:pPr lvl="1"/>
                <a:r>
                  <a:rPr lang="de-DE" dirty="0"/>
                  <a:t>Topic Modelle: Jedes Dokument ein Topic, Worte pro Dokument</a:t>
                </a:r>
              </a:p>
              <a:p>
                <a:r>
                  <a:rPr lang="de-DE" dirty="0">
                    <a:solidFill>
                      <a:schemeClr val="accent1"/>
                    </a:solidFill>
                  </a:rPr>
                  <a:t>Plate</a:t>
                </a:r>
                <a:r>
                  <a:rPr lang="de-DE" dirty="0"/>
                  <a:t>: Box aus </a:t>
                </a:r>
                <a:r>
                  <a:rPr lang="de-DE" dirty="0" err="1"/>
                  <a:t>Subgraph</a:t>
                </a:r>
                <a:r>
                  <a:rPr lang="de-DE" dirty="0"/>
                  <a:t> + repräsentierte Anzahl </a:t>
                </a:r>
                <a14:m>
                  <m:oMath xmlns:m="http://schemas.openxmlformats.org/officeDocument/2006/math">
                    <m:r>
                      <a:rPr lang="de-DE" b="0" i="1" dirty="0" smtClean="0">
                        <a:latin typeface="Cambria Math" panose="02040503050406030204" pitchFamily="18" charset="0"/>
                      </a:rPr>
                      <m:t>𝐼</m:t>
                    </m:r>
                  </m:oMath>
                </a14:m>
                <a:r>
                  <a:rPr lang="de-DE" dirty="0"/>
                  <a:t> </a:t>
                </a:r>
              </a:p>
              <a:p>
                <a:pPr lvl="1"/>
                <a:r>
                  <a:rPr lang="de-DE" dirty="0"/>
                  <a:t>Anstatt </a:t>
                </a:r>
                <a14:m>
                  <m:oMath xmlns:m="http://schemas.openxmlformats.org/officeDocument/2006/math">
                    <m:r>
                      <a:rPr lang="de-DE" i="1" dirty="0">
                        <a:latin typeface="Cambria Math" panose="02040503050406030204" pitchFamily="18" charset="0"/>
                      </a:rPr>
                      <m:t>𝐼</m:t>
                    </m:r>
                  </m:oMath>
                </a14:m>
                <a:r>
                  <a:rPr lang="de-DE" dirty="0"/>
                  <a:t> teilweise Repräsentant </a:t>
                </a:r>
                <a14:m>
                  <m:oMath xmlns:m="http://schemas.openxmlformats.org/officeDocument/2006/math">
                    <m:r>
                      <a:rPr lang="de-DE" i="1">
                        <a:latin typeface="Cambria Math" panose="02040503050406030204" pitchFamily="18" charset="0"/>
                      </a:rPr>
                      <m:t>𝑖</m:t>
                    </m:r>
                  </m:oMath>
                </a14:m>
                <a:r>
                  <a:rPr lang="de-DE" dirty="0"/>
                  <a:t> (im PGM Buch) oder </a:t>
                </a:r>
                <a:br>
                  <a:rPr lang="de-DE" dirty="0"/>
                </a:br>
                <a:r>
                  <a:rPr lang="de-DE" dirty="0"/>
                  <a:t>repräsentierte Menge </a:t>
                </a:r>
                <a14:m>
                  <m:oMath xmlns:m="http://schemas.openxmlformats.org/officeDocument/2006/math">
                    <m:r>
                      <a:rPr lang="de-DE" b="1" i="1" dirty="0">
                        <a:latin typeface="Cambria Math" panose="02040503050406030204" pitchFamily="18" charset="0"/>
                      </a:rPr>
                      <m:t>𝑰</m:t>
                    </m:r>
                  </m:oMath>
                </a14:m>
                <a:r>
                  <a:rPr lang="de-DE" dirty="0"/>
                  <a:t> angegeben</a:t>
                </a:r>
              </a:p>
              <a:p>
                <a:pPr lvl="1"/>
                <a:r>
                  <a:rPr lang="de-DE" dirty="0"/>
                  <a:t>Repräsentiert ein propositionales BN:</a:t>
                </a:r>
                <a:br>
                  <a:rPr lang="de-DE" dirty="0"/>
                </a:br>
                <a:r>
                  <a:rPr lang="de-DE" dirty="0" err="1"/>
                  <a:t>Subgraph</a:t>
                </a:r>
                <a:r>
                  <a:rPr lang="de-DE" dirty="0"/>
                  <a:t> (inkl. CPDs, ein/ausgehende Kanten) wird </a:t>
                </a:r>
                <a14:m>
                  <m:oMath xmlns:m="http://schemas.openxmlformats.org/officeDocument/2006/math">
                    <m:r>
                      <a:rPr lang="de-DE" i="1" dirty="0">
                        <a:latin typeface="Cambria Math" panose="02040503050406030204" pitchFamily="18" charset="0"/>
                      </a:rPr>
                      <m:t>𝐼</m:t>
                    </m:r>
                  </m:oMath>
                </a14:m>
                <a:r>
                  <a:rPr lang="de-DE" dirty="0"/>
                  <a:t> mal </a:t>
                </a:r>
                <a:r>
                  <a:rPr lang="de-DE" dirty="0">
                    <a:solidFill>
                      <a:schemeClr val="accent1"/>
                    </a:solidFill>
                  </a:rPr>
                  <a:t>instanziiert</a:t>
                </a:r>
                <a:r>
                  <a:rPr lang="de-DE" dirty="0"/>
                  <a:t> </a:t>
                </a:r>
              </a:p>
              <a:p>
                <a:pPr lvl="2"/>
                <a:r>
                  <a:rPr lang="de-DE" dirty="0"/>
                  <a:t>Bzw. für jedes </a:t>
                </a:r>
                <a14:m>
                  <m:oMath xmlns:m="http://schemas.openxmlformats.org/officeDocument/2006/math">
                    <m:r>
                      <a:rPr lang="de-DE" i="1">
                        <a:latin typeface="Cambria Math" panose="02040503050406030204" pitchFamily="18" charset="0"/>
                      </a:rPr>
                      <m:t>𝑖</m:t>
                    </m:r>
                    <m:r>
                      <a:rPr lang="de-DE" dirty="0">
                        <a:latin typeface="Cambria Math" panose="02040503050406030204" pitchFamily="18" charset="0"/>
                        <a:ea typeface="Cambria Math" panose="02040503050406030204" pitchFamily="18" charset="0"/>
                      </a:rPr>
                      <m:t>∈</m:t>
                    </m:r>
                    <m:r>
                      <a:rPr lang="de-DE" b="1" i="1" dirty="0" smtClean="0">
                        <a:latin typeface="Cambria Math" panose="02040503050406030204" pitchFamily="18" charset="0"/>
                        <a:ea typeface="Cambria Math" panose="02040503050406030204" pitchFamily="18" charset="0"/>
                      </a:rPr>
                      <m:t>𝑰</m:t>
                    </m:r>
                  </m:oMath>
                </a14:m>
                <a:endParaRPr lang="de-DE" dirty="0"/>
              </a:p>
              <a:p>
                <a:r>
                  <a:rPr lang="de-DE" dirty="0"/>
                  <a:t>Beispiel: </a:t>
                </a:r>
                <a:r>
                  <a:rPr lang="de-DE" dirty="0" err="1">
                    <a:solidFill>
                      <a:schemeClr val="accent2"/>
                    </a:solidFill>
                  </a:rPr>
                  <a:t>Mixture</a:t>
                </a:r>
                <a:r>
                  <a:rPr lang="de-DE" dirty="0">
                    <a:solidFill>
                      <a:schemeClr val="accent2"/>
                    </a:solidFill>
                  </a:rPr>
                  <a:t> </a:t>
                </a:r>
                <a:r>
                  <a:rPr lang="de-DE" dirty="0" err="1">
                    <a:solidFill>
                      <a:schemeClr val="accent2"/>
                    </a:solidFill>
                  </a:rPr>
                  <a:t>of</a:t>
                </a:r>
                <a:r>
                  <a:rPr lang="de-DE" dirty="0">
                    <a:solidFill>
                      <a:schemeClr val="accent2"/>
                    </a:solidFill>
                  </a:rPr>
                  <a:t> </a:t>
                </a:r>
                <a:r>
                  <a:rPr lang="de-DE" dirty="0" err="1">
                    <a:solidFill>
                      <a:schemeClr val="accent2"/>
                    </a:solidFill>
                  </a:rPr>
                  <a:t>Unigrams</a:t>
                </a:r>
                <a:endParaRPr lang="de-DE" dirty="0">
                  <a:solidFill>
                    <a:schemeClr val="accent2"/>
                  </a:solidFill>
                </a:endParaRPr>
              </a:p>
              <a:p>
                <a:pPr lvl="1"/>
                <a14:m>
                  <m:oMath xmlns:m="http://schemas.openxmlformats.org/officeDocument/2006/math">
                    <m:r>
                      <a:rPr lang="de-DE" i="1">
                        <a:latin typeface="Cambria Math" panose="02040503050406030204" pitchFamily="18" charset="0"/>
                      </a:rPr>
                      <m:t>𝑀</m:t>
                    </m:r>
                  </m:oMath>
                </a14:m>
                <a:r>
                  <a:rPr lang="de-DE" dirty="0"/>
                  <a:t> Dokumente,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𝑁</m:t>
                        </m:r>
                      </m:e>
                      <m:sub>
                        <m:r>
                          <a:rPr lang="de-DE" i="1" dirty="0">
                            <a:latin typeface="Cambria Math" panose="02040503050406030204" pitchFamily="18" charset="0"/>
                          </a:rPr>
                          <m:t>𝑑</m:t>
                        </m:r>
                      </m:sub>
                    </m:sSub>
                  </m:oMath>
                </a14:m>
                <a:r>
                  <a:rPr lang="de-DE" dirty="0"/>
                  <a:t> Worte im Dokument </a:t>
                </a:r>
                <a14:m>
                  <m:oMath xmlns:m="http://schemas.openxmlformats.org/officeDocument/2006/math">
                    <m:r>
                      <a:rPr lang="de-DE" i="1" dirty="0">
                        <a:latin typeface="Cambria Math" panose="02040503050406030204" pitchFamily="18" charset="0"/>
                      </a:rPr>
                      <m:t>𝑑</m:t>
                    </m:r>
                  </m:oMath>
                </a14:m>
                <a:endParaRPr lang="de-DE" dirty="0"/>
              </a:p>
              <a:p>
                <a:pPr lvl="1"/>
                <a:r>
                  <a:rPr lang="de-DE" dirty="0"/>
                  <a:t>Plate-Modell oben rechts, Instanziierung unten rechts</a:t>
                </a:r>
              </a:p>
            </p:txBody>
          </p:sp>
        </mc:Choice>
        <mc:Fallback xmlns="">
          <p:sp>
            <p:nvSpPr>
              <p:cNvPr id="3" name="Content Placeholder 2">
                <a:extLst>
                  <a:ext uri="{FF2B5EF4-FFF2-40B4-BE49-F238E27FC236}">
                    <a16:creationId xmlns:a16="http://schemas.microsoft.com/office/drawing/2014/main" id="{168103BB-288E-1545-A2E0-39A31A38FB84}"/>
                  </a:ext>
                </a:extLst>
              </p:cNvPr>
              <p:cNvSpPr>
                <a:spLocks noGrp="1" noRot="1" noChangeAspect="1" noMove="1" noResize="1" noEditPoints="1" noAdjustHandles="1" noChangeArrowheads="1" noChangeShapeType="1" noTextEdit="1"/>
              </p:cNvSpPr>
              <p:nvPr>
                <p:ph idx="1"/>
              </p:nvPr>
            </p:nvSpPr>
            <p:spPr>
              <a:xfrm>
                <a:off x="359999" y="1665066"/>
                <a:ext cx="7979303" cy="4240848"/>
              </a:xfrm>
              <a:blipFill>
                <a:blip r:embed="rId3"/>
                <a:stretch>
                  <a:fillRect l="-2063" t="-2687" b="-268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0FB00C9-5285-9648-9A5A-083847F7AA69}"/>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99235BB8-06E4-9F49-88D6-318E090C594E}"/>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51FE065B-B24A-2C45-864F-69BB492072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50</a:t>
            </a:fld>
            <a:r>
              <a:rPr lang="de-DE"/>
              <a:t> </a:t>
            </a:r>
            <a:endParaRPr lang="de-DE" sz="1400" dirty="0"/>
          </a:p>
        </p:txBody>
      </p:sp>
      <p:sp>
        <p:nvSpPr>
          <p:cNvPr id="104" name="Rectangle 103">
            <a:extLst>
              <a:ext uri="{FF2B5EF4-FFF2-40B4-BE49-F238E27FC236}">
                <a16:creationId xmlns:a16="http://schemas.microsoft.com/office/drawing/2014/main" id="{9F795D08-58AC-FF4D-BBB8-6597EB6EDEE3}"/>
              </a:ext>
            </a:extLst>
          </p:cNvPr>
          <p:cNvSpPr/>
          <p:nvPr/>
        </p:nvSpPr>
        <p:spPr>
          <a:xfrm>
            <a:off x="2797096" y="6238384"/>
            <a:ext cx="6609822" cy="246221"/>
          </a:xfrm>
          <a:prstGeom prst="rect">
            <a:avLst/>
          </a:prstGeom>
        </p:spPr>
        <p:txBody>
          <a:bodyPr wrap="none">
            <a:spAutoFit/>
          </a:bodyPr>
          <a:lstStyle/>
          <a:p>
            <a:pPr marL="7938" lvl="1" algn="ctr"/>
            <a:r>
              <a:rPr lang="de-DE" sz="1000" dirty="0">
                <a:solidFill>
                  <a:schemeClr val="tx1">
                    <a:lumMod val="60000"/>
                    <a:lumOff val="40000"/>
                  </a:schemeClr>
                </a:solidFill>
              </a:rPr>
              <a:t>David M. Blei, Andrew Y. </a:t>
            </a:r>
            <a:r>
              <a:rPr lang="de-DE" sz="1000" dirty="0" err="1">
                <a:solidFill>
                  <a:schemeClr val="tx1">
                    <a:lumMod val="60000"/>
                    <a:lumOff val="40000"/>
                  </a:schemeClr>
                </a:solidFill>
              </a:rPr>
              <a:t>Ng</a:t>
            </a:r>
            <a:r>
              <a:rPr lang="de-DE" sz="1000" dirty="0">
                <a:solidFill>
                  <a:schemeClr val="tx1">
                    <a:lumMod val="60000"/>
                    <a:lumOff val="40000"/>
                  </a:schemeClr>
                </a:solidFill>
              </a:rPr>
              <a:t>, </a:t>
            </a:r>
            <a:r>
              <a:rPr lang="de-DE" sz="1000" dirty="0" err="1">
                <a:solidFill>
                  <a:schemeClr val="tx1">
                    <a:lumMod val="60000"/>
                    <a:lumOff val="40000"/>
                  </a:schemeClr>
                </a:solidFill>
              </a:rPr>
              <a:t>and</a:t>
            </a:r>
            <a:r>
              <a:rPr lang="de-DE" sz="1000" dirty="0">
                <a:solidFill>
                  <a:schemeClr val="tx1">
                    <a:lumMod val="60000"/>
                    <a:lumOff val="40000"/>
                  </a:schemeClr>
                </a:solidFill>
              </a:rPr>
              <a:t> Michael I. Jordan: </a:t>
            </a:r>
            <a:r>
              <a:rPr lang="de-DE" sz="1000" i="1" dirty="0">
                <a:solidFill>
                  <a:schemeClr val="tx1">
                    <a:lumMod val="60000"/>
                    <a:lumOff val="40000"/>
                  </a:schemeClr>
                </a:solidFill>
              </a:rPr>
              <a:t>Latent </a:t>
            </a:r>
            <a:r>
              <a:rPr lang="de-DE" sz="1000" i="1" dirty="0" err="1">
                <a:solidFill>
                  <a:schemeClr val="tx1">
                    <a:lumMod val="60000"/>
                    <a:lumOff val="40000"/>
                  </a:schemeClr>
                </a:solidFill>
              </a:rPr>
              <a:t>Dirichlet</a:t>
            </a:r>
            <a:r>
              <a:rPr lang="de-DE" sz="1000" i="1" dirty="0">
                <a:solidFill>
                  <a:schemeClr val="tx1">
                    <a:lumMod val="60000"/>
                    <a:lumOff val="40000"/>
                  </a:schemeClr>
                </a:solidFill>
              </a:rPr>
              <a:t> </a:t>
            </a:r>
            <a:r>
              <a:rPr lang="de-DE" sz="1000" i="1" dirty="0" err="1">
                <a:solidFill>
                  <a:schemeClr val="tx1">
                    <a:lumMod val="60000"/>
                    <a:lumOff val="40000"/>
                  </a:schemeClr>
                </a:solidFill>
              </a:rPr>
              <a:t>Allocation</a:t>
            </a:r>
            <a:r>
              <a:rPr lang="de-DE" sz="1000" dirty="0">
                <a:solidFill>
                  <a:schemeClr val="tx1">
                    <a:lumMod val="60000"/>
                    <a:lumOff val="40000"/>
                  </a:schemeClr>
                </a:solidFill>
              </a:rPr>
              <a:t>. Journal </a:t>
            </a:r>
            <a:r>
              <a:rPr lang="de-DE" sz="1000" dirty="0" err="1">
                <a:solidFill>
                  <a:schemeClr val="tx1">
                    <a:lumMod val="60000"/>
                    <a:lumOff val="40000"/>
                  </a:schemeClr>
                </a:solidFill>
              </a:rPr>
              <a:t>of</a:t>
            </a:r>
            <a:r>
              <a:rPr lang="de-DE" sz="1000" dirty="0">
                <a:solidFill>
                  <a:schemeClr val="tx1">
                    <a:lumMod val="60000"/>
                    <a:lumOff val="40000"/>
                  </a:schemeClr>
                </a:solidFill>
              </a:rPr>
              <a:t> </a:t>
            </a:r>
            <a:r>
              <a:rPr lang="de-DE" sz="1000" dirty="0" err="1">
                <a:solidFill>
                  <a:schemeClr val="tx1">
                    <a:lumMod val="60000"/>
                    <a:lumOff val="40000"/>
                  </a:schemeClr>
                </a:solidFill>
              </a:rPr>
              <a:t>Machine</a:t>
            </a:r>
            <a:r>
              <a:rPr lang="de-DE" sz="1000" dirty="0">
                <a:solidFill>
                  <a:schemeClr val="tx1">
                    <a:lumMod val="60000"/>
                    <a:lumOff val="40000"/>
                  </a:schemeClr>
                </a:solidFill>
              </a:rPr>
              <a:t> Learning Research, 2003.</a:t>
            </a:r>
          </a:p>
        </p:txBody>
      </p:sp>
      <p:grpSp>
        <p:nvGrpSpPr>
          <p:cNvPr id="105" name="Group 104">
            <a:extLst>
              <a:ext uri="{FF2B5EF4-FFF2-40B4-BE49-F238E27FC236}">
                <a16:creationId xmlns:a16="http://schemas.microsoft.com/office/drawing/2014/main" id="{F6DEF906-5A83-FD40-B9D4-69C44029378D}"/>
              </a:ext>
            </a:extLst>
          </p:cNvPr>
          <p:cNvGrpSpPr/>
          <p:nvPr/>
        </p:nvGrpSpPr>
        <p:grpSpPr>
          <a:xfrm>
            <a:off x="8214482" y="3516086"/>
            <a:ext cx="3420512" cy="1035153"/>
            <a:chOff x="8423488" y="3149417"/>
            <a:chExt cx="3420512" cy="1035153"/>
          </a:xfrm>
        </p:grpSpPr>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DAE6BD3D-C7C1-724A-9726-B4B772E016AB}"/>
                    </a:ext>
                  </a:extLst>
                </p:cNvPr>
                <p:cNvSpPr txBox="1"/>
                <p:nvPr/>
              </p:nvSpPr>
              <p:spPr>
                <a:xfrm>
                  <a:off x="9821216" y="3149417"/>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1</m:t>
                            </m:r>
                          </m:sub>
                        </m:sSub>
                      </m:oMath>
                    </m:oMathPara>
                  </a14:m>
                  <a:endParaRPr lang="de-DE" dirty="0"/>
                </a:p>
              </p:txBody>
            </p:sp>
          </mc:Choice>
          <mc:Fallback xmlns="">
            <p:sp>
              <p:nvSpPr>
                <p:cNvPr id="106" name="TextBox 105">
                  <a:extLst>
                    <a:ext uri="{FF2B5EF4-FFF2-40B4-BE49-F238E27FC236}">
                      <a16:creationId xmlns:a16="http://schemas.microsoft.com/office/drawing/2014/main" id="{DAE6BD3D-C7C1-724A-9726-B4B772E016AB}"/>
                    </a:ext>
                  </a:extLst>
                </p:cNvPr>
                <p:cNvSpPr txBox="1">
                  <a:spLocks noRot="1" noChangeAspect="1" noMove="1" noResize="1" noEditPoints="1" noAdjustHandles="1" noChangeArrowheads="1" noChangeShapeType="1" noTextEdit="1"/>
                </p:cNvSpPr>
                <p:nvPr/>
              </p:nvSpPr>
              <p:spPr>
                <a:xfrm>
                  <a:off x="9821216" y="3149417"/>
                  <a:ext cx="720000" cy="389513"/>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E38CCEAF-D7DE-CA4E-981F-110E7B761307}"/>
                    </a:ext>
                  </a:extLst>
                </p:cNvPr>
                <p:cNvSpPr txBox="1"/>
                <p:nvPr/>
              </p:nvSpPr>
              <p:spPr>
                <a:xfrm>
                  <a:off x="8423488" y="3763370"/>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11</m:t>
                            </m:r>
                          </m:sub>
                        </m:sSub>
                      </m:oMath>
                    </m:oMathPara>
                  </a14:m>
                  <a:endParaRPr lang="de-DE" dirty="0"/>
                </a:p>
              </p:txBody>
            </p:sp>
          </mc:Choice>
          <mc:Fallback xmlns="">
            <p:sp>
              <p:nvSpPr>
                <p:cNvPr id="107" name="TextBox 106">
                  <a:extLst>
                    <a:ext uri="{FF2B5EF4-FFF2-40B4-BE49-F238E27FC236}">
                      <a16:creationId xmlns:a16="http://schemas.microsoft.com/office/drawing/2014/main" id="{E38CCEAF-D7DE-CA4E-981F-110E7B761307}"/>
                    </a:ext>
                  </a:extLst>
                </p:cNvPr>
                <p:cNvSpPr txBox="1">
                  <a:spLocks noRot="1" noChangeAspect="1" noMove="1" noResize="1" noEditPoints="1" noAdjustHandles="1" noChangeArrowheads="1" noChangeShapeType="1" noTextEdit="1"/>
                </p:cNvSpPr>
                <p:nvPr/>
              </p:nvSpPr>
              <p:spPr>
                <a:xfrm>
                  <a:off x="8423488" y="3763370"/>
                  <a:ext cx="720000" cy="421200"/>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34E987C4-FF2A-B74C-B582-E80061DC6FC8}"/>
                    </a:ext>
                  </a:extLst>
                </p:cNvPr>
                <p:cNvSpPr txBox="1"/>
                <p:nvPr/>
              </p:nvSpPr>
              <p:spPr>
                <a:xfrm>
                  <a:off x="9336243" y="3762282"/>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12</m:t>
                            </m:r>
                          </m:sub>
                        </m:sSub>
                      </m:oMath>
                    </m:oMathPara>
                  </a14:m>
                  <a:endParaRPr lang="de-DE" dirty="0"/>
                </a:p>
              </p:txBody>
            </p:sp>
          </mc:Choice>
          <mc:Fallback xmlns="">
            <p:sp>
              <p:nvSpPr>
                <p:cNvPr id="108" name="TextBox 107">
                  <a:extLst>
                    <a:ext uri="{FF2B5EF4-FFF2-40B4-BE49-F238E27FC236}">
                      <a16:creationId xmlns:a16="http://schemas.microsoft.com/office/drawing/2014/main" id="{34E987C4-FF2A-B74C-B582-E80061DC6FC8}"/>
                    </a:ext>
                  </a:extLst>
                </p:cNvPr>
                <p:cNvSpPr txBox="1">
                  <a:spLocks noRot="1" noChangeAspect="1" noMove="1" noResize="1" noEditPoints="1" noAdjustHandles="1" noChangeArrowheads="1" noChangeShapeType="1" noTextEdit="1"/>
                </p:cNvSpPr>
                <p:nvPr/>
              </p:nvSpPr>
              <p:spPr>
                <a:xfrm>
                  <a:off x="9336243" y="3762282"/>
                  <a:ext cx="720000" cy="421200"/>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71DE440C-D346-734D-B781-2743FCFF96BB}"/>
                    </a:ext>
                  </a:extLst>
                </p:cNvPr>
                <p:cNvSpPr txBox="1"/>
                <p:nvPr/>
              </p:nvSpPr>
              <p:spPr>
                <a:xfrm>
                  <a:off x="11124000" y="3762283"/>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1</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𝑛</m:t>
                                </m:r>
                              </m:e>
                              <m:sub>
                                <m:r>
                                  <a:rPr lang="de-DE" b="0" i="1" dirty="0" smtClean="0">
                                    <a:latin typeface="Cambria Math" panose="02040503050406030204" pitchFamily="18" charset="0"/>
                                  </a:rPr>
                                  <m:t>1</m:t>
                                </m:r>
                              </m:sub>
                            </m:sSub>
                          </m:sub>
                        </m:sSub>
                      </m:oMath>
                    </m:oMathPara>
                  </a14:m>
                  <a:endParaRPr lang="de-DE" dirty="0"/>
                </a:p>
              </p:txBody>
            </p:sp>
          </mc:Choice>
          <mc:Fallback xmlns="">
            <p:sp>
              <p:nvSpPr>
                <p:cNvPr id="109" name="TextBox 108">
                  <a:extLst>
                    <a:ext uri="{FF2B5EF4-FFF2-40B4-BE49-F238E27FC236}">
                      <a16:creationId xmlns:a16="http://schemas.microsoft.com/office/drawing/2014/main" id="{71DE440C-D346-734D-B781-2743FCFF96BB}"/>
                    </a:ext>
                  </a:extLst>
                </p:cNvPr>
                <p:cNvSpPr txBox="1">
                  <a:spLocks noRot="1" noChangeAspect="1" noMove="1" noResize="1" noEditPoints="1" noAdjustHandles="1" noChangeArrowheads="1" noChangeShapeType="1" noTextEdit="1"/>
                </p:cNvSpPr>
                <p:nvPr/>
              </p:nvSpPr>
              <p:spPr>
                <a:xfrm>
                  <a:off x="11124000" y="3762283"/>
                  <a:ext cx="720000" cy="421200"/>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id="{BF9893D3-6B67-E448-9A0D-4FFED582B2E1}"/>
                    </a:ext>
                  </a:extLst>
                </p:cNvPr>
                <p:cNvSpPr/>
                <p:nvPr/>
              </p:nvSpPr>
              <p:spPr>
                <a:xfrm>
                  <a:off x="10384776" y="3772373"/>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12" name="Rectangle 11">
                  <a:extLst>
                    <a:ext uri="{FF2B5EF4-FFF2-40B4-BE49-F238E27FC236}">
                      <a16:creationId xmlns:a16="http://schemas.microsoft.com/office/drawing/2014/main" id="{CD9207F8-6EA1-D349-B3B0-EEC66C63ADB3}"/>
                    </a:ext>
                  </a:extLst>
                </p:cNvPr>
                <p:cNvSpPr>
                  <a:spLocks noRot="1" noChangeAspect="1" noMove="1" noResize="1" noEditPoints="1" noAdjustHandles="1" noChangeArrowheads="1" noChangeShapeType="1" noTextEdit="1"/>
                </p:cNvSpPr>
                <p:nvPr/>
              </p:nvSpPr>
              <p:spPr>
                <a:xfrm>
                  <a:off x="10384776" y="3772373"/>
                  <a:ext cx="410690" cy="369332"/>
                </a:xfrm>
                <a:prstGeom prst="rect">
                  <a:avLst/>
                </a:prstGeom>
                <a:blipFill>
                  <a:blip r:embed="rId8"/>
                  <a:stretch>
                    <a:fillRect/>
                  </a:stretch>
                </a:blipFill>
              </p:spPr>
              <p:txBody>
                <a:bodyPr/>
                <a:lstStyle/>
                <a:p>
                  <a:r>
                    <a:rPr lang="de-DE">
                      <a:noFill/>
                    </a:rPr>
                    <a:t> </a:t>
                  </a:r>
                </a:p>
              </p:txBody>
            </p:sp>
          </mc:Fallback>
        </mc:AlternateContent>
        <p:cxnSp>
          <p:nvCxnSpPr>
            <p:cNvPr id="111" name="Straight Arrow Connector 110">
              <a:extLst>
                <a:ext uri="{FF2B5EF4-FFF2-40B4-BE49-F238E27FC236}">
                  <a16:creationId xmlns:a16="http://schemas.microsoft.com/office/drawing/2014/main" id="{456A18E1-AE32-9C4E-AB12-DDD6FA0909A7}"/>
                </a:ext>
              </a:extLst>
            </p:cNvPr>
            <p:cNvCxnSpPr>
              <a:stCxn id="106" idx="3"/>
              <a:endCxn id="107" idx="7"/>
            </p:cNvCxnSpPr>
            <p:nvPr/>
          </p:nvCxnSpPr>
          <p:spPr>
            <a:xfrm flipH="1">
              <a:off x="9038046" y="3481887"/>
              <a:ext cx="888612" cy="3431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7B37BCA3-E18F-6A42-9C52-03D31C7B2F14}"/>
                </a:ext>
              </a:extLst>
            </p:cNvPr>
            <p:cNvCxnSpPr>
              <a:cxnSpLocks/>
              <a:stCxn id="106" idx="3"/>
              <a:endCxn id="108" idx="0"/>
            </p:cNvCxnSpPr>
            <p:nvPr/>
          </p:nvCxnSpPr>
          <p:spPr>
            <a:xfrm flipH="1">
              <a:off x="9696243" y="3481887"/>
              <a:ext cx="230415" cy="280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CB142DF2-B837-E044-85CF-EB9A3AC10B52}"/>
                </a:ext>
              </a:extLst>
            </p:cNvPr>
            <p:cNvCxnSpPr>
              <a:cxnSpLocks/>
              <a:stCxn id="106" idx="5"/>
              <a:endCxn id="109" idx="1"/>
            </p:cNvCxnSpPr>
            <p:nvPr/>
          </p:nvCxnSpPr>
          <p:spPr>
            <a:xfrm>
              <a:off x="10435774" y="3481887"/>
              <a:ext cx="793668" cy="3420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F864F825-0E7E-F848-97DB-18F6B291CB6F}"/>
              </a:ext>
            </a:extLst>
          </p:cNvPr>
          <p:cNvGrpSpPr/>
          <p:nvPr/>
        </p:nvGrpSpPr>
        <p:grpSpPr>
          <a:xfrm>
            <a:off x="8214482" y="4903115"/>
            <a:ext cx="3420512" cy="1035153"/>
            <a:chOff x="8423488" y="3149417"/>
            <a:chExt cx="3420512" cy="1035153"/>
          </a:xfrm>
        </p:grpSpPr>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52A4A06C-B4C1-4848-AF98-FA7A68CC7C9C}"/>
                    </a:ext>
                  </a:extLst>
                </p:cNvPr>
                <p:cNvSpPr txBox="1"/>
                <p:nvPr/>
              </p:nvSpPr>
              <p:spPr>
                <a:xfrm>
                  <a:off x="9821216" y="3149417"/>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𝑀</m:t>
                            </m:r>
                          </m:sub>
                        </m:sSub>
                      </m:oMath>
                    </m:oMathPara>
                  </a14:m>
                  <a:endParaRPr lang="de-DE" dirty="0"/>
                </a:p>
              </p:txBody>
            </p:sp>
          </mc:Choice>
          <mc:Fallback xmlns="">
            <p:sp>
              <p:nvSpPr>
                <p:cNvPr id="115" name="TextBox 114">
                  <a:extLst>
                    <a:ext uri="{FF2B5EF4-FFF2-40B4-BE49-F238E27FC236}">
                      <a16:creationId xmlns:a16="http://schemas.microsoft.com/office/drawing/2014/main" id="{52A4A06C-B4C1-4848-AF98-FA7A68CC7C9C}"/>
                    </a:ext>
                  </a:extLst>
                </p:cNvPr>
                <p:cNvSpPr txBox="1">
                  <a:spLocks noRot="1" noChangeAspect="1" noMove="1" noResize="1" noEditPoints="1" noAdjustHandles="1" noChangeArrowheads="1" noChangeShapeType="1" noTextEdit="1"/>
                </p:cNvSpPr>
                <p:nvPr/>
              </p:nvSpPr>
              <p:spPr>
                <a:xfrm>
                  <a:off x="9821216" y="3149417"/>
                  <a:ext cx="720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5D2ED9FA-3050-BD49-9CF1-67A9E347A612}"/>
                    </a:ext>
                  </a:extLst>
                </p:cNvPr>
                <p:cNvSpPr txBox="1"/>
                <p:nvPr/>
              </p:nvSpPr>
              <p:spPr>
                <a:xfrm>
                  <a:off x="8423488" y="3763370"/>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𝑀</m:t>
                            </m:r>
                            <m:r>
                              <a:rPr lang="de-DE" b="0" i="1" dirty="0" smtClean="0">
                                <a:latin typeface="Cambria Math" panose="02040503050406030204" pitchFamily="18" charset="0"/>
                              </a:rPr>
                              <m:t>1</m:t>
                            </m:r>
                          </m:sub>
                        </m:sSub>
                      </m:oMath>
                    </m:oMathPara>
                  </a14:m>
                  <a:endParaRPr lang="de-DE" dirty="0"/>
                </a:p>
              </p:txBody>
            </p:sp>
          </mc:Choice>
          <mc:Fallback xmlns="">
            <p:sp>
              <p:nvSpPr>
                <p:cNvPr id="116" name="TextBox 115">
                  <a:extLst>
                    <a:ext uri="{FF2B5EF4-FFF2-40B4-BE49-F238E27FC236}">
                      <a16:creationId xmlns:a16="http://schemas.microsoft.com/office/drawing/2014/main" id="{5D2ED9FA-3050-BD49-9CF1-67A9E347A612}"/>
                    </a:ext>
                  </a:extLst>
                </p:cNvPr>
                <p:cNvSpPr txBox="1">
                  <a:spLocks noRot="1" noChangeAspect="1" noMove="1" noResize="1" noEditPoints="1" noAdjustHandles="1" noChangeArrowheads="1" noChangeShapeType="1" noTextEdit="1"/>
                </p:cNvSpPr>
                <p:nvPr/>
              </p:nvSpPr>
              <p:spPr>
                <a:xfrm>
                  <a:off x="8423488" y="3763370"/>
                  <a:ext cx="720000" cy="421200"/>
                </a:xfrm>
                <a:prstGeom prst="ellipse">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56709F0E-94CC-CF46-8254-79A71F979261}"/>
                    </a:ext>
                  </a:extLst>
                </p:cNvPr>
                <p:cNvSpPr txBox="1"/>
                <p:nvPr/>
              </p:nvSpPr>
              <p:spPr>
                <a:xfrm>
                  <a:off x="9336243" y="3762282"/>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𝑀</m:t>
                            </m:r>
                            <m:r>
                              <a:rPr lang="de-DE" b="0" i="1" dirty="0" smtClean="0">
                                <a:latin typeface="Cambria Math" panose="02040503050406030204" pitchFamily="18" charset="0"/>
                              </a:rPr>
                              <m:t>2</m:t>
                            </m:r>
                          </m:sub>
                        </m:sSub>
                      </m:oMath>
                    </m:oMathPara>
                  </a14:m>
                  <a:endParaRPr lang="de-DE" dirty="0"/>
                </a:p>
              </p:txBody>
            </p:sp>
          </mc:Choice>
          <mc:Fallback xmlns="">
            <p:sp>
              <p:nvSpPr>
                <p:cNvPr id="117" name="TextBox 116">
                  <a:extLst>
                    <a:ext uri="{FF2B5EF4-FFF2-40B4-BE49-F238E27FC236}">
                      <a16:creationId xmlns:a16="http://schemas.microsoft.com/office/drawing/2014/main" id="{56709F0E-94CC-CF46-8254-79A71F979261}"/>
                    </a:ext>
                  </a:extLst>
                </p:cNvPr>
                <p:cNvSpPr txBox="1">
                  <a:spLocks noRot="1" noChangeAspect="1" noMove="1" noResize="1" noEditPoints="1" noAdjustHandles="1" noChangeArrowheads="1" noChangeShapeType="1" noTextEdit="1"/>
                </p:cNvSpPr>
                <p:nvPr/>
              </p:nvSpPr>
              <p:spPr>
                <a:xfrm>
                  <a:off x="9336243" y="3762282"/>
                  <a:ext cx="720000" cy="421200"/>
                </a:xfrm>
                <a:prstGeom prst="ellipse">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4153AF20-176E-5A47-9D54-45A6F5917FDE}"/>
                    </a:ext>
                  </a:extLst>
                </p:cNvPr>
                <p:cNvSpPr txBox="1"/>
                <p:nvPr/>
              </p:nvSpPr>
              <p:spPr>
                <a:xfrm>
                  <a:off x="11124000" y="3762283"/>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𝑀</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𝑛</m:t>
                                </m:r>
                              </m:e>
                              <m:sub>
                                <m:r>
                                  <a:rPr lang="de-DE" b="0" i="1" dirty="0" smtClean="0">
                                    <a:latin typeface="Cambria Math" panose="02040503050406030204" pitchFamily="18" charset="0"/>
                                  </a:rPr>
                                  <m:t>𝑀</m:t>
                                </m:r>
                              </m:sub>
                            </m:sSub>
                          </m:sub>
                        </m:sSub>
                      </m:oMath>
                    </m:oMathPara>
                  </a14:m>
                  <a:endParaRPr lang="de-DE" dirty="0"/>
                </a:p>
              </p:txBody>
            </p:sp>
          </mc:Choice>
          <mc:Fallback xmlns="">
            <p:sp>
              <p:nvSpPr>
                <p:cNvPr id="118" name="TextBox 117">
                  <a:extLst>
                    <a:ext uri="{FF2B5EF4-FFF2-40B4-BE49-F238E27FC236}">
                      <a16:creationId xmlns:a16="http://schemas.microsoft.com/office/drawing/2014/main" id="{4153AF20-176E-5A47-9D54-45A6F5917FDE}"/>
                    </a:ext>
                  </a:extLst>
                </p:cNvPr>
                <p:cNvSpPr txBox="1">
                  <a:spLocks noRot="1" noChangeAspect="1" noMove="1" noResize="1" noEditPoints="1" noAdjustHandles="1" noChangeArrowheads="1" noChangeShapeType="1" noTextEdit="1"/>
                </p:cNvSpPr>
                <p:nvPr/>
              </p:nvSpPr>
              <p:spPr>
                <a:xfrm>
                  <a:off x="11124000" y="3762283"/>
                  <a:ext cx="720000" cy="421200"/>
                </a:xfrm>
                <a:prstGeom prst="ellipse">
                  <a:avLst/>
                </a:prstGeom>
                <a:blipFill>
                  <a:blip r:embed="rId12"/>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9" name="Rectangle 118">
                  <a:extLst>
                    <a:ext uri="{FF2B5EF4-FFF2-40B4-BE49-F238E27FC236}">
                      <a16:creationId xmlns:a16="http://schemas.microsoft.com/office/drawing/2014/main" id="{29F35ED3-2C57-604F-82F0-E39269394E0D}"/>
                    </a:ext>
                  </a:extLst>
                </p:cNvPr>
                <p:cNvSpPr/>
                <p:nvPr/>
              </p:nvSpPr>
              <p:spPr>
                <a:xfrm>
                  <a:off x="10384776" y="3772373"/>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12" name="Rectangle 11">
                  <a:extLst>
                    <a:ext uri="{FF2B5EF4-FFF2-40B4-BE49-F238E27FC236}">
                      <a16:creationId xmlns:a16="http://schemas.microsoft.com/office/drawing/2014/main" id="{CD9207F8-6EA1-D349-B3B0-EEC66C63ADB3}"/>
                    </a:ext>
                  </a:extLst>
                </p:cNvPr>
                <p:cNvSpPr>
                  <a:spLocks noRot="1" noChangeAspect="1" noMove="1" noResize="1" noEditPoints="1" noAdjustHandles="1" noChangeArrowheads="1" noChangeShapeType="1" noTextEdit="1"/>
                </p:cNvSpPr>
                <p:nvPr/>
              </p:nvSpPr>
              <p:spPr>
                <a:xfrm>
                  <a:off x="10384776" y="3772373"/>
                  <a:ext cx="410690" cy="369332"/>
                </a:xfrm>
                <a:prstGeom prst="rect">
                  <a:avLst/>
                </a:prstGeom>
                <a:blipFill>
                  <a:blip r:embed="rId8"/>
                  <a:stretch>
                    <a:fillRect/>
                  </a:stretch>
                </a:blipFill>
              </p:spPr>
              <p:txBody>
                <a:bodyPr/>
                <a:lstStyle/>
                <a:p>
                  <a:r>
                    <a:rPr lang="de-DE">
                      <a:noFill/>
                    </a:rPr>
                    <a:t> </a:t>
                  </a:r>
                </a:p>
              </p:txBody>
            </p:sp>
          </mc:Fallback>
        </mc:AlternateContent>
        <p:cxnSp>
          <p:nvCxnSpPr>
            <p:cNvPr id="120" name="Straight Arrow Connector 119">
              <a:extLst>
                <a:ext uri="{FF2B5EF4-FFF2-40B4-BE49-F238E27FC236}">
                  <a16:creationId xmlns:a16="http://schemas.microsoft.com/office/drawing/2014/main" id="{FDCDB521-0688-4A4F-84ED-4486277FD97E}"/>
                </a:ext>
              </a:extLst>
            </p:cNvPr>
            <p:cNvCxnSpPr>
              <a:stCxn id="115" idx="3"/>
              <a:endCxn id="116" idx="7"/>
            </p:cNvCxnSpPr>
            <p:nvPr/>
          </p:nvCxnSpPr>
          <p:spPr>
            <a:xfrm flipH="1">
              <a:off x="9038046" y="3481887"/>
              <a:ext cx="888612" cy="3431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6F860D87-591C-2D40-9D51-570F59C6B290}"/>
                </a:ext>
              </a:extLst>
            </p:cNvPr>
            <p:cNvCxnSpPr>
              <a:cxnSpLocks/>
              <a:stCxn id="115" idx="3"/>
              <a:endCxn id="117" idx="0"/>
            </p:cNvCxnSpPr>
            <p:nvPr/>
          </p:nvCxnSpPr>
          <p:spPr>
            <a:xfrm flipH="1">
              <a:off x="9696243" y="3481887"/>
              <a:ext cx="230415" cy="280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37CDABB-8B5D-9C46-89EC-4EE6269DA6EF}"/>
                </a:ext>
              </a:extLst>
            </p:cNvPr>
            <p:cNvCxnSpPr>
              <a:cxnSpLocks/>
              <a:stCxn id="115" idx="5"/>
              <a:endCxn id="118" idx="1"/>
            </p:cNvCxnSpPr>
            <p:nvPr/>
          </p:nvCxnSpPr>
          <p:spPr>
            <a:xfrm>
              <a:off x="10435774" y="3481887"/>
              <a:ext cx="793668" cy="3420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3" name="Rectangle 122">
                <a:extLst>
                  <a:ext uri="{FF2B5EF4-FFF2-40B4-BE49-F238E27FC236}">
                    <a16:creationId xmlns:a16="http://schemas.microsoft.com/office/drawing/2014/main" id="{5DED192D-79FD-C545-AB0D-6C18D341A6EC}"/>
                  </a:ext>
                </a:extLst>
              </p:cNvPr>
              <p:cNvSpPr/>
              <p:nvPr/>
            </p:nvSpPr>
            <p:spPr>
              <a:xfrm>
                <a:off x="9817360" y="4523536"/>
                <a:ext cx="3097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m:t>
                      </m:r>
                    </m:oMath>
                  </m:oMathPara>
                </a14:m>
                <a:endParaRPr lang="de-DE" dirty="0"/>
              </a:p>
            </p:txBody>
          </p:sp>
        </mc:Choice>
        <mc:Fallback xmlns="">
          <p:sp>
            <p:nvSpPr>
              <p:cNvPr id="123" name="Rectangle 122">
                <a:extLst>
                  <a:ext uri="{FF2B5EF4-FFF2-40B4-BE49-F238E27FC236}">
                    <a16:creationId xmlns:a16="http://schemas.microsoft.com/office/drawing/2014/main" id="{5DED192D-79FD-C545-AB0D-6C18D341A6EC}"/>
                  </a:ext>
                </a:extLst>
              </p:cNvPr>
              <p:cNvSpPr>
                <a:spLocks noRot="1" noChangeAspect="1" noMove="1" noResize="1" noEditPoints="1" noAdjustHandles="1" noChangeArrowheads="1" noChangeShapeType="1" noTextEdit="1"/>
              </p:cNvSpPr>
              <p:nvPr/>
            </p:nvSpPr>
            <p:spPr>
              <a:xfrm>
                <a:off x="9817360" y="4523536"/>
                <a:ext cx="309700" cy="369332"/>
              </a:xfrm>
              <a:prstGeom prst="rect">
                <a:avLst/>
              </a:prstGeom>
              <a:blipFill>
                <a:blip r:embed="rId13"/>
                <a:stretch>
                  <a:fillRect/>
                </a:stretch>
              </a:blipFill>
            </p:spPr>
            <p:txBody>
              <a:bodyPr/>
              <a:lstStyle/>
              <a:p>
                <a:r>
                  <a:rPr lang="de-DE">
                    <a:noFill/>
                  </a:rPr>
                  <a:t> </a:t>
                </a:r>
              </a:p>
            </p:txBody>
          </p:sp>
        </mc:Fallback>
      </mc:AlternateContent>
      <p:grpSp>
        <p:nvGrpSpPr>
          <p:cNvPr id="134" name="Group 133">
            <a:extLst>
              <a:ext uri="{FF2B5EF4-FFF2-40B4-BE49-F238E27FC236}">
                <a16:creationId xmlns:a16="http://schemas.microsoft.com/office/drawing/2014/main" id="{D9FC50CB-03E9-964E-B56B-CC8AAFC12EB3}"/>
              </a:ext>
            </a:extLst>
          </p:cNvPr>
          <p:cNvGrpSpPr/>
          <p:nvPr/>
        </p:nvGrpSpPr>
        <p:grpSpPr>
          <a:xfrm>
            <a:off x="9127237" y="1655888"/>
            <a:ext cx="1724809" cy="1752786"/>
            <a:chOff x="7950129" y="4109675"/>
            <a:chExt cx="1724809" cy="1752786"/>
          </a:xfrm>
        </p:grpSpPr>
        <mc:AlternateContent xmlns:mc="http://schemas.openxmlformats.org/markup-compatibility/2006" xmlns:a14="http://schemas.microsoft.com/office/drawing/2010/main">
          <mc:Choice Requires="a14">
            <p:sp>
              <p:nvSpPr>
                <p:cNvPr id="135" name="Rectangle 134">
                  <a:extLst>
                    <a:ext uri="{FF2B5EF4-FFF2-40B4-BE49-F238E27FC236}">
                      <a16:creationId xmlns:a16="http://schemas.microsoft.com/office/drawing/2014/main" id="{00A8E85E-1E8F-0547-B703-34644D48DBBC}"/>
                    </a:ext>
                  </a:extLst>
                </p:cNvPr>
                <p:cNvSpPr/>
                <p:nvPr/>
              </p:nvSpPr>
              <p:spPr>
                <a:xfrm>
                  <a:off x="7950129" y="4109675"/>
                  <a:ext cx="1724809" cy="17527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de-DE" dirty="0">
                      <a:solidFill>
                        <a:schemeClr val="tx1"/>
                      </a:solidFill>
                    </a:rPr>
                    <a:t> </a:t>
                  </a:r>
                  <a14:m>
                    <m:oMath xmlns:m="http://schemas.openxmlformats.org/officeDocument/2006/math">
                      <m:r>
                        <a:rPr lang="de-DE" b="0" i="1" dirty="0" smtClean="0">
                          <a:solidFill>
                            <a:schemeClr val="tx1"/>
                          </a:solidFill>
                          <a:latin typeface="Cambria Math" panose="02040503050406030204" pitchFamily="18" charset="0"/>
                        </a:rPr>
                        <m:t>𝑀</m:t>
                      </m:r>
                    </m:oMath>
                  </a14:m>
                  <a:endParaRPr lang="de-DE" dirty="0">
                    <a:solidFill>
                      <a:schemeClr val="tx1"/>
                    </a:solidFill>
                  </a:endParaRPr>
                </a:p>
              </p:txBody>
            </p:sp>
          </mc:Choice>
          <mc:Fallback xmlns="">
            <p:sp>
              <p:nvSpPr>
                <p:cNvPr id="135" name="Rectangle 134">
                  <a:extLst>
                    <a:ext uri="{FF2B5EF4-FFF2-40B4-BE49-F238E27FC236}">
                      <a16:creationId xmlns:a16="http://schemas.microsoft.com/office/drawing/2014/main" id="{00A8E85E-1E8F-0547-B703-34644D48DBBC}"/>
                    </a:ext>
                  </a:extLst>
                </p:cNvPr>
                <p:cNvSpPr>
                  <a:spLocks noRot="1" noChangeAspect="1" noMove="1" noResize="1" noEditPoints="1" noAdjustHandles="1" noChangeArrowheads="1" noChangeShapeType="1" noTextEdit="1"/>
                </p:cNvSpPr>
                <p:nvPr/>
              </p:nvSpPr>
              <p:spPr>
                <a:xfrm>
                  <a:off x="7950129" y="4109675"/>
                  <a:ext cx="1724809" cy="1752786"/>
                </a:xfrm>
                <a:prstGeom prst="rect">
                  <a:avLst/>
                </a:prstGeom>
                <a:blipFill>
                  <a:blip r:embed="rId14"/>
                  <a:stretch>
                    <a:fillRect/>
                  </a:stretch>
                </a:blipFill>
                <a:ln w="28575">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4A20F36F-B8EA-BE4E-9860-ED880C05C946}"/>
                    </a:ext>
                  </a:extLst>
                </p:cNvPr>
                <p:cNvSpPr txBox="1"/>
                <p:nvPr/>
              </p:nvSpPr>
              <p:spPr>
                <a:xfrm>
                  <a:off x="8403807" y="4304431"/>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𝑑</m:t>
                            </m:r>
                          </m:sub>
                        </m:sSub>
                      </m:oMath>
                    </m:oMathPara>
                  </a14:m>
                  <a:endParaRPr lang="de-DE" dirty="0"/>
                </a:p>
              </p:txBody>
            </p:sp>
          </mc:Choice>
          <mc:Fallback xmlns="">
            <p:sp>
              <p:nvSpPr>
                <p:cNvPr id="136" name="TextBox 135">
                  <a:extLst>
                    <a:ext uri="{FF2B5EF4-FFF2-40B4-BE49-F238E27FC236}">
                      <a16:creationId xmlns:a16="http://schemas.microsoft.com/office/drawing/2014/main" id="{4A20F36F-B8EA-BE4E-9860-ED880C05C946}"/>
                    </a:ext>
                  </a:extLst>
                </p:cNvPr>
                <p:cNvSpPr txBox="1">
                  <a:spLocks noRot="1" noChangeAspect="1" noMove="1" noResize="1" noEditPoints="1" noAdjustHandles="1" noChangeArrowheads="1" noChangeShapeType="1" noTextEdit="1"/>
                </p:cNvSpPr>
                <p:nvPr/>
              </p:nvSpPr>
              <p:spPr>
                <a:xfrm>
                  <a:off x="8403807" y="4304431"/>
                  <a:ext cx="720000" cy="389513"/>
                </a:xfrm>
                <a:prstGeom prst="ellipse">
                  <a:avLst/>
                </a:prstGeom>
                <a:blipFill>
                  <a:blip r:embed="rId1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46EE4AAC-E89F-E84C-BE86-71CD9B3AFE98}"/>
                    </a:ext>
                  </a:extLst>
                </p:cNvPr>
                <p:cNvSpPr txBox="1"/>
                <p:nvPr/>
              </p:nvSpPr>
              <p:spPr>
                <a:xfrm>
                  <a:off x="8403807" y="5001337"/>
                  <a:ext cx="720000" cy="406644"/>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𝑑</m:t>
                            </m:r>
                            <m:r>
                              <a:rPr lang="de-DE" b="0" i="1" dirty="0" smtClean="0">
                                <a:latin typeface="Cambria Math" panose="02040503050406030204" pitchFamily="18" charset="0"/>
                              </a:rPr>
                              <m:t>,</m:t>
                            </m:r>
                            <m:r>
                              <a:rPr lang="de-DE" b="0" i="1" dirty="0" smtClean="0">
                                <a:latin typeface="Cambria Math" panose="02040503050406030204" pitchFamily="18" charset="0"/>
                              </a:rPr>
                              <m:t>𝑖</m:t>
                            </m:r>
                          </m:sub>
                        </m:sSub>
                      </m:oMath>
                    </m:oMathPara>
                  </a14:m>
                  <a:endParaRPr lang="de-DE" dirty="0"/>
                </a:p>
              </p:txBody>
            </p:sp>
          </mc:Choice>
          <mc:Fallback xmlns="">
            <p:sp>
              <p:nvSpPr>
                <p:cNvPr id="137" name="TextBox 136">
                  <a:extLst>
                    <a:ext uri="{FF2B5EF4-FFF2-40B4-BE49-F238E27FC236}">
                      <a16:creationId xmlns:a16="http://schemas.microsoft.com/office/drawing/2014/main" id="{46EE4AAC-E89F-E84C-BE86-71CD9B3AFE98}"/>
                    </a:ext>
                  </a:extLst>
                </p:cNvPr>
                <p:cNvSpPr txBox="1">
                  <a:spLocks noRot="1" noChangeAspect="1" noMove="1" noResize="1" noEditPoints="1" noAdjustHandles="1" noChangeArrowheads="1" noChangeShapeType="1" noTextEdit="1"/>
                </p:cNvSpPr>
                <p:nvPr/>
              </p:nvSpPr>
              <p:spPr>
                <a:xfrm>
                  <a:off x="8403807" y="5001337"/>
                  <a:ext cx="720000" cy="406644"/>
                </a:xfrm>
                <a:prstGeom prst="ellipse">
                  <a:avLst/>
                </a:prstGeom>
                <a:blipFill>
                  <a:blip r:embed="rId16"/>
                  <a:stretch>
                    <a:fillRect/>
                  </a:stretch>
                </a:blipFill>
                <a:ln>
                  <a:solidFill>
                    <a:schemeClr val="tx1"/>
                  </a:solidFill>
                </a:ln>
              </p:spPr>
              <p:txBody>
                <a:bodyPr/>
                <a:lstStyle/>
                <a:p>
                  <a:r>
                    <a:rPr lang="de-DE">
                      <a:noFill/>
                    </a:rPr>
                    <a:t> </a:t>
                  </a:r>
                </a:p>
              </p:txBody>
            </p:sp>
          </mc:Fallback>
        </mc:AlternateContent>
        <p:cxnSp>
          <p:nvCxnSpPr>
            <p:cNvPr id="138" name="Straight Arrow Connector 137">
              <a:extLst>
                <a:ext uri="{FF2B5EF4-FFF2-40B4-BE49-F238E27FC236}">
                  <a16:creationId xmlns:a16="http://schemas.microsoft.com/office/drawing/2014/main" id="{3CF33F40-3CD9-1845-863F-5278731A3243}"/>
                </a:ext>
              </a:extLst>
            </p:cNvPr>
            <p:cNvCxnSpPr>
              <a:cxnSpLocks/>
              <a:stCxn id="136" idx="4"/>
              <a:endCxn id="137" idx="0"/>
            </p:cNvCxnSpPr>
            <p:nvPr/>
          </p:nvCxnSpPr>
          <p:spPr>
            <a:xfrm>
              <a:off x="8763807" y="4693944"/>
              <a:ext cx="0" cy="3073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9" name="Rectangle 138">
                  <a:extLst>
                    <a:ext uri="{FF2B5EF4-FFF2-40B4-BE49-F238E27FC236}">
                      <a16:creationId xmlns:a16="http://schemas.microsoft.com/office/drawing/2014/main" id="{A811F2CB-266F-BB4E-90CE-25B9C23F3F4E}"/>
                    </a:ext>
                  </a:extLst>
                </p:cNvPr>
                <p:cNvSpPr/>
                <p:nvPr/>
              </p:nvSpPr>
              <p:spPr>
                <a:xfrm>
                  <a:off x="8165538" y="4822072"/>
                  <a:ext cx="1284514" cy="7184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de-DE" dirty="0">
                      <a:solidFill>
                        <a:schemeClr val="tx1"/>
                      </a:solidFill>
                    </a:rPr>
                    <a:t> </a:t>
                  </a:r>
                  <a14:m>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𝑁</m:t>
                          </m:r>
                        </m:e>
                        <m:sub>
                          <m:r>
                            <a:rPr lang="de-DE" b="0" i="1" dirty="0" smtClean="0">
                              <a:solidFill>
                                <a:schemeClr val="tx1"/>
                              </a:solidFill>
                              <a:latin typeface="Cambria Math" panose="02040503050406030204" pitchFamily="18" charset="0"/>
                            </a:rPr>
                            <m:t>𝑑</m:t>
                          </m:r>
                        </m:sub>
                      </m:sSub>
                    </m:oMath>
                  </a14:m>
                  <a:endParaRPr lang="de-DE" dirty="0">
                    <a:solidFill>
                      <a:schemeClr val="tx1"/>
                    </a:solidFill>
                  </a:endParaRPr>
                </a:p>
              </p:txBody>
            </p:sp>
          </mc:Choice>
          <mc:Fallback xmlns="">
            <p:sp>
              <p:nvSpPr>
                <p:cNvPr id="139" name="Rectangle 138">
                  <a:extLst>
                    <a:ext uri="{FF2B5EF4-FFF2-40B4-BE49-F238E27FC236}">
                      <a16:creationId xmlns:a16="http://schemas.microsoft.com/office/drawing/2014/main" id="{A811F2CB-266F-BB4E-90CE-25B9C23F3F4E}"/>
                    </a:ext>
                  </a:extLst>
                </p:cNvPr>
                <p:cNvSpPr>
                  <a:spLocks noRot="1" noChangeAspect="1" noMove="1" noResize="1" noEditPoints="1" noAdjustHandles="1" noChangeArrowheads="1" noChangeShapeType="1" noTextEdit="1"/>
                </p:cNvSpPr>
                <p:nvPr/>
              </p:nvSpPr>
              <p:spPr>
                <a:xfrm>
                  <a:off x="8165538" y="4822072"/>
                  <a:ext cx="1284514" cy="718455"/>
                </a:xfrm>
                <a:prstGeom prst="rect">
                  <a:avLst/>
                </a:prstGeom>
                <a:blipFill>
                  <a:blip r:embed="rId17"/>
                  <a:stretch>
                    <a:fillRect/>
                  </a:stretch>
                </a:blipFill>
                <a:ln w="28575">
                  <a:solidFill>
                    <a:schemeClr val="tx1"/>
                  </a:solidFill>
                </a:ln>
              </p:spPr>
              <p:txBody>
                <a:bodyPr/>
                <a:lstStyle/>
                <a:p>
                  <a:r>
                    <a:rPr lang="de-DE">
                      <a:noFill/>
                    </a:rPr>
                    <a:t> </a:t>
                  </a:r>
                </a:p>
              </p:txBody>
            </p:sp>
          </mc:Fallback>
        </mc:AlternateContent>
      </p:grpSp>
      <p:cxnSp>
        <p:nvCxnSpPr>
          <p:cNvPr id="144" name="Straight Connector 143">
            <a:extLst>
              <a:ext uri="{FF2B5EF4-FFF2-40B4-BE49-F238E27FC236}">
                <a16:creationId xmlns:a16="http://schemas.microsoft.com/office/drawing/2014/main" id="{5BCABCB3-AD49-364B-BD17-429F46C40ECE}"/>
              </a:ext>
            </a:extLst>
          </p:cNvPr>
          <p:cNvCxnSpPr>
            <a:cxnSpLocks/>
          </p:cNvCxnSpPr>
          <p:nvPr/>
        </p:nvCxnSpPr>
        <p:spPr>
          <a:xfrm>
            <a:off x="8148526" y="3478346"/>
            <a:ext cx="3584777"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8014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3ACAA-9F64-4A46-9B8E-0672A16A27DE}"/>
              </a:ext>
            </a:extLst>
          </p:cNvPr>
          <p:cNvSpPr>
            <a:spLocks noGrp="1"/>
          </p:cNvSpPr>
          <p:nvPr>
            <p:ph type="title"/>
          </p:nvPr>
        </p:nvSpPr>
        <p:spPr/>
        <p:txBody>
          <a:bodyPr/>
          <a:lstStyle/>
          <a:p>
            <a:r>
              <a:rPr lang="de-DE" dirty="0"/>
              <a:t>Plate Notation: Explizite Parameterdarstellung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68103BB-288E-1545-A2E0-39A31A38FB84}"/>
                  </a:ext>
                </a:extLst>
              </p:cNvPr>
              <p:cNvSpPr>
                <a:spLocks noGrp="1"/>
              </p:cNvSpPr>
              <p:nvPr>
                <p:ph idx="1"/>
              </p:nvPr>
            </p:nvSpPr>
            <p:spPr>
              <a:xfrm>
                <a:off x="360000" y="1665066"/>
                <a:ext cx="8066922" cy="4240848"/>
              </a:xfrm>
            </p:spPr>
            <p:txBody>
              <a:bodyPr>
                <a:normAutofit lnSpcReduction="10000"/>
              </a:bodyPr>
              <a:lstStyle/>
              <a:p>
                <a:r>
                  <a:rPr lang="de-DE" dirty="0"/>
                  <a:t>Manchmal werden (</a:t>
                </a:r>
                <a:r>
                  <a:rPr lang="de-DE" dirty="0" err="1"/>
                  <a:t>Multinomial</a:t>
                </a:r>
                <a:r>
                  <a:rPr lang="de-DE" dirty="0"/>
                  <a:t>-) Parameter der Verteilungen explizit in das Plate Modell eingetragen </a:t>
                </a:r>
              </a:p>
              <a:p>
                <a:r>
                  <a:rPr lang="de-DE" dirty="0"/>
                  <a:t>Beispiel: </a:t>
                </a:r>
                <a:r>
                  <a:rPr lang="de-DE" dirty="0" err="1">
                    <a:solidFill>
                      <a:schemeClr val="accent2"/>
                    </a:solidFill>
                  </a:rPr>
                  <a:t>Mixture</a:t>
                </a:r>
                <a:r>
                  <a:rPr lang="de-DE" dirty="0">
                    <a:solidFill>
                      <a:schemeClr val="accent2"/>
                    </a:solidFill>
                  </a:rPr>
                  <a:t> </a:t>
                </a:r>
                <a:r>
                  <a:rPr lang="de-DE" dirty="0" err="1">
                    <a:solidFill>
                      <a:schemeClr val="accent2"/>
                    </a:solidFill>
                  </a:rPr>
                  <a:t>of</a:t>
                </a:r>
                <a:r>
                  <a:rPr lang="de-DE" dirty="0">
                    <a:solidFill>
                      <a:schemeClr val="accent2"/>
                    </a:solidFill>
                  </a:rPr>
                  <a:t> </a:t>
                </a:r>
                <a:r>
                  <a:rPr lang="de-DE" dirty="0" err="1">
                    <a:solidFill>
                      <a:schemeClr val="accent2"/>
                    </a:solidFill>
                  </a:rPr>
                  <a:t>Unigrams</a:t>
                </a:r>
                <a:endParaRPr lang="de-DE" dirty="0">
                  <a:solidFill>
                    <a:schemeClr val="accent2"/>
                  </a:solidFill>
                </a:endParaRPr>
              </a:p>
              <a:p>
                <a:pPr lvl="1"/>
                <a14:m>
                  <m:oMath xmlns:m="http://schemas.openxmlformats.org/officeDocument/2006/math">
                    <m:r>
                      <a:rPr lang="de-DE" i="1">
                        <a:latin typeface="Cambria Math" panose="02040503050406030204" pitchFamily="18" charset="0"/>
                      </a:rPr>
                      <m:t>𝑀</m:t>
                    </m:r>
                  </m:oMath>
                </a14:m>
                <a:r>
                  <a:rPr lang="de-DE" dirty="0"/>
                  <a:t> Dokumente,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𝑁</m:t>
                        </m:r>
                      </m:e>
                      <m:sub>
                        <m:r>
                          <a:rPr lang="de-DE" i="1" dirty="0">
                            <a:latin typeface="Cambria Math" panose="02040503050406030204" pitchFamily="18" charset="0"/>
                          </a:rPr>
                          <m:t>𝑑</m:t>
                        </m:r>
                      </m:sub>
                    </m:sSub>
                  </m:oMath>
                </a14:m>
                <a:r>
                  <a:rPr lang="de-DE" dirty="0"/>
                  <a:t> Worte im Dokument </a:t>
                </a:r>
                <a14:m>
                  <m:oMath xmlns:m="http://schemas.openxmlformats.org/officeDocument/2006/math">
                    <m:r>
                      <a:rPr lang="de-DE" i="1" dirty="0">
                        <a:latin typeface="Cambria Math" panose="02040503050406030204" pitchFamily="18" charset="0"/>
                      </a:rPr>
                      <m:t>𝑑</m:t>
                    </m:r>
                  </m:oMath>
                </a14:m>
                <a:endParaRPr lang="de-DE" dirty="0"/>
              </a:p>
              <a:p>
                <a:pPr lvl="1"/>
                <a14:m>
                  <m:oMath xmlns:m="http://schemas.openxmlformats.org/officeDocument/2006/math">
                    <m:r>
                      <a:rPr lang="de-DE" i="1" dirty="0">
                        <a:latin typeface="Cambria Math" panose="02040503050406030204" pitchFamily="18" charset="0"/>
                      </a:rPr>
                      <m:t>𝐾</m:t>
                    </m:r>
                  </m:oMath>
                </a14:m>
                <a:r>
                  <a:rPr lang="de-DE" dirty="0"/>
                  <a:t> mögliche Topics</a:t>
                </a:r>
              </a:p>
              <a:p>
                <a:pPr lvl="1"/>
                <a:r>
                  <a:rPr lang="de-DE" dirty="0" err="1">
                    <a:ea typeface="Cambria Math" panose="02040503050406030204" pitchFamily="18" charset="0"/>
                  </a:rPr>
                  <a:t>Multinomial</a:t>
                </a:r>
                <a:r>
                  <a:rPr lang="de-DE" dirty="0">
                    <a:ea typeface="Cambria Math" panose="02040503050406030204" pitchFamily="18" charset="0"/>
                  </a:rPr>
                  <a:t>-Parameter </a:t>
                </a:r>
                <a14:m>
                  <m:oMath xmlns:m="http://schemas.openxmlformats.org/officeDocument/2006/math">
                    <m:r>
                      <a:rPr lang="de-DE" b="1" i="1" dirty="0">
                        <a:latin typeface="Cambria Math" panose="02040503050406030204" pitchFamily="18" charset="0"/>
                        <a:ea typeface="Cambria Math" panose="02040503050406030204" pitchFamily="18" charset="0"/>
                      </a:rPr>
                      <m:t>𝜽</m:t>
                    </m:r>
                    <m:r>
                      <a:rPr lang="de-DE" i="1" dirty="0">
                        <a:latin typeface="Cambria Math" panose="02040503050406030204" pitchFamily="18" charset="0"/>
                        <a:ea typeface="Cambria Math" panose="02040503050406030204" pitchFamily="18" charset="0"/>
                      </a:rPr>
                      <m:t>∈</m:t>
                    </m:r>
                    <m:sSup>
                      <m:sSupPr>
                        <m:ctrlPr>
                          <a:rPr lang="de-DE" i="1" dirty="0">
                            <a:latin typeface="Cambria Math" panose="02040503050406030204" pitchFamily="18" charset="0"/>
                            <a:ea typeface="Cambria Math" panose="02040503050406030204" pitchFamily="18" charset="0"/>
                          </a:rPr>
                        </m:ctrlPr>
                      </m:sSupPr>
                      <m:e>
                        <m:d>
                          <m:dPr>
                            <m:begChr m:val="["/>
                            <m:endChr m:val="]"/>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0,1</m:t>
                            </m:r>
                          </m:e>
                        </m:d>
                      </m:e>
                      <m:sup>
                        <m:r>
                          <a:rPr lang="de-DE" i="1" dirty="0">
                            <a:latin typeface="Cambria Math" panose="02040503050406030204" pitchFamily="18" charset="0"/>
                            <a:ea typeface="Cambria Math" panose="02040503050406030204" pitchFamily="18" charset="0"/>
                          </a:rPr>
                          <m:t>𝐾</m:t>
                        </m:r>
                      </m:sup>
                    </m:sSup>
                  </m:oMath>
                </a14:m>
                <a:r>
                  <a:rPr lang="de-DE" dirty="0"/>
                  <a:t> für die A-priori-Verteilung </a:t>
                </a:r>
                <a14:m>
                  <m:oMath xmlns:m="http://schemas.openxmlformats.org/officeDocument/2006/math">
                    <m:r>
                      <a:rPr lang="de-DE"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𝐶</m:t>
                        </m:r>
                      </m:e>
                    </m:d>
                  </m:oMath>
                </a14:m>
                <a:r>
                  <a:rPr lang="de-DE" dirty="0"/>
                  <a:t> über </a:t>
                </a:r>
                <a14:m>
                  <m:oMath xmlns:m="http://schemas.openxmlformats.org/officeDocument/2006/math">
                    <m:r>
                      <a:rPr lang="de-DE" i="1">
                        <a:latin typeface="Cambria Math" panose="02040503050406030204" pitchFamily="18" charset="0"/>
                      </a:rPr>
                      <m:t>𝑘</m:t>
                    </m:r>
                    <m:r>
                      <a:rPr lang="de-DE" i="1">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𝐶</m:t>
                        </m:r>
                      </m:e>
                    </m:d>
                  </m:oMath>
                </a14:m>
                <a:r>
                  <a:rPr lang="de-DE" dirty="0"/>
                  <a:t>: </a:t>
                </a:r>
                <a14:m>
                  <m:oMath xmlns:m="http://schemas.openxmlformats.org/officeDocument/2006/math">
                    <m:r>
                      <a:rPr lang="de-DE" b="0" i="1" dirty="0" smtClean="0">
                        <a:latin typeface="Cambria Math" panose="02040503050406030204" pitchFamily="18" charset="0"/>
                      </a:rPr>
                      <m:t>𝐶</m:t>
                    </m:r>
                    <m:r>
                      <a:rPr lang="de-DE" i="1" dirty="0">
                        <a:latin typeface="Cambria Math" panose="02040503050406030204" pitchFamily="18" charset="0"/>
                      </a:rPr>
                      <m:t>~</m:t>
                    </m:r>
                    <m:r>
                      <a:rPr lang="de-DE" i="1" dirty="0">
                        <a:latin typeface="Cambria Math" panose="02040503050406030204" pitchFamily="18" charset="0"/>
                      </a:rPr>
                      <m:t>𝑀𝑢𝑙</m:t>
                    </m:r>
                    <m:d>
                      <m:dPr>
                        <m:ctrlPr>
                          <a:rPr lang="de-DE" i="1" dirty="0">
                            <a:latin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𝜽</m:t>
                        </m:r>
                      </m:e>
                    </m:d>
                  </m:oMath>
                </a14:m>
                <a:endParaRPr lang="de-DE" dirty="0"/>
              </a:p>
              <a:p>
                <a:pPr lvl="2"/>
                <a:r>
                  <a:rPr lang="de-DE" dirty="0"/>
                  <a:t>Insgesamt: Vektor der Länge </a:t>
                </a:r>
                <a14:m>
                  <m:oMath xmlns:m="http://schemas.openxmlformats.org/officeDocument/2006/math">
                    <m:r>
                      <a:rPr lang="de-DE" i="1" dirty="0">
                        <a:latin typeface="Cambria Math" panose="02040503050406030204" pitchFamily="18" charset="0"/>
                        <a:ea typeface="Cambria Math" panose="02040503050406030204" pitchFamily="18" charset="0"/>
                      </a:rPr>
                      <m:t>𝐾</m:t>
                    </m:r>
                  </m:oMath>
                </a14:m>
                <a:endParaRPr lang="de-DE" dirty="0"/>
              </a:p>
              <a:p>
                <a:pPr lvl="2">
                  <a:buFont typeface="Wingdings" pitchFamily="2" charset="2"/>
                  <a:buChar char="ü"/>
                </a:pPr>
                <a:r>
                  <a:rPr lang="de-DE" dirty="0"/>
                  <a:t>Jedes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𝐶</m:t>
                        </m:r>
                      </m:e>
                      <m:sub>
                        <m:r>
                          <a:rPr lang="de-DE" i="1" dirty="0">
                            <a:latin typeface="Cambria Math" panose="02040503050406030204" pitchFamily="18" charset="0"/>
                          </a:rPr>
                          <m:t>𝑑</m:t>
                        </m:r>
                      </m:sub>
                    </m:sSub>
                  </m:oMath>
                </a14:m>
                <a:r>
                  <a:rPr lang="de-DE" dirty="0"/>
                  <a:t> hat die gleiche A-priori-Verteilung </a:t>
                </a:r>
                <a14:m>
                  <m:oMath xmlns:m="http://schemas.openxmlformats.org/officeDocument/2006/math">
                    <m:r>
                      <a:rPr lang="de-DE" i="1" dirty="0">
                        <a:latin typeface="Cambria Math" panose="02040503050406030204" pitchFamily="18" charset="0"/>
                      </a:rPr>
                      <m:t>𝑃</m:t>
                    </m:r>
                    <m:d>
                      <m:dPr>
                        <m:ctrlPr>
                          <a:rPr lang="de-DE" i="1" dirty="0">
                            <a:latin typeface="Cambria Math" panose="02040503050406030204" pitchFamily="18" charset="0"/>
                          </a:rPr>
                        </m:ctrlPr>
                      </m:dPr>
                      <m:e>
                        <m:r>
                          <a:rPr lang="de-DE" i="1" dirty="0">
                            <a:latin typeface="Cambria Math" panose="02040503050406030204" pitchFamily="18" charset="0"/>
                          </a:rPr>
                          <m:t>𝐶</m:t>
                        </m:r>
                      </m:e>
                    </m:d>
                  </m:oMath>
                </a14:m>
                <a:endParaRPr lang="de-DE" dirty="0"/>
              </a:p>
              <a:p>
                <a:pPr lvl="1"/>
                <a:r>
                  <a:rPr lang="de-DE" dirty="0" err="1"/>
                  <a:t>Multinomial</a:t>
                </a:r>
                <a:r>
                  <a:rPr lang="de-DE" dirty="0"/>
                  <a:t>-Parameter </a:t>
                </a:r>
                <a14:m>
                  <m:oMath xmlns:m="http://schemas.openxmlformats.org/officeDocument/2006/math">
                    <m:r>
                      <a:rPr lang="de-DE" b="1" i="1" dirty="0">
                        <a:latin typeface="Cambria Math" panose="02040503050406030204" pitchFamily="18" charset="0"/>
                        <a:ea typeface="Cambria Math" panose="02040503050406030204" pitchFamily="18" charset="0"/>
                      </a:rPr>
                      <m:t>𝜷</m:t>
                    </m:r>
                    <m:r>
                      <a:rPr lang="de-DE" i="1" dirty="0">
                        <a:latin typeface="Cambria Math" panose="02040503050406030204" pitchFamily="18" charset="0"/>
                        <a:ea typeface="Cambria Math" panose="02040503050406030204" pitchFamily="18" charset="0"/>
                      </a:rPr>
                      <m:t>∈</m:t>
                    </m:r>
                    <m:sSup>
                      <m:sSupPr>
                        <m:ctrlPr>
                          <a:rPr lang="de-DE" i="1" dirty="0">
                            <a:latin typeface="Cambria Math" panose="02040503050406030204" pitchFamily="18" charset="0"/>
                            <a:ea typeface="Cambria Math" panose="02040503050406030204" pitchFamily="18" charset="0"/>
                          </a:rPr>
                        </m:ctrlPr>
                      </m:sSupPr>
                      <m:e>
                        <m:d>
                          <m:dPr>
                            <m:begChr m:val="["/>
                            <m:endChr m:val="]"/>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0,1</m:t>
                            </m:r>
                          </m:e>
                        </m:d>
                      </m:e>
                      <m:sup>
                        <m:r>
                          <a:rPr lang="de-DE" b="0" i="1" dirty="0" smtClean="0">
                            <a:solidFill>
                              <a:schemeClr val="tx1"/>
                            </a:solidFill>
                            <a:latin typeface="Cambria Math" panose="02040503050406030204" pitchFamily="18" charset="0"/>
                            <a:ea typeface="Cambria Math" panose="02040503050406030204" pitchFamily="18" charset="0"/>
                          </a:rPr>
                          <m:t>𝑁</m:t>
                        </m:r>
                      </m:sup>
                    </m:sSup>
                  </m:oMath>
                </a14:m>
                <a:r>
                  <a:rPr lang="de-DE" dirty="0"/>
                  <a:t> für die CPD </a:t>
                </a:r>
                <a14:m>
                  <m:oMath xmlns:m="http://schemas.openxmlformats.org/officeDocument/2006/math">
                    <m:r>
                      <a:rPr lang="de-DE"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𝑋</m:t>
                        </m:r>
                        <m:r>
                          <a:rPr lang="de-DE" b="0" i="1" dirty="0" smtClean="0">
                            <a:latin typeface="Cambria Math" panose="02040503050406030204" pitchFamily="18" charset="0"/>
                          </a:rPr>
                          <m:t>|</m:t>
                        </m:r>
                        <m:r>
                          <a:rPr lang="de-DE" b="0" i="1" dirty="0" smtClean="0">
                            <a:latin typeface="Cambria Math" panose="02040503050406030204" pitchFamily="18" charset="0"/>
                          </a:rPr>
                          <m:t>𝐶</m:t>
                        </m:r>
                      </m:e>
                    </m:d>
                  </m:oMath>
                </a14:m>
                <a:r>
                  <a:rPr lang="de-DE" dirty="0"/>
                  <a:t> über das Lexikon </a:t>
                </a:r>
                <a14:m>
                  <m:oMath xmlns:m="http://schemas.openxmlformats.org/officeDocument/2006/math">
                    <m:r>
                      <a:rPr lang="de-DE" i="1" smtClean="0">
                        <a:latin typeface="Cambria Math" panose="02040503050406030204" pitchFamily="18" charset="0"/>
                        <a:ea typeface="Cambria Math" panose="02040503050406030204" pitchFamily="18" charset="0"/>
                      </a:rPr>
                      <m:t>𝒟</m:t>
                    </m:r>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Val</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𝑋</m:t>
                        </m:r>
                      </m:e>
                    </m:d>
                  </m:oMath>
                </a14:m>
                <a:r>
                  <a:rPr lang="de-DE" dirty="0"/>
                  <a:t> für jedes </a:t>
                </a:r>
                <a14:m>
                  <m:oMath xmlns:m="http://schemas.openxmlformats.org/officeDocument/2006/math">
                    <m:r>
                      <a:rPr lang="de-DE" b="0" i="1" smtClean="0">
                        <a:latin typeface="Cambria Math" panose="02040503050406030204" pitchFamily="18" charset="0"/>
                      </a:rPr>
                      <m:t>𝑘</m:t>
                    </m:r>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Val</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𝐶</m:t>
                        </m:r>
                      </m:e>
                    </m:d>
                  </m:oMath>
                </a14:m>
                <a:r>
                  <a:rPr lang="de-DE" dirty="0"/>
                  <a:t>: </a:t>
                </a:r>
                <a14:m>
                  <m:oMath xmlns:m="http://schemas.openxmlformats.org/officeDocument/2006/math">
                    <m:r>
                      <a:rPr lang="de-DE" b="0" i="1" dirty="0" smtClean="0">
                        <a:latin typeface="Cambria Math" panose="02040503050406030204" pitchFamily="18" charset="0"/>
                      </a:rPr>
                      <m:t>𝑋</m:t>
                    </m:r>
                    <m:r>
                      <a:rPr lang="de-DE" i="1" dirty="0">
                        <a:latin typeface="Cambria Math" panose="02040503050406030204" pitchFamily="18" charset="0"/>
                      </a:rPr>
                      <m:t>~</m:t>
                    </m:r>
                    <m:r>
                      <a:rPr lang="de-DE" i="1" dirty="0">
                        <a:latin typeface="Cambria Math" panose="02040503050406030204" pitchFamily="18" charset="0"/>
                      </a:rPr>
                      <m:t>𝑀𝑢𝑙</m:t>
                    </m:r>
                    <m:d>
                      <m:dPr>
                        <m:ctrlPr>
                          <a:rPr lang="de-DE" i="1" dirty="0">
                            <a:latin typeface="Cambria Math" panose="02040503050406030204" pitchFamily="18" charset="0"/>
                          </a:rPr>
                        </m:ctrlPr>
                      </m:dPr>
                      <m:e>
                        <m:r>
                          <a:rPr lang="de-DE" b="1" i="1" dirty="0">
                            <a:latin typeface="Cambria Math" panose="02040503050406030204" pitchFamily="18" charset="0"/>
                            <a:ea typeface="Cambria Math" panose="02040503050406030204" pitchFamily="18" charset="0"/>
                          </a:rPr>
                          <m:t>𝜷</m:t>
                        </m:r>
                        <m:d>
                          <m:dPr>
                            <m:begChr m:val="["/>
                            <m:endChr m:val="]"/>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𝑘</m:t>
                            </m:r>
                          </m:e>
                        </m:d>
                      </m:e>
                    </m:d>
                  </m:oMath>
                </a14:m>
                <a:endParaRPr lang="de-DE" dirty="0"/>
              </a:p>
              <a:p>
                <a:pPr lvl="2"/>
                <a:r>
                  <a:rPr lang="de-DE" dirty="0"/>
                  <a:t>Insgesamt: Matrix der Größe </a:t>
                </a:r>
                <a14:m>
                  <m:oMath xmlns:m="http://schemas.openxmlformats.org/officeDocument/2006/math">
                    <m:r>
                      <a:rPr lang="de-DE" b="0" i="1" smtClean="0">
                        <a:latin typeface="Cambria Math" panose="02040503050406030204" pitchFamily="18" charset="0"/>
                      </a:rPr>
                      <m:t>𝐾</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𝑁</m:t>
                    </m:r>
                  </m:oMath>
                </a14:m>
                <a:endParaRPr lang="de-DE" dirty="0"/>
              </a:p>
              <a:p>
                <a:pPr lvl="2">
                  <a:buFont typeface="Wingdings" pitchFamily="2" charset="2"/>
                  <a:buChar char="ü"/>
                </a:pPr>
                <a:r>
                  <a:rPr lang="de-DE" dirty="0"/>
                  <a:t>Jedes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𝑑𝑖</m:t>
                        </m:r>
                      </m:sub>
                    </m:sSub>
                  </m:oMath>
                </a14:m>
                <a:r>
                  <a:rPr lang="de-DE" dirty="0"/>
                  <a:t> hat die gleiche CPD </a:t>
                </a:r>
                <a14:m>
                  <m:oMath xmlns:m="http://schemas.openxmlformats.org/officeDocument/2006/math">
                    <m:r>
                      <a:rPr lang="de-DE"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𝑖</m:t>
                            </m:r>
                          </m:sub>
                        </m:sSub>
                        <m:r>
                          <a:rPr lang="de-DE" i="1" dirty="0">
                            <a:latin typeface="Cambria Math" panose="02040503050406030204" pitchFamily="18" charset="0"/>
                          </a:rPr>
                          <m:t>|</m:t>
                        </m:r>
                        <m:r>
                          <a:rPr lang="de-DE" i="1" dirty="0">
                            <a:latin typeface="Cambria Math" panose="02040503050406030204" pitchFamily="18" charset="0"/>
                          </a:rPr>
                          <m:t>𝐶</m:t>
                        </m:r>
                      </m:e>
                    </m:d>
                  </m:oMath>
                </a14:m>
                <a:endParaRPr lang="de-DE" dirty="0"/>
              </a:p>
              <a:p>
                <a:pPr lvl="2"/>
                <a:endParaRPr lang="de-DE" dirty="0"/>
              </a:p>
            </p:txBody>
          </p:sp>
        </mc:Choice>
        <mc:Fallback xmlns="">
          <p:sp>
            <p:nvSpPr>
              <p:cNvPr id="3" name="Content Placeholder 2">
                <a:extLst>
                  <a:ext uri="{FF2B5EF4-FFF2-40B4-BE49-F238E27FC236}">
                    <a16:creationId xmlns:a16="http://schemas.microsoft.com/office/drawing/2014/main" id="{168103BB-288E-1545-A2E0-39A31A38FB84}"/>
                  </a:ext>
                </a:extLst>
              </p:cNvPr>
              <p:cNvSpPr>
                <a:spLocks noGrp="1" noRot="1" noChangeAspect="1" noMove="1" noResize="1" noEditPoints="1" noAdjustHandles="1" noChangeArrowheads="1" noChangeShapeType="1" noTextEdit="1"/>
              </p:cNvSpPr>
              <p:nvPr>
                <p:ph idx="1"/>
              </p:nvPr>
            </p:nvSpPr>
            <p:spPr>
              <a:xfrm>
                <a:off x="360000" y="1665066"/>
                <a:ext cx="8066922" cy="4240848"/>
              </a:xfrm>
              <a:blipFill>
                <a:blip r:embed="rId3"/>
                <a:stretch>
                  <a:fillRect l="-2041" t="-3582" r="-1570"/>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0FB00C9-5285-9648-9A5A-083847F7AA69}"/>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99235BB8-06E4-9F49-88D6-318E090C594E}"/>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51FE065B-B24A-2C45-864F-69BB492072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51</a:t>
            </a:fld>
            <a:r>
              <a:rPr lang="de-DE"/>
              <a:t> </a:t>
            </a:r>
            <a:endParaRPr lang="de-DE" sz="1400" dirty="0"/>
          </a:p>
        </p:txBody>
      </p:sp>
      <p:sp>
        <p:nvSpPr>
          <p:cNvPr id="104" name="Rectangle 103">
            <a:extLst>
              <a:ext uri="{FF2B5EF4-FFF2-40B4-BE49-F238E27FC236}">
                <a16:creationId xmlns:a16="http://schemas.microsoft.com/office/drawing/2014/main" id="{9F795D08-58AC-FF4D-BBB8-6597EB6EDEE3}"/>
              </a:ext>
            </a:extLst>
          </p:cNvPr>
          <p:cNvSpPr/>
          <p:nvPr/>
        </p:nvSpPr>
        <p:spPr>
          <a:xfrm>
            <a:off x="2797096" y="6238384"/>
            <a:ext cx="6609822" cy="246221"/>
          </a:xfrm>
          <a:prstGeom prst="rect">
            <a:avLst/>
          </a:prstGeom>
        </p:spPr>
        <p:txBody>
          <a:bodyPr wrap="none">
            <a:spAutoFit/>
          </a:bodyPr>
          <a:lstStyle/>
          <a:p>
            <a:pPr marL="7938" lvl="1" algn="ctr"/>
            <a:r>
              <a:rPr lang="de-DE" sz="1000" dirty="0">
                <a:solidFill>
                  <a:schemeClr val="tx1">
                    <a:lumMod val="60000"/>
                    <a:lumOff val="40000"/>
                  </a:schemeClr>
                </a:solidFill>
              </a:rPr>
              <a:t>David M. Blei, Andrew Y. </a:t>
            </a:r>
            <a:r>
              <a:rPr lang="de-DE" sz="1000" dirty="0" err="1">
                <a:solidFill>
                  <a:schemeClr val="tx1">
                    <a:lumMod val="60000"/>
                    <a:lumOff val="40000"/>
                  </a:schemeClr>
                </a:solidFill>
              </a:rPr>
              <a:t>Ng</a:t>
            </a:r>
            <a:r>
              <a:rPr lang="de-DE" sz="1000" dirty="0">
                <a:solidFill>
                  <a:schemeClr val="tx1">
                    <a:lumMod val="60000"/>
                    <a:lumOff val="40000"/>
                  </a:schemeClr>
                </a:solidFill>
              </a:rPr>
              <a:t>, </a:t>
            </a:r>
            <a:r>
              <a:rPr lang="de-DE" sz="1000" dirty="0" err="1">
                <a:solidFill>
                  <a:schemeClr val="tx1">
                    <a:lumMod val="60000"/>
                    <a:lumOff val="40000"/>
                  </a:schemeClr>
                </a:solidFill>
              </a:rPr>
              <a:t>and</a:t>
            </a:r>
            <a:r>
              <a:rPr lang="de-DE" sz="1000" dirty="0">
                <a:solidFill>
                  <a:schemeClr val="tx1">
                    <a:lumMod val="60000"/>
                    <a:lumOff val="40000"/>
                  </a:schemeClr>
                </a:solidFill>
              </a:rPr>
              <a:t> Michael I. Jordan: </a:t>
            </a:r>
            <a:r>
              <a:rPr lang="de-DE" sz="1000" i="1" dirty="0">
                <a:solidFill>
                  <a:schemeClr val="tx1">
                    <a:lumMod val="60000"/>
                    <a:lumOff val="40000"/>
                  </a:schemeClr>
                </a:solidFill>
              </a:rPr>
              <a:t>Latent </a:t>
            </a:r>
            <a:r>
              <a:rPr lang="de-DE" sz="1000" i="1" dirty="0" err="1">
                <a:solidFill>
                  <a:schemeClr val="tx1">
                    <a:lumMod val="60000"/>
                    <a:lumOff val="40000"/>
                  </a:schemeClr>
                </a:solidFill>
              </a:rPr>
              <a:t>Dirichlet</a:t>
            </a:r>
            <a:r>
              <a:rPr lang="de-DE" sz="1000" i="1" dirty="0">
                <a:solidFill>
                  <a:schemeClr val="tx1">
                    <a:lumMod val="60000"/>
                    <a:lumOff val="40000"/>
                  </a:schemeClr>
                </a:solidFill>
              </a:rPr>
              <a:t> </a:t>
            </a:r>
            <a:r>
              <a:rPr lang="de-DE" sz="1000" i="1" dirty="0" err="1">
                <a:solidFill>
                  <a:schemeClr val="tx1">
                    <a:lumMod val="60000"/>
                    <a:lumOff val="40000"/>
                  </a:schemeClr>
                </a:solidFill>
              </a:rPr>
              <a:t>Allocation</a:t>
            </a:r>
            <a:r>
              <a:rPr lang="de-DE" sz="1000" dirty="0">
                <a:solidFill>
                  <a:schemeClr val="tx1">
                    <a:lumMod val="60000"/>
                    <a:lumOff val="40000"/>
                  </a:schemeClr>
                </a:solidFill>
              </a:rPr>
              <a:t>. Journal </a:t>
            </a:r>
            <a:r>
              <a:rPr lang="de-DE" sz="1000" dirty="0" err="1">
                <a:solidFill>
                  <a:schemeClr val="tx1">
                    <a:lumMod val="60000"/>
                    <a:lumOff val="40000"/>
                  </a:schemeClr>
                </a:solidFill>
              </a:rPr>
              <a:t>of</a:t>
            </a:r>
            <a:r>
              <a:rPr lang="de-DE" sz="1000" dirty="0">
                <a:solidFill>
                  <a:schemeClr val="tx1">
                    <a:lumMod val="60000"/>
                    <a:lumOff val="40000"/>
                  </a:schemeClr>
                </a:solidFill>
              </a:rPr>
              <a:t> </a:t>
            </a:r>
            <a:r>
              <a:rPr lang="de-DE" sz="1000" dirty="0" err="1">
                <a:solidFill>
                  <a:schemeClr val="tx1">
                    <a:lumMod val="60000"/>
                    <a:lumOff val="40000"/>
                  </a:schemeClr>
                </a:solidFill>
              </a:rPr>
              <a:t>Machine</a:t>
            </a:r>
            <a:r>
              <a:rPr lang="de-DE" sz="1000" dirty="0">
                <a:solidFill>
                  <a:schemeClr val="tx1">
                    <a:lumMod val="60000"/>
                    <a:lumOff val="40000"/>
                  </a:schemeClr>
                </a:solidFill>
              </a:rPr>
              <a:t> Learning Research, 2003.</a:t>
            </a:r>
          </a:p>
        </p:txBody>
      </p:sp>
      <p:grpSp>
        <p:nvGrpSpPr>
          <p:cNvPr id="105" name="Group 104">
            <a:extLst>
              <a:ext uri="{FF2B5EF4-FFF2-40B4-BE49-F238E27FC236}">
                <a16:creationId xmlns:a16="http://schemas.microsoft.com/office/drawing/2014/main" id="{F6DEF906-5A83-FD40-B9D4-69C44029378D}"/>
              </a:ext>
            </a:extLst>
          </p:cNvPr>
          <p:cNvGrpSpPr/>
          <p:nvPr/>
        </p:nvGrpSpPr>
        <p:grpSpPr>
          <a:xfrm>
            <a:off x="8214482" y="3516086"/>
            <a:ext cx="3420512" cy="1035153"/>
            <a:chOff x="8423488" y="3149417"/>
            <a:chExt cx="3420512" cy="1035153"/>
          </a:xfrm>
        </p:grpSpPr>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DAE6BD3D-C7C1-724A-9726-B4B772E016AB}"/>
                    </a:ext>
                  </a:extLst>
                </p:cNvPr>
                <p:cNvSpPr txBox="1"/>
                <p:nvPr/>
              </p:nvSpPr>
              <p:spPr>
                <a:xfrm>
                  <a:off x="9821216" y="3149417"/>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1</m:t>
                            </m:r>
                          </m:sub>
                        </m:sSub>
                      </m:oMath>
                    </m:oMathPara>
                  </a14:m>
                  <a:endParaRPr lang="de-DE" dirty="0"/>
                </a:p>
              </p:txBody>
            </p:sp>
          </mc:Choice>
          <mc:Fallback xmlns="">
            <p:sp>
              <p:nvSpPr>
                <p:cNvPr id="106" name="TextBox 105">
                  <a:extLst>
                    <a:ext uri="{FF2B5EF4-FFF2-40B4-BE49-F238E27FC236}">
                      <a16:creationId xmlns:a16="http://schemas.microsoft.com/office/drawing/2014/main" id="{DAE6BD3D-C7C1-724A-9726-B4B772E016AB}"/>
                    </a:ext>
                  </a:extLst>
                </p:cNvPr>
                <p:cNvSpPr txBox="1">
                  <a:spLocks noRot="1" noChangeAspect="1" noMove="1" noResize="1" noEditPoints="1" noAdjustHandles="1" noChangeArrowheads="1" noChangeShapeType="1" noTextEdit="1"/>
                </p:cNvSpPr>
                <p:nvPr/>
              </p:nvSpPr>
              <p:spPr>
                <a:xfrm>
                  <a:off x="9821216" y="3149417"/>
                  <a:ext cx="720000" cy="389513"/>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E38CCEAF-D7DE-CA4E-981F-110E7B761307}"/>
                    </a:ext>
                  </a:extLst>
                </p:cNvPr>
                <p:cNvSpPr txBox="1"/>
                <p:nvPr/>
              </p:nvSpPr>
              <p:spPr>
                <a:xfrm>
                  <a:off x="8423488" y="3763370"/>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11</m:t>
                            </m:r>
                          </m:sub>
                        </m:sSub>
                      </m:oMath>
                    </m:oMathPara>
                  </a14:m>
                  <a:endParaRPr lang="de-DE" dirty="0"/>
                </a:p>
              </p:txBody>
            </p:sp>
          </mc:Choice>
          <mc:Fallback xmlns="">
            <p:sp>
              <p:nvSpPr>
                <p:cNvPr id="107" name="TextBox 106">
                  <a:extLst>
                    <a:ext uri="{FF2B5EF4-FFF2-40B4-BE49-F238E27FC236}">
                      <a16:creationId xmlns:a16="http://schemas.microsoft.com/office/drawing/2014/main" id="{E38CCEAF-D7DE-CA4E-981F-110E7B761307}"/>
                    </a:ext>
                  </a:extLst>
                </p:cNvPr>
                <p:cNvSpPr txBox="1">
                  <a:spLocks noRot="1" noChangeAspect="1" noMove="1" noResize="1" noEditPoints="1" noAdjustHandles="1" noChangeArrowheads="1" noChangeShapeType="1" noTextEdit="1"/>
                </p:cNvSpPr>
                <p:nvPr/>
              </p:nvSpPr>
              <p:spPr>
                <a:xfrm>
                  <a:off x="8423488" y="3763370"/>
                  <a:ext cx="720000" cy="421200"/>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34E987C4-FF2A-B74C-B582-E80061DC6FC8}"/>
                    </a:ext>
                  </a:extLst>
                </p:cNvPr>
                <p:cNvSpPr txBox="1"/>
                <p:nvPr/>
              </p:nvSpPr>
              <p:spPr>
                <a:xfrm>
                  <a:off x="9336243" y="3762282"/>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12</m:t>
                            </m:r>
                          </m:sub>
                        </m:sSub>
                      </m:oMath>
                    </m:oMathPara>
                  </a14:m>
                  <a:endParaRPr lang="de-DE" dirty="0"/>
                </a:p>
              </p:txBody>
            </p:sp>
          </mc:Choice>
          <mc:Fallback xmlns="">
            <p:sp>
              <p:nvSpPr>
                <p:cNvPr id="108" name="TextBox 107">
                  <a:extLst>
                    <a:ext uri="{FF2B5EF4-FFF2-40B4-BE49-F238E27FC236}">
                      <a16:creationId xmlns:a16="http://schemas.microsoft.com/office/drawing/2014/main" id="{34E987C4-FF2A-B74C-B582-E80061DC6FC8}"/>
                    </a:ext>
                  </a:extLst>
                </p:cNvPr>
                <p:cNvSpPr txBox="1">
                  <a:spLocks noRot="1" noChangeAspect="1" noMove="1" noResize="1" noEditPoints="1" noAdjustHandles="1" noChangeArrowheads="1" noChangeShapeType="1" noTextEdit="1"/>
                </p:cNvSpPr>
                <p:nvPr/>
              </p:nvSpPr>
              <p:spPr>
                <a:xfrm>
                  <a:off x="9336243" y="3762282"/>
                  <a:ext cx="720000" cy="421200"/>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71DE440C-D346-734D-B781-2743FCFF96BB}"/>
                    </a:ext>
                  </a:extLst>
                </p:cNvPr>
                <p:cNvSpPr txBox="1"/>
                <p:nvPr/>
              </p:nvSpPr>
              <p:spPr>
                <a:xfrm>
                  <a:off x="11124000" y="3762283"/>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1</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𝑛</m:t>
                                </m:r>
                              </m:e>
                              <m:sub>
                                <m:r>
                                  <a:rPr lang="de-DE" b="0" i="1" dirty="0" smtClean="0">
                                    <a:latin typeface="Cambria Math" panose="02040503050406030204" pitchFamily="18" charset="0"/>
                                  </a:rPr>
                                  <m:t>1</m:t>
                                </m:r>
                              </m:sub>
                            </m:sSub>
                          </m:sub>
                        </m:sSub>
                      </m:oMath>
                    </m:oMathPara>
                  </a14:m>
                  <a:endParaRPr lang="de-DE" dirty="0"/>
                </a:p>
              </p:txBody>
            </p:sp>
          </mc:Choice>
          <mc:Fallback xmlns="">
            <p:sp>
              <p:nvSpPr>
                <p:cNvPr id="109" name="TextBox 108">
                  <a:extLst>
                    <a:ext uri="{FF2B5EF4-FFF2-40B4-BE49-F238E27FC236}">
                      <a16:creationId xmlns:a16="http://schemas.microsoft.com/office/drawing/2014/main" id="{71DE440C-D346-734D-B781-2743FCFF96BB}"/>
                    </a:ext>
                  </a:extLst>
                </p:cNvPr>
                <p:cNvSpPr txBox="1">
                  <a:spLocks noRot="1" noChangeAspect="1" noMove="1" noResize="1" noEditPoints="1" noAdjustHandles="1" noChangeArrowheads="1" noChangeShapeType="1" noTextEdit="1"/>
                </p:cNvSpPr>
                <p:nvPr/>
              </p:nvSpPr>
              <p:spPr>
                <a:xfrm>
                  <a:off x="11124000" y="3762283"/>
                  <a:ext cx="720000" cy="421200"/>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0" name="Rectangle 109">
                  <a:extLst>
                    <a:ext uri="{FF2B5EF4-FFF2-40B4-BE49-F238E27FC236}">
                      <a16:creationId xmlns:a16="http://schemas.microsoft.com/office/drawing/2014/main" id="{BF9893D3-6B67-E448-9A0D-4FFED582B2E1}"/>
                    </a:ext>
                  </a:extLst>
                </p:cNvPr>
                <p:cNvSpPr/>
                <p:nvPr/>
              </p:nvSpPr>
              <p:spPr>
                <a:xfrm>
                  <a:off x="10384776" y="3772373"/>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12" name="Rectangle 11">
                  <a:extLst>
                    <a:ext uri="{FF2B5EF4-FFF2-40B4-BE49-F238E27FC236}">
                      <a16:creationId xmlns:a16="http://schemas.microsoft.com/office/drawing/2014/main" id="{CD9207F8-6EA1-D349-B3B0-EEC66C63ADB3}"/>
                    </a:ext>
                  </a:extLst>
                </p:cNvPr>
                <p:cNvSpPr>
                  <a:spLocks noRot="1" noChangeAspect="1" noMove="1" noResize="1" noEditPoints="1" noAdjustHandles="1" noChangeArrowheads="1" noChangeShapeType="1" noTextEdit="1"/>
                </p:cNvSpPr>
                <p:nvPr/>
              </p:nvSpPr>
              <p:spPr>
                <a:xfrm>
                  <a:off x="10384776" y="3772373"/>
                  <a:ext cx="410690" cy="369332"/>
                </a:xfrm>
                <a:prstGeom prst="rect">
                  <a:avLst/>
                </a:prstGeom>
                <a:blipFill>
                  <a:blip r:embed="rId8"/>
                  <a:stretch>
                    <a:fillRect/>
                  </a:stretch>
                </a:blipFill>
              </p:spPr>
              <p:txBody>
                <a:bodyPr/>
                <a:lstStyle/>
                <a:p>
                  <a:r>
                    <a:rPr lang="de-DE">
                      <a:noFill/>
                    </a:rPr>
                    <a:t> </a:t>
                  </a:r>
                </a:p>
              </p:txBody>
            </p:sp>
          </mc:Fallback>
        </mc:AlternateContent>
        <p:cxnSp>
          <p:nvCxnSpPr>
            <p:cNvPr id="111" name="Straight Arrow Connector 110">
              <a:extLst>
                <a:ext uri="{FF2B5EF4-FFF2-40B4-BE49-F238E27FC236}">
                  <a16:creationId xmlns:a16="http://schemas.microsoft.com/office/drawing/2014/main" id="{456A18E1-AE32-9C4E-AB12-DDD6FA0909A7}"/>
                </a:ext>
              </a:extLst>
            </p:cNvPr>
            <p:cNvCxnSpPr>
              <a:cxnSpLocks/>
              <a:stCxn id="106" idx="3"/>
              <a:endCxn id="107" idx="7"/>
            </p:cNvCxnSpPr>
            <p:nvPr/>
          </p:nvCxnSpPr>
          <p:spPr>
            <a:xfrm flipH="1">
              <a:off x="9038046" y="3481887"/>
              <a:ext cx="888612" cy="3431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Straight Arrow Connector 111">
              <a:extLst>
                <a:ext uri="{FF2B5EF4-FFF2-40B4-BE49-F238E27FC236}">
                  <a16:creationId xmlns:a16="http://schemas.microsoft.com/office/drawing/2014/main" id="{7B37BCA3-E18F-6A42-9C52-03D31C7B2F14}"/>
                </a:ext>
              </a:extLst>
            </p:cNvPr>
            <p:cNvCxnSpPr>
              <a:cxnSpLocks/>
              <a:stCxn id="106" idx="3"/>
              <a:endCxn id="108" idx="0"/>
            </p:cNvCxnSpPr>
            <p:nvPr/>
          </p:nvCxnSpPr>
          <p:spPr>
            <a:xfrm flipH="1">
              <a:off x="9696243" y="3481887"/>
              <a:ext cx="230415" cy="280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Straight Arrow Connector 112">
              <a:extLst>
                <a:ext uri="{FF2B5EF4-FFF2-40B4-BE49-F238E27FC236}">
                  <a16:creationId xmlns:a16="http://schemas.microsoft.com/office/drawing/2014/main" id="{CB142DF2-B837-E044-85CF-EB9A3AC10B52}"/>
                </a:ext>
              </a:extLst>
            </p:cNvPr>
            <p:cNvCxnSpPr>
              <a:cxnSpLocks/>
              <a:stCxn id="106" idx="5"/>
              <a:endCxn id="109" idx="1"/>
            </p:cNvCxnSpPr>
            <p:nvPr/>
          </p:nvCxnSpPr>
          <p:spPr>
            <a:xfrm>
              <a:off x="10435774" y="3481887"/>
              <a:ext cx="793668" cy="3420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4" name="Group 113">
            <a:extLst>
              <a:ext uri="{FF2B5EF4-FFF2-40B4-BE49-F238E27FC236}">
                <a16:creationId xmlns:a16="http://schemas.microsoft.com/office/drawing/2014/main" id="{F864F825-0E7E-F848-97DB-18F6B291CB6F}"/>
              </a:ext>
            </a:extLst>
          </p:cNvPr>
          <p:cNvGrpSpPr/>
          <p:nvPr/>
        </p:nvGrpSpPr>
        <p:grpSpPr>
          <a:xfrm>
            <a:off x="8214482" y="4903115"/>
            <a:ext cx="3420512" cy="1035153"/>
            <a:chOff x="8423488" y="3149417"/>
            <a:chExt cx="3420512" cy="1035153"/>
          </a:xfrm>
        </p:grpSpPr>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52A4A06C-B4C1-4848-AF98-FA7A68CC7C9C}"/>
                    </a:ext>
                  </a:extLst>
                </p:cNvPr>
                <p:cNvSpPr txBox="1"/>
                <p:nvPr/>
              </p:nvSpPr>
              <p:spPr>
                <a:xfrm>
                  <a:off x="9821216" y="3149417"/>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𝑀</m:t>
                            </m:r>
                          </m:sub>
                        </m:sSub>
                      </m:oMath>
                    </m:oMathPara>
                  </a14:m>
                  <a:endParaRPr lang="de-DE" dirty="0"/>
                </a:p>
              </p:txBody>
            </p:sp>
          </mc:Choice>
          <mc:Fallback xmlns="">
            <p:sp>
              <p:nvSpPr>
                <p:cNvPr id="115" name="TextBox 114">
                  <a:extLst>
                    <a:ext uri="{FF2B5EF4-FFF2-40B4-BE49-F238E27FC236}">
                      <a16:creationId xmlns:a16="http://schemas.microsoft.com/office/drawing/2014/main" id="{52A4A06C-B4C1-4848-AF98-FA7A68CC7C9C}"/>
                    </a:ext>
                  </a:extLst>
                </p:cNvPr>
                <p:cNvSpPr txBox="1">
                  <a:spLocks noRot="1" noChangeAspect="1" noMove="1" noResize="1" noEditPoints="1" noAdjustHandles="1" noChangeArrowheads="1" noChangeShapeType="1" noTextEdit="1"/>
                </p:cNvSpPr>
                <p:nvPr/>
              </p:nvSpPr>
              <p:spPr>
                <a:xfrm>
                  <a:off x="9821216" y="3149417"/>
                  <a:ext cx="720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5D2ED9FA-3050-BD49-9CF1-67A9E347A612}"/>
                    </a:ext>
                  </a:extLst>
                </p:cNvPr>
                <p:cNvSpPr txBox="1"/>
                <p:nvPr/>
              </p:nvSpPr>
              <p:spPr>
                <a:xfrm>
                  <a:off x="8423488" y="3763370"/>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𝑀</m:t>
                            </m:r>
                            <m:r>
                              <a:rPr lang="de-DE" b="0" i="1" dirty="0" smtClean="0">
                                <a:latin typeface="Cambria Math" panose="02040503050406030204" pitchFamily="18" charset="0"/>
                              </a:rPr>
                              <m:t>1</m:t>
                            </m:r>
                          </m:sub>
                        </m:sSub>
                      </m:oMath>
                    </m:oMathPara>
                  </a14:m>
                  <a:endParaRPr lang="de-DE" dirty="0"/>
                </a:p>
              </p:txBody>
            </p:sp>
          </mc:Choice>
          <mc:Fallback xmlns="">
            <p:sp>
              <p:nvSpPr>
                <p:cNvPr id="116" name="TextBox 115">
                  <a:extLst>
                    <a:ext uri="{FF2B5EF4-FFF2-40B4-BE49-F238E27FC236}">
                      <a16:creationId xmlns:a16="http://schemas.microsoft.com/office/drawing/2014/main" id="{5D2ED9FA-3050-BD49-9CF1-67A9E347A612}"/>
                    </a:ext>
                  </a:extLst>
                </p:cNvPr>
                <p:cNvSpPr txBox="1">
                  <a:spLocks noRot="1" noChangeAspect="1" noMove="1" noResize="1" noEditPoints="1" noAdjustHandles="1" noChangeArrowheads="1" noChangeShapeType="1" noTextEdit="1"/>
                </p:cNvSpPr>
                <p:nvPr/>
              </p:nvSpPr>
              <p:spPr>
                <a:xfrm>
                  <a:off x="8423488" y="3763370"/>
                  <a:ext cx="720000" cy="421200"/>
                </a:xfrm>
                <a:prstGeom prst="ellipse">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56709F0E-94CC-CF46-8254-79A71F979261}"/>
                    </a:ext>
                  </a:extLst>
                </p:cNvPr>
                <p:cNvSpPr txBox="1"/>
                <p:nvPr/>
              </p:nvSpPr>
              <p:spPr>
                <a:xfrm>
                  <a:off x="9336243" y="3762282"/>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𝑀</m:t>
                            </m:r>
                            <m:r>
                              <a:rPr lang="de-DE" b="0" i="1" dirty="0" smtClean="0">
                                <a:latin typeface="Cambria Math" panose="02040503050406030204" pitchFamily="18" charset="0"/>
                              </a:rPr>
                              <m:t>2</m:t>
                            </m:r>
                          </m:sub>
                        </m:sSub>
                      </m:oMath>
                    </m:oMathPara>
                  </a14:m>
                  <a:endParaRPr lang="de-DE" dirty="0"/>
                </a:p>
              </p:txBody>
            </p:sp>
          </mc:Choice>
          <mc:Fallback xmlns="">
            <p:sp>
              <p:nvSpPr>
                <p:cNvPr id="117" name="TextBox 116">
                  <a:extLst>
                    <a:ext uri="{FF2B5EF4-FFF2-40B4-BE49-F238E27FC236}">
                      <a16:creationId xmlns:a16="http://schemas.microsoft.com/office/drawing/2014/main" id="{56709F0E-94CC-CF46-8254-79A71F979261}"/>
                    </a:ext>
                  </a:extLst>
                </p:cNvPr>
                <p:cNvSpPr txBox="1">
                  <a:spLocks noRot="1" noChangeAspect="1" noMove="1" noResize="1" noEditPoints="1" noAdjustHandles="1" noChangeArrowheads="1" noChangeShapeType="1" noTextEdit="1"/>
                </p:cNvSpPr>
                <p:nvPr/>
              </p:nvSpPr>
              <p:spPr>
                <a:xfrm>
                  <a:off x="9336243" y="3762282"/>
                  <a:ext cx="720000" cy="421200"/>
                </a:xfrm>
                <a:prstGeom prst="ellipse">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4153AF20-176E-5A47-9D54-45A6F5917FDE}"/>
                    </a:ext>
                  </a:extLst>
                </p:cNvPr>
                <p:cNvSpPr txBox="1"/>
                <p:nvPr/>
              </p:nvSpPr>
              <p:spPr>
                <a:xfrm>
                  <a:off x="11124000" y="3762283"/>
                  <a:ext cx="720000" cy="421200"/>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𝑀</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𝑛</m:t>
                                </m:r>
                              </m:e>
                              <m:sub>
                                <m:r>
                                  <a:rPr lang="de-DE" b="0" i="1" dirty="0" smtClean="0">
                                    <a:latin typeface="Cambria Math" panose="02040503050406030204" pitchFamily="18" charset="0"/>
                                  </a:rPr>
                                  <m:t>𝑀</m:t>
                                </m:r>
                              </m:sub>
                            </m:sSub>
                          </m:sub>
                        </m:sSub>
                      </m:oMath>
                    </m:oMathPara>
                  </a14:m>
                  <a:endParaRPr lang="de-DE" dirty="0"/>
                </a:p>
              </p:txBody>
            </p:sp>
          </mc:Choice>
          <mc:Fallback xmlns="">
            <p:sp>
              <p:nvSpPr>
                <p:cNvPr id="118" name="TextBox 117">
                  <a:extLst>
                    <a:ext uri="{FF2B5EF4-FFF2-40B4-BE49-F238E27FC236}">
                      <a16:creationId xmlns:a16="http://schemas.microsoft.com/office/drawing/2014/main" id="{4153AF20-176E-5A47-9D54-45A6F5917FDE}"/>
                    </a:ext>
                  </a:extLst>
                </p:cNvPr>
                <p:cNvSpPr txBox="1">
                  <a:spLocks noRot="1" noChangeAspect="1" noMove="1" noResize="1" noEditPoints="1" noAdjustHandles="1" noChangeArrowheads="1" noChangeShapeType="1" noTextEdit="1"/>
                </p:cNvSpPr>
                <p:nvPr/>
              </p:nvSpPr>
              <p:spPr>
                <a:xfrm>
                  <a:off x="11124000" y="3762283"/>
                  <a:ext cx="720000" cy="421200"/>
                </a:xfrm>
                <a:prstGeom prst="ellipse">
                  <a:avLst/>
                </a:prstGeom>
                <a:blipFill>
                  <a:blip r:embed="rId12"/>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9" name="Rectangle 118">
                  <a:extLst>
                    <a:ext uri="{FF2B5EF4-FFF2-40B4-BE49-F238E27FC236}">
                      <a16:creationId xmlns:a16="http://schemas.microsoft.com/office/drawing/2014/main" id="{29F35ED3-2C57-604F-82F0-E39269394E0D}"/>
                    </a:ext>
                  </a:extLst>
                </p:cNvPr>
                <p:cNvSpPr/>
                <p:nvPr/>
              </p:nvSpPr>
              <p:spPr>
                <a:xfrm>
                  <a:off x="10384776" y="3772373"/>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12" name="Rectangle 11">
                  <a:extLst>
                    <a:ext uri="{FF2B5EF4-FFF2-40B4-BE49-F238E27FC236}">
                      <a16:creationId xmlns:a16="http://schemas.microsoft.com/office/drawing/2014/main" id="{CD9207F8-6EA1-D349-B3B0-EEC66C63ADB3}"/>
                    </a:ext>
                  </a:extLst>
                </p:cNvPr>
                <p:cNvSpPr>
                  <a:spLocks noRot="1" noChangeAspect="1" noMove="1" noResize="1" noEditPoints="1" noAdjustHandles="1" noChangeArrowheads="1" noChangeShapeType="1" noTextEdit="1"/>
                </p:cNvSpPr>
                <p:nvPr/>
              </p:nvSpPr>
              <p:spPr>
                <a:xfrm>
                  <a:off x="10384776" y="3772373"/>
                  <a:ext cx="410690" cy="369332"/>
                </a:xfrm>
                <a:prstGeom prst="rect">
                  <a:avLst/>
                </a:prstGeom>
                <a:blipFill>
                  <a:blip r:embed="rId8"/>
                  <a:stretch>
                    <a:fillRect/>
                  </a:stretch>
                </a:blipFill>
              </p:spPr>
              <p:txBody>
                <a:bodyPr/>
                <a:lstStyle/>
                <a:p>
                  <a:r>
                    <a:rPr lang="de-DE">
                      <a:noFill/>
                    </a:rPr>
                    <a:t> </a:t>
                  </a:r>
                </a:p>
              </p:txBody>
            </p:sp>
          </mc:Fallback>
        </mc:AlternateContent>
        <p:cxnSp>
          <p:nvCxnSpPr>
            <p:cNvPr id="120" name="Straight Arrow Connector 119">
              <a:extLst>
                <a:ext uri="{FF2B5EF4-FFF2-40B4-BE49-F238E27FC236}">
                  <a16:creationId xmlns:a16="http://schemas.microsoft.com/office/drawing/2014/main" id="{FDCDB521-0688-4A4F-84ED-4486277FD97E}"/>
                </a:ext>
              </a:extLst>
            </p:cNvPr>
            <p:cNvCxnSpPr>
              <a:cxnSpLocks/>
              <a:stCxn id="115" idx="3"/>
              <a:endCxn id="116" idx="7"/>
            </p:cNvCxnSpPr>
            <p:nvPr/>
          </p:nvCxnSpPr>
          <p:spPr>
            <a:xfrm flipH="1">
              <a:off x="9038046" y="3481887"/>
              <a:ext cx="888612" cy="3431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Straight Arrow Connector 120">
              <a:extLst>
                <a:ext uri="{FF2B5EF4-FFF2-40B4-BE49-F238E27FC236}">
                  <a16:creationId xmlns:a16="http://schemas.microsoft.com/office/drawing/2014/main" id="{6F860D87-591C-2D40-9D51-570F59C6B290}"/>
                </a:ext>
              </a:extLst>
            </p:cNvPr>
            <p:cNvCxnSpPr>
              <a:cxnSpLocks/>
              <a:stCxn id="115" idx="3"/>
              <a:endCxn id="117" idx="0"/>
            </p:cNvCxnSpPr>
            <p:nvPr/>
          </p:nvCxnSpPr>
          <p:spPr>
            <a:xfrm flipH="1">
              <a:off x="9696243" y="3481887"/>
              <a:ext cx="230415" cy="280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a:extLst>
                <a:ext uri="{FF2B5EF4-FFF2-40B4-BE49-F238E27FC236}">
                  <a16:creationId xmlns:a16="http://schemas.microsoft.com/office/drawing/2014/main" id="{337CDABB-8B5D-9C46-89EC-4EE6269DA6EF}"/>
                </a:ext>
              </a:extLst>
            </p:cNvPr>
            <p:cNvCxnSpPr>
              <a:cxnSpLocks/>
              <a:stCxn id="115" idx="5"/>
              <a:endCxn id="118" idx="1"/>
            </p:cNvCxnSpPr>
            <p:nvPr/>
          </p:nvCxnSpPr>
          <p:spPr>
            <a:xfrm>
              <a:off x="10435774" y="3481887"/>
              <a:ext cx="793668" cy="3420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3" name="Rectangle 122">
                <a:extLst>
                  <a:ext uri="{FF2B5EF4-FFF2-40B4-BE49-F238E27FC236}">
                    <a16:creationId xmlns:a16="http://schemas.microsoft.com/office/drawing/2014/main" id="{5DED192D-79FD-C545-AB0D-6C18D341A6EC}"/>
                  </a:ext>
                </a:extLst>
              </p:cNvPr>
              <p:cNvSpPr/>
              <p:nvPr/>
            </p:nvSpPr>
            <p:spPr>
              <a:xfrm>
                <a:off x="9817360" y="4523536"/>
                <a:ext cx="30970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m:t>
                      </m:r>
                    </m:oMath>
                  </m:oMathPara>
                </a14:m>
                <a:endParaRPr lang="de-DE" dirty="0"/>
              </a:p>
            </p:txBody>
          </p:sp>
        </mc:Choice>
        <mc:Fallback xmlns="">
          <p:sp>
            <p:nvSpPr>
              <p:cNvPr id="123" name="Rectangle 122">
                <a:extLst>
                  <a:ext uri="{FF2B5EF4-FFF2-40B4-BE49-F238E27FC236}">
                    <a16:creationId xmlns:a16="http://schemas.microsoft.com/office/drawing/2014/main" id="{5DED192D-79FD-C545-AB0D-6C18D341A6EC}"/>
                  </a:ext>
                </a:extLst>
              </p:cNvPr>
              <p:cNvSpPr>
                <a:spLocks noRot="1" noChangeAspect="1" noMove="1" noResize="1" noEditPoints="1" noAdjustHandles="1" noChangeArrowheads="1" noChangeShapeType="1" noTextEdit="1"/>
              </p:cNvSpPr>
              <p:nvPr/>
            </p:nvSpPr>
            <p:spPr>
              <a:xfrm>
                <a:off x="9817360" y="4523536"/>
                <a:ext cx="309700" cy="369332"/>
              </a:xfrm>
              <a:prstGeom prst="rect">
                <a:avLst/>
              </a:prstGeom>
              <a:blipFill>
                <a:blip r:embed="rId13"/>
                <a:stretch>
                  <a:fillRect/>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5" name="Rectangle 134">
                <a:extLst>
                  <a:ext uri="{FF2B5EF4-FFF2-40B4-BE49-F238E27FC236}">
                    <a16:creationId xmlns:a16="http://schemas.microsoft.com/office/drawing/2014/main" id="{00A8E85E-1E8F-0547-B703-34644D48DBBC}"/>
                  </a:ext>
                </a:extLst>
              </p:cNvPr>
              <p:cNvSpPr/>
              <p:nvPr/>
            </p:nvSpPr>
            <p:spPr>
              <a:xfrm>
                <a:off x="9127237" y="1655888"/>
                <a:ext cx="1724809" cy="175278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de-DE" dirty="0">
                    <a:solidFill>
                      <a:schemeClr val="tx1"/>
                    </a:solidFill>
                  </a:rPr>
                  <a:t> </a:t>
                </a:r>
                <a14:m>
                  <m:oMath xmlns:m="http://schemas.openxmlformats.org/officeDocument/2006/math">
                    <m:r>
                      <a:rPr lang="de-DE" b="0" i="1" dirty="0" smtClean="0">
                        <a:solidFill>
                          <a:schemeClr val="tx1"/>
                        </a:solidFill>
                        <a:latin typeface="Cambria Math" panose="02040503050406030204" pitchFamily="18" charset="0"/>
                      </a:rPr>
                      <m:t>𝑀</m:t>
                    </m:r>
                  </m:oMath>
                </a14:m>
                <a:endParaRPr lang="de-DE" dirty="0">
                  <a:solidFill>
                    <a:schemeClr val="tx1"/>
                  </a:solidFill>
                </a:endParaRPr>
              </a:p>
            </p:txBody>
          </p:sp>
        </mc:Choice>
        <mc:Fallback xmlns="">
          <p:sp>
            <p:nvSpPr>
              <p:cNvPr id="135" name="Rectangle 134">
                <a:extLst>
                  <a:ext uri="{FF2B5EF4-FFF2-40B4-BE49-F238E27FC236}">
                    <a16:creationId xmlns:a16="http://schemas.microsoft.com/office/drawing/2014/main" id="{00A8E85E-1E8F-0547-B703-34644D48DBBC}"/>
                  </a:ext>
                </a:extLst>
              </p:cNvPr>
              <p:cNvSpPr>
                <a:spLocks noRot="1" noChangeAspect="1" noMove="1" noResize="1" noEditPoints="1" noAdjustHandles="1" noChangeArrowheads="1" noChangeShapeType="1" noTextEdit="1"/>
              </p:cNvSpPr>
              <p:nvPr/>
            </p:nvSpPr>
            <p:spPr>
              <a:xfrm>
                <a:off x="9127237" y="1655888"/>
                <a:ext cx="1724809" cy="1752786"/>
              </a:xfrm>
              <a:prstGeom prst="rect">
                <a:avLst/>
              </a:prstGeom>
              <a:blipFill>
                <a:blip r:embed="rId14"/>
                <a:stretch>
                  <a:fillRect/>
                </a:stretch>
              </a:blipFill>
              <a:ln w="28575">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6" name="TextBox 135">
                <a:extLst>
                  <a:ext uri="{FF2B5EF4-FFF2-40B4-BE49-F238E27FC236}">
                    <a16:creationId xmlns:a16="http://schemas.microsoft.com/office/drawing/2014/main" id="{4A20F36F-B8EA-BE4E-9860-ED880C05C946}"/>
                  </a:ext>
                </a:extLst>
              </p:cNvPr>
              <p:cNvSpPr txBox="1"/>
              <p:nvPr/>
            </p:nvSpPr>
            <p:spPr>
              <a:xfrm>
                <a:off x="9580915" y="1850644"/>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𝑑</m:t>
                          </m:r>
                        </m:sub>
                      </m:sSub>
                    </m:oMath>
                  </m:oMathPara>
                </a14:m>
                <a:endParaRPr lang="de-DE" dirty="0"/>
              </a:p>
            </p:txBody>
          </p:sp>
        </mc:Choice>
        <mc:Fallback xmlns="">
          <p:sp>
            <p:nvSpPr>
              <p:cNvPr id="136" name="TextBox 135">
                <a:extLst>
                  <a:ext uri="{FF2B5EF4-FFF2-40B4-BE49-F238E27FC236}">
                    <a16:creationId xmlns:a16="http://schemas.microsoft.com/office/drawing/2014/main" id="{4A20F36F-B8EA-BE4E-9860-ED880C05C946}"/>
                  </a:ext>
                </a:extLst>
              </p:cNvPr>
              <p:cNvSpPr txBox="1">
                <a:spLocks noRot="1" noChangeAspect="1" noMove="1" noResize="1" noEditPoints="1" noAdjustHandles="1" noChangeArrowheads="1" noChangeShapeType="1" noTextEdit="1"/>
              </p:cNvSpPr>
              <p:nvPr/>
            </p:nvSpPr>
            <p:spPr>
              <a:xfrm>
                <a:off x="9580915" y="1850644"/>
                <a:ext cx="720000" cy="389513"/>
              </a:xfrm>
              <a:prstGeom prst="ellipse">
                <a:avLst/>
              </a:prstGeom>
              <a:blipFill>
                <a:blip r:embed="rId1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7" name="TextBox 136">
                <a:extLst>
                  <a:ext uri="{FF2B5EF4-FFF2-40B4-BE49-F238E27FC236}">
                    <a16:creationId xmlns:a16="http://schemas.microsoft.com/office/drawing/2014/main" id="{46EE4AAC-E89F-E84C-BE86-71CD9B3AFE98}"/>
                  </a:ext>
                </a:extLst>
              </p:cNvPr>
              <p:cNvSpPr txBox="1"/>
              <p:nvPr/>
            </p:nvSpPr>
            <p:spPr>
              <a:xfrm>
                <a:off x="9580915" y="2547550"/>
                <a:ext cx="720000" cy="406644"/>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𝑑</m:t>
                          </m:r>
                          <m:r>
                            <a:rPr lang="de-DE" b="0" i="1" dirty="0" smtClean="0">
                              <a:latin typeface="Cambria Math" panose="02040503050406030204" pitchFamily="18" charset="0"/>
                            </a:rPr>
                            <m:t>,</m:t>
                          </m:r>
                          <m:r>
                            <a:rPr lang="de-DE" b="0" i="1" dirty="0" smtClean="0">
                              <a:latin typeface="Cambria Math" panose="02040503050406030204" pitchFamily="18" charset="0"/>
                            </a:rPr>
                            <m:t>𝑖</m:t>
                          </m:r>
                        </m:sub>
                      </m:sSub>
                    </m:oMath>
                  </m:oMathPara>
                </a14:m>
                <a:endParaRPr lang="de-DE" dirty="0"/>
              </a:p>
            </p:txBody>
          </p:sp>
        </mc:Choice>
        <mc:Fallback xmlns="">
          <p:sp>
            <p:nvSpPr>
              <p:cNvPr id="137" name="TextBox 136">
                <a:extLst>
                  <a:ext uri="{FF2B5EF4-FFF2-40B4-BE49-F238E27FC236}">
                    <a16:creationId xmlns:a16="http://schemas.microsoft.com/office/drawing/2014/main" id="{46EE4AAC-E89F-E84C-BE86-71CD9B3AFE98}"/>
                  </a:ext>
                </a:extLst>
              </p:cNvPr>
              <p:cNvSpPr txBox="1">
                <a:spLocks noRot="1" noChangeAspect="1" noMove="1" noResize="1" noEditPoints="1" noAdjustHandles="1" noChangeArrowheads="1" noChangeShapeType="1" noTextEdit="1"/>
              </p:cNvSpPr>
              <p:nvPr/>
            </p:nvSpPr>
            <p:spPr>
              <a:xfrm>
                <a:off x="9580915" y="2547550"/>
                <a:ext cx="720000" cy="406644"/>
              </a:xfrm>
              <a:prstGeom prst="ellipse">
                <a:avLst/>
              </a:prstGeom>
              <a:blipFill>
                <a:blip r:embed="rId16"/>
                <a:stretch>
                  <a:fillRect/>
                </a:stretch>
              </a:blipFill>
              <a:ln>
                <a:solidFill>
                  <a:schemeClr val="tx1"/>
                </a:solidFill>
              </a:ln>
            </p:spPr>
            <p:txBody>
              <a:bodyPr/>
              <a:lstStyle/>
              <a:p>
                <a:r>
                  <a:rPr lang="de-DE">
                    <a:noFill/>
                  </a:rPr>
                  <a:t> </a:t>
                </a:r>
              </a:p>
            </p:txBody>
          </p:sp>
        </mc:Fallback>
      </mc:AlternateContent>
      <p:cxnSp>
        <p:nvCxnSpPr>
          <p:cNvPr id="138" name="Straight Arrow Connector 137">
            <a:extLst>
              <a:ext uri="{FF2B5EF4-FFF2-40B4-BE49-F238E27FC236}">
                <a16:creationId xmlns:a16="http://schemas.microsoft.com/office/drawing/2014/main" id="{3CF33F40-3CD9-1845-863F-5278731A3243}"/>
              </a:ext>
            </a:extLst>
          </p:cNvPr>
          <p:cNvCxnSpPr>
            <a:cxnSpLocks/>
            <a:stCxn id="136" idx="4"/>
            <a:endCxn id="137" idx="0"/>
          </p:cNvCxnSpPr>
          <p:nvPr/>
        </p:nvCxnSpPr>
        <p:spPr>
          <a:xfrm>
            <a:off x="9940915" y="2240157"/>
            <a:ext cx="0" cy="30739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9" name="Rectangle 138">
                <a:extLst>
                  <a:ext uri="{FF2B5EF4-FFF2-40B4-BE49-F238E27FC236}">
                    <a16:creationId xmlns:a16="http://schemas.microsoft.com/office/drawing/2014/main" id="{A811F2CB-266F-BB4E-90CE-25B9C23F3F4E}"/>
                  </a:ext>
                </a:extLst>
              </p:cNvPr>
              <p:cNvSpPr/>
              <p:nvPr/>
            </p:nvSpPr>
            <p:spPr>
              <a:xfrm>
                <a:off x="9342646" y="2368285"/>
                <a:ext cx="1284514" cy="71845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de-DE" dirty="0">
                    <a:solidFill>
                      <a:schemeClr val="tx1"/>
                    </a:solidFill>
                  </a:rPr>
                  <a:t> </a:t>
                </a:r>
                <a14:m>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𝑁</m:t>
                        </m:r>
                      </m:e>
                      <m:sub>
                        <m:r>
                          <a:rPr lang="de-DE" b="0" i="1" dirty="0" smtClean="0">
                            <a:solidFill>
                              <a:schemeClr val="tx1"/>
                            </a:solidFill>
                            <a:latin typeface="Cambria Math" panose="02040503050406030204" pitchFamily="18" charset="0"/>
                          </a:rPr>
                          <m:t>𝑑</m:t>
                        </m:r>
                      </m:sub>
                    </m:sSub>
                  </m:oMath>
                </a14:m>
                <a:endParaRPr lang="de-DE" dirty="0">
                  <a:solidFill>
                    <a:schemeClr val="tx1"/>
                  </a:solidFill>
                </a:endParaRPr>
              </a:p>
            </p:txBody>
          </p:sp>
        </mc:Choice>
        <mc:Fallback xmlns="">
          <p:sp>
            <p:nvSpPr>
              <p:cNvPr id="139" name="Rectangle 138">
                <a:extLst>
                  <a:ext uri="{FF2B5EF4-FFF2-40B4-BE49-F238E27FC236}">
                    <a16:creationId xmlns:a16="http://schemas.microsoft.com/office/drawing/2014/main" id="{A811F2CB-266F-BB4E-90CE-25B9C23F3F4E}"/>
                  </a:ext>
                </a:extLst>
              </p:cNvPr>
              <p:cNvSpPr>
                <a:spLocks noRot="1" noChangeAspect="1" noMove="1" noResize="1" noEditPoints="1" noAdjustHandles="1" noChangeArrowheads="1" noChangeShapeType="1" noTextEdit="1"/>
              </p:cNvSpPr>
              <p:nvPr/>
            </p:nvSpPr>
            <p:spPr>
              <a:xfrm>
                <a:off x="9342646" y="2368285"/>
                <a:ext cx="1284514" cy="718455"/>
              </a:xfrm>
              <a:prstGeom prst="rect">
                <a:avLst/>
              </a:prstGeom>
              <a:blipFill>
                <a:blip r:embed="rId17"/>
                <a:stretch>
                  <a:fillRect/>
                </a:stretch>
              </a:blipFill>
              <a:ln w="28575">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0" name="TextBox 139">
                <a:extLst>
                  <a:ext uri="{FF2B5EF4-FFF2-40B4-BE49-F238E27FC236}">
                    <a16:creationId xmlns:a16="http://schemas.microsoft.com/office/drawing/2014/main" id="{DC8EC932-DC36-7547-902F-0BBB23DAFDF4}"/>
                  </a:ext>
                </a:extLst>
              </p:cNvPr>
              <p:cNvSpPr txBox="1"/>
              <p:nvPr/>
            </p:nvSpPr>
            <p:spPr>
              <a:xfrm>
                <a:off x="9580915" y="1161432"/>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r>
                        <a:rPr lang="de-DE" b="1" i="1" dirty="0" smtClean="0">
                          <a:latin typeface="Cambria Math" panose="02040503050406030204" pitchFamily="18" charset="0"/>
                          <a:ea typeface="Cambria Math" panose="02040503050406030204" pitchFamily="18" charset="0"/>
                        </a:rPr>
                        <m:t>𝜽</m:t>
                      </m:r>
                    </m:oMath>
                  </m:oMathPara>
                </a14:m>
                <a:endParaRPr lang="de-DE" b="1" dirty="0"/>
              </a:p>
            </p:txBody>
          </p:sp>
        </mc:Choice>
        <mc:Fallback xmlns="">
          <p:sp>
            <p:nvSpPr>
              <p:cNvPr id="140" name="TextBox 139">
                <a:extLst>
                  <a:ext uri="{FF2B5EF4-FFF2-40B4-BE49-F238E27FC236}">
                    <a16:creationId xmlns:a16="http://schemas.microsoft.com/office/drawing/2014/main" id="{DC8EC932-DC36-7547-902F-0BBB23DAFDF4}"/>
                  </a:ext>
                </a:extLst>
              </p:cNvPr>
              <p:cNvSpPr txBox="1">
                <a:spLocks noRot="1" noChangeAspect="1" noMove="1" noResize="1" noEditPoints="1" noAdjustHandles="1" noChangeArrowheads="1" noChangeShapeType="1" noTextEdit="1"/>
              </p:cNvSpPr>
              <p:nvPr/>
            </p:nvSpPr>
            <p:spPr>
              <a:xfrm>
                <a:off x="9580915" y="1161432"/>
                <a:ext cx="720000" cy="389513"/>
              </a:xfrm>
              <a:prstGeom prst="ellipse">
                <a:avLst/>
              </a:prstGeom>
              <a:blipFill>
                <a:blip r:embed="rId18"/>
                <a:stretch>
                  <a:fillRect/>
                </a:stretch>
              </a:blipFill>
              <a:ln>
                <a:solidFill>
                  <a:schemeClr val="tx1"/>
                </a:solidFill>
              </a:ln>
            </p:spPr>
            <p:txBody>
              <a:bodyPr/>
              <a:lstStyle/>
              <a:p>
                <a:r>
                  <a:rPr lang="de-DE">
                    <a:noFill/>
                  </a:rPr>
                  <a:t> </a:t>
                </a:r>
              </a:p>
            </p:txBody>
          </p:sp>
        </mc:Fallback>
      </mc:AlternateContent>
      <p:cxnSp>
        <p:nvCxnSpPr>
          <p:cNvPr id="141" name="Straight Arrow Connector 140">
            <a:extLst>
              <a:ext uri="{FF2B5EF4-FFF2-40B4-BE49-F238E27FC236}">
                <a16:creationId xmlns:a16="http://schemas.microsoft.com/office/drawing/2014/main" id="{98FB1AAC-8866-5C41-99E1-59F1B99C9BC3}"/>
              </a:ext>
            </a:extLst>
          </p:cNvPr>
          <p:cNvCxnSpPr>
            <a:cxnSpLocks/>
            <a:stCxn id="140" idx="4"/>
            <a:endCxn id="136" idx="0"/>
          </p:cNvCxnSpPr>
          <p:nvPr/>
        </p:nvCxnSpPr>
        <p:spPr>
          <a:xfrm>
            <a:off x="9940915" y="1550945"/>
            <a:ext cx="0" cy="299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2" name="TextBox 141">
                <a:extLst>
                  <a:ext uri="{FF2B5EF4-FFF2-40B4-BE49-F238E27FC236}">
                    <a16:creationId xmlns:a16="http://schemas.microsoft.com/office/drawing/2014/main" id="{37D74A0A-2DC7-1247-B966-1AE427638B09}"/>
                  </a:ext>
                </a:extLst>
              </p:cNvPr>
              <p:cNvSpPr txBox="1"/>
              <p:nvPr/>
            </p:nvSpPr>
            <p:spPr>
              <a:xfrm>
                <a:off x="10945724" y="1850643"/>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r>
                        <a:rPr lang="de-DE" b="1" i="1" dirty="0" smtClean="0">
                          <a:latin typeface="Cambria Math" panose="02040503050406030204" pitchFamily="18" charset="0"/>
                          <a:ea typeface="Cambria Math" panose="02040503050406030204" pitchFamily="18" charset="0"/>
                        </a:rPr>
                        <m:t>𝜷</m:t>
                      </m:r>
                    </m:oMath>
                  </m:oMathPara>
                </a14:m>
                <a:endParaRPr lang="de-DE" b="1" dirty="0"/>
              </a:p>
            </p:txBody>
          </p:sp>
        </mc:Choice>
        <mc:Fallback xmlns="">
          <p:sp>
            <p:nvSpPr>
              <p:cNvPr id="142" name="TextBox 141">
                <a:extLst>
                  <a:ext uri="{FF2B5EF4-FFF2-40B4-BE49-F238E27FC236}">
                    <a16:creationId xmlns:a16="http://schemas.microsoft.com/office/drawing/2014/main" id="{37D74A0A-2DC7-1247-B966-1AE427638B09}"/>
                  </a:ext>
                </a:extLst>
              </p:cNvPr>
              <p:cNvSpPr txBox="1">
                <a:spLocks noRot="1" noChangeAspect="1" noMove="1" noResize="1" noEditPoints="1" noAdjustHandles="1" noChangeArrowheads="1" noChangeShapeType="1" noTextEdit="1"/>
              </p:cNvSpPr>
              <p:nvPr/>
            </p:nvSpPr>
            <p:spPr>
              <a:xfrm>
                <a:off x="10945724" y="1850643"/>
                <a:ext cx="720000" cy="389513"/>
              </a:xfrm>
              <a:prstGeom prst="ellipse">
                <a:avLst/>
              </a:prstGeom>
              <a:blipFill>
                <a:blip r:embed="rId19"/>
                <a:stretch>
                  <a:fillRect b="-9375"/>
                </a:stretch>
              </a:blipFill>
              <a:ln>
                <a:solidFill>
                  <a:schemeClr val="tx1"/>
                </a:solidFill>
              </a:ln>
            </p:spPr>
            <p:txBody>
              <a:bodyPr/>
              <a:lstStyle/>
              <a:p>
                <a:r>
                  <a:rPr lang="de-DE">
                    <a:noFill/>
                  </a:rPr>
                  <a:t> </a:t>
                </a:r>
              </a:p>
            </p:txBody>
          </p:sp>
        </mc:Fallback>
      </mc:AlternateContent>
      <p:cxnSp>
        <p:nvCxnSpPr>
          <p:cNvPr id="143" name="Straight Arrow Connector 142">
            <a:extLst>
              <a:ext uri="{FF2B5EF4-FFF2-40B4-BE49-F238E27FC236}">
                <a16:creationId xmlns:a16="http://schemas.microsoft.com/office/drawing/2014/main" id="{8893FA70-E01F-A64C-A390-4CF1DED08BD4}"/>
              </a:ext>
            </a:extLst>
          </p:cNvPr>
          <p:cNvCxnSpPr>
            <a:cxnSpLocks/>
            <a:stCxn id="142" idx="3"/>
            <a:endCxn id="137" idx="7"/>
          </p:cNvCxnSpPr>
          <p:nvPr/>
        </p:nvCxnSpPr>
        <p:spPr>
          <a:xfrm flipH="1">
            <a:off x="10195473" y="2183113"/>
            <a:ext cx="855693" cy="4239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8294CFE6-E4C7-6A42-AF76-E5536A3FDAD8}"/>
              </a:ext>
            </a:extLst>
          </p:cNvPr>
          <p:cNvCxnSpPr>
            <a:cxnSpLocks/>
          </p:cNvCxnSpPr>
          <p:nvPr/>
        </p:nvCxnSpPr>
        <p:spPr>
          <a:xfrm>
            <a:off x="8148526" y="3478346"/>
            <a:ext cx="3584777"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535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animBg="1"/>
      <p:bldP spid="14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94AF-4B1E-6146-B15F-47422EA73484}"/>
              </a:ext>
            </a:extLst>
          </p:cNvPr>
          <p:cNvSpPr>
            <a:spLocks noGrp="1"/>
          </p:cNvSpPr>
          <p:nvPr>
            <p:ph type="title"/>
          </p:nvPr>
        </p:nvSpPr>
        <p:spPr/>
        <p:txBody>
          <a:bodyPr/>
          <a:lstStyle/>
          <a:p>
            <a:r>
              <a:rPr lang="de-DE" dirty="0"/>
              <a:t>Topic Modellierung: </a:t>
            </a:r>
            <a:r>
              <a:rPr lang="de-DE" dirty="0" err="1">
                <a:solidFill>
                  <a:schemeClr val="accent2"/>
                </a:solidFill>
              </a:rPr>
              <a:t>Mixture</a:t>
            </a:r>
            <a:r>
              <a:rPr lang="de-DE" dirty="0">
                <a:solidFill>
                  <a:schemeClr val="accent2"/>
                </a:solidFill>
              </a:rPr>
              <a:t> </a:t>
            </a:r>
            <a:r>
              <a:rPr lang="de-DE" dirty="0" err="1">
                <a:solidFill>
                  <a:schemeClr val="accent2"/>
                </a:solidFill>
              </a:rPr>
              <a:t>of</a:t>
            </a:r>
            <a:r>
              <a:rPr lang="de-DE" dirty="0">
                <a:solidFill>
                  <a:schemeClr val="accent2"/>
                </a:solidFill>
              </a:rPr>
              <a:t> Topics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2199EBB-486D-164E-A5D6-60E0A7F92C3F}"/>
                  </a:ext>
                </a:extLst>
              </p:cNvPr>
              <p:cNvSpPr>
                <a:spLocks noGrp="1"/>
              </p:cNvSpPr>
              <p:nvPr>
                <p:ph idx="1"/>
              </p:nvPr>
            </p:nvSpPr>
            <p:spPr>
              <a:xfrm>
                <a:off x="360000" y="1665066"/>
                <a:ext cx="8609830" cy="4240848"/>
              </a:xfrm>
            </p:spPr>
            <p:txBody>
              <a:bodyPr>
                <a:normAutofit fontScale="92500" lnSpcReduction="10000"/>
              </a:bodyPr>
              <a:lstStyle/>
              <a:p>
                <a:r>
                  <a:rPr lang="de-DE" dirty="0"/>
                  <a:t>Andere Annahme: </a:t>
                </a:r>
                <a:r>
                  <a:rPr lang="de-DE" dirty="0">
                    <a:solidFill>
                      <a:schemeClr val="accent2"/>
                    </a:solidFill>
                  </a:rPr>
                  <a:t>Dokumente bestehen aus einem </a:t>
                </a:r>
                <a:r>
                  <a:rPr lang="de-DE" u="sng" dirty="0">
                    <a:solidFill>
                      <a:schemeClr val="accent2"/>
                    </a:solidFill>
                  </a:rPr>
                  <a:t>Mix von Topics</a:t>
                </a:r>
              </a:p>
              <a:p>
                <a:r>
                  <a:rPr lang="de-DE" dirty="0"/>
                  <a:t>Pro Dokument </a:t>
                </a:r>
                <a14:m>
                  <m:oMath xmlns:m="http://schemas.openxmlformats.org/officeDocument/2006/math">
                    <m:r>
                      <a:rPr lang="de-DE" i="1" dirty="0" smtClean="0">
                        <a:latin typeface="Cambria Math" panose="02040503050406030204" pitchFamily="18" charset="0"/>
                      </a:rPr>
                      <m:t>𝑑</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𝒞</m:t>
                    </m:r>
                  </m:oMath>
                </a14:m>
                <a:r>
                  <a:rPr lang="de-DE" dirty="0"/>
                  <a:t>: Zufallsvariable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𝑖</m:t>
                        </m:r>
                      </m:sub>
                    </m:sSub>
                  </m:oMath>
                </a14:m>
                <a:r>
                  <a:rPr lang="de-DE" dirty="0"/>
                  <a:t> bezeichnet, welches Wort </a:t>
                </a:r>
                <a14:m>
                  <m:oMath xmlns:m="http://schemas.openxmlformats.org/officeDocument/2006/math">
                    <m:r>
                      <a:rPr lang="de-DE" i="1">
                        <a:latin typeface="Cambria Math" panose="02040503050406030204" pitchFamily="18" charset="0"/>
                      </a:rPr>
                      <m:t>𝑤</m:t>
                    </m:r>
                  </m:oMath>
                </a14:m>
                <a:r>
                  <a:rPr lang="de-DE" dirty="0"/>
                  <a:t> aus einem Lexikon </a:t>
                </a:r>
                <a14:m>
                  <m:oMath xmlns:m="http://schemas.openxmlformats.org/officeDocument/2006/math">
                    <m:r>
                      <a:rPr lang="de-DE" i="1">
                        <a:latin typeface="Cambria Math" panose="02040503050406030204" pitchFamily="18" charset="0"/>
                        <a:ea typeface="Cambria Math" panose="02040503050406030204" pitchFamily="18" charset="0"/>
                      </a:rPr>
                      <m:t>𝒟</m:t>
                    </m:r>
                  </m:oMath>
                </a14:m>
                <a:r>
                  <a:rPr lang="de-DE" dirty="0"/>
                  <a:t> an Position </a:t>
                </a:r>
                <a14:m>
                  <m:oMath xmlns:m="http://schemas.openxmlformats.org/officeDocument/2006/math">
                    <m:r>
                      <a:rPr lang="de-DE" i="1" dirty="0">
                        <a:latin typeface="Cambria Math" panose="02040503050406030204" pitchFamily="18" charset="0"/>
                      </a:rPr>
                      <m:t>𝑖</m:t>
                    </m:r>
                  </m:oMath>
                </a14:m>
                <a:r>
                  <a:rPr lang="de-DE" dirty="0"/>
                  <a:t> in </a:t>
                </a:r>
                <a14:m>
                  <m:oMath xmlns:m="http://schemas.openxmlformats.org/officeDocument/2006/math">
                    <m:r>
                      <a:rPr lang="de-DE" i="1" dirty="0">
                        <a:latin typeface="Cambria Math" panose="02040503050406030204" pitchFamily="18" charset="0"/>
                      </a:rPr>
                      <m:t>𝑑</m:t>
                    </m:r>
                  </m:oMath>
                </a14:m>
                <a:r>
                  <a:rPr lang="de-DE" dirty="0"/>
                  <a:t> vorkommt</a:t>
                </a:r>
              </a:p>
              <a:p>
                <a:pPr lvl="1"/>
                <a:r>
                  <a:rPr lang="de-DE" dirty="0"/>
                  <a:t>I.e., </a:t>
                </a:r>
                <a14:m>
                  <m:oMath xmlns:m="http://schemas.openxmlformats.org/officeDocument/2006/math">
                    <m:r>
                      <m:rPr>
                        <m:sty m:val="p"/>
                      </m:rPr>
                      <a:rPr lang="de-DE" i="0">
                        <a:solidFill>
                          <a:schemeClr val="accent1"/>
                        </a:solidFill>
                        <a:latin typeface="Cambria Math" panose="02040503050406030204" pitchFamily="18" charset="0"/>
                      </a:rPr>
                      <m:t>Val</m:t>
                    </m:r>
                    <m:d>
                      <m:dPr>
                        <m:ctrlPr>
                          <a:rPr lang="de-DE" i="1">
                            <a:solidFill>
                              <a:schemeClr val="accent1"/>
                            </a:solidFill>
                            <a:latin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𝑋</m:t>
                            </m:r>
                          </m:e>
                          <m:sub>
                            <m:r>
                              <a:rPr lang="de-DE" i="1">
                                <a:solidFill>
                                  <a:schemeClr val="accent1"/>
                                </a:solidFill>
                                <a:latin typeface="Cambria Math" panose="02040503050406030204" pitchFamily="18" charset="0"/>
                              </a:rPr>
                              <m:t>𝑖</m:t>
                            </m:r>
                          </m:sub>
                        </m:sSub>
                      </m:e>
                    </m:d>
                    <m:r>
                      <a:rPr lang="de-DE" i="1">
                        <a:solidFill>
                          <a:schemeClr val="accent1"/>
                        </a:solidFill>
                        <a:latin typeface="Cambria Math" panose="02040503050406030204" pitchFamily="18" charset="0"/>
                      </a:rPr>
                      <m:t>=</m:t>
                    </m:r>
                    <m:sSub>
                      <m:sSubPr>
                        <m:ctrlPr>
                          <a:rPr lang="de-DE" i="1">
                            <a:solidFill>
                              <a:schemeClr val="accent1"/>
                            </a:solidFill>
                            <a:latin typeface="Cambria Math" panose="02040503050406030204" pitchFamily="18" charset="0"/>
                          </a:rPr>
                        </m:ctrlPr>
                      </m:sSubPr>
                      <m:e>
                        <m:d>
                          <m:dPr>
                            <m:begChr m:val="{"/>
                            <m:endChr m:val="}"/>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𝑤</m:t>
                            </m:r>
                          </m:e>
                        </m:d>
                      </m:e>
                      <m:sub>
                        <m:r>
                          <a:rPr lang="de-DE" i="1">
                            <a:solidFill>
                              <a:schemeClr val="accent1"/>
                            </a:solidFill>
                            <a:latin typeface="Cambria Math" panose="02040503050406030204" pitchFamily="18" charset="0"/>
                          </a:rPr>
                          <m:t>𝑤</m:t>
                        </m:r>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𝒟</m:t>
                        </m:r>
                      </m:sub>
                    </m:sSub>
                  </m:oMath>
                </a14:m>
                <a:r>
                  <a:rPr lang="de-DE" dirty="0"/>
                  <a:t> </a:t>
                </a:r>
              </a:p>
              <a:p>
                <a:pPr lvl="2"/>
                <a:r>
                  <a:rPr lang="de-DE" dirty="0"/>
                  <a:t>Bzw. </a:t>
                </a:r>
                <a14:m>
                  <m:oMath xmlns:m="http://schemas.openxmlformats.org/officeDocument/2006/math">
                    <m:r>
                      <m:rPr>
                        <m:sty m:val="p"/>
                      </m:rPr>
                      <a:rPr lang="de-DE" i="0">
                        <a:solidFill>
                          <a:schemeClr val="accent1"/>
                        </a:solidFill>
                        <a:latin typeface="Cambria Math" panose="02040503050406030204" pitchFamily="18" charset="0"/>
                      </a:rPr>
                      <m:t>Val</m:t>
                    </m:r>
                    <m:d>
                      <m:dPr>
                        <m:ctrlPr>
                          <a:rPr lang="de-DE" i="1">
                            <a:solidFill>
                              <a:schemeClr val="accent1"/>
                            </a:solidFill>
                            <a:latin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𝑋</m:t>
                            </m:r>
                          </m:e>
                          <m:sub>
                            <m:r>
                              <a:rPr lang="de-DE" i="1">
                                <a:solidFill>
                                  <a:schemeClr val="accent1"/>
                                </a:solidFill>
                                <a:latin typeface="Cambria Math" panose="02040503050406030204" pitchFamily="18" charset="0"/>
                              </a:rPr>
                              <m:t>𝑖</m:t>
                            </m:r>
                          </m:sub>
                        </m:sSub>
                      </m:e>
                    </m:d>
                    <m:r>
                      <a:rPr lang="de-DE">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𝒟</m:t>
                    </m:r>
                  </m:oMath>
                </a14:m>
                <a:r>
                  <a:rPr lang="de-DE" dirty="0"/>
                  <a:t> mit </a:t>
                </a:r>
                <a14:m>
                  <m:oMath xmlns:m="http://schemas.openxmlformats.org/officeDocument/2006/math">
                    <m:r>
                      <a:rPr lang="de-DE" i="1">
                        <a:latin typeface="Cambria Math" panose="02040503050406030204" pitchFamily="18" charset="0"/>
                        <a:ea typeface="Cambria Math" panose="02040503050406030204" pitchFamily="18" charset="0"/>
                      </a:rPr>
                      <m:t>𝒟</m:t>
                    </m:r>
                  </m:oMath>
                </a14:m>
                <a:r>
                  <a:rPr lang="de-DE" dirty="0"/>
                  <a:t> als Menge der Wörter im Lexikon</a:t>
                </a:r>
              </a:p>
              <a:p>
                <a:pPr lvl="1"/>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𝑋</m:t>
                        </m:r>
                      </m:e>
                      <m:sub>
                        <m:r>
                          <a:rPr lang="de-DE" i="1">
                            <a:latin typeface="Cambria Math" panose="02040503050406030204" pitchFamily="18" charset="0"/>
                          </a:rPr>
                          <m:t>𝑖</m:t>
                        </m:r>
                      </m:sub>
                    </m:sSub>
                  </m:oMath>
                </a14:m>
                <a:r>
                  <a:rPr lang="de-DE" dirty="0"/>
                  <a:t> unabhängig von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𝑋</m:t>
                        </m:r>
                      </m:e>
                      <m:sub>
                        <m:r>
                          <a:rPr lang="de-DE" i="1">
                            <a:latin typeface="Cambria Math" panose="02040503050406030204" pitchFamily="18" charset="0"/>
                          </a:rPr>
                          <m:t>𝑗</m:t>
                        </m:r>
                      </m:sub>
                    </m:sSub>
                  </m:oMath>
                </a14:m>
                <a:r>
                  <a:rPr lang="de-DE" dirty="0"/>
                  <a:t> gegeben </a:t>
                </a:r>
                <a14:m>
                  <m:oMath xmlns:m="http://schemas.openxmlformats.org/officeDocument/2006/math">
                    <m:r>
                      <a:rPr lang="de-DE" i="1" dirty="0">
                        <a:latin typeface="Cambria Math" panose="02040503050406030204" pitchFamily="18" charset="0"/>
                      </a:rPr>
                      <m:t>𝑘</m:t>
                    </m:r>
                  </m:oMath>
                </a14:m>
                <a:r>
                  <a:rPr lang="de-DE" dirty="0"/>
                  <a:t>: </a:t>
                </a:r>
              </a:p>
              <a:p>
                <a:pPr marL="533400" lvl="2" indent="0">
                  <a:buNone/>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𝑖</m:t>
                              </m:r>
                            </m:sub>
                          </m:sSub>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𝑗</m:t>
                              </m:r>
                            </m:sub>
                          </m:sSub>
                          <m:r>
                            <a:rPr lang="de-DE" i="1" dirty="0">
                              <a:latin typeface="Cambria Math" panose="02040503050406030204" pitchFamily="18" charset="0"/>
                            </a:rPr>
                            <m:t>|</m:t>
                          </m:r>
                          <m:r>
                            <a:rPr lang="de-DE" i="1" dirty="0">
                              <a:latin typeface="Cambria Math" panose="02040503050406030204" pitchFamily="18" charset="0"/>
                            </a:rPr>
                            <m:t>𝐶</m:t>
                          </m:r>
                        </m:e>
                      </m:d>
                      <m:r>
                        <a:rPr lang="de-DE" i="1" dirty="0">
                          <a:latin typeface="Cambria Math" panose="02040503050406030204" pitchFamily="18" charset="0"/>
                        </a:rPr>
                        <m:t>=</m:t>
                      </m:r>
                      <m:r>
                        <a:rPr lang="de-DE"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𝑖</m:t>
                              </m:r>
                            </m:sub>
                          </m:sSub>
                          <m:r>
                            <a:rPr lang="de-DE" i="1" dirty="0">
                              <a:latin typeface="Cambria Math" panose="02040503050406030204" pitchFamily="18" charset="0"/>
                            </a:rPr>
                            <m:t>|</m:t>
                          </m:r>
                          <m:r>
                            <a:rPr lang="de-DE" i="1" dirty="0">
                              <a:latin typeface="Cambria Math" panose="02040503050406030204" pitchFamily="18" charset="0"/>
                            </a:rPr>
                            <m:t>𝐶</m:t>
                          </m:r>
                        </m:e>
                      </m:d>
                      <m:r>
                        <a:rPr lang="de-DE"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𝑗</m:t>
                              </m:r>
                            </m:sub>
                          </m:sSub>
                          <m:r>
                            <a:rPr lang="de-DE" i="1" dirty="0">
                              <a:latin typeface="Cambria Math" panose="02040503050406030204" pitchFamily="18" charset="0"/>
                            </a:rPr>
                            <m:t>|</m:t>
                          </m:r>
                          <m:r>
                            <a:rPr lang="de-DE" i="1" dirty="0">
                              <a:latin typeface="Cambria Math" panose="02040503050406030204" pitchFamily="18" charset="0"/>
                            </a:rPr>
                            <m:t>𝐶</m:t>
                          </m:r>
                        </m:e>
                      </m:d>
                    </m:oMath>
                  </m:oMathPara>
                </a14:m>
                <a:endParaRPr lang="de-DE" dirty="0"/>
              </a:p>
              <a:p>
                <a:pPr lvl="1"/>
                <a:r>
                  <a:rPr lang="de-DE" dirty="0"/>
                  <a:t>Annahme: Vorkommen von </a:t>
                </a:r>
                <a14:m>
                  <m:oMath xmlns:m="http://schemas.openxmlformats.org/officeDocument/2006/math">
                    <m:r>
                      <a:rPr lang="de-DE" i="1" dirty="0">
                        <a:latin typeface="Cambria Math" panose="02040503050406030204" pitchFamily="18" charset="0"/>
                      </a:rPr>
                      <m:t>𝑤</m:t>
                    </m:r>
                  </m:oMath>
                </a14:m>
                <a:r>
                  <a:rPr lang="de-DE" dirty="0"/>
                  <a:t> unabhängig von Position:</a:t>
                </a:r>
              </a:p>
              <a:p>
                <a:pPr marL="533400" lvl="2" indent="0">
                  <a:buNone/>
                </a:pPr>
                <a14:m>
                  <m:oMathPara xmlns:m="http://schemas.openxmlformats.org/officeDocument/2006/math">
                    <m:oMathParaPr>
                      <m:jc m:val="centerGroup"/>
                    </m:oMathParaPr>
                    <m:oMath xmlns:m="http://schemas.openxmlformats.org/officeDocument/2006/math">
                      <m:r>
                        <a:rPr lang="de-DE"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𝑖</m:t>
                              </m:r>
                            </m:sub>
                          </m:sSub>
                          <m:r>
                            <a:rPr lang="de-DE" i="1" dirty="0">
                              <a:latin typeface="Cambria Math" panose="02040503050406030204" pitchFamily="18" charset="0"/>
                            </a:rPr>
                            <m:t>=</m:t>
                          </m:r>
                          <m:r>
                            <a:rPr lang="de-DE" i="1" dirty="0">
                              <a:latin typeface="Cambria Math" panose="02040503050406030204" pitchFamily="18" charset="0"/>
                            </a:rPr>
                            <m:t>𝑤</m:t>
                          </m:r>
                        </m:e>
                      </m:d>
                      <m:r>
                        <a:rPr lang="de-DE" i="1" dirty="0">
                          <a:latin typeface="Cambria Math" panose="02040503050406030204" pitchFamily="18" charset="0"/>
                        </a:rPr>
                        <m:t>=</m:t>
                      </m:r>
                      <m:r>
                        <a:rPr lang="de-DE" i="1" dirty="0">
                          <a:latin typeface="Cambria Math" panose="02040503050406030204" pitchFamily="18" charset="0"/>
                        </a:rPr>
                        <m:t>𝑃</m:t>
                      </m:r>
                      <m:d>
                        <m:dPr>
                          <m:ctrlPr>
                            <a:rPr lang="de-DE" i="1" dirty="0">
                              <a:latin typeface="Cambria Math" panose="02040503050406030204" pitchFamily="18" charset="0"/>
                            </a:rPr>
                          </m:ctrlPr>
                        </m:dPr>
                        <m:e>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𝑗</m:t>
                              </m:r>
                            </m:sub>
                          </m:sSub>
                          <m:r>
                            <a:rPr lang="de-DE" i="1" dirty="0">
                              <a:latin typeface="Cambria Math" panose="02040503050406030204" pitchFamily="18" charset="0"/>
                            </a:rPr>
                            <m:t>=</m:t>
                          </m:r>
                          <m:r>
                            <a:rPr lang="de-DE" i="1" dirty="0">
                              <a:latin typeface="Cambria Math" panose="02040503050406030204" pitchFamily="18" charset="0"/>
                            </a:rPr>
                            <m:t>𝑤</m:t>
                          </m:r>
                        </m:e>
                      </m:d>
                    </m:oMath>
                  </m:oMathPara>
                </a14:m>
                <a:endParaRPr lang="de-DE" dirty="0"/>
              </a:p>
              <a:p>
                <a:pPr lvl="1"/>
                <a:r>
                  <a:rPr lang="de-DE" dirty="0"/>
                  <a:t>Soweit wie beim </a:t>
                </a:r>
                <a:r>
                  <a:rPr lang="de-DE" i="1" dirty="0" err="1"/>
                  <a:t>Mixture</a:t>
                </a:r>
                <a:r>
                  <a:rPr lang="de-DE" i="1" dirty="0"/>
                  <a:t> </a:t>
                </a:r>
                <a:r>
                  <a:rPr lang="de-DE" i="1" dirty="0" err="1"/>
                  <a:t>of</a:t>
                </a:r>
                <a:r>
                  <a:rPr lang="de-DE" i="1" dirty="0"/>
                  <a:t> </a:t>
                </a:r>
                <a:r>
                  <a:rPr lang="de-DE" i="1" dirty="0" err="1"/>
                  <a:t>Unigrams</a:t>
                </a:r>
                <a:endParaRPr lang="de-DE" i="1" dirty="0"/>
              </a:p>
              <a:p>
                <a:r>
                  <a:rPr lang="de-DE" dirty="0"/>
                  <a:t>Änderungen:</a:t>
                </a:r>
              </a:p>
              <a:p>
                <a:pPr lvl="1"/>
                <a:r>
                  <a:rPr lang="de-DE" dirty="0"/>
                  <a:t>Jedes Wort ergibt sich aus einem der Topics</a:t>
                </a:r>
              </a:p>
              <a:p>
                <a:pPr lvl="1"/>
                <a:r>
                  <a:rPr lang="de-DE" dirty="0">
                    <a:solidFill>
                      <a:srgbClr val="FFC000"/>
                    </a:solidFill>
                  </a:rPr>
                  <a:t>Eigene A-priori-Topic-Verteilung </a:t>
                </a:r>
                <a14:m>
                  <m:oMath xmlns:m="http://schemas.openxmlformats.org/officeDocument/2006/math">
                    <m:sSub>
                      <m:sSubPr>
                        <m:ctrlPr>
                          <a:rPr lang="de-DE" b="0" i="1" dirty="0" smtClean="0">
                            <a:solidFill>
                              <a:srgbClr val="FFC000"/>
                            </a:solidFill>
                            <a:latin typeface="Cambria Math" panose="02040503050406030204" pitchFamily="18" charset="0"/>
                            <a:ea typeface="Cambria Math" panose="02040503050406030204" pitchFamily="18" charset="0"/>
                          </a:rPr>
                        </m:ctrlPr>
                      </m:sSubPr>
                      <m:e>
                        <m:r>
                          <a:rPr lang="de-DE" b="1" i="1" dirty="0">
                            <a:solidFill>
                              <a:srgbClr val="FFC000"/>
                            </a:solidFill>
                            <a:latin typeface="Cambria Math" panose="02040503050406030204" pitchFamily="18" charset="0"/>
                            <a:ea typeface="Cambria Math" panose="02040503050406030204" pitchFamily="18" charset="0"/>
                          </a:rPr>
                          <m:t>𝜽</m:t>
                        </m:r>
                      </m:e>
                      <m:sub>
                        <m:r>
                          <a:rPr lang="de-DE" b="0" i="1" dirty="0" smtClean="0">
                            <a:solidFill>
                              <a:srgbClr val="FFC000"/>
                            </a:solidFill>
                            <a:latin typeface="Cambria Math" panose="02040503050406030204" pitchFamily="18" charset="0"/>
                            <a:ea typeface="Cambria Math" panose="02040503050406030204" pitchFamily="18" charset="0"/>
                          </a:rPr>
                          <m:t>𝑑</m:t>
                        </m:r>
                      </m:sub>
                    </m:sSub>
                  </m:oMath>
                </a14:m>
                <a:r>
                  <a:rPr lang="de-DE" dirty="0">
                    <a:solidFill>
                      <a:srgbClr val="FFC000"/>
                    </a:solidFill>
                  </a:rPr>
                  <a:t> für jedes Dokument</a:t>
                </a:r>
              </a:p>
            </p:txBody>
          </p:sp>
        </mc:Choice>
        <mc:Fallback xmlns="">
          <p:sp>
            <p:nvSpPr>
              <p:cNvPr id="3" name="Content Placeholder 2">
                <a:extLst>
                  <a:ext uri="{FF2B5EF4-FFF2-40B4-BE49-F238E27FC236}">
                    <a16:creationId xmlns:a16="http://schemas.microsoft.com/office/drawing/2014/main" id="{F2199EBB-486D-164E-A5D6-60E0A7F92C3F}"/>
                  </a:ext>
                </a:extLst>
              </p:cNvPr>
              <p:cNvSpPr>
                <a:spLocks noGrp="1" noRot="1" noChangeAspect="1" noMove="1" noResize="1" noEditPoints="1" noAdjustHandles="1" noChangeArrowheads="1" noChangeShapeType="1" noTextEdit="1"/>
              </p:cNvSpPr>
              <p:nvPr>
                <p:ph idx="1"/>
              </p:nvPr>
            </p:nvSpPr>
            <p:spPr>
              <a:xfrm>
                <a:off x="360000" y="1665066"/>
                <a:ext cx="8609830" cy="4240848"/>
              </a:xfrm>
              <a:blipFill>
                <a:blip r:embed="rId2"/>
                <a:stretch>
                  <a:fillRect l="-1767" t="-3284" r="-736"/>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C6920D86-2737-0743-9C00-18526D7A2341}"/>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1DF69386-1E54-7342-9B94-AF2899296489}"/>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AD6BFA09-A9FD-FE43-B177-5366F3D3AFCC}"/>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52</a:t>
            </a:fld>
            <a:r>
              <a:rPr lang="de-DE"/>
              <a:t> </a:t>
            </a:r>
            <a:endParaRPr lang="de-DE" sz="1400" dirty="0"/>
          </a:p>
        </p:txBody>
      </p:sp>
      <p:grpSp>
        <p:nvGrpSpPr>
          <p:cNvPr id="7" name="Group 6">
            <a:extLst>
              <a:ext uri="{FF2B5EF4-FFF2-40B4-BE49-F238E27FC236}">
                <a16:creationId xmlns:a16="http://schemas.microsoft.com/office/drawing/2014/main" id="{EDDD7AD6-85CD-4946-AD02-39AAF8AA2E9B}"/>
              </a:ext>
            </a:extLst>
          </p:cNvPr>
          <p:cNvGrpSpPr/>
          <p:nvPr/>
        </p:nvGrpSpPr>
        <p:grpSpPr>
          <a:xfrm>
            <a:off x="9127237" y="1655888"/>
            <a:ext cx="2538487" cy="2454558"/>
            <a:chOff x="7950129" y="4109675"/>
            <a:chExt cx="2538487" cy="2454558"/>
          </a:xfrm>
        </p:grpSpPr>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81A0F11-6A0C-EA42-9224-398B44294779}"/>
                    </a:ext>
                  </a:extLst>
                </p:cNvPr>
                <p:cNvSpPr/>
                <p:nvPr/>
              </p:nvSpPr>
              <p:spPr>
                <a:xfrm>
                  <a:off x="7950129" y="4109675"/>
                  <a:ext cx="1724809" cy="24545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de-DE" dirty="0">
                      <a:solidFill>
                        <a:schemeClr val="tx1"/>
                      </a:solidFill>
                    </a:rPr>
                    <a:t> </a:t>
                  </a:r>
                  <a14:m>
                    <m:oMath xmlns:m="http://schemas.openxmlformats.org/officeDocument/2006/math">
                      <m:r>
                        <a:rPr lang="de-DE" b="0" i="1" dirty="0" smtClean="0">
                          <a:solidFill>
                            <a:schemeClr val="tx1"/>
                          </a:solidFill>
                          <a:latin typeface="Cambria Math" panose="02040503050406030204" pitchFamily="18" charset="0"/>
                        </a:rPr>
                        <m:t>𝑀</m:t>
                      </m:r>
                    </m:oMath>
                  </a14:m>
                  <a:endParaRPr lang="de-DE" dirty="0">
                    <a:solidFill>
                      <a:schemeClr val="tx1"/>
                    </a:solidFill>
                  </a:endParaRPr>
                </a:p>
              </p:txBody>
            </p:sp>
          </mc:Choice>
          <mc:Fallback xmlns="">
            <p:sp>
              <p:nvSpPr>
                <p:cNvPr id="8" name="Rectangle 7">
                  <a:extLst>
                    <a:ext uri="{FF2B5EF4-FFF2-40B4-BE49-F238E27FC236}">
                      <a16:creationId xmlns:a16="http://schemas.microsoft.com/office/drawing/2014/main" id="{C81A0F11-6A0C-EA42-9224-398B44294779}"/>
                    </a:ext>
                  </a:extLst>
                </p:cNvPr>
                <p:cNvSpPr>
                  <a:spLocks noRot="1" noChangeAspect="1" noMove="1" noResize="1" noEditPoints="1" noAdjustHandles="1" noChangeArrowheads="1" noChangeShapeType="1" noTextEdit="1"/>
                </p:cNvSpPr>
                <p:nvPr/>
              </p:nvSpPr>
              <p:spPr>
                <a:xfrm>
                  <a:off x="7950129" y="4109675"/>
                  <a:ext cx="1724809" cy="2454558"/>
                </a:xfrm>
                <a:prstGeom prst="rect">
                  <a:avLst/>
                </a:prstGeom>
                <a:blipFill>
                  <a:blip r:embed="rId3"/>
                  <a:stretch>
                    <a:fillRect/>
                  </a:stretch>
                </a:blipFill>
                <a:ln w="28575">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10DF324-0D22-334A-8B94-2288D80C723A}"/>
                    </a:ext>
                  </a:extLst>
                </p:cNvPr>
                <p:cNvSpPr txBox="1"/>
                <p:nvPr/>
              </p:nvSpPr>
              <p:spPr>
                <a:xfrm>
                  <a:off x="8403807" y="5001118"/>
                  <a:ext cx="720000" cy="406644"/>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𝑑</m:t>
                            </m:r>
                            <m:r>
                              <a:rPr lang="de-DE" b="0" i="1" dirty="0" smtClean="0">
                                <a:latin typeface="Cambria Math" panose="02040503050406030204" pitchFamily="18" charset="0"/>
                              </a:rPr>
                              <m:t>,</m:t>
                            </m:r>
                            <m:r>
                              <a:rPr lang="de-DE" b="0" i="1" dirty="0" smtClean="0">
                                <a:latin typeface="Cambria Math" panose="02040503050406030204" pitchFamily="18" charset="0"/>
                              </a:rPr>
                              <m:t>𝑖</m:t>
                            </m:r>
                          </m:sub>
                        </m:sSub>
                      </m:oMath>
                    </m:oMathPara>
                  </a14:m>
                  <a:endParaRPr lang="de-DE" dirty="0"/>
                </a:p>
              </p:txBody>
            </p:sp>
          </mc:Choice>
          <mc:Fallback xmlns="">
            <p:sp>
              <p:nvSpPr>
                <p:cNvPr id="9" name="TextBox 8">
                  <a:extLst>
                    <a:ext uri="{FF2B5EF4-FFF2-40B4-BE49-F238E27FC236}">
                      <a16:creationId xmlns:a16="http://schemas.microsoft.com/office/drawing/2014/main" id="{510DF324-0D22-334A-8B94-2288D80C723A}"/>
                    </a:ext>
                  </a:extLst>
                </p:cNvPr>
                <p:cNvSpPr txBox="1">
                  <a:spLocks noRot="1" noChangeAspect="1" noMove="1" noResize="1" noEditPoints="1" noAdjustHandles="1" noChangeArrowheads="1" noChangeShapeType="1" noTextEdit="1"/>
                </p:cNvSpPr>
                <p:nvPr/>
              </p:nvSpPr>
              <p:spPr>
                <a:xfrm>
                  <a:off x="8403807" y="5001118"/>
                  <a:ext cx="720000" cy="406644"/>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3B55A3F-6546-4B45-BF50-F4BF5EA10449}"/>
                    </a:ext>
                  </a:extLst>
                </p:cNvPr>
                <p:cNvSpPr txBox="1"/>
                <p:nvPr/>
              </p:nvSpPr>
              <p:spPr>
                <a:xfrm>
                  <a:off x="8403807" y="5698024"/>
                  <a:ext cx="720000" cy="406644"/>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𝑑</m:t>
                            </m:r>
                            <m:r>
                              <a:rPr lang="de-DE" b="0" i="1" dirty="0" smtClean="0">
                                <a:latin typeface="Cambria Math" panose="02040503050406030204" pitchFamily="18" charset="0"/>
                              </a:rPr>
                              <m:t>,</m:t>
                            </m:r>
                            <m:r>
                              <a:rPr lang="de-DE" b="0" i="1" dirty="0" smtClean="0">
                                <a:latin typeface="Cambria Math" panose="02040503050406030204" pitchFamily="18" charset="0"/>
                              </a:rPr>
                              <m:t>𝑖</m:t>
                            </m:r>
                          </m:sub>
                        </m:sSub>
                      </m:oMath>
                    </m:oMathPara>
                  </a14:m>
                  <a:endParaRPr lang="de-DE" dirty="0"/>
                </a:p>
              </p:txBody>
            </p:sp>
          </mc:Choice>
          <mc:Fallback xmlns="">
            <p:sp>
              <p:nvSpPr>
                <p:cNvPr id="10" name="TextBox 9">
                  <a:extLst>
                    <a:ext uri="{FF2B5EF4-FFF2-40B4-BE49-F238E27FC236}">
                      <a16:creationId xmlns:a16="http://schemas.microsoft.com/office/drawing/2014/main" id="{93B55A3F-6546-4B45-BF50-F4BF5EA10449}"/>
                    </a:ext>
                  </a:extLst>
                </p:cNvPr>
                <p:cNvSpPr txBox="1">
                  <a:spLocks noRot="1" noChangeAspect="1" noMove="1" noResize="1" noEditPoints="1" noAdjustHandles="1" noChangeArrowheads="1" noChangeShapeType="1" noTextEdit="1"/>
                </p:cNvSpPr>
                <p:nvPr/>
              </p:nvSpPr>
              <p:spPr>
                <a:xfrm>
                  <a:off x="8403807" y="5698024"/>
                  <a:ext cx="720000" cy="406644"/>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11" name="Straight Arrow Connector 10">
              <a:extLst>
                <a:ext uri="{FF2B5EF4-FFF2-40B4-BE49-F238E27FC236}">
                  <a16:creationId xmlns:a16="http://schemas.microsoft.com/office/drawing/2014/main" id="{D99C6FE9-689D-AC48-A67B-79E94503B74B}"/>
                </a:ext>
              </a:extLst>
            </p:cNvPr>
            <p:cNvCxnSpPr>
              <a:cxnSpLocks/>
              <a:stCxn id="9" idx="4"/>
              <a:endCxn id="10" idx="0"/>
            </p:cNvCxnSpPr>
            <p:nvPr/>
          </p:nvCxnSpPr>
          <p:spPr>
            <a:xfrm>
              <a:off x="8763807" y="5407762"/>
              <a:ext cx="0" cy="290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FA4EB313-3CFF-9B4A-986E-FB98C4CBF8EF}"/>
                    </a:ext>
                  </a:extLst>
                </p:cNvPr>
                <p:cNvSpPr/>
                <p:nvPr/>
              </p:nvSpPr>
              <p:spPr>
                <a:xfrm>
                  <a:off x="8165538" y="4815541"/>
                  <a:ext cx="1284514" cy="14216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de-DE" dirty="0">
                      <a:solidFill>
                        <a:schemeClr val="tx1"/>
                      </a:solidFill>
                    </a:rPr>
                    <a:t> </a:t>
                  </a:r>
                  <a14:m>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𝑁</m:t>
                          </m:r>
                        </m:e>
                        <m:sub>
                          <m:r>
                            <a:rPr lang="de-DE" b="0" i="1" dirty="0" smtClean="0">
                              <a:solidFill>
                                <a:schemeClr val="tx1"/>
                              </a:solidFill>
                              <a:latin typeface="Cambria Math" panose="02040503050406030204" pitchFamily="18" charset="0"/>
                            </a:rPr>
                            <m:t>𝑑</m:t>
                          </m:r>
                        </m:sub>
                      </m:sSub>
                    </m:oMath>
                  </a14:m>
                  <a:endParaRPr lang="de-DE" dirty="0">
                    <a:solidFill>
                      <a:schemeClr val="tx1"/>
                    </a:solidFill>
                  </a:endParaRPr>
                </a:p>
              </p:txBody>
            </p:sp>
          </mc:Choice>
          <mc:Fallback xmlns="">
            <p:sp>
              <p:nvSpPr>
                <p:cNvPr id="12" name="Rectangle 11">
                  <a:extLst>
                    <a:ext uri="{FF2B5EF4-FFF2-40B4-BE49-F238E27FC236}">
                      <a16:creationId xmlns:a16="http://schemas.microsoft.com/office/drawing/2014/main" id="{FA4EB313-3CFF-9B4A-986E-FB98C4CBF8EF}"/>
                    </a:ext>
                  </a:extLst>
                </p:cNvPr>
                <p:cNvSpPr>
                  <a:spLocks noRot="1" noChangeAspect="1" noMove="1" noResize="1" noEditPoints="1" noAdjustHandles="1" noChangeArrowheads="1" noChangeShapeType="1" noTextEdit="1"/>
                </p:cNvSpPr>
                <p:nvPr/>
              </p:nvSpPr>
              <p:spPr>
                <a:xfrm>
                  <a:off x="8165538" y="4815541"/>
                  <a:ext cx="1284514" cy="1421674"/>
                </a:xfrm>
                <a:prstGeom prst="rect">
                  <a:avLst/>
                </a:prstGeom>
                <a:blipFill>
                  <a:blip r:embed="rId6"/>
                  <a:stretch>
                    <a:fillRect/>
                  </a:stretch>
                </a:blipFill>
                <a:ln w="28575">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430C7B0-02A7-CD43-B521-437D59F2D135}"/>
                    </a:ext>
                  </a:extLst>
                </p:cNvPr>
                <p:cNvSpPr txBox="1"/>
                <p:nvPr/>
              </p:nvSpPr>
              <p:spPr>
                <a:xfrm>
                  <a:off x="8403807" y="4311906"/>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ea typeface="Cambria Math" panose="02040503050406030204" pitchFamily="18" charset="0"/>
                              </a:rPr>
                            </m:ctrlPr>
                          </m:sSubPr>
                          <m:e>
                            <m:r>
                              <a:rPr lang="de-DE" b="1" i="1" dirty="0" smtClean="0">
                                <a:latin typeface="Cambria Math" panose="02040503050406030204" pitchFamily="18" charset="0"/>
                                <a:ea typeface="Cambria Math" panose="02040503050406030204" pitchFamily="18" charset="0"/>
                              </a:rPr>
                              <m:t>𝜽</m:t>
                            </m:r>
                          </m:e>
                          <m:sub>
                            <m:r>
                              <a:rPr lang="de-DE" b="0" i="1" dirty="0" smtClean="0">
                                <a:latin typeface="Cambria Math" panose="02040503050406030204" pitchFamily="18" charset="0"/>
                                <a:ea typeface="Cambria Math" panose="02040503050406030204" pitchFamily="18" charset="0"/>
                              </a:rPr>
                              <m:t>𝑑</m:t>
                            </m:r>
                          </m:sub>
                        </m:sSub>
                      </m:oMath>
                    </m:oMathPara>
                  </a14:m>
                  <a:endParaRPr lang="de-DE" dirty="0"/>
                </a:p>
              </p:txBody>
            </p:sp>
          </mc:Choice>
          <mc:Fallback xmlns="">
            <p:sp>
              <p:nvSpPr>
                <p:cNvPr id="13" name="TextBox 12">
                  <a:extLst>
                    <a:ext uri="{FF2B5EF4-FFF2-40B4-BE49-F238E27FC236}">
                      <a16:creationId xmlns:a16="http://schemas.microsoft.com/office/drawing/2014/main" id="{7430C7B0-02A7-CD43-B521-437D59F2D135}"/>
                    </a:ext>
                  </a:extLst>
                </p:cNvPr>
                <p:cNvSpPr txBox="1">
                  <a:spLocks noRot="1" noChangeAspect="1" noMove="1" noResize="1" noEditPoints="1" noAdjustHandles="1" noChangeArrowheads="1" noChangeShapeType="1" noTextEdit="1"/>
                </p:cNvSpPr>
                <p:nvPr/>
              </p:nvSpPr>
              <p:spPr>
                <a:xfrm>
                  <a:off x="8403807" y="4311906"/>
                  <a:ext cx="720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p:cxnSp>
          <p:nvCxnSpPr>
            <p:cNvPr id="14" name="Straight Arrow Connector 13">
              <a:extLst>
                <a:ext uri="{FF2B5EF4-FFF2-40B4-BE49-F238E27FC236}">
                  <a16:creationId xmlns:a16="http://schemas.microsoft.com/office/drawing/2014/main" id="{CF6B1DE3-4FF0-9442-9D85-A0E56EA74423}"/>
                </a:ext>
              </a:extLst>
            </p:cNvPr>
            <p:cNvCxnSpPr>
              <a:cxnSpLocks/>
              <a:stCxn id="13" idx="4"/>
              <a:endCxn id="9" idx="0"/>
            </p:cNvCxnSpPr>
            <p:nvPr/>
          </p:nvCxnSpPr>
          <p:spPr>
            <a:xfrm>
              <a:off x="8763807" y="4701419"/>
              <a:ext cx="0" cy="299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6E4E8F4-D7AA-D74E-AB19-E9932F3B3ABD}"/>
                    </a:ext>
                  </a:extLst>
                </p:cNvPr>
                <p:cNvSpPr txBox="1"/>
                <p:nvPr/>
              </p:nvSpPr>
              <p:spPr>
                <a:xfrm>
                  <a:off x="9768616" y="5001117"/>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r>
                          <a:rPr lang="de-DE" b="1" i="1" dirty="0" smtClean="0">
                            <a:latin typeface="Cambria Math" panose="02040503050406030204" pitchFamily="18" charset="0"/>
                            <a:ea typeface="Cambria Math" panose="02040503050406030204" pitchFamily="18" charset="0"/>
                          </a:rPr>
                          <m:t>𝜷</m:t>
                        </m:r>
                      </m:oMath>
                    </m:oMathPara>
                  </a14:m>
                  <a:endParaRPr lang="de-DE" b="1" dirty="0"/>
                </a:p>
              </p:txBody>
            </p:sp>
          </mc:Choice>
          <mc:Fallback xmlns="">
            <p:sp>
              <p:nvSpPr>
                <p:cNvPr id="15" name="TextBox 14">
                  <a:extLst>
                    <a:ext uri="{FF2B5EF4-FFF2-40B4-BE49-F238E27FC236}">
                      <a16:creationId xmlns:a16="http://schemas.microsoft.com/office/drawing/2014/main" id="{96E4E8F4-D7AA-D74E-AB19-E9932F3B3ABD}"/>
                    </a:ext>
                  </a:extLst>
                </p:cNvPr>
                <p:cNvSpPr txBox="1">
                  <a:spLocks noRot="1" noChangeAspect="1" noMove="1" noResize="1" noEditPoints="1" noAdjustHandles="1" noChangeArrowheads="1" noChangeShapeType="1" noTextEdit="1"/>
                </p:cNvSpPr>
                <p:nvPr/>
              </p:nvSpPr>
              <p:spPr>
                <a:xfrm>
                  <a:off x="9768616" y="5001117"/>
                  <a:ext cx="720000" cy="389513"/>
                </a:xfrm>
                <a:prstGeom prst="ellipse">
                  <a:avLst/>
                </a:prstGeom>
                <a:blipFill>
                  <a:blip r:embed="rId8"/>
                  <a:stretch>
                    <a:fillRect b="-6250"/>
                  </a:stretch>
                </a:blipFill>
                <a:ln>
                  <a:solidFill>
                    <a:schemeClr val="tx1"/>
                  </a:solidFill>
                </a:ln>
              </p:spPr>
              <p:txBody>
                <a:bodyPr/>
                <a:lstStyle/>
                <a:p>
                  <a:r>
                    <a:rPr lang="de-DE">
                      <a:noFill/>
                    </a:rPr>
                    <a:t> </a:t>
                  </a:r>
                </a:p>
              </p:txBody>
            </p:sp>
          </mc:Fallback>
        </mc:AlternateContent>
        <p:cxnSp>
          <p:nvCxnSpPr>
            <p:cNvPr id="16" name="Straight Arrow Connector 15">
              <a:extLst>
                <a:ext uri="{FF2B5EF4-FFF2-40B4-BE49-F238E27FC236}">
                  <a16:creationId xmlns:a16="http://schemas.microsoft.com/office/drawing/2014/main" id="{0FE2D069-4923-844A-B91F-D605EB7A7976}"/>
                </a:ext>
              </a:extLst>
            </p:cNvPr>
            <p:cNvCxnSpPr>
              <a:cxnSpLocks/>
              <a:stCxn id="15" idx="3"/>
              <a:endCxn id="10" idx="7"/>
            </p:cNvCxnSpPr>
            <p:nvPr/>
          </p:nvCxnSpPr>
          <p:spPr>
            <a:xfrm flipH="1">
              <a:off x="9018365" y="5333587"/>
              <a:ext cx="855693" cy="4239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07E50DC-FC7C-9349-AF82-614FCE0231F2}"/>
                  </a:ext>
                </a:extLst>
              </p:cNvPr>
              <p:cNvSpPr txBox="1"/>
              <p:nvPr/>
            </p:nvSpPr>
            <p:spPr>
              <a:xfrm>
                <a:off x="8072725" y="4111357"/>
                <a:ext cx="1794209" cy="369332"/>
              </a:xfrm>
              <a:prstGeom prst="rect">
                <a:avLst/>
              </a:prstGeom>
              <a:noFill/>
            </p:spPr>
            <p:txBody>
              <a:bodyPr wrap="none" rtlCol="0">
                <a:spAutoFit/>
              </a:bodyPr>
              <a:lstStyle/>
              <a:p>
                <a:r>
                  <a:rPr lang="de-DE" dirty="0"/>
                  <a:t>Pro Dokument </a:t>
                </a:r>
                <a14:m>
                  <m:oMath xmlns:m="http://schemas.openxmlformats.org/officeDocument/2006/math">
                    <m:r>
                      <a:rPr lang="de-DE" i="1" dirty="0" smtClean="0">
                        <a:latin typeface="Cambria Math" panose="02040503050406030204" pitchFamily="18" charset="0"/>
                      </a:rPr>
                      <m:t>𝑑</m:t>
                    </m:r>
                  </m:oMath>
                </a14:m>
                <a:r>
                  <a:rPr lang="de-DE" dirty="0"/>
                  <a:t>:</a:t>
                </a:r>
              </a:p>
            </p:txBody>
          </p:sp>
        </mc:Choice>
        <mc:Fallback xmlns="">
          <p:sp>
            <p:nvSpPr>
              <p:cNvPr id="45" name="TextBox 44">
                <a:extLst>
                  <a:ext uri="{FF2B5EF4-FFF2-40B4-BE49-F238E27FC236}">
                    <a16:creationId xmlns:a16="http://schemas.microsoft.com/office/drawing/2014/main" id="{507E50DC-FC7C-9349-AF82-614FCE0231F2}"/>
                  </a:ext>
                </a:extLst>
              </p:cNvPr>
              <p:cNvSpPr txBox="1">
                <a:spLocks noRot="1" noChangeAspect="1" noMove="1" noResize="1" noEditPoints="1" noAdjustHandles="1" noChangeArrowheads="1" noChangeShapeType="1" noTextEdit="1"/>
              </p:cNvSpPr>
              <p:nvPr/>
            </p:nvSpPr>
            <p:spPr>
              <a:xfrm>
                <a:off x="8072725" y="4111357"/>
                <a:ext cx="1794209" cy="369332"/>
              </a:xfrm>
              <a:prstGeom prst="rect">
                <a:avLst/>
              </a:prstGeom>
              <a:blipFill>
                <a:blip r:embed="rId9"/>
                <a:stretch>
                  <a:fillRect l="-3546" t="-10345" r="-1418" b="-24138"/>
                </a:stretch>
              </a:blipFill>
            </p:spPr>
            <p:txBody>
              <a:bodyPr/>
              <a:lstStyle/>
              <a:p>
                <a:r>
                  <a:rPr lang="de-DE">
                    <a:noFill/>
                  </a:rPr>
                  <a:t> </a:t>
                </a:r>
              </a:p>
            </p:txBody>
          </p:sp>
        </mc:Fallback>
      </mc:AlternateContent>
      <p:cxnSp>
        <p:nvCxnSpPr>
          <p:cNvPr id="47" name="Straight Connector 46">
            <a:extLst>
              <a:ext uri="{FF2B5EF4-FFF2-40B4-BE49-F238E27FC236}">
                <a16:creationId xmlns:a16="http://schemas.microsoft.com/office/drawing/2014/main" id="{A22C43B6-1DEE-3348-96A2-DFB387E8CFCF}"/>
              </a:ext>
            </a:extLst>
          </p:cNvPr>
          <p:cNvCxnSpPr>
            <a:cxnSpLocks/>
          </p:cNvCxnSpPr>
          <p:nvPr/>
        </p:nvCxnSpPr>
        <p:spPr>
          <a:xfrm>
            <a:off x="8148526" y="4166318"/>
            <a:ext cx="3584777" cy="0"/>
          </a:xfrm>
          <a:prstGeom prst="line">
            <a:avLst/>
          </a:prstGeom>
          <a:ln w="28575"/>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5D2B350E-E1A8-F345-AC83-60F7FA23C402}"/>
              </a:ext>
            </a:extLst>
          </p:cNvPr>
          <p:cNvGrpSpPr/>
          <p:nvPr/>
        </p:nvGrpSpPr>
        <p:grpSpPr>
          <a:xfrm>
            <a:off x="9916613" y="881844"/>
            <a:ext cx="1996762" cy="757128"/>
            <a:chOff x="1358856" y="5192309"/>
            <a:chExt cx="1996762" cy="757128"/>
          </a:xfrm>
        </p:grpSpPr>
        <p:sp>
          <p:nvSpPr>
            <p:cNvPr id="41" name="TextBox 40">
              <a:extLst>
                <a:ext uri="{FF2B5EF4-FFF2-40B4-BE49-F238E27FC236}">
                  <a16:creationId xmlns:a16="http://schemas.microsoft.com/office/drawing/2014/main" id="{45496341-7BB6-4345-A579-753DCCDBE518}"/>
                </a:ext>
              </a:extLst>
            </p:cNvPr>
            <p:cNvSpPr txBox="1"/>
            <p:nvPr/>
          </p:nvSpPr>
          <p:spPr>
            <a:xfrm>
              <a:off x="1358856" y="5192309"/>
              <a:ext cx="1996762" cy="757128"/>
            </a:xfrm>
            <a:prstGeom prst="cloudCallout">
              <a:avLst>
                <a:gd name="adj1" fmla="val -28650"/>
                <a:gd name="adj2" fmla="val 77217"/>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de-DE" dirty="0"/>
            </a:p>
          </p:txBody>
        </p:sp>
        <p:sp>
          <p:nvSpPr>
            <p:cNvPr id="42" name="Rectangle 41">
              <a:extLst>
                <a:ext uri="{FF2B5EF4-FFF2-40B4-BE49-F238E27FC236}">
                  <a16:creationId xmlns:a16="http://schemas.microsoft.com/office/drawing/2014/main" id="{C85F8B0F-BCF9-1243-BF8D-3152AEC65F42}"/>
                </a:ext>
              </a:extLst>
            </p:cNvPr>
            <p:cNvSpPr/>
            <p:nvPr/>
          </p:nvSpPr>
          <p:spPr>
            <a:xfrm>
              <a:off x="1436578" y="5238530"/>
              <a:ext cx="1919040" cy="646331"/>
            </a:xfrm>
            <a:prstGeom prst="rect">
              <a:avLst/>
            </a:prstGeom>
          </p:spPr>
          <p:txBody>
            <a:bodyPr wrap="square">
              <a:spAutoFit/>
            </a:bodyPr>
            <a:lstStyle/>
            <a:p>
              <a:pPr algn="ctr"/>
              <a:r>
                <a:rPr lang="de-DE" dirty="0">
                  <a:solidFill>
                    <a:schemeClr val="bg1"/>
                  </a:solidFill>
                </a:rPr>
                <a:t>Warum reicht das so noch nicht?</a:t>
              </a:r>
            </a:p>
          </p:txBody>
        </p:sp>
      </p:grpSp>
      <p:grpSp>
        <p:nvGrpSpPr>
          <p:cNvPr id="43" name="Group 42">
            <a:extLst>
              <a:ext uri="{FF2B5EF4-FFF2-40B4-BE49-F238E27FC236}">
                <a16:creationId xmlns:a16="http://schemas.microsoft.com/office/drawing/2014/main" id="{6A150949-49D8-214A-A406-D9D6A10C601F}"/>
              </a:ext>
            </a:extLst>
          </p:cNvPr>
          <p:cNvGrpSpPr/>
          <p:nvPr/>
        </p:nvGrpSpPr>
        <p:grpSpPr>
          <a:xfrm>
            <a:off x="8214482" y="4424144"/>
            <a:ext cx="3425246" cy="1587720"/>
            <a:chOff x="8214482" y="4354472"/>
            <a:chExt cx="3425246" cy="1587720"/>
          </a:xfrm>
        </p:grpSpPr>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211A93A7-3497-624B-9B49-A7E92984EFBD}"/>
                    </a:ext>
                  </a:extLst>
                </p:cNvPr>
                <p:cNvSpPr txBox="1"/>
                <p:nvPr/>
              </p:nvSpPr>
              <p:spPr>
                <a:xfrm>
                  <a:off x="9612210" y="4354472"/>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𝜽</m:t>
                            </m:r>
                          </m:e>
                          <m:sub>
                            <m:r>
                              <a:rPr lang="de-DE" i="1" dirty="0">
                                <a:latin typeface="Cambria Math" panose="02040503050406030204" pitchFamily="18" charset="0"/>
                                <a:ea typeface="Cambria Math" panose="02040503050406030204" pitchFamily="18" charset="0"/>
                              </a:rPr>
                              <m:t>𝑑</m:t>
                            </m:r>
                          </m:sub>
                        </m:sSub>
                      </m:oMath>
                    </m:oMathPara>
                  </a14:m>
                  <a:endParaRPr lang="de-DE" dirty="0"/>
                </a:p>
              </p:txBody>
            </p:sp>
          </mc:Choice>
          <mc:Fallback xmlns="">
            <p:sp>
              <p:nvSpPr>
                <p:cNvPr id="44" name="TextBox 43">
                  <a:extLst>
                    <a:ext uri="{FF2B5EF4-FFF2-40B4-BE49-F238E27FC236}">
                      <a16:creationId xmlns:a16="http://schemas.microsoft.com/office/drawing/2014/main" id="{211A93A7-3497-624B-9B49-A7E92984EFBD}"/>
                    </a:ext>
                  </a:extLst>
                </p:cNvPr>
                <p:cNvSpPr txBox="1">
                  <a:spLocks noRot="1" noChangeAspect="1" noMove="1" noResize="1" noEditPoints="1" noAdjustHandles="1" noChangeArrowheads="1" noChangeShapeType="1" noTextEdit="1"/>
                </p:cNvSpPr>
                <p:nvPr/>
              </p:nvSpPr>
              <p:spPr>
                <a:xfrm>
                  <a:off x="9612210" y="4354472"/>
                  <a:ext cx="720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3652DE5E-7870-8345-AC7B-92F887F6014B}"/>
                    </a:ext>
                  </a:extLst>
                </p:cNvPr>
                <p:cNvSpPr txBox="1"/>
                <p:nvPr/>
              </p:nvSpPr>
              <p:spPr>
                <a:xfrm>
                  <a:off x="8214482" y="5517068"/>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𝑑</m:t>
                            </m:r>
                            <m:r>
                              <a:rPr lang="de-DE" b="0" i="1" dirty="0" smtClean="0">
                                <a:latin typeface="Cambria Math" panose="02040503050406030204" pitchFamily="18" charset="0"/>
                              </a:rPr>
                              <m:t>1</m:t>
                            </m:r>
                          </m:sub>
                        </m:sSub>
                      </m:oMath>
                    </m:oMathPara>
                  </a14:m>
                  <a:endParaRPr lang="de-DE" dirty="0"/>
                </a:p>
              </p:txBody>
            </p:sp>
          </mc:Choice>
          <mc:Fallback xmlns="">
            <p:sp>
              <p:nvSpPr>
                <p:cNvPr id="48" name="TextBox 47">
                  <a:extLst>
                    <a:ext uri="{FF2B5EF4-FFF2-40B4-BE49-F238E27FC236}">
                      <a16:creationId xmlns:a16="http://schemas.microsoft.com/office/drawing/2014/main" id="{3652DE5E-7870-8345-AC7B-92F887F6014B}"/>
                    </a:ext>
                  </a:extLst>
                </p:cNvPr>
                <p:cNvSpPr txBox="1">
                  <a:spLocks noRot="1" noChangeAspect="1" noMove="1" noResize="1" noEditPoints="1" noAdjustHandles="1" noChangeArrowheads="1" noChangeShapeType="1" noTextEdit="1"/>
                </p:cNvSpPr>
                <p:nvPr/>
              </p:nvSpPr>
              <p:spPr>
                <a:xfrm>
                  <a:off x="8214482" y="5517068"/>
                  <a:ext cx="720000" cy="389513"/>
                </a:xfrm>
                <a:prstGeom prst="ellipse">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3DCECD35-19E4-F54F-8220-7C38B800D72C}"/>
                    </a:ext>
                  </a:extLst>
                </p:cNvPr>
                <p:cNvSpPr txBox="1"/>
                <p:nvPr/>
              </p:nvSpPr>
              <p:spPr>
                <a:xfrm>
                  <a:off x="9127237" y="5515980"/>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𝑑</m:t>
                            </m:r>
                            <m:r>
                              <a:rPr lang="de-DE" b="0" i="1" dirty="0" smtClean="0">
                                <a:latin typeface="Cambria Math" panose="02040503050406030204" pitchFamily="18" charset="0"/>
                              </a:rPr>
                              <m:t>2</m:t>
                            </m:r>
                          </m:sub>
                        </m:sSub>
                      </m:oMath>
                    </m:oMathPara>
                  </a14:m>
                  <a:endParaRPr lang="de-DE" dirty="0"/>
                </a:p>
              </p:txBody>
            </p:sp>
          </mc:Choice>
          <mc:Fallback xmlns="">
            <p:sp>
              <p:nvSpPr>
                <p:cNvPr id="49" name="TextBox 48">
                  <a:extLst>
                    <a:ext uri="{FF2B5EF4-FFF2-40B4-BE49-F238E27FC236}">
                      <a16:creationId xmlns:a16="http://schemas.microsoft.com/office/drawing/2014/main" id="{3DCECD35-19E4-F54F-8220-7C38B800D72C}"/>
                    </a:ext>
                  </a:extLst>
                </p:cNvPr>
                <p:cNvSpPr txBox="1">
                  <a:spLocks noRot="1" noChangeAspect="1" noMove="1" noResize="1" noEditPoints="1" noAdjustHandles="1" noChangeArrowheads="1" noChangeShapeType="1" noTextEdit="1"/>
                </p:cNvSpPr>
                <p:nvPr/>
              </p:nvSpPr>
              <p:spPr>
                <a:xfrm>
                  <a:off x="9127237" y="5515980"/>
                  <a:ext cx="720000" cy="389513"/>
                </a:xfrm>
                <a:prstGeom prst="ellipse">
                  <a:avLst/>
                </a:prstGeom>
                <a:blipFill>
                  <a:blip r:embed="rId12"/>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FA989501-10FC-6841-B4EB-E82A60BA6D30}"/>
                    </a:ext>
                  </a:extLst>
                </p:cNvPr>
                <p:cNvSpPr txBox="1"/>
                <p:nvPr/>
              </p:nvSpPr>
              <p:spPr>
                <a:xfrm>
                  <a:off x="10914994" y="5515981"/>
                  <a:ext cx="720000" cy="426211"/>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𝑑</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𝑛</m:t>
                                </m:r>
                              </m:e>
                              <m:sub>
                                <m:r>
                                  <a:rPr lang="de-DE" b="0" i="1" dirty="0" smtClean="0">
                                    <a:latin typeface="Cambria Math" panose="02040503050406030204" pitchFamily="18" charset="0"/>
                                  </a:rPr>
                                  <m:t>𝑑</m:t>
                                </m:r>
                              </m:sub>
                            </m:sSub>
                          </m:sub>
                        </m:sSub>
                      </m:oMath>
                    </m:oMathPara>
                  </a14:m>
                  <a:endParaRPr lang="de-DE" dirty="0"/>
                </a:p>
              </p:txBody>
            </p:sp>
          </mc:Choice>
          <mc:Fallback xmlns="">
            <p:sp>
              <p:nvSpPr>
                <p:cNvPr id="50" name="TextBox 49">
                  <a:extLst>
                    <a:ext uri="{FF2B5EF4-FFF2-40B4-BE49-F238E27FC236}">
                      <a16:creationId xmlns:a16="http://schemas.microsoft.com/office/drawing/2014/main" id="{FA989501-10FC-6841-B4EB-E82A60BA6D30}"/>
                    </a:ext>
                  </a:extLst>
                </p:cNvPr>
                <p:cNvSpPr txBox="1">
                  <a:spLocks noRot="1" noChangeAspect="1" noMove="1" noResize="1" noEditPoints="1" noAdjustHandles="1" noChangeArrowheads="1" noChangeShapeType="1" noTextEdit="1"/>
                </p:cNvSpPr>
                <p:nvPr/>
              </p:nvSpPr>
              <p:spPr>
                <a:xfrm>
                  <a:off x="10914994" y="5515981"/>
                  <a:ext cx="720000" cy="426211"/>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Rectangle 50">
                  <a:extLst>
                    <a:ext uri="{FF2B5EF4-FFF2-40B4-BE49-F238E27FC236}">
                      <a16:creationId xmlns:a16="http://schemas.microsoft.com/office/drawing/2014/main" id="{BC923099-92B9-AA41-8219-C90B539A0AAB}"/>
                    </a:ext>
                  </a:extLst>
                </p:cNvPr>
                <p:cNvSpPr/>
                <p:nvPr/>
              </p:nvSpPr>
              <p:spPr>
                <a:xfrm>
                  <a:off x="10175770" y="5526071"/>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51" name="Rectangle 50">
                  <a:extLst>
                    <a:ext uri="{FF2B5EF4-FFF2-40B4-BE49-F238E27FC236}">
                      <a16:creationId xmlns:a16="http://schemas.microsoft.com/office/drawing/2014/main" id="{BC923099-92B9-AA41-8219-C90B539A0AAB}"/>
                    </a:ext>
                  </a:extLst>
                </p:cNvPr>
                <p:cNvSpPr>
                  <a:spLocks noRot="1" noChangeAspect="1" noMove="1" noResize="1" noEditPoints="1" noAdjustHandles="1" noChangeArrowheads="1" noChangeShapeType="1" noTextEdit="1"/>
                </p:cNvSpPr>
                <p:nvPr/>
              </p:nvSpPr>
              <p:spPr>
                <a:xfrm>
                  <a:off x="10175770" y="5526071"/>
                  <a:ext cx="410690" cy="369332"/>
                </a:xfrm>
                <a:prstGeom prst="rect">
                  <a:avLst/>
                </a:prstGeom>
                <a:blipFill>
                  <a:blip r:embed="rId14"/>
                  <a:stretch>
                    <a:fillRect/>
                  </a:stretch>
                </a:blipFill>
              </p:spPr>
              <p:txBody>
                <a:bodyPr/>
                <a:lstStyle/>
                <a:p>
                  <a:r>
                    <a:rPr lang="de-DE">
                      <a:noFill/>
                    </a:rPr>
                    <a:t> </a:t>
                  </a:r>
                </a:p>
              </p:txBody>
            </p:sp>
          </mc:Fallback>
        </mc:AlternateContent>
        <p:cxnSp>
          <p:nvCxnSpPr>
            <p:cNvPr id="52" name="Straight Arrow Connector 51">
              <a:extLst>
                <a:ext uri="{FF2B5EF4-FFF2-40B4-BE49-F238E27FC236}">
                  <a16:creationId xmlns:a16="http://schemas.microsoft.com/office/drawing/2014/main" id="{39A3CFED-446C-B347-B6D8-BC13C04126AA}"/>
                </a:ext>
              </a:extLst>
            </p:cNvPr>
            <p:cNvCxnSpPr>
              <a:cxnSpLocks/>
              <a:stCxn id="44" idx="3"/>
              <a:endCxn id="55" idx="0"/>
            </p:cNvCxnSpPr>
            <p:nvPr/>
          </p:nvCxnSpPr>
          <p:spPr>
            <a:xfrm flipH="1">
              <a:off x="8577472" y="4686942"/>
              <a:ext cx="1140180" cy="2420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A947060-13B9-C643-9CA2-9328873518A7}"/>
                </a:ext>
              </a:extLst>
            </p:cNvPr>
            <p:cNvCxnSpPr>
              <a:cxnSpLocks/>
              <a:stCxn id="44" idx="3"/>
              <a:endCxn id="56" idx="0"/>
            </p:cNvCxnSpPr>
            <p:nvPr/>
          </p:nvCxnSpPr>
          <p:spPr>
            <a:xfrm flipH="1">
              <a:off x="9487237" y="4686942"/>
              <a:ext cx="230415" cy="2432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69097FB-13B3-9849-A319-F60C7E8809F8}"/>
                </a:ext>
              </a:extLst>
            </p:cNvPr>
            <p:cNvCxnSpPr>
              <a:cxnSpLocks/>
              <a:stCxn id="44" idx="5"/>
              <a:endCxn id="57" idx="0"/>
            </p:cNvCxnSpPr>
            <p:nvPr/>
          </p:nvCxnSpPr>
          <p:spPr>
            <a:xfrm>
              <a:off x="10226768" y="4686942"/>
              <a:ext cx="1052960" cy="2304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0C70494B-0F7B-EB4E-A42E-F0E426A632DD}"/>
                    </a:ext>
                  </a:extLst>
                </p:cNvPr>
                <p:cNvSpPr txBox="1"/>
                <p:nvPr/>
              </p:nvSpPr>
              <p:spPr>
                <a:xfrm>
                  <a:off x="8217472" y="4928981"/>
                  <a:ext cx="720000" cy="406644"/>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𝑑</m:t>
                            </m:r>
                            <m:r>
                              <a:rPr lang="de-DE" b="0" i="1" dirty="0" smtClean="0">
                                <a:latin typeface="Cambria Math" panose="02040503050406030204" pitchFamily="18" charset="0"/>
                              </a:rPr>
                              <m:t>,1</m:t>
                            </m:r>
                          </m:sub>
                        </m:sSub>
                      </m:oMath>
                    </m:oMathPara>
                  </a14:m>
                  <a:endParaRPr lang="de-DE" dirty="0"/>
                </a:p>
              </p:txBody>
            </p:sp>
          </mc:Choice>
          <mc:Fallback xmlns="">
            <p:sp>
              <p:nvSpPr>
                <p:cNvPr id="55" name="TextBox 54">
                  <a:extLst>
                    <a:ext uri="{FF2B5EF4-FFF2-40B4-BE49-F238E27FC236}">
                      <a16:creationId xmlns:a16="http://schemas.microsoft.com/office/drawing/2014/main" id="{0C70494B-0F7B-EB4E-A42E-F0E426A632DD}"/>
                    </a:ext>
                  </a:extLst>
                </p:cNvPr>
                <p:cNvSpPr txBox="1">
                  <a:spLocks noRot="1" noChangeAspect="1" noMove="1" noResize="1" noEditPoints="1" noAdjustHandles="1" noChangeArrowheads="1" noChangeShapeType="1" noTextEdit="1"/>
                </p:cNvSpPr>
                <p:nvPr/>
              </p:nvSpPr>
              <p:spPr>
                <a:xfrm>
                  <a:off x="8217472" y="4928981"/>
                  <a:ext cx="720000" cy="406644"/>
                </a:xfrm>
                <a:prstGeom prst="ellipse">
                  <a:avLst/>
                </a:prstGeom>
                <a:blipFill>
                  <a:blip r:embed="rId1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0B7A93B7-167F-AE42-B186-D58DB7FD4C9F}"/>
                    </a:ext>
                  </a:extLst>
                </p:cNvPr>
                <p:cNvSpPr txBox="1"/>
                <p:nvPr/>
              </p:nvSpPr>
              <p:spPr>
                <a:xfrm>
                  <a:off x="9127237" y="4930218"/>
                  <a:ext cx="720000" cy="406644"/>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𝑑</m:t>
                            </m:r>
                            <m:r>
                              <a:rPr lang="de-DE" b="0" i="1" dirty="0" smtClean="0">
                                <a:latin typeface="Cambria Math" panose="02040503050406030204" pitchFamily="18" charset="0"/>
                              </a:rPr>
                              <m:t>,2</m:t>
                            </m:r>
                          </m:sub>
                        </m:sSub>
                      </m:oMath>
                    </m:oMathPara>
                  </a14:m>
                  <a:endParaRPr lang="de-DE" dirty="0"/>
                </a:p>
              </p:txBody>
            </p:sp>
          </mc:Choice>
          <mc:Fallback xmlns="">
            <p:sp>
              <p:nvSpPr>
                <p:cNvPr id="56" name="TextBox 55">
                  <a:extLst>
                    <a:ext uri="{FF2B5EF4-FFF2-40B4-BE49-F238E27FC236}">
                      <a16:creationId xmlns:a16="http://schemas.microsoft.com/office/drawing/2014/main" id="{0B7A93B7-167F-AE42-B186-D58DB7FD4C9F}"/>
                    </a:ext>
                  </a:extLst>
                </p:cNvPr>
                <p:cNvSpPr txBox="1">
                  <a:spLocks noRot="1" noChangeAspect="1" noMove="1" noResize="1" noEditPoints="1" noAdjustHandles="1" noChangeArrowheads="1" noChangeShapeType="1" noTextEdit="1"/>
                </p:cNvSpPr>
                <p:nvPr/>
              </p:nvSpPr>
              <p:spPr>
                <a:xfrm>
                  <a:off x="9127237" y="4930218"/>
                  <a:ext cx="720000" cy="406644"/>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FC287F92-09AA-B645-BBCD-56729618D2AC}"/>
                    </a:ext>
                  </a:extLst>
                </p:cNvPr>
                <p:cNvSpPr txBox="1"/>
                <p:nvPr/>
              </p:nvSpPr>
              <p:spPr>
                <a:xfrm>
                  <a:off x="10919728" y="4917420"/>
                  <a:ext cx="720000" cy="426211"/>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𝑑</m:t>
                            </m:r>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𝑛</m:t>
                                </m:r>
                              </m:e>
                              <m:sub>
                                <m:r>
                                  <a:rPr lang="de-DE" b="0" i="1" dirty="0" smtClean="0">
                                    <a:latin typeface="Cambria Math" panose="02040503050406030204" pitchFamily="18" charset="0"/>
                                  </a:rPr>
                                  <m:t>𝑑</m:t>
                                </m:r>
                              </m:sub>
                            </m:sSub>
                          </m:sub>
                        </m:sSub>
                      </m:oMath>
                    </m:oMathPara>
                  </a14:m>
                  <a:endParaRPr lang="de-DE" dirty="0"/>
                </a:p>
              </p:txBody>
            </p:sp>
          </mc:Choice>
          <mc:Fallback xmlns="">
            <p:sp>
              <p:nvSpPr>
                <p:cNvPr id="57" name="TextBox 56">
                  <a:extLst>
                    <a:ext uri="{FF2B5EF4-FFF2-40B4-BE49-F238E27FC236}">
                      <a16:creationId xmlns:a16="http://schemas.microsoft.com/office/drawing/2014/main" id="{FC287F92-09AA-B645-BBCD-56729618D2AC}"/>
                    </a:ext>
                  </a:extLst>
                </p:cNvPr>
                <p:cNvSpPr txBox="1">
                  <a:spLocks noRot="1" noChangeAspect="1" noMove="1" noResize="1" noEditPoints="1" noAdjustHandles="1" noChangeArrowheads="1" noChangeShapeType="1" noTextEdit="1"/>
                </p:cNvSpPr>
                <p:nvPr/>
              </p:nvSpPr>
              <p:spPr>
                <a:xfrm>
                  <a:off x="10919728" y="4917420"/>
                  <a:ext cx="720000" cy="426211"/>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8" name="Rectangle 57">
                  <a:extLst>
                    <a:ext uri="{FF2B5EF4-FFF2-40B4-BE49-F238E27FC236}">
                      <a16:creationId xmlns:a16="http://schemas.microsoft.com/office/drawing/2014/main" id="{CB02A7B8-397B-9D43-843B-FF1AD7EDBA9C}"/>
                    </a:ext>
                  </a:extLst>
                </p:cNvPr>
                <p:cNvSpPr/>
                <p:nvPr/>
              </p:nvSpPr>
              <p:spPr>
                <a:xfrm>
                  <a:off x="10175770" y="4945316"/>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58" name="Rectangle 57">
                  <a:extLst>
                    <a:ext uri="{FF2B5EF4-FFF2-40B4-BE49-F238E27FC236}">
                      <a16:creationId xmlns:a16="http://schemas.microsoft.com/office/drawing/2014/main" id="{CB02A7B8-397B-9D43-843B-FF1AD7EDBA9C}"/>
                    </a:ext>
                  </a:extLst>
                </p:cNvPr>
                <p:cNvSpPr>
                  <a:spLocks noRot="1" noChangeAspect="1" noMove="1" noResize="1" noEditPoints="1" noAdjustHandles="1" noChangeArrowheads="1" noChangeShapeType="1" noTextEdit="1"/>
                </p:cNvSpPr>
                <p:nvPr/>
              </p:nvSpPr>
              <p:spPr>
                <a:xfrm>
                  <a:off x="10175770" y="4945316"/>
                  <a:ext cx="410690" cy="369332"/>
                </a:xfrm>
                <a:prstGeom prst="rect">
                  <a:avLst/>
                </a:prstGeom>
                <a:blipFill>
                  <a:blip r:embed="rId18"/>
                  <a:stretch>
                    <a:fillRect/>
                  </a:stretch>
                </a:blipFill>
              </p:spPr>
              <p:txBody>
                <a:bodyPr/>
                <a:lstStyle/>
                <a:p>
                  <a:r>
                    <a:rPr lang="de-DE">
                      <a:noFill/>
                    </a:rPr>
                    <a:t> </a:t>
                  </a:r>
                </a:p>
              </p:txBody>
            </p:sp>
          </mc:Fallback>
        </mc:AlternateContent>
        <p:cxnSp>
          <p:nvCxnSpPr>
            <p:cNvPr id="59" name="Straight Arrow Connector 58">
              <a:extLst>
                <a:ext uri="{FF2B5EF4-FFF2-40B4-BE49-F238E27FC236}">
                  <a16:creationId xmlns:a16="http://schemas.microsoft.com/office/drawing/2014/main" id="{D313D46C-AF88-6C43-8FD1-525DCAFEF746}"/>
                </a:ext>
              </a:extLst>
            </p:cNvPr>
            <p:cNvCxnSpPr>
              <a:cxnSpLocks/>
              <a:stCxn id="55" idx="4"/>
              <a:endCxn id="48" idx="0"/>
            </p:cNvCxnSpPr>
            <p:nvPr/>
          </p:nvCxnSpPr>
          <p:spPr>
            <a:xfrm flipH="1">
              <a:off x="8574482" y="5335625"/>
              <a:ext cx="2990" cy="1814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DD5801D0-C393-1F4F-9825-C2133CC22BC0}"/>
                </a:ext>
              </a:extLst>
            </p:cNvPr>
            <p:cNvCxnSpPr>
              <a:cxnSpLocks/>
              <a:stCxn id="56" idx="4"/>
              <a:endCxn id="49" idx="0"/>
            </p:cNvCxnSpPr>
            <p:nvPr/>
          </p:nvCxnSpPr>
          <p:spPr>
            <a:xfrm>
              <a:off x="9487237" y="5336862"/>
              <a:ext cx="0" cy="1791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A260C80C-BF1B-1C41-AD09-3EA5E4AAAB0F}"/>
                </a:ext>
              </a:extLst>
            </p:cNvPr>
            <p:cNvCxnSpPr>
              <a:cxnSpLocks/>
              <a:stCxn id="57" idx="4"/>
              <a:endCxn id="50" idx="0"/>
            </p:cNvCxnSpPr>
            <p:nvPr/>
          </p:nvCxnSpPr>
          <p:spPr>
            <a:xfrm flipH="1">
              <a:off x="11274994" y="5343631"/>
              <a:ext cx="4734" cy="172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2" name="Rectangle 61">
            <a:extLst>
              <a:ext uri="{FF2B5EF4-FFF2-40B4-BE49-F238E27FC236}">
                <a16:creationId xmlns:a16="http://schemas.microsoft.com/office/drawing/2014/main" id="{0401BFC6-445E-C047-A6C0-8410B8B9609F}"/>
              </a:ext>
            </a:extLst>
          </p:cNvPr>
          <p:cNvSpPr/>
          <p:nvPr/>
        </p:nvSpPr>
        <p:spPr>
          <a:xfrm>
            <a:off x="2797096" y="6238384"/>
            <a:ext cx="6609822" cy="246221"/>
          </a:xfrm>
          <a:prstGeom prst="rect">
            <a:avLst/>
          </a:prstGeom>
        </p:spPr>
        <p:txBody>
          <a:bodyPr wrap="none">
            <a:spAutoFit/>
          </a:bodyPr>
          <a:lstStyle/>
          <a:p>
            <a:pPr marL="7938" lvl="1" algn="ctr"/>
            <a:r>
              <a:rPr lang="de-DE" sz="1000" dirty="0">
                <a:solidFill>
                  <a:schemeClr val="tx1">
                    <a:lumMod val="60000"/>
                    <a:lumOff val="40000"/>
                  </a:schemeClr>
                </a:solidFill>
              </a:rPr>
              <a:t>David M. Blei, Andrew Y. </a:t>
            </a:r>
            <a:r>
              <a:rPr lang="de-DE" sz="1000" dirty="0" err="1">
                <a:solidFill>
                  <a:schemeClr val="tx1">
                    <a:lumMod val="60000"/>
                    <a:lumOff val="40000"/>
                  </a:schemeClr>
                </a:solidFill>
              </a:rPr>
              <a:t>Ng</a:t>
            </a:r>
            <a:r>
              <a:rPr lang="de-DE" sz="1000" dirty="0">
                <a:solidFill>
                  <a:schemeClr val="tx1">
                    <a:lumMod val="60000"/>
                    <a:lumOff val="40000"/>
                  </a:schemeClr>
                </a:solidFill>
              </a:rPr>
              <a:t>, </a:t>
            </a:r>
            <a:r>
              <a:rPr lang="de-DE" sz="1000" dirty="0" err="1">
                <a:solidFill>
                  <a:schemeClr val="tx1">
                    <a:lumMod val="60000"/>
                    <a:lumOff val="40000"/>
                  </a:schemeClr>
                </a:solidFill>
              </a:rPr>
              <a:t>and</a:t>
            </a:r>
            <a:r>
              <a:rPr lang="de-DE" sz="1000" dirty="0">
                <a:solidFill>
                  <a:schemeClr val="tx1">
                    <a:lumMod val="60000"/>
                    <a:lumOff val="40000"/>
                  </a:schemeClr>
                </a:solidFill>
              </a:rPr>
              <a:t> Michael I. Jordan: </a:t>
            </a:r>
            <a:r>
              <a:rPr lang="de-DE" sz="1000" i="1" dirty="0">
                <a:solidFill>
                  <a:schemeClr val="tx1">
                    <a:lumMod val="60000"/>
                    <a:lumOff val="40000"/>
                  </a:schemeClr>
                </a:solidFill>
              </a:rPr>
              <a:t>Latent </a:t>
            </a:r>
            <a:r>
              <a:rPr lang="de-DE" sz="1000" i="1" dirty="0" err="1">
                <a:solidFill>
                  <a:schemeClr val="tx1">
                    <a:lumMod val="60000"/>
                    <a:lumOff val="40000"/>
                  </a:schemeClr>
                </a:solidFill>
              </a:rPr>
              <a:t>Dirichlet</a:t>
            </a:r>
            <a:r>
              <a:rPr lang="de-DE" sz="1000" i="1" dirty="0">
                <a:solidFill>
                  <a:schemeClr val="tx1">
                    <a:lumMod val="60000"/>
                    <a:lumOff val="40000"/>
                  </a:schemeClr>
                </a:solidFill>
              </a:rPr>
              <a:t> </a:t>
            </a:r>
            <a:r>
              <a:rPr lang="de-DE" sz="1000" i="1" dirty="0" err="1">
                <a:solidFill>
                  <a:schemeClr val="tx1">
                    <a:lumMod val="60000"/>
                    <a:lumOff val="40000"/>
                  </a:schemeClr>
                </a:solidFill>
              </a:rPr>
              <a:t>Allocation</a:t>
            </a:r>
            <a:r>
              <a:rPr lang="de-DE" sz="1000" dirty="0">
                <a:solidFill>
                  <a:schemeClr val="tx1">
                    <a:lumMod val="60000"/>
                    <a:lumOff val="40000"/>
                  </a:schemeClr>
                </a:solidFill>
              </a:rPr>
              <a:t>. Journal </a:t>
            </a:r>
            <a:r>
              <a:rPr lang="de-DE" sz="1000" dirty="0" err="1">
                <a:solidFill>
                  <a:schemeClr val="tx1">
                    <a:lumMod val="60000"/>
                    <a:lumOff val="40000"/>
                  </a:schemeClr>
                </a:solidFill>
              </a:rPr>
              <a:t>of</a:t>
            </a:r>
            <a:r>
              <a:rPr lang="de-DE" sz="1000" dirty="0">
                <a:solidFill>
                  <a:schemeClr val="tx1">
                    <a:lumMod val="60000"/>
                    <a:lumOff val="40000"/>
                  </a:schemeClr>
                </a:solidFill>
              </a:rPr>
              <a:t> </a:t>
            </a:r>
            <a:r>
              <a:rPr lang="de-DE" sz="1000" dirty="0" err="1">
                <a:solidFill>
                  <a:schemeClr val="tx1">
                    <a:lumMod val="60000"/>
                    <a:lumOff val="40000"/>
                  </a:schemeClr>
                </a:solidFill>
              </a:rPr>
              <a:t>Machine</a:t>
            </a:r>
            <a:r>
              <a:rPr lang="de-DE" sz="1000" dirty="0">
                <a:solidFill>
                  <a:schemeClr val="tx1">
                    <a:lumMod val="60000"/>
                    <a:lumOff val="40000"/>
                  </a:schemeClr>
                </a:solidFill>
              </a:rPr>
              <a:t> Learning Research, 2003.</a:t>
            </a:r>
          </a:p>
        </p:txBody>
      </p:sp>
    </p:spTree>
    <p:extLst>
      <p:ext uri="{BB962C8B-B14F-4D97-AF65-F5344CB8AC3E}">
        <p14:creationId xmlns:p14="http://schemas.microsoft.com/office/powerpoint/2010/main" val="322326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D94AF-4B1E-6146-B15F-47422EA73484}"/>
              </a:ext>
            </a:extLst>
          </p:cNvPr>
          <p:cNvSpPr>
            <a:spLocks noGrp="1"/>
          </p:cNvSpPr>
          <p:nvPr>
            <p:ph type="title"/>
          </p:nvPr>
        </p:nvSpPr>
        <p:spPr/>
        <p:txBody>
          <a:bodyPr/>
          <a:lstStyle/>
          <a:p>
            <a:r>
              <a:rPr lang="de-DE" dirty="0"/>
              <a:t>Topic Modellierung: </a:t>
            </a:r>
            <a:r>
              <a:rPr lang="de-DE" dirty="0" err="1">
                <a:solidFill>
                  <a:schemeClr val="accent2"/>
                </a:solidFill>
              </a:rPr>
              <a:t>Mixture</a:t>
            </a:r>
            <a:r>
              <a:rPr lang="de-DE" dirty="0">
                <a:solidFill>
                  <a:schemeClr val="accent2"/>
                </a:solidFill>
              </a:rPr>
              <a:t> </a:t>
            </a:r>
            <a:r>
              <a:rPr lang="de-DE" dirty="0" err="1">
                <a:solidFill>
                  <a:schemeClr val="accent2"/>
                </a:solidFill>
              </a:rPr>
              <a:t>of</a:t>
            </a:r>
            <a:r>
              <a:rPr lang="de-DE" dirty="0">
                <a:solidFill>
                  <a:schemeClr val="accent2"/>
                </a:solidFill>
              </a:rPr>
              <a:t> Topics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2199EBB-486D-164E-A5D6-60E0A7F92C3F}"/>
                  </a:ext>
                </a:extLst>
              </p:cNvPr>
              <p:cNvSpPr>
                <a:spLocks noGrp="1"/>
              </p:cNvSpPr>
              <p:nvPr>
                <p:ph idx="1"/>
              </p:nvPr>
            </p:nvSpPr>
            <p:spPr>
              <a:xfrm>
                <a:off x="360000" y="1665066"/>
                <a:ext cx="8609830" cy="4240848"/>
              </a:xfrm>
            </p:spPr>
            <p:txBody>
              <a:bodyPr/>
              <a:lstStyle/>
              <a:p>
                <a:r>
                  <a:rPr lang="de-DE" dirty="0"/>
                  <a:t>Andere Annahme: </a:t>
                </a:r>
                <a:r>
                  <a:rPr lang="de-DE" dirty="0">
                    <a:solidFill>
                      <a:schemeClr val="accent2"/>
                    </a:solidFill>
                  </a:rPr>
                  <a:t>Dokumente bestehen aus einem Mix von Topics</a:t>
                </a:r>
              </a:p>
              <a:p>
                <a:r>
                  <a:rPr lang="de-DE" dirty="0"/>
                  <a:t>Um eine eigene A-priori-Topic-Verteilung </a:t>
                </a:r>
                <a14:m>
                  <m:oMath xmlns:m="http://schemas.openxmlformats.org/officeDocument/2006/math">
                    <m:sSub>
                      <m:sSubPr>
                        <m:ctrlPr>
                          <a:rPr lang="de-DE" b="0" i="1" dirty="0" smtClean="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𝜽</m:t>
                        </m:r>
                      </m:e>
                      <m:sub>
                        <m:r>
                          <a:rPr lang="de-DE" b="0" i="1" dirty="0" smtClean="0">
                            <a:latin typeface="Cambria Math" panose="02040503050406030204" pitchFamily="18" charset="0"/>
                            <a:ea typeface="Cambria Math" panose="02040503050406030204" pitchFamily="18" charset="0"/>
                          </a:rPr>
                          <m:t>𝑑</m:t>
                        </m:r>
                      </m:sub>
                    </m:sSub>
                  </m:oMath>
                </a14:m>
                <a:r>
                  <a:rPr lang="de-DE" dirty="0"/>
                  <a:t> für jedes Dokument darzustellen: </a:t>
                </a:r>
                <a:r>
                  <a:rPr lang="de-DE" dirty="0">
                    <a:solidFill>
                      <a:schemeClr val="accent1"/>
                    </a:solidFill>
                  </a:rPr>
                  <a:t>Hyperparameter </a:t>
                </a:r>
                <a14:m>
                  <m:oMath xmlns:m="http://schemas.openxmlformats.org/officeDocument/2006/math">
                    <m:r>
                      <a:rPr lang="de-DE" b="1" i="1">
                        <a:solidFill>
                          <a:schemeClr val="accent1"/>
                        </a:solidFill>
                        <a:latin typeface="Cambria Math" panose="02040503050406030204" pitchFamily="18" charset="0"/>
                        <a:ea typeface="Cambria Math" panose="02040503050406030204" pitchFamily="18" charset="0"/>
                      </a:rPr>
                      <m:t>𝜶</m:t>
                    </m:r>
                  </m:oMath>
                </a14:m>
                <a:r>
                  <a:rPr lang="de-DE" dirty="0">
                    <a:solidFill>
                      <a:schemeClr val="accent1"/>
                    </a:solidFill>
                  </a:rPr>
                  <a:t> </a:t>
                </a:r>
                <a:endParaRPr lang="de-DE" dirty="0"/>
              </a:p>
              <a:p>
                <a:pPr lvl="1"/>
                <a:r>
                  <a:rPr lang="de-DE" dirty="0"/>
                  <a:t>Als Elternknoten außerhalb der Plate: Ermöglicht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𝜽</m:t>
                        </m:r>
                      </m:e>
                      <m:sub>
                        <m:r>
                          <a:rPr lang="de-DE" i="1" dirty="0">
                            <a:latin typeface="Cambria Math" panose="02040503050406030204" pitchFamily="18" charset="0"/>
                            <a:ea typeface="Cambria Math" panose="02040503050406030204" pitchFamily="18" charset="0"/>
                          </a:rPr>
                          <m:t>𝑑</m:t>
                        </m:r>
                      </m:sub>
                    </m:sSub>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𝜽</m:t>
                        </m:r>
                      </m:e>
                      <m:sub>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𝑑</m:t>
                            </m:r>
                          </m:e>
                          <m:sup>
                            <m:r>
                              <a:rPr lang="de-DE" i="1" dirty="0">
                                <a:latin typeface="Cambria Math" panose="02040503050406030204" pitchFamily="18" charset="0"/>
                                <a:ea typeface="Cambria Math" panose="02040503050406030204" pitchFamily="18" charset="0"/>
                              </a:rPr>
                              <m:t>′</m:t>
                            </m:r>
                          </m:sup>
                        </m:sSup>
                      </m:sub>
                    </m:sSub>
                  </m:oMath>
                </a14:m>
                <a:endParaRPr lang="de-DE" dirty="0"/>
              </a:p>
              <a:p>
                <a:pPr lvl="1"/>
                <a:r>
                  <a:rPr lang="de-DE" dirty="0"/>
                  <a:t>Gibt an, wie wahrscheinlich die unterschiedlichen Verteilungen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𝜽</m:t>
                        </m:r>
                      </m:e>
                      <m:sub>
                        <m:r>
                          <a:rPr lang="de-DE" i="1" dirty="0">
                            <a:latin typeface="Cambria Math" panose="02040503050406030204" pitchFamily="18" charset="0"/>
                            <a:ea typeface="Cambria Math" panose="02040503050406030204" pitchFamily="18" charset="0"/>
                          </a:rPr>
                          <m:t>𝑑</m:t>
                        </m:r>
                      </m:sub>
                    </m:sSub>
                  </m:oMath>
                </a14:m>
                <a:r>
                  <a:rPr lang="de-DE" dirty="0"/>
                  <a:t> sind</a:t>
                </a:r>
              </a:p>
              <a:p>
                <a:pPr lvl="2"/>
                <a:r>
                  <a:rPr lang="de-DE" i="1" dirty="0"/>
                  <a:t>Verteilung über Verteilungen</a:t>
                </a:r>
              </a:p>
              <a:p>
                <a:pPr lvl="2"/>
                <a:r>
                  <a:rPr lang="de-DE" dirty="0"/>
                  <a:t>Erlaubt zu modellieren, dass es wahrscheinlicher ist, dass</a:t>
                </a:r>
              </a:p>
              <a:p>
                <a:pPr lvl="3"/>
                <a:r>
                  <a:rPr lang="de-DE" dirty="0"/>
                  <a:t>Pro Dokument wenige Topics mit hoher Wahrscheinlichkeit auftreten</a:t>
                </a:r>
              </a:p>
              <a:p>
                <a:pPr marL="800100" lvl="3" indent="0">
                  <a:buNone/>
                </a:pPr>
                <a:r>
                  <a:rPr lang="de-DE" dirty="0"/>
                  <a:t>oder</a:t>
                </a:r>
              </a:p>
              <a:p>
                <a:pPr lvl="3"/>
                <a:r>
                  <a:rPr lang="de-DE" dirty="0"/>
                  <a:t>Pro Dokument jedes Topic mit etwa gleicher Wahrscheinlichkeit </a:t>
                </a:r>
                <a:br>
                  <a:rPr lang="de-DE" dirty="0"/>
                </a:br>
                <a:r>
                  <a:rPr lang="de-DE" dirty="0"/>
                  <a:t>auftritt</a:t>
                </a:r>
              </a:p>
              <a:p>
                <a:pPr lvl="3"/>
                <a:endParaRPr lang="de-DE" dirty="0"/>
              </a:p>
              <a:p>
                <a:pPr lvl="1"/>
                <a:endParaRPr lang="de-DE" dirty="0"/>
              </a:p>
            </p:txBody>
          </p:sp>
        </mc:Choice>
        <mc:Fallback xmlns="">
          <p:sp>
            <p:nvSpPr>
              <p:cNvPr id="3" name="Content Placeholder 2">
                <a:extLst>
                  <a:ext uri="{FF2B5EF4-FFF2-40B4-BE49-F238E27FC236}">
                    <a16:creationId xmlns:a16="http://schemas.microsoft.com/office/drawing/2014/main" id="{F2199EBB-486D-164E-A5D6-60E0A7F92C3F}"/>
                  </a:ext>
                </a:extLst>
              </p:cNvPr>
              <p:cNvSpPr>
                <a:spLocks noGrp="1" noRot="1" noChangeAspect="1" noMove="1" noResize="1" noEditPoints="1" noAdjustHandles="1" noChangeArrowheads="1" noChangeShapeType="1" noTextEdit="1"/>
              </p:cNvSpPr>
              <p:nvPr>
                <p:ph idx="1"/>
              </p:nvPr>
            </p:nvSpPr>
            <p:spPr>
              <a:xfrm>
                <a:off x="360000" y="1665066"/>
                <a:ext cx="8609830" cy="4240848"/>
              </a:xfrm>
              <a:blipFill>
                <a:blip r:embed="rId3"/>
                <a:stretch>
                  <a:fillRect l="-1915" t="-2687" r="-1325"/>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C6920D86-2737-0743-9C00-18526D7A2341}"/>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1DF69386-1E54-7342-9B94-AF2899296489}"/>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AD6BFA09-A9FD-FE43-B177-5366F3D3AFCC}"/>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53</a:t>
            </a:fld>
            <a:r>
              <a:rPr lang="de-DE"/>
              <a:t> </a:t>
            </a:r>
            <a:endParaRPr lang="de-DE" sz="1400" dirty="0"/>
          </a:p>
        </p:txBody>
      </p:sp>
      <p:grpSp>
        <p:nvGrpSpPr>
          <p:cNvPr id="20" name="Group 19">
            <a:extLst>
              <a:ext uri="{FF2B5EF4-FFF2-40B4-BE49-F238E27FC236}">
                <a16:creationId xmlns:a16="http://schemas.microsoft.com/office/drawing/2014/main" id="{127DAD71-05E4-7546-A826-AD1E62CA0B94}"/>
              </a:ext>
            </a:extLst>
          </p:cNvPr>
          <p:cNvGrpSpPr/>
          <p:nvPr/>
        </p:nvGrpSpPr>
        <p:grpSpPr>
          <a:xfrm>
            <a:off x="9127237" y="1162917"/>
            <a:ext cx="2538487" cy="2947529"/>
            <a:chOff x="9127237" y="1162917"/>
            <a:chExt cx="2538487" cy="2947529"/>
          </a:xfrm>
        </p:grpSpPr>
        <p:grpSp>
          <p:nvGrpSpPr>
            <p:cNvPr id="7" name="Group 6">
              <a:extLst>
                <a:ext uri="{FF2B5EF4-FFF2-40B4-BE49-F238E27FC236}">
                  <a16:creationId xmlns:a16="http://schemas.microsoft.com/office/drawing/2014/main" id="{EDDD7AD6-85CD-4946-AD02-39AAF8AA2E9B}"/>
                </a:ext>
              </a:extLst>
            </p:cNvPr>
            <p:cNvGrpSpPr/>
            <p:nvPr/>
          </p:nvGrpSpPr>
          <p:grpSpPr>
            <a:xfrm>
              <a:off x="9127237" y="1655888"/>
              <a:ext cx="2538487" cy="2454558"/>
              <a:chOff x="7950129" y="4109675"/>
              <a:chExt cx="2538487" cy="2454558"/>
            </a:xfrm>
          </p:grpSpPr>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C81A0F11-6A0C-EA42-9224-398B44294779}"/>
                      </a:ext>
                    </a:extLst>
                  </p:cNvPr>
                  <p:cNvSpPr/>
                  <p:nvPr/>
                </p:nvSpPr>
                <p:spPr>
                  <a:xfrm>
                    <a:off x="7950129" y="4109675"/>
                    <a:ext cx="1724809" cy="24545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de-DE" dirty="0">
                        <a:solidFill>
                          <a:schemeClr val="tx1"/>
                        </a:solidFill>
                      </a:rPr>
                      <a:t> </a:t>
                    </a:r>
                    <a14:m>
                      <m:oMath xmlns:m="http://schemas.openxmlformats.org/officeDocument/2006/math">
                        <m:r>
                          <a:rPr lang="de-DE" b="0" i="1" dirty="0" smtClean="0">
                            <a:solidFill>
                              <a:schemeClr val="tx1"/>
                            </a:solidFill>
                            <a:latin typeface="Cambria Math" panose="02040503050406030204" pitchFamily="18" charset="0"/>
                          </a:rPr>
                          <m:t>𝑀</m:t>
                        </m:r>
                      </m:oMath>
                    </a14:m>
                    <a:endParaRPr lang="de-DE" dirty="0">
                      <a:solidFill>
                        <a:schemeClr val="tx1"/>
                      </a:solidFill>
                    </a:endParaRPr>
                  </a:p>
                </p:txBody>
              </p:sp>
            </mc:Choice>
            <mc:Fallback xmlns="">
              <p:sp>
                <p:nvSpPr>
                  <p:cNvPr id="8" name="Rectangle 7">
                    <a:extLst>
                      <a:ext uri="{FF2B5EF4-FFF2-40B4-BE49-F238E27FC236}">
                        <a16:creationId xmlns:a16="http://schemas.microsoft.com/office/drawing/2014/main" id="{C81A0F11-6A0C-EA42-9224-398B44294779}"/>
                      </a:ext>
                    </a:extLst>
                  </p:cNvPr>
                  <p:cNvSpPr>
                    <a:spLocks noRot="1" noChangeAspect="1" noMove="1" noResize="1" noEditPoints="1" noAdjustHandles="1" noChangeArrowheads="1" noChangeShapeType="1" noTextEdit="1"/>
                  </p:cNvSpPr>
                  <p:nvPr/>
                </p:nvSpPr>
                <p:spPr>
                  <a:xfrm>
                    <a:off x="7950129" y="4109675"/>
                    <a:ext cx="1724809" cy="2454558"/>
                  </a:xfrm>
                  <a:prstGeom prst="rect">
                    <a:avLst/>
                  </a:prstGeom>
                  <a:blipFill>
                    <a:blip r:embed="rId4"/>
                    <a:stretch>
                      <a:fillRect/>
                    </a:stretch>
                  </a:blipFill>
                  <a:ln w="28575">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510DF324-0D22-334A-8B94-2288D80C723A}"/>
                      </a:ext>
                    </a:extLst>
                  </p:cNvPr>
                  <p:cNvSpPr txBox="1"/>
                  <p:nvPr/>
                </p:nvSpPr>
                <p:spPr>
                  <a:xfrm>
                    <a:off x="8403807" y="5001118"/>
                    <a:ext cx="720000" cy="406644"/>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𝑑</m:t>
                              </m:r>
                              <m:r>
                                <a:rPr lang="de-DE" b="0" i="1" dirty="0" smtClean="0">
                                  <a:latin typeface="Cambria Math" panose="02040503050406030204" pitchFamily="18" charset="0"/>
                                </a:rPr>
                                <m:t>,</m:t>
                              </m:r>
                              <m:r>
                                <a:rPr lang="de-DE" b="0" i="1" dirty="0" smtClean="0">
                                  <a:latin typeface="Cambria Math" panose="02040503050406030204" pitchFamily="18" charset="0"/>
                                </a:rPr>
                                <m:t>𝑖</m:t>
                              </m:r>
                            </m:sub>
                          </m:sSub>
                        </m:oMath>
                      </m:oMathPara>
                    </a14:m>
                    <a:endParaRPr lang="de-DE" dirty="0"/>
                  </a:p>
                </p:txBody>
              </p:sp>
            </mc:Choice>
            <mc:Fallback xmlns="">
              <p:sp>
                <p:nvSpPr>
                  <p:cNvPr id="9" name="TextBox 8">
                    <a:extLst>
                      <a:ext uri="{FF2B5EF4-FFF2-40B4-BE49-F238E27FC236}">
                        <a16:creationId xmlns:a16="http://schemas.microsoft.com/office/drawing/2014/main" id="{510DF324-0D22-334A-8B94-2288D80C723A}"/>
                      </a:ext>
                    </a:extLst>
                  </p:cNvPr>
                  <p:cNvSpPr txBox="1">
                    <a:spLocks noRot="1" noChangeAspect="1" noMove="1" noResize="1" noEditPoints="1" noAdjustHandles="1" noChangeArrowheads="1" noChangeShapeType="1" noTextEdit="1"/>
                  </p:cNvSpPr>
                  <p:nvPr/>
                </p:nvSpPr>
                <p:spPr>
                  <a:xfrm>
                    <a:off x="8403807" y="5001118"/>
                    <a:ext cx="720000" cy="406644"/>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3B55A3F-6546-4B45-BF50-F4BF5EA10449}"/>
                      </a:ext>
                    </a:extLst>
                  </p:cNvPr>
                  <p:cNvSpPr txBox="1"/>
                  <p:nvPr/>
                </p:nvSpPr>
                <p:spPr>
                  <a:xfrm>
                    <a:off x="8403807" y="5698024"/>
                    <a:ext cx="720000" cy="406644"/>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𝑑</m:t>
                              </m:r>
                              <m:r>
                                <a:rPr lang="de-DE" b="0" i="1" dirty="0" smtClean="0">
                                  <a:latin typeface="Cambria Math" panose="02040503050406030204" pitchFamily="18" charset="0"/>
                                </a:rPr>
                                <m:t>,</m:t>
                              </m:r>
                              <m:r>
                                <a:rPr lang="de-DE" b="0" i="1" dirty="0" smtClean="0">
                                  <a:latin typeface="Cambria Math" panose="02040503050406030204" pitchFamily="18" charset="0"/>
                                </a:rPr>
                                <m:t>𝑖</m:t>
                              </m:r>
                            </m:sub>
                          </m:sSub>
                        </m:oMath>
                      </m:oMathPara>
                    </a14:m>
                    <a:endParaRPr lang="de-DE" dirty="0"/>
                  </a:p>
                </p:txBody>
              </p:sp>
            </mc:Choice>
            <mc:Fallback xmlns="">
              <p:sp>
                <p:nvSpPr>
                  <p:cNvPr id="10" name="TextBox 9">
                    <a:extLst>
                      <a:ext uri="{FF2B5EF4-FFF2-40B4-BE49-F238E27FC236}">
                        <a16:creationId xmlns:a16="http://schemas.microsoft.com/office/drawing/2014/main" id="{93B55A3F-6546-4B45-BF50-F4BF5EA10449}"/>
                      </a:ext>
                    </a:extLst>
                  </p:cNvPr>
                  <p:cNvSpPr txBox="1">
                    <a:spLocks noRot="1" noChangeAspect="1" noMove="1" noResize="1" noEditPoints="1" noAdjustHandles="1" noChangeArrowheads="1" noChangeShapeType="1" noTextEdit="1"/>
                  </p:cNvSpPr>
                  <p:nvPr/>
                </p:nvSpPr>
                <p:spPr>
                  <a:xfrm>
                    <a:off x="8403807" y="5698024"/>
                    <a:ext cx="720000" cy="406644"/>
                  </a:xfrm>
                  <a:prstGeom prst="ellipse">
                    <a:avLst/>
                  </a:prstGeom>
                  <a:blipFill>
                    <a:blip r:embed="rId6"/>
                    <a:stretch>
                      <a:fillRect/>
                    </a:stretch>
                  </a:blipFill>
                  <a:ln>
                    <a:solidFill>
                      <a:schemeClr val="tx1"/>
                    </a:solidFill>
                  </a:ln>
                </p:spPr>
                <p:txBody>
                  <a:bodyPr/>
                  <a:lstStyle/>
                  <a:p>
                    <a:r>
                      <a:rPr lang="de-DE">
                        <a:noFill/>
                      </a:rPr>
                      <a:t> </a:t>
                    </a:r>
                  </a:p>
                </p:txBody>
              </p:sp>
            </mc:Fallback>
          </mc:AlternateContent>
          <p:cxnSp>
            <p:nvCxnSpPr>
              <p:cNvPr id="11" name="Straight Arrow Connector 10">
                <a:extLst>
                  <a:ext uri="{FF2B5EF4-FFF2-40B4-BE49-F238E27FC236}">
                    <a16:creationId xmlns:a16="http://schemas.microsoft.com/office/drawing/2014/main" id="{D99C6FE9-689D-AC48-A67B-79E94503B74B}"/>
                  </a:ext>
                </a:extLst>
              </p:cNvPr>
              <p:cNvCxnSpPr>
                <a:cxnSpLocks/>
                <a:stCxn id="9" idx="4"/>
                <a:endCxn id="10" idx="0"/>
              </p:cNvCxnSpPr>
              <p:nvPr/>
            </p:nvCxnSpPr>
            <p:spPr>
              <a:xfrm>
                <a:off x="8763807" y="5407762"/>
                <a:ext cx="0" cy="290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FA4EB313-3CFF-9B4A-986E-FB98C4CBF8EF}"/>
                      </a:ext>
                    </a:extLst>
                  </p:cNvPr>
                  <p:cNvSpPr/>
                  <p:nvPr/>
                </p:nvSpPr>
                <p:spPr>
                  <a:xfrm>
                    <a:off x="8165538" y="4815541"/>
                    <a:ext cx="1284514" cy="14216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de-DE" dirty="0">
                        <a:solidFill>
                          <a:schemeClr val="tx1"/>
                        </a:solidFill>
                      </a:rPr>
                      <a:t> </a:t>
                    </a:r>
                    <a14:m>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𝑁</m:t>
                            </m:r>
                          </m:e>
                          <m:sub>
                            <m:r>
                              <a:rPr lang="de-DE" b="0" i="1" dirty="0" smtClean="0">
                                <a:solidFill>
                                  <a:schemeClr val="tx1"/>
                                </a:solidFill>
                                <a:latin typeface="Cambria Math" panose="02040503050406030204" pitchFamily="18" charset="0"/>
                              </a:rPr>
                              <m:t>𝑑</m:t>
                            </m:r>
                          </m:sub>
                        </m:sSub>
                      </m:oMath>
                    </a14:m>
                    <a:endParaRPr lang="de-DE" dirty="0">
                      <a:solidFill>
                        <a:schemeClr val="tx1"/>
                      </a:solidFill>
                    </a:endParaRPr>
                  </a:p>
                </p:txBody>
              </p:sp>
            </mc:Choice>
            <mc:Fallback xmlns="">
              <p:sp>
                <p:nvSpPr>
                  <p:cNvPr id="12" name="Rectangle 11">
                    <a:extLst>
                      <a:ext uri="{FF2B5EF4-FFF2-40B4-BE49-F238E27FC236}">
                        <a16:creationId xmlns:a16="http://schemas.microsoft.com/office/drawing/2014/main" id="{FA4EB313-3CFF-9B4A-986E-FB98C4CBF8EF}"/>
                      </a:ext>
                    </a:extLst>
                  </p:cNvPr>
                  <p:cNvSpPr>
                    <a:spLocks noRot="1" noChangeAspect="1" noMove="1" noResize="1" noEditPoints="1" noAdjustHandles="1" noChangeArrowheads="1" noChangeShapeType="1" noTextEdit="1"/>
                  </p:cNvSpPr>
                  <p:nvPr/>
                </p:nvSpPr>
                <p:spPr>
                  <a:xfrm>
                    <a:off x="8165538" y="4815541"/>
                    <a:ext cx="1284514" cy="1421674"/>
                  </a:xfrm>
                  <a:prstGeom prst="rect">
                    <a:avLst/>
                  </a:prstGeom>
                  <a:blipFill>
                    <a:blip r:embed="rId7"/>
                    <a:stretch>
                      <a:fillRect/>
                    </a:stretch>
                  </a:blipFill>
                  <a:ln w="28575">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7430C7B0-02A7-CD43-B521-437D59F2D135}"/>
                      </a:ext>
                    </a:extLst>
                  </p:cNvPr>
                  <p:cNvSpPr txBox="1"/>
                  <p:nvPr/>
                </p:nvSpPr>
                <p:spPr>
                  <a:xfrm>
                    <a:off x="8403807" y="4311906"/>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ea typeface="Cambria Math" panose="02040503050406030204" pitchFamily="18" charset="0"/>
                                </a:rPr>
                              </m:ctrlPr>
                            </m:sSubPr>
                            <m:e>
                              <m:r>
                                <a:rPr lang="de-DE" b="1" i="1" dirty="0" smtClean="0">
                                  <a:latin typeface="Cambria Math" panose="02040503050406030204" pitchFamily="18" charset="0"/>
                                  <a:ea typeface="Cambria Math" panose="02040503050406030204" pitchFamily="18" charset="0"/>
                                </a:rPr>
                                <m:t>𝜽</m:t>
                              </m:r>
                            </m:e>
                            <m:sub>
                              <m:r>
                                <a:rPr lang="de-DE" b="0" i="1" dirty="0" smtClean="0">
                                  <a:latin typeface="Cambria Math" panose="02040503050406030204" pitchFamily="18" charset="0"/>
                                  <a:ea typeface="Cambria Math" panose="02040503050406030204" pitchFamily="18" charset="0"/>
                                </a:rPr>
                                <m:t>𝑑</m:t>
                              </m:r>
                            </m:sub>
                          </m:sSub>
                        </m:oMath>
                      </m:oMathPara>
                    </a14:m>
                    <a:endParaRPr lang="de-DE" dirty="0"/>
                  </a:p>
                </p:txBody>
              </p:sp>
            </mc:Choice>
            <mc:Fallback xmlns="">
              <p:sp>
                <p:nvSpPr>
                  <p:cNvPr id="13" name="TextBox 12">
                    <a:extLst>
                      <a:ext uri="{FF2B5EF4-FFF2-40B4-BE49-F238E27FC236}">
                        <a16:creationId xmlns:a16="http://schemas.microsoft.com/office/drawing/2014/main" id="{7430C7B0-02A7-CD43-B521-437D59F2D135}"/>
                      </a:ext>
                    </a:extLst>
                  </p:cNvPr>
                  <p:cNvSpPr txBox="1">
                    <a:spLocks noRot="1" noChangeAspect="1" noMove="1" noResize="1" noEditPoints="1" noAdjustHandles="1" noChangeArrowheads="1" noChangeShapeType="1" noTextEdit="1"/>
                  </p:cNvSpPr>
                  <p:nvPr/>
                </p:nvSpPr>
                <p:spPr>
                  <a:xfrm>
                    <a:off x="8403807" y="4311906"/>
                    <a:ext cx="720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14" name="Straight Arrow Connector 13">
                <a:extLst>
                  <a:ext uri="{FF2B5EF4-FFF2-40B4-BE49-F238E27FC236}">
                    <a16:creationId xmlns:a16="http://schemas.microsoft.com/office/drawing/2014/main" id="{CF6B1DE3-4FF0-9442-9D85-A0E56EA74423}"/>
                  </a:ext>
                </a:extLst>
              </p:cNvPr>
              <p:cNvCxnSpPr>
                <a:cxnSpLocks/>
                <a:stCxn id="13" idx="4"/>
                <a:endCxn id="9" idx="0"/>
              </p:cNvCxnSpPr>
              <p:nvPr/>
            </p:nvCxnSpPr>
            <p:spPr>
              <a:xfrm>
                <a:off x="8763807" y="4701419"/>
                <a:ext cx="0" cy="299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6E4E8F4-D7AA-D74E-AB19-E9932F3B3ABD}"/>
                      </a:ext>
                    </a:extLst>
                  </p:cNvPr>
                  <p:cNvSpPr txBox="1"/>
                  <p:nvPr/>
                </p:nvSpPr>
                <p:spPr>
                  <a:xfrm>
                    <a:off x="9768616" y="5001117"/>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r>
                            <a:rPr lang="de-DE" b="1" i="1" dirty="0" smtClean="0">
                              <a:latin typeface="Cambria Math" panose="02040503050406030204" pitchFamily="18" charset="0"/>
                              <a:ea typeface="Cambria Math" panose="02040503050406030204" pitchFamily="18" charset="0"/>
                            </a:rPr>
                            <m:t>𝜷</m:t>
                          </m:r>
                        </m:oMath>
                      </m:oMathPara>
                    </a14:m>
                    <a:endParaRPr lang="de-DE" b="1" dirty="0"/>
                  </a:p>
                </p:txBody>
              </p:sp>
            </mc:Choice>
            <mc:Fallback xmlns="">
              <p:sp>
                <p:nvSpPr>
                  <p:cNvPr id="15" name="TextBox 14">
                    <a:extLst>
                      <a:ext uri="{FF2B5EF4-FFF2-40B4-BE49-F238E27FC236}">
                        <a16:creationId xmlns:a16="http://schemas.microsoft.com/office/drawing/2014/main" id="{96E4E8F4-D7AA-D74E-AB19-E9932F3B3ABD}"/>
                      </a:ext>
                    </a:extLst>
                  </p:cNvPr>
                  <p:cNvSpPr txBox="1">
                    <a:spLocks noRot="1" noChangeAspect="1" noMove="1" noResize="1" noEditPoints="1" noAdjustHandles="1" noChangeArrowheads="1" noChangeShapeType="1" noTextEdit="1"/>
                  </p:cNvSpPr>
                  <p:nvPr/>
                </p:nvSpPr>
                <p:spPr>
                  <a:xfrm>
                    <a:off x="9768616" y="5001117"/>
                    <a:ext cx="720000" cy="389513"/>
                  </a:xfrm>
                  <a:prstGeom prst="ellipse">
                    <a:avLst/>
                  </a:prstGeom>
                  <a:blipFill>
                    <a:blip r:embed="rId9"/>
                    <a:stretch>
                      <a:fillRect b="-6250"/>
                    </a:stretch>
                  </a:blipFill>
                  <a:ln>
                    <a:solidFill>
                      <a:schemeClr val="tx1"/>
                    </a:solidFill>
                  </a:ln>
                </p:spPr>
                <p:txBody>
                  <a:bodyPr/>
                  <a:lstStyle/>
                  <a:p>
                    <a:r>
                      <a:rPr lang="de-DE">
                        <a:noFill/>
                      </a:rPr>
                      <a:t> </a:t>
                    </a:r>
                  </a:p>
                </p:txBody>
              </p:sp>
            </mc:Fallback>
          </mc:AlternateContent>
          <p:cxnSp>
            <p:nvCxnSpPr>
              <p:cNvPr id="16" name="Straight Arrow Connector 15">
                <a:extLst>
                  <a:ext uri="{FF2B5EF4-FFF2-40B4-BE49-F238E27FC236}">
                    <a16:creationId xmlns:a16="http://schemas.microsoft.com/office/drawing/2014/main" id="{0FE2D069-4923-844A-B91F-D605EB7A7976}"/>
                  </a:ext>
                </a:extLst>
              </p:cNvPr>
              <p:cNvCxnSpPr>
                <a:cxnSpLocks/>
                <a:stCxn id="15" idx="3"/>
                <a:endCxn id="10" idx="7"/>
              </p:cNvCxnSpPr>
              <p:nvPr/>
            </p:nvCxnSpPr>
            <p:spPr>
              <a:xfrm flipH="1">
                <a:off x="9018365" y="5333587"/>
                <a:ext cx="855693" cy="4239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7EA1203-8F6F-2344-BD7F-58E1CE655021}"/>
                    </a:ext>
                  </a:extLst>
                </p:cNvPr>
                <p:cNvSpPr txBox="1"/>
                <p:nvPr/>
              </p:nvSpPr>
              <p:spPr>
                <a:xfrm>
                  <a:off x="9580915" y="1162917"/>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r>
                          <a:rPr lang="de-DE" b="1" i="1" dirty="0" smtClean="0">
                            <a:solidFill>
                              <a:schemeClr val="accent1"/>
                            </a:solidFill>
                            <a:latin typeface="Cambria Math" panose="02040503050406030204" pitchFamily="18" charset="0"/>
                            <a:ea typeface="Cambria Math" panose="02040503050406030204" pitchFamily="18" charset="0"/>
                          </a:rPr>
                          <m:t>𝜶</m:t>
                        </m:r>
                      </m:oMath>
                    </m:oMathPara>
                  </a14:m>
                  <a:endParaRPr lang="de-DE" b="1" dirty="0">
                    <a:solidFill>
                      <a:schemeClr val="accent1"/>
                    </a:solidFill>
                  </a:endParaRPr>
                </a:p>
              </p:txBody>
            </p:sp>
          </mc:Choice>
          <mc:Fallback xmlns="">
            <p:sp>
              <p:nvSpPr>
                <p:cNvPr id="17" name="TextBox 16">
                  <a:extLst>
                    <a:ext uri="{FF2B5EF4-FFF2-40B4-BE49-F238E27FC236}">
                      <a16:creationId xmlns:a16="http://schemas.microsoft.com/office/drawing/2014/main" id="{27EA1203-8F6F-2344-BD7F-58E1CE655021}"/>
                    </a:ext>
                  </a:extLst>
                </p:cNvPr>
                <p:cNvSpPr txBox="1">
                  <a:spLocks noRot="1" noChangeAspect="1" noMove="1" noResize="1" noEditPoints="1" noAdjustHandles="1" noChangeArrowheads="1" noChangeShapeType="1" noTextEdit="1"/>
                </p:cNvSpPr>
                <p:nvPr/>
              </p:nvSpPr>
              <p:spPr>
                <a:xfrm>
                  <a:off x="9580915" y="1162917"/>
                  <a:ext cx="720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18" name="Straight Arrow Connector 17">
              <a:extLst>
                <a:ext uri="{FF2B5EF4-FFF2-40B4-BE49-F238E27FC236}">
                  <a16:creationId xmlns:a16="http://schemas.microsoft.com/office/drawing/2014/main" id="{D382E2F9-711A-AE4F-AFE5-149F8B79214B}"/>
                </a:ext>
              </a:extLst>
            </p:cNvPr>
            <p:cNvCxnSpPr>
              <a:cxnSpLocks/>
              <a:stCxn id="17" idx="4"/>
              <a:endCxn id="13" idx="0"/>
            </p:cNvCxnSpPr>
            <p:nvPr/>
          </p:nvCxnSpPr>
          <p:spPr>
            <a:xfrm>
              <a:off x="9940915" y="1552430"/>
              <a:ext cx="0" cy="3056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0FE1D7C7-E8C5-8446-B2FB-D4DBA14A69E9}"/>
              </a:ext>
            </a:extLst>
          </p:cNvPr>
          <p:cNvGrpSpPr/>
          <p:nvPr/>
        </p:nvGrpSpPr>
        <p:grpSpPr>
          <a:xfrm>
            <a:off x="8214482" y="4424144"/>
            <a:ext cx="3425246" cy="1587720"/>
            <a:chOff x="8214482" y="4354472"/>
            <a:chExt cx="3425246" cy="1587720"/>
          </a:xfrm>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DB69DAF-3611-FB49-B4DA-B31413C6EB3E}"/>
                    </a:ext>
                  </a:extLst>
                </p:cNvPr>
                <p:cNvSpPr txBox="1"/>
                <p:nvPr/>
              </p:nvSpPr>
              <p:spPr>
                <a:xfrm>
                  <a:off x="9612210" y="4354472"/>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𝜽</m:t>
                            </m:r>
                          </m:e>
                          <m:sub>
                            <m:r>
                              <a:rPr lang="de-DE" i="1" dirty="0">
                                <a:latin typeface="Cambria Math" panose="02040503050406030204" pitchFamily="18" charset="0"/>
                                <a:ea typeface="Cambria Math" panose="02040503050406030204" pitchFamily="18" charset="0"/>
                              </a:rPr>
                              <m:t>𝑑</m:t>
                            </m:r>
                          </m:sub>
                        </m:sSub>
                      </m:oMath>
                    </m:oMathPara>
                  </a14:m>
                  <a:endParaRPr lang="de-DE" dirty="0"/>
                </a:p>
              </p:txBody>
            </p:sp>
          </mc:Choice>
          <mc:Fallback xmlns="">
            <p:sp>
              <p:nvSpPr>
                <p:cNvPr id="22" name="TextBox 21">
                  <a:extLst>
                    <a:ext uri="{FF2B5EF4-FFF2-40B4-BE49-F238E27FC236}">
                      <a16:creationId xmlns:a16="http://schemas.microsoft.com/office/drawing/2014/main" id="{9DB69DAF-3611-FB49-B4DA-B31413C6EB3E}"/>
                    </a:ext>
                  </a:extLst>
                </p:cNvPr>
                <p:cNvSpPr txBox="1">
                  <a:spLocks noRot="1" noChangeAspect="1" noMove="1" noResize="1" noEditPoints="1" noAdjustHandles="1" noChangeArrowheads="1" noChangeShapeType="1" noTextEdit="1"/>
                </p:cNvSpPr>
                <p:nvPr/>
              </p:nvSpPr>
              <p:spPr>
                <a:xfrm>
                  <a:off x="9612210" y="4354472"/>
                  <a:ext cx="720000" cy="389513"/>
                </a:xfrm>
                <a:prstGeom prst="ellipse">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1DCA64A-D306-A446-8E4E-58D29E892B19}"/>
                    </a:ext>
                  </a:extLst>
                </p:cNvPr>
                <p:cNvSpPr txBox="1"/>
                <p:nvPr/>
              </p:nvSpPr>
              <p:spPr>
                <a:xfrm>
                  <a:off x="8214482" y="5517068"/>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𝑑</m:t>
                            </m:r>
                            <m:r>
                              <a:rPr lang="de-DE" b="0" i="1" dirty="0" smtClean="0">
                                <a:latin typeface="Cambria Math" panose="02040503050406030204" pitchFamily="18" charset="0"/>
                              </a:rPr>
                              <m:t>1</m:t>
                            </m:r>
                          </m:sub>
                        </m:sSub>
                      </m:oMath>
                    </m:oMathPara>
                  </a14:m>
                  <a:endParaRPr lang="de-DE" dirty="0"/>
                </a:p>
              </p:txBody>
            </p:sp>
          </mc:Choice>
          <mc:Fallback xmlns="">
            <p:sp>
              <p:nvSpPr>
                <p:cNvPr id="23" name="TextBox 22">
                  <a:extLst>
                    <a:ext uri="{FF2B5EF4-FFF2-40B4-BE49-F238E27FC236}">
                      <a16:creationId xmlns:a16="http://schemas.microsoft.com/office/drawing/2014/main" id="{51DCA64A-D306-A446-8E4E-58D29E892B19}"/>
                    </a:ext>
                  </a:extLst>
                </p:cNvPr>
                <p:cNvSpPr txBox="1">
                  <a:spLocks noRot="1" noChangeAspect="1" noMove="1" noResize="1" noEditPoints="1" noAdjustHandles="1" noChangeArrowheads="1" noChangeShapeType="1" noTextEdit="1"/>
                </p:cNvSpPr>
                <p:nvPr/>
              </p:nvSpPr>
              <p:spPr>
                <a:xfrm>
                  <a:off x="8214482" y="5517068"/>
                  <a:ext cx="720000" cy="389513"/>
                </a:xfrm>
                <a:prstGeom prst="ellipse">
                  <a:avLst/>
                </a:prstGeom>
                <a:blipFill>
                  <a:blip r:embed="rId12"/>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0F2856C7-1189-2344-9A0C-CC64B6D59260}"/>
                    </a:ext>
                  </a:extLst>
                </p:cNvPr>
                <p:cNvSpPr txBox="1"/>
                <p:nvPr/>
              </p:nvSpPr>
              <p:spPr>
                <a:xfrm>
                  <a:off x="9127237" y="5515980"/>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𝑑</m:t>
                            </m:r>
                            <m:r>
                              <a:rPr lang="de-DE" b="0" i="1" dirty="0" smtClean="0">
                                <a:latin typeface="Cambria Math" panose="02040503050406030204" pitchFamily="18" charset="0"/>
                              </a:rPr>
                              <m:t>2</m:t>
                            </m:r>
                          </m:sub>
                        </m:sSub>
                      </m:oMath>
                    </m:oMathPara>
                  </a14:m>
                  <a:endParaRPr lang="de-DE" dirty="0"/>
                </a:p>
              </p:txBody>
            </p:sp>
          </mc:Choice>
          <mc:Fallback xmlns="">
            <p:sp>
              <p:nvSpPr>
                <p:cNvPr id="24" name="TextBox 23">
                  <a:extLst>
                    <a:ext uri="{FF2B5EF4-FFF2-40B4-BE49-F238E27FC236}">
                      <a16:creationId xmlns:a16="http://schemas.microsoft.com/office/drawing/2014/main" id="{0F2856C7-1189-2344-9A0C-CC64B6D59260}"/>
                    </a:ext>
                  </a:extLst>
                </p:cNvPr>
                <p:cNvSpPr txBox="1">
                  <a:spLocks noRot="1" noChangeAspect="1" noMove="1" noResize="1" noEditPoints="1" noAdjustHandles="1" noChangeArrowheads="1" noChangeShapeType="1" noTextEdit="1"/>
                </p:cNvSpPr>
                <p:nvPr/>
              </p:nvSpPr>
              <p:spPr>
                <a:xfrm>
                  <a:off x="9127237" y="5515980"/>
                  <a:ext cx="720000" cy="389513"/>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23FAA75-AC3F-B04F-8147-1710A00DD5AB}"/>
                    </a:ext>
                  </a:extLst>
                </p:cNvPr>
                <p:cNvSpPr txBox="1"/>
                <p:nvPr/>
              </p:nvSpPr>
              <p:spPr>
                <a:xfrm>
                  <a:off x="10914994" y="5515981"/>
                  <a:ext cx="720000" cy="426211"/>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𝑑</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𝑛</m:t>
                                </m:r>
                              </m:e>
                              <m:sub>
                                <m:r>
                                  <a:rPr lang="de-DE" b="0" i="1" dirty="0" smtClean="0">
                                    <a:latin typeface="Cambria Math" panose="02040503050406030204" pitchFamily="18" charset="0"/>
                                  </a:rPr>
                                  <m:t>𝑑</m:t>
                                </m:r>
                              </m:sub>
                            </m:sSub>
                          </m:sub>
                        </m:sSub>
                      </m:oMath>
                    </m:oMathPara>
                  </a14:m>
                  <a:endParaRPr lang="de-DE" dirty="0"/>
                </a:p>
              </p:txBody>
            </p:sp>
          </mc:Choice>
          <mc:Fallback xmlns="">
            <p:sp>
              <p:nvSpPr>
                <p:cNvPr id="25" name="TextBox 24">
                  <a:extLst>
                    <a:ext uri="{FF2B5EF4-FFF2-40B4-BE49-F238E27FC236}">
                      <a16:creationId xmlns:a16="http://schemas.microsoft.com/office/drawing/2014/main" id="{D23FAA75-AC3F-B04F-8147-1710A00DD5AB}"/>
                    </a:ext>
                  </a:extLst>
                </p:cNvPr>
                <p:cNvSpPr txBox="1">
                  <a:spLocks noRot="1" noChangeAspect="1" noMove="1" noResize="1" noEditPoints="1" noAdjustHandles="1" noChangeArrowheads="1" noChangeShapeType="1" noTextEdit="1"/>
                </p:cNvSpPr>
                <p:nvPr/>
              </p:nvSpPr>
              <p:spPr>
                <a:xfrm>
                  <a:off x="10914994" y="5515981"/>
                  <a:ext cx="720000" cy="426211"/>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DA7DFEC0-D6E3-044B-A9A5-C1F70822B8A1}"/>
                    </a:ext>
                  </a:extLst>
                </p:cNvPr>
                <p:cNvSpPr/>
                <p:nvPr/>
              </p:nvSpPr>
              <p:spPr>
                <a:xfrm>
                  <a:off x="10175770" y="5526071"/>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26" name="Rectangle 25">
                  <a:extLst>
                    <a:ext uri="{FF2B5EF4-FFF2-40B4-BE49-F238E27FC236}">
                      <a16:creationId xmlns:a16="http://schemas.microsoft.com/office/drawing/2014/main" id="{DA7DFEC0-D6E3-044B-A9A5-C1F70822B8A1}"/>
                    </a:ext>
                  </a:extLst>
                </p:cNvPr>
                <p:cNvSpPr>
                  <a:spLocks noRot="1" noChangeAspect="1" noMove="1" noResize="1" noEditPoints="1" noAdjustHandles="1" noChangeArrowheads="1" noChangeShapeType="1" noTextEdit="1"/>
                </p:cNvSpPr>
                <p:nvPr/>
              </p:nvSpPr>
              <p:spPr>
                <a:xfrm>
                  <a:off x="10175770" y="5526071"/>
                  <a:ext cx="410690" cy="369332"/>
                </a:xfrm>
                <a:prstGeom prst="rect">
                  <a:avLst/>
                </a:prstGeom>
                <a:blipFill>
                  <a:blip r:embed="rId15"/>
                  <a:stretch>
                    <a:fillRect/>
                  </a:stretch>
                </a:blipFill>
              </p:spPr>
              <p:txBody>
                <a:bodyPr/>
                <a:lstStyle/>
                <a:p>
                  <a:r>
                    <a:rPr lang="de-DE">
                      <a:noFill/>
                    </a:rPr>
                    <a:t> </a:t>
                  </a:r>
                </a:p>
              </p:txBody>
            </p:sp>
          </mc:Fallback>
        </mc:AlternateContent>
        <p:cxnSp>
          <p:nvCxnSpPr>
            <p:cNvPr id="27" name="Straight Arrow Connector 26">
              <a:extLst>
                <a:ext uri="{FF2B5EF4-FFF2-40B4-BE49-F238E27FC236}">
                  <a16:creationId xmlns:a16="http://schemas.microsoft.com/office/drawing/2014/main" id="{AA029E68-6B97-4D4F-B68C-1A65B8F681F0}"/>
                </a:ext>
              </a:extLst>
            </p:cNvPr>
            <p:cNvCxnSpPr>
              <a:cxnSpLocks/>
              <a:stCxn id="22" idx="3"/>
              <a:endCxn id="30" idx="0"/>
            </p:cNvCxnSpPr>
            <p:nvPr/>
          </p:nvCxnSpPr>
          <p:spPr>
            <a:xfrm flipH="1">
              <a:off x="8577472" y="4686942"/>
              <a:ext cx="1140180" cy="2420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1D82627-8905-C44A-8A49-11A399E5794B}"/>
                </a:ext>
              </a:extLst>
            </p:cNvPr>
            <p:cNvCxnSpPr>
              <a:cxnSpLocks/>
              <a:stCxn id="22" idx="3"/>
              <a:endCxn id="31" idx="0"/>
            </p:cNvCxnSpPr>
            <p:nvPr/>
          </p:nvCxnSpPr>
          <p:spPr>
            <a:xfrm flipH="1">
              <a:off x="9487237" y="4686942"/>
              <a:ext cx="230415" cy="2432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7D1F9D56-B853-894B-A3F8-159F82359823}"/>
                </a:ext>
              </a:extLst>
            </p:cNvPr>
            <p:cNvCxnSpPr>
              <a:cxnSpLocks/>
              <a:stCxn id="22" idx="5"/>
              <a:endCxn id="32" idx="0"/>
            </p:cNvCxnSpPr>
            <p:nvPr/>
          </p:nvCxnSpPr>
          <p:spPr>
            <a:xfrm>
              <a:off x="10226768" y="4686942"/>
              <a:ext cx="1052960" cy="2304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77948D1-3B25-6C45-8C38-5F4B4E675976}"/>
                    </a:ext>
                  </a:extLst>
                </p:cNvPr>
                <p:cNvSpPr txBox="1"/>
                <p:nvPr/>
              </p:nvSpPr>
              <p:spPr>
                <a:xfrm>
                  <a:off x="8217472" y="4928981"/>
                  <a:ext cx="720000" cy="406644"/>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𝑑</m:t>
                            </m:r>
                            <m:r>
                              <a:rPr lang="de-DE" b="0" i="1" dirty="0" smtClean="0">
                                <a:latin typeface="Cambria Math" panose="02040503050406030204" pitchFamily="18" charset="0"/>
                              </a:rPr>
                              <m:t>,1</m:t>
                            </m:r>
                          </m:sub>
                        </m:sSub>
                      </m:oMath>
                    </m:oMathPara>
                  </a14:m>
                  <a:endParaRPr lang="de-DE" dirty="0"/>
                </a:p>
              </p:txBody>
            </p:sp>
          </mc:Choice>
          <mc:Fallback xmlns="">
            <p:sp>
              <p:nvSpPr>
                <p:cNvPr id="30" name="TextBox 29">
                  <a:extLst>
                    <a:ext uri="{FF2B5EF4-FFF2-40B4-BE49-F238E27FC236}">
                      <a16:creationId xmlns:a16="http://schemas.microsoft.com/office/drawing/2014/main" id="{177948D1-3B25-6C45-8C38-5F4B4E675976}"/>
                    </a:ext>
                  </a:extLst>
                </p:cNvPr>
                <p:cNvSpPr txBox="1">
                  <a:spLocks noRot="1" noChangeAspect="1" noMove="1" noResize="1" noEditPoints="1" noAdjustHandles="1" noChangeArrowheads="1" noChangeShapeType="1" noTextEdit="1"/>
                </p:cNvSpPr>
                <p:nvPr/>
              </p:nvSpPr>
              <p:spPr>
                <a:xfrm>
                  <a:off x="8217472" y="4928981"/>
                  <a:ext cx="720000" cy="406644"/>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D1FA982-D0CC-664A-92C8-4C1823B7C28A}"/>
                    </a:ext>
                  </a:extLst>
                </p:cNvPr>
                <p:cNvSpPr txBox="1"/>
                <p:nvPr/>
              </p:nvSpPr>
              <p:spPr>
                <a:xfrm>
                  <a:off x="9127237" y="4930218"/>
                  <a:ext cx="720000" cy="406644"/>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𝑑</m:t>
                            </m:r>
                            <m:r>
                              <a:rPr lang="de-DE" b="0" i="1" dirty="0" smtClean="0">
                                <a:latin typeface="Cambria Math" panose="02040503050406030204" pitchFamily="18" charset="0"/>
                              </a:rPr>
                              <m:t>,2</m:t>
                            </m:r>
                          </m:sub>
                        </m:sSub>
                      </m:oMath>
                    </m:oMathPara>
                  </a14:m>
                  <a:endParaRPr lang="de-DE" dirty="0"/>
                </a:p>
              </p:txBody>
            </p:sp>
          </mc:Choice>
          <mc:Fallback xmlns="">
            <p:sp>
              <p:nvSpPr>
                <p:cNvPr id="31" name="TextBox 30">
                  <a:extLst>
                    <a:ext uri="{FF2B5EF4-FFF2-40B4-BE49-F238E27FC236}">
                      <a16:creationId xmlns:a16="http://schemas.microsoft.com/office/drawing/2014/main" id="{4D1FA982-D0CC-664A-92C8-4C1823B7C28A}"/>
                    </a:ext>
                  </a:extLst>
                </p:cNvPr>
                <p:cNvSpPr txBox="1">
                  <a:spLocks noRot="1" noChangeAspect="1" noMove="1" noResize="1" noEditPoints="1" noAdjustHandles="1" noChangeArrowheads="1" noChangeShapeType="1" noTextEdit="1"/>
                </p:cNvSpPr>
                <p:nvPr/>
              </p:nvSpPr>
              <p:spPr>
                <a:xfrm>
                  <a:off x="9127237" y="4930218"/>
                  <a:ext cx="720000" cy="406644"/>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54030606-8F38-BC43-B57F-79A79578AFFC}"/>
                    </a:ext>
                  </a:extLst>
                </p:cNvPr>
                <p:cNvSpPr txBox="1"/>
                <p:nvPr/>
              </p:nvSpPr>
              <p:spPr>
                <a:xfrm>
                  <a:off x="10919728" y="4917420"/>
                  <a:ext cx="720000" cy="426211"/>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𝑑</m:t>
                            </m:r>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𝑛</m:t>
                                </m:r>
                              </m:e>
                              <m:sub>
                                <m:r>
                                  <a:rPr lang="de-DE" b="0" i="1" dirty="0" smtClean="0">
                                    <a:latin typeface="Cambria Math" panose="02040503050406030204" pitchFamily="18" charset="0"/>
                                  </a:rPr>
                                  <m:t>𝑑</m:t>
                                </m:r>
                              </m:sub>
                            </m:sSub>
                          </m:sub>
                        </m:sSub>
                      </m:oMath>
                    </m:oMathPara>
                  </a14:m>
                  <a:endParaRPr lang="de-DE" dirty="0"/>
                </a:p>
              </p:txBody>
            </p:sp>
          </mc:Choice>
          <mc:Fallback xmlns="">
            <p:sp>
              <p:nvSpPr>
                <p:cNvPr id="32" name="TextBox 31">
                  <a:extLst>
                    <a:ext uri="{FF2B5EF4-FFF2-40B4-BE49-F238E27FC236}">
                      <a16:creationId xmlns:a16="http://schemas.microsoft.com/office/drawing/2014/main" id="{54030606-8F38-BC43-B57F-79A79578AFFC}"/>
                    </a:ext>
                  </a:extLst>
                </p:cNvPr>
                <p:cNvSpPr txBox="1">
                  <a:spLocks noRot="1" noChangeAspect="1" noMove="1" noResize="1" noEditPoints="1" noAdjustHandles="1" noChangeArrowheads="1" noChangeShapeType="1" noTextEdit="1"/>
                </p:cNvSpPr>
                <p:nvPr/>
              </p:nvSpPr>
              <p:spPr>
                <a:xfrm>
                  <a:off x="10919728" y="4917420"/>
                  <a:ext cx="720000" cy="426211"/>
                </a:xfrm>
                <a:prstGeom prst="ellipse">
                  <a:avLst/>
                </a:prstGeom>
                <a:blipFill>
                  <a:blip r:embed="rId1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29F595AC-6E1A-F244-A93E-9C480497FA8B}"/>
                    </a:ext>
                  </a:extLst>
                </p:cNvPr>
                <p:cNvSpPr/>
                <p:nvPr/>
              </p:nvSpPr>
              <p:spPr>
                <a:xfrm>
                  <a:off x="10175770" y="4945316"/>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35" name="Rectangle 34">
                  <a:extLst>
                    <a:ext uri="{FF2B5EF4-FFF2-40B4-BE49-F238E27FC236}">
                      <a16:creationId xmlns:a16="http://schemas.microsoft.com/office/drawing/2014/main" id="{29F595AC-6E1A-F244-A93E-9C480497FA8B}"/>
                    </a:ext>
                  </a:extLst>
                </p:cNvPr>
                <p:cNvSpPr>
                  <a:spLocks noRot="1" noChangeAspect="1" noMove="1" noResize="1" noEditPoints="1" noAdjustHandles="1" noChangeArrowheads="1" noChangeShapeType="1" noTextEdit="1"/>
                </p:cNvSpPr>
                <p:nvPr/>
              </p:nvSpPr>
              <p:spPr>
                <a:xfrm>
                  <a:off x="10175770" y="4945316"/>
                  <a:ext cx="410690" cy="369332"/>
                </a:xfrm>
                <a:prstGeom prst="rect">
                  <a:avLst/>
                </a:prstGeom>
                <a:blipFill>
                  <a:blip r:embed="rId19"/>
                  <a:stretch>
                    <a:fillRect/>
                  </a:stretch>
                </a:blipFill>
              </p:spPr>
              <p:txBody>
                <a:bodyPr/>
                <a:lstStyle/>
                <a:p>
                  <a:r>
                    <a:rPr lang="de-DE">
                      <a:noFill/>
                    </a:rPr>
                    <a:t> </a:t>
                  </a:r>
                </a:p>
              </p:txBody>
            </p:sp>
          </mc:Fallback>
        </mc:AlternateContent>
        <p:cxnSp>
          <p:nvCxnSpPr>
            <p:cNvPr id="36" name="Straight Arrow Connector 35">
              <a:extLst>
                <a:ext uri="{FF2B5EF4-FFF2-40B4-BE49-F238E27FC236}">
                  <a16:creationId xmlns:a16="http://schemas.microsoft.com/office/drawing/2014/main" id="{365A97FA-AB8A-EC4B-AF97-8B9AAC0BE937}"/>
                </a:ext>
              </a:extLst>
            </p:cNvPr>
            <p:cNvCxnSpPr>
              <a:cxnSpLocks/>
              <a:stCxn id="30" idx="4"/>
              <a:endCxn id="23" idx="0"/>
            </p:cNvCxnSpPr>
            <p:nvPr/>
          </p:nvCxnSpPr>
          <p:spPr>
            <a:xfrm flipH="1">
              <a:off x="8574482" y="5335625"/>
              <a:ext cx="2990" cy="1814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C4A1EF9-197E-6D45-8286-5F2247DD3451}"/>
                </a:ext>
              </a:extLst>
            </p:cNvPr>
            <p:cNvCxnSpPr>
              <a:cxnSpLocks/>
              <a:stCxn id="31" idx="4"/>
              <a:endCxn id="24" idx="0"/>
            </p:cNvCxnSpPr>
            <p:nvPr/>
          </p:nvCxnSpPr>
          <p:spPr>
            <a:xfrm>
              <a:off x="9487237" y="5336862"/>
              <a:ext cx="0" cy="1791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6D144049-35A4-F34D-A49B-3EED67660D39}"/>
                </a:ext>
              </a:extLst>
            </p:cNvPr>
            <p:cNvCxnSpPr>
              <a:cxnSpLocks/>
              <a:stCxn id="32" idx="4"/>
              <a:endCxn id="25" idx="0"/>
            </p:cNvCxnSpPr>
            <p:nvPr/>
          </p:nvCxnSpPr>
          <p:spPr>
            <a:xfrm flipH="1">
              <a:off x="11274994" y="5343631"/>
              <a:ext cx="4734" cy="172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507E50DC-FC7C-9349-AF82-614FCE0231F2}"/>
                  </a:ext>
                </a:extLst>
              </p:cNvPr>
              <p:cNvSpPr txBox="1"/>
              <p:nvPr/>
            </p:nvSpPr>
            <p:spPr>
              <a:xfrm>
                <a:off x="8072725" y="4111357"/>
                <a:ext cx="3166251" cy="372538"/>
              </a:xfrm>
              <a:prstGeom prst="rect">
                <a:avLst/>
              </a:prstGeom>
              <a:noFill/>
            </p:spPr>
            <p:txBody>
              <a:bodyPr wrap="none" rtlCol="0">
                <a:spAutoFit/>
              </a:bodyPr>
              <a:lstStyle/>
              <a:p>
                <a:r>
                  <a:rPr lang="de-DE" dirty="0"/>
                  <a:t>Pro Dokument </a:t>
                </a:r>
                <a14:m>
                  <m:oMath xmlns:m="http://schemas.openxmlformats.org/officeDocument/2006/math">
                    <m:r>
                      <a:rPr lang="de-DE" i="1" dirty="0" smtClean="0">
                        <a:latin typeface="Cambria Math" panose="02040503050406030204" pitchFamily="18" charset="0"/>
                      </a:rPr>
                      <m:t>𝑑</m:t>
                    </m:r>
                  </m:oMath>
                </a14:m>
                <a:r>
                  <a:rPr lang="de-DE" dirty="0"/>
                  <a:t> mit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𝜽</m:t>
                        </m:r>
                      </m:e>
                      <m:sub>
                        <m:r>
                          <a:rPr lang="de-DE" i="1" dirty="0">
                            <a:latin typeface="Cambria Math" panose="02040503050406030204" pitchFamily="18" charset="0"/>
                            <a:ea typeface="Cambria Math" panose="02040503050406030204" pitchFamily="18" charset="0"/>
                          </a:rPr>
                          <m:t>𝑑</m:t>
                        </m:r>
                      </m:sub>
                    </m:sSub>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𝜽</m:t>
                        </m:r>
                      </m:e>
                      <m:sub>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𝑑</m:t>
                            </m:r>
                          </m:e>
                          <m:sup>
                            <m:r>
                              <a:rPr lang="de-DE" i="1" dirty="0">
                                <a:latin typeface="Cambria Math" panose="02040503050406030204" pitchFamily="18" charset="0"/>
                                <a:ea typeface="Cambria Math" panose="02040503050406030204" pitchFamily="18" charset="0"/>
                              </a:rPr>
                              <m:t>′</m:t>
                            </m:r>
                          </m:sup>
                        </m:sSup>
                      </m:sub>
                    </m:sSub>
                  </m:oMath>
                </a14:m>
                <a:r>
                  <a:rPr lang="de-DE" dirty="0"/>
                  <a:t>:</a:t>
                </a:r>
              </a:p>
            </p:txBody>
          </p:sp>
        </mc:Choice>
        <mc:Fallback xmlns="">
          <p:sp>
            <p:nvSpPr>
              <p:cNvPr id="45" name="TextBox 44">
                <a:extLst>
                  <a:ext uri="{FF2B5EF4-FFF2-40B4-BE49-F238E27FC236}">
                    <a16:creationId xmlns:a16="http://schemas.microsoft.com/office/drawing/2014/main" id="{507E50DC-FC7C-9349-AF82-614FCE0231F2}"/>
                  </a:ext>
                </a:extLst>
              </p:cNvPr>
              <p:cNvSpPr txBox="1">
                <a:spLocks noRot="1" noChangeAspect="1" noMove="1" noResize="1" noEditPoints="1" noAdjustHandles="1" noChangeArrowheads="1" noChangeShapeType="1" noTextEdit="1"/>
              </p:cNvSpPr>
              <p:nvPr/>
            </p:nvSpPr>
            <p:spPr>
              <a:xfrm>
                <a:off x="8072725" y="4111357"/>
                <a:ext cx="3166251" cy="372538"/>
              </a:xfrm>
              <a:prstGeom prst="rect">
                <a:avLst/>
              </a:prstGeom>
              <a:blipFill>
                <a:blip r:embed="rId20"/>
                <a:stretch>
                  <a:fillRect l="-2008" t="-10345" b="-24138"/>
                </a:stretch>
              </a:blipFill>
            </p:spPr>
            <p:txBody>
              <a:bodyPr/>
              <a:lstStyle/>
              <a:p>
                <a:r>
                  <a:rPr lang="de-DE">
                    <a:noFill/>
                  </a:rPr>
                  <a:t> </a:t>
                </a:r>
              </a:p>
            </p:txBody>
          </p:sp>
        </mc:Fallback>
      </mc:AlternateContent>
      <p:cxnSp>
        <p:nvCxnSpPr>
          <p:cNvPr id="47" name="Straight Connector 46">
            <a:extLst>
              <a:ext uri="{FF2B5EF4-FFF2-40B4-BE49-F238E27FC236}">
                <a16:creationId xmlns:a16="http://schemas.microsoft.com/office/drawing/2014/main" id="{A22C43B6-1DEE-3348-96A2-DFB387E8CFCF}"/>
              </a:ext>
            </a:extLst>
          </p:cNvPr>
          <p:cNvCxnSpPr>
            <a:cxnSpLocks/>
          </p:cNvCxnSpPr>
          <p:nvPr/>
        </p:nvCxnSpPr>
        <p:spPr>
          <a:xfrm>
            <a:off x="8148526" y="4166318"/>
            <a:ext cx="358477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77F3A136-F7D2-FB47-9056-9875F2ED8C6F}"/>
              </a:ext>
            </a:extLst>
          </p:cNvPr>
          <p:cNvSpPr/>
          <p:nvPr/>
        </p:nvSpPr>
        <p:spPr>
          <a:xfrm>
            <a:off x="2797096" y="6238384"/>
            <a:ext cx="6609822" cy="246221"/>
          </a:xfrm>
          <a:prstGeom prst="rect">
            <a:avLst/>
          </a:prstGeom>
        </p:spPr>
        <p:txBody>
          <a:bodyPr wrap="none">
            <a:spAutoFit/>
          </a:bodyPr>
          <a:lstStyle/>
          <a:p>
            <a:pPr marL="7938" lvl="1" algn="ctr"/>
            <a:r>
              <a:rPr lang="de-DE" sz="1000" dirty="0">
                <a:solidFill>
                  <a:schemeClr val="tx1">
                    <a:lumMod val="60000"/>
                    <a:lumOff val="40000"/>
                  </a:schemeClr>
                </a:solidFill>
              </a:rPr>
              <a:t>David M. Blei, Andrew Y. </a:t>
            </a:r>
            <a:r>
              <a:rPr lang="de-DE" sz="1000" dirty="0" err="1">
                <a:solidFill>
                  <a:schemeClr val="tx1">
                    <a:lumMod val="60000"/>
                    <a:lumOff val="40000"/>
                  </a:schemeClr>
                </a:solidFill>
              </a:rPr>
              <a:t>Ng</a:t>
            </a:r>
            <a:r>
              <a:rPr lang="de-DE" sz="1000" dirty="0">
                <a:solidFill>
                  <a:schemeClr val="tx1">
                    <a:lumMod val="60000"/>
                    <a:lumOff val="40000"/>
                  </a:schemeClr>
                </a:solidFill>
              </a:rPr>
              <a:t>, </a:t>
            </a:r>
            <a:r>
              <a:rPr lang="de-DE" sz="1000" dirty="0" err="1">
                <a:solidFill>
                  <a:schemeClr val="tx1">
                    <a:lumMod val="60000"/>
                    <a:lumOff val="40000"/>
                  </a:schemeClr>
                </a:solidFill>
              </a:rPr>
              <a:t>and</a:t>
            </a:r>
            <a:r>
              <a:rPr lang="de-DE" sz="1000" dirty="0">
                <a:solidFill>
                  <a:schemeClr val="tx1">
                    <a:lumMod val="60000"/>
                    <a:lumOff val="40000"/>
                  </a:schemeClr>
                </a:solidFill>
              </a:rPr>
              <a:t> Michael I. Jordan: </a:t>
            </a:r>
            <a:r>
              <a:rPr lang="de-DE" sz="1000" i="1" dirty="0">
                <a:solidFill>
                  <a:schemeClr val="tx1">
                    <a:lumMod val="60000"/>
                    <a:lumOff val="40000"/>
                  </a:schemeClr>
                </a:solidFill>
              </a:rPr>
              <a:t>Latent </a:t>
            </a:r>
            <a:r>
              <a:rPr lang="de-DE" sz="1000" i="1" dirty="0" err="1">
                <a:solidFill>
                  <a:schemeClr val="tx1">
                    <a:lumMod val="60000"/>
                    <a:lumOff val="40000"/>
                  </a:schemeClr>
                </a:solidFill>
              </a:rPr>
              <a:t>Dirichlet</a:t>
            </a:r>
            <a:r>
              <a:rPr lang="de-DE" sz="1000" i="1" dirty="0">
                <a:solidFill>
                  <a:schemeClr val="tx1">
                    <a:lumMod val="60000"/>
                    <a:lumOff val="40000"/>
                  </a:schemeClr>
                </a:solidFill>
              </a:rPr>
              <a:t> </a:t>
            </a:r>
            <a:r>
              <a:rPr lang="de-DE" sz="1000" i="1" dirty="0" err="1">
                <a:solidFill>
                  <a:schemeClr val="tx1">
                    <a:lumMod val="60000"/>
                    <a:lumOff val="40000"/>
                  </a:schemeClr>
                </a:solidFill>
              </a:rPr>
              <a:t>Allocation</a:t>
            </a:r>
            <a:r>
              <a:rPr lang="de-DE" sz="1000" dirty="0">
                <a:solidFill>
                  <a:schemeClr val="tx1">
                    <a:lumMod val="60000"/>
                    <a:lumOff val="40000"/>
                  </a:schemeClr>
                </a:solidFill>
              </a:rPr>
              <a:t>. Journal </a:t>
            </a:r>
            <a:r>
              <a:rPr lang="de-DE" sz="1000" dirty="0" err="1">
                <a:solidFill>
                  <a:schemeClr val="tx1">
                    <a:lumMod val="60000"/>
                    <a:lumOff val="40000"/>
                  </a:schemeClr>
                </a:solidFill>
              </a:rPr>
              <a:t>of</a:t>
            </a:r>
            <a:r>
              <a:rPr lang="de-DE" sz="1000" dirty="0">
                <a:solidFill>
                  <a:schemeClr val="tx1">
                    <a:lumMod val="60000"/>
                    <a:lumOff val="40000"/>
                  </a:schemeClr>
                </a:solidFill>
              </a:rPr>
              <a:t> </a:t>
            </a:r>
            <a:r>
              <a:rPr lang="de-DE" sz="1000" dirty="0" err="1">
                <a:solidFill>
                  <a:schemeClr val="tx1">
                    <a:lumMod val="60000"/>
                    <a:lumOff val="40000"/>
                  </a:schemeClr>
                </a:solidFill>
              </a:rPr>
              <a:t>Machine</a:t>
            </a:r>
            <a:r>
              <a:rPr lang="de-DE" sz="1000" dirty="0">
                <a:solidFill>
                  <a:schemeClr val="tx1">
                    <a:lumMod val="60000"/>
                    <a:lumOff val="40000"/>
                  </a:schemeClr>
                </a:solidFill>
              </a:rPr>
              <a:t> Learning Research, 2003.</a:t>
            </a:r>
          </a:p>
        </p:txBody>
      </p:sp>
    </p:spTree>
    <p:extLst>
      <p:ext uri="{BB962C8B-B14F-4D97-AF65-F5344CB8AC3E}">
        <p14:creationId xmlns:p14="http://schemas.microsoft.com/office/powerpoint/2010/main" val="31737969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Hyperparameter </a:t>
                </a:r>
                <a14:m>
                  <m:oMath xmlns:m="http://schemas.openxmlformats.org/officeDocument/2006/math">
                    <m:r>
                      <a:rPr lang="de-DE" b="0" i="1" smtClean="0">
                        <a:solidFill>
                          <a:schemeClr val="accent1">
                            <a:lumMod val="50000"/>
                          </a:schemeClr>
                        </a:solidFill>
                        <a:latin typeface="Cambria Math" charset="0"/>
                      </a:rPr>
                      <m:t>𝛼</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766" t="-4255" b="-21277"/>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A874D9B7-A550-EC4D-98D3-C5459226DEFC}"/>
                  </a:ext>
                </a:extLst>
              </p:cNvPr>
              <p:cNvSpPr>
                <a:spLocks noGrp="1"/>
              </p:cNvSpPr>
              <p:nvPr>
                <p:ph idx="1"/>
              </p:nvPr>
            </p:nvSpPr>
            <p:spPr/>
            <p:txBody>
              <a:bodyPr/>
              <a:lstStyle/>
              <a:p>
                <a:r>
                  <a:rPr lang="de-DE" dirty="0"/>
                  <a:t>Eher Gleichverteilung über </a:t>
                </a:r>
                <a14:m>
                  <m:oMath xmlns:m="http://schemas.openxmlformats.org/officeDocument/2006/math">
                    <m:r>
                      <a:rPr lang="de-DE" b="0" i="1" smtClean="0">
                        <a:latin typeface="Cambria Math" panose="02040503050406030204" pitchFamily="18" charset="0"/>
                      </a:rPr>
                      <m:t>𝐾</m:t>
                    </m:r>
                    <m:r>
                      <a:rPr lang="de-DE" b="0" i="1" smtClean="0">
                        <a:latin typeface="Cambria Math" panose="02040503050406030204" pitchFamily="18" charset="0"/>
                      </a:rPr>
                      <m:t>=10</m:t>
                    </m:r>
                  </m:oMath>
                </a14:m>
                <a:r>
                  <a:rPr lang="de-DE" dirty="0"/>
                  <a:t> Topics</a:t>
                </a:r>
              </a:p>
            </p:txBody>
          </p:sp>
        </mc:Choice>
        <mc:Fallback xmlns="">
          <p:sp>
            <p:nvSpPr>
              <p:cNvPr id="6" name="Content Placeholder 5">
                <a:extLst>
                  <a:ext uri="{FF2B5EF4-FFF2-40B4-BE49-F238E27FC236}">
                    <a16:creationId xmlns:a16="http://schemas.microsoft.com/office/drawing/2014/main" id="{A874D9B7-A550-EC4D-98D3-C5459226DEFC}"/>
                  </a:ext>
                </a:extLst>
              </p:cNvPr>
              <p:cNvSpPr>
                <a:spLocks noGrp="1" noRot="1" noChangeAspect="1" noMove="1" noResize="1" noEditPoints="1" noAdjustHandles="1" noChangeArrowheads="1" noChangeShapeType="1" noTextEdit="1"/>
              </p:cNvSpPr>
              <p:nvPr>
                <p:ph idx="1"/>
              </p:nvPr>
            </p:nvSpPr>
            <p:spPr>
              <a:blipFill>
                <a:blip r:embed="rId3"/>
                <a:stretch>
                  <a:fillRect l="-1435" t="-2687"/>
                </a:stretch>
              </a:blipFill>
            </p:spPr>
            <p:txBody>
              <a:bodyPr/>
              <a:lstStyle/>
              <a:p>
                <a:r>
                  <a:rPr lang="de-DE">
                    <a:noFill/>
                  </a:rPr>
                  <a:t> </a:t>
                </a:r>
              </a:p>
            </p:txBody>
          </p:sp>
        </mc:Fallback>
      </mc:AlternateContent>
      <p:sp>
        <p:nvSpPr>
          <p:cNvPr id="3" name="Date Placeholder 2">
            <a:extLst>
              <a:ext uri="{FF2B5EF4-FFF2-40B4-BE49-F238E27FC236}">
                <a16:creationId xmlns:a16="http://schemas.microsoft.com/office/drawing/2014/main" id="{C702AD2E-6F4A-4146-9D24-1A1F18DB1BAB}"/>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F5579BE0-6643-7243-8A00-9B45C879064C}"/>
              </a:ext>
            </a:extLst>
          </p:cNvPr>
          <p:cNvSpPr>
            <a:spLocks noGrp="1"/>
          </p:cNvSpPr>
          <p:nvPr>
            <p:ph type="ftr" sz="quarter" idx="3"/>
          </p:nvPr>
        </p:nvSpPr>
        <p:spPr/>
        <p:txBody>
          <a:bodyPr/>
          <a:lstStyle/>
          <a:p>
            <a:r>
              <a:rPr lang="de-DE"/>
              <a:t>Tanya Braun</a:t>
            </a:r>
            <a:endParaRPr lang="de-DE" dirty="0"/>
          </a:p>
        </p:txBody>
      </p:sp>
      <p:sp>
        <p:nvSpPr>
          <p:cNvPr id="4" name="Slide Number Placeholder 3"/>
          <p:cNvSpPr>
            <a:spLocks noGrp="1"/>
          </p:cNvSpPr>
          <p:nvPr>
            <p:ph type="sldNum" sz="quarter" idx="4"/>
          </p:nvPr>
        </p:nvSpPr>
        <p:spPr/>
        <p:txBody>
          <a:bodyPr/>
          <a:lstStyle/>
          <a:p>
            <a:pPr>
              <a:defRPr/>
            </a:pPr>
            <a:fld id="{A4C577E2-95DD-1F4B-A688-E8FB02007787}" type="slidenum">
              <a:rPr lang="de-DE" smtClean="0"/>
              <a:pPr>
                <a:defRPr/>
              </a:pPr>
              <a:t>54</a:t>
            </a:fld>
            <a:endParaRPr lang="de-DE"/>
          </a:p>
        </p:txBody>
      </p:sp>
      <p:pic>
        <p:nvPicPr>
          <p:cNvPr id="12" name="Picture 11"/>
          <p:cNvPicPr>
            <a:picLocks noChangeAspect="1"/>
          </p:cNvPicPr>
          <p:nvPr/>
        </p:nvPicPr>
        <p:blipFill>
          <a:blip r:embed="rId4"/>
          <a:stretch>
            <a:fillRect/>
          </a:stretch>
        </p:blipFill>
        <p:spPr>
          <a:xfrm>
            <a:off x="774917" y="2208735"/>
            <a:ext cx="5215350" cy="3697179"/>
          </a:xfrm>
          <a:prstGeom prst="rect">
            <a:avLst/>
          </a:prstGeom>
        </p:spPr>
      </p:pic>
      <p:pic>
        <p:nvPicPr>
          <p:cNvPr id="14" name="Picture 13"/>
          <p:cNvPicPr>
            <a:picLocks noChangeAspect="1"/>
          </p:cNvPicPr>
          <p:nvPr/>
        </p:nvPicPr>
        <p:blipFill>
          <a:blip r:embed="rId5"/>
          <a:stretch>
            <a:fillRect/>
          </a:stretch>
        </p:blipFill>
        <p:spPr>
          <a:xfrm>
            <a:off x="5990266" y="2208736"/>
            <a:ext cx="5302292" cy="3697178"/>
          </a:xfrm>
          <a:prstGeom prst="rect">
            <a:avLst/>
          </a:prstGeom>
        </p:spPr>
      </p:pic>
      <p:sp>
        <p:nvSpPr>
          <p:cNvPr id="9" name="TextBox 8"/>
          <p:cNvSpPr txBox="1"/>
          <p:nvPr/>
        </p:nvSpPr>
        <p:spPr>
          <a:xfrm>
            <a:off x="4926694" y="2006930"/>
            <a:ext cx="184731" cy="369332"/>
          </a:xfrm>
          <a:prstGeom prst="rect">
            <a:avLst/>
          </a:prstGeom>
          <a:noFill/>
        </p:spPr>
        <p:txBody>
          <a:bodyPr wrap="none" rtlCol="0">
            <a:spAutoFit/>
          </a:bodyPr>
          <a:lstStyle/>
          <a:p>
            <a:endParaRPr lang="en-US" dirty="0"/>
          </a:p>
        </p:txBody>
      </p:sp>
      <p:sp>
        <p:nvSpPr>
          <p:cNvPr id="16" name="Rectangle 15">
            <a:extLst>
              <a:ext uri="{FF2B5EF4-FFF2-40B4-BE49-F238E27FC236}">
                <a16:creationId xmlns:a16="http://schemas.microsoft.com/office/drawing/2014/main" id="{7DCDF619-5D1F-A346-916B-AA642EBE08E3}"/>
              </a:ext>
            </a:extLst>
          </p:cNvPr>
          <p:cNvSpPr/>
          <p:nvPr/>
        </p:nvSpPr>
        <p:spPr>
          <a:xfrm>
            <a:off x="5318620" y="6473515"/>
            <a:ext cx="1566776" cy="246221"/>
          </a:xfrm>
          <a:prstGeom prst="rect">
            <a:avLst/>
          </a:prstGeom>
        </p:spPr>
        <p:txBody>
          <a:bodyPr wrap="none">
            <a:spAutoFit/>
          </a:bodyPr>
          <a:lstStyle/>
          <a:p>
            <a:pPr marL="7938" lvl="1" algn="ctr"/>
            <a:r>
              <a:rPr lang="de-DE" sz="1000" dirty="0">
                <a:solidFill>
                  <a:schemeClr val="tx1">
                    <a:lumMod val="60000"/>
                    <a:lumOff val="40000"/>
                  </a:schemeClr>
                </a:solidFill>
              </a:rPr>
              <a:t>Darstellung: David M. Blei.</a:t>
            </a:r>
          </a:p>
        </p:txBody>
      </p:sp>
      <p:sp>
        <p:nvSpPr>
          <p:cNvPr id="17" name="Rectangle 16">
            <a:extLst>
              <a:ext uri="{FF2B5EF4-FFF2-40B4-BE49-F238E27FC236}">
                <a16:creationId xmlns:a16="http://schemas.microsoft.com/office/drawing/2014/main" id="{4BF7C4D0-0414-5240-91D0-6D2A31BEB8B2}"/>
              </a:ext>
            </a:extLst>
          </p:cNvPr>
          <p:cNvSpPr/>
          <p:nvPr/>
        </p:nvSpPr>
        <p:spPr>
          <a:xfrm>
            <a:off x="2797096" y="6238384"/>
            <a:ext cx="6609822" cy="246221"/>
          </a:xfrm>
          <a:prstGeom prst="rect">
            <a:avLst/>
          </a:prstGeom>
        </p:spPr>
        <p:txBody>
          <a:bodyPr wrap="none">
            <a:spAutoFit/>
          </a:bodyPr>
          <a:lstStyle/>
          <a:p>
            <a:pPr marL="7938" lvl="1" algn="ctr"/>
            <a:r>
              <a:rPr lang="de-DE" sz="1000" dirty="0">
                <a:solidFill>
                  <a:schemeClr val="tx1">
                    <a:lumMod val="60000"/>
                    <a:lumOff val="40000"/>
                  </a:schemeClr>
                </a:solidFill>
              </a:rPr>
              <a:t>David M. Blei, Andrew Y. </a:t>
            </a:r>
            <a:r>
              <a:rPr lang="de-DE" sz="1000" dirty="0" err="1">
                <a:solidFill>
                  <a:schemeClr val="tx1">
                    <a:lumMod val="60000"/>
                    <a:lumOff val="40000"/>
                  </a:schemeClr>
                </a:solidFill>
              </a:rPr>
              <a:t>Ng</a:t>
            </a:r>
            <a:r>
              <a:rPr lang="de-DE" sz="1000" dirty="0">
                <a:solidFill>
                  <a:schemeClr val="tx1">
                    <a:lumMod val="60000"/>
                    <a:lumOff val="40000"/>
                  </a:schemeClr>
                </a:solidFill>
              </a:rPr>
              <a:t>, </a:t>
            </a:r>
            <a:r>
              <a:rPr lang="de-DE" sz="1000" dirty="0" err="1">
                <a:solidFill>
                  <a:schemeClr val="tx1">
                    <a:lumMod val="60000"/>
                    <a:lumOff val="40000"/>
                  </a:schemeClr>
                </a:solidFill>
              </a:rPr>
              <a:t>and</a:t>
            </a:r>
            <a:r>
              <a:rPr lang="de-DE" sz="1000" dirty="0">
                <a:solidFill>
                  <a:schemeClr val="tx1">
                    <a:lumMod val="60000"/>
                    <a:lumOff val="40000"/>
                  </a:schemeClr>
                </a:solidFill>
              </a:rPr>
              <a:t> Michael I. Jordan: </a:t>
            </a:r>
            <a:r>
              <a:rPr lang="de-DE" sz="1000" i="1" dirty="0">
                <a:solidFill>
                  <a:schemeClr val="tx1">
                    <a:lumMod val="60000"/>
                    <a:lumOff val="40000"/>
                  </a:schemeClr>
                </a:solidFill>
              </a:rPr>
              <a:t>Latent </a:t>
            </a:r>
            <a:r>
              <a:rPr lang="de-DE" sz="1000" i="1" dirty="0" err="1">
                <a:solidFill>
                  <a:schemeClr val="tx1">
                    <a:lumMod val="60000"/>
                    <a:lumOff val="40000"/>
                  </a:schemeClr>
                </a:solidFill>
              </a:rPr>
              <a:t>Dirichlet</a:t>
            </a:r>
            <a:r>
              <a:rPr lang="de-DE" sz="1000" i="1" dirty="0">
                <a:solidFill>
                  <a:schemeClr val="tx1">
                    <a:lumMod val="60000"/>
                    <a:lumOff val="40000"/>
                  </a:schemeClr>
                </a:solidFill>
              </a:rPr>
              <a:t> </a:t>
            </a:r>
            <a:r>
              <a:rPr lang="de-DE" sz="1000" i="1" dirty="0" err="1">
                <a:solidFill>
                  <a:schemeClr val="tx1">
                    <a:lumMod val="60000"/>
                    <a:lumOff val="40000"/>
                  </a:schemeClr>
                </a:solidFill>
              </a:rPr>
              <a:t>Allocation</a:t>
            </a:r>
            <a:r>
              <a:rPr lang="de-DE" sz="1000" dirty="0">
                <a:solidFill>
                  <a:schemeClr val="tx1">
                    <a:lumMod val="60000"/>
                    <a:lumOff val="40000"/>
                  </a:schemeClr>
                </a:solidFill>
              </a:rPr>
              <a:t>. Journal </a:t>
            </a:r>
            <a:r>
              <a:rPr lang="de-DE" sz="1000" dirty="0" err="1">
                <a:solidFill>
                  <a:schemeClr val="tx1">
                    <a:lumMod val="60000"/>
                    <a:lumOff val="40000"/>
                  </a:schemeClr>
                </a:solidFill>
              </a:rPr>
              <a:t>of</a:t>
            </a:r>
            <a:r>
              <a:rPr lang="de-DE" sz="1000" dirty="0">
                <a:solidFill>
                  <a:schemeClr val="tx1">
                    <a:lumMod val="60000"/>
                    <a:lumOff val="40000"/>
                  </a:schemeClr>
                </a:solidFill>
              </a:rPr>
              <a:t> </a:t>
            </a:r>
            <a:r>
              <a:rPr lang="de-DE" sz="1000" dirty="0" err="1">
                <a:solidFill>
                  <a:schemeClr val="tx1">
                    <a:lumMod val="60000"/>
                    <a:lumOff val="40000"/>
                  </a:schemeClr>
                </a:solidFill>
              </a:rPr>
              <a:t>Machine</a:t>
            </a:r>
            <a:r>
              <a:rPr lang="de-DE" sz="1000" dirty="0">
                <a:solidFill>
                  <a:schemeClr val="tx1">
                    <a:lumMod val="60000"/>
                    <a:lumOff val="40000"/>
                  </a:schemeClr>
                </a:solidFill>
              </a:rPr>
              <a:t> Learning Research, 2003.</a:t>
            </a:r>
          </a:p>
        </p:txBody>
      </p:sp>
    </p:spTree>
    <p:extLst>
      <p:ext uri="{BB962C8B-B14F-4D97-AF65-F5344CB8AC3E}">
        <p14:creationId xmlns:p14="http://schemas.microsoft.com/office/powerpoint/2010/main" val="36633050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dirty="0"/>
                  <a:t>Hyperparameter </a:t>
                </a:r>
                <a14:m>
                  <m:oMath xmlns:m="http://schemas.openxmlformats.org/officeDocument/2006/math">
                    <m:r>
                      <a:rPr lang="de-DE" b="0" i="1" smtClean="0">
                        <a:solidFill>
                          <a:schemeClr val="accent1">
                            <a:lumMod val="50000"/>
                          </a:schemeClr>
                        </a:solidFill>
                        <a:latin typeface="Cambria Math" charset="0"/>
                      </a:rPr>
                      <m:t>𝛼</m:t>
                    </m:r>
                  </m:oMath>
                </a14:m>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2"/>
                <a:stretch>
                  <a:fillRect l="-1766" t="-4255" b="-21277"/>
                </a:stretch>
              </a:blipFill>
            </p:spPr>
            <p:txBody>
              <a:bodyPr/>
              <a:lstStyle/>
              <a:p>
                <a:r>
                  <a:rPr lang="de-DE">
                    <a:noFill/>
                  </a:rPr>
                  <a:t> </a:t>
                </a:r>
              </a:p>
            </p:txBody>
          </p:sp>
        </mc:Fallback>
      </mc:AlternateContent>
      <p:sp>
        <p:nvSpPr>
          <p:cNvPr id="10" name="Content Placeholder 9">
            <a:extLst>
              <a:ext uri="{FF2B5EF4-FFF2-40B4-BE49-F238E27FC236}">
                <a16:creationId xmlns:a16="http://schemas.microsoft.com/office/drawing/2014/main" id="{418C5288-CDA4-E94F-B3D6-113E554805A0}"/>
              </a:ext>
            </a:extLst>
          </p:cNvPr>
          <p:cNvSpPr>
            <a:spLocks noGrp="1"/>
          </p:cNvSpPr>
          <p:nvPr>
            <p:ph idx="1"/>
          </p:nvPr>
        </p:nvSpPr>
        <p:spPr/>
        <p:txBody>
          <a:bodyPr/>
          <a:lstStyle/>
          <a:p>
            <a:r>
              <a:rPr lang="de-DE" dirty="0"/>
              <a:t>Eher wenige Topics mit hoher Wahrscheinlichkeit</a:t>
            </a:r>
          </a:p>
        </p:txBody>
      </p:sp>
      <p:sp>
        <p:nvSpPr>
          <p:cNvPr id="6" name="Date Placeholder 5">
            <a:extLst>
              <a:ext uri="{FF2B5EF4-FFF2-40B4-BE49-F238E27FC236}">
                <a16:creationId xmlns:a16="http://schemas.microsoft.com/office/drawing/2014/main" id="{33893C58-E00C-944E-AA02-133203EF0AE2}"/>
              </a:ext>
            </a:extLst>
          </p:cNvPr>
          <p:cNvSpPr>
            <a:spLocks noGrp="1"/>
          </p:cNvSpPr>
          <p:nvPr>
            <p:ph type="dt" sz="half" idx="2"/>
          </p:nvPr>
        </p:nvSpPr>
        <p:spPr/>
        <p:txBody>
          <a:bodyPr/>
          <a:lstStyle/>
          <a:p>
            <a:r>
              <a:rPr lang="en-GB"/>
              <a:t>Episodische PGMs</a:t>
            </a:r>
            <a:endParaRPr lang="de-DE" dirty="0"/>
          </a:p>
        </p:txBody>
      </p:sp>
      <p:sp>
        <p:nvSpPr>
          <p:cNvPr id="7" name="Footer Placeholder 6">
            <a:extLst>
              <a:ext uri="{FF2B5EF4-FFF2-40B4-BE49-F238E27FC236}">
                <a16:creationId xmlns:a16="http://schemas.microsoft.com/office/drawing/2014/main" id="{1AE7EED4-2AE9-AB4F-B0AD-EDBB62885DBD}"/>
              </a:ext>
            </a:extLst>
          </p:cNvPr>
          <p:cNvSpPr>
            <a:spLocks noGrp="1"/>
          </p:cNvSpPr>
          <p:nvPr>
            <p:ph type="ftr" sz="quarter" idx="3"/>
          </p:nvPr>
        </p:nvSpPr>
        <p:spPr/>
        <p:txBody>
          <a:bodyPr/>
          <a:lstStyle/>
          <a:p>
            <a:r>
              <a:rPr lang="de-DE"/>
              <a:t>Tanya Braun</a:t>
            </a:r>
            <a:endParaRPr lang="de-DE" dirty="0"/>
          </a:p>
        </p:txBody>
      </p:sp>
      <p:sp>
        <p:nvSpPr>
          <p:cNvPr id="4" name="Slide Number Placeholder 3"/>
          <p:cNvSpPr>
            <a:spLocks noGrp="1"/>
          </p:cNvSpPr>
          <p:nvPr>
            <p:ph type="sldNum" sz="quarter" idx="4"/>
          </p:nvPr>
        </p:nvSpPr>
        <p:spPr/>
        <p:txBody>
          <a:bodyPr/>
          <a:lstStyle/>
          <a:p>
            <a:pPr>
              <a:defRPr/>
            </a:pPr>
            <a:fld id="{A4C577E2-95DD-1F4B-A688-E8FB02007787}" type="slidenum">
              <a:rPr lang="de-DE" smtClean="0"/>
              <a:pPr>
                <a:defRPr/>
              </a:pPr>
              <a:t>55</a:t>
            </a:fld>
            <a:endParaRPr lang="de-DE"/>
          </a:p>
        </p:txBody>
      </p:sp>
      <p:sp>
        <p:nvSpPr>
          <p:cNvPr id="9" name="TextBox 8"/>
          <p:cNvSpPr txBox="1"/>
          <p:nvPr/>
        </p:nvSpPr>
        <p:spPr>
          <a:xfrm>
            <a:off x="4926694" y="2006930"/>
            <a:ext cx="184731" cy="369332"/>
          </a:xfrm>
          <a:prstGeom prst="rect">
            <a:avLst/>
          </a:prstGeom>
          <a:noFill/>
        </p:spPr>
        <p:txBody>
          <a:bodyPr wrap="none" rtlCol="0">
            <a:spAutoFit/>
          </a:bodyPr>
          <a:lstStyle/>
          <a:p>
            <a:endParaRPr lang="en-US" dirty="0"/>
          </a:p>
        </p:txBody>
      </p:sp>
      <p:pic>
        <p:nvPicPr>
          <p:cNvPr id="3" name="Picture 2"/>
          <p:cNvPicPr>
            <a:picLocks noChangeAspect="1"/>
          </p:cNvPicPr>
          <p:nvPr/>
        </p:nvPicPr>
        <p:blipFill>
          <a:blip r:embed="rId3"/>
          <a:stretch>
            <a:fillRect/>
          </a:stretch>
        </p:blipFill>
        <p:spPr>
          <a:xfrm>
            <a:off x="774917" y="2208714"/>
            <a:ext cx="5281714" cy="3697200"/>
          </a:xfrm>
          <a:prstGeom prst="rect">
            <a:avLst/>
          </a:prstGeom>
        </p:spPr>
      </p:pic>
      <p:pic>
        <p:nvPicPr>
          <p:cNvPr id="5" name="Picture 4"/>
          <p:cNvPicPr>
            <a:picLocks noChangeAspect="1"/>
          </p:cNvPicPr>
          <p:nvPr/>
        </p:nvPicPr>
        <p:blipFill>
          <a:blip r:embed="rId4"/>
          <a:stretch>
            <a:fillRect/>
          </a:stretch>
        </p:blipFill>
        <p:spPr>
          <a:xfrm>
            <a:off x="6056631" y="2208714"/>
            <a:ext cx="5273947" cy="3697200"/>
          </a:xfrm>
          <a:prstGeom prst="rect">
            <a:avLst/>
          </a:prstGeom>
        </p:spPr>
      </p:pic>
      <p:sp>
        <p:nvSpPr>
          <p:cNvPr id="16" name="Rectangle 15">
            <a:extLst>
              <a:ext uri="{FF2B5EF4-FFF2-40B4-BE49-F238E27FC236}">
                <a16:creationId xmlns:a16="http://schemas.microsoft.com/office/drawing/2014/main" id="{9539FE4B-DDD3-6B4D-8298-A2617BDE9ECC}"/>
              </a:ext>
            </a:extLst>
          </p:cNvPr>
          <p:cNvSpPr/>
          <p:nvPr/>
        </p:nvSpPr>
        <p:spPr>
          <a:xfrm>
            <a:off x="5318620" y="6473515"/>
            <a:ext cx="1566776" cy="246221"/>
          </a:xfrm>
          <a:prstGeom prst="rect">
            <a:avLst/>
          </a:prstGeom>
        </p:spPr>
        <p:txBody>
          <a:bodyPr wrap="none">
            <a:spAutoFit/>
          </a:bodyPr>
          <a:lstStyle/>
          <a:p>
            <a:pPr marL="7938" lvl="1" algn="ctr"/>
            <a:r>
              <a:rPr lang="de-DE" sz="1000" dirty="0">
                <a:solidFill>
                  <a:schemeClr val="tx1">
                    <a:lumMod val="60000"/>
                    <a:lumOff val="40000"/>
                  </a:schemeClr>
                </a:solidFill>
              </a:rPr>
              <a:t>Darstellung: David M. Blei.</a:t>
            </a:r>
          </a:p>
        </p:txBody>
      </p:sp>
      <p:sp>
        <p:nvSpPr>
          <p:cNvPr id="17" name="Rectangle 16">
            <a:extLst>
              <a:ext uri="{FF2B5EF4-FFF2-40B4-BE49-F238E27FC236}">
                <a16:creationId xmlns:a16="http://schemas.microsoft.com/office/drawing/2014/main" id="{80BE4455-435C-A543-8722-05C7CB27F4E8}"/>
              </a:ext>
            </a:extLst>
          </p:cNvPr>
          <p:cNvSpPr/>
          <p:nvPr/>
        </p:nvSpPr>
        <p:spPr>
          <a:xfrm>
            <a:off x="2797096" y="6238384"/>
            <a:ext cx="6609822" cy="246221"/>
          </a:xfrm>
          <a:prstGeom prst="rect">
            <a:avLst/>
          </a:prstGeom>
        </p:spPr>
        <p:txBody>
          <a:bodyPr wrap="none">
            <a:spAutoFit/>
          </a:bodyPr>
          <a:lstStyle/>
          <a:p>
            <a:pPr marL="7938" lvl="1" algn="ctr"/>
            <a:r>
              <a:rPr lang="de-DE" sz="1000" dirty="0">
                <a:solidFill>
                  <a:schemeClr val="tx1">
                    <a:lumMod val="60000"/>
                    <a:lumOff val="40000"/>
                  </a:schemeClr>
                </a:solidFill>
              </a:rPr>
              <a:t>David M. Blei, Andrew Y. </a:t>
            </a:r>
            <a:r>
              <a:rPr lang="de-DE" sz="1000" dirty="0" err="1">
                <a:solidFill>
                  <a:schemeClr val="tx1">
                    <a:lumMod val="60000"/>
                    <a:lumOff val="40000"/>
                  </a:schemeClr>
                </a:solidFill>
              </a:rPr>
              <a:t>Ng</a:t>
            </a:r>
            <a:r>
              <a:rPr lang="de-DE" sz="1000" dirty="0">
                <a:solidFill>
                  <a:schemeClr val="tx1">
                    <a:lumMod val="60000"/>
                    <a:lumOff val="40000"/>
                  </a:schemeClr>
                </a:solidFill>
              </a:rPr>
              <a:t>, </a:t>
            </a:r>
            <a:r>
              <a:rPr lang="de-DE" sz="1000" dirty="0" err="1">
                <a:solidFill>
                  <a:schemeClr val="tx1">
                    <a:lumMod val="60000"/>
                    <a:lumOff val="40000"/>
                  </a:schemeClr>
                </a:solidFill>
              </a:rPr>
              <a:t>and</a:t>
            </a:r>
            <a:r>
              <a:rPr lang="de-DE" sz="1000" dirty="0">
                <a:solidFill>
                  <a:schemeClr val="tx1">
                    <a:lumMod val="60000"/>
                    <a:lumOff val="40000"/>
                  </a:schemeClr>
                </a:solidFill>
              </a:rPr>
              <a:t> Michael I. Jordan: </a:t>
            </a:r>
            <a:r>
              <a:rPr lang="de-DE" sz="1000" i="1" dirty="0">
                <a:solidFill>
                  <a:schemeClr val="tx1">
                    <a:lumMod val="60000"/>
                    <a:lumOff val="40000"/>
                  </a:schemeClr>
                </a:solidFill>
              </a:rPr>
              <a:t>Latent </a:t>
            </a:r>
            <a:r>
              <a:rPr lang="de-DE" sz="1000" i="1" dirty="0" err="1">
                <a:solidFill>
                  <a:schemeClr val="tx1">
                    <a:lumMod val="60000"/>
                    <a:lumOff val="40000"/>
                  </a:schemeClr>
                </a:solidFill>
              </a:rPr>
              <a:t>Dirichlet</a:t>
            </a:r>
            <a:r>
              <a:rPr lang="de-DE" sz="1000" i="1" dirty="0">
                <a:solidFill>
                  <a:schemeClr val="tx1">
                    <a:lumMod val="60000"/>
                    <a:lumOff val="40000"/>
                  </a:schemeClr>
                </a:solidFill>
              </a:rPr>
              <a:t> </a:t>
            </a:r>
            <a:r>
              <a:rPr lang="de-DE" sz="1000" i="1" dirty="0" err="1">
                <a:solidFill>
                  <a:schemeClr val="tx1">
                    <a:lumMod val="60000"/>
                    <a:lumOff val="40000"/>
                  </a:schemeClr>
                </a:solidFill>
              </a:rPr>
              <a:t>Allocation</a:t>
            </a:r>
            <a:r>
              <a:rPr lang="de-DE" sz="1000" dirty="0">
                <a:solidFill>
                  <a:schemeClr val="tx1">
                    <a:lumMod val="60000"/>
                    <a:lumOff val="40000"/>
                  </a:schemeClr>
                </a:solidFill>
              </a:rPr>
              <a:t>. Journal </a:t>
            </a:r>
            <a:r>
              <a:rPr lang="de-DE" sz="1000" dirty="0" err="1">
                <a:solidFill>
                  <a:schemeClr val="tx1">
                    <a:lumMod val="60000"/>
                    <a:lumOff val="40000"/>
                  </a:schemeClr>
                </a:solidFill>
              </a:rPr>
              <a:t>of</a:t>
            </a:r>
            <a:r>
              <a:rPr lang="de-DE" sz="1000" dirty="0">
                <a:solidFill>
                  <a:schemeClr val="tx1">
                    <a:lumMod val="60000"/>
                    <a:lumOff val="40000"/>
                  </a:schemeClr>
                </a:solidFill>
              </a:rPr>
              <a:t> </a:t>
            </a:r>
            <a:r>
              <a:rPr lang="de-DE" sz="1000" dirty="0" err="1">
                <a:solidFill>
                  <a:schemeClr val="tx1">
                    <a:lumMod val="60000"/>
                    <a:lumOff val="40000"/>
                  </a:schemeClr>
                </a:solidFill>
              </a:rPr>
              <a:t>Machine</a:t>
            </a:r>
            <a:r>
              <a:rPr lang="de-DE" sz="1000" dirty="0">
                <a:solidFill>
                  <a:schemeClr val="tx1">
                    <a:lumMod val="60000"/>
                    <a:lumOff val="40000"/>
                  </a:schemeClr>
                </a:solidFill>
              </a:rPr>
              <a:t> Learning Research, 2003.</a:t>
            </a:r>
          </a:p>
        </p:txBody>
      </p:sp>
    </p:spTree>
    <p:extLst>
      <p:ext uri="{BB962C8B-B14F-4D97-AF65-F5344CB8AC3E}">
        <p14:creationId xmlns:p14="http://schemas.microsoft.com/office/powerpoint/2010/main" val="23720069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185F-73F7-0A4A-8344-C7511D761148}"/>
              </a:ext>
            </a:extLst>
          </p:cNvPr>
          <p:cNvSpPr>
            <a:spLocks noGrp="1"/>
          </p:cNvSpPr>
          <p:nvPr>
            <p:ph type="title"/>
          </p:nvPr>
        </p:nvSpPr>
        <p:spPr/>
        <p:txBody>
          <a:bodyPr/>
          <a:lstStyle/>
          <a:p>
            <a:r>
              <a:rPr lang="de-DE" dirty="0"/>
              <a:t>Was sagt das Topic Modell jetzt aus?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2EB67AA-420F-1145-AE13-6D62D7991D3C}"/>
                  </a:ext>
                </a:extLst>
              </p:cNvPr>
              <p:cNvSpPr>
                <a:spLocks noGrp="1"/>
              </p:cNvSpPr>
              <p:nvPr>
                <p:ph idx="1"/>
              </p:nvPr>
            </p:nvSpPr>
            <p:spPr>
              <a:xfrm>
                <a:off x="8400081" y="2882684"/>
                <a:ext cx="3443919" cy="3023229"/>
              </a:xfrm>
            </p:spPr>
            <p:txBody>
              <a:bodyPr/>
              <a:lstStyle/>
              <a:p>
                <a:r>
                  <a:rPr lang="de-DE" dirty="0">
                    <a:solidFill>
                      <a:schemeClr val="accent2"/>
                    </a:solidFill>
                  </a:rPr>
                  <a:t>Dokument</a:t>
                </a:r>
                <a:r>
                  <a:rPr lang="de-DE" dirty="0"/>
                  <a:t> hat </a:t>
                </a:r>
                <a:r>
                  <a:rPr lang="de-DE" dirty="0">
                    <a:solidFill>
                      <a:schemeClr val="accent2"/>
                    </a:solidFill>
                  </a:rPr>
                  <a:t>eigene</a:t>
                </a:r>
                <a:r>
                  <a:rPr lang="de-DE" dirty="0"/>
                  <a:t> </a:t>
                </a:r>
                <a:r>
                  <a:rPr lang="de-DE" dirty="0">
                    <a:solidFill>
                      <a:schemeClr val="accent2"/>
                    </a:solidFill>
                  </a:rPr>
                  <a:t>Verteilung über </a:t>
                </a:r>
                <a14:m>
                  <m:oMath xmlns:m="http://schemas.openxmlformats.org/officeDocument/2006/math">
                    <m:r>
                      <a:rPr lang="de-DE" i="1" dirty="0">
                        <a:solidFill>
                          <a:schemeClr val="accent2"/>
                        </a:solidFill>
                        <a:latin typeface="Cambria Math" panose="02040503050406030204" pitchFamily="18" charset="0"/>
                      </a:rPr>
                      <m:t>𝐾</m:t>
                    </m:r>
                  </m:oMath>
                </a14:m>
                <a:r>
                  <a:rPr lang="de-DE" dirty="0">
                    <a:solidFill>
                      <a:schemeClr val="accent2"/>
                    </a:solidFill>
                  </a:rPr>
                  <a:t> Topics</a:t>
                </a:r>
                <a:endParaRPr lang="de-DE" dirty="0"/>
              </a:p>
              <a:p>
                <a:r>
                  <a:rPr lang="de-DE" dirty="0">
                    <a:solidFill>
                      <a:schemeClr val="accent2"/>
                    </a:solidFill>
                  </a:rPr>
                  <a:t>Topic </a:t>
                </a:r>
                <a:r>
                  <a:rPr lang="de-DE" dirty="0"/>
                  <a:t>repräsentiert als </a:t>
                </a:r>
                <a:r>
                  <a:rPr lang="de-DE" dirty="0">
                    <a:solidFill>
                      <a:schemeClr val="accent2"/>
                    </a:solidFill>
                  </a:rPr>
                  <a:t>Verteilung über Wörter</a:t>
                </a:r>
              </a:p>
              <a:p>
                <a:pPr lvl="1"/>
                <a:r>
                  <a:rPr lang="de-DE" dirty="0"/>
                  <a:t>Mehr und weniger wahrscheinliche Worte</a:t>
                </a:r>
              </a:p>
              <a:p>
                <a:pPr lvl="1"/>
                <a:r>
                  <a:rPr lang="de-DE" dirty="0"/>
                  <a:t>Charakterisierbar durch top-</a:t>
                </a:r>
                <a14:m>
                  <m:oMath xmlns:m="http://schemas.openxmlformats.org/officeDocument/2006/math">
                    <m:r>
                      <a:rPr lang="de-DE" i="1" dirty="0">
                        <a:latin typeface="Cambria Math" panose="02040503050406030204" pitchFamily="18" charset="0"/>
                      </a:rPr>
                      <m:t>𝑙</m:t>
                    </m:r>
                  </m:oMath>
                </a14:m>
                <a:r>
                  <a:rPr lang="de-DE" dirty="0"/>
                  <a:t> wahrscheinlichsten Worte</a:t>
                </a:r>
              </a:p>
              <a:p>
                <a:endParaRPr lang="de-DE" dirty="0"/>
              </a:p>
            </p:txBody>
          </p:sp>
        </mc:Choice>
        <mc:Fallback xmlns="">
          <p:sp>
            <p:nvSpPr>
              <p:cNvPr id="3" name="Content Placeholder 2">
                <a:extLst>
                  <a:ext uri="{FF2B5EF4-FFF2-40B4-BE49-F238E27FC236}">
                    <a16:creationId xmlns:a16="http://schemas.microsoft.com/office/drawing/2014/main" id="{C2EB67AA-420F-1145-AE13-6D62D7991D3C}"/>
                  </a:ext>
                </a:extLst>
              </p:cNvPr>
              <p:cNvSpPr>
                <a:spLocks noGrp="1" noRot="1" noChangeAspect="1" noMove="1" noResize="1" noEditPoints="1" noAdjustHandles="1" noChangeArrowheads="1" noChangeShapeType="1" noTextEdit="1"/>
              </p:cNvSpPr>
              <p:nvPr>
                <p:ph idx="1"/>
              </p:nvPr>
            </p:nvSpPr>
            <p:spPr>
              <a:xfrm>
                <a:off x="8400081" y="2882684"/>
                <a:ext cx="3443919" cy="3023229"/>
              </a:xfrm>
              <a:blipFill>
                <a:blip r:embed="rId2"/>
                <a:stretch>
                  <a:fillRect l="-4762" t="-3766" r="-3297" b="-5439"/>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DBABFA1-AF7B-5A45-AA0A-98F12C45E6C9}"/>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76BB64D2-1ED5-A34F-8149-305890B46142}"/>
              </a:ext>
            </a:extLst>
          </p:cNvPr>
          <p:cNvSpPr>
            <a:spLocks noGrp="1"/>
          </p:cNvSpPr>
          <p:nvPr>
            <p:ph type="ftr" sz="quarter" idx="3"/>
          </p:nvPr>
        </p:nvSpPr>
        <p:spPr/>
        <p:txBody>
          <a:bodyPr/>
          <a:lstStyle/>
          <a:p>
            <a:r>
              <a:rPr lang="de-DE" dirty="0"/>
              <a:t>Tanya Braun</a:t>
            </a:r>
          </a:p>
        </p:txBody>
      </p:sp>
      <p:sp>
        <p:nvSpPr>
          <p:cNvPr id="6" name="Slide Number Placeholder 5">
            <a:extLst>
              <a:ext uri="{FF2B5EF4-FFF2-40B4-BE49-F238E27FC236}">
                <a16:creationId xmlns:a16="http://schemas.microsoft.com/office/drawing/2014/main" id="{95735579-448F-804C-ADC7-F34742DFB9EB}"/>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56</a:t>
            </a:fld>
            <a:r>
              <a:rPr lang="de-DE"/>
              <a:t> </a:t>
            </a:r>
            <a:endParaRPr lang="de-DE" sz="1400" dirty="0"/>
          </a:p>
        </p:txBody>
      </p:sp>
      <p:sp>
        <p:nvSpPr>
          <p:cNvPr id="7" name="Rectangle 6">
            <a:extLst>
              <a:ext uri="{FF2B5EF4-FFF2-40B4-BE49-F238E27FC236}">
                <a16:creationId xmlns:a16="http://schemas.microsoft.com/office/drawing/2014/main" id="{497E5DFB-B3E2-984C-8CF4-477E72D89765}"/>
              </a:ext>
            </a:extLst>
          </p:cNvPr>
          <p:cNvSpPr/>
          <p:nvPr/>
        </p:nvSpPr>
        <p:spPr>
          <a:xfrm>
            <a:off x="5318620" y="6473515"/>
            <a:ext cx="1566776" cy="246221"/>
          </a:xfrm>
          <a:prstGeom prst="rect">
            <a:avLst/>
          </a:prstGeom>
        </p:spPr>
        <p:txBody>
          <a:bodyPr wrap="none">
            <a:spAutoFit/>
          </a:bodyPr>
          <a:lstStyle/>
          <a:p>
            <a:pPr marL="7938" lvl="1" algn="ctr"/>
            <a:r>
              <a:rPr lang="de-DE" sz="1000" dirty="0">
                <a:solidFill>
                  <a:schemeClr val="tx1">
                    <a:lumMod val="60000"/>
                    <a:lumOff val="40000"/>
                  </a:schemeClr>
                </a:solidFill>
              </a:rPr>
              <a:t>Darstellung: David M. Blei.</a:t>
            </a:r>
          </a:p>
        </p:txBody>
      </p:sp>
      <p:grpSp>
        <p:nvGrpSpPr>
          <p:cNvPr id="9" name="Group 8">
            <a:extLst>
              <a:ext uri="{FF2B5EF4-FFF2-40B4-BE49-F238E27FC236}">
                <a16:creationId xmlns:a16="http://schemas.microsoft.com/office/drawing/2014/main" id="{E75D3B81-710A-234A-A3E1-C99BBE1C3E7D}"/>
              </a:ext>
            </a:extLst>
          </p:cNvPr>
          <p:cNvGrpSpPr/>
          <p:nvPr/>
        </p:nvGrpSpPr>
        <p:grpSpPr>
          <a:xfrm>
            <a:off x="359999" y="1667249"/>
            <a:ext cx="7824753" cy="4232454"/>
            <a:chOff x="359999" y="2008038"/>
            <a:chExt cx="7318495" cy="3922477"/>
          </a:xfrm>
        </p:grpSpPr>
        <p:pic>
          <p:nvPicPr>
            <p:cNvPr id="8" name="Picture 7">
              <a:extLst>
                <a:ext uri="{FF2B5EF4-FFF2-40B4-BE49-F238E27FC236}">
                  <a16:creationId xmlns:a16="http://schemas.microsoft.com/office/drawing/2014/main" id="{3D0B13D8-95AE-7F40-9E14-A02FDCC6A5F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59999" y="2008038"/>
              <a:ext cx="7318495" cy="3922477"/>
            </a:xfrm>
            <a:prstGeom prst="rect">
              <a:avLst/>
            </a:prstGeom>
          </p:spPr>
        </p:pic>
        <p:sp>
          <p:nvSpPr>
            <p:cNvPr id="10" name="TextBox 9">
              <a:extLst>
                <a:ext uri="{FF2B5EF4-FFF2-40B4-BE49-F238E27FC236}">
                  <a16:creationId xmlns:a16="http://schemas.microsoft.com/office/drawing/2014/main" id="{1D39F790-EDFB-5440-AD7C-AFAA137C9D85}"/>
                </a:ext>
              </a:extLst>
            </p:cNvPr>
            <p:cNvSpPr txBox="1"/>
            <p:nvPr/>
          </p:nvSpPr>
          <p:spPr>
            <a:xfrm>
              <a:off x="6503908" y="3969276"/>
              <a:ext cx="639919" cy="276999"/>
            </a:xfrm>
            <a:prstGeom prst="rect">
              <a:avLst/>
            </a:prstGeom>
            <a:noFill/>
          </p:spPr>
          <p:txBody>
            <a:bodyPr wrap="none" rtlCol="0">
              <a:spAutoFit/>
            </a:bodyPr>
            <a:lstStyle/>
            <a:p>
              <a:r>
                <a:rPr lang="de-DE" sz="1200" dirty="0"/>
                <a:t>1  2 3 4</a:t>
              </a:r>
            </a:p>
          </p:txBody>
        </p:sp>
      </p:grpSp>
      <p:sp>
        <p:nvSpPr>
          <p:cNvPr id="11" name="Rectangle 10">
            <a:extLst>
              <a:ext uri="{FF2B5EF4-FFF2-40B4-BE49-F238E27FC236}">
                <a16:creationId xmlns:a16="http://schemas.microsoft.com/office/drawing/2014/main" id="{9BB7FDB3-9F27-384A-A953-C410008D1C05}"/>
              </a:ext>
            </a:extLst>
          </p:cNvPr>
          <p:cNvSpPr/>
          <p:nvPr/>
        </p:nvSpPr>
        <p:spPr>
          <a:xfrm>
            <a:off x="2797096" y="6238384"/>
            <a:ext cx="6609822" cy="246221"/>
          </a:xfrm>
          <a:prstGeom prst="rect">
            <a:avLst/>
          </a:prstGeom>
        </p:spPr>
        <p:txBody>
          <a:bodyPr wrap="none">
            <a:spAutoFit/>
          </a:bodyPr>
          <a:lstStyle/>
          <a:p>
            <a:pPr marL="7938" lvl="1" algn="ctr"/>
            <a:r>
              <a:rPr lang="de-DE" sz="1000" dirty="0">
                <a:solidFill>
                  <a:schemeClr val="tx1">
                    <a:lumMod val="60000"/>
                    <a:lumOff val="40000"/>
                  </a:schemeClr>
                </a:solidFill>
              </a:rPr>
              <a:t>David M. Blei, Andrew Y. </a:t>
            </a:r>
            <a:r>
              <a:rPr lang="de-DE" sz="1000" dirty="0" err="1">
                <a:solidFill>
                  <a:schemeClr val="tx1">
                    <a:lumMod val="60000"/>
                    <a:lumOff val="40000"/>
                  </a:schemeClr>
                </a:solidFill>
              </a:rPr>
              <a:t>Ng</a:t>
            </a:r>
            <a:r>
              <a:rPr lang="de-DE" sz="1000" dirty="0">
                <a:solidFill>
                  <a:schemeClr val="tx1">
                    <a:lumMod val="60000"/>
                    <a:lumOff val="40000"/>
                  </a:schemeClr>
                </a:solidFill>
              </a:rPr>
              <a:t>, </a:t>
            </a:r>
            <a:r>
              <a:rPr lang="de-DE" sz="1000" dirty="0" err="1">
                <a:solidFill>
                  <a:schemeClr val="tx1">
                    <a:lumMod val="60000"/>
                    <a:lumOff val="40000"/>
                  </a:schemeClr>
                </a:solidFill>
              </a:rPr>
              <a:t>and</a:t>
            </a:r>
            <a:r>
              <a:rPr lang="de-DE" sz="1000" dirty="0">
                <a:solidFill>
                  <a:schemeClr val="tx1">
                    <a:lumMod val="60000"/>
                    <a:lumOff val="40000"/>
                  </a:schemeClr>
                </a:solidFill>
              </a:rPr>
              <a:t> Michael I. Jordan: </a:t>
            </a:r>
            <a:r>
              <a:rPr lang="de-DE" sz="1000" i="1" dirty="0">
                <a:solidFill>
                  <a:schemeClr val="tx1">
                    <a:lumMod val="60000"/>
                    <a:lumOff val="40000"/>
                  </a:schemeClr>
                </a:solidFill>
              </a:rPr>
              <a:t>Latent </a:t>
            </a:r>
            <a:r>
              <a:rPr lang="de-DE" sz="1000" i="1" dirty="0" err="1">
                <a:solidFill>
                  <a:schemeClr val="tx1">
                    <a:lumMod val="60000"/>
                    <a:lumOff val="40000"/>
                  </a:schemeClr>
                </a:solidFill>
              </a:rPr>
              <a:t>Dirichlet</a:t>
            </a:r>
            <a:r>
              <a:rPr lang="de-DE" sz="1000" i="1" dirty="0">
                <a:solidFill>
                  <a:schemeClr val="tx1">
                    <a:lumMod val="60000"/>
                    <a:lumOff val="40000"/>
                  </a:schemeClr>
                </a:solidFill>
              </a:rPr>
              <a:t> </a:t>
            </a:r>
            <a:r>
              <a:rPr lang="de-DE" sz="1000" i="1" dirty="0" err="1">
                <a:solidFill>
                  <a:schemeClr val="tx1">
                    <a:lumMod val="60000"/>
                    <a:lumOff val="40000"/>
                  </a:schemeClr>
                </a:solidFill>
              </a:rPr>
              <a:t>Allocation</a:t>
            </a:r>
            <a:r>
              <a:rPr lang="de-DE" sz="1000" dirty="0">
                <a:solidFill>
                  <a:schemeClr val="tx1">
                    <a:lumMod val="60000"/>
                    <a:lumOff val="40000"/>
                  </a:schemeClr>
                </a:solidFill>
              </a:rPr>
              <a:t>. Journal </a:t>
            </a:r>
            <a:r>
              <a:rPr lang="de-DE" sz="1000" dirty="0" err="1">
                <a:solidFill>
                  <a:schemeClr val="tx1">
                    <a:lumMod val="60000"/>
                    <a:lumOff val="40000"/>
                  </a:schemeClr>
                </a:solidFill>
              </a:rPr>
              <a:t>of</a:t>
            </a:r>
            <a:r>
              <a:rPr lang="de-DE" sz="1000" dirty="0">
                <a:solidFill>
                  <a:schemeClr val="tx1">
                    <a:lumMod val="60000"/>
                    <a:lumOff val="40000"/>
                  </a:schemeClr>
                </a:solidFill>
              </a:rPr>
              <a:t> </a:t>
            </a:r>
            <a:r>
              <a:rPr lang="de-DE" sz="1000" dirty="0" err="1">
                <a:solidFill>
                  <a:schemeClr val="tx1">
                    <a:lumMod val="60000"/>
                    <a:lumOff val="40000"/>
                  </a:schemeClr>
                </a:solidFill>
              </a:rPr>
              <a:t>Machine</a:t>
            </a:r>
            <a:r>
              <a:rPr lang="de-DE" sz="1000" dirty="0">
                <a:solidFill>
                  <a:schemeClr val="tx1">
                    <a:lumMod val="60000"/>
                    <a:lumOff val="40000"/>
                  </a:schemeClr>
                </a:solidFill>
              </a:rPr>
              <a:t> Learning Research, 2003.</a:t>
            </a:r>
          </a:p>
        </p:txBody>
      </p:sp>
      <p:grpSp>
        <p:nvGrpSpPr>
          <p:cNvPr id="12" name="Group 11">
            <a:extLst>
              <a:ext uri="{FF2B5EF4-FFF2-40B4-BE49-F238E27FC236}">
                <a16:creationId xmlns:a16="http://schemas.microsoft.com/office/drawing/2014/main" id="{615A6DD3-D74F-E748-A6F1-6A7C0FF75BF2}"/>
              </a:ext>
            </a:extLst>
          </p:cNvPr>
          <p:cNvGrpSpPr/>
          <p:nvPr/>
        </p:nvGrpSpPr>
        <p:grpSpPr>
          <a:xfrm>
            <a:off x="8672797" y="483489"/>
            <a:ext cx="1836701" cy="2132660"/>
            <a:chOff x="9127237" y="1162917"/>
            <a:chExt cx="2538487" cy="2947529"/>
          </a:xfrm>
        </p:grpSpPr>
        <p:grpSp>
          <p:nvGrpSpPr>
            <p:cNvPr id="13" name="Group 12">
              <a:extLst>
                <a:ext uri="{FF2B5EF4-FFF2-40B4-BE49-F238E27FC236}">
                  <a16:creationId xmlns:a16="http://schemas.microsoft.com/office/drawing/2014/main" id="{7057C70D-5A1F-9940-9EEF-A4DBA7F1F26E}"/>
                </a:ext>
              </a:extLst>
            </p:cNvPr>
            <p:cNvGrpSpPr/>
            <p:nvPr/>
          </p:nvGrpSpPr>
          <p:grpSpPr>
            <a:xfrm>
              <a:off x="9127237" y="1655888"/>
              <a:ext cx="2538487" cy="2454558"/>
              <a:chOff x="7950129" y="4109675"/>
              <a:chExt cx="2538487" cy="2454558"/>
            </a:xfrm>
          </p:grpSpPr>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BA514400-C461-5D4D-BECD-124CA84BDF0D}"/>
                      </a:ext>
                    </a:extLst>
                  </p:cNvPr>
                  <p:cNvSpPr/>
                  <p:nvPr/>
                </p:nvSpPr>
                <p:spPr>
                  <a:xfrm>
                    <a:off x="7950129" y="4109675"/>
                    <a:ext cx="1724809" cy="24545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de-DE" sz="1200" dirty="0">
                        <a:solidFill>
                          <a:schemeClr val="tx1"/>
                        </a:solidFill>
                      </a:rPr>
                      <a:t> </a:t>
                    </a:r>
                    <a14:m>
                      <m:oMath xmlns:m="http://schemas.openxmlformats.org/officeDocument/2006/math">
                        <m:r>
                          <a:rPr lang="de-DE" sz="1200" b="0" i="1" dirty="0" smtClean="0">
                            <a:solidFill>
                              <a:schemeClr val="tx1"/>
                            </a:solidFill>
                            <a:latin typeface="Cambria Math" panose="02040503050406030204" pitchFamily="18" charset="0"/>
                          </a:rPr>
                          <m:t>𝑀</m:t>
                        </m:r>
                      </m:oMath>
                    </a14:m>
                    <a:endParaRPr lang="de-DE" sz="1200" dirty="0">
                      <a:solidFill>
                        <a:schemeClr val="tx1"/>
                      </a:solidFill>
                    </a:endParaRPr>
                  </a:p>
                </p:txBody>
              </p:sp>
            </mc:Choice>
            <mc:Fallback xmlns="">
              <p:sp>
                <p:nvSpPr>
                  <p:cNvPr id="8" name="Rectangle 7">
                    <a:extLst>
                      <a:ext uri="{FF2B5EF4-FFF2-40B4-BE49-F238E27FC236}">
                        <a16:creationId xmlns:a16="http://schemas.microsoft.com/office/drawing/2014/main" id="{C81A0F11-6A0C-EA42-9224-398B44294779}"/>
                      </a:ext>
                    </a:extLst>
                  </p:cNvPr>
                  <p:cNvSpPr>
                    <a:spLocks noRot="1" noChangeAspect="1" noMove="1" noResize="1" noEditPoints="1" noAdjustHandles="1" noChangeArrowheads="1" noChangeShapeType="1" noTextEdit="1"/>
                  </p:cNvSpPr>
                  <p:nvPr/>
                </p:nvSpPr>
                <p:spPr>
                  <a:xfrm>
                    <a:off x="7950129" y="4109675"/>
                    <a:ext cx="1724809" cy="2454558"/>
                  </a:xfrm>
                  <a:prstGeom prst="rect">
                    <a:avLst/>
                  </a:prstGeom>
                  <a:blipFill>
                    <a:blip r:embed="rId4"/>
                    <a:stretch>
                      <a:fillRect/>
                    </a:stretch>
                  </a:blipFill>
                  <a:ln w="28575">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8BDBFF9-5A25-3F48-8776-F11CC54D1B45}"/>
                      </a:ext>
                    </a:extLst>
                  </p:cNvPr>
                  <p:cNvSpPr txBox="1"/>
                  <p:nvPr/>
                </p:nvSpPr>
                <p:spPr>
                  <a:xfrm>
                    <a:off x="8403807" y="5001118"/>
                    <a:ext cx="720000" cy="374845"/>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sz="1200" b="0" i="1" dirty="0" smtClean="0">
                                  <a:latin typeface="Cambria Math" panose="02040503050406030204" pitchFamily="18" charset="0"/>
                                </a:rPr>
                              </m:ctrlPr>
                            </m:sSubPr>
                            <m:e>
                              <m:r>
                                <a:rPr lang="de-DE" sz="1200" i="1" dirty="0" smtClean="0">
                                  <a:latin typeface="Cambria Math" panose="02040503050406030204" pitchFamily="18" charset="0"/>
                                </a:rPr>
                                <m:t>𝐶</m:t>
                              </m:r>
                            </m:e>
                            <m:sub>
                              <m:r>
                                <a:rPr lang="de-DE" sz="1200" b="0" i="1" dirty="0" smtClean="0">
                                  <a:latin typeface="Cambria Math" panose="02040503050406030204" pitchFamily="18" charset="0"/>
                                </a:rPr>
                                <m:t>𝑑</m:t>
                              </m:r>
                              <m:r>
                                <a:rPr lang="de-DE" sz="1200" b="0" i="1" dirty="0" smtClean="0">
                                  <a:latin typeface="Cambria Math" panose="02040503050406030204" pitchFamily="18" charset="0"/>
                                </a:rPr>
                                <m:t>,</m:t>
                              </m:r>
                              <m:r>
                                <a:rPr lang="de-DE" sz="1200" b="0" i="1" dirty="0" smtClean="0">
                                  <a:latin typeface="Cambria Math" panose="02040503050406030204" pitchFamily="18" charset="0"/>
                                </a:rPr>
                                <m:t>𝑖</m:t>
                              </m:r>
                            </m:sub>
                          </m:sSub>
                        </m:oMath>
                      </m:oMathPara>
                    </a14:m>
                    <a:endParaRPr lang="de-DE" sz="1200" dirty="0"/>
                  </a:p>
                </p:txBody>
              </p:sp>
            </mc:Choice>
            <mc:Fallback xmlns="">
              <p:sp>
                <p:nvSpPr>
                  <p:cNvPr id="17" name="TextBox 16">
                    <a:extLst>
                      <a:ext uri="{FF2B5EF4-FFF2-40B4-BE49-F238E27FC236}">
                        <a16:creationId xmlns:a16="http://schemas.microsoft.com/office/drawing/2014/main" id="{58BDBFF9-5A25-3F48-8776-F11CC54D1B45}"/>
                      </a:ext>
                    </a:extLst>
                  </p:cNvPr>
                  <p:cNvSpPr txBox="1">
                    <a:spLocks noRot="1" noChangeAspect="1" noMove="1" noResize="1" noEditPoints="1" noAdjustHandles="1" noChangeArrowheads="1" noChangeShapeType="1" noTextEdit="1"/>
                  </p:cNvSpPr>
                  <p:nvPr/>
                </p:nvSpPr>
                <p:spPr>
                  <a:xfrm>
                    <a:off x="8403807" y="5001118"/>
                    <a:ext cx="720000" cy="374845"/>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E9F96EA4-860F-6A4A-B33C-A88606F1020B}"/>
                      </a:ext>
                    </a:extLst>
                  </p:cNvPr>
                  <p:cNvSpPr txBox="1"/>
                  <p:nvPr/>
                </p:nvSpPr>
                <p:spPr>
                  <a:xfrm>
                    <a:off x="8403807" y="5698024"/>
                    <a:ext cx="720000" cy="374845"/>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sz="1200" b="0" i="1" dirty="0" smtClean="0">
                                  <a:latin typeface="Cambria Math" panose="02040503050406030204" pitchFamily="18" charset="0"/>
                                </a:rPr>
                              </m:ctrlPr>
                            </m:sSubPr>
                            <m:e>
                              <m:r>
                                <a:rPr lang="de-DE" sz="1200" b="0" i="1" dirty="0" smtClean="0">
                                  <a:latin typeface="Cambria Math" panose="02040503050406030204" pitchFamily="18" charset="0"/>
                                </a:rPr>
                                <m:t>𝑋</m:t>
                              </m:r>
                            </m:e>
                            <m:sub>
                              <m:r>
                                <a:rPr lang="de-DE" sz="1200" b="0" i="1" dirty="0" smtClean="0">
                                  <a:latin typeface="Cambria Math" panose="02040503050406030204" pitchFamily="18" charset="0"/>
                                </a:rPr>
                                <m:t>𝑑</m:t>
                              </m:r>
                              <m:r>
                                <a:rPr lang="de-DE" sz="1200" b="0" i="1" dirty="0" smtClean="0">
                                  <a:latin typeface="Cambria Math" panose="02040503050406030204" pitchFamily="18" charset="0"/>
                                </a:rPr>
                                <m:t>,</m:t>
                              </m:r>
                              <m:r>
                                <a:rPr lang="de-DE" sz="1200" b="0" i="1" dirty="0" smtClean="0">
                                  <a:latin typeface="Cambria Math" panose="02040503050406030204" pitchFamily="18" charset="0"/>
                                </a:rPr>
                                <m:t>𝑖</m:t>
                              </m:r>
                            </m:sub>
                          </m:sSub>
                        </m:oMath>
                      </m:oMathPara>
                    </a14:m>
                    <a:endParaRPr lang="de-DE" sz="1200" dirty="0"/>
                  </a:p>
                </p:txBody>
              </p:sp>
            </mc:Choice>
            <mc:Fallback xmlns="">
              <p:sp>
                <p:nvSpPr>
                  <p:cNvPr id="18" name="TextBox 17">
                    <a:extLst>
                      <a:ext uri="{FF2B5EF4-FFF2-40B4-BE49-F238E27FC236}">
                        <a16:creationId xmlns:a16="http://schemas.microsoft.com/office/drawing/2014/main" id="{E9F96EA4-860F-6A4A-B33C-A88606F1020B}"/>
                      </a:ext>
                    </a:extLst>
                  </p:cNvPr>
                  <p:cNvSpPr txBox="1">
                    <a:spLocks noRot="1" noChangeAspect="1" noMove="1" noResize="1" noEditPoints="1" noAdjustHandles="1" noChangeArrowheads="1" noChangeShapeType="1" noTextEdit="1"/>
                  </p:cNvSpPr>
                  <p:nvPr/>
                </p:nvSpPr>
                <p:spPr>
                  <a:xfrm>
                    <a:off x="8403807" y="5698024"/>
                    <a:ext cx="720000" cy="374845"/>
                  </a:xfrm>
                  <a:prstGeom prst="ellipse">
                    <a:avLst/>
                  </a:prstGeom>
                  <a:blipFill>
                    <a:blip r:embed="rId6"/>
                    <a:stretch>
                      <a:fillRect/>
                    </a:stretch>
                  </a:blipFill>
                  <a:ln>
                    <a:solidFill>
                      <a:schemeClr val="tx1"/>
                    </a:solidFill>
                  </a:ln>
                </p:spPr>
                <p:txBody>
                  <a:bodyPr/>
                  <a:lstStyle/>
                  <a:p>
                    <a:r>
                      <a:rPr lang="de-DE">
                        <a:noFill/>
                      </a:rPr>
                      <a:t> </a:t>
                    </a:r>
                  </a:p>
                </p:txBody>
              </p:sp>
            </mc:Fallback>
          </mc:AlternateContent>
          <p:cxnSp>
            <p:nvCxnSpPr>
              <p:cNvPr id="19" name="Straight Arrow Connector 18">
                <a:extLst>
                  <a:ext uri="{FF2B5EF4-FFF2-40B4-BE49-F238E27FC236}">
                    <a16:creationId xmlns:a16="http://schemas.microsoft.com/office/drawing/2014/main" id="{2DFD850F-8595-2445-8CBE-AFDFA2ED241F}"/>
                  </a:ext>
                </a:extLst>
              </p:cNvPr>
              <p:cNvCxnSpPr>
                <a:cxnSpLocks/>
                <a:stCxn id="17" idx="4"/>
                <a:endCxn id="18" idx="0"/>
              </p:cNvCxnSpPr>
              <p:nvPr/>
            </p:nvCxnSpPr>
            <p:spPr>
              <a:xfrm>
                <a:off x="8763807" y="5375963"/>
                <a:ext cx="0" cy="3220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2D9AA7D2-942F-DF47-AAD0-F400CFCD0068}"/>
                      </a:ext>
                    </a:extLst>
                  </p:cNvPr>
                  <p:cNvSpPr/>
                  <p:nvPr/>
                </p:nvSpPr>
                <p:spPr>
                  <a:xfrm>
                    <a:off x="8165538" y="4815541"/>
                    <a:ext cx="1284514" cy="14216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de-DE" sz="1200" dirty="0">
                        <a:solidFill>
                          <a:schemeClr val="tx1"/>
                        </a:solidFill>
                      </a:rPr>
                      <a:t> </a:t>
                    </a:r>
                    <a14:m>
                      <m:oMath xmlns:m="http://schemas.openxmlformats.org/officeDocument/2006/math">
                        <m:sSub>
                          <m:sSubPr>
                            <m:ctrlPr>
                              <a:rPr lang="de-DE" sz="1200" b="0" i="1" dirty="0" smtClean="0">
                                <a:solidFill>
                                  <a:schemeClr val="tx1"/>
                                </a:solidFill>
                                <a:latin typeface="Cambria Math" panose="02040503050406030204" pitchFamily="18" charset="0"/>
                              </a:rPr>
                            </m:ctrlPr>
                          </m:sSubPr>
                          <m:e>
                            <m:r>
                              <a:rPr lang="de-DE" sz="1200" b="0" i="1" dirty="0" smtClean="0">
                                <a:solidFill>
                                  <a:schemeClr val="tx1"/>
                                </a:solidFill>
                                <a:latin typeface="Cambria Math" panose="02040503050406030204" pitchFamily="18" charset="0"/>
                              </a:rPr>
                              <m:t>𝑁</m:t>
                            </m:r>
                          </m:e>
                          <m:sub>
                            <m:r>
                              <a:rPr lang="de-DE" sz="1200" b="0" i="1" dirty="0" smtClean="0">
                                <a:solidFill>
                                  <a:schemeClr val="tx1"/>
                                </a:solidFill>
                                <a:latin typeface="Cambria Math" panose="02040503050406030204" pitchFamily="18" charset="0"/>
                              </a:rPr>
                              <m:t>𝑑</m:t>
                            </m:r>
                          </m:sub>
                        </m:sSub>
                      </m:oMath>
                    </a14:m>
                    <a:endParaRPr lang="de-DE" sz="1200" dirty="0">
                      <a:solidFill>
                        <a:schemeClr val="tx1"/>
                      </a:solidFill>
                    </a:endParaRPr>
                  </a:p>
                </p:txBody>
              </p:sp>
            </mc:Choice>
            <mc:Fallback xmlns="">
              <p:sp>
                <p:nvSpPr>
                  <p:cNvPr id="12" name="Rectangle 11">
                    <a:extLst>
                      <a:ext uri="{FF2B5EF4-FFF2-40B4-BE49-F238E27FC236}">
                        <a16:creationId xmlns:a16="http://schemas.microsoft.com/office/drawing/2014/main" id="{FA4EB313-3CFF-9B4A-986E-FB98C4CBF8EF}"/>
                      </a:ext>
                    </a:extLst>
                  </p:cNvPr>
                  <p:cNvSpPr>
                    <a:spLocks noRot="1" noChangeAspect="1" noMove="1" noResize="1" noEditPoints="1" noAdjustHandles="1" noChangeArrowheads="1" noChangeShapeType="1" noTextEdit="1"/>
                  </p:cNvSpPr>
                  <p:nvPr/>
                </p:nvSpPr>
                <p:spPr>
                  <a:xfrm>
                    <a:off x="8165538" y="4815541"/>
                    <a:ext cx="1284514" cy="1421674"/>
                  </a:xfrm>
                  <a:prstGeom prst="rect">
                    <a:avLst/>
                  </a:prstGeom>
                  <a:blipFill>
                    <a:blip r:embed="rId7"/>
                    <a:stretch>
                      <a:fillRect/>
                    </a:stretch>
                  </a:blipFill>
                  <a:ln w="28575">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2C01A423-6196-1C47-8B58-82D17FF251F5}"/>
                      </a:ext>
                    </a:extLst>
                  </p:cNvPr>
                  <p:cNvSpPr txBox="1"/>
                  <p:nvPr/>
                </p:nvSpPr>
                <p:spPr>
                  <a:xfrm>
                    <a:off x="8403807" y="4311907"/>
                    <a:ext cx="720000" cy="358894"/>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sz="1200" b="0" i="1" dirty="0" smtClean="0">
                                  <a:latin typeface="Cambria Math" panose="02040503050406030204" pitchFamily="18" charset="0"/>
                                  <a:ea typeface="Cambria Math" panose="02040503050406030204" pitchFamily="18" charset="0"/>
                                </a:rPr>
                              </m:ctrlPr>
                            </m:sSubPr>
                            <m:e>
                              <m:r>
                                <a:rPr lang="de-DE" sz="1200" b="1" i="1" dirty="0" smtClean="0">
                                  <a:latin typeface="Cambria Math" panose="02040503050406030204" pitchFamily="18" charset="0"/>
                                  <a:ea typeface="Cambria Math" panose="02040503050406030204" pitchFamily="18" charset="0"/>
                                </a:rPr>
                                <m:t>𝜽</m:t>
                              </m:r>
                            </m:e>
                            <m:sub>
                              <m:r>
                                <a:rPr lang="de-DE" sz="1200" b="0" i="1" dirty="0" smtClean="0">
                                  <a:latin typeface="Cambria Math" panose="02040503050406030204" pitchFamily="18" charset="0"/>
                                  <a:ea typeface="Cambria Math" panose="02040503050406030204" pitchFamily="18" charset="0"/>
                                </a:rPr>
                                <m:t>𝑑</m:t>
                              </m:r>
                            </m:sub>
                          </m:sSub>
                        </m:oMath>
                      </m:oMathPara>
                    </a14:m>
                    <a:endParaRPr lang="de-DE" sz="1200" dirty="0"/>
                  </a:p>
                </p:txBody>
              </p:sp>
            </mc:Choice>
            <mc:Fallback xmlns="">
              <p:sp>
                <p:nvSpPr>
                  <p:cNvPr id="21" name="TextBox 20">
                    <a:extLst>
                      <a:ext uri="{FF2B5EF4-FFF2-40B4-BE49-F238E27FC236}">
                        <a16:creationId xmlns:a16="http://schemas.microsoft.com/office/drawing/2014/main" id="{2C01A423-6196-1C47-8B58-82D17FF251F5}"/>
                      </a:ext>
                    </a:extLst>
                  </p:cNvPr>
                  <p:cNvSpPr txBox="1">
                    <a:spLocks noRot="1" noChangeAspect="1" noMove="1" noResize="1" noEditPoints="1" noAdjustHandles="1" noChangeArrowheads="1" noChangeShapeType="1" noTextEdit="1"/>
                  </p:cNvSpPr>
                  <p:nvPr/>
                </p:nvSpPr>
                <p:spPr>
                  <a:xfrm>
                    <a:off x="8403807" y="4311907"/>
                    <a:ext cx="720000" cy="358894"/>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22" name="Straight Arrow Connector 21">
                <a:extLst>
                  <a:ext uri="{FF2B5EF4-FFF2-40B4-BE49-F238E27FC236}">
                    <a16:creationId xmlns:a16="http://schemas.microsoft.com/office/drawing/2014/main" id="{3BA0608F-41FD-3C48-BDA4-B131983AF043}"/>
                  </a:ext>
                </a:extLst>
              </p:cNvPr>
              <p:cNvCxnSpPr>
                <a:cxnSpLocks/>
                <a:stCxn id="21" idx="4"/>
                <a:endCxn id="17" idx="0"/>
              </p:cNvCxnSpPr>
              <p:nvPr/>
            </p:nvCxnSpPr>
            <p:spPr>
              <a:xfrm>
                <a:off x="8763807" y="4670801"/>
                <a:ext cx="0" cy="3303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1E71190B-0146-6C4D-A6C8-D2A8619A0626}"/>
                      </a:ext>
                    </a:extLst>
                  </p:cNvPr>
                  <p:cNvSpPr txBox="1"/>
                  <p:nvPr/>
                </p:nvSpPr>
                <p:spPr>
                  <a:xfrm>
                    <a:off x="9768616" y="5001116"/>
                    <a:ext cx="720000" cy="358894"/>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r>
                            <a:rPr lang="de-DE" sz="1200" b="1" i="1" dirty="0" smtClean="0">
                              <a:latin typeface="Cambria Math" panose="02040503050406030204" pitchFamily="18" charset="0"/>
                              <a:ea typeface="Cambria Math" panose="02040503050406030204" pitchFamily="18" charset="0"/>
                            </a:rPr>
                            <m:t>𝜷</m:t>
                          </m:r>
                        </m:oMath>
                      </m:oMathPara>
                    </a14:m>
                    <a:endParaRPr lang="de-DE" sz="1200" b="1" dirty="0"/>
                  </a:p>
                </p:txBody>
              </p:sp>
            </mc:Choice>
            <mc:Fallback xmlns="">
              <p:sp>
                <p:nvSpPr>
                  <p:cNvPr id="23" name="TextBox 22">
                    <a:extLst>
                      <a:ext uri="{FF2B5EF4-FFF2-40B4-BE49-F238E27FC236}">
                        <a16:creationId xmlns:a16="http://schemas.microsoft.com/office/drawing/2014/main" id="{1E71190B-0146-6C4D-A6C8-D2A8619A0626}"/>
                      </a:ext>
                    </a:extLst>
                  </p:cNvPr>
                  <p:cNvSpPr txBox="1">
                    <a:spLocks noRot="1" noChangeAspect="1" noMove="1" noResize="1" noEditPoints="1" noAdjustHandles="1" noChangeArrowheads="1" noChangeShapeType="1" noTextEdit="1"/>
                  </p:cNvSpPr>
                  <p:nvPr/>
                </p:nvSpPr>
                <p:spPr>
                  <a:xfrm>
                    <a:off x="9768616" y="5001116"/>
                    <a:ext cx="720000" cy="358894"/>
                  </a:xfrm>
                  <a:prstGeom prst="ellipse">
                    <a:avLst/>
                  </a:prstGeom>
                  <a:blipFill>
                    <a:blip r:embed="rId9"/>
                    <a:stretch>
                      <a:fillRect b="-4545"/>
                    </a:stretch>
                  </a:blipFill>
                  <a:ln>
                    <a:solidFill>
                      <a:schemeClr val="tx1"/>
                    </a:solidFill>
                  </a:ln>
                </p:spPr>
                <p:txBody>
                  <a:bodyPr/>
                  <a:lstStyle/>
                  <a:p>
                    <a:r>
                      <a:rPr lang="de-DE">
                        <a:noFill/>
                      </a:rPr>
                      <a:t> </a:t>
                    </a:r>
                  </a:p>
                </p:txBody>
              </p:sp>
            </mc:Fallback>
          </mc:AlternateContent>
          <p:cxnSp>
            <p:nvCxnSpPr>
              <p:cNvPr id="24" name="Straight Arrow Connector 23">
                <a:extLst>
                  <a:ext uri="{FF2B5EF4-FFF2-40B4-BE49-F238E27FC236}">
                    <a16:creationId xmlns:a16="http://schemas.microsoft.com/office/drawing/2014/main" id="{5342EF80-7F25-9940-9042-E9F91F2E07D2}"/>
                  </a:ext>
                </a:extLst>
              </p:cNvPr>
              <p:cNvCxnSpPr>
                <a:cxnSpLocks/>
                <a:stCxn id="23" idx="3"/>
                <a:endCxn id="18" idx="7"/>
              </p:cNvCxnSpPr>
              <p:nvPr/>
            </p:nvCxnSpPr>
            <p:spPr>
              <a:xfrm flipH="1">
                <a:off x="9018366" y="5307451"/>
                <a:ext cx="855691" cy="44546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DD2F2840-A289-2242-8799-C3C9B9A8A829}"/>
                    </a:ext>
                  </a:extLst>
                </p:cNvPr>
                <p:cNvSpPr txBox="1"/>
                <p:nvPr/>
              </p:nvSpPr>
              <p:spPr>
                <a:xfrm>
                  <a:off x="9580915" y="1162917"/>
                  <a:ext cx="720000" cy="358894"/>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r>
                          <a:rPr lang="de-DE" sz="1200" b="1" i="1" dirty="0" smtClean="0">
                            <a:solidFill>
                              <a:schemeClr val="accent1"/>
                            </a:solidFill>
                            <a:latin typeface="Cambria Math" panose="02040503050406030204" pitchFamily="18" charset="0"/>
                            <a:ea typeface="Cambria Math" panose="02040503050406030204" pitchFamily="18" charset="0"/>
                          </a:rPr>
                          <m:t>𝜶</m:t>
                        </m:r>
                      </m:oMath>
                    </m:oMathPara>
                  </a14:m>
                  <a:endParaRPr lang="de-DE" sz="1200" b="1" dirty="0">
                    <a:solidFill>
                      <a:schemeClr val="accent1"/>
                    </a:solidFill>
                  </a:endParaRPr>
                </a:p>
              </p:txBody>
            </p:sp>
          </mc:Choice>
          <mc:Fallback xmlns="">
            <p:sp>
              <p:nvSpPr>
                <p:cNvPr id="14" name="TextBox 13">
                  <a:extLst>
                    <a:ext uri="{FF2B5EF4-FFF2-40B4-BE49-F238E27FC236}">
                      <a16:creationId xmlns:a16="http://schemas.microsoft.com/office/drawing/2014/main" id="{DD2F2840-A289-2242-8799-C3C9B9A8A829}"/>
                    </a:ext>
                  </a:extLst>
                </p:cNvPr>
                <p:cNvSpPr txBox="1">
                  <a:spLocks noRot="1" noChangeAspect="1" noMove="1" noResize="1" noEditPoints="1" noAdjustHandles="1" noChangeArrowheads="1" noChangeShapeType="1" noTextEdit="1"/>
                </p:cNvSpPr>
                <p:nvPr/>
              </p:nvSpPr>
              <p:spPr>
                <a:xfrm>
                  <a:off x="9580915" y="1162917"/>
                  <a:ext cx="720000" cy="358894"/>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15" name="Straight Arrow Connector 14">
              <a:extLst>
                <a:ext uri="{FF2B5EF4-FFF2-40B4-BE49-F238E27FC236}">
                  <a16:creationId xmlns:a16="http://schemas.microsoft.com/office/drawing/2014/main" id="{AC29673B-2D1A-C546-AE4D-53632D4A8CA1}"/>
                </a:ext>
              </a:extLst>
            </p:cNvPr>
            <p:cNvCxnSpPr>
              <a:cxnSpLocks/>
              <a:stCxn id="14" idx="4"/>
              <a:endCxn id="21" idx="0"/>
            </p:cNvCxnSpPr>
            <p:nvPr/>
          </p:nvCxnSpPr>
          <p:spPr>
            <a:xfrm>
              <a:off x="9940915" y="1521811"/>
              <a:ext cx="0" cy="33630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211297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1E925-11FE-0D48-8BB3-117A95729489}"/>
              </a:ext>
            </a:extLst>
          </p:cNvPr>
          <p:cNvSpPr>
            <a:spLocks noGrp="1"/>
          </p:cNvSpPr>
          <p:nvPr>
            <p:ph type="title"/>
          </p:nvPr>
        </p:nvSpPr>
        <p:spPr/>
        <p:txBody>
          <a:bodyPr/>
          <a:lstStyle/>
          <a:p>
            <a:r>
              <a:rPr lang="de-DE" dirty="0"/>
              <a:t>Inferenzaufgaben rund um Topic Modelle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700B6C2-81AE-1649-AC74-A33D29424305}"/>
                  </a:ext>
                </a:extLst>
              </p:cNvPr>
              <p:cNvSpPr>
                <a:spLocks noGrp="1"/>
              </p:cNvSpPr>
              <p:nvPr>
                <p:ph idx="1"/>
              </p:nvPr>
            </p:nvSpPr>
            <p:spPr>
              <a:xfrm>
                <a:off x="359999" y="1665066"/>
                <a:ext cx="8071517" cy="4240848"/>
              </a:xfrm>
            </p:spPr>
            <p:txBody>
              <a:bodyPr/>
              <a:lstStyle/>
              <a:p>
                <a:r>
                  <a:rPr lang="de-DE" dirty="0"/>
                  <a:t>Gegeben ein Topic Modell für ein Korpus</a:t>
                </a:r>
              </a:p>
              <a:p>
                <a:pPr lvl="1"/>
                <a:r>
                  <a:rPr lang="de-DE" dirty="0"/>
                  <a:t>Anfrage: Gegeben ein unbekanntes Dokument, </a:t>
                </a:r>
                <a:br>
                  <a:rPr lang="de-DE" dirty="0"/>
                </a:br>
                <a:r>
                  <a:rPr lang="de-DE" dirty="0"/>
                  <a:t>welches Topic / welche Topic-Verteilung hat es?</a:t>
                </a:r>
              </a:p>
              <a:p>
                <a:pPr lvl="2"/>
                <a:r>
                  <a:rPr lang="de-DE" dirty="0"/>
                  <a:t>Exakte + approximative Anfragenbeantwortung in PGMs: </a:t>
                </a:r>
                <a:r>
                  <a:rPr lang="de-DE" dirty="0">
                    <a:solidFill>
                      <a:schemeClr val="accent2"/>
                    </a:solidFill>
                  </a:rPr>
                  <a:t>Thema 3 + 4</a:t>
                </a:r>
              </a:p>
              <a:p>
                <a:pPr lvl="1"/>
                <a:r>
                  <a:rPr lang="de-DE" dirty="0"/>
                  <a:t>Generierung eines neuen Dokuments: Gegeben ein gewähltes Topic, generiere die Worte eines neuen Dokuments</a:t>
                </a:r>
              </a:p>
              <a:p>
                <a:pPr lvl="2"/>
                <a:r>
                  <a:rPr lang="de-DE" dirty="0"/>
                  <a:t>Sampling aus PGMs: </a:t>
                </a:r>
                <a:r>
                  <a:rPr lang="de-DE" dirty="0">
                    <a:solidFill>
                      <a:schemeClr val="accent2"/>
                    </a:solidFill>
                  </a:rPr>
                  <a:t>Thema 4</a:t>
                </a:r>
              </a:p>
              <a:p>
                <a:r>
                  <a:rPr lang="de-DE" dirty="0"/>
                  <a:t>Gegeben ein Korpus</a:t>
                </a:r>
              </a:p>
              <a:p>
                <a:pPr lvl="1"/>
                <a:r>
                  <a:rPr lang="de-DE" dirty="0"/>
                  <a:t>Lerne ein Topic Modell: </a:t>
                </a:r>
                <a:r>
                  <a:rPr lang="de-DE" dirty="0">
                    <a:solidFill>
                      <a:schemeClr val="accent2"/>
                    </a:solidFill>
                  </a:rPr>
                  <a:t>Thema 5</a:t>
                </a:r>
              </a:p>
              <a:p>
                <a:pPr lvl="2"/>
                <a:r>
                  <a:rPr lang="de-DE" dirty="0"/>
                  <a:t>Gegeben: Worte in den Dokumenten (nach Vorverarbeitung), </a:t>
                </a:r>
                <a:br>
                  <a:rPr lang="de-DE" dirty="0"/>
                </a:br>
                <a:r>
                  <a:rPr lang="de-DE" dirty="0"/>
                  <a:t>Anzahl Topics </a:t>
                </a:r>
                <a14:m>
                  <m:oMath xmlns:m="http://schemas.openxmlformats.org/officeDocument/2006/math">
                    <m:r>
                      <a:rPr lang="de-DE" i="1" dirty="0" smtClean="0">
                        <a:latin typeface="Cambria Math" panose="02040503050406030204" pitchFamily="18" charset="0"/>
                      </a:rPr>
                      <m:t>𝐾</m:t>
                    </m:r>
                  </m:oMath>
                </a14:m>
                <a:r>
                  <a:rPr lang="de-DE" dirty="0"/>
                  <a:t>, Hyperparameter </a:t>
                </a:r>
                <a14:m>
                  <m:oMath xmlns:m="http://schemas.openxmlformats.org/officeDocument/2006/math">
                    <m:r>
                      <a:rPr lang="de-DE" b="1" i="1" dirty="0" smtClean="0">
                        <a:solidFill>
                          <a:schemeClr val="tx1"/>
                        </a:solidFill>
                        <a:latin typeface="Cambria Math" panose="02040503050406030204" pitchFamily="18" charset="0"/>
                        <a:ea typeface="Cambria Math" panose="02040503050406030204" pitchFamily="18" charset="0"/>
                      </a:rPr>
                      <m:t>𝜶</m:t>
                    </m:r>
                  </m:oMath>
                </a14:m>
                <a:endParaRPr lang="de-DE" dirty="0"/>
              </a:p>
              <a:p>
                <a:pPr lvl="2"/>
                <a:r>
                  <a:rPr lang="de-DE" dirty="0"/>
                  <a:t>Lerne: </a:t>
                </a:r>
                <a:r>
                  <a:rPr lang="de-DE" dirty="0" err="1"/>
                  <a:t>Topicverteilungen</a:t>
                </a:r>
                <a:r>
                  <a:rPr lang="de-DE" dirty="0"/>
                  <a:t> pro Dokument, Wortverteilungen </a:t>
                </a:r>
                <a:br>
                  <a:rPr lang="de-DE" dirty="0"/>
                </a:br>
                <a:r>
                  <a:rPr lang="de-DE" dirty="0"/>
                  <a:t>pro Topic (Basis-Verfahren: </a:t>
                </a:r>
                <a:r>
                  <a:rPr lang="de-DE" i="1" dirty="0">
                    <a:solidFill>
                      <a:schemeClr val="accent2"/>
                    </a:solidFill>
                  </a:rPr>
                  <a:t>Latent </a:t>
                </a:r>
                <a:r>
                  <a:rPr lang="de-DE" i="1" dirty="0" err="1">
                    <a:solidFill>
                      <a:schemeClr val="accent2"/>
                    </a:solidFill>
                  </a:rPr>
                  <a:t>Dirichlet</a:t>
                </a:r>
                <a:r>
                  <a:rPr lang="de-DE" i="1" dirty="0">
                    <a:solidFill>
                      <a:schemeClr val="accent2"/>
                    </a:solidFill>
                  </a:rPr>
                  <a:t> </a:t>
                </a:r>
                <a:r>
                  <a:rPr lang="de-DE" i="1" dirty="0" err="1">
                    <a:solidFill>
                      <a:schemeClr val="accent2"/>
                    </a:solidFill>
                  </a:rPr>
                  <a:t>Allocation</a:t>
                </a:r>
                <a:r>
                  <a:rPr lang="de-DE" i="1" dirty="0">
                    <a:solidFill>
                      <a:schemeClr val="accent2"/>
                    </a:solidFill>
                  </a:rPr>
                  <a:t>, LDA</a:t>
                </a:r>
                <a:r>
                  <a:rPr lang="de-DE" dirty="0"/>
                  <a:t>)</a:t>
                </a:r>
              </a:p>
              <a:p>
                <a:pPr lvl="2"/>
                <a:endParaRPr lang="de-DE" dirty="0"/>
              </a:p>
              <a:p>
                <a:pPr lvl="2"/>
                <a:endParaRPr lang="de-DE" dirty="0"/>
              </a:p>
            </p:txBody>
          </p:sp>
        </mc:Choice>
        <mc:Fallback xmlns="">
          <p:sp>
            <p:nvSpPr>
              <p:cNvPr id="3" name="Content Placeholder 2">
                <a:extLst>
                  <a:ext uri="{FF2B5EF4-FFF2-40B4-BE49-F238E27FC236}">
                    <a16:creationId xmlns:a16="http://schemas.microsoft.com/office/drawing/2014/main" id="{1700B6C2-81AE-1649-AC74-A33D29424305}"/>
                  </a:ext>
                </a:extLst>
              </p:cNvPr>
              <p:cNvSpPr>
                <a:spLocks noGrp="1" noRot="1" noChangeAspect="1" noMove="1" noResize="1" noEditPoints="1" noAdjustHandles="1" noChangeArrowheads="1" noChangeShapeType="1" noTextEdit="1"/>
              </p:cNvSpPr>
              <p:nvPr>
                <p:ph idx="1"/>
              </p:nvPr>
            </p:nvSpPr>
            <p:spPr>
              <a:xfrm>
                <a:off x="359999" y="1665066"/>
                <a:ext cx="8071517" cy="4240848"/>
              </a:xfrm>
              <a:blipFill>
                <a:blip r:embed="rId2"/>
                <a:stretch>
                  <a:fillRect l="-2041" t="-2687" r="-628" b="-5373"/>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231CA326-0F02-AD46-8FB3-7D167D0B560E}"/>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CFDFD7F2-19D5-4C4A-85FD-A7AE59D585EA}"/>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FF7EE6BF-FBDD-094B-BEEB-D6F0EE9B0599}"/>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57</a:t>
            </a:fld>
            <a:r>
              <a:rPr lang="de-DE"/>
              <a:t> </a:t>
            </a:r>
            <a:endParaRPr lang="de-DE" sz="1400" dirty="0"/>
          </a:p>
        </p:txBody>
      </p:sp>
      <p:grpSp>
        <p:nvGrpSpPr>
          <p:cNvPr id="38" name="Group 37">
            <a:extLst>
              <a:ext uri="{FF2B5EF4-FFF2-40B4-BE49-F238E27FC236}">
                <a16:creationId xmlns:a16="http://schemas.microsoft.com/office/drawing/2014/main" id="{243AC011-D297-D24A-B1A6-4733842667AE}"/>
              </a:ext>
            </a:extLst>
          </p:cNvPr>
          <p:cNvGrpSpPr/>
          <p:nvPr/>
        </p:nvGrpSpPr>
        <p:grpSpPr>
          <a:xfrm>
            <a:off x="9127237" y="1655888"/>
            <a:ext cx="2538487" cy="2454558"/>
            <a:chOff x="7950129" y="4109675"/>
            <a:chExt cx="2538487" cy="2454558"/>
          </a:xfrm>
        </p:grpSpPr>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3725A021-595C-6243-BD3A-D28B59121759}"/>
                    </a:ext>
                  </a:extLst>
                </p:cNvPr>
                <p:cNvSpPr/>
                <p:nvPr/>
              </p:nvSpPr>
              <p:spPr>
                <a:xfrm>
                  <a:off x="7950129" y="4109675"/>
                  <a:ext cx="1724809" cy="24545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de-DE" dirty="0">
                      <a:solidFill>
                        <a:schemeClr val="tx1"/>
                      </a:solidFill>
                    </a:rPr>
                    <a:t> </a:t>
                  </a:r>
                  <a14:m>
                    <m:oMath xmlns:m="http://schemas.openxmlformats.org/officeDocument/2006/math">
                      <m:r>
                        <a:rPr lang="de-DE" b="0" i="1" dirty="0" smtClean="0">
                          <a:solidFill>
                            <a:schemeClr val="tx1"/>
                          </a:solidFill>
                          <a:latin typeface="Cambria Math" panose="02040503050406030204" pitchFamily="18" charset="0"/>
                        </a:rPr>
                        <m:t>𝑀</m:t>
                      </m:r>
                    </m:oMath>
                  </a14:m>
                  <a:endParaRPr lang="de-DE" dirty="0">
                    <a:solidFill>
                      <a:schemeClr val="tx1"/>
                    </a:solidFill>
                  </a:endParaRPr>
                </a:p>
              </p:txBody>
            </p:sp>
          </mc:Choice>
          <mc:Fallback xmlns="">
            <p:sp>
              <p:nvSpPr>
                <p:cNvPr id="8" name="Rectangle 7">
                  <a:extLst>
                    <a:ext uri="{FF2B5EF4-FFF2-40B4-BE49-F238E27FC236}">
                      <a16:creationId xmlns:a16="http://schemas.microsoft.com/office/drawing/2014/main" id="{C81A0F11-6A0C-EA42-9224-398B44294779}"/>
                    </a:ext>
                  </a:extLst>
                </p:cNvPr>
                <p:cNvSpPr>
                  <a:spLocks noRot="1" noChangeAspect="1" noMove="1" noResize="1" noEditPoints="1" noAdjustHandles="1" noChangeArrowheads="1" noChangeShapeType="1" noTextEdit="1"/>
                </p:cNvSpPr>
                <p:nvPr/>
              </p:nvSpPr>
              <p:spPr>
                <a:xfrm>
                  <a:off x="7950129" y="4109675"/>
                  <a:ext cx="1724809" cy="2454558"/>
                </a:xfrm>
                <a:prstGeom prst="rect">
                  <a:avLst/>
                </a:prstGeom>
                <a:blipFill>
                  <a:blip r:embed="rId3"/>
                  <a:stretch>
                    <a:fillRect/>
                  </a:stretch>
                </a:blipFill>
                <a:ln w="28575">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07CF7D5D-30E8-2A47-844B-884AF75D1FAD}"/>
                    </a:ext>
                  </a:extLst>
                </p:cNvPr>
                <p:cNvSpPr txBox="1"/>
                <p:nvPr/>
              </p:nvSpPr>
              <p:spPr>
                <a:xfrm>
                  <a:off x="8403807" y="5001118"/>
                  <a:ext cx="720000" cy="406644"/>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𝑑</m:t>
                            </m:r>
                            <m:r>
                              <a:rPr lang="de-DE" b="0" i="1" dirty="0" smtClean="0">
                                <a:latin typeface="Cambria Math" panose="02040503050406030204" pitchFamily="18" charset="0"/>
                              </a:rPr>
                              <m:t>,</m:t>
                            </m:r>
                            <m:r>
                              <a:rPr lang="de-DE" b="0" i="1" dirty="0" smtClean="0">
                                <a:latin typeface="Cambria Math" panose="02040503050406030204" pitchFamily="18" charset="0"/>
                              </a:rPr>
                              <m:t>𝑖</m:t>
                            </m:r>
                          </m:sub>
                        </m:sSub>
                      </m:oMath>
                    </m:oMathPara>
                  </a14:m>
                  <a:endParaRPr lang="de-DE" dirty="0"/>
                </a:p>
              </p:txBody>
            </p:sp>
          </mc:Choice>
          <mc:Fallback xmlns="">
            <p:sp>
              <p:nvSpPr>
                <p:cNvPr id="9" name="TextBox 8">
                  <a:extLst>
                    <a:ext uri="{FF2B5EF4-FFF2-40B4-BE49-F238E27FC236}">
                      <a16:creationId xmlns:a16="http://schemas.microsoft.com/office/drawing/2014/main" id="{510DF324-0D22-334A-8B94-2288D80C723A}"/>
                    </a:ext>
                  </a:extLst>
                </p:cNvPr>
                <p:cNvSpPr txBox="1">
                  <a:spLocks noRot="1" noChangeAspect="1" noMove="1" noResize="1" noEditPoints="1" noAdjustHandles="1" noChangeArrowheads="1" noChangeShapeType="1" noTextEdit="1"/>
                </p:cNvSpPr>
                <p:nvPr/>
              </p:nvSpPr>
              <p:spPr>
                <a:xfrm>
                  <a:off x="8403807" y="5001118"/>
                  <a:ext cx="720000" cy="406644"/>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859C26A-4C1E-DB4F-9A04-0A508BC24C8F}"/>
                    </a:ext>
                  </a:extLst>
                </p:cNvPr>
                <p:cNvSpPr txBox="1"/>
                <p:nvPr/>
              </p:nvSpPr>
              <p:spPr>
                <a:xfrm>
                  <a:off x="8403807" y="5698024"/>
                  <a:ext cx="720000" cy="406644"/>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𝑑</m:t>
                            </m:r>
                            <m:r>
                              <a:rPr lang="de-DE" b="0" i="1" dirty="0" smtClean="0">
                                <a:latin typeface="Cambria Math" panose="02040503050406030204" pitchFamily="18" charset="0"/>
                              </a:rPr>
                              <m:t>,</m:t>
                            </m:r>
                            <m:r>
                              <a:rPr lang="de-DE" b="0" i="1" dirty="0" smtClean="0">
                                <a:latin typeface="Cambria Math" panose="02040503050406030204" pitchFamily="18" charset="0"/>
                              </a:rPr>
                              <m:t>𝑖</m:t>
                            </m:r>
                          </m:sub>
                        </m:sSub>
                      </m:oMath>
                    </m:oMathPara>
                  </a14:m>
                  <a:endParaRPr lang="de-DE" dirty="0"/>
                </a:p>
              </p:txBody>
            </p:sp>
          </mc:Choice>
          <mc:Fallback xmlns="">
            <p:sp>
              <p:nvSpPr>
                <p:cNvPr id="41" name="TextBox 40">
                  <a:extLst>
                    <a:ext uri="{FF2B5EF4-FFF2-40B4-BE49-F238E27FC236}">
                      <a16:creationId xmlns:a16="http://schemas.microsoft.com/office/drawing/2014/main" id="{1859C26A-4C1E-DB4F-9A04-0A508BC24C8F}"/>
                    </a:ext>
                  </a:extLst>
                </p:cNvPr>
                <p:cNvSpPr txBox="1">
                  <a:spLocks noRot="1" noChangeAspect="1" noMove="1" noResize="1" noEditPoints="1" noAdjustHandles="1" noChangeArrowheads="1" noChangeShapeType="1" noTextEdit="1"/>
                </p:cNvSpPr>
                <p:nvPr/>
              </p:nvSpPr>
              <p:spPr>
                <a:xfrm>
                  <a:off x="8403807" y="5698024"/>
                  <a:ext cx="720000" cy="406644"/>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42" name="Straight Arrow Connector 41">
              <a:extLst>
                <a:ext uri="{FF2B5EF4-FFF2-40B4-BE49-F238E27FC236}">
                  <a16:creationId xmlns:a16="http://schemas.microsoft.com/office/drawing/2014/main" id="{1089A67A-1F19-D24D-8E32-232C9FE8C295}"/>
                </a:ext>
              </a:extLst>
            </p:cNvPr>
            <p:cNvCxnSpPr>
              <a:cxnSpLocks/>
              <a:stCxn id="40" idx="4"/>
              <a:endCxn id="41" idx="0"/>
            </p:cNvCxnSpPr>
            <p:nvPr/>
          </p:nvCxnSpPr>
          <p:spPr>
            <a:xfrm>
              <a:off x="8763807" y="5407762"/>
              <a:ext cx="0" cy="290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Rectangle 42">
                  <a:extLst>
                    <a:ext uri="{FF2B5EF4-FFF2-40B4-BE49-F238E27FC236}">
                      <a16:creationId xmlns:a16="http://schemas.microsoft.com/office/drawing/2014/main" id="{3829D9E0-DFBC-934D-AD79-56AC8A4041E6}"/>
                    </a:ext>
                  </a:extLst>
                </p:cNvPr>
                <p:cNvSpPr/>
                <p:nvPr/>
              </p:nvSpPr>
              <p:spPr>
                <a:xfrm>
                  <a:off x="8165538" y="4815541"/>
                  <a:ext cx="1284514" cy="142167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de-DE" dirty="0">
                      <a:solidFill>
                        <a:schemeClr val="tx1"/>
                      </a:solidFill>
                    </a:rPr>
                    <a:t> </a:t>
                  </a:r>
                  <a14:m>
                    <m:oMath xmlns:m="http://schemas.openxmlformats.org/officeDocument/2006/math">
                      <m:sSub>
                        <m:sSubPr>
                          <m:ctrlPr>
                            <a:rPr lang="de-DE" b="0" i="1" dirty="0" smtClean="0">
                              <a:solidFill>
                                <a:schemeClr val="tx1"/>
                              </a:solidFill>
                              <a:latin typeface="Cambria Math" panose="02040503050406030204" pitchFamily="18" charset="0"/>
                            </a:rPr>
                          </m:ctrlPr>
                        </m:sSubPr>
                        <m:e>
                          <m:r>
                            <a:rPr lang="de-DE" b="0" i="1" dirty="0" smtClean="0">
                              <a:solidFill>
                                <a:schemeClr val="tx1"/>
                              </a:solidFill>
                              <a:latin typeface="Cambria Math" panose="02040503050406030204" pitchFamily="18" charset="0"/>
                            </a:rPr>
                            <m:t>𝑁</m:t>
                          </m:r>
                        </m:e>
                        <m:sub>
                          <m:r>
                            <a:rPr lang="de-DE" b="0" i="1" dirty="0" smtClean="0">
                              <a:solidFill>
                                <a:schemeClr val="tx1"/>
                              </a:solidFill>
                              <a:latin typeface="Cambria Math" panose="02040503050406030204" pitchFamily="18" charset="0"/>
                            </a:rPr>
                            <m:t>𝑑</m:t>
                          </m:r>
                        </m:sub>
                      </m:sSub>
                    </m:oMath>
                  </a14:m>
                  <a:endParaRPr lang="de-DE" dirty="0">
                    <a:solidFill>
                      <a:schemeClr val="tx1"/>
                    </a:solidFill>
                  </a:endParaRPr>
                </a:p>
              </p:txBody>
            </p:sp>
          </mc:Choice>
          <mc:Fallback xmlns="">
            <p:sp>
              <p:nvSpPr>
                <p:cNvPr id="12" name="Rectangle 11">
                  <a:extLst>
                    <a:ext uri="{FF2B5EF4-FFF2-40B4-BE49-F238E27FC236}">
                      <a16:creationId xmlns:a16="http://schemas.microsoft.com/office/drawing/2014/main" id="{FA4EB313-3CFF-9B4A-986E-FB98C4CBF8EF}"/>
                    </a:ext>
                  </a:extLst>
                </p:cNvPr>
                <p:cNvSpPr>
                  <a:spLocks noRot="1" noChangeAspect="1" noMove="1" noResize="1" noEditPoints="1" noAdjustHandles="1" noChangeArrowheads="1" noChangeShapeType="1" noTextEdit="1"/>
                </p:cNvSpPr>
                <p:nvPr/>
              </p:nvSpPr>
              <p:spPr>
                <a:xfrm>
                  <a:off x="8165538" y="4815541"/>
                  <a:ext cx="1284514" cy="1421674"/>
                </a:xfrm>
                <a:prstGeom prst="rect">
                  <a:avLst/>
                </a:prstGeom>
                <a:blipFill>
                  <a:blip r:embed="rId6"/>
                  <a:stretch>
                    <a:fillRect/>
                  </a:stretch>
                </a:blipFill>
                <a:ln w="28575">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E6CDCB7E-B021-9D4A-8149-6837F9F97728}"/>
                    </a:ext>
                  </a:extLst>
                </p:cNvPr>
                <p:cNvSpPr txBox="1"/>
                <p:nvPr/>
              </p:nvSpPr>
              <p:spPr>
                <a:xfrm>
                  <a:off x="8403807" y="4311906"/>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ea typeface="Cambria Math" panose="02040503050406030204" pitchFamily="18" charset="0"/>
                              </a:rPr>
                            </m:ctrlPr>
                          </m:sSubPr>
                          <m:e>
                            <m:r>
                              <a:rPr lang="de-DE" b="1" i="1" dirty="0" smtClean="0">
                                <a:latin typeface="Cambria Math" panose="02040503050406030204" pitchFamily="18" charset="0"/>
                                <a:ea typeface="Cambria Math" panose="02040503050406030204" pitchFamily="18" charset="0"/>
                              </a:rPr>
                              <m:t>𝜽</m:t>
                            </m:r>
                          </m:e>
                          <m:sub>
                            <m:r>
                              <a:rPr lang="de-DE" b="0" i="1" dirty="0" smtClean="0">
                                <a:latin typeface="Cambria Math" panose="02040503050406030204" pitchFamily="18" charset="0"/>
                                <a:ea typeface="Cambria Math" panose="02040503050406030204" pitchFamily="18" charset="0"/>
                              </a:rPr>
                              <m:t>𝑑</m:t>
                            </m:r>
                          </m:sub>
                        </m:sSub>
                      </m:oMath>
                    </m:oMathPara>
                  </a14:m>
                  <a:endParaRPr lang="de-DE" dirty="0"/>
                </a:p>
              </p:txBody>
            </p:sp>
          </mc:Choice>
          <mc:Fallback xmlns="">
            <p:sp>
              <p:nvSpPr>
                <p:cNvPr id="13" name="TextBox 12">
                  <a:extLst>
                    <a:ext uri="{FF2B5EF4-FFF2-40B4-BE49-F238E27FC236}">
                      <a16:creationId xmlns:a16="http://schemas.microsoft.com/office/drawing/2014/main" id="{7430C7B0-02A7-CD43-B521-437D59F2D135}"/>
                    </a:ext>
                  </a:extLst>
                </p:cNvPr>
                <p:cNvSpPr txBox="1">
                  <a:spLocks noRot="1" noChangeAspect="1" noMove="1" noResize="1" noEditPoints="1" noAdjustHandles="1" noChangeArrowheads="1" noChangeShapeType="1" noTextEdit="1"/>
                </p:cNvSpPr>
                <p:nvPr/>
              </p:nvSpPr>
              <p:spPr>
                <a:xfrm>
                  <a:off x="8403807" y="4311906"/>
                  <a:ext cx="720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p:cxnSp>
          <p:nvCxnSpPr>
            <p:cNvPr id="45" name="Straight Arrow Connector 44">
              <a:extLst>
                <a:ext uri="{FF2B5EF4-FFF2-40B4-BE49-F238E27FC236}">
                  <a16:creationId xmlns:a16="http://schemas.microsoft.com/office/drawing/2014/main" id="{87B0FA1A-7BE1-134D-9D53-0B4DC80ED1A0}"/>
                </a:ext>
              </a:extLst>
            </p:cNvPr>
            <p:cNvCxnSpPr>
              <a:cxnSpLocks/>
              <a:stCxn id="44" idx="4"/>
              <a:endCxn id="40" idx="0"/>
            </p:cNvCxnSpPr>
            <p:nvPr/>
          </p:nvCxnSpPr>
          <p:spPr>
            <a:xfrm>
              <a:off x="8763807" y="4701419"/>
              <a:ext cx="0" cy="2996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5770D199-5162-4043-A0B6-175FB4CB27DA}"/>
                    </a:ext>
                  </a:extLst>
                </p:cNvPr>
                <p:cNvSpPr txBox="1"/>
                <p:nvPr/>
              </p:nvSpPr>
              <p:spPr>
                <a:xfrm>
                  <a:off x="9768616" y="5001117"/>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r>
                          <a:rPr lang="de-DE" b="1" i="1" dirty="0" smtClean="0">
                            <a:latin typeface="Cambria Math" panose="02040503050406030204" pitchFamily="18" charset="0"/>
                            <a:ea typeface="Cambria Math" panose="02040503050406030204" pitchFamily="18" charset="0"/>
                          </a:rPr>
                          <m:t>𝜷</m:t>
                        </m:r>
                      </m:oMath>
                    </m:oMathPara>
                  </a14:m>
                  <a:endParaRPr lang="de-DE" b="1" dirty="0"/>
                </a:p>
              </p:txBody>
            </p:sp>
          </mc:Choice>
          <mc:Fallback xmlns="">
            <p:sp>
              <p:nvSpPr>
                <p:cNvPr id="15" name="TextBox 14">
                  <a:extLst>
                    <a:ext uri="{FF2B5EF4-FFF2-40B4-BE49-F238E27FC236}">
                      <a16:creationId xmlns:a16="http://schemas.microsoft.com/office/drawing/2014/main" id="{96E4E8F4-D7AA-D74E-AB19-E9932F3B3ABD}"/>
                    </a:ext>
                  </a:extLst>
                </p:cNvPr>
                <p:cNvSpPr txBox="1">
                  <a:spLocks noRot="1" noChangeAspect="1" noMove="1" noResize="1" noEditPoints="1" noAdjustHandles="1" noChangeArrowheads="1" noChangeShapeType="1" noTextEdit="1"/>
                </p:cNvSpPr>
                <p:nvPr/>
              </p:nvSpPr>
              <p:spPr>
                <a:xfrm>
                  <a:off x="9768616" y="5001117"/>
                  <a:ext cx="720000" cy="389513"/>
                </a:xfrm>
                <a:prstGeom prst="ellipse">
                  <a:avLst/>
                </a:prstGeom>
                <a:blipFill>
                  <a:blip r:embed="rId8"/>
                  <a:stretch>
                    <a:fillRect b="-6250"/>
                  </a:stretch>
                </a:blipFill>
                <a:ln>
                  <a:solidFill>
                    <a:schemeClr val="tx1"/>
                  </a:solidFill>
                </a:ln>
              </p:spPr>
              <p:txBody>
                <a:bodyPr/>
                <a:lstStyle/>
                <a:p>
                  <a:r>
                    <a:rPr lang="de-DE">
                      <a:noFill/>
                    </a:rPr>
                    <a:t> </a:t>
                  </a:r>
                </a:p>
              </p:txBody>
            </p:sp>
          </mc:Fallback>
        </mc:AlternateContent>
        <p:cxnSp>
          <p:nvCxnSpPr>
            <p:cNvPr id="47" name="Straight Arrow Connector 46">
              <a:extLst>
                <a:ext uri="{FF2B5EF4-FFF2-40B4-BE49-F238E27FC236}">
                  <a16:creationId xmlns:a16="http://schemas.microsoft.com/office/drawing/2014/main" id="{362655DA-47EA-1842-AE38-F01A7B9AC2B0}"/>
                </a:ext>
              </a:extLst>
            </p:cNvPr>
            <p:cNvCxnSpPr>
              <a:cxnSpLocks/>
              <a:stCxn id="46" idx="3"/>
              <a:endCxn id="41" idx="7"/>
            </p:cNvCxnSpPr>
            <p:nvPr/>
          </p:nvCxnSpPr>
          <p:spPr>
            <a:xfrm flipH="1">
              <a:off x="9018365" y="5333587"/>
              <a:ext cx="855693" cy="4239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0F2DD179-B2E4-B64A-A8F9-7496A71E706C}"/>
                  </a:ext>
                </a:extLst>
              </p:cNvPr>
              <p:cNvSpPr txBox="1"/>
              <p:nvPr/>
            </p:nvSpPr>
            <p:spPr>
              <a:xfrm>
                <a:off x="9580915" y="1162917"/>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r>
                        <a:rPr lang="de-DE" b="1" i="1" dirty="0" smtClean="0">
                          <a:solidFill>
                            <a:schemeClr val="accent1"/>
                          </a:solidFill>
                          <a:latin typeface="Cambria Math" panose="02040503050406030204" pitchFamily="18" charset="0"/>
                          <a:ea typeface="Cambria Math" panose="02040503050406030204" pitchFamily="18" charset="0"/>
                        </a:rPr>
                        <m:t>𝜶</m:t>
                      </m:r>
                    </m:oMath>
                  </m:oMathPara>
                </a14:m>
                <a:endParaRPr lang="de-DE" b="1" dirty="0">
                  <a:solidFill>
                    <a:schemeClr val="accent1"/>
                  </a:solidFill>
                </a:endParaRPr>
              </a:p>
            </p:txBody>
          </p:sp>
        </mc:Choice>
        <mc:Fallback xmlns="">
          <p:sp>
            <p:nvSpPr>
              <p:cNvPr id="48" name="TextBox 47">
                <a:extLst>
                  <a:ext uri="{FF2B5EF4-FFF2-40B4-BE49-F238E27FC236}">
                    <a16:creationId xmlns:a16="http://schemas.microsoft.com/office/drawing/2014/main" id="{0F2DD179-B2E4-B64A-A8F9-7496A71E706C}"/>
                  </a:ext>
                </a:extLst>
              </p:cNvPr>
              <p:cNvSpPr txBox="1">
                <a:spLocks noRot="1" noChangeAspect="1" noMove="1" noResize="1" noEditPoints="1" noAdjustHandles="1" noChangeArrowheads="1" noChangeShapeType="1" noTextEdit="1"/>
              </p:cNvSpPr>
              <p:nvPr/>
            </p:nvSpPr>
            <p:spPr>
              <a:xfrm>
                <a:off x="9580915" y="1162917"/>
                <a:ext cx="720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49" name="Straight Arrow Connector 48">
            <a:extLst>
              <a:ext uri="{FF2B5EF4-FFF2-40B4-BE49-F238E27FC236}">
                <a16:creationId xmlns:a16="http://schemas.microsoft.com/office/drawing/2014/main" id="{C33B4D44-6D6B-0542-86A3-68EE995AEDBA}"/>
              </a:ext>
            </a:extLst>
          </p:cNvPr>
          <p:cNvCxnSpPr>
            <a:cxnSpLocks/>
            <a:stCxn id="48" idx="4"/>
            <a:endCxn id="44" idx="0"/>
          </p:cNvCxnSpPr>
          <p:nvPr/>
        </p:nvCxnSpPr>
        <p:spPr>
          <a:xfrm>
            <a:off x="9940915" y="1552430"/>
            <a:ext cx="0" cy="3056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B3BD40C8-02C2-914B-8BAF-33A210CD396F}"/>
              </a:ext>
            </a:extLst>
          </p:cNvPr>
          <p:cNvGrpSpPr/>
          <p:nvPr/>
        </p:nvGrpSpPr>
        <p:grpSpPr>
          <a:xfrm>
            <a:off x="8214482" y="4424144"/>
            <a:ext cx="3425246" cy="1587720"/>
            <a:chOff x="8214482" y="4354472"/>
            <a:chExt cx="3425246" cy="1587720"/>
          </a:xfrm>
        </p:grpSpPr>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89659427-1708-E249-967D-3EDE16603163}"/>
                    </a:ext>
                  </a:extLst>
                </p:cNvPr>
                <p:cNvSpPr txBox="1"/>
                <p:nvPr/>
              </p:nvSpPr>
              <p:spPr>
                <a:xfrm>
                  <a:off x="9612210" y="4354472"/>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𝜽</m:t>
                            </m:r>
                          </m:e>
                          <m:sub>
                            <m:r>
                              <a:rPr lang="de-DE" i="1" dirty="0">
                                <a:latin typeface="Cambria Math" panose="02040503050406030204" pitchFamily="18" charset="0"/>
                                <a:ea typeface="Cambria Math" panose="02040503050406030204" pitchFamily="18" charset="0"/>
                              </a:rPr>
                              <m:t>𝑑</m:t>
                            </m:r>
                          </m:sub>
                        </m:sSub>
                      </m:oMath>
                    </m:oMathPara>
                  </a14:m>
                  <a:endParaRPr lang="de-DE" dirty="0"/>
                </a:p>
              </p:txBody>
            </p:sp>
          </mc:Choice>
          <mc:Fallback xmlns="">
            <p:sp>
              <p:nvSpPr>
                <p:cNvPr id="51" name="TextBox 50">
                  <a:extLst>
                    <a:ext uri="{FF2B5EF4-FFF2-40B4-BE49-F238E27FC236}">
                      <a16:creationId xmlns:a16="http://schemas.microsoft.com/office/drawing/2014/main" id="{89659427-1708-E249-967D-3EDE16603163}"/>
                    </a:ext>
                  </a:extLst>
                </p:cNvPr>
                <p:cNvSpPr txBox="1">
                  <a:spLocks noRot="1" noChangeAspect="1" noMove="1" noResize="1" noEditPoints="1" noAdjustHandles="1" noChangeArrowheads="1" noChangeShapeType="1" noTextEdit="1"/>
                </p:cNvSpPr>
                <p:nvPr/>
              </p:nvSpPr>
              <p:spPr>
                <a:xfrm>
                  <a:off x="9612210" y="4354472"/>
                  <a:ext cx="720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29218E96-8B4B-F44B-90CE-923D1D8811D6}"/>
                    </a:ext>
                  </a:extLst>
                </p:cNvPr>
                <p:cNvSpPr txBox="1"/>
                <p:nvPr/>
              </p:nvSpPr>
              <p:spPr>
                <a:xfrm>
                  <a:off x="8214482" y="5517068"/>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𝑑</m:t>
                            </m:r>
                            <m:r>
                              <a:rPr lang="de-DE" b="0" i="1" dirty="0" smtClean="0">
                                <a:latin typeface="Cambria Math" panose="02040503050406030204" pitchFamily="18" charset="0"/>
                              </a:rPr>
                              <m:t>1</m:t>
                            </m:r>
                          </m:sub>
                        </m:sSub>
                      </m:oMath>
                    </m:oMathPara>
                  </a14:m>
                  <a:endParaRPr lang="de-DE" dirty="0"/>
                </a:p>
              </p:txBody>
            </p:sp>
          </mc:Choice>
          <mc:Fallback xmlns="">
            <p:sp>
              <p:nvSpPr>
                <p:cNvPr id="52" name="TextBox 51">
                  <a:extLst>
                    <a:ext uri="{FF2B5EF4-FFF2-40B4-BE49-F238E27FC236}">
                      <a16:creationId xmlns:a16="http://schemas.microsoft.com/office/drawing/2014/main" id="{29218E96-8B4B-F44B-90CE-923D1D8811D6}"/>
                    </a:ext>
                  </a:extLst>
                </p:cNvPr>
                <p:cNvSpPr txBox="1">
                  <a:spLocks noRot="1" noChangeAspect="1" noMove="1" noResize="1" noEditPoints="1" noAdjustHandles="1" noChangeArrowheads="1" noChangeShapeType="1" noTextEdit="1"/>
                </p:cNvSpPr>
                <p:nvPr/>
              </p:nvSpPr>
              <p:spPr>
                <a:xfrm>
                  <a:off x="8214482" y="5517068"/>
                  <a:ext cx="720000" cy="389513"/>
                </a:xfrm>
                <a:prstGeom prst="ellipse">
                  <a:avLst/>
                </a:prstGeom>
                <a:blipFill>
                  <a:blip r:embed="rId1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53005D27-B7AF-3843-AB82-02B1A48F8D41}"/>
                    </a:ext>
                  </a:extLst>
                </p:cNvPr>
                <p:cNvSpPr txBox="1"/>
                <p:nvPr/>
              </p:nvSpPr>
              <p:spPr>
                <a:xfrm>
                  <a:off x="9127237" y="5515980"/>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𝑑</m:t>
                            </m:r>
                            <m:r>
                              <a:rPr lang="de-DE" b="0" i="1" dirty="0" smtClean="0">
                                <a:latin typeface="Cambria Math" panose="02040503050406030204" pitchFamily="18" charset="0"/>
                              </a:rPr>
                              <m:t>2</m:t>
                            </m:r>
                          </m:sub>
                        </m:sSub>
                      </m:oMath>
                    </m:oMathPara>
                  </a14:m>
                  <a:endParaRPr lang="de-DE" dirty="0"/>
                </a:p>
              </p:txBody>
            </p:sp>
          </mc:Choice>
          <mc:Fallback xmlns="">
            <p:sp>
              <p:nvSpPr>
                <p:cNvPr id="53" name="TextBox 52">
                  <a:extLst>
                    <a:ext uri="{FF2B5EF4-FFF2-40B4-BE49-F238E27FC236}">
                      <a16:creationId xmlns:a16="http://schemas.microsoft.com/office/drawing/2014/main" id="{53005D27-B7AF-3843-AB82-02B1A48F8D41}"/>
                    </a:ext>
                  </a:extLst>
                </p:cNvPr>
                <p:cNvSpPr txBox="1">
                  <a:spLocks noRot="1" noChangeAspect="1" noMove="1" noResize="1" noEditPoints="1" noAdjustHandles="1" noChangeArrowheads="1" noChangeShapeType="1" noTextEdit="1"/>
                </p:cNvSpPr>
                <p:nvPr/>
              </p:nvSpPr>
              <p:spPr>
                <a:xfrm>
                  <a:off x="9127237" y="5515980"/>
                  <a:ext cx="720000" cy="389513"/>
                </a:xfrm>
                <a:prstGeom prst="ellipse">
                  <a:avLst/>
                </a:prstGeom>
                <a:blipFill>
                  <a:blip r:embed="rId12"/>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3E563D38-4489-9A42-B854-1552242EB711}"/>
                    </a:ext>
                  </a:extLst>
                </p:cNvPr>
                <p:cNvSpPr txBox="1"/>
                <p:nvPr/>
              </p:nvSpPr>
              <p:spPr>
                <a:xfrm>
                  <a:off x="10914994" y="5515981"/>
                  <a:ext cx="720000" cy="426211"/>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𝑑</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𝑛</m:t>
                                </m:r>
                              </m:e>
                              <m:sub>
                                <m:r>
                                  <a:rPr lang="de-DE" b="0" i="1" dirty="0" smtClean="0">
                                    <a:latin typeface="Cambria Math" panose="02040503050406030204" pitchFamily="18" charset="0"/>
                                  </a:rPr>
                                  <m:t>𝑑</m:t>
                                </m:r>
                              </m:sub>
                            </m:sSub>
                          </m:sub>
                        </m:sSub>
                      </m:oMath>
                    </m:oMathPara>
                  </a14:m>
                  <a:endParaRPr lang="de-DE" dirty="0"/>
                </a:p>
              </p:txBody>
            </p:sp>
          </mc:Choice>
          <mc:Fallback xmlns="">
            <p:sp>
              <p:nvSpPr>
                <p:cNvPr id="54" name="TextBox 53">
                  <a:extLst>
                    <a:ext uri="{FF2B5EF4-FFF2-40B4-BE49-F238E27FC236}">
                      <a16:creationId xmlns:a16="http://schemas.microsoft.com/office/drawing/2014/main" id="{3E563D38-4489-9A42-B854-1552242EB711}"/>
                    </a:ext>
                  </a:extLst>
                </p:cNvPr>
                <p:cNvSpPr txBox="1">
                  <a:spLocks noRot="1" noChangeAspect="1" noMove="1" noResize="1" noEditPoints="1" noAdjustHandles="1" noChangeArrowheads="1" noChangeShapeType="1" noTextEdit="1"/>
                </p:cNvSpPr>
                <p:nvPr/>
              </p:nvSpPr>
              <p:spPr>
                <a:xfrm>
                  <a:off x="10914994" y="5515981"/>
                  <a:ext cx="720000" cy="426211"/>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Rectangle 54">
                  <a:extLst>
                    <a:ext uri="{FF2B5EF4-FFF2-40B4-BE49-F238E27FC236}">
                      <a16:creationId xmlns:a16="http://schemas.microsoft.com/office/drawing/2014/main" id="{304A4457-6F25-F344-902F-1CD5FF18260A}"/>
                    </a:ext>
                  </a:extLst>
                </p:cNvPr>
                <p:cNvSpPr/>
                <p:nvPr/>
              </p:nvSpPr>
              <p:spPr>
                <a:xfrm>
                  <a:off x="10175770" y="5526071"/>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55" name="Rectangle 54">
                  <a:extLst>
                    <a:ext uri="{FF2B5EF4-FFF2-40B4-BE49-F238E27FC236}">
                      <a16:creationId xmlns:a16="http://schemas.microsoft.com/office/drawing/2014/main" id="{304A4457-6F25-F344-902F-1CD5FF18260A}"/>
                    </a:ext>
                  </a:extLst>
                </p:cNvPr>
                <p:cNvSpPr>
                  <a:spLocks noRot="1" noChangeAspect="1" noMove="1" noResize="1" noEditPoints="1" noAdjustHandles="1" noChangeArrowheads="1" noChangeShapeType="1" noTextEdit="1"/>
                </p:cNvSpPr>
                <p:nvPr/>
              </p:nvSpPr>
              <p:spPr>
                <a:xfrm>
                  <a:off x="10175770" y="5526071"/>
                  <a:ext cx="410690" cy="369332"/>
                </a:xfrm>
                <a:prstGeom prst="rect">
                  <a:avLst/>
                </a:prstGeom>
                <a:blipFill>
                  <a:blip r:embed="rId14"/>
                  <a:stretch>
                    <a:fillRect/>
                  </a:stretch>
                </a:blipFill>
              </p:spPr>
              <p:txBody>
                <a:bodyPr/>
                <a:lstStyle/>
                <a:p>
                  <a:r>
                    <a:rPr lang="de-DE">
                      <a:noFill/>
                    </a:rPr>
                    <a:t> </a:t>
                  </a:r>
                </a:p>
              </p:txBody>
            </p:sp>
          </mc:Fallback>
        </mc:AlternateContent>
        <p:cxnSp>
          <p:nvCxnSpPr>
            <p:cNvPr id="56" name="Straight Arrow Connector 55">
              <a:extLst>
                <a:ext uri="{FF2B5EF4-FFF2-40B4-BE49-F238E27FC236}">
                  <a16:creationId xmlns:a16="http://schemas.microsoft.com/office/drawing/2014/main" id="{4D12A683-7456-BF43-A75A-922AC9999883}"/>
                </a:ext>
              </a:extLst>
            </p:cNvPr>
            <p:cNvCxnSpPr>
              <a:cxnSpLocks/>
              <a:stCxn id="51" idx="3"/>
              <a:endCxn id="59" idx="0"/>
            </p:cNvCxnSpPr>
            <p:nvPr/>
          </p:nvCxnSpPr>
          <p:spPr>
            <a:xfrm flipH="1">
              <a:off x="8577472" y="4686942"/>
              <a:ext cx="1140180" cy="2420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75EC2939-886B-414F-997E-F679672D35E8}"/>
                </a:ext>
              </a:extLst>
            </p:cNvPr>
            <p:cNvCxnSpPr>
              <a:cxnSpLocks/>
              <a:stCxn id="51" idx="3"/>
              <a:endCxn id="60" idx="0"/>
            </p:cNvCxnSpPr>
            <p:nvPr/>
          </p:nvCxnSpPr>
          <p:spPr>
            <a:xfrm flipH="1">
              <a:off x="9487237" y="4686942"/>
              <a:ext cx="230415" cy="2432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9AC9A486-5819-8940-BAD3-B2BF261B966B}"/>
                </a:ext>
              </a:extLst>
            </p:cNvPr>
            <p:cNvCxnSpPr>
              <a:cxnSpLocks/>
              <a:stCxn id="51" idx="5"/>
              <a:endCxn id="61" idx="0"/>
            </p:cNvCxnSpPr>
            <p:nvPr/>
          </p:nvCxnSpPr>
          <p:spPr>
            <a:xfrm>
              <a:off x="10226768" y="4686942"/>
              <a:ext cx="1052960" cy="2304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4DFC9D48-13CF-6947-8879-77C042F1554C}"/>
                    </a:ext>
                  </a:extLst>
                </p:cNvPr>
                <p:cNvSpPr txBox="1"/>
                <p:nvPr/>
              </p:nvSpPr>
              <p:spPr>
                <a:xfrm>
                  <a:off x="8217472" y="4928981"/>
                  <a:ext cx="720000" cy="406644"/>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𝑑</m:t>
                            </m:r>
                            <m:r>
                              <a:rPr lang="de-DE" b="0" i="1" dirty="0" smtClean="0">
                                <a:latin typeface="Cambria Math" panose="02040503050406030204" pitchFamily="18" charset="0"/>
                              </a:rPr>
                              <m:t>,1</m:t>
                            </m:r>
                          </m:sub>
                        </m:sSub>
                      </m:oMath>
                    </m:oMathPara>
                  </a14:m>
                  <a:endParaRPr lang="de-DE" dirty="0"/>
                </a:p>
              </p:txBody>
            </p:sp>
          </mc:Choice>
          <mc:Fallback xmlns="">
            <p:sp>
              <p:nvSpPr>
                <p:cNvPr id="59" name="TextBox 58">
                  <a:extLst>
                    <a:ext uri="{FF2B5EF4-FFF2-40B4-BE49-F238E27FC236}">
                      <a16:creationId xmlns:a16="http://schemas.microsoft.com/office/drawing/2014/main" id="{4DFC9D48-13CF-6947-8879-77C042F1554C}"/>
                    </a:ext>
                  </a:extLst>
                </p:cNvPr>
                <p:cNvSpPr txBox="1">
                  <a:spLocks noRot="1" noChangeAspect="1" noMove="1" noResize="1" noEditPoints="1" noAdjustHandles="1" noChangeArrowheads="1" noChangeShapeType="1" noTextEdit="1"/>
                </p:cNvSpPr>
                <p:nvPr/>
              </p:nvSpPr>
              <p:spPr>
                <a:xfrm>
                  <a:off x="8217472" y="4928981"/>
                  <a:ext cx="720000" cy="406644"/>
                </a:xfrm>
                <a:prstGeom prst="ellipse">
                  <a:avLst/>
                </a:prstGeom>
                <a:blipFill>
                  <a:blip r:embed="rId1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F576D74A-E8C6-6F4F-A13F-CC37173C82C3}"/>
                    </a:ext>
                  </a:extLst>
                </p:cNvPr>
                <p:cNvSpPr txBox="1"/>
                <p:nvPr/>
              </p:nvSpPr>
              <p:spPr>
                <a:xfrm>
                  <a:off x="9127237" y="4930218"/>
                  <a:ext cx="720000" cy="406644"/>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𝑑</m:t>
                            </m:r>
                            <m:r>
                              <a:rPr lang="de-DE" b="0" i="1" dirty="0" smtClean="0">
                                <a:latin typeface="Cambria Math" panose="02040503050406030204" pitchFamily="18" charset="0"/>
                              </a:rPr>
                              <m:t>,2</m:t>
                            </m:r>
                          </m:sub>
                        </m:sSub>
                      </m:oMath>
                    </m:oMathPara>
                  </a14:m>
                  <a:endParaRPr lang="de-DE" dirty="0"/>
                </a:p>
              </p:txBody>
            </p:sp>
          </mc:Choice>
          <mc:Fallback xmlns="">
            <p:sp>
              <p:nvSpPr>
                <p:cNvPr id="60" name="TextBox 59">
                  <a:extLst>
                    <a:ext uri="{FF2B5EF4-FFF2-40B4-BE49-F238E27FC236}">
                      <a16:creationId xmlns:a16="http://schemas.microsoft.com/office/drawing/2014/main" id="{F576D74A-E8C6-6F4F-A13F-CC37173C82C3}"/>
                    </a:ext>
                  </a:extLst>
                </p:cNvPr>
                <p:cNvSpPr txBox="1">
                  <a:spLocks noRot="1" noChangeAspect="1" noMove="1" noResize="1" noEditPoints="1" noAdjustHandles="1" noChangeArrowheads="1" noChangeShapeType="1" noTextEdit="1"/>
                </p:cNvSpPr>
                <p:nvPr/>
              </p:nvSpPr>
              <p:spPr>
                <a:xfrm>
                  <a:off x="9127237" y="4930218"/>
                  <a:ext cx="720000" cy="406644"/>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9C4C97BF-028D-0E4C-8688-E7554BF4576F}"/>
                    </a:ext>
                  </a:extLst>
                </p:cNvPr>
                <p:cNvSpPr txBox="1"/>
                <p:nvPr/>
              </p:nvSpPr>
              <p:spPr>
                <a:xfrm>
                  <a:off x="10919728" y="4917420"/>
                  <a:ext cx="720000" cy="426211"/>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𝐶</m:t>
                            </m:r>
                          </m:e>
                          <m:sub>
                            <m:r>
                              <a:rPr lang="de-DE" b="0" i="1" dirty="0" smtClean="0">
                                <a:latin typeface="Cambria Math" panose="02040503050406030204" pitchFamily="18" charset="0"/>
                              </a:rPr>
                              <m:t>𝑑</m:t>
                            </m:r>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𝑛</m:t>
                                </m:r>
                              </m:e>
                              <m:sub>
                                <m:r>
                                  <a:rPr lang="de-DE" b="0" i="1" dirty="0" smtClean="0">
                                    <a:latin typeface="Cambria Math" panose="02040503050406030204" pitchFamily="18" charset="0"/>
                                  </a:rPr>
                                  <m:t>𝑑</m:t>
                                </m:r>
                              </m:sub>
                            </m:sSub>
                          </m:sub>
                        </m:sSub>
                      </m:oMath>
                    </m:oMathPara>
                  </a14:m>
                  <a:endParaRPr lang="de-DE" dirty="0"/>
                </a:p>
              </p:txBody>
            </p:sp>
          </mc:Choice>
          <mc:Fallback xmlns="">
            <p:sp>
              <p:nvSpPr>
                <p:cNvPr id="61" name="TextBox 60">
                  <a:extLst>
                    <a:ext uri="{FF2B5EF4-FFF2-40B4-BE49-F238E27FC236}">
                      <a16:creationId xmlns:a16="http://schemas.microsoft.com/office/drawing/2014/main" id="{9C4C97BF-028D-0E4C-8688-E7554BF4576F}"/>
                    </a:ext>
                  </a:extLst>
                </p:cNvPr>
                <p:cNvSpPr txBox="1">
                  <a:spLocks noRot="1" noChangeAspect="1" noMove="1" noResize="1" noEditPoints="1" noAdjustHandles="1" noChangeArrowheads="1" noChangeShapeType="1" noTextEdit="1"/>
                </p:cNvSpPr>
                <p:nvPr/>
              </p:nvSpPr>
              <p:spPr>
                <a:xfrm>
                  <a:off x="10919728" y="4917420"/>
                  <a:ext cx="720000" cy="426211"/>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2" name="Rectangle 61">
                  <a:extLst>
                    <a:ext uri="{FF2B5EF4-FFF2-40B4-BE49-F238E27FC236}">
                      <a16:creationId xmlns:a16="http://schemas.microsoft.com/office/drawing/2014/main" id="{50F4FBF7-AA27-F14A-9968-2A915732CB80}"/>
                    </a:ext>
                  </a:extLst>
                </p:cNvPr>
                <p:cNvSpPr/>
                <p:nvPr/>
              </p:nvSpPr>
              <p:spPr>
                <a:xfrm>
                  <a:off x="10175770" y="4945316"/>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62" name="Rectangle 61">
                  <a:extLst>
                    <a:ext uri="{FF2B5EF4-FFF2-40B4-BE49-F238E27FC236}">
                      <a16:creationId xmlns:a16="http://schemas.microsoft.com/office/drawing/2014/main" id="{50F4FBF7-AA27-F14A-9968-2A915732CB80}"/>
                    </a:ext>
                  </a:extLst>
                </p:cNvPr>
                <p:cNvSpPr>
                  <a:spLocks noRot="1" noChangeAspect="1" noMove="1" noResize="1" noEditPoints="1" noAdjustHandles="1" noChangeArrowheads="1" noChangeShapeType="1" noTextEdit="1"/>
                </p:cNvSpPr>
                <p:nvPr/>
              </p:nvSpPr>
              <p:spPr>
                <a:xfrm>
                  <a:off x="10175770" y="4945316"/>
                  <a:ext cx="410690" cy="369332"/>
                </a:xfrm>
                <a:prstGeom prst="rect">
                  <a:avLst/>
                </a:prstGeom>
                <a:blipFill>
                  <a:blip r:embed="rId18"/>
                  <a:stretch>
                    <a:fillRect/>
                  </a:stretch>
                </a:blipFill>
              </p:spPr>
              <p:txBody>
                <a:bodyPr/>
                <a:lstStyle/>
                <a:p>
                  <a:r>
                    <a:rPr lang="de-DE">
                      <a:noFill/>
                    </a:rPr>
                    <a:t> </a:t>
                  </a:r>
                </a:p>
              </p:txBody>
            </p:sp>
          </mc:Fallback>
        </mc:AlternateContent>
        <p:cxnSp>
          <p:nvCxnSpPr>
            <p:cNvPr id="63" name="Straight Arrow Connector 62">
              <a:extLst>
                <a:ext uri="{FF2B5EF4-FFF2-40B4-BE49-F238E27FC236}">
                  <a16:creationId xmlns:a16="http://schemas.microsoft.com/office/drawing/2014/main" id="{E4901B8E-E8A1-FE4B-A3A9-B895964E25E9}"/>
                </a:ext>
              </a:extLst>
            </p:cNvPr>
            <p:cNvCxnSpPr>
              <a:cxnSpLocks/>
              <a:stCxn id="59" idx="4"/>
              <a:endCxn id="52" idx="0"/>
            </p:cNvCxnSpPr>
            <p:nvPr/>
          </p:nvCxnSpPr>
          <p:spPr>
            <a:xfrm flipH="1">
              <a:off x="8574482" y="5335625"/>
              <a:ext cx="2990" cy="1814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19CCEAF-8EE3-C445-8177-A7C83BC805B1}"/>
                </a:ext>
              </a:extLst>
            </p:cNvPr>
            <p:cNvCxnSpPr>
              <a:cxnSpLocks/>
              <a:stCxn id="60" idx="4"/>
              <a:endCxn id="53" idx="0"/>
            </p:cNvCxnSpPr>
            <p:nvPr/>
          </p:nvCxnSpPr>
          <p:spPr>
            <a:xfrm>
              <a:off x="9487237" y="5336862"/>
              <a:ext cx="0" cy="1791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A363F8BD-F297-D14F-9CAB-933B95757BA1}"/>
                </a:ext>
              </a:extLst>
            </p:cNvPr>
            <p:cNvCxnSpPr>
              <a:cxnSpLocks/>
              <a:stCxn id="61" idx="4"/>
              <a:endCxn id="54" idx="0"/>
            </p:cNvCxnSpPr>
            <p:nvPr/>
          </p:nvCxnSpPr>
          <p:spPr>
            <a:xfrm flipH="1">
              <a:off x="11274994" y="5343631"/>
              <a:ext cx="4734" cy="1723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DC1A7D33-A6D6-224D-AEEA-19AF82ED8219}"/>
                  </a:ext>
                </a:extLst>
              </p:cNvPr>
              <p:cNvSpPr txBox="1"/>
              <p:nvPr/>
            </p:nvSpPr>
            <p:spPr>
              <a:xfrm>
                <a:off x="8072725" y="4111357"/>
                <a:ext cx="3166251" cy="372538"/>
              </a:xfrm>
              <a:prstGeom prst="rect">
                <a:avLst/>
              </a:prstGeom>
              <a:noFill/>
            </p:spPr>
            <p:txBody>
              <a:bodyPr wrap="none" rtlCol="0">
                <a:spAutoFit/>
              </a:bodyPr>
              <a:lstStyle/>
              <a:p>
                <a:r>
                  <a:rPr lang="de-DE" dirty="0"/>
                  <a:t>Pro Dokument </a:t>
                </a:r>
                <a14:m>
                  <m:oMath xmlns:m="http://schemas.openxmlformats.org/officeDocument/2006/math">
                    <m:r>
                      <a:rPr lang="de-DE" i="1" dirty="0" smtClean="0">
                        <a:latin typeface="Cambria Math" panose="02040503050406030204" pitchFamily="18" charset="0"/>
                      </a:rPr>
                      <m:t>𝑑</m:t>
                    </m:r>
                  </m:oMath>
                </a14:m>
                <a:r>
                  <a:rPr lang="de-DE" dirty="0"/>
                  <a:t> mit </a:t>
                </a:r>
                <a14:m>
                  <m:oMath xmlns:m="http://schemas.openxmlformats.org/officeDocument/2006/math">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𝜽</m:t>
                        </m:r>
                      </m:e>
                      <m:sub>
                        <m:r>
                          <a:rPr lang="de-DE" i="1" dirty="0">
                            <a:latin typeface="Cambria Math" panose="02040503050406030204" pitchFamily="18" charset="0"/>
                            <a:ea typeface="Cambria Math" panose="02040503050406030204" pitchFamily="18" charset="0"/>
                          </a:rPr>
                          <m:t>𝑑</m:t>
                        </m:r>
                      </m:sub>
                    </m:sSub>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b="1" i="1" dirty="0">
                            <a:latin typeface="Cambria Math" panose="02040503050406030204" pitchFamily="18" charset="0"/>
                            <a:ea typeface="Cambria Math" panose="02040503050406030204" pitchFamily="18" charset="0"/>
                          </a:rPr>
                          <m:t>𝜽</m:t>
                        </m:r>
                      </m:e>
                      <m:sub>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𝑑</m:t>
                            </m:r>
                          </m:e>
                          <m:sup>
                            <m:r>
                              <a:rPr lang="de-DE" i="1" dirty="0">
                                <a:latin typeface="Cambria Math" panose="02040503050406030204" pitchFamily="18" charset="0"/>
                                <a:ea typeface="Cambria Math" panose="02040503050406030204" pitchFamily="18" charset="0"/>
                              </a:rPr>
                              <m:t>′</m:t>
                            </m:r>
                          </m:sup>
                        </m:sSup>
                      </m:sub>
                    </m:sSub>
                  </m:oMath>
                </a14:m>
                <a:r>
                  <a:rPr lang="de-DE" dirty="0"/>
                  <a:t>:</a:t>
                </a:r>
              </a:p>
            </p:txBody>
          </p:sp>
        </mc:Choice>
        <mc:Fallback xmlns="">
          <p:sp>
            <p:nvSpPr>
              <p:cNvPr id="66" name="TextBox 65">
                <a:extLst>
                  <a:ext uri="{FF2B5EF4-FFF2-40B4-BE49-F238E27FC236}">
                    <a16:creationId xmlns:a16="http://schemas.microsoft.com/office/drawing/2014/main" id="{DC1A7D33-A6D6-224D-AEEA-19AF82ED8219}"/>
                  </a:ext>
                </a:extLst>
              </p:cNvPr>
              <p:cNvSpPr txBox="1">
                <a:spLocks noRot="1" noChangeAspect="1" noMove="1" noResize="1" noEditPoints="1" noAdjustHandles="1" noChangeArrowheads="1" noChangeShapeType="1" noTextEdit="1"/>
              </p:cNvSpPr>
              <p:nvPr/>
            </p:nvSpPr>
            <p:spPr>
              <a:xfrm>
                <a:off x="8072725" y="4111357"/>
                <a:ext cx="3166251" cy="372538"/>
              </a:xfrm>
              <a:prstGeom prst="rect">
                <a:avLst/>
              </a:prstGeom>
              <a:blipFill>
                <a:blip r:embed="rId19"/>
                <a:stretch>
                  <a:fillRect l="-2008" t="-10345" b="-24138"/>
                </a:stretch>
              </a:blipFill>
            </p:spPr>
            <p:txBody>
              <a:bodyPr/>
              <a:lstStyle/>
              <a:p>
                <a:r>
                  <a:rPr lang="de-DE">
                    <a:noFill/>
                  </a:rPr>
                  <a:t> </a:t>
                </a:r>
              </a:p>
            </p:txBody>
          </p:sp>
        </mc:Fallback>
      </mc:AlternateContent>
      <p:cxnSp>
        <p:nvCxnSpPr>
          <p:cNvPr id="67" name="Straight Connector 66">
            <a:extLst>
              <a:ext uri="{FF2B5EF4-FFF2-40B4-BE49-F238E27FC236}">
                <a16:creationId xmlns:a16="http://schemas.microsoft.com/office/drawing/2014/main" id="{74CCD5A2-13D6-3B48-A258-26043F91D89F}"/>
              </a:ext>
            </a:extLst>
          </p:cNvPr>
          <p:cNvCxnSpPr>
            <a:cxnSpLocks/>
          </p:cNvCxnSpPr>
          <p:nvPr/>
        </p:nvCxnSpPr>
        <p:spPr>
          <a:xfrm>
            <a:off x="8148526" y="4166318"/>
            <a:ext cx="3584777"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923530E7-E076-5C41-8E8D-E1283CE942F2}"/>
              </a:ext>
            </a:extLst>
          </p:cNvPr>
          <p:cNvSpPr/>
          <p:nvPr/>
        </p:nvSpPr>
        <p:spPr>
          <a:xfrm>
            <a:off x="2797096" y="6238384"/>
            <a:ext cx="6609822" cy="246221"/>
          </a:xfrm>
          <a:prstGeom prst="rect">
            <a:avLst/>
          </a:prstGeom>
        </p:spPr>
        <p:txBody>
          <a:bodyPr wrap="none">
            <a:spAutoFit/>
          </a:bodyPr>
          <a:lstStyle/>
          <a:p>
            <a:pPr marL="7938" lvl="1" algn="ctr"/>
            <a:r>
              <a:rPr lang="de-DE" sz="1000" dirty="0">
                <a:solidFill>
                  <a:schemeClr val="tx1">
                    <a:lumMod val="60000"/>
                    <a:lumOff val="40000"/>
                  </a:schemeClr>
                </a:solidFill>
              </a:rPr>
              <a:t>David M. Blei, Andrew Y. </a:t>
            </a:r>
            <a:r>
              <a:rPr lang="de-DE" sz="1000" dirty="0" err="1">
                <a:solidFill>
                  <a:schemeClr val="tx1">
                    <a:lumMod val="60000"/>
                    <a:lumOff val="40000"/>
                  </a:schemeClr>
                </a:solidFill>
              </a:rPr>
              <a:t>Ng</a:t>
            </a:r>
            <a:r>
              <a:rPr lang="de-DE" sz="1000" dirty="0">
                <a:solidFill>
                  <a:schemeClr val="tx1">
                    <a:lumMod val="60000"/>
                    <a:lumOff val="40000"/>
                  </a:schemeClr>
                </a:solidFill>
              </a:rPr>
              <a:t>, </a:t>
            </a:r>
            <a:r>
              <a:rPr lang="de-DE" sz="1000" dirty="0" err="1">
                <a:solidFill>
                  <a:schemeClr val="tx1">
                    <a:lumMod val="60000"/>
                    <a:lumOff val="40000"/>
                  </a:schemeClr>
                </a:solidFill>
              </a:rPr>
              <a:t>and</a:t>
            </a:r>
            <a:r>
              <a:rPr lang="de-DE" sz="1000" dirty="0">
                <a:solidFill>
                  <a:schemeClr val="tx1">
                    <a:lumMod val="60000"/>
                    <a:lumOff val="40000"/>
                  </a:schemeClr>
                </a:solidFill>
              </a:rPr>
              <a:t> Michael I. Jordan: </a:t>
            </a:r>
            <a:r>
              <a:rPr lang="de-DE" sz="1000" i="1" dirty="0">
                <a:solidFill>
                  <a:schemeClr val="tx1">
                    <a:lumMod val="60000"/>
                    <a:lumOff val="40000"/>
                  </a:schemeClr>
                </a:solidFill>
              </a:rPr>
              <a:t>Latent </a:t>
            </a:r>
            <a:r>
              <a:rPr lang="de-DE" sz="1000" i="1" dirty="0" err="1">
                <a:solidFill>
                  <a:schemeClr val="tx1">
                    <a:lumMod val="60000"/>
                    <a:lumOff val="40000"/>
                  </a:schemeClr>
                </a:solidFill>
              </a:rPr>
              <a:t>Dirichlet</a:t>
            </a:r>
            <a:r>
              <a:rPr lang="de-DE" sz="1000" i="1" dirty="0">
                <a:solidFill>
                  <a:schemeClr val="tx1">
                    <a:lumMod val="60000"/>
                    <a:lumOff val="40000"/>
                  </a:schemeClr>
                </a:solidFill>
              </a:rPr>
              <a:t> </a:t>
            </a:r>
            <a:r>
              <a:rPr lang="de-DE" sz="1000" i="1" dirty="0" err="1">
                <a:solidFill>
                  <a:schemeClr val="tx1">
                    <a:lumMod val="60000"/>
                    <a:lumOff val="40000"/>
                  </a:schemeClr>
                </a:solidFill>
              </a:rPr>
              <a:t>Allocation</a:t>
            </a:r>
            <a:r>
              <a:rPr lang="de-DE" sz="1000" dirty="0">
                <a:solidFill>
                  <a:schemeClr val="tx1">
                    <a:lumMod val="60000"/>
                    <a:lumOff val="40000"/>
                  </a:schemeClr>
                </a:solidFill>
              </a:rPr>
              <a:t>. Journal </a:t>
            </a:r>
            <a:r>
              <a:rPr lang="de-DE" sz="1000" dirty="0" err="1">
                <a:solidFill>
                  <a:schemeClr val="tx1">
                    <a:lumMod val="60000"/>
                    <a:lumOff val="40000"/>
                  </a:schemeClr>
                </a:solidFill>
              </a:rPr>
              <a:t>of</a:t>
            </a:r>
            <a:r>
              <a:rPr lang="de-DE" sz="1000" dirty="0">
                <a:solidFill>
                  <a:schemeClr val="tx1">
                    <a:lumMod val="60000"/>
                    <a:lumOff val="40000"/>
                  </a:schemeClr>
                </a:solidFill>
              </a:rPr>
              <a:t> </a:t>
            </a:r>
            <a:r>
              <a:rPr lang="de-DE" sz="1000" dirty="0" err="1">
                <a:solidFill>
                  <a:schemeClr val="tx1">
                    <a:lumMod val="60000"/>
                    <a:lumOff val="40000"/>
                  </a:schemeClr>
                </a:solidFill>
              </a:rPr>
              <a:t>Machine</a:t>
            </a:r>
            <a:r>
              <a:rPr lang="de-DE" sz="1000" dirty="0">
                <a:solidFill>
                  <a:schemeClr val="tx1">
                    <a:lumMod val="60000"/>
                    <a:lumOff val="40000"/>
                  </a:schemeClr>
                </a:solidFill>
              </a:rPr>
              <a:t> Learning Research, 2003.</a:t>
            </a:r>
          </a:p>
        </p:txBody>
      </p:sp>
    </p:spTree>
    <p:extLst>
      <p:ext uri="{BB962C8B-B14F-4D97-AF65-F5344CB8AC3E}">
        <p14:creationId xmlns:p14="http://schemas.microsoft.com/office/powerpoint/2010/main" val="4056887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1F575-AA49-D44C-8E10-035731EA35C0}"/>
              </a:ext>
            </a:extLst>
          </p:cNvPr>
          <p:cNvSpPr>
            <a:spLocks noGrp="1"/>
          </p:cNvSpPr>
          <p:nvPr>
            <p:ph type="title"/>
          </p:nvPr>
        </p:nvSpPr>
        <p:spPr/>
        <p:txBody>
          <a:bodyPr/>
          <a:lstStyle/>
          <a:p>
            <a:r>
              <a:rPr lang="de-DE" dirty="0"/>
              <a:t>Der Vollständigkeit halber: Dokumentenmodellierung ohne Topics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F3EEC95-B937-A04D-BE64-9558F33CEE3F}"/>
                  </a:ext>
                </a:extLst>
              </p:cNvPr>
              <p:cNvSpPr>
                <a:spLocks noGrp="1"/>
              </p:cNvSpPr>
              <p:nvPr>
                <p:ph idx="1"/>
              </p:nvPr>
            </p:nvSpPr>
            <p:spPr/>
            <p:txBody>
              <a:bodyPr/>
              <a:lstStyle/>
              <a:p>
                <a:r>
                  <a:rPr lang="de-DE" dirty="0">
                    <a:solidFill>
                      <a:schemeClr val="accent2"/>
                    </a:solidFill>
                  </a:rPr>
                  <a:t>Unigram</a:t>
                </a:r>
                <a:r>
                  <a:rPr lang="de-DE" dirty="0"/>
                  <a:t>: A-priori-Verteilung über Worte in Lexikon</a:t>
                </a:r>
              </a:p>
              <a:p>
                <a:pPr lvl="1"/>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𝑋</m:t>
                        </m:r>
                      </m:e>
                      <m:sub>
                        <m:r>
                          <a:rPr lang="de-DE" i="1" dirty="0">
                            <a:latin typeface="Cambria Math" panose="02040503050406030204" pitchFamily="18" charset="0"/>
                          </a:rPr>
                          <m:t>𝑖</m:t>
                        </m:r>
                      </m:sub>
                    </m:sSub>
                  </m:oMath>
                </a14:m>
                <a:r>
                  <a:rPr lang="de-DE" dirty="0"/>
                  <a:t> gibt an, ob ein Wort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𝑤</m:t>
                        </m:r>
                      </m:e>
                      <m:sub>
                        <m:r>
                          <a:rPr lang="de-DE" i="1" dirty="0">
                            <a:latin typeface="Cambria Math" panose="02040503050406030204" pitchFamily="18" charset="0"/>
                          </a:rPr>
                          <m:t>𝑖</m:t>
                        </m:r>
                      </m:sub>
                    </m:sSub>
                  </m:oMath>
                </a14:m>
                <a:r>
                  <a:rPr lang="de-DE" dirty="0"/>
                  <a:t> aus Lexikon </a:t>
                </a:r>
                <a14:m>
                  <m:oMath xmlns:m="http://schemas.openxmlformats.org/officeDocument/2006/math">
                    <m:r>
                      <a:rPr lang="de-DE" i="1">
                        <a:latin typeface="Cambria Math" panose="02040503050406030204" pitchFamily="18" charset="0"/>
                        <a:ea typeface="Cambria Math" panose="02040503050406030204" pitchFamily="18" charset="0"/>
                      </a:rPr>
                      <m:t>𝒟</m:t>
                    </m:r>
                  </m:oMath>
                </a14:m>
                <a:r>
                  <a:rPr lang="de-DE" dirty="0"/>
                  <a:t> vorkommt </a:t>
                </a:r>
              </a:p>
              <a:p>
                <a:pPr lvl="1"/>
                <a:r>
                  <a:rPr lang="de-DE" dirty="0"/>
                  <a:t>Nur Bag-</a:t>
                </a:r>
                <a:r>
                  <a:rPr lang="de-DE" dirty="0" err="1"/>
                  <a:t>of</a:t>
                </a:r>
                <a:r>
                  <a:rPr lang="de-DE" dirty="0"/>
                  <a:t>-Words Annahme; </a:t>
                </a:r>
                <a:r>
                  <a:rPr lang="de-DE" i="1" dirty="0"/>
                  <a:t>keine</a:t>
                </a:r>
                <a:r>
                  <a:rPr lang="de-DE" dirty="0"/>
                  <a:t> Topics vorgesehen</a:t>
                </a:r>
              </a:p>
              <a:p>
                <a:pPr lvl="1"/>
                <a:endParaRPr lang="de-DE" dirty="0"/>
              </a:p>
            </p:txBody>
          </p:sp>
        </mc:Choice>
        <mc:Fallback xmlns="">
          <p:sp>
            <p:nvSpPr>
              <p:cNvPr id="3" name="Content Placeholder 2">
                <a:extLst>
                  <a:ext uri="{FF2B5EF4-FFF2-40B4-BE49-F238E27FC236}">
                    <a16:creationId xmlns:a16="http://schemas.microsoft.com/office/drawing/2014/main" id="{5F3EEC95-B937-A04D-BE64-9558F33CEE3F}"/>
                  </a:ext>
                </a:extLst>
              </p:cNvPr>
              <p:cNvSpPr>
                <a:spLocks noGrp="1" noRot="1" noChangeAspect="1" noMove="1" noResize="1" noEditPoints="1" noAdjustHandles="1" noChangeArrowheads="1" noChangeShapeType="1" noTextEdit="1"/>
              </p:cNvSpPr>
              <p:nvPr>
                <p:ph idx="1"/>
              </p:nvPr>
            </p:nvSpPr>
            <p:spPr>
              <a:blipFill>
                <a:blip r:embed="rId2"/>
                <a:stretch>
                  <a:fillRect l="-1435" t="-268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5FD53262-8EC7-8E4E-A29A-8C9405A6C4CE}"/>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B03D5FBF-0BC7-7B44-96E4-8E5A57926CDB}"/>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35C75DD1-466A-4643-B811-143F008903E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58</a:t>
            </a:fld>
            <a:r>
              <a:rPr lang="de-DE"/>
              <a:t> </a:t>
            </a:r>
            <a:endParaRPr lang="de-DE" sz="1400" dirty="0"/>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BD5029E-0993-F64B-802F-6301EA614BE9}"/>
                  </a:ext>
                </a:extLst>
              </p:cNvPr>
              <p:cNvSpPr txBox="1"/>
              <p:nvPr/>
            </p:nvSpPr>
            <p:spPr>
              <a:xfrm>
                <a:off x="9691252" y="2372158"/>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𝑖</m:t>
                          </m:r>
                        </m:sub>
                      </m:sSub>
                    </m:oMath>
                  </m:oMathPara>
                </a14:m>
                <a:endParaRPr lang="de-DE" dirty="0"/>
              </a:p>
            </p:txBody>
          </p:sp>
        </mc:Choice>
        <mc:Fallback xmlns="">
          <p:sp>
            <p:nvSpPr>
              <p:cNvPr id="33" name="TextBox 32">
                <a:extLst>
                  <a:ext uri="{FF2B5EF4-FFF2-40B4-BE49-F238E27FC236}">
                    <a16:creationId xmlns:a16="http://schemas.microsoft.com/office/drawing/2014/main" id="{ABD5029E-0993-F64B-802F-6301EA614BE9}"/>
                  </a:ext>
                </a:extLst>
              </p:cNvPr>
              <p:cNvSpPr txBox="1">
                <a:spLocks noRot="1" noChangeAspect="1" noMove="1" noResize="1" noEditPoints="1" noAdjustHandles="1" noChangeArrowheads="1" noChangeShapeType="1" noTextEdit="1"/>
              </p:cNvSpPr>
              <p:nvPr/>
            </p:nvSpPr>
            <p:spPr>
              <a:xfrm>
                <a:off x="9691252" y="2372158"/>
                <a:ext cx="720000" cy="389513"/>
              </a:xfrm>
              <a:prstGeom prst="ellipse">
                <a:avLst/>
              </a:prstGeom>
              <a:blipFill>
                <a:blip r:embed="rId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EBCC2D27-8C71-E548-9872-D17087D990BF}"/>
                  </a:ext>
                </a:extLst>
              </p:cNvPr>
              <p:cNvSpPr/>
              <p:nvPr/>
            </p:nvSpPr>
            <p:spPr>
              <a:xfrm>
                <a:off x="9472502" y="2182768"/>
                <a:ext cx="1157501" cy="76829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r"/>
                <a:r>
                  <a:rPr lang="de-DE" dirty="0">
                    <a:solidFill>
                      <a:schemeClr val="tx1"/>
                    </a:solidFill>
                  </a:rPr>
                  <a:t> </a:t>
                </a:r>
                <a14:m>
                  <m:oMath xmlns:m="http://schemas.openxmlformats.org/officeDocument/2006/math">
                    <m:r>
                      <a:rPr lang="de-DE" b="0" i="1" dirty="0" smtClean="0">
                        <a:solidFill>
                          <a:schemeClr val="tx1"/>
                        </a:solidFill>
                        <a:latin typeface="Cambria Math" panose="02040503050406030204" pitchFamily="18" charset="0"/>
                      </a:rPr>
                      <m:t>𝑁</m:t>
                    </m:r>
                  </m:oMath>
                </a14:m>
                <a:endParaRPr lang="de-DE" dirty="0">
                  <a:solidFill>
                    <a:schemeClr val="tx1"/>
                  </a:solidFill>
                </a:endParaRPr>
              </a:p>
            </p:txBody>
          </p:sp>
        </mc:Choice>
        <mc:Fallback xmlns="">
          <p:sp>
            <p:nvSpPr>
              <p:cNvPr id="34" name="Rectangle 33">
                <a:extLst>
                  <a:ext uri="{FF2B5EF4-FFF2-40B4-BE49-F238E27FC236}">
                    <a16:creationId xmlns:a16="http://schemas.microsoft.com/office/drawing/2014/main" id="{EBCC2D27-8C71-E548-9872-D17087D990BF}"/>
                  </a:ext>
                </a:extLst>
              </p:cNvPr>
              <p:cNvSpPr>
                <a:spLocks noRot="1" noChangeAspect="1" noMove="1" noResize="1" noEditPoints="1" noAdjustHandles="1" noChangeArrowheads="1" noChangeShapeType="1" noTextEdit="1"/>
              </p:cNvSpPr>
              <p:nvPr/>
            </p:nvSpPr>
            <p:spPr>
              <a:xfrm>
                <a:off x="9472502" y="2182768"/>
                <a:ext cx="1157501" cy="768295"/>
              </a:xfrm>
              <a:prstGeom prst="rect">
                <a:avLst/>
              </a:prstGeom>
              <a:blipFill>
                <a:blip r:embed="rId4"/>
                <a:stretch>
                  <a:fillRect/>
                </a:stretch>
              </a:blipFill>
              <a:ln w="28575">
                <a:solidFill>
                  <a:schemeClr val="tx1"/>
                </a:solidFill>
              </a:ln>
            </p:spPr>
            <p:txBody>
              <a:bodyPr/>
              <a:lstStyle/>
              <a:p>
                <a:r>
                  <a:rPr lang="de-DE">
                    <a:noFill/>
                  </a:rPr>
                  <a:t> </a:t>
                </a:r>
              </a:p>
            </p:txBody>
          </p:sp>
        </mc:Fallback>
      </mc:AlternateContent>
      <p:pic>
        <p:nvPicPr>
          <p:cNvPr id="35" name="Picture 34">
            <a:extLst>
              <a:ext uri="{FF2B5EF4-FFF2-40B4-BE49-F238E27FC236}">
                <a16:creationId xmlns:a16="http://schemas.microsoft.com/office/drawing/2014/main" id="{60F4635A-693B-E540-AB45-24DFB2B3F37F}"/>
              </a:ext>
            </a:extLst>
          </p:cNvPr>
          <p:cNvPicPr>
            <a:picLocks noChangeAspect="1"/>
          </p:cNvPicPr>
          <p:nvPr/>
        </p:nvPicPr>
        <p:blipFill>
          <a:blip r:embed="rId5"/>
          <a:stretch>
            <a:fillRect/>
          </a:stretch>
        </p:blipFill>
        <p:spPr>
          <a:xfrm>
            <a:off x="703121" y="3282903"/>
            <a:ext cx="6375896" cy="1864845"/>
          </a:xfrm>
          <a:prstGeom prst="rect">
            <a:avLst/>
          </a:prstGeom>
          <a:effectLst>
            <a:softEdge rad="31750"/>
          </a:effectLst>
        </p:spPr>
      </p:pic>
      <p:sp>
        <p:nvSpPr>
          <p:cNvPr id="36" name="TextBox 35">
            <a:extLst>
              <a:ext uri="{FF2B5EF4-FFF2-40B4-BE49-F238E27FC236}">
                <a16:creationId xmlns:a16="http://schemas.microsoft.com/office/drawing/2014/main" id="{4F3529A1-1E4A-8D40-8128-748017A268C5}"/>
              </a:ext>
            </a:extLst>
          </p:cNvPr>
          <p:cNvSpPr txBox="1"/>
          <p:nvPr/>
        </p:nvSpPr>
        <p:spPr>
          <a:xfrm>
            <a:off x="890434" y="5131592"/>
            <a:ext cx="5976664" cy="646331"/>
          </a:xfrm>
          <a:prstGeom prst="rect">
            <a:avLst/>
          </a:prstGeom>
          <a:noFill/>
        </p:spPr>
        <p:txBody>
          <a:bodyPr wrap="square" rtlCol="0">
            <a:spAutoFit/>
          </a:bodyPr>
          <a:lstStyle/>
          <a:p>
            <a:pPr algn="ctr"/>
            <a:r>
              <a:rPr lang="de-DE" dirty="0"/>
              <a:t>Automatisch generierte Sätze aus einem Unigramm-Modell ohne Vorverarbeitung</a:t>
            </a:r>
          </a:p>
        </p:txBody>
      </p:sp>
      <p:grpSp>
        <p:nvGrpSpPr>
          <p:cNvPr id="37" name="Group 36">
            <a:extLst>
              <a:ext uri="{FF2B5EF4-FFF2-40B4-BE49-F238E27FC236}">
                <a16:creationId xmlns:a16="http://schemas.microsoft.com/office/drawing/2014/main" id="{66AE3CD1-40A7-2E47-AC9D-ABE86D6E76D6}"/>
              </a:ext>
            </a:extLst>
          </p:cNvPr>
          <p:cNvGrpSpPr/>
          <p:nvPr/>
        </p:nvGrpSpPr>
        <p:grpSpPr>
          <a:xfrm>
            <a:off x="8258025" y="3127141"/>
            <a:ext cx="3420512" cy="390601"/>
            <a:chOff x="8423488" y="3762283"/>
            <a:chExt cx="3420512" cy="390601"/>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EE75CB0-297F-9448-A989-770A30EAB665}"/>
                    </a:ext>
                  </a:extLst>
                </p:cNvPr>
                <p:cNvSpPr txBox="1"/>
                <p:nvPr/>
              </p:nvSpPr>
              <p:spPr>
                <a:xfrm>
                  <a:off x="8423488" y="3763371"/>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1</m:t>
                            </m:r>
                          </m:sub>
                        </m:sSub>
                      </m:oMath>
                    </m:oMathPara>
                  </a14:m>
                  <a:endParaRPr lang="de-DE" dirty="0"/>
                </a:p>
              </p:txBody>
            </p:sp>
          </mc:Choice>
          <mc:Fallback xmlns="">
            <p:sp>
              <p:nvSpPr>
                <p:cNvPr id="39" name="TextBox 38">
                  <a:extLst>
                    <a:ext uri="{FF2B5EF4-FFF2-40B4-BE49-F238E27FC236}">
                      <a16:creationId xmlns:a16="http://schemas.microsoft.com/office/drawing/2014/main" id="{EEE75CB0-297F-9448-A989-770A30EAB665}"/>
                    </a:ext>
                  </a:extLst>
                </p:cNvPr>
                <p:cNvSpPr txBox="1">
                  <a:spLocks noRot="1" noChangeAspect="1" noMove="1" noResize="1" noEditPoints="1" noAdjustHandles="1" noChangeArrowheads="1" noChangeShapeType="1" noTextEdit="1"/>
                </p:cNvSpPr>
                <p:nvPr/>
              </p:nvSpPr>
              <p:spPr>
                <a:xfrm>
                  <a:off x="8423488" y="3763371"/>
                  <a:ext cx="720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9E754203-098C-AE46-887F-9BD64330572B}"/>
                    </a:ext>
                  </a:extLst>
                </p:cNvPr>
                <p:cNvSpPr txBox="1"/>
                <p:nvPr/>
              </p:nvSpPr>
              <p:spPr>
                <a:xfrm>
                  <a:off x="9336243" y="3762283"/>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2</m:t>
                            </m:r>
                          </m:sub>
                        </m:sSub>
                      </m:oMath>
                    </m:oMathPara>
                  </a14:m>
                  <a:endParaRPr lang="de-DE" dirty="0"/>
                </a:p>
              </p:txBody>
            </p:sp>
          </mc:Choice>
          <mc:Fallback xmlns="">
            <p:sp>
              <p:nvSpPr>
                <p:cNvPr id="40" name="TextBox 39">
                  <a:extLst>
                    <a:ext uri="{FF2B5EF4-FFF2-40B4-BE49-F238E27FC236}">
                      <a16:creationId xmlns:a16="http://schemas.microsoft.com/office/drawing/2014/main" id="{9E754203-098C-AE46-887F-9BD64330572B}"/>
                    </a:ext>
                  </a:extLst>
                </p:cNvPr>
                <p:cNvSpPr txBox="1">
                  <a:spLocks noRot="1" noChangeAspect="1" noMove="1" noResize="1" noEditPoints="1" noAdjustHandles="1" noChangeArrowheads="1" noChangeShapeType="1" noTextEdit="1"/>
                </p:cNvSpPr>
                <p:nvPr/>
              </p:nvSpPr>
              <p:spPr>
                <a:xfrm>
                  <a:off x="9336243" y="3762283"/>
                  <a:ext cx="720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E020230B-2242-444E-A3D3-9F418A7B7250}"/>
                    </a:ext>
                  </a:extLst>
                </p:cNvPr>
                <p:cNvSpPr txBox="1"/>
                <p:nvPr/>
              </p:nvSpPr>
              <p:spPr>
                <a:xfrm>
                  <a:off x="11124000" y="3762283"/>
                  <a:ext cx="720000" cy="389513"/>
                </a:xfrm>
                <a:prstGeom prst="ellipse">
                  <a:avLst/>
                </a:prstGeom>
                <a:solidFill>
                  <a:schemeClr val="tx1">
                    <a:lumMod val="40000"/>
                    <a:lumOff val="60000"/>
                  </a:schemeClr>
                </a:solid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𝑛</m:t>
                            </m:r>
                          </m:sub>
                        </m:sSub>
                      </m:oMath>
                    </m:oMathPara>
                  </a14:m>
                  <a:endParaRPr lang="de-DE" dirty="0"/>
                </a:p>
              </p:txBody>
            </p:sp>
          </mc:Choice>
          <mc:Fallback xmlns="">
            <p:sp>
              <p:nvSpPr>
                <p:cNvPr id="41" name="TextBox 40">
                  <a:extLst>
                    <a:ext uri="{FF2B5EF4-FFF2-40B4-BE49-F238E27FC236}">
                      <a16:creationId xmlns:a16="http://schemas.microsoft.com/office/drawing/2014/main" id="{E020230B-2242-444E-A3D3-9F418A7B7250}"/>
                    </a:ext>
                  </a:extLst>
                </p:cNvPr>
                <p:cNvSpPr txBox="1">
                  <a:spLocks noRot="1" noChangeAspect="1" noMove="1" noResize="1" noEditPoints="1" noAdjustHandles="1" noChangeArrowheads="1" noChangeShapeType="1" noTextEdit="1"/>
                </p:cNvSpPr>
                <p:nvPr/>
              </p:nvSpPr>
              <p:spPr>
                <a:xfrm>
                  <a:off x="11124000" y="3762283"/>
                  <a:ext cx="720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2" name="Rectangle 41">
                  <a:extLst>
                    <a:ext uri="{FF2B5EF4-FFF2-40B4-BE49-F238E27FC236}">
                      <a16:creationId xmlns:a16="http://schemas.microsoft.com/office/drawing/2014/main" id="{F0443C4B-7DEA-BD42-805E-8A8735BCB71A}"/>
                    </a:ext>
                  </a:extLst>
                </p:cNvPr>
                <p:cNvSpPr/>
                <p:nvPr/>
              </p:nvSpPr>
              <p:spPr>
                <a:xfrm>
                  <a:off x="10384776" y="3772373"/>
                  <a:ext cx="410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m:t>
                        </m:r>
                      </m:oMath>
                    </m:oMathPara>
                  </a14:m>
                  <a:endParaRPr lang="de-DE" dirty="0"/>
                </a:p>
              </p:txBody>
            </p:sp>
          </mc:Choice>
          <mc:Fallback xmlns="">
            <p:sp>
              <p:nvSpPr>
                <p:cNvPr id="12" name="Rectangle 11">
                  <a:extLst>
                    <a:ext uri="{FF2B5EF4-FFF2-40B4-BE49-F238E27FC236}">
                      <a16:creationId xmlns:a16="http://schemas.microsoft.com/office/drawing/2014/main" id="{CD9207F8-6EA1-D349-B3B0-EEC66C63ADB3}"/>
                    </a:ext>
                  </a:extLst>
                </p:cNvPr>
                <p:cNvSpPr>
                  <a:spLocks noRot="1" noChangeAspect="1" noMove="1" noResize="1" noEditPoints="1" noAdjustHandles="1" noChangeArrowheads="1" noChangeShapeType="1" noTextEdit="1"/>
                </p:cNvSpPr>
                <p:nvPr/>
              </p:nvSpPr>
              <p:spPr>
                <a:xfrm>
                  <a:off x="10384776" y="3772373"/>
                  <a:ext cx="410690" cy="369332"/>
                </a:xfrm>
                <a:prstGeom prst="rect">
                  <a:avLst/>
                </a:prstGeom>
                <a:blipFill>
                  <a:blip r:embed="rId9"/>
                  <a:stretch>
                    <a:fillRect/>
                  </a:stretch>
                </a:blipFill>
              </p:spPr>
              <p:txBody>
                <a:bodyPr/>
                <a:lstStyle/>
                <a:p>
                  <a:r>
                    <a:rPr lang="de-DE">
                      <a:noFill/>
                    </a:rPr>
                    <a:t> </a:t>
                  </a:r>
                </a:p>
              </p:txBody>
            </p:sp>
          </mc:Fallback>
        </mc:AlternateContent>
      </p:grpSp>
      <p:cxnSp>
        <p:nvCxnSpPr>
          <p:cNvPr id="46" name="Straight Connector 45">
            <a:extLst>
              <a:ext uri="{FF2B5EF4-FFF2-40B4-BE49-F238E27FC236}">
                <a16:creationId xmlns:a16="http://schemas.microsoft.com/office/drawing/2014/main" id="{6CF61BB4-14BA-C142-975A-6DA5B5B96FEF}"/>
              </a:ext>
            </a:extLst>
          </p:cNvPr>
          <p:cNvCxnSpPr>
            <a:cxnSpLocks/>
          </p:cNvCxnSpPr>
          <p:nvPr/>
        </p:nvCxnSpPr>
        <p:spPr>
          <a:xfrm>
            <a:off x="8192069" y="3043498"/>
            <a:ext cx="3584777" cy="0"/>
          </a:xfrm>
          <a:prstGeom prst="line">
            <a:avLst/>
          </a:prstGeom>
          <a:ln w="28575"/>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7C8F5266-E506-4D45-B3DF-97B5BFE87C0A}"/>
                  </a:ext>
                </a:extLst>
              </p:cNvPr>
              <p:cNvSpPr txBox="1"/>
              <p:nvPr/>
            </p:nvSpPr>
            <p:spPr>
              <a:xfrm>
                <a:off x="9691252" y="1665066"/>
                <a:ext cx="720000" cy="389513"/>
              </a:xfrm>
              <a:prstGeom prst="ellipse">
                <a:avLst/>
              </a:prstGeom>
              <a:noFill/>
              <a:ln>
                <a:solidFill>
                  <a:schemeClr val="tx1"/>
                </a:solidFill>
              </a:ln>
            </p:spPr>
            <p:txBody>
              <a:bodyPr wrap="square" lIns="36000" tIns="0" rIns="36000" bIns="0" rtlCol="0">
                <a:spAutoFit/>
              </a:bodyPr>
              <a:lstStyle/>
              <a:p>
                <a:pPr/>
                <a14:m>
                  <m:oMathPara xmlns:m="http://schemas.openxmlformats.org/officeDocument/2006/math">
                    <m:oMathParaPr>
                      <m:jc m:val="centerGroup"/>
                    </m:oMathParaPr>
                    <m:oMath xmlns:m="http://schemas.openxmlformats.org/officeDocument/2006/math">
                      <m:r>
                        <a:rPr lang="de-DE" b="1" i="1" dirty="0" smtClean="0">
                          <a:latin typeface="Cambria Math" panose="02040503050406030204" pitchFamily="18" charset="0"/>
                          <a:ea typeface="Cambria Math" panose="02040503050406030204" pitchFamily="18" charset="0"/>
                        </a:rPr>
                        <m:t>𝜷</m:t>
                      </m:r>
                    </m:oMath>
                  </m:oMathPara>
                </a14:m>
                <a:endParaRPr lang="de-DE" b="1" dirty="0"/>
              </a:p>
            </p:txBody>
          </p:sp>
        </mc:Choice>
        <mc:Fallback xmlns="">
          <p:sp>
            <p:nvSpPr>
              <p:cNvPr id="47" name="TextBox 46">
                <a:extLst>
                  <a:ext uri="{FF2B5EF4-FFF2-40B4-BE49-F238E27FC236}">
                    <a16:creationId xmlns:a16="http://schemas.microsoft.com/office/drawing/2014/main" id="{7C8F5266-E506-4D45-B3DF-97B5BFE87C0A}"/>
                  </a:ext>
                </a:extLst>
              </p:cNvPr>
              <p:cNvSpPr txBox="1">
                <a:spLocks noRot="1" noChangeAspect="1" noMove="1" noResize="1" noEditPoints="1" noAdjustHandles="1" noChangeArrowheads="1" noChangeShapeType="1" noTextEdit="1"/>
              </p:cNvSpPr>
              <p:nvPr/>
            </p:nvSpPr>
            <p:spPr>
              <a:xfrm>
                <a:off x="9691252" y="1665066"/>
                <a:ext cx="720000" cy="389513"/>
              </a:xfrm>
              <a:prstGeom prst="ellipse">
                <a:avLst/>
              </a:prstGeom>
              <a:blipFill>
                <a:blip r:embed="rId10"/>
                <a:stretch>
                  <a:fillRect b="-6061"/>
                </a:stretch>
              </a:blipFill>
              <a:ln>
                <a:solidFill>
                  <a:schemeClr val="tx1"/>
                </a:solidFill>
              </a:ln>
            </p:spPr>
            <p:txBody>
              <a:bodyPr/>
              <a:lstStyle/>
              <a:p>
                <a:r>
                  <a:rPr lang="de-DE">
                    <a:noFill/>
                  </a:rPr>
                  <a:t> </a:t>
                </a:r>
              </a:p>
            </p:txBody>
          </p:sp>
        </mc:Fallback>
      </mc:AlternateContent>
      <p:cxnSp>
        <p:nvCxnSpPr>
          <p:cNvPr id="48" name="Straight Arrow Connector 47">
            <a:extLst>
              <a:ext uri="{FF2B5EF4-FFF2-40B4-BE49-F238E27FC236}">
                <a16:creationId xmlns:a16="http://schemas.microsoft.com/office/drawing/2014/main" id="{84B138F2-1F95-334B-9AF0-07DC091A6C0D}"/>
              </a:ext>
            </a:extLst>
          </p:cNvPr>
          <p:cNvCxnSpPr>
            <a:cxnSpLocks/>
            <a:stCxn id="47" idx="4"/>
            <a:endCxn id="33" idx="0"/>
          </p:cNvCxnSpPr>
          <p:nvPr/>
        </p:nvCxnSpPr>
        <p:spPr>
          <a:xfrm>
            <a:off x="10051252" y="2054579"/>
            <a:ext cx="0" cy="3175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0A4E9373-7D31-EC45-AD4B-4A9CB2712472}"/>
              </a:ext>
            </a:extLst>
          </p:cNvPr>
          <p:cNvSpPr/>
          <p:nvPr/>
        </p:nvSpPr>
        <p:spPr>
          <a:xfrm>
            <a:off x="2797096" y="6238384"/>
            <a:ext cx="6609822" cy="246221"/>
          </a:xfrm>
          <a:prstGeom prst="rect">
            <a:avLst/>
          </a:prstGeom>
        </p:spPr>
        <p:txBody>
          <a:bodyPr wrap="none">
            <a:spAutoFit/>
          </a:bodyPr>
          <a:lstStyle/>
          <a:p>
            <a:pPr marL="7938" lvl="1" algn="ctr"/>
            <a:r>
              <a:rPr lang="de-DE" sz="1000" dirty="0">
                <a:solidFill>
                  <a:schemeClr val="tx1">
                    <a:lumMod val="60000"/>
                    <a:lumOff val="40000"/>
                  </a:schemeClr>
                </a:solidFill>
              </a:rPr>
              <a:t>David M. Blei, Andrew Y. </a:t>
            </a:r>
            <a:r>
              <a:rPr lang="de-DE" sz="1000" dirty="0" err="1">
                <a:solidFill>
                  <a:schemeClr val="tx1">
                    <a:lumMod val="60000"/>
                    <a:lumOff val="40000"/>
                  </a:schemeClr>
                </a:solidFill>
              </a:rPr>
              <a:t>Ng</a:t>
            </a:r>
            <a:r>
              <a:rPr lang="de-DE" sz="1000" dirty="0">
                <a:solidFill>
                  <a:schemeClr val="tx1">
                    <a:lumMod val="60000"/>
                    <a:lumOff val="40000"/>
                  </a:schemeClr>
                </a:solidFill>
              </a:rPr>
              <a:t>, </a:t>
            </a:r>
            <a:r>
              <a:rPr lang="de-DE" sz="1000" dirty="0" err="1">
                <a:solidFill>
                  <a:schemeClr val="tx1">
                    <a:lumMod val="60000"/>
                    <a:lumOff val="40000"/>
                  </a:schemeClr>
                </a:solidFill>
              </a:rPr>
              <a:t>and</a:t>
            </a:r>
            <a:r>
              <a:rPr lang="de-DE" sz="1000" dirty="0">
                <a:solidFill>
                  <a:schemeClr val="tx1">
                    <a:lumMod val="60000"/>
                    <a:lumOff val="40000"/>
                  </a:schemeClr>
                </a:solidFill>
              </a:rPr>
              <a:t> Michael I. Jordan: </a:t>
            </a:r>
            <a:r>
              <a:rPr lang="de-DE" sz="1000" i="1" dirty="0">
                <a:solidFill>
                  <a:schemeClr val="tx1">
                    <a:lumMod val="60000"/>
                    <a:lumOff val="40000"/>
                  </a:schemeClr>
                </a:solidFill>
              </a:rPr>
              <a:t>Latent </a:t>
            </a:r>
            <a:r>
              <a:rPr lang="de-DE" sz="1000" i="1" dirty="0" err="1">
                <a:solidFill>
                  <a:schemeClr val="tx1">
                    <a:lumMod val="60000"/>
                    <a:lumOff val="40000"/>
                  </a:schemeClr>
                </a:solidFill>
              </a:rPr>
              <a:t>Dirichlet</a:t>
            </a:r>
            <a:r>
              <a:rPr lang="de-DE" sz="1000" i="1" dirty="0">
                <a:solidFill>
                  <a:schemeClr val="tx1">
                    <a:lumMod val="60000"/>
                    <a:lumOff val="40000"/>
                  </a:schemeClr>
                </a:solidFill>
              </a:rPr>
              <a:t> </a:t>
            </a:r>
            <a:r>
              <a:rPr lang="de-DE" sz="1000" i="1" dirty="0" err="1">
                <a:solidFill>
                  <a:schemeClr val="tx1">
                    <a:lumMod val="60000"/>
                    <a:lumOff val="40000"/>
                  </a:schemeClr>
                </a:solidFill>
              </a:rPr>
              <a:t>Allocation</a:t>
            </a:r>
            <a:r>
              <a:rPr lang="de-DE" sz="1000" dirty="0">
                <a:solidFill>
                  <a:schemeClr val="tx1">
                    <a:lumMod val="60000"/>
                    <a:lumOff val="40000"/>
                  </a:schemeClr>
                </a:solidFill>
              </a:rPr>
              <a:t>. Journal </a:t>
            </a:r>
            <a:r>
              <a:rPr lang="de-DE" sz="1000" dirty="0" err="1">
                <a:solidFill>
                  <a:schemeClr val="tx1">
                    <a:lumMod val="60000"/>
                    <a:lumOff val="40000"/>
                  </a:schemeClr>
                </a:solidFill>
              </a:rPr>
              <a:t>of</a:t>
            </a:r>
            <a:r>
              <a:rPr lang="de-DE" sz="1000" dirty="0">
                <a:solidFill>
                  <a:schemeClr val="tx1">
                    <a:lumMod val="60000"/>
                    <a:lumOff val="40000"/>
                  </a:schemeClr>
                </a:solidFill>
              </a:rPr>
              <a:t> </a:t>
            </a:r>
            <a:r>
              <a:rPr lang="de-DE" sz="1000" dirty="0" err="1">
                <a:solidFill>
                  <a:schemeClr val="tx1">
                    <a:lumMod val="60000"/>
                    <a:lumOff val="40000"/>
                  </a:schemeClr>
                </a:solidFill>
              </a:rPr>
              <a:t>Machine</a:t>
            </a:r>
            <a:r>
              <a:rPr lang="de-DE" sz="1000" dirty="0">
                <a:solidFill>
                  <a:schemeClr val="tx1">
                    <a:lumMod val="60000"/>
                    <a:lumOff val="40000"/>
                  </a:schemeClr>
                </a:solidFill>
              </a:rPr>
              <a:t> Learning Research, 2003.</a:t>
            </a:r>
          </a:p>
        </p:txBody>
      </p:sp>
    </p:spTree>
    <p:extLst>
      <p:ext uri="{BB962C8B-B14F-4D97-AF65-F5344CB8AC3E}">
        <p14:creationId xmlns:p14="http://schemas.microsoft.com/office/powerpoint/2010/main" val="1309238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6FBCF-67B2-BC4A-AFF1-74D57FEA6EC3}"/>
              </a:ext>
            </a:extLst>
          </p:cNvPr>
          <p:cNvSpPr>
            <a:spLocks noGrp="1"/>
          </p:cNvSpPr>
          <p:nvPr>
            <p:ph type="title"/>
          </p:nvPr>
        </p:nvSpPr>
        <p:spPr/>
        <p:txBody>
          <a:bodyPr/>
          <a:lstStyle/>
          <a:p>
            <a:r>
              <a:rPr lang="de-DE" dirty="0"/>
              <a:t>Vor- und Nachteile einer BN-Kodierung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8439855-FD88-BE41-84B2-614E8915D8FD}"/>
                  </a:ext>
                </a:extLst>
              </p:cNvPr>
              <p:cNvSpPr>
                <a:spLocks noGrp="1"/>
              </p:cNvSpPr>
              <p:nvPr>
                <p:ph idx="1"/>
              </p:nvPr>
            </p:nvSpPr>
            <p:spPr/>
            <p:txBody>
              <a:bodyPr/>
              <a:lstStyle/>
              <a:p>
                <a:r>
                  <a:rPr lang="de-DE" dirty="0"/>
                  <a:t>Vorteil</a:t>
                </a:r>
              </a:p>
              <a:p>
                <a:pPr lvl="1"/>
                <a:r>
                  <a:rPr lang="de-DE" dirty="0"/>
                  <a:t>Weniger Einträge als in vollständiger gemeinsamer Wahrscheinlichkeitsverteilung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b="0" i="1" smtClean="0">
                            <a:latin typeface="Cambria Math" panose="02040503050406030204" pitchFamily="18" charset="0"/>
                          </a:rPr>
                          <m:t>𝐵</m:t>
                        </m:r>
                      </m:sub>
                    </m:sSub>
                  </m:oMath>
                </a14:m>
                <a:endParaRPr lang="de-DE" dirty="0"/>
              </a:p>
              <a:p>
                <a:pPr lvl="1"/>
                <a:r>
                  <a:rPr lang="de-DE" dirty="0"/>
                  <a:t>(Bedingte) Unabhängigkeiten, erforderliche CPDs direkt ersichtlich</a:t>
                </a:r>
              </a:p>
              <a:p>
                <a:pPr lvl="1"/>
                <a:r>
                  <a:rPr lang="de-DE" dirty="0"/>
                  <a:t>Faktorisierung für Anfragebeantwortung nutzen</a:t>
                </a:r>
              </a:p>
              <a:p>
                <a:pPr lvl="2"/>
                <a:r>
                  <a:rPr lang="de-DE" dirty="0">
                    <a:solidFill>
                      <a:schemeClr val="accent2"/>
                    </a:solidFill>
                  </a:rPr>
                  <a:t>Thema 3: Exakte Inferenz in episodische PGMs</a:t>
                </a:r>
              </a:p>
              <a:p>
                <a:endParaRPr lang="de-DE" dirty="0"/>
              </a:p>
              <a:p>
                <a:r>
                  <a:rPr lang="de-DE" dirty="0"/>
                  <a:t>Nachteil</a:t>
                </a:r>
              </a:p>
              <a:p>
                <a:pPr lvl="1"/>
                <a:r>
                  <a:rPr lang="de-DE" dirty="0"/>
                  <a:t>BNs sind immer azyklisch ➝ Schränkt die Ausdrucksstärke ein</a:t>
                </a:r>
              </a:p>
              <a:p>
                <a:pPr lvl="2"/>
                <a:r>
                  <a:rPr lang="de-DE" dirty="0"/>
                  <a:t>Gegenseitige Einflüsse bzw. allgemeine Korrelationen nicht intuitiv darstellbar</a:t>
                </a:r>
              </a:p>
              <a:p>
                <a:r>
                  <a:rPr lang="de-DE" dirty="0"/>
                  <a:t>Alternative: Ungerichtete Modelle</a:t>
                </a:r>
              </a:p>
              <a:p>
                <a:pPr lvl="1"/>
                <a:r>
                  <a:rPr lang="de-DE" dirty="0"/>
                  <a:t>Aufgabe der expliziten Repräsentation einer Richtung der Abhängigkeiten</a:t>
                </a:r>
              </a:p>
              <a:p>
                <a:pPr lvl="2"/>
                <a:r>
                  <a:rPr lang="de-DE" dirty="0"/>
                  <a:t>Kann immer noch implizit vorhanden sein</a:t>
                </a:r>
              </a:p>
            </p:txBody>
          </p:sp>
        </mc:Choice>
        <mc:Fallback xmlns="">
          <p:sp>
            <p:nvSpPr>
              <p:cNvPr id="3" name="Content Placeholder 2">
                <a:extLst>
                  <a:ext uri="{FF2B5EF4-FFF2-40B4-BE49-F238E27FC236}">
                    <a16:creationId xmlns:a16="http://schemas.microsoft.com/office/drawing/2014/main" id="{18439855-FD88-BE41-84B2-614E8915D8FD}"/>
                  </a:ext>
                </a:extLst>
              </p:cNvPr>
              <p:cNvSpPr>
                <a:spLocks noGrp="1" noRot="1" noChangeAspect="1" noMove="1" noResize="1" noEditPoints="1" noAdjustHandles="1" noChangeArrowheads="1" noChangeShapeType="1" noTextEdit="1"/>
              </p:cNvSpPr>
              <p:nvPr>
                <p:ph idx="1"/>
              </p:nvPr>
            </p:nvSpPr>
            <p:spPr>
              <a:blipFill>
                <a:blip r:embed="rId3"/>
                <a:stretch>
                  <a:fillRect l="-1435" t="-2687" b="-5970"/>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E61617EB-8AE0-7749-B5E9-97A44F26879C}"/>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248840DC-8108-3F47-AE35-2542D7F79F5B}"/>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452F7478-8556-4440-95C5-8C5542ACCDC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59</a:t>
            </a:fld>
            <a:r>
              <a:rPr lang="de-DE"/>
              <a:t> </a:t>
            </a:r>
            <a:endParaRPr lang="de-DE" sz="1400" dirty="0"/>
          </a:p>
        </p:txBody>
      </p:sp>
    </p:spTree>
    <p:extLst>
      <p:ext uri="{BB962C8B-B14F-4D97-AF65-F5344CB8AC3E}">
        <p14:creationId xmlns:p14="http://schemas.microsoft.com/office/powerpoint/2010/main" val="156848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D6BA-2FA4-054C-B8C1-B38575DC80F4}"/>
              </a:ext>
            </a:extLst>
          </p:cNvPr>
          <p:cNvSpPr>
            <a:spLocks noGrp="1"/>
          </p:cNvSpPr>
          <p:nvPr>
            <p:ph type="title"/>
          </p:nvPr>
        </p:nvSpPr>
        <p:spPr/>
        <p:txBody>
          <a:bodyPr/>
          <a:lstStyle/>
          <a:p>
            <a:r>
              <a:rPr lang="de-DE" dirty="0"/>
              <a:t>Beispielszenario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044C19-CE29-D040-B8AD-58899160A580}"/>
                  </a:ext>
                </a:extLst>
              </p:cNvPr>
              <p:cNvSpPr>
                <a:spLocks noGrp="1"/>
              </p:cNvSpPr>
              <p:nvPr>
                <p:ph idx="1"/>
              </p:nvPr>
            </p:nvSpPr>
            <p:spPr>
              <a:xfrm>
                <a:off x="360000" y="1665066"/>
                <a:ext cx="8289325" cy="4240848"/>
              </a:xfrm>
            </p:spPr>
            <p:txBody>
              <a:bodyPr/>
              <a:lstStyle/>
              <a:p>
                <a:r>
                  <a:rPr lang="de-DE" dirty="0"/>
                  <a:t>Spielzeug-Beispiel: Grippe-Epidemie, gekennzeichnet durch</a:t>
                </a:r>
              </a:p>
              <a:p>
                <a:pPr lvl="1"/>
                <a:r>
                  <a:rPr lang="de-DE" dirty="0"/>
                  <a:t>Epidemie herrscht (oder nicht) ➝ </a:t>
                </a:r>
                <a14:m>
                  <m:oMath xmlns:m="http://schemas.openxmlformats.org/officeDocument/2006/math">
                    <m:r>
                      <a:rPr lang="de-DE" i="1">
                        <a:latin typeface="Cambria Math" charset="0"/>
                      </a:rPr>
                      <m:t>𝐸𝑝𝑖𝑑</m:t>
                    </m:r>
                  </m:oMath>
                </a14:m>
                <a:endParaRPr lang="de-DE" dirty="0"/>
              </a:p>
              <a:p>
                <a:pPr lvl="1"/>
                <a:r>
                  <a:rPr lang="de-DE" dirty="0"/>
                  <a:t>Man reist durch die Gegend (oder nicht) ➝ </a:t>
                </a:r>
                <a14:m>
                  <m:oMath xmlns:m="http://schemas.openxmlformats.org/officeDocument/2006/math">
                    <m:r>
                      <a:rPr lang="de-DE" i="1">
                        <a:latin typeface="Cambria Math" charset="0"/>
                      </a:rPr>
                      <m:t>𝑇𝑟𝑎𝑣𝑒𝑙</m:t>
                    </m:r>
                  </m:oMath>
                </a14:m>
                <a:endParaRPr lang="de-DE" dirty="0"/>
              </a:p>
              <a:p>
                <a:pPr lvl="1"/>
                <a:r>
                  <a:rPr lang="de-DE" dirty="0"/>
                  <a:t>Man ist krank (oder nicht) ➝ </a:t>
                </a:r>
                <a14:m>
                  <m:oMath xmlns:m="http://schemas.openxmlformats.org/officeDocument/2006/math">
                    <m:r>
                      <a:rPr lang="de-DE" i="1">
                        <a:latin typeface="Cambria Math" charset="0"/>
                      </a:rPr>
                      <m:t>𝑆𝑖𝑐𝑘</m:t>
                    </m:r>
                  </m:oMath>
                </a14:m>
                <a:endParaRPr lang="de-DE" dirty="0"/>
              </a:p>
              <a:p>
                <a:r>
                  <a:rPr lang="de-DE" dirty="0"/>
                  <a:t>Wahrscheinlichkeiten für die unterschiedlichen möglichen Kombinationen, z.B.</a:t>
                </a:r>
              </a:p>
              <a:p>
                <a:pPr lvl="1"/>
                <a:r>
                  <a:rPr lang="de-DE" dirty="0"/>
                  <a:t>Es gibt keine Epidemie, man ist nicht krank und man reist nicht: </a:t>
                </a:r>
                <a14:m>
                  <m:oMath xmlns:m="http://schemas.openxmlformats.org/officeDocument/2006/math">
                    <m:r>
                      <a:rPr lang="en-US" i="1" dirty="0">
                        <a:latin typeface="Cambria Math" panose="02040503050406030204" pitchFamily="18" charset="0"/>
                        <a:ea typeface="Cambria Math" panose="02040503050406030204" pitchFamily="18" charset="0"/>
                      </a:rPr>
                      <m:t>0.2</m:t>
                    </m:r>
                    <m:r>
                      <a:rPr lang="de-DE" b="0" i="1" dirty="0" smtClean="0">
                        <a:latin typeface="Cambria Math" panose="02040503050406030204" pitchFamily="18" charset="0"/>
                        <a:ea typeface="Cambria Math" panose="02040503050406030204" pitchFamily="18" charset="0"/>
                      </a:rPr>
                      <m:t>0</m:t>
                    </m:r>
                  </m:oMath>
                </a14:m>
                <a:endParaRPr lang="de-DE" dirty="0"/>
              </a:p>
              <a:p>
                <a:pPr lvl="1"/>
                <a:r>
                  <a:rPr lang="de-DE" dirty="0"/>
                  <a:t>Es gibt keine Epidemie, man ist krank und man reist nicht: </a:t>
                </a:r>
                <a14:m>
                  <m:oMath xmlns:m="http://schemas.openxmlformats.org/officeDocument/2006/math">
                    <m:r>
                      <a:rPr lang="en-US" i="1" dirty="0">
                        <a:latin typeface="Cambria Math" panose="02040503050406030204" pitchFamily="18" charset="0"/>
                        <a:ea typeface="Cambria Math" panose="02040503050406030204" pitchFamily="18" charset="0"/>
                      </a:rPr>
                      <m:t>0.24</m:t>
                    </m:r>
                  </m:oMath>
                </a14:m>
                <a:endParaRPr lang="de-DE" dirty="0"/>
              </a:p>
              <a:p>
                <a:endParaRPr lang="de-DE" dirty="0"/>
              </a:p>
              <a:p>
                <a:endParaRPr lang="de-DE" dirty="0"/>
              </a:p>
            </p:txBody>
          </p:sp>
        </mc:Choice>
        <mc:Fallback xmlns="">
          <p:sp>
            <p:nvSpPr>
              <p:cNvPr id="3" name="Content Placeholder 2">
                <a:extLst>
                  <a:ext uri="{FF2B5EF4-FFF2-40B4-BE49-F238E27FC236}">
                    <a16:creationId xmlns:a16="http://schemas.microsoft.com/office/drawing/2014/main" id="{F3044C19-CE29-D040-B8AD-58899160A580}"/>
                  </a:ext>
                </a:extLst>
              </p:cNvPr>
              <p:cNvSpPr>
                <a:spLocks noGrp="1" noRot="1" noChangeAspect="1" noMove="1" noResize="1" noEditPoints="1" noAdjustHandles="1" noChangeArrowheads="1" noChangeShapeType="1" noTextEdit="1"/>
              </p:cNvSpPr>
              <p:nvPr>
                <p:ph idx="1"/>
              </p:nvPr>
            </p:nvSpPr>
            <p:spPr>
              <a:xfrm>
                <a:off x="360000" y="1665066"/>
                <a:ext cx="8289325" cy="4240848"/>
              </a:xfrm>
              <a:blipFill>
                <a:blip r:embed="rId2"/>
                <a:stretch>
                  <a:fillRect l="-1988" t="-2687" r="-91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50B25829-54BC-0E47-B388-215E96AEE89C}"/>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96EBE029-BA7A-D14E-8C46-36944A7BD05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DEBE988C-5F32-BC44-A107-19364CC94E9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a:t>
            </a:fld>
            <a:r>
              <a:rPr lang="de-DE"/>
              <a:t> </a:t>
            </a:r>
            <a:endParaRPr lang="de-DE" sz="1400" dirty="0"/>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0DCEE9CF-BF46-E54B-B623-C2AD30E83BFF}"/>
                  </a:ext>
                </a:extLst>
              </p:cNvPr>
              <p:cNvGraphicFramePr>
                <a:graphicFrameLocks noGrp="1"/>
              </p:cNvGraphicFramePr>
              <p:nvPr>
                <p:extLst>
                  <p:ext uri="{D42A27DB-BD31-4B8C-83A1-F6EECF244321}">
                    <p14:modId xmlns:p14="http://schemas.microsoft.com/office/powerpoint/2010/main" val="1808325158"/>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7" name="Table 6">
                <a:extLst>
                  <a:ext uri="{FF2B5EF4-FFF2-40B4-BE49-F238E27FC236}">
                    <a16:creationId xmlns:a16="http://schemas.microsoft.com/office/drawing/2014/main" id="{0DCEE9CF-BF46-E54B-B623-C2AD30E83BFF}"/>
                  </a:ext>
                </a:extLst>
              </p:cNvPr>
              <p:cNvGraphicFramePr>
                <a:graphicFrameLocks noGrp="1"/>
              </p:cNvGraphicFramePr>
              <p:nvPr>
                <p:extLst>
                  <p:ext uri="{D42A27DB-BD31-4B8C-83A1-F6EECF244321}">
                    <p14:modId xmlns:p14="http://schemas.microsoft.com/office/powerpoint/2010/main" val="1808325158"/>
                  </p:ext>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t="-3448" r="-300000" b="-800000"/>
                          </a:stretch>
                        </a:blipFill>
                      </a:tcPr>
                    </a:tc>
                    <a:tc>
                      <a:txBody>
                        <a:bodyPr/>
                        <a:lstStyle/>
                        <a:p>
                          <a:endParaRPr lang="en-US"/>
                        </a:p>
                      </a:txBody>
                      <a:tcPr marL="45720" marR="45720">
                        <a:blipFill>
                          <a:blip r:embed="rId3"/>
                          <a:stretch>
                            <a:fillRect l="-84615" t="-3448" r="-153846" b="-800000"/>
                          </a:stretch>
                        </a:blipFill>
                      </a:tcPr>
                    </a:tc>
                    <a:tc>
                      <a:txBody>
                        <a:bodyPr/>
                        <a:lstStyle/>
                        <a:p>
                          <a:endParaRPr lang="en-US"/>
                        </a:p>
                      </a:txBody>
                      <a:tcPr marL="45720" marR="45720">
                        <a:blipFill>
                          <a:blip r:embed="rId3"/>
                          <a:stretch>
                            <a:fillRect l="-218182" t="-3448" r="-81818" b="-800000"/>
                          </a:stretch>
                        </a:blipFill>
                      </a:tcPr>
                    </a:tc>
                    <a:tc>
                      <a:txBody>
                        <a:bodyPr/>
                        <a:lstStyle/>
                        <a:p>
                          <a:endParaRPr lang="en-US"/>
                        </a:p>
                      </a:txBody>
                      <a:tcPr marL="45720" marR="45720">
                        <a:blipFill>
                          <a:blip r:embed="rId3"/>
                          <a:stretch>
                            <a:fillRect l="-388889"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t="-103448" r="-300000" b="-700000"/>
                          </a:stretch>
                        </a:blipFill>
                      </a:tcPr>
                    </a:tc>
                    <a:tc>
                      <a:txBody>
                        <a:bodyPr/>
                        <a:lstStyle/>
                        <a:p>
                          <a:endParaRPr lang="en-US"/>
                        </a:p>
                      </a:txBody>
                      <a:tcPr marL="45720" marR="45720">
                        <a:blipFill>
                          <a:blip r:embed="rId3"/>
                          <a:stretch>
                            <a:fillRect l="-84615" t="-103448" r="-153846" b="-700000"/>
                          </a:stretch>
                        </a:blipFill>
                      </a:tcPr>
                    </a:tc>
                    <a:tc>
                      <a:txBody>
                        <a:bodyPr/>
                        <a:lstStyle/>
                        <a:p>
                          <a:endParaRPr lang="en-US"/>
                        </a:p>
                      </a:txBody>
                      <a:tcPr marL="45720" marR="45720">
                        <a:blipFill>
                          <a:blip r:embed="rId3"/>
                          <a:stretch>
                            <a:fillRect l="-218182" t="-103448" r="-81818" b="-700000"/>
                          </a:stretch>
                        </a:blipFill>
                      </a:tcPr>
                    </a:tc>
                    <a:tc>
                      <a:txBody>
                        <a:bodyPr/>
                        <a:lstStyle/>
                        <a:p>
                          <a:endParaRPr lang="en-US"/>
                        </a:p>
                      </a:txBody>
                      <a:tcPr marL="45720" marR="45720">
                        <a:blipFill>
                          <a:blip r:embed="rId3"/>
                          <a:stretch>
                            <a:fillRect l="-388889"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t="-203448" r="-300000" b="-600000"/>
                          </a:stretch>
                        </a:blipFill>
                      </a:tcPr>
                    </a:tc>
                    <a:tc>
                      <a:txBody>
                        <a:bodyPr/>
                        <a:lstStyle/>
                        <a:p>
                          <a:endParaRPr lang="en-US"/>
                        </a:p>
                      </a:txBody>
                      <a:tcPr marL="45720" marR="45720">
                        <a:blipFill>
                          <a:blip r:embed="rId3"/>
                          <a:stretch>
                            <a:fillRect l="-84615" t="-203448" r="-153846" b="-600000"/>
                          </a:stretch>
                        </a:blipFill>
                      </a:tcPr>
                    </a:tc>
                    <a:tc>
                      <a:txBody>
                        <a:bodyPr/>
                        <a:lstStyle/>
                        <a:p>
                          <a:endParaRPr lang="en-US"/>
                        </a:p>
                      </a:txBody>
                      <a:tcPr marL="45720" marR="45720">
                        <a:blipFill>
                          <a:blip r:embed="rId3"/>
                          <a:stretch>
                            <a:fillRect l="-218182" t="-203448" r="-81818" b="-600000"/>
                          </a:stretch>
                        </a:blipFill>
                      </a:tcPr>
                    </a:tc>
                    <a:tc>
                      <a:txBody>
                        <a:bodyPr/>
                        <a:lstStyle/>
                        <a:p>
                          <a:endParaRPr lang="en-US"/>
                        </a:p>
                      </a:txBody>
                      <a:tcPr marL="45720" marR="45720">
                        <a:blipFill>
                          <a:blip r:embed="rId3"/>
                          <a:stretch>
                            <a:fillRect l="-388889"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3"/>
                          <a:stretch>
                            <a:fillRect t="-303448" r="-300000" b="-500000"/>
                          </a:stretch>
                        </a:blipFill>
                      </a:tcPr>
                    </a:tc>
                    <a:tc>
                      <a:txBody>
                        <a:bodyPr/>
                        <a:lstStyle/>
                        <a:p>
                          <a:endParaRPr lang="en-US"/>
                        </a:p>
                      </a:txBody>
                      <a:tcPr marL="45720" marR="45720">
                        <a:blipFill>
                          <a:blip r:embed="rId3"/>
                          <a:stretch>
                            <a:fillRect l="-84615" t="-303448" r="-153846" b="-500000"/>
                          </a:stretch>
                        </a:blipFill>
                      </a:tcPr>
                    </a:tc>
                    <a:tc>
                      <a:txBody>
                        <a:bodyPr/>
                        <a:lstStyle/>
                        <a:p>
                          <a:endParaRPr lang="en-US"/>
                        </a:p>
                      </a:txBody>
                      <a:tcPr marL="45720" marR="45720">
                        <a:blipFill>
                          <a:blip r:embed="rId3"/>
                          <a:stretch>
                            <a:fillRect l="-218182" t="-303448" r="-81818" b="-500000"/>
                          </a:stretch>
                        </a:blipFill>
                      </a:tcPr>
                    </a:tc>
                    <a:tc>
                      <a:txBody>
                        <a:bodyPr/>
                        <a:lstStyle/>
                        <a:p>
                          <a:endParaRPr lang="en-US"/>
                        </a:p>
                      </a:txBody>
                      <a:tcPr marL="45720" marR="45720">
                        <a:blipFill>
                          <a:blip r:embed="rId3"/>
                          <a:stretch>
                            <a:fillRect l="-388889"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t="-403448" r="-300000" b="-400000"/>
                          </a:stretch>
                        </a:blipFill>
                      </a:tcPr>
                    </a:tc>
                    <a:tc>
                      <a:txBody>
                        <a:bodyPr/>
                        <a:lstStyle/>
                        <a:p>
                          <a:endParaRPr lang="en-US"/>
                        </a:p>
                      </a:txBody>
                      <a:tcPr marL="45720" marR="45720">
                        <a:blipFill>
                          <a:blip r:embed="rId3"/>
                          <a:stretch>
                            <a:fillRect l="-84615" t="-403448" r="-153846" b="-400000"/>
                          </a:stretch>
                        </a:blipFill>
                      </a:tcPr>
                    </a:tc>
                    <a:tc>
                      <a:txBody>
                        <a:bodyPr/>
                        <a:lstStyle/>
                        <a:p>
                          <a:endParaRPr lang="en-US"/>
                        </a:p>
                      </a:txBody>
                      <a:tcPr marL="45720" marR="45720">
                        <a:blipFill>
                          <a:blip r:embed="rId3"/>
                          <a:stretch>
                            <a:fillRect l="-218182" t="-403448" r="-81818" b="-400000"/>
                          </a:stretch>
                        </a:blipFill>
                      </a:tcPr>
                    </a:tc>
                    <a:tc>
                      <a:txBody>
                        <a:bodyPr/>
                        <a:lstStyle/>
                        <a:p>
                          <a:endParaRPr lang="en-US"/>
                        </a:p>
                      </a:txBody>
                      <a:tcPr marL="45720" marR="45720">
                        <a:blipFill>
                          <a:blip r:embed="rId3"/>
                          <a:stretch>
                            <a:fillRect l="-388889"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3"/>
                          <a:stretch>
                            <a:fillRect t="-503448" r="-300000" b="-300000"/>
                          </a:stretch>
                        </a:blipFill>
                      </a:tcPr>
                    </a:tc>
                    <a:tc>
                      <a:txBody>
                        <a:bodyPr/>
                        <a:lstStyle/>
                        <a:p>
                          <a:endParaRPr lang="en-US"/>
                        </a:p>
                      </a:txBody>
                      <a:tcPr marL="45720" marR="45720">
                        <a:blipFill>
                          <a:blip r:embed="rId3"/>
                          <a:stretch>
                            <a:fillRect l="-84615" t="-503448" r="-153846" b="-300000"/>
                          </a:stretch>
                        </a:blipFill>
                      </a:tcPr>
                    </a:tc>
                    <a:tc>
                      <a:txBody>
                        <a:bodyPr/>
                        <a:lstStyle/>
                        <a:p>
                          <a:endParaRPr lang="en-US"/>
                        </a:p>
                      </a:txBody>
                      <a:tcPr marL="45720" marR="45720">
                        <a:blipFill>
                          <a:blip r:embed="rId3"/>
                          <a:stretch>
                            <a:fillRect l="-218182" t="-503448" r="-81818" b="-300000"/>
                          </a:stretch>
                        </a:blipFill>
                      </a:tcPr>
                    </a:tc>
                    <a:tc>
                      <a:txBody>
                        <a:bodyPr/>
                        <a:lstStyle/>
                        <a:p>
                          <a:endParaRPr lang="en-US"/>
                        </a:p>
                      </a:txBody>
                      <a:tcPr marL="45720" marR="45720">
                        <a:blipFill>
                          <a:blip r:embed="rId3"/>
                          <a:stretch>
                            <a:fillRect l="-388889"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t="-603448" r="-300000" b="-200000"/>
                          </a:stretch>
                        </a:blipFill>
                      </a:tcPr>
                    </a:tc>
                    <a:tc>
                      <a:txBody>
                        <a:bodyPr/>
                        <a:lstStyle/>
                        <a:p>
                          <a:endParaRPr lang="en-US"/>
                        </a:p>
                      </a:txBody>
                      <a:tcPr marL="45720" marR="45720">
                        <a:blipFill>
                          <a:blip r:embed="rId3"/>
                          <a:stretch>
                            <a:fillRect l="-84615" t="-603448" r="-153846" b="-200000"/>
                          </a:stretch>
                        </a:blipFill>
                      </a:tcPr>
                    </a:tc>
                    <a:tc>
                      <a:txBody>
                        <a:bodyPr/>
                        <a:lstStyle/>
                        <a:p>
                          <a:endParaRPr lang="en-US"/>
                        </a:p>
                      </a:txBody>
                      <a:tcPr marL="45720" marR="45720">
                        <a:blipFill>
                          <a:blip r:embed="rId3"/>
                          <a:stretch>
                            <a:fillRect l="-218182" t="-603448" r="-81818" b="-200000"/>
                          </a:stretch>
                        </a:blipFill>
                      </a:tcPr>
                    </a:tc>
                    <a:tc>
                      <a:txBody>
                        <a:bodyPr/>
                        <a:lstStyle/>
                        <a:p>
                          <a:endParaRPr lang="en-US"/>
                        </a:p>
                      </a:txBody>
                      <a:tcPr marL="45720" marR="45720">
                        <a:blipFill>
                          <a:blip r:embed="rId3"/>
                          <a:stretch>
                            <a:fillRect l="-388889"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3"/>
                          <a:stretch>
                            <a:fillRect t="-703448" r="-300000" b="-100000"/>
                          </a:stretch>
                        </a:blipFill>
                      </a:tcPr>
                    </a:tc>
                    <a:tc>
                      <a:txBody>
                        <a:bodyPr/>
                        <a:lstStyle/>
                        <a:p>
                          <a:endParaRPr lang="en-US"/>
                        </a:p>
                      </a:txBody>
                      <a:tcPr marL="45720" marR="45720">
                        <a:blipFill>
                          <a:blip r:embed="rId3"/>
                          <a:stretch>
                            <a:fillRect l="-84615" t="-703448" r="-153846" b="-100000"/>
                          </a:stretch>
                        </a:blipFill>
                      </a:tcPr>
                    </a:tc>
                    <a:tc>
                      <a:txBody>
                        <a:bodyPr/>
                        <a:lstStyle/>
                        <a:p>
                          <a:endParaRPr lang="en-US"/>
                        </a:p>
                      </a:txBody>
                      <a:tcPr marL="45720" marR="45720">
                        <a:blipFill>
                          <a:blip r:embed="rId3"/>
                          <a:stretch>
                            <a:fillRect l="-218182" t="-703448" r="-81818" b="-100000"/>
                          </a:stretch>
                        </a:blipFill>
                      </a:tcPr>
                    </a:tc>
                    <a:tc>
                      <a:txBody>
                        <a:bodyPr/>
                        <a:lstStyle/>
                        <a:p>
                          <a:endParaRPr lang="en-US"/>
                        </a:p>
                      </a:txBody>
                      <a:tcPr marL="45720" marR="45720">
                        <a:blipFill>
                          <a:blip r:embed="rId3"/>
                          <a:stretch>
                            <a:fillRect l="-388889"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3"/>
                          <a:stretch>
                            <a:fillRect t="-803448" r="-300000"/>
                          </a:stretch>
                        </a:blipFill>
                      </a:tcPr>
                    </a:tc>
                    <a:tc>
                      <a:txBody>
                        <a:bodyPr/>
                        <a:lstStyle/>
                        <a:p>
                          <a:endParaRPr lang="en-US"/>
                        </a:p>
                      </a:txBody>
                      <a:tcPr marL="45720" marR="45720">
                        <a:blipFill>
                          <a:blip r:embed="rId3"/>
                          <a:stretch>
                            <a:fillRect l="-84615" t="-803448" r="-153846"/>
                          </a:stretch>
                        </a:blipFill>
                      </a:tcPr>
                    </a:tc>
                    <a:tc>
                      <a:txBody>
                        <a:bodyPr/>
                        <a:lstStyle/>
                        <a:p>
                          <a:endParaRPr lang="en-US"/>
                        </a:p>
                      </a:txBody>
                      <a:tcPr marL="45720" marR="45720">
                        <a:blipFill>
                          <a:blip r:embed="rId3"/>
                          <a:stretch>
                            <a:fillRect l="-218182" t="-803448" r="-81818"/>
                          </a:stretch>
                        </a:blipFill>
                      </a:tcPr>
                    </a:tc>
                    <a:tc>
                      <a:txBody>
                        <a:bodyPr/>
                        <a:lstStyle/>
                        <a:p>
                          <a:endParaRPr lang="en-US"/>
                        </a:p>
                      </a:txBody>
                      <a:tcPr marL="45720" marR="45720">
                        <a:blipFill>
                          <a:blip r:embed="rId3"/>
                          <a:stretch>
                            <a:fillRect l="-388889" t="-803448"/>
                          </a:stretch>
                        </a:blipFill>
                      </a:tcPr>
                    </a:tc>
                    <a:extLst>
                      <a:ext uri="{0D108BD9-81ED-4DB2-BD59-A6C34878D82A}">
                        <a16:rowId xmlns:a16="http://schemas.microsoft.com/office/drawing/2014/main" val="10008"/>
                      </a:ext>
                    </a:extLst>
                  </a:tr>
                </a:tbl>
              </a:graphicData>
            </a:graphic>
          </p:graphicFrame>
        </mc:Fallback>
      </mc:AlternateContent>
      <p:grpSp>
        <p:nvGrpSpPr>
          <p:cNvPr id="8" name="Group 7">
            <a:extLst>
              <a:ext uri="{FF2B5EF4-FFF2-40B4-BE49-F238E27FC236}">
                <a16:creationId xmlns:a16="http://schemas.microsoft.com/office/drawing/2014/main" id="{2B7A547A-BD36-EA47-9770-EE3ACBDEED1D}"/>
              </a:ext>
            </a:extLst>
          </p:cNvPr>
          <p:cNvGrpSpPr/>
          <p:nvPr/>
        </p:nvGrpSpPr>
        <p:grpSpPr>
          <a:xfrm>
            <a:off x="9962548" y="1769043"/>
            <a:ext cx="986555" cy="389513"/>
            <a:chOff x="5532078" y="2979431"/>
            <a:chExt cx="986555" cy="389513"/>
          </a:xfrm>
        </p:grpSpPr>
        <p:sp>
          <p:nvSpPr>
            <p:cNvPr id="9" name="TextBox 8">
              <a:extLst>
                <a:ext uri="{FF2B5EF4-FFF2-40B4-BE49-F238E27FC236}">
                  <a16:creationId xmlns:a16="http://schemas.microsoft.com/office/drawing/2014/main" id="{3EDAC5ED-CE4B-5843-BB89-F4ACBBD557D8}"/>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23CEF30E-563F-9C41-B061-B774555DA337}"/>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11" name="Group 10">
            <a:extLst>
              <a:ext uri="{FF2B5EF4-FFF2-40B4-BE49-F238E27FC236}">
                <a16:creationId xmlns:a16="http://schemas.microsoft.com/office/drawing/2014/main" id="{E72684ED-5BD6-F645-BEF8-88DE7716C930}"/>
              </a:ext>
            </a:extLst>
          </p:cNvPr>
          <p:cNvGrpSpPr/>
          <p:nvPr/>
        </p:nvGrpSpPr>
        <p:grpSpPr>
          <a:xfrm>
            <a:off x="9046869" y="1770147"/>
            <a:ext cx="724173" cy="389513"/>
            <a:chOff x="6518638" y="3371343"/>
            <a:chExt cx="724173" cy="389513"/>
          </a:xfrm>
        </p:grpSpPr>
        <p:sp>
          <p:nvSpPr>
            <p:cNvPr id="12" name="TextBox 11">
              <a:extLst>
                <a:ext uri="{FF2B5EF4-FFF2-40B4-BE49-F238E27FC236}">
                  <a16:creationId xmlns:a16="http://schemas.microsoft.com/office/drawing/2014/main" id="{861E91D3-5CBF-F64B-AD0E-585BA3CBD4E2}"/>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68CFE619-0669-304C-AEDF-2CBC66A2DC0B}"/>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14" name="Group 13">
            <a:extLst>
              <a:ext uri="{FF2B5EF4-FFF2-40B4-BE49-F238E27FC236}">
                <a16:creationId xmlns:a16="http://schemas.microsoft.com/office/drawing/2014/main" id="{3C09D4A1-CEEA-CA44-9CC2-1E335455F638}"/>
              </a:ext>
            </a:extLst>
          </p:cNvPr>
          <p:cNvGrpSpPr/>
          <p:nvPr/>
        </p:nvGrpSpPr>
        <p:grpSpPr>
          <a:xfrm>
            <a:off x="11098385" y="1770148"/>
            <a:ext cx="771229" cy="389513"/>
            <a:chOff x="6102187" y="5664879"/>
            <a:chExt cx="771229" cy="389513"/>
          </a:xfrm>
        </p:grpSpPr>
        <p:sp>
          <p:nvSpPr>
            <p:cNvPr id="15" name="TextBox 14">
              <a:extLst>
                <a:ext uri="{FF2B5EF4-FFF2-40B4-BE49-F238E27FC236}">
                  <a16:creationId xmlns:a16="http://schemas.microsoft.com/office/drawing/2014/main" id="{6C4821DE-56B2-F84D-80C2-CD7752EEC5BA}"/>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26844C77-65B1-7A4D-86CA-97ACD9B0110F}"/>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16" name="Rectangle 15">
                  <a:extLst>
                    <a:ext uri="{FF2B5EF4-FFF2-40B4-BE49-F238E27FC236}">
                      <a16:creationId xmlns:a16="http://schemas.microsoft.com/office/drawing/2014/main" id="{26844C77-65B1-7A4D-86CA-97ACD9B0110F}"/>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p:sp>
        <p:nvSpPr>
          <p:cNvPr id="17" name="Rectangle 16">
            <a:extLst>
              <a:ext uri="{FF2B5EF4-FFF2-40B4-BE49-F238E27FC236}">
                <a16:creationId xmlns:a16="http://schemas.microsoft.com/office/drawing/2014/main" id="{5653FD5D-5584-E640-BD2F-9601EC92DC99}"/>
              </a:ext>
            </a:extLst>
          </p:cNvPr>
          <p:cNvSpPr/>
          <p:nvPr/>
        </p:nvSpPr>
        <p:spPr>
          <a:xfrm>
            <a:off x="1099259" y="4705585"/>
            <a:ext cx="6946704"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de-DE" dirty="0"/>
              <a:t>Beispiel dient der Illustration ➝ Es hält keiner genaueren Prüfung stand!</a:t>
            </a:r>
          </a:p>
          <a:p>
            <a:pPr marL="285750" indent="-285750">
              <a:buFont typeface="Arial" panose="020B0604020202020204" pitchFamily="34" charset="0"/>
              <a:buChar char="•"/>
            </a:pPr>
            <a:r>
              <a:rPr lang="de-DE" dirty="0"/>
              <a:t>Ins Besondere werden wir im Laufe der Vorlesung einige Annahmen über dieses Szenario machen, welche in der realen Welt nicht zwangsweise unter Berücksichtigung aller Faktoren halten müssen.</a:t>
            </a:r>
          </a:p>
        </p:txBody>
      </p:sp>
    </p:spTree>
    <p:extLst>
      <p:ext uri="{BB962C8B-B14F-4D97-AF65-F5344CB8AC3E}">
        <p14:creationId xmlns:p14="http://schemas.microsoft.com/office/powerpoint/2010/main" val="9998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A0669-B499-9B44-80CB-DE460E36E6A9}"/>
              </a:ext>
            </a:extLst>
          </p:cNvPr>
          <p:cNvSpPr>
            <a:spLocks noGrp="1"/>
          </p:cNvSpPr>
          <p:nvPr>
            <p:ph type="title"/>
          </p:nvPr>
        </p:nvSpPr>
        <p:spPr/>
        <p:txBody>
          <a:bodyPr/>
          <a:lstStyle/>
          <a:p>
            <a:r>
              <a:rPr lang="de-DE" dirty="0"/>
              <a:t>Zwischenzusammenfassung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8B25015-925B-DD4C-BD5E-95854E6BC2CD}"/>
                  </a:ext>
                </a:extLst>
              </p:cNvPr>
              <p:cNvSpPr>
                <a:spLocks noGrp="1"/>
              </p:cNvSpPr>
              <p:nvPr>
                <p:ph idx="1"/>
              </p:nvPr>
            </p:nvSpPr>
            <p:spPr/>
            <p:txBody>
              <a:bodyPr/>
              <a:lstStyle/>
              <a:p>
                <a:r>
                  <a:rPr lang="de-DE" dirty="0"/>
                  <a:t>Faktorisierung: Zerlegung einer vollständigen gemeinsamen Wahrscheinlichkeitsverteilung</a:t>
                </a:r>
              </a:p>
              <a:p>
                <a:pPr lvl="1"/>
                <a:r>
                  <a:rPr lang="de-DE" dirty="0"/>
                  <a:t>Unter Ausnutzung von (bedingten) Unabhängigkeiten</a:t>
                </a:r>
              </a:p>
              <a:p>
                <a:r>
                  <a:rPr lang="de-DE" dirty="0" err="1"/>
                  <a:t>Bayes</a:t>
                </a:r>
                <a:r>
                  <a:rPr lang="de-DE" dirty="0"/>
                  <a:t> Netze</a:t>
                </a:r>
              </a:p>
              <a:p>
                <a:pPr lvl="1"/>
                <a:r>
                  <a:rPr lang="de-DE" dirty="0"/>
                  <a:t>Repräsentation einer Faktorisierung auf Basis von (bedingten) Unabhängigkeiten</a:t>
                </a:r>
              </a:p>
              <a:p>
                <a:pPr lvl="1"/>
                <a:r>
                  <a:rPr lang="de-DE" dirty="0"/>
                  <a:t>Syntax: gerichteter, azyklischer Graph mit CPDs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𝑅</m:t>
                        </m:r>
                        <m:r>
                          <a:rPr lang="de-DE" b="0" i="1" smtClean="0">
                            <a:latin typeface="Cambria Math" panose="02040503050406030204" pitchFamily="18" charset="0"/>
                          </a:rPr>
                          <m:t> </m:t>
                        </m:r>
                        <m:r>
                          <a:rPr lang="de-DE" i="1">
                            <a:latin typeface="Cambria Math" panose="02040503050406030204" pitchFamily="18" charset="0"/>
                          </a:rPr>
                          <m:t>|</m:t>
                        </m:r>
                        <m:r>
                          <a:rPr lang="de-DE" b="0" i="1" smtClean="0">
                            <a:latin typeface="Cambria Math" panose="02040503050406030204" pitchFamily="18" charset="0"/>
                          </a:rPr>
                          <m:t> </m:t>
                        </m:r>
                        <m:r>
                          <m:rPr>
                            <m:sty m:val="p"/>
                          </m:rPr>
                          <a:rPr lang="de-DE" i="0">
                            <a:latin typeface="Cambria Math" panose="02040503050406030204" pitchFamily="18" charset="0"/>
                          </a:rPr>
                          <m:t>Pa</m:t>
                        </m:r>
                        <m:d>
                          <m:dPr>
                            <m:ctrlPr>
                              <a:rPr lang="de-DE" i="1">
                                <a:latin typeface="Cambria Math" panose="02040503050406030204" pitchFamily="18" charset="0"/>
                              </a:rPr>
                            </m:ctrlPr>
                          </m:dPr>
                          <m:e>
                            <m:r>
                              <a:rPr lang="de-DE" i="1">
                                <a:latin typeface="Cambria Math" panose="02040503050406030204" pitchFamily="18" charset="0"/>
                              </a:rPr>
                              <m:t>𝑅</m:t>
                            </m:r>
                          </m:e>
                        </m:d>
                      </m:e>
                    </m:d>
                  </m:oMath>
                </a14:m>
                <a:r>
                  <a:rPr lang="de-DE" dirty="0"/>
                  <a:t> pro Knoten</a:t>
                </a:r>
              </a:p>
              <a:p>
                <a:pPr lvl="1"/>
                <a:r>
                  <a:rPr lang="de-DE" dirty="0"/>
                  <a:t>Semantik:</a:t>
                </a:r>
              </a:p>
              <a:p>
                <a:pPr lvl="2"/>
                <a:r>
                  <a:rPr lang="de-DE" dirty="0"/>
                  <a:t>Repräsentiert </a:t>
                </a:r>
                <a14:m>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𝑃</m:t>
                        </m:r>
                      </m:e>
                      <m:sub>
                        <m:r>
                          <a:rPr lang="de-DE" b="0" i="1" dirty="0" smtClean="0">
                            <a:latin typeface="Cambria Math" panose="02040503050406030204" pitchFamily="18" charset="0"/>
                          </a:rPr>
                          <m:t>𝐵</m:t>
                        </m:r>
                      </m:sub>
                    </m:sSub>
                  </m:oMath>
                </a14:m>
                <a:r>
                  <a:rPr lang="de-DE" dirty="0"/>
                  <a:t> als Produkt der CPDs: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𝐵</m:t>
                        </m:r>
                      </m:sub>
                    </m:sSub>
                    <m:r>
                      <a:rPr lang="de-DE" b="0" i="1" smtClean="0">
                        <a:latin typeface="Cambria Math" panose="02040503050406030204" pitchFamily="18" charset="0"/>
                      </a:rPr>
                      <m:t>=</m:t>
                    </m:r>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1" i="1" smtClean="0">
                            <a:latin typeface="Cambria Math" panose="02040503050406030204" pitchFamily="18" charset="0"/>
                          </a:rPr>
                          <m:t>𝑹</m:t>
                        </m:r>
                      </m:e>
                    </m:d>
                    <m:r>
                      <a:rPr lang="de-DE" b="0" i="1" smtClean="0">
                        <a:latin typeface="Cambria Math" panose="02040503050406030204" pitchFamily="18" charset="0"/>
                      </a:rPr>
                      <m:t>=</m:t>
                    </m:r>
                    <m:nary>
                      <m:naryPr>
                        <m:chr m:val="∏"/>
                        <m:supHide m:val="on"/>
                        <m:ctrlPr>
                          <a:rPr lang="de-DE" b="0" i="1" smtClean="0">
                            <a:latin typeface="Cambria Math" panose="02040503050406030204" pitchFamily="18" charset="0"/>
                          </a:rPr>
                        </m:ctrlPr>
                      </m:naryPr>
                      <m:sub>
                        <m:r>
                          <m:rPr>
                            <m:brk m:alnAt="7"/>
                          </m:rPr>
                          <a:rPr lang="de-DE" b="0" i="1" smtClean="0">
                            <a:latin typeface="Cambria Math" panose="02040503050406030204" pitchFamily="18" charset="0"/>
                          </a:rPr>
                          <m:t>𝑅</m:t>
                        </m:r>
                        <m:r>
                          <a:rPr lang="de-DE" b="0" i="1" smtClean="0">
                            <a:latin typeface="Cambria Math" panose="02040503050406030204" pitchFamily="18" charset="0"/>
                            <a:ea typeface="Cambria Math" panose="02040503050406030204" pitchFamily="18" charset="0"/>
                          </a:rPr>
                          <m:t>∈</m:t>
                        </m:r>
                        <m:r>
                          <m:rPr>
                            <m:brk m:alnAt="7"/>
                          </m:rPr>
                          <a:rPr lang="de-DE" b="1" i="1" smtClean="0">
                            <a:latin typeface="Cambria Math" panose="02040503050406030204" pitchFamily="18" charset="0"/>
                            <a:ea typeface="Cambria Math" panose="02040503050406030204" pitchFamily="18" charset="0"/>
                          </a:rPr>
                          <m:t>𝑹</m:t>
                        </m:r>
                      </m:sub>
                      <m:sup/>
                      <m:e>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r>
                              <a:rPr lang="de-DE" b="0" i="1" smtClean="0">
                                <a:latin typeface="Cambria Math" panose="02040503050406030204" pitchFamily="18" charset="0"/>
                              </a:rPr>
                              <m:t> | </m:t>
                            </m:r>
                            <m:r>
                              <m:rPr>
                                <m:sty m:val="p"/>
                              </m:rPr>
                              <a:rPr lang="de-DE" b="0" i="0" smtClean="0">
                                <a:latin typeface="Cambria Math" panose="02040503050406030204" pitchFamily="18" charset="0"/>
                              </a:rPr>
                              <m:t>Pa</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e>
                        </m:d>
                      </m:e>
                    </m:nary>
                  </m:oMath>
                </a14:m>
                <a:endParaRPr lang="de-DE" dirty="0"/>
              </a:p>
              <a:p>
                <a:pPr lvl="2"/>
                <a:r>
                  <a:rPr lang="de-DE" dirty="0"/>
                  <a:t>Repräsentiert (bedingte) Unabhängigkeiten: </a:t>
                </a:r>
                <a14:m>
                  <m:oMath xmlns:m="http://schemas.openxmlformats.org/officeDocument/2006/math">
                    <m:r>
                      <a:rPr lang="de-DE" b="0" i="1" smtClean="0">
                        <a:latin typeface="Cambria Math" panose="02040503050406030204" pitchFamily="18" charset="0"/>
                      </a:rPr>
                      <m:t>𝑅</m:t>
                    </m:r>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Ndesc</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e>
                    </m:d>
                    <m:r>
                      <a:rPr lang="de-DE" b="0" i="1" smtClean="0">
                        <a:latin typeface="Cambria Math" panose="02040503050406030204" pitchFamily="18" charset="0"/>
                        <a:ea typeface="Cambria Math" panose="02040503050406030204" pitchFamily="18" charset="0"/>
                      </a:rPr>
                      <m:t> | </m:t>
                    </m:r>
                    <m:r>
                      <m:rPr>
                        <m:sty m:val="p"/>
                      </m:rPr>
                      <a:rPr lang="de-DE" b="0" i="0" smtClean="0">
                        <a:latin typeface="Cambria Math" panose="02040503050406030204" pitchFamily="18" charset="0"/>
                        <a:ea typeface="Cambria Math" panose="02040503050406030204" pitchFamily="18" charset="0"/>
                      </a:rPr>
                      <m:t>Pa</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e>
                    </m:d>
                  </m:oMath>
                </a14:m>
                <a:endParaRPr lang="de-DE" dirty="0"/>
              </a:p>
              <a:p>
                <a:pPr lvl="1"/>
                <a:r>
                  <a:rPr lang="de-DE" dirty="0"/>
                  <a:t>Anwendung</a:t>
                </a:r>
              </a:p>
              <a:p>
                <a:pPr lvl="2"/>
                <a:r>
                  <a:rPr lang="de-DE" dirty="0"/>
                  <a:t>Naive </a:t>
                </a:r>
                <a:r>
                  <a:rPr lang="de-DE" dirty="0" err="1"/>
                  <a:t>Bayes</a:t>
                </a:r>
                <a:r>
                  <a:rPr lang="de-DE" dirty="0"/>
                  <a:t> </a:t>
                </a:r>
                <a:r>
                  <a:rPr lang="de-DE" dirty="0" err="1"/>
                  <a:t>Klassifizierer</a:t>
                </a:r>
                <a:endParaRPr lang="de-DE" dirty="0"/>
              </a:p>
              <a:p>
                <a:pPr lvl="3"/>
                <a:r>
                  <a:rPr lang="de-DE" dirty="0"/>
                  <a:t>Topic Modellierung: </a:t>
                </a:r>
                <a:r>
                  <a:rPr lang="de-DE" dirty="0" err="1"/>
                  <a:t>Mixture</a:t>
                </a:r>
                <a:r>
                  <a:rPr lang="de-DE" dirty="0"/>
                  <a:t> </a:t>
                </a:r>
                <a:r>
                  <a:rPr lang="de-DE" dirty="0" err="1"/>
                  <a:t>of</a:t>
                </a:r>
                <a:r>
                  <a:rPr lang="de-DE" dirty="0"/>
                  <a:t> </a:t>
                </a:r>
                <a:r>
                  <a:rPr lang="de-DE" dirty="0" err="1"/>
                  <a:t>Unigrams</a:t>
                </a:r>
                <a:r>
                  <a:rPr lang="de-DE" dirty="0"/>
                  <a:t>, </a:t>
                </a:r>
                <a:r>
                  <a:rPr lang="de-DE" dirty="0" err="1"/>
                  <a:t>Mixture</a:t>
                </a:r>
                <a:r>
                  <a:rPr lang="de-DE" dirty="0"/>
                  <a:t> </a:t>
                </a:r>
                <a:r>
                  <a:rPr lang="de-DE" dirty="0" err="1"/>
                  <a:t>of</a:t>
                </a:r>
                <a:r>
                  <a:rPr lang="de-DE" dirty="0"/>
                  <a:t> Topics</a:t>
                </a:r>
              </a:p>
            </p:txBody>
          </p:sp>
        </mc:Choice>
        <mc:Fallback xmlns="">
          <p:sp>
            <p:nvSpPr>
              <p:cNvPr id="3" name="Content Placeholder 2">
                <a:extLst>
                  <a:ext uri="{FF2B5EF4-FFF2-40B4-BE49-F238E27FC236}">
                    <a16:creationId xmlns:a16="http://schemas.microsoft.com/office/drawing/2014/main" id="{88B25015-925B-DD4C-BD5E-95854E6BC2CD}"/>
                  </a:ext>
                </a:extLst>
              </p:cNvPr>
              <p:cNvSpPr>
                <a:spLocks noGrp="1" noRot="1" noChangeAspect="1" noMove="1" noResize="1" noEditPoints="1" noAdjustHandles="1" noChangeArrowheads="1" noChangeShapeType="1" noTextEdit="1"/>
              </p:cNvSpPr>
              <p:nvPr>
                <p:ph idx="1"/>
              </p:nvPr>
            </p:nvSpPr>
            <p:spPr>
              <a:blipFill>
                <a:blip r:embed="rId2"/>
                <a:stretch>
                  <a:fillRect l="-1435" t="-2687" r="-883"/>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73330E19-1FF5-744E-8C5B-32D2C7051D79}"/>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FB128B32-0BA8-004F-9F30-0490A226A0DA}"/>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575F5C84-7706-834A-A719-93B147F6B4F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60</a:t>
            </a:fld>
            <a:r>
              <a:rPr lang="de-DE"/>
              <a:t> </a:t>
            </a:r>
            <a:endParaRPr lang="de-DE" sz="1400" dirty="0"/>
          </a:p>
        </p:txBody>
      </p:sp>
    </p:spTree>
    <p:extLst>
      <p:ext uri="{BB962C8B-B14F-4D97-AF65-F5344CB8AC3E}">
        <p14:creationId xmlns:p14="http://schemas.microsoft.com/office/powerpoint/2010/main" val="7109306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119C-B65B-CB42-9CF3-571EF0469082}"/>
              </a:ext>
            </a:extLst>
          </p:cNvPr>
          <p:cNvSpPr>
            <a:spLocks noGrp="1"/>
          </p:cNvSpPr>
          <p:nvPr>
            <p:ph type="title"/>
          </p:nvPr>
        </p:nvSpPr>
        <p:spPr/>
        <p:txBody>
          <a:bodyPr/>
          <a:lstStyle/>
          <a:p>
            <a:r>
              <a:rPr lang="de-DE" dirty="0"/>
              <a:t>Überblick: 2. Episodische PGMs</a:t>
            </a:r>
          </a:p>
        </p:txBody>
      </p:sp>
      <p:sp>
        <p:nvSpPr>
          <p:cNvPr id="3" name="Content Placeholder 2">
            <a:extLst>
              <a:ext uri="{FF2B5EF4-FFF2-40B4-BE49-F238E27FC236}">
                <a16:creationId xmlns:a16="http://schemas.microsoft.com/office/drawing/2014/main" id="{33A9154B-E1A0-4B4B-A26C-1F7D84FD808E}"/>
              </a:ext>
            </a:extLst>
          </p:cNvPr>
          <p:cNvSpPr>
            <a:spLocks noGrp="1"/>
          </p:cNvSpPr>
          <p:nvPr>
            <p:ph idx="1"/>
          </p:nvPr>
        </p:nvSpPr>
        <p:spPr/>
        <p:txBody>
          <a:bodyPr>
            <a:normAutofit lnSpcReduction="10000"/>
          </a:bodyPr>
          <a:lstStyle/>
          <a:p>
            <a:pPr marL="457200" indent="-457200">
              <a:buFont typeface="+mj-lt"/>
              <a:buAutoNum type="alphaUcPeriod"/>
            </a:pPr>
            <a:r>
              <a:rPr lang="de-DE" i="1" dirty="0"/>
              <a:t>Probabilistische Modellierung</a:t>
            </a:r>
          </a:p>
          <a:p>
            <a:pPr lvl="1"/>
            <a:r>
              <a:rPr lang="de-DE" dirty="0"/>
              <a:t>Zufallsvariablen, vollständige gemeinsame Wahrscheinlichkeitsverteilung, Speicherkomplexität</a:t>
            </a:r>
          </a:p>
          <a:p>
            <a:pPr lvl="1"/>
            <a:r>
              <a:rPr lang="de-DE" dirty="0"/>
              <a:t>Inferenzaufgaben, Komplexität</a:t>
            </a:r>
          </a:p>
          <a:p>
            <a:pPr marL="457200" indent="-457200">
              <a:buFont typeface="+mj-lt"/>
              <a:buAutoNum type="alphaUcPeriod"/>
            </a:pPr>
            <a:r>
              <a:rPr lang="de-DE" i="1" dirty="0"/>
              <a:t>Gerichtete Modelle: </a:t>
            </a:r>
            <a:r>
              <a:rPr lang="de-DE" i="1" dirty="0" err="1"/>
              <a:t>Bayes</a:t>
            </a:r>
            <a:r>
              <a:rPr lang="de-DE" i="1" dirty="0"/>
              <a:t> Netze (BNs)</a:t>
            </a:r>
          </a:p>
          <a:p>
            <a:pPr lvl="1"/>
            <a:r>
              <a:rPr lang="de-DE" dirty="0"/>
              <a:t>(Bedingte) Unabhängigkeiten, Faktorisierung</a:t>
            </a:r>
            <a:endParaRPr lang="de-DE" i="1" dirty="0"/>
          </a:p>
          <a:p>
            <a:pPr lvl="1"/>
            <a:r>
              <a:rPr lang="de-DE" dirty="0"/>
              <a:t>Syntax, Semantik, graphische Darstellung, Speicherkomplexität</a:t>
            </a:r>
          </a:p>
          <a:p>
            <a:pPr marL="457200" indent="-457200">
              <a:buFont typeface="+mj-lt"/>
              <a:buAutoNum type="alphaUcPeriod"/>
            </a:pPr>
            <a:r>
              <a:rPr lang="de-DE" b="1" i="1" dirty="0">
                <a:solidFill>
                  <a:schemeClr val="accent1"/>
                </a:solidFill>
              </a:rPr>
              <a:t>Ungerichtete Modelle: Faktormodelle</a:t>
            </a:r>
          </a:p>
          <a:p>
            <a:pPr lvl="1"/>
            <a:r>
              <a:rPr lang="de-DE" dirty="0">
                <a:solidFill>
                  <a:schemeClr val="accent1"/>
                </a:solidFill>
              </a:rPr>
              <a:t>Syntax, Semantik, graphische Darstellungen und deren Unterschiede, Speicherkomplexität</a:t>
            </a:r>
          </a:p>
          <a:p>
            <a:pPr lvl="1"/>
            <a:r>
              <a:rPr lang="de-DE" dirty="0">
                <a:solidFill>
                  <a:schemeClr val="accent1"/>
                </a:solidFill>
              </a:rPr>
              <a:t>Umwandlung von BNs zu Faktormodellen und deren graphischen Darstellungen</a:t>
            </a:r>
          </a:p>
          <a:p>
            <a:pPr marL="457200" indent="-457200">
              <a:buFont typeface="+mj-lt"/>
              <a:buAutoNum type="alphaUcPeriod"/>
            </a:pPr>
            <a:r>
              <a:rPr lang="de-DE" i="1" dirty="0"/>
              <a:t>Unabhängigkeiten in PGMs</a:t>
            </a:r>
          </a:p>
          <a:p>
            <a:pPr lvl="1"/>
            <a:r>
              <a:rPr lang="de-DE" dirty="0"/>
              <a:t>Lokale, globale und paarweise Unabhängigkeiten</a:t>
            </a:r>
          </a:p>
          <a:p>
            <a:pPr lvl="1"/>
            <a:r>
              <a:rPr lang="de-DE" dirty="0"/>
              <a:t>Äquivalenzbedingungen von Faktormodellen und BNs</a:t>
            </a:r>
          </a:p>
        </p:txBody>
      </p:sp>
      <p:sp>
        <p:nvSpPr>
          <p:cNvPr id="4" name="Date Placeholder 3">
            <a:extLst>
              <a:ext uri="{FF2B5EF4-FFF2-40B4-BE49-F238E27FC236}">
                <a16:creationId xmlns:a16="http://schemas.microsoft.com/office/drawing/2014/main" id="{B057C80B-7B96-644A-B8C8-26FBBB1180C9}"/>
              </a:ext>
            </a:extLst>
          </p:cNvPr>
          <p:cNvSpPr>
            <a:spLocks noGrp="1"/>
          </p:cNvSpPr>
          <p:nvPr>
            <p:ph type="dt" sz="half" idx="2"/>
          </p:nvPr>
        </p:nvSpPr>
        <p:spPr/>
        <p:txBody>
          <a:bodyPr/>
          <a:lstStyle/>
          <a:p>
            <a:r>
              <a:rPr lang="en-GB"/>
              <a:t>Episodische PGMs</a:t>
            </a:r>
            <a:endParaRPr lang="de-DE"/>
          </a:p>
        </p:txBody>
      </p:sp>
      <p:sp>
        <p:nvSpPr>
          <p:cNvPr id="6" name="Slide Number Placeholder 5">
            <a:extLst>
              <a:ext uri="{FF2B5EF4-FFF2-40B4-BE49-F238E27FC236}">
                <a16:creationId xmlns:a16="http://schemas.microsoft.com/office/drawing/2014/main" id="{63A1763E-ED14-5148-99F6-6B8A390209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61</a:t>
            </a:fld>
            <a:r>
              <a:rPr lang="de-DE"/>
              <a:t> </a:t>
            </a:r>
            <a:endParaRPr lang="de-DE" sz="1400"/>
          </a:p>
        </p:txBody>
      </p:sp>
      <p:sp>
        <p:nvSpPr>
          <p:cNvPr id="7" name="Footer Placeholder 6">
            <a:extLst>
              <a:ext uri="{FF2B5EF4-FFF2-40B4-BE49-F238E27FC236}">
                <a16:creationId xmlns:a16="http://schemas.microsoft.com/office/drawing/2014/main" id="{5A8B64C0-EF15-044E-8516-9E951E08A4E6}"/>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12198745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68C66-6051-DB4D-BBBA-AFAB3B1CF7D2}"/>
              </a:ext>
            </a:extLst>
          </p:cNvPr>
          <p:cNvSpPr>
            <a:spLocks noGrp="1"/>
          </p:cNvSpPr>
          <p:nvPr>
            <p:ph type="title"/>
          </p:nvPr>
        </p:nvSpPr>
        <p:spPr/>
        <p:txBody>
          <a:bodyPr/>
          <a:lstStyle/>
          <a:p>
            <a:r>
              <a:rPr lang="de-DE"/>
              <a:t>Ungerichtete Modelle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625DE8-A79A-7248-BC11-70EA61BB5D28}"/>
                  </a:ext>
                </a:extLst>
              </p:cNvPr>
              <p:cNvSpPr>
                <a:spLocks noGrp="1"/>
              </p:cNvSpPr>
              <p:nvPr>
                <p:ph idx="1"/>
              </p:nvPr>
            </p:nvSpPr>
            <p:spPr>
              <a:xfrm>
                <a:off x="360000" y="1665066"/>
                <a:ext cx="8500616" cy="4240848"/>
              </a:xfrm>
            </p:spPr>
            <p:txBody>
              <a:bodyPr/>
              <a:lstStyle/>
              <a:p>
                <a:r>
                  <a:rPr lang="de-DE" dirty="0"/>
                  <a:t>Faktorisierung einer vollständigen gemeinsamen Wahrscheinlichkeitsverteilung </a:t>
                </a:r>
                <a14:m>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𝑃</m:t>
                        </m:r>
                      </m:e>
                      <m:sub>
                        <m:r>
                          <a:rPr lang="de-DE" b="1" i="1" smtClean="0">
                            <a:latin typeface="Cambria Math" panose="02040503050406030204" pitchFamily="18" charset="0"/>
                          </a:rPr>
                          <m:t>𝑹</m:t>
                        </m:r>
                      </m:sub>
                    </m:sSub>
                  </m:oMath>
                </a14:m>
                <a:r>
                  <a:rPr lang="de-DE" dirty="0"/>
                  <a:t> durch eine Menge von </a:t>
                </a:r>
                <a:r>
                  <a:rPr lang="de-DE" dirty="0">
                    <a:solidFill>
                      <a:schemeClr val="accent1"/>
                    </a:solidFill>
                  </a:rPr>
                  <a:t>Faktoren</a:t>
                </a:r>
              </a:p>
              <a:p>
                <a:pPr lvl="1"/>
                <a:r>
                  <a:rPr lang="de-DE" dirty="0"/>
                  <a:t>Manchmal auch </a:t>
                </a:r>
                <a:r>
                  <a:rPr lang="de-DE" i="1" dirty="0"/>
                  <a:t>Potentialfunktionen</a:t>
                </a:r>
                <a:r>
                  <a:rPr lang="de-DE" dirty="0"/>
                  <a:t> genannt</a:t>
                </a:r>
              </a:p>
              <a:p>
                <a:r>
                  <a:rPr lang="de-DE" dirty="0"/>
                  <a:t>Zwei graphische Darstellungen solcher Faktormodelle:</a:t>
                </a:r>
              </a:p>
              <a:p>
                <a:pPr lvl="1"/>
                <a:r>
                  <a:rPr lang="de-DE" dirty="0">
                    <a:solidFill>
                      <a:schemeClr val="accent1"/>
                    </a:solidFill>
                  </a:rPr>
                  <a:t>Faktorgraphen</a:t>
                </a:r>
                <a:r>
                  <a:rPr lang="de-DE" dirty="0"/>
                  <a:t> (FG): explizite Faktoren</a:t>
                </a:r>
              </a:p>
              <a:p>
                <a:pPr lvl="1"/>
                <a:r>
                  <a:rPr lang="de-DE" dirty="0">
                    <a:solidFill>
                      <a:schemeClr val="accent1"/>
                    </a:solidFill>
                  </a:rPr>
                  <a:t>Markov Netze </a:t>
                </a:r>
                <a:r>
                  <a:rPr lang="de-DE" dirty="0"/>
                  <a:t>(MNs): implizite Faktoren über die Cliquen im Graph</a:t>
                </a:r>
              </a:p>
              <a:p>
                <a:endParaRPr lang="de-DE" dirty="0"/>
              </a:p>
            </p:txBody>
          </p:sp>
        </mc:Choice>
        <mc:Fallback xmlns="">
          <p:sp>
            <p:nvSpPr>
              <p:cNvPr id="3" name="Content Placeholder 2">
                <a:extLst>
                  <a:ext uri="{FF2B5EF4-FFF2-40B4-BE49-F238E27FC236}">
                    <a16:creationId xmlns:a16="http://schemas.microsoft.com/office/drawing/2014/main" id="{B7625DE8-A79A-7248-BC11-70EA61BB5D28}"/>
                  </a:ext>
                </a:extLst>
              </p:cNvPr>
              <p:cNvSpPr>
                <a:spLocks noGrp="1" noRot="1" noChangeAspect="1" noMove="1" noResize="1" noEditPoints="1" noAdjustHandles="1" noChangeArrowheads="1" noChangeShapeType="1" noTextEdit="1"/>
              </p:cNvSpPr>
              <p:nvPr>
                <p:ph idx="1"/>
              </p:nvPr>
            </p:nvSpPr>
            <p:spPr>
              <a:xfrm>
                <a:off x="360000" y="1665066"/>
                <a:ext cx="8500616" cy="4240848"/>
              </a:xfrm>
              <a:blipFill>
                <a:blip r:embed="rId2"/>
                <a:stretch>
                  <a:fillRect l="-1937" t="-2687" r="-447"/>
                </a:stretch>
              </a:blipFill>
            </p:spPr>
            <p:txBody>
              <a:bodyPr/>
              <a:lstStyle/>
              <a:p>
                <a:r>
                  <a:rPr lang="de-DE">
                    <a:noFill/>
                  </a:rPr>
                  <a:t> </a:t>
                </a:r>
              </a:p>
            </p:txBody>
          </p:sp>
        </mc:Fallback>
      </mc:AlternateContent>
      <p:sp>
        <p:nvSpPr>
          <p:cNvPr id="4" name="Slide Number Placeholder 3">
            <a:extLst>
              <a:ext uri="{FF2B5EF4-FFF2-40B4-BE49-F238E27FC236}">
                <a16:creationId xmlns:a16="http://schemas.microsoft.com/office/drawing/2014/main" id="{4C04281F-FAC4-924A-AE13-97D665DC7E73}"/>
              </a:ext>
            </a:extLst>
          </p:cNvPr>
          <p:cNvSpPr>
            <a:spLocks noGrp="1"/>
          </p:cNvSpPr>
          <p:nvPr>
            <p:ph type="sldNum" sz="quarter" idx="4"/>
          </p:nvPr>
        </p:nvSpPr>
        <p:spPr/>
        <p:txBody>
          <a:bodyPr/>
          <a:lstStyle/>
          <a:p>
            <a:fld id="{67C9959E-8E6B-B04C-9955-EA096F41CA7A}" type="slidenum">
              <a:rPr lang="de-DE" smtClean="0"/>
              <a:t>62</a:t>
            </a:fld>
            <a:endParaRPr lang="de-DE"/>
          </a:p>
        </p:txBody>
      </p:sp>
      <p:grpSp>
        <p:nvGrpSpPr>
          <p:cNvPr id="55" name="Group 54">
            <a:extLst>
              <a:ext uri="{FF2B5EF4-FFF2-40B4-BE49-F238E27FC236}">
                <a16:creationId xmlns:a16="http://schemas.microsoft.com/office/drawing/2014/main" id="{2DF6BBC4-2D0C-CB44-8C3B-DC9CD994B558}"/>
              </a:ext>
            </a:extLst>
          </p:cNvPr>
          <p:cNvGrpSpPr/>
          <p:nvPr/>
        </p:nvGrpSpPr>
        <p:grpSpPr>
          <a:xfrm>
            <a:off x="441099" y="4102070"/>
            <a:ext cx="2349979" cy="1697362"/>
            <a:chOff x="614372" y="3444406"/>
            <a:chExt cx="2349979" cy="1697362"/>
          </a:xfrm>
        </p:grpSpPr>
        <p:grpSp>
          <p:nvGrpSpPr>
            <p:cNvPr id="42" name="Group 41">
              <a:extLst>
                <a:ext uri="{FF2B5EF4-FFF2-40B4-BE49-F238E27FC236}">
                  <a16:creationId xmlns:a16="http://schemas.microsoft.com/office/drawing/2014/main" id="{DE8FF577-9F43-DF46-BD3D-FC2A3FA86C15}"/>
                </a:ext>
              </a:extLst>
            </p:cNvPr>
            <p:cNvGrpSpPr/>
            <p:nvPr/>
          </p:nvGrpSpPr>
          <p:grpSpPr>
            <a:xfrm>
              <a:off x="614372" y="3444406"/>
              <a:ext cx="2349979" cy="1146767"/>
              <a:chOff x="614372" y="3444406"/>
              <a:chExt cx="2349979" cy="1146767"/>
            </a:xfrm>
          </p:grpSpPr>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99ED769-33BC-1A4D-AC1B-79C8572DDA89}"/>
                      </a:ext>
                    </a:extLst>
                  </p:cNvPr>
                  <p:cNvSpPr txBox="1"/>
                  <p:nvPr/>
                </p:nvSpPr>
                <p:spPr>
                  <a:xfrm>
                    <a:off x="614372" y="4201660"/>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6" name="TextBox 5">
                    <a:extLst>
                      <a:ext uri="{FF2B5EF4-FFF2-40B4-BE49-F238E27FC236}">
                        <a16:creationId xmlns:a16="http://schemas.microsoft.com/office/drawing/2014/main" id="{D99ED769-33BC-1A4D-AC1B-79C8572DDA89}"/>
                      </a:ext>
                    </a:extLst>
                  </p:cNvPr>
                  <p:cNvSpPr txBox="1">
                    <a:spLocks noRot="1" noChangeAspect="1" noMove="1" noResize="1" noEditPoints="1" noAdjustHandles="1" noChangeArrowheads="1" noChangeShapeType="1" noTextEdit="1"/>
                  </p:cNvSpPr>
                  <p:nvPr/>
                </p:nvSpPr>
                <p:spPr>
                  <a:xfrm>
                    <a:off x="614372" y="4201660"/>
                    <a:ext cx="972000" cy="389513"/>
                  </a:xfrm>
                  <a:prstGeom prst="ellipse">
                    <a:avLst/>
                  </a:prstGeom>
                  <a:blipFill>
                    <a:blip r:embed="rId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CA45A0B-C025-D942-BFBD-6241D481C2AA}"/>
                      </a:ext>
                    </a:extLst>
                  </p:cNvPr>
                  <p:cNvSpPr txBox="1"/>
                  <p:nvPr/>
                </p:nvSpPr>
                <p:spPr>
                  <a:xfrm>
                    <a:off x="1333316" y="344440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de-DE" dirty="0"/>
                  </a:p>
                </p:txBody>
              </p:sp>
            </mc:Choice>
            <mc:Fallback xmlns="">
              <p:sp>
                <p:nvSpPr>
                  <p:cNvPr id="9" name="TextBox 8">
                    <a:extLst>
                      <a:ext uri="{FF2B5EF4-FFF2-40B4-BE49-F238E27FC236}">
                        <a16:creationId xmlns:a16="http://schemas.microsoft.com/office/drawing/2014/main" id="{3CA45A0B-C025-D942-BFBD-6241D481C2AA}"/>
                      </a:ext>
                    </a:extLst>
                  </p:cNvPr>
                  <p:cNvSpPr txBox="1">
                    <a:spLocks noRot="1" noChangeAspect="1" noMove="1" noResize="1" noEditPoints="1" noAdjustHandles="1" noChangeArrowheads="1" noChangeShapeType="1" noTextEdit="1"/>
                  </p:cNvSpPr>
                  <p:nvPr/>
                </p:nvSpPr>
                <p:spPr>
                  <a:xfrm>
                    <a:off x="1333316" y="3444406"/>
                    <a:ext cx="972000" cy="389513"/>
                  </a:xfrm>
                  <a:prstGeom prst="ellipse">
                    <a:avLst/>
                  </a:prstGeom>
                  <a:blipFill>
                    <a:blip r:embed="rId4"/>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27C2619-5E9A-424E-A2FD-F8715876BA6C}"/>
                      </a:ext>
                    </a:extLst>
                  </p:cNvPr>
                  <p:cNvSpPr txBox="1"/>
                  <p:nvPr/>
                </p:nvSpPr>
                <p:spPr>
                  <a:xfrm>
                    <a:off x="1992351" y="4185550"/>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r>
                            <a:rPr lang="de-DE" i="1">
                              <a:latin typeface="Cambria Math" charset="0"/>
                            </a:rPr>
                            <m:t>𝑆𝑖𝑐𝑘</m:t>
                          </m:r>
                        </m:oMath>
                      </m:oMathPara>
                    </a14:m>
                    <a:endParaRPr lang="de-DE" dirty="0"/>
                  </a:p>
                </p:txBody>
              </p:sp>
            </mc:Choice>
            <mc:Fallback xmlns="">
              <p:sp>
                <p:nvSpPr>
                  <p:cNvPr id="12" name="TextBox 11">
                    <a:extLst>
                      <a:ext uri="{FF2B5EF4-FFF2-40B4-BE49-F238E27FC236}">
                        <a16:creationId xmlns:a16="http://schemas.microsoft.com/office/drawing/2014/main" id="{027C2619-5E9A-424E-A2FD-F8715876BA6C}"/>
                      </a:ext>
                    </a:extLst>
                  </p:cNvPr>
                  <p:cNvSpPr txBox="1">
                    <a:spLocks noRot="1" noChangeAspect="1" noMove="1" noResize="1" noEditPoints="1" noAdjustHandles="1" noChangeArrowheads="1" noChangeShapeType="1" noTextEdit="1"/>
                  </p:cNvSpPr>
                  <p:nvPr/>
                </p:nvSpPr>
                <p:spPr>
                  <a:xfrm>
                    <a:off x="1992351" y="4185550"/>
                    <a:ext cx="972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24" name="Straight Arrow Connector 23">
                <a:extLst>
                  <a:ext uri="{FF2B5EF4-FFF2-40B4-BE49-F238E27FC236}">
                    <a16:creationId xmlns:a16="http://schemas.microsoft.com/office/drawing/2014/main" id="{2824718E-BB3F-D643-AB7D-86AEC1EA58DB}"/>
                  </a:ext>
                </a:extLst>
              </p:cNvPr>
              <p:cNvCxnSpPr>
                <a:cxnSpLocks/>
                <a:stCxn id="9" idx="3"/>
                <a:endCxn id="6" idx="0"/>
              </p:cNvCxnSpPr>
              <p:nvPr/>
            </p:nvCxnSpPr>
            <p:spPr>
              <a:xfrm flipH="1">
                <a:off x="1100372" y="3776876"/>
                <a:ext cx="375290" cy="42478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65CA370-E242-FA43-A861-277CE8B451C7}"/>
                  </a:ext>
                </a:extLst>
              </p:cNvPr>
              <p:cNvCxnSpPr>
                <a:cxnSpLocks/>
                <a:stCxn id="9" idx="5"/>
                <a:endCxn id="12" idx="0"/>
              </p:cNvCxnSpPr>
              <p:nvPr/>
            </p:nvCxnSpPr>
            <p:spPr>
              <a:xfrm>
                <a:off x="2162970" y="3776876"/>
                <a:ext cx="315381" cy="4086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TextBox 30">
              <a:extLst>
                <a:ext uri="{FF2B5EF4-FFF2-40B4-BE49-F238E27FC236}">
                  <a16:creationId xmlns:a16="http://schemas.microsoft.com/office/drawing/2014/main" id="{DAA1D627-4EF9-F948-BD21-6BC82620C569}"/>
                </a:ext>
              </a:extLst>
            </p:cNvPr>
            <p:cNvSpPr txBox="1"/>
            <p:nvPr/>
          </p:nvSpPr>
          <p:spPr>
            <a:xfrm>
              <a:off x="751588" y="4772436"/>
              <a:ext cx="2135456" cy="369332"/>
            </a:xfrm>
            <a:prstGeom prst="rect">
              <a:avLst/>
            </a:prstGeom>
            <a:noFill/>
          </p:spPr>
          <p:txBody>
            <a:bodyPr wrap="none" rtlCol="0">
              <a:spAutoFit/>
            </a:bodyPr>
            <a:lstStyle/>
            <a:p>
              <a:r>
                <a:rPr lang="de-DE" dirty="0" err="1"/>
                <a:t>Bayes</a:t>
              </a:r>
              <a:r>
                <a:rPr lang="de-DE" dirty="0"/>
                <a:t> Netzwerk (BN)</a:t>
              </a:r>
            </a:p>
          </p:txBody>
        </p:sp>
      </p:grpSp>
      <p:grpSp>
        <p:nvGrpSpPr>
          <p:cNvPr id="61" name="Group 60">
            <a:extLst>
              <a:ext uri="{FF2B5EF4-FFF2-40B4-BE49-F238E27FC236}">
                <a16:creationId xmlns:a16="http://schemas.microsoft.com/office/drawing/2014/main" id="{BD772186-BDF1-2742-A7F3-19EFDD812571}"/>
              </a:ext>
            </a:extLst>
          </p:cNvPr>
          <p:cNvGrpSpPr/>
          <p:nvPr/>
        </p:nvGrpSpPr>
        <p:grpSpPr>
          <a:xfrm>
            <a:off x="5849599" y="4104352"/>
            <a:ext cx="2418725" cy="1691618"/>
            <a:chOff x="6772415" y="3472409"/>
            <a:chExt cx="2418725" cy="1691618"/>
          </a:xfrm>
        </p:grpSpPr>
        <p:grpSp>
          <p:nvGrpSpPr>
            <p:cNvPr id="43" name="Group 42">
              <a:extLst>
                <a:ext uri="{FF2B5EF4-FFF2-40B4-BE49-F238E27FC236}">
                  <a16:creationId xmlns:a16="http://schemas.microsoft.com/office/drawing/2014/main" id="{C0E57592-B3D3-4E43-9512-E7409823BF66}"/>
                </a:ext>
              </a:extLst>
            </p:cNvPr>
            <p:cNvGrpSpPr/>
            <p:nvPr/>
          </p:nvGrpSpPr>
          <p:grpSpPr>
            <a:xfrm>
              <a:off x="6813543" y="3472409"/>
              <a:ext cx="2377597" cy="1153116"/>
              <a:chOff x="692704" y="3464504"/>
              <a:chExt cx="2377597" cy="1153116"/>
            </a:xfrm>
          </p:grpSpPr>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FFECA7EF-66D2-154F-A007-903C9CD582DE}"/>
                      </a:ext>
                    </a:extLst>
                  </p:cNvPr>
                  <p:cNvSpPr txBox="1"/>
                  <p:nvPr/>
                </p:nvSpPr>
                <p:spPr>
                  <a:xfrm>
                    <a:off x="692704" y="420336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53" name="TextBox 52">
                    <a:extLst>
                      <a:ext uri="{FF2B5EF4-FFF2-40B4-BE49-F238E27FC236}">
                        <a16:creationId xmlns:a16="http://schemas.microsoft.com/office/drawing/2014/main" id="{FFECA7EF-66D2-154F-A007-903C9CD582DE}"/>
                      </a:ext>
                    </a:extLst>
                  </p:cNvPr>
                  <p:cNvSpPr txBox="1">
                    <a:spLocks noRot="1" noChangeAspect="1" noMove="1" noResize="1" noEditPoints="1" noAdjustHandles="1" noChangeArrowheads="1" noChangeShapeType="1" noTextEdit="1"/>
                  </p:cNvSpPr>
                  <p:nvPr/>
                </p:nvSpPr>
                <p:spPr>
                  <a:xfrm>
                    <a:off x="692704" y="4203366"/>
                    <a:ext cx="972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15213A92-6BD1-1442-AC88-F0950E02DC32}"/>
                      </a:ext>
                    </a:extLst>
                  </p:cNvPr>
                  <p:cNvSpPr txBox="1"/>
                  <p:nvPr/>
                </p:nvSpPr>
                <p:spPr>
                  <a:xfrm>
                    <a:off x="1351335" y="346450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de-DE" dirty="0"/>
                  </a:p>
                </p:txBody>
              </p:sp>
            </mc:Choice>
            <mc:Fallback xmlns="">
              <p:sp>
                <p:nvSpPr>
                  <p:cNvPr id="51" name="TextBox 50">
                    <a:extLst>
                      <a:ext uri="{FF2B5EF4-FFF2-40B4-BE49-F238E27FC236}">
                        <a16:creationId xmlns:a16="http://schemas.microsoft.com/office/drawing/2014/main" id="{15213A92-6BD1-1442-AC88-F0950E02DC32}"/>
                      </a:ext>
                    </a:extLst>
                  </p:cNvPr>
                  <p:cNvSpPr txBox="1">
                    <a:spLocks noRot="1" noChangeAspect="1" noMove="1" noResize="1" noEditPoints="1" noAdjustHandles="1" noChangeArrowheads="1" noChangeShapeType="1" noTextEdit="1"/>
                  </p:cNvSpPr>
                  <p:nvPr/>
                </p:nvSpPr>
                <p:spPr>
                  <a:xfrm>
                    <a:off x="1351335" y="3464504"/>
                    <a:ext cx="972000" cy="389513"/>
                  </a:xfrm>
                  <a:prstGeom prst="ellipse">
                    <a:avLst/>
                  </a:prstGeom>
                  <a:blipFill>
                    <a:blip r:embed="rId7"/>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a16="http://schemas.microsoft.com/office/drawing/2014/main" id="{A8E32224-36EA-DF46-B1C1-49B968FB5125}"/>
                      </a:ext>
                    </a:extLst>
                  </p:cNvPr>
                  <p:cNvSpPr txBox="1"/>
                  <p:nvPr/>
                </p:nvSpPr>
                <p:spPr>
                  <a:xfrm>
                    <a:off x="2058266" y="4228107"/>
                    <a:ext cx="101203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oMath>
                      </m:oMathPara>
                    </a14:m>
                    <a:endParaRPr lang="de-DE" dirty="0"/>
                  </a:p>
                </p:txBody>
              </p:sp>
            </mc:Choice>
            <mc:Fallback xmlns="">
              <p:sp>
                <p:nvSpPr>
                  <p:cNvPr id="49" name="TextBox 48">
                    <a:extLst>
                      <a:ext uri="{FF2B5EF4-FFF2-40B4-BE49-F238E27FC236}">
                        <a16:creationId xmlns:a16="http://schemas.microsoft.com/office/drawing/2014/main" id="{A8E32224-36EA-DF46-B1C1-49B968FB5125}"/>
                      </a:ext>
                    </a:extLst>
                  </p:cNvPr>
                  <p:cNvSpPr txBox="1">
                    <a:spLocks noRot="1" noChangeAspect="1" noMove="1" noResize="1" noEditPoints="1" noAdjustHandles="1" noChangeArrowheads="1" noChangeShapeType="1" noTextEdit="1"/>
                  </p:cNvSpPr>
                  <p:nvPr/>
                </p:nvSpPr>
                <p:spPr>
                  <a:xfrm>
                    <a:off x="2058266" y="4228107"/>
                    <a:ext cx="1012035"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47" name="Straight Arrow Connector 46">
                <a:extLst>
                  <a:ext uri="{FF2B5EF4-FFF2-40B4-BE49-F238E27FC236}">
                    <a16:creationId xmlns:a16="http://schemas.microsoft.com/office/drawing/2014/main" id="{75E04271-7915-6540-A2C3-6A81BAE346C9}"/>
                  </a:ext>
                </a:extLst>
              </p:cNvPr>
              <p:cNvCxnSpPr>
                <a:cxnSpLocks/>
                <a:stCxn id="51" idx="3"/>
                <a:endCxn id="53" idx="0"/>
              </p:cNvCxnSpPr>
              <p:nvPr/>
            </p:nvCxnSpPr>
            <p:spPr>
              <a:xfrm flipH="1">
                <a:off x="1178704" y="3796974"/>
                <a:ext cx="314977" cy="40639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8ED1644F-CE19-B84B-9D13-BBDD59A24879}"/>
                  </a:ext>
                </a:extLst>
              </p:cNvPr>
              <p:cNvCxnSpPr>
                <a:cxnSpLocks/>
                <a:stCxn id="51" idx="5"/>
                <a:endCxn id="49" idx="0"/>
              </p:cNvCxnSpPr>
              <p:nvPr/>
            </p:nvCxnSpPr>
            <p:spPr>
              <a:xfrm>
                <a:off x="2180989" y="3796974"/>
                <a:ext cx="383295" cy="43113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08511FF7-B26F-5A4F-9DBF-845CF98325E9}"/>
                </a:ext>
              </a:extLst>
            </p:cNvPr>
            <p:cNvSpPr txBox="1"/>
            <p:nvPr/>
          </p:nvSpPr>
          <p:spPr>
            <a:xfrm>
              <a:off x="6772415" y="4794695"/>
              <a:ext cx="2379049" cy="369332"/>
            </a:xfrm>
            <a:prstGeom prst="rect">
              <a:avLst/>
            </a:prstGeom>
            <a:noFill/>
          </p:spPr>
          <p:txBody>
            <a:bodyPr wrap="none" rtlCol="0">
              <a:spAutoFit/>
            </a:bodyPr>
            <a:lstStyle/>
            <a:p>
              <a:r>
                <a:rPr lang="de-DE" dirty="0"/>
                <a:t>Markov Netzwerk (MN)</a:t>
              </a:r>
            </a:p>
          </p:txBody>
        </p:sp>
      </p:grpSp>
      <p:sp>
        <p:nvSpPr>
          <p:cNvPr id="58" name="TextBox 57">
            <a:extLst>
              <a:ext uri="{FF2B5EF4-FFF2-40B4-BE49-F238E27FC236}">
                <a16:creationId xmlns:a16="http://schemas.microsoft.com/office/drawing/2014/main" id="{971A7CC1-0F64-B44D-BCDF-F204629B5517}"/>
              </a:ext>
            </a:extLst>
          </p:cNvPr>
          <p:cNvSpPr txBox="1"/>
          <p:nvPr/>
        </p:nvSpPr>
        <p:spPr>
          <a:xfrm>
            <a:off x="8860615" y="5119492"/>
            <a:ext cx="3011017" cy="646331"/>
          </a:xfrm>
          <a:prstGeom prst="rect">
            <a:avLst/>
          </a:prstGeom>
          <a:noFill/>
        </p:spPr>
        <p:txBody>
          <a:bodyPr wrap="none" rtlCol="0">
            <a:spAutoFit/>
          </a:bodyPr>
          <a:lstStyle/>
          <a:p>
            <a:pPr algn="ctr"/>
            <a:r>
              <a:rPr lang="de-DE"/>
              <a:t>Vollständige gemeinsame </a:t>
            </a:r>
          </a:p>
          <a:p>
            <a:pPr algn="ctr"/>
            <a:r>
              <a:rPr lang="de-DE"/>
              <a:t>Wahrscheinlichkeitsverteilung</a:t>
            </a:r>
          </a:p>
        </p:txBody>
      </p:sp>
      <mc:AlternateContent xmlns:mc="http://schemas.openxmlformats.org/markup-compatibility/2006" xmlns:a14="http://schemas.microsoft.com/office/drawing/2010/main">
        <mc:Choice Requires="a14">
          <p:graphicFrame>
            <p:nvGraphicFramePr>
              <p:cNvPr id="79" name="Table 78">
                <a:extLst>
                  <a:ext uri="{FF2B5EF4-FFF2-40B4-BE49-F238E27FC236}">
                    <a16:creationId xmlns:a16="http://schemas.microsoft.com/office/drawing/2014/main" id="{E81D1DB0-8C5D-D54A-B7D4-CFAA605720B0}"/>
                  </a:ext>
                </a:extLst>
              </p:cNvPr>
              <p:cNvGraphicFramePr>
                <a:graphicFrameLocks noGrp="1"/>
              </p:cNvGraphicFramePr>
              <p:nvPr>
                <p:extLst>
                  <p:ext uri="{D42A27DB-BD31-4B8C-83A1-F6EECF244321}">
                    <p14:modId xmlns:p14="http://schemas.microsoft.com/office/powerpoint/2010/main" val="916254950"/>
                  </p:ext>
                </p:extLst>
              </p:nvPr>
            </p:nvGraphicFramePr>
            <p:xfrm>
              <a:off x="8976839" y="1828253"/>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51</m:t>
                                </m:r>
                              </m:oMath>
                            </m:oMathPara>
                          </a14:m>
                          <a:endParaRPr lang="en-US" sz="1800" i="0" dirty="0">
                            <a:solidFill>
                              <a:schemeClr val="tx1"/>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09</m:t>
                                </m:r>
                              </m:oMath>
                            </m:oMathPara>
                          </a14:m>
                          <a:endParaRPr lang="en-US" sz="1800" i="0" dirty="0">
                            <a:solidFill>
                              <a:schemeClr val="tx1"/>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17</m:t>
                                </m:r>
                              </m:oMath>
                            </m:oMathPara>
                          </a14:m>
                          <a:endParaRPr lang="en-US" sz="1800" i="0" dirty="0">
                            <a:solidFill>
                              <a:schemeClr val="tx1"/>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0.0</m:t>
                                </m:r>
                                <m:r>
                                  <a:rPr lang="de-DE" sz="1800" b="0" i="1" dirty="0" smtClean="0">
                                    <a:solidFill>
                                      <a:schemeClr val="tx1"/>
                                    </a:solidFill>
                                    <a:latin typeface="Cambria Math" panose="02040503050406030204" pitchFamily="18" charset="0"/>
                                    <a:ea typeface="Cambria Math" panose="02040503050406030204" pitchFamily="18" charset="0"/>
                                  </a:rPr>
                                  <m:t>3</m:t>
                                </m:r>
                              </m:oMath>
                            </m:oMathPara>
                          </a14:m>
                          <a:endParaRPr lang="en-US" sz="1800" i="0" dirty="0">
                            <a:solidFill>
                              <a:schemeClr val="tx1"/>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0.0</m:t>
                                </m:r>
                                <m:r>
                                  <a:rPr lang="de-DE" sz="1800" b="0" i="1" dirty="0" smtClean="0">
                                    <a:solidFill>
                                      <a:schemeClr val="tx1"/>
                                    </a:solidFill>
                                    <a:latin typeface="Cambria Math" panose="02040503050406030204" pitchFamily="18" charset="0"/>
                                    <a:ea typeface="Cambria Math" panose="02040503050406030204" pitchFamily="18" charset="0"/>
                                  </a:rPr>
                                  <m:t>9</m:t>
                                </m:r>
                              </m:oMath>
                            </m:oMathPara>
                          </a14:m>
                          <a:endParaRPr lang="en-US" sz="1800" i="0" dirty="0">
                            <a:solidFill>
                              <a:schemeClr val="tx1"/>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0.0</m:t>
                                </m:r>
                                <m:r>
                                  <a:rPr lang="de-DE" sz="1800" b="0" i="1" dirty="0" smtClean="0">
                                    <a:solidFill>
                                      <a:schemeClr val="tx1"/>
                                    </a:solidFill>
                                    <a:latin typeface="Cambria Math" panose="02040503050406030204" pitchFamily="18" charset="0"/>
                                    <a:ea typeface="Cambria Math" panose="02040503050406030204" pitchFamily="18" charset="0"/>
                                  </a:rPr>
                                  <m:t>3</m:t>
                                </m:r>
                              </m:oMath>
                            </m:oMathPara>
                          </a14:m>
                          <a:endParaRPr lang="en-US" sz="1800" i="0" dirty="0">
                            <a:solidFill>
                              <a:schemeClr val="tx1"/>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0.0</m:t>
                                </m:r>
                                <m:r>
                                  <a:rPr lang="de-DE" sz="1800" b="0" i="1" dirty="0" smtClean="0">
                                    <a:solidFill>
                                      <a:schemeClr val="tx1"/>
                                    </a:solidFill>
                                    <a:latin typeface="Cambria Math" panose="02040503050406030204" pitchFamily="18" charset="0"/>
                                    <a:ea typeface="Cambria Math" panose="02040503050406030204" pitchFamily="18" charset="0"/>
                                  </a:rPr>
                                  <m:t>6</m:t>
                                </m:r>
                              </m:oMath>
                            </m:oMathPara>
                          </a14:m>
                          <a:endParaRPr lang="en-US" sz="1800" i="0" dirty="0">
                            <a:solidFill>
                              <a:schemeClr val="tx1"/>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0.02</m:t>
                                </m:r>
                              </m:oMath>
                            </m:oMathPara>
                          </a14:m>
                          <a:endParaRPr lang="en-US" sz="1800" i="0" dirty="0">
                            <a:solidFill>
                              <a:schemeClr val="tx1"/>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79" name="Table 78">
                <a:extLst>
                  <a:ext uri="{FF2B5EF4-FFF2-40B4-BE49-F238E27FC236}">
                    <a16:creationId xmlns:a16="http://schemas.microsoft.com/office/drawing/2014/main" id="{E81D1DB0-8C5D-D54A-B7D4-CFAA605720B0}"/>
                  </a:ext>
                </a:extLst>
              </p:cNvPr>
              <p:cNvGraphicFramePr>
                <a:graphicFrameLocks noGrp="1"/>
              </p:cNvGraphicFramePr>
              <p:nvPr>
                <p:extLst>
                  <p:ext uri="{D42A27DB-BD31-4B8C-83A1-F6EECF244321}">
                    <p14:modId xmlns:p14="http://schemas.microsoft.com/office/powerpoint/2010/main" val="916254950"/>
                  </p:ext>
                </p:extLst>
              </p:nvPr>
            </p:nvGraphicFramePr>
            <p:xfrm>
              <a:off x="8976839" y="1828253"/>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9"/>
                          <a:stretch>
                            <a:fillRect r="-300000" b="-800000"/>
                          </a:stretch>
                        </a:blipFill>
                      </a:tcPr>
                    </a:tc>
                    <a:tc>
                      <a:txBody>
                        <a:bodyPr/>
                        <a:lstStyle/>
                        <a:p>
                          <a:endParaRPr lang="en-US"/>
                        </a:p>
                      </a:txBody>
                      <a:tcPr marL="45720" marR="45720">
                        <a:blipFill>
                          <a:blip r:embed="rId9"/>
                          <a:stretch>
                            <a:fillRect l="-84615" r="-153846" b="-800000"/>
                          </a:stretch>
                        </a:blipFill>
                      </a:tcPr>
                    </a:tc>
                    <a:tc>
                      <a:txBody>
                        <a:bodyPr/>
                        <a:lstStyle/>
                        <a:p>
                          <a:endParaRPr lang="en-US"/>
                        </a:p>
                      </a:txBody>
                      <a:tcPr marL="45720" marR="45720">
                        <a:blipFill>
                          <a:blip r:embed="rId9"/>
                          <a:stretch>
                            <a:fillRect l="-218182" r="-81818" b="-800000"/>
                          </a:stretch>
                        </a:blipFill>
                      </a:tcPr>
                    </a:tc>
                    <a:tc>
                      <a:txBody>
                        <a:bodyPr/>
                        <a:lstStyle/>
                        <a:p>
                          <a:endParaRPr lang="en-US"/>
                        </a:p>
                      </a:txBody>
                      <a:tcPr marL="45720" marR="45720">
                        <a:blipFill>
                          <a:blip r:embed="rId9"/>
                          <a:stretch>
                            <a:fillRect l="-388889"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9"/>
                          <a:stretch>
                            <a:fillRect t="-100000" r="-300000" b="-700000"/>
                          </a:stretch>
                        </a:blipFill>
                      </a:tcPr>
                    </a:tc>
                    <a:tc>
                      <a:txBody>
                        <a:bodyPr/>
                        <a:lstStyle/>
                        <a:p>
                          <a:endParaRPr lang="en-US"/>
                        </a:p>
                      </a:txBody>
                      <a:tcPr marL="45720" marR="45720">
                        <a:blipFill>
                          <a:blip r:embed="rId9"/>
                          <a:stretch>
                            <a:fillRect l="-84615" t="-100000" r="-153846" b="-700000"/>
                          </a:stretch>
                        </a:blipFill>
                      </a:tcPr>
                    </a:tc>
                    <a:tc>
                      <a:txBody>
                        <a:bodyPr/>
                        <a:lstStyle/>
                        <a:p>
                          <a:endParaRPr lang="en-US"/>
                        </a:p>
                      </a:txBody>
                      <a:tcPr marL="45720" marR="45720">
                        <a:blipFill>
                          <a:blip r:embed="rId9"/>
                          <a:stretch>
                            <a:fillRect l="-218182" t="-100000" r="-81818" b="-700000"/>
                          </a:stretch>
                        </a:blipFill>
                      </a:tcPr>
                    </a:tc>
                    <a:tc>
                      <a:txBody>
                        <a:bodyPr/>
                        <a:lstStyle/>
                        <a:p>
                          <a:endParaRPr lang="en-US"/>
                        </a:p>
                      </a:txBody>
                      <a:tcPr marL="45720" marR="45720">
                        <a:blipFill>
                          <a:blip r:embed="rId9"/>
                          <a:stretch>
                            <a:fillRect l="-388889" t="-100000"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9"/>
                          <a:stretch>
                            <a:fillRect t="-200000" r="-300000" b="-600000"/>
                          </a:stretch>
                        </a:blipFill>
                      </a:tcPr>
                    </a:tc>
                    <a:tc>
                      <a:txBody>
                        <a:bodyPr/>
                        <a:lstStyle/>
                        <a:p>
                          <a:endParaRPr lang="en-US"/>
                        </a:p>
                      </a:txBody>
                      <a:tcPr marL="45720" marR="45720">
                        <a:blipFill>
                          <a:blip r:embed="rId9"/>
                          <a:stretch>
                            <a:fillRect l="-84615" t="-200000" r="-153846" b="-600000"/>
                          </a:stretch>
                        </a:blipFill>
                      </a:tcPr>
                    </a:tc>
                    <a:tc>
                      <a:txBody>
                        <a:bodyPr/>
                        <a:lstStyle/>
                        <a:p>
                          <a:endParaRPr lang="en-US"/>
                        </a:p>
                      </a:txBody>
                      <a:tcPr marL="45720" marR="45720">
                        <a:blipFill>
                          <a:blip r:embed="rId9"/>
                          <a:stretch>
                            <a:fillRect l="-218182" t="-200000" r="-81818" b="-600000"/>
                          </a:stretch>
                        </a:blipFill>
                      </a:tcPr>
                    </a:tc>
                    <a:tc>
                      <a:txBody>
                        <a:bodyPr/>
                        <a:lstStyle/>
                        <a:p>
                          <a:endParaRPr lang="en-US"/>
                        </a:p>
                      </a:txBody>
                      <a:tcPr marL="45720" marR="45720">
                        <a:blipFill>
                          <a:blip r:embed="rId9"/>
                          <a:stretch>
                            <a:fillRect l="-388889" t="-200000"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9"/>
                          <a:stretch>
                            <a:fillRect t="-300000" r="-300000" b="-500000"/>
                          </a:stretch>
                        </a:blipFill>
                      </a:tcPr>
                    </a:tc>
                    <a:tc>
                      <a:txBody>
                        <a:bodyPr/>
                        <a:lstStyle/>
                        <a:p>
                          <a:endParaRPr lang="en-US"/>
                        </a:p>
                      </a:txBody>
                      <a:tcPr marL="45720" marR="45720">
                        <a:blipFill>
                          <a:blip r:embed="rId9"/>
                          <a:stretch>
                            <a:fillRect l="-84615" t="-300000" r="-153846" b="-500000"/>
                          </a:stretch>
                        </a:blipFill>
                      </a:tcPr>
                    </a:tc>
                    <a:tc>
                      <a:txBody>
                        <a:bodyPr/>
                        <a:lstStyle/>
                        <a:p>
                          <a:endParaRPr lang="en-US"/>
                        </a:p>
                      </a:txBody>
                      <a:tcPr marL="45720" marR="45720">
                        <a:blipFill>
                          <a:blip r:embed="rId9"/>
                          <a:stretch>
                            <a:fillRect l="-218182" t="-300000" r="-81818" b="-500000"/>
                          </a:stretch>
                        </a:blipFill>
                      </a:tcPr>
                    </a:tc>
                    <a:tc>
                      <a:txBody>
                        <a:bodyPr/>
                        <a:lstStyle/>
                        <a:p>
                          <a:endParaRPr lang="en-US"/>
                        </a:p>
                      </a:txBody>
                      <a:tcPr marL="45720" marR="45720">
                        <a:blipFill>
                          <a:blip r:embed="rId9"/>
                          <a:stretch>
                            <a:fillRect l="-388889" t="-300000"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9"/>
                          <a:stretch>
                            <a:fillRect t="-400000" r="-300000" b="-400000"/>
                          </a:stretch>
                        </a:blipFill>
                      </a:tcPr>
                    </a:tc>
                    <a:tc>
                      <a:txBody>
                        <a:bodyPr/>
                        <a:lstStyle/>
                        <a:p>
                          <a:endParaRPr lang="en-US"/>
                        </a:p>
                      </a:txBody>
                      <a:tcPr marL="45720" marR="45720">
                        <a:blipFill>
                          <a:blip r:embed="rId9"/>
                          <a:stretch>
                            <a:fillRect l="-84615" t="-400000" r="-153846" b="-400000"/>
                          </a:stretch>
                        </a:blipFill>
                      </a:tcPr>
                    </a:tc>
                    <a:tc>
                      <a:txBody>
                        <a:bodyPr/>
                        <a:lstStyle/>
                        <a:p>
                          <a:endParaRPr lang="en-US"/>
                        </a:p>
                      </a:txBody>
                      <a:tcPr marL="45720" marR="45720">
                        <a:blipFill>
                          <a:blip r:embed="rId9"/>
                          <a:stretch>
                            <a:fillRect l="-218182" t="-400000" r="-81818" b="-400000"/>
                          </a:stretch>
                        </a:blipFill>
                      </a:tcPr>
                    </a:tc>
                    <a:tc>
                      <a:txBody>
                        <a:bodyPr/>
                        <a:lstStyle/>
                        <a:p>
                          <a:endParaRPr lang="en-US"/>
                        </a:p>
                      </a:txBody>
                      <a:tcPr marL="45720" marR="45720">
                        <a:blipFill>
                          <a:blip r:embed="rId9"/>
                          <a:stretch>
                            <a:fillRect l="-388889" t="-400000"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9"/>
                          <a:stretch>
                            <a:fillRect t="-500000" r="-300000" b="-300000"/>
                          </a:stretch>
                        </a:blipFill>
                      </a:tcPr>
                    </a:tc>
                    <a:tc>
                      <a:txBody>
                        <a:bodyPr/>
                        <a:lstStyle/>
                        <a:p>
                          <a:endParaRPr lang="en-US"/>
                        </a:p>
                      </a:txBody>
                      <a:tcPr marL="45720" marR="45720">
                        <a:blipFill>
                          <a:blip r:embed="rId9"/>
                          <a:stretch>
                            <a:fillRect l="-84615" t="-500000" r="-153846" b="-300000"/>
                          </a:stretch>
                        </a:blipFill>
                      </a:tcPr>
                    </a:tc>
                    <a:tc>
                      <a:txBody>
                        <a:bodyPr/>
                        <a:lstStyle/>
                        <a:p>
                          <a:endParaRPr lang="en-US"/>
                        </a:p>
                      </a:txBody>
                      <a:tcPr marL="45720" marR="45720">
                        <a:blipFill>
                          <a:blip r:embed="rId9"/>
                          <a:stretch>
                            <a:fillRect l="-218182" t="-500000" r="-81818" b="-300000"/>
                          </a:stretch>
                        </a:blipFill>
                      </a:tcPr>
                    </a:tc>
                    <a:tc>
                      <a:txBody>
                        <a:bodyPr/>
                        <a:lstStyle/>
                        <a:p>
                          <a:endParaRPr lang="en-US"/>
                        </a:p>
                      </a:txBody>
                      <a:tcPr marL="45720" marR="45720">
                        <a:blipFill>
                          <a:blip r:embed="rId9"/>
                          <a:stretch>
                            <a:fillRect l="-388889" t="-500000"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9"/>
                          <a:stretch>
                            <a:fillRect t="-600000" r="-300000" b="-200000"/>
                          </a:stretch>
                        </a:blipFill>
                      </a:tcPr>
                    </a:tc>
                    <a:tc>
                      <a:txBody>
                        <a:bodyPr/>
                        <a:lstStyle/>
                        <a:p>
                          <a:endParaRPr lang="en-US"/>
                        </a:p>
                      </a:txBody>
                      <a:tcPr marL="45720" marR="45720">
                        <a:blipFill>
                          <a:blip r:embed="rId9"/>
                          <a:stretch>
                            <a:fillRect l="-84615" t="-600000" r="-153846" b="-200000"/>
                          </a:stretch>
                        </a:blipFill>
                      </a:tcPr>
                    </a:tc>
                    <a:tc>
                      <a:txBody>
                        <a:bodyPr/>
                        <a:lstStyle/>
                        <a:p>
                          <a:endParaRPr lang="en-US"/>
                        </a:p>
                      </a:txBody>
                      <a:tcPr marL="45720" marR="45720">
                        <a:blipFill>
                          <a:blip r:embed="rId9"/>
                          <a:stretch>
                            <a:fillRect l="-218182" t="-600000" r="-81818" b="-200000"/>
                          </a:stretch>
                        </a:blipFill>
                      </a:tcPr>
                    </a:tc>
                    <a:tc>
                      <a:txBody>
                        <a:bodyPr/>
                        <a:lstStyle/>
                        <a:p>
                          <a:endParaRPr lang="en-US"/>
                        </a:p>
                      </a:txBody>
                      <a:tcPr marL="45720" marR="45720">
                        <a:blipFill>
                          <a:blip r:embed="rId9"/>
                          <a:stretch>
                            <a:fillRect l="-388889" t="-600000"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9"/>
                          <a:stretch>
                            <a:fillRect t="-700000" r="-300000" b="-100000"/>
                          </a:stretch>
                        </a:blipFill>
                      </a:tcPr>
                    </a:tc>
                    <a:tc>
                      <a:txBody>
                        <a:bodyPr/>
                        <a:lstStyle/>
                        <a:p>
                          <a:endParaRPr lang="en-US"/>
                        </a:p>
                      </a:txBody>
                      <a:tcPr marL="45720" marR="45720">
                        <a:blipFill>
                          <a:blip r:embed="rId9"/>
                          <a:stretch>
                            <a:fillRect l="-84615" t="-700000" r="-153846" b="-100000"/>
                          </a:stretch>
                        </a:blipFill>
                      </a:tcPr>
                    </a:tc>
                    <a:tc>
                      <a:txBody>
                        <a:bodyPr/>
                        <a:lstStyle/>
                        <a:p>
                          <a:endParaRPr lang="en-US"/>
                        </a:p>
                      </a:txBody>
                      <a:tcPr marL="45720" marR="45720">
                        <a:blipFill>
                          <a:blip r:embed="rId9"/>
                          <a:stretch>
                            <a:fillRect l="-218182" t="-700000" r="-81818" b="-100000"/>
                          </a:stretch>
                        </a:blipFill>
                      </a:tcPr>
                    </a:tc>
                    <a:tc>
                      <a:txBody>
                        <a:bodyPr/>
                        <a:lstStyle/>
                        <a:p>
                          <a:endParaRPr lang="en-US"/>
                        </a:p>
                      </a:txBody>
                      <a:tcPr marL="45720" marR="45720">
                        <a:blipFill>
                          <a:blip r:embed="rId9"/>
                          <a:stretch>
                            <a:fillRect l="-388889" t="-700000"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9"/>
                          <a:stretch>
                            <a:fillRect t="-800000" r="-300000"/>
                          </a:stretch>
                        </a:blipFill>
                      </a:tcPr>
                    </a:tc>
                    <a:tc>
                      <a:txBody>
                        <a:bodyPr/>
                        <a:lstStyle/>
                        <a:p>
                          <a:endParaRPr lang="en-US"/>
                        </a:p>
                      </a:txBody>
                      <a:tcPr marL="45720" marR="45720">
                        <a:blipFill>
                          <a:blip r:embed="rId9"/>
                          <a:stretch>
                            <a:fillRect l="-84615" t="-800000" r="-153846"/>
                          </a:stretch>
                        </a:blipFill>
                      </a:tcPr>
                    </a:tc>
                    <a:tc>
                      <a:txBody>
                        <a:bodyPr/>
                        <a:lstStyle/>
                        <a:p>
                          <a:endParaRPr lang="en-US"/>
                        </a:p>
                      </a:txBody>
                      <a:tcPr marL="45720" marR="45720">
                        <a:blipFill>
                          <a:blip r:embed="rId9"/>
                          <a:stretch>
                            <a:fillRect l="-218182" t="-800000" r="-81818"/>
                          </a:stretch>
                        </a:blipFill>
                      </a:tcPr>
                    </a:tc>
                    <a:tc>
                      <a:txBody>
                        <a:bodyPr/>
                        <a:lstStyle/>
                        <a:p>
                          <a:endParaRPr lang="en-US"/>
                        </a:p>
                      </a:txBody>
                      <a:tcPr marL="45720" marR="45720">
                        <a:blipFill>
                          <a:blip r:embed="rId9"/>
                          <a:stretch>
                            <a:fillRect l="-388889" t="-800000"/>
                          </a:stretch>
                        </a:blipFill>
                      </a:tcPr>
                    </a:tc>
                    <a:extLst>
                      <a:ext uri="{0D108BD9-81ED-4DB2-BD59-A6C34878D82A}">
                        <a16:rowId xmlns:a16="http://schemas.microsoft.com/office/drawing/2014/main" val="10008"/>
                      </a:ext>
                    </a:extLst>
                  </a:tr>
                </a:tbl>
              </a:graphicData>
            </a:graphic>
          </p:graphicFrame>
        </mc:Fallback>
      </mc:AlternateContent>
      <p:grpSp>
        <p:nvGrpSpPr>
          <p:cNvPr id="99" name="Group 98">
            <a:extLst>
              <a:ext uri="{FF2B5EF4-FFF2-40B4-BE49-F238E27FC236}">
                <a16:creationId xmlns:a16="http://schemas.microsoft.com/office/drawing/2014/main" id="{641C7747-1B2E-2041-90E7-BA0D53C1746C}"/>
              </a:ext>
            </a:extLst>
          </p:cNvPr>
          <p:cNvGrpSpPr/>
          <p:nvPr/>
        </p:nvGrpSpPr>
        <p:grpSpPr>
          <a:xfrm>
            <a:off x="3061845" y="4101184"/>
            <a:ext cx="2435914" cy="1694786"/>
            <a:chOff x="3061845" y="4101184"/>
            <a:chExt cx="2435914" cy="1694786"/>
          </a:xfrm>
        </p:grpSpPr>
        <p:sp>
          <p:nvSpPr>
            <p:cNvPr id="78" name="TextBox 77">
              <a:extLst>
                <a:ext uri="{FF2B5EF4-FFF2-40B4-BE49-F238E27FC236}">
                  <a16:creationId xmlns:a16="http://schemas.microsoft.com/office/drawing/2014/main" id="{094BE5E0-6858-FD45-B10F-626147768436}"/>
                </a:ext>
              </a:extLst>
            </p:cNvPr>
            <p:cNvSpPr txBox="1"/>
            <p:nvPr/>
          </p:nvSpPr>
          <p:spPr>
            <a:xfrm>
              <a:off x="3395588" y="5426638"/>
              <a:ext cx="1753685" cy="369332"/>
            </a:xfrm>
            <a:prstGeom prst="rect">
              <a:avLst/>
            </a:prstGeom>
            <a:noFill/>
          </p:spPr>
          <p:txBody>
            <a:bodyPr wrap="none" rtlCol="0">
              <a:spAutoFit/>
            </a:bodyPr>
            <a:lstStyle/>
            <a:p>
              <a:r>
                <a:rPr lang="de-DE" dirty="0"/>
                <a:t>Faktorgraph (FG)</a:t>
              </a:r>
            </a:p>
          </p:txBody>
        </p:sp>
        <p:grpSp>
          <p:nvGrpSpPr>
            <p:cNvPr id="98" name="Group 97">
              <a:extLst>
                <a:ext uri="{FF2B5EF4-FFF2-40B4-BE49-F238E27FC236}">
                  <a16:creationId xmlns:a16="http://schemas.microsoft.com/office/drawing/2014/main" id="{6CFDFF89-2626-AD4E-B256-C993579206CA}"/>
                </a:ext>
              </a:extLst>
            </p:cNvPr>
            <p:cNvGrpSpPr/>
            <p:nvPr/>
          </p:nvGrpSpPr>
          <p:grpSpPr>
            <a:xfrm>
              <a:off x="3061845" y="4101184"/>
              <a:ext cx="2435914" cy="1146015"/>
              <a:chOff x="3061845" y="4101184"/>
              <a:chExt cx="2435914" cy="1146015"/>
            </a:xfrm>
          </p:grpSpPr>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D8DDBE89-2389-CD43-B1D9-F44C73B29109}"/>
                      </a:ext>
                    </a:extLst>
                  </p:cNvPr>
                  <p:cNvSpPr txBox="1"/>
                  <p:nvPr/>
                </p:nvSpPr>
                <p:spPr>
                  <a:xfrm>
                    <a:off x="3061845" y="485768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76" name="TextBox 75">
                    <a:extLst>
                      <a:ext uri="{FF2B5EF4-FFF2-40B4-BE49-F238E27FC236}">
                        <a16:creationId xmlns:a16="http://schemas.microsoft.com/office/drawing/2014/main" id="{D8DDBE89-2389-CD43-B1D9-F44C73B29109}"/>
                      </a:ext>
                    </a:extLst>
                  </p:cNvPr>
                  <p:cNvSpPr txBox="1">
                    <a:spLocks noRot="1" noChangeAspect="1" noMove="1" noResize="1" noEditPoints="1" noAdjustHandles="1" noChangeArrowheads="1" noChangeShapeType="1" noTextEdit="1"/>
                  </p:cNvSpPr>
                  <p:nvPr/>
                </p:nvSpPr>
                <p:spPr>
                  <a:xfrm>
                    <a:off x="3061845" y="4857686"/>
                    <a:ext cx="972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61B45633-856F-3C4F-AE12-1102E1324C8B}"/>
                      </a:ext>
                    </a:extLst>
                  </p:cNvPr>
                  <p:cNvSpPr txBox="1"/>
                  <p:nvPr/>
                </p:nvSpPr>
                <p:spPr>
                  <a:xfrm>
                    <a:off x="3784840" y="410118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de-DE" dirty="0"/>
                  </a:p>
                </p:txBody>
              </p:sp>
            </mc:Choice>
            <mc:Fallback xmlns="">
              <p:sp>
                <p:nvSpPr>
                  <p:cNvPr id="74" name="TextBox 73">
                    <a:extLst>
                      <a:ext uri="{FF2B5EF4-FFF2-40B4-BE49-F238E27FC236}">
                        <a16:creationId xmlns:a16="http://schemas.microsoft.com/office/drawing/2014/main" id="{61B45633-856F-3C4F-AE12-1102E1324C8B}"/>
                      </a:ext>
                    </a:extLst>
                  </p:cNvPr>
                  <p:cNvSpPr txBox="1">
                    <a:spLocks noRot="1" noChangeAspect="1" noMove="1" noResize="1" noEditPoints="1" noAdjustHandles="1" noChangeArrowheads="1" noChangeShapeType="1" noTextEdit="1"/>
                  </p:cNvSpPr>
                  <p:nvPr/>
                </p:nvSpPr>
                <p:spPr>
                  <a:xfrm>
                    <a:off x="3784840" y="4101184"/>
                    <a:ext cx="972000" cy="389513"/>
                  </a:xfrm>
                  <a:prstGeom prst="ellipse">
                    <a:avLst/>
                  </a:prstGeom>
                  <a:blipFill>
                    <a:blip r:embed="rId11"/>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E3477995-C57E-C041-8B9B-0B2BBA84D5D0}"/>
                      </a:ext>
                    </a:extLst>
                  </p:cNvPr>
                  <p:cNvSpPr txBox="1"/>
                  <p:nvPr/>
                </p:nvSpPr>
                <p:spPr>
                  <a:xfrm>
                    <a:off x="4525759" y="4857685"/>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oMath>
                      </m:oMathPara>
                    </a14:m>
                    <a:endParaRPr lang="de-DE" dirty="0"/>
                  </a:p>
                </p:txBody>
              </p:sp>
            </mc:Choice>
            <mc:Fallback xmlns="">
              <p:sp>
                <p:nvSpPr>
                  <p:cNvPr id="72" name="TextBox 71">
                    <a:extLst>
                      <a:ext uri="{FF2B5EF4-FFF2-40B4-BE49-F238E27FC236}">
                        <a16:creationId xmlns:a16="http://schemas.microsoft.com/office/drawing/2014/main" id="{E3477995-C57E-C041-8B9B-0B2BBA84D5D0}"/>
                      </a:ext>
                    </a:extLst>
                  </p:cNvPr>
                  <p:cNvSpPr txBox="1">
                    <a:spLocks noRot="1" noChangeAspect="1" noMove="1" noResize="1" noEditPoints="1" noAdjustHandles="1" noChangeArrowheads="1" noChangeShapeType="1" noTextEdit="1"/>
                  </p:cNvSpPr>
                  <p:nvPr/>
                </p:nvSpPr>
                <p:spPr>
                  <a:xfrm>
                    <a:off x="4525759" y="4857685"/>
                    <a:ext cx="972000" cy="389513"/>
                  </a:xfrm>
                  <a:prstGeom prst="ellipse">
                    <a:avLst/>
                  </a:prstGeom>
                  <a:blipFill>
                    <a:blip r:embed="rId12"/>
                    <a:stretch>
                      <a:fillRect/>
                    </a:stretch>
                  </a:blipFill>
                  <a:ln>
                    <a:solidFill>
                      <a:schemeClr val="tx1"/>
                    </a:solidFill>
                  </a:ln>
                </p:spPr>
                <p:txBody>
                  <a:bodyPr/>
                  <a:lstStyle/>
                  <a:p>
                    <a:r>
                      <a:rPr lang="de-DE">
                        <a:noFill/>
                      </a:rPr>
                      <a:t> </a:t>
                    </a:r>
                  </a:p>
                </p:txBody>
              </p:sp>
            </mc:Fallback>
          </mc:AlternateContent>
          <p:sp>
            <p:nvSpPr>
              <p:cNvPr id="66" name="Rectangle 65">
                <a:extLst>
                  <a:ext uri="{FF2B5EF4-FFF2-40B4-BE49-F238E27FC236}">
                    <a16:creationId xmlns:a16="http://schemas.microsoft.com/office/drawing/2014/main" id="{62FDD00C-F5C3-6D43-8B4E-9582A21CD206}"/>
                  </a:ext>
                </a:extLst>
              </p:cNvPr>
              <p:cNvSpPr/>
              <p:nvPr/>
            </p:nvSpPr>
            <p:spPr>
              <a:xfrm>
                <a:off x="4939759" y="4534230"/>
                <a:ext cx="144000" cy="160531"/>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7" name="Straight Connector 66">
                <a:extLst>
                  <a:ext uri="{FF2B5EF4-FFF2-40B4-BE49-F238E27FC236}">
                    <a16:creationId xmlns:a16="http://schemas.microsoft.com/office/drawing/2014/main" id="{F5EBA5A4-449E-A643-822E-E233A3D434A5}"/>
                  </a:ext>
                </a:extLst>
              </p:cNvPr>
              <p:cNvCxnSpPr>
                <a:cxnSpLocks/>
                <a:stCxn id="74" idx="5"/>
                <a:endCxn id="66" idx="0"/>
              </p:cNvCxnSpPr>
              <p:nvPr/>
            </p:nvCxnSpPr>
            <p:spPr>
              <a:xfrm>
                <a:off x="4614494" y="4433654"/>
                <a:ext cx="397265" cy="100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F2241799-9A20-B146-B07C-0E9F93338EC0}"/>
                  </a:ext>
                </a:extLst>
              </p:cNvPr>
              <p:cNvCxnSpPr>
                <a:cxnSpLocks/>
                <a:stCxn id="66" idx="2"/>
                <a:endCxn id="72" idx="0"/>
              </p:cNvCxnSpPr>
              <p:nvPr/>
            </p:nvCxnSpPr>
            <p:spPr>
              <a:xfrm>
                <a:off x="5011759" y="4694761"/>
                <a:ext cx="0" cy="162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Rectangle 68">
                <a:extLst>
                  <a:ext uri="{FF2B5EF4-FFF2-40B4-BE49-F238E27FC236}">
                    <a16:creationId xmlns:a16="http://schemas.microsoft.com/office/drawing/2014/main" id="{4B069386-86B0-F04C-9550-EC242810545F}"/>
                  </a:ext>
                </a:extLst>
              </p:cNvPr>
              <p:cNvSpPr/>
              <p:nvPr/>
            </p:nvSpPr>
            <p:spPr>
              <a:xfrm>
                <a:off x="3475845" y="454249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70" name="Straight Connector 69">
                <a:extLst>
                  <a:ext uri="{FF2B5EF4-FFF2-40B4-BE49-F238E27FC236}">
                    <a16:creationId xmlns:a16="http://schemas.microsoft.com/office/drawing/2014/main" id="{7AD891DE-9802-DB4F-913F-7AC2AB60C18E}"/>
                  </a:ext>
                </a:extLst>
              </p:cNvPr>
              <p:cNvCxnSpPr>
                <a:cxnSpLocks/>
                <a:stCxn id="74" idx="3"/>
                <a:endCxn id="69" idx="0"/>
              </p:cNvCxnSpPr>
              <p:nvPr/>
            </p:nvCxnSpPr>
            <p:spPr>
              <a:xfrm flipH="1">
                <a:off x="3547845" y="4433654"/>
                <a:ext cx="379341" cy="108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A010280-6888-F048-946F-57A287940437}"/>
                  </a:ext>
                </a:extLst>
              </p:cNvPr>
              <p:cNvCxnSpPr>
                <a:cxnSpLocks/>
                <a:stCxn id="69" idx="2"/>
                <a:endCxn id="76" idx="0"/>
              </p:cNvCxnSpPr>
              <p:nvPr/>
            </p:nvCxnSpPr>
            <p:spPr>
              <a:xfrm>
                <a:off x="3547845" y="4686495"/>
                <a:ext cx="0" cy="17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55">
                <a:extLst>
                  <a:ext uri="{FF2B5EF4-FFF2-40B4-BE49-F238E27FC236}">
                    <a16:creationId xmlns:a16="http://schemas.microsoft.com/office/drawing/2014/main" id="{3AEDD79B-A2C1-154A-9E59-BEF826D2735A}"/>
                  </a:ext>
                </a:extLst>
              </p:cNvPr>
              <p:cNvSpPr/>
              <p:nvPr/>
            </p:nvSpPr>
            <p:spPr>
              <a:xfrm>
                <a:off x="4940089" y="422579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7" name="Straight Connector 56">
                <a:extLst>
                  <a:ext uri="{FF2B5EF4-FFF2-40B4-BE49-F238E27FC236}">
                    <a16:creationId xmlns:a16="http://schemas.microsoft.com/office/drawing/2014/main" id="{F16592D0-102B-4745-B468-CA5A2E62AE1A}"/>
                  </a:ext>
                </a:extLst>
              </p:cNvPr>
              <p:cNvCxnSpPr>
                <a:cxnSpLocks/>
                <a:stCxn id="74" idx="6"/>
                <a:endCxn id="56" idx="1"/>
              </p:cNvCxnSpPr>
              <p:nvPr/>
            </p:nvCxnSpPr>
            <p:spPr>
              <a:xfrm>
                <a:off x="4756840" y="4295941"/>
                <a:ext cx="183249" cy="18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73415626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12BC5-3771-FF4A-851D-8F3CA993FE92}"/>
              </a:ext>
            </a:extLst>
          </p:cNvPr>
          <p:cNvSpPr>
            <a:spLocks noGrp="1"/>
          </p:cNvSpPr>
          <p:nvPr>
            <p:ph type="title"/>
          </p:nvPr>
        </p:nvSpPr>
        <p:spPr/>
        <p:txBody>
          <a:bodyPr/>
          <a:lstStyle/>
          <a:p>
            <a:r>
              <a:rPr lang="de-DE" dirty="0"/>
              <a:t>Faktoren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D22463-0EC2-FF48-9836-DB258CCBF8DB}"/>
                  </a:ext>
                </a:extLst>
              </p:cNvPr>
              <p:cNvSpPr>
                <a:spLocks noGrp="1"/>
              </p:cNvSpPr>
              <p:nvPr>
                <p:ph idx="1"/>
              </p:nvPr>
            </p:nvSpPr>
            <p:spPr>
              <a:xfrm>
                <a:off x="360000" y="1665065"/>
                <a:ext cx="7738972" cy="4387391"/>
              </a:xfrm>
            </p:spPr>
            <p:txBody>
              <a:bodyPr>
                <a:normAutofit fontScale="92500" lnSpcReduction="10000"/>
              </a:bodyPr>
              <a:lstStyle/>
              <a:p>
                <a:r>
                  <a:rPr lang="de-DE" dirty="0">
                    <a:solidFill>
                      <a:schemeClr val="accent1"/>
                    </a:solidFill>
                  </a:rPr>
                  <a:t>Faktor</a:t>
                </a:r>
                <a:r>
                  <a:rPr lang="de-DE" dirty="0"/>
                  <a:t> </a:t>
                </a:r>
                <a14:m>
                  <m:oMath xmlns:m="http://schemas.openxmlformats.org/officeDocument/2006/math">
                    <m:r>
                      <a:rPr lang="de-DE" i="1">
                        <a:latin typeface="Cambria Math" panose="02040503050406030204" pitchFamily="18" charset="0"/>
                        <a:ea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𝜙</m:t>
                    </m:r>
                    <m:d>
                      <m:dPr>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1</m:t>
                            </m:r>
                          </m:sub>
                        </m:sSub>
                        <m:r>
                          <a:rPr lang="de-DE" i="1">
                            <a:solidFill>
                              <a:schemeClr val="accent1"/>
                            </a:solidFill>
                            <a:latin typeface="Cambria Math" panose="02040503050406030204" pitchFamily="18" charset="0"/>
                            <a:ea typeface="Cambria Math" panose="02040503050406030204" pitchFamily="18" charset="0"/>
                          </a:rPr>
                          <m:t>,…, </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𝑘</m:t>
                            </m:r>
                          </m:sub>
                        </m:sSub>
                      </m:e>
                    </m:d>
                  </m:oMath>
                </a14:m>
                <a:endParaRPr lang="de-DE" dirty="0"/>
              </a:p>
              <a:p>
                <a:pPr lvl="1"/>
                <a:r>
                  <a:rPr lang="de-DE" dirty="0"/>
                  <a:t>Argumente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𝑘</m:t>
                        </m:r>
                      </m:sub>
                    </m:sSub>
                  </m:oMath>
                </a14:m>
                <a:r>
                  <a:rPr lang="de-DE" dirty="0"/>
                  <a:t>: Zufallsvariablen</a:t>
                </a:r>
              </a:p>
              <a:p>
                <a:pPr lvl="2"/>
                <a14:m>
                  <m:oMath xmlns:m="http://schemas.openxmlformats.org/officeDocument/2006/math">
                    <m:r>
                      <m:rPr>
                        <m:sty m:val="p"/>
                      </m:rPr>
                      <a:rPr lang="de-DE" i="0">
                        <a:latin typeface="Cambria Math" panose="02040503050406030204" pitchFamily="18" charset="0"/>
                      </a:rPr>
                      <m:t>rv</m:t>
                    </m:r>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𝑖</m:t>
                            </m:r>
                          </m:sub>
                        </m:sSub>
                      </m:e>
                    </m:d>
                    <m:r>
                      <a:rPr lang="de-DE" b="0" i="0" smtClean="0">
                        <a:latin typeface="Cambria Math" panose="02040503050406030204" pitchFamily="18" charset="0"/>
                      </a:rPr>
                      <m:t>=</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𝑘</m:t>
                            </m:r>
                          </m:sub>
                        </m:sSub>
                      </m:e>
                    </m:d>
                  </m:oMath>
                </a14:m>
                <a:endParaRPr lang="de-DE" dirty="0"/>
              </a:p>
              <a:p>
                <a:pPr lvl="1"/>
                <a:r>
                  <a:rPr lang="de-DE" dirty="0"/>
                  <a:t>Potentialfunktion</a:t>
                </a:r>
                <a:r>
                  <a:rPr lang="de-DE" dirty="0">
                    <a:ea typeface="Cambria Math" panose="02040503050406030204" pitchFamily="18" charset="0"/>
                  </a:rPr>
                  <a:t> </a:t>
                </a:r>
                <a14:m>
                  <m:oMath xmlns:m="http://schemas.openxmlformats.org/officeDocument/2006/math">
                    <m:r>
                      <a:rPr lang="de-DE" i="1">
                        <a:latin typeface="Cambria Math" panose="02040503050406030204" pitchFamily="18" charset="0"/>
                        <a:ea typeface="Cambria Math" panose="02040503050406030204" pitchFamily="18" charset="0"/>
                      </a:rPr>
                      <m:t>𝜙</m:t>
                    </m:r>
                  </m:oMath>
                </a14:m>
                <a:r>
                  <a:rPr lang="de-DE" dirty="0"/>
                  <a:t>: Reell-wertige, positive Funktion</a:t>
                </a:r>
                <a:br>
                  <a:rPr lang="de-DE" dirty="0"/>
                </a:br>
                <a14:m>
                  <m:oMath xmlns:m="http://schemas.openxmlformats.org/officeDocument/2006/math">
                    <m:r>
                      <a:rPr lang="de-DE" i="1">
                        <a:latin typeface="Cambria Math" panose="02040503050406030204" pitchFamily="18" charset="0"/>
                        <a:ea typeface="Cambria Math" panose="02040503050406030204" pitchFamily="18" charset="0"/>
                      </a:rPr>
                      <m:t>𝜙</m:t>
                    </m:r>
                    <m:r>
                      <a:rPr lang="de-DE" i="1">
                        <a:latin typeface="Cambria Math" panose="02040503050406030204" pitchFamily="18" charset="0"/>
                        <a:ea typeface="Cambria Math" panose="02040503050406030204" pitchFamily="18" charset="0"/>
                      </a:rPr>
                      <m:t>: </m:t>
                    </m:r>
                    <m:sSubSup>
                      <m:sSubSupPr>
                        <m:ctrlPr>
                          <a:rPr lang="de-DE" i="1">
                            <a:latin typeface="Cambria Math" panose="02040503050406030204" pitchFamily="18" charset="0"/>
                            <a:ea typeface="Cambria Math" panose="02040503050406030204" pitchFamily="18" charset="0"/>
                          </a:rPr>
                        </m:ctrlPr>
                      </m:sSubSupPr>
                      <m:e>
                        <m:r>
                          <a:rPr lang="de-DE" i="1">
                            <a:latin typeface="Cambria Math" panose="02040503050406030204" pitchFamily="18" charset="0"/>
                            <a:ea typeface="Cambria Math" panose="02040503050406030204" pitchFamily="18" charset="0"/>
                          </a:rPr>
                          <m:t>×</m:t>
                        </m:r>
                      </m:e>
                      <m:sub>
                        <m:r>
                          <a:rPr lang="de-DE" i="1">
                            <a:latin typeface="Cambria Math" panose="02040503050406030204" pitchFamily="18" charset="0"/>
                            <a:ea typeface="Cambria Math" panose="02040503050406030204" pitchFamily="18" charset="0"/>
                          </a:rPr>
                          <m:t>𝑖</m:t>
                        </m:r>
                        <m:r>
                          <a:rPr lang="de-DE" i="1">
                            <a:latin typeface="Cambria Math" panose="02040503050406030204" pitchFamily="18" charset="0"/>
                            <a:ea typeface="Cambria Math" panose="02040503050406030204" pitchFamily="18" charset="0"/>
                          </a:rPr>
                          <m:t>=1</m:t>
                        </m:r>
                      </m:sub>
                      <m:sup>
                        <m:r>
                          <a:rPr lang="de-DE" i="1">
                            <a:latin typeface="Cambria Math" panose="02040503050406030204" pitchFamily="18" charset="0"/>
                            <a:ea typeface="Cambria Math" panose="02040503050406030204" pitchFamily="18" charset="0"/>
                          </a:rPr>
                          <m:t>𝑘</m:t>
                        </m:r>
                      </m:sup>
                    </m:sSubSup>
                    <m:r>
                      <m:rPr>
                        <m:sty m:val="p"/>
                      </m:rPr>
                      <a:rPr lang="de-DE" b="0" i="0" smtClean="0">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𝑖</m:t>
                            </m:r>
                          </m:sub>
                        </m:sSub>
                      </m:e>
                    </m:d>
                    <m:r>
                      <a:rPr lang="de-DE" i="1">
                        <a:latin typeface="Cambria Math" panose="02040503050406030204" pitchFamily="18" charset="0"/>
                        <a:ea typeface="Cambria Math" panose="02040503050406030204" pitchFamily="18" charset="0"/>
                      </a:rPr>
                      <m:t>⟶</m:t>
                    </m:r>
                    <m:sSup>
                      <m:sSupPr>
                        <m:ctrlPr>
                          <a:rPr lang="de-DE" i="1" smtClean="0">
                            <a:solidFill>
                              <a:srgbClr val="FFC000"/>
                            </a:solidFill>
                            <a:latin typeface="Cambria Math" panose="02040503050406030204" pitchFamily="18" charset="0"/>
                            <a:ea typeface="Cambria Math" panose="02040503050406030204" pitchFamily="18" charset="0"/>
                          </a:rPr>
                        </m:ctrlPr>
                      </m:sSupPr>
                      <m:e>
                        <m:r>
                          <a:rPr lang="de-DE" i="1">
                            <a:solidFill>
                              <a:srgbClr val="FFC000"/>
                            </a:solidFill>
                            <a:latin typeface="Cambria Math" panose="02040503050406030204" pitchFamily="18" charset="0"/>
                            <a:ea typeface="Cambria Math" panose="02040503050406030204" pitchFamily="18" charset="0"/>
                          </a:rPr>
                          <m:t>ℝ</m:t>
                        </m:r>
                      </m:e>
                      <m:sup>
                        <m:r>
                          <a:rPr lang="de-DE" i="1">
                            <a:solidFill>
                              <a:srgbClr val="FFC000"/>
                            </a:solidFill>
                            <a:latin typeface="Cambria Math" panose="02040503050406030204" pitchFamily="18" charset="0"/>
                            <a:ea typeface="Cambria Math" panose="02040503050406030204" pitchFamily="18" charset="0"/>
                          </a:rPr>
                          <m:t>0,+</m:t>
                        </m:r>
                      </m:sup>
                    </m:sSup>
                  </m:oMath>
                </a14:m>
                <a:endParaRPr lang="de-DE" dirty="0"/>
              </a:p>
              <a:p>
                <a:pPr lvl="2"/>
                <a:r>
                  <a:rPr lang="de-DE" dirty="0"/>
                  <a:t>Bildet auf </a:t>
                </a:r>
                <a:r>
                  <a:rPr lang="de-DE" dirty="0">
                    <a:solidFill>
                      <a:srgbClr val="FFC000"/>
                    </a:solidFill>
                  </a:rPr>
                  <a:t>Potentiale</a:t>
                </a:r>
                <a:r>
                  <a:rPr lang="de-DE" dirty="0"/>
                  <a:t> ab</a:t>
                </a:r>
              </a:p>
              <a:p>
                <a:pPr lvl="3"/>
                <a:r>
                  <a:rPr lang="de-DE" dirty="0">
                    <a:solidFill>
                      <a:srgbClr val="FFC000"/>
                    </a:solidFill>
                  </a:rPr>
                  <a:t>Muss keine Wahrscheinlichkeitsverteilung sein </a:t>
                </a:r>
                <a:r>
                  <a:rPr lang="de-DE" dirty="0"/>
                  <a:t>(allg. Verteilung)</a:t>
                </a:r>
              </a:p>
              <a:p>
                <a:pPr lvl="3"/>
                <a:r>
                  <a:rPr lang="de-DE" dirty="0"/>
                  <a:t>Misst so etwas wie Korrelation, Kompatibilität, Affinität, Gewichtung, ...</a:t>
                </a:r>
              </a:p>
              <a:p>
                <a:pPr lvl="3"/>
                <a:r>
                  <a:rPr lang="de-DE" dirty="0"/>
                  <a:t>Herkunft aus der Signalverarbeitung: Potential in elektrischen Feldern</a:t>
                </a:r>
              </a:p>
              <a:p>
                <a:pPr lvl="2"/>
                <a:r>
                  <a:rPr lang="de-DE" dirty="0"/>
                  <a:t>Mindestens ein Potential </a:t>
                </a:r>
                <a14:m>
                  <m:oMath xmlns:m="http://schemas.openxmlformats.org/officeDocument/2006/math">
                    <m:r>
                      <a:rPr lang="de-DE" i="1">
                        <a:latin typeface="Cambria Math" panose="02040503050406030204" pitchFamily="18" charset="0"/>
                        <a:ea typeface="Cambria Math" panose="02040503050406030204" pitchFamily="18" charset="0"/>
                      </a:rPr>
                      <m:t>&gt;0</m:t>
                    </m:r>
                  </m:oMath>
                </a14:m>
                <a:endParaRPr lang="de-DE" dirty="0"/>
              </a:p>
              <a:p>
                <a:pPr lvl="3"/>
                <a:r>
                  <a:rPr lang="de-DE" dirty="0"/>
                  <a:t>Muss gelten, damit nachher die gemeinsame vollständige Wahrscheinlichkeitsverteilung nicht </a:t>
                </a:r>
                <a14:m>
                  <m:oMath xmlns:m="http://schemas.openxmlformats.org/officeDocument/2006/math">
                    <m:r>
                      <a:rPr lang="de-DE" i="1" dirty="0" smtClean="0">
                        <a:latin typeface="Cambria Math" panose="02040503050406030204" pitchFamily="18" charset="0"/>
                      </a:rPr>
                      <m:t>0</m:t>
                    </m:r>
                  </m:oMath>
                </a14:m>
                <a:r>
                  <a:rPr lang="de-DE" dirty="0"/>
                  <a:t> wird</a:t>
                </a:r>
              </a:p>
              <a:p>
                <a:pPr lvl="2"/>
                <a:r>
                  <a:rPr lang="de-DE" dirty="0"/>
                  <a:t>Notieren als Tabelle, Liste, …</a:t>
                </a:r>
              </a:p>
              <a:p>
                <a:pPr lvl="1"/>
                <a:r>
                  <a:rPr lang="de-DE" dirty="0"/>
                  <a:t>Beispiel: Faktor </a:t>
                </a:r>
                <a14:m>
                  <m:oMath xmlns:m="http://schemas.openxmlformats.org/officeDocument/2006/math">
                    <m:r>
                      <a:rPr lang="de-DE" b="0" i="1" smtClean="0">
                        <a:latin typeface="Cambria Math" panose="02040503050406030204" pitchFamily="18" charset="0"/>
                      </a:rPr>
                      <m:t>𝑓</m:t>
                    </m:r>
                    <m:r>
                      <a:rPr lang="de-DE" b="0" i="1" smtClean="0">
                        <a:latin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𝜙</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𝑇𝑟𝑎𝑣𝑒𝑙</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𝑆𝑖𝑐𝑘</m:t>
                        </m:r>
                      </m:e>
                    </m:d>
                  </m:oMath>
                </a14:m>
                <a:r>
                  <a:rPr lang="de-DE" dirty="0"/>
                  <a:t> </a:t>
                </a:r>
              </a:p>
              <a:p>
                <a:pPr lvl="2"/>
                <a:r>
                  <a:rPr lang="de-DE" dirty="0"/>
                  <a:t>Abbildung gemäß Tabelle rechts</a:t>
                </a:r>
              </a:p>
            </p:txBody>
          </p:sp>
        </mc:Choice>
        <mc:Fallback xmlns="">
          <p:sp>
            <p:nvSpPr>
              <p:cNvPr id="3" name="Content Placeholder 2">
                <a:extLst>
                  <a:ext uri="{FF2B5EF4-FFF2-40B4-BE49-F238E27FC236}">
                    <a16:creationId xmlns:a16="http://schemas.microsoft.com/office/drawing/2014/main" id="{FBD22463-0EC2-FF48-9836-DB258CCBF8DB}"/>
                  </a:ext>
                </a:extLst>
              </p:cNvPr>
              <p:cNvSpPr>
                <a:spLocks noGrp="1" noRot="1" noChangeAspect="1" noMove="1" noResize="1" noEditPoints="1" noAdjustHandles="1" noChangeArrowheads="1" noChangeShapeType="1" noTextEdit="1"/>
              </p:cNvSpPr>
              <p:nvPr>
                <p:ph idx="1"/>
              </p:nvPr>
            </p:nvSpPr>
            <p:spPr>
              <a:xfrm>
                <a:off x="360000" y="1665065"/>
                <a:ext cx="7738972" cy="4387391"/>
              </a:xfrm>
              <a:blipFill>
                <a:blip r:embed="rId2"/>
                <a:stretch>
                  <a:fillRect l="-1964" t="-3170" b="-288"/>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E0EAC5F-6AFE-FF4A-9B7E-AF2F205E30B2}"/>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A31428A9-6276-C046-8321-9CCF314A6A45}"/>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5299D406-940C-854E-8798-69C6CE4D9E3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63</a:t>
            </a:fld>
            <a:r>
              <a:rPr lang="de-DE"/>
              <a:t> </a:t>
            </a:r>
            <a:endParaRPr lang="de-DE" sz="1400" dirty="0"/>
          </a:p>
        </p:txBody>
      </p:sp>
      <mc:AlternateContent xmlns:mc="http://schemas.openxmlformats.org/markup-compatibility/2006" xmlns:a14="http://schemas.microsoft.com/office/drawing/2010/main">
        <mc:Choice Requires="a14">
          <p:graphicFrame>
            <p:nvGraphicFramePr>
              <p:cNvPr id="51" name="Table 50">
                <a:extLst>
                  <a:ext uri="{FF2B5EF4-FFF2-40B4-BE49-F238E27FC236}">
                    <a16:creationId xmlns:a16="http://schemas.microsoft.com/office/drawing/2014/main" id="{B8242C2B-861E-0C4E-8D8A-B41A3E96527E}"/>
                  </a:ext>
                </a:extLst>
              </p:cNvPr>
              <p:cNvGraphicFramePr>
                <a:graphicFrameLocks noGrp="1"/>
              </p:cNvGraphicFramePr>
              <p:nvPr>
                <p:extLst>
                  <p:ext uri="{D42A27DB-BD31-4B8C-83A1-F6EECF244321}">
                    <p14:modId xmlns:p14="http://schemas.microsoft.com/office/powerpoint/2010/main" val="2020764036"/>
                  </p:ext>
                </p:extLst>
              </p:nvPr>
            </p:nvGraphicFramePr>
            <p:xfrm>
              <a:off x="9189255" y="2640200"/>
              <a:ext cx="2654745"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447040">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ea typeface="Cambria Math" panose="02040503050406030204" pitchFamily="18" charset="0"/>
                                  </a:rPr>
                                  <m:t>𝜙</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r"/>
                          <a14:m>
                            <m:oMath xmlns:m="http://schemas.openxmlformats.org/officeDocument/2006/math">
                              <m:r>
                                <a:rPr lang="en-US" sz="1800" i="1" dirty="0" smtClean="0">
                                  <a:latin typeface="Cambria Math" panose="02040503050406030204" pitchFamily="18" charset="0"/>
                                  <a:ea typeface="Cambria Math" panose="02040503050406030204" pitchFamily="18" charset="0"/>
                                </a:rPr>
                                <m:t>20</m:t>
                              </m:r>
                            </m:oMath>
                          </a14:m>
                          <a:r>
                            <a:rPr lang="en-US" sz="18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r"/>
                          <a14:m>
                            <m:oMath xmlns:m="http://schemas.openxmlformats.org/officeDocument/2006/math">
                              <m:r>
                                <a:rPr lang="en-US" sz="1800" i="1" dirty="0" smtClean="0">
                                  <a:latin typeface="Cambria Math" panose="02040503050406030204" pitchFamily="18" charset="0"/>
                                  <a:ea typeface="Cambria Math" panose="02040503050406030204" pitchFamily="18" charset="0"/>
                                </a:rPr>
                                <m:t>24</m:t>
                              </m:r>
                            </m:oMath>
                          </a14:m>
                          <a:r>
                            <a:rPr lang="en-US" sz="18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r"/>
                          <a14:m>
                            <m:oMath xmlns:m="http://schemas.openxmlformats.org/officeDocument/2006/math">
                              <m:r>
                                <a:rPr lang="en-US" sz="1800" i="1" dirty="0" smtClean="0">
                                  <a:latin typeface="Cambria Math" panose="02040503050406030204" pitchFamily="18" charset="0"/>
                                  <a:ea typeface="Cambria Math" panose="02040503050406030204" pitchFamily="18" charset="0"/>
                                </a:rPr>
                                <m:t>28</m:t>
                              </m:r>
                            </m:oMath>
                          </a14:m>
                          <a:r>
                            <a:rPr lang="en-US" sz="18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r"/>
                          <a14:m>
                            <m:oMath xmlns:m="http://schemas.openxmlformats.org/officeDocument/2006/math">
                              <m:r>
                                <a:rPr lang="en-US" sz="1800" i="1" dirty="0" smtClean="0">
                                  <a:latin typeface="Cambria Math" panose="02040503050406030204" pitchFamily="18" charset="0"/>
                                  <a:ea typeface="Cambria Math" panose="02040503050406030204" pitchFamily="18" charset="0"/>
                                </a:rPr>
                                <m:t>8</m:t>
                              </m:r>
                            </m:oMath>
                          </a14:m>
                          <a:r>
                            <a:rPr lang="en-US" sz="18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r"/>
                          <a14:m>
                            <m:oMath xmlns:m="http://schemas.openxmlformats.org/officeDocument/2006/math">
                              <m:r>
                                <a:rPr lang="en-US" sz="1800" i="1" dirty="0" smtClean="0">
                                  <a:latin typeface="Cambria Math" panose="02040503050406030204" pitchFamily="18" charset="0"/>
                                  <a:ea typeface="Cambria Math" panose="02040503050406030204" pitchFamily="18" charset="0"/>
                                </a:rPr>
                                <m:t>5</m:t>
                              </m:r>
                            </m:oMath>
                          </a14:m>
                          <a:r>
                            <a:rPr lang="en-US" sz="18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r"/>
                          <a14:m>
                            <m:oMath xmlns:m="http://schemas.openxmlformats.org/officeDocument/2006/math">
                              <m:r>
                                <a:rPr lang="en-US" sz="1800" i="1" dirty="0" smtClean="0">
                                  <a:latin typeface="Cambria Math" panose="02040503050406030204" pitchFamily="18" charset="0"/>
                                  <a:ea typeface="Cambria Math" panose="02040503050406030204" pitchFamily="18" charset="0"/>
                                </a:rPr>
                                <m:t>6</m:t>
                              </m:r>
                            </m:oMath>
                          </a14:m>
                          <a:r>
                            <a:rPr lang="en-US" sz="18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r"/>
                          <a14:m>
                            <m:oMath xmlns:m="http://schemas.openxmlformats.org/officeDocument/2006/math">
                              <m:r>
                                <a:rPr lang="en-US" sz="1800" i="1" dirty="0" smtClean="0">
                                  <a:latin typeface="Cambria Math" panose="02040503050406030204" pitchFamily="18" charset="0"/>
                                  <a:ea typeface="Cambria Math" panose="02040503050406030204" pitchFamily="18" charset="0"/>
                                </a:rPr>
                                <m:t>7</m:t>
                              </m:r>
                            </m:oMath>
                          </a14:m>
                          <a:r>
                            <a:rPr lang="en-US" sz="18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r"/>
                          <a14:m>
                            <m:oMath xmlns:m="http://schemas.openxmlformats.org/officeDocument/2006/math">
                              <m:r>
                                <a:rPr lang="de-DE" sz="1800" b="0" i="1" smtClean="0">
                                  <a:latin typeface="Cambria Math" panose="02040503050406030204" pitchFamily="18" charset="0"/>
                                  <a:ea typeface="Cambria Math" panose="02040503050406030204" pitchFamily="18" charset="0"/>
                                </a:rPr>
                                <m:t>2</m:t>
                              </m:r>
                            </m:oMath>
                          </a14:m>
                          <a:r>
                            <a:rPr lang="en-US" sz="18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51" name="Table 50">
                <a:extLst>
                  <a:ext uri="{FF2B5EF4-FFF2-40B4-BE49-F238E27FC236}">
                    <a16:creationId xmlns:a16="http://schemas.microsoft.com/office/drawing/2014/main" id="{B8242C2B-861E-0C4E-8D8A-B41A3E96527E}"/>
                  </a:ext>
                </a:extLst>
              </p:cNvPr>
              <p:cNvGraphicFramePr>
                <a:graphicFrameLocks noGrp="1"/>
              </p:cNvGraphicFramePr>
              <p:nvPr>
                <p:extLst>
                  <p:ext uri="{D42A27DB-BD31-4B8C-83A1-F6EECF244321}">
                    <p14:modId xmlns:p14="http://schemas.microsoft.com/office/powerpoint/2010/main" val="2020764036"/>
                  </p:ext>
                </p:extLst>
              </p:nvPr>
            </p:nvGraphicFramePr>
            <p:xfrm>
              <a:off x="9189255" y="2640200"/>
              <a:ext cx="2654745"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447040">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852" r="-288889" b="-800000"/>
                          </a:stretch>
                        </a:blipFill>
                      </a:tcPr>
                    </a:tc>
                    <a:tc>
                      <a:txBody>
                        <a:bodyPr/>
                        <a:lstStyle/>
                        <a:p>
                          <a:endParaRPr lang="en-US"/>
                        </a:p>
                      </a:txBody>
                      <a:tcPr marL="45720" marR="45720">
                        <a:blipFill>
                          <a:blip r:embed="rId3"/>
                          <a:stretch>
                            <a:fillRect l="-83333" r="-136364" b="-800000"/>
                          </a:stretch>
                        </a:blipFill>
                      </a:tcPr>
                    </a:tc>
                    <a:tc>
                      <a:txBody>
                        <a:bodyPr/>
                        <a:lstStyle/>
                        <a:p>
                          <a:endParaRPr lang="en-US"/>
                        </a:p>
                      </a:txBody>
                      <a:tcPr marL="45720" marR="45720">
                        <a:blipFill>
                          <a:blip r:embed="rId3"/>
                          <a:stretch>
                            <a:fillRect l="-220000" r="-63636" b="-800000"/>
                          </a:stretch>
                        </a:blipFill>
                      </a:tcPr>
                    </a:tc>
                    <a:tc>
                      <a:txBody>
                        <a:bodyPr/>
                        <a:lstStyle/>
                        <a:p>
                          <a:endParaRPr lang="en-US"/>
                        </a:p>
                      </a:txBody>
                      <a:tcPr marL="45720" marR="45720">
                        <a:blipFill>
                          <a:blip r:embed="rId3"/>
                          <a:stretch>
                            <a:fillRect l="-502857"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852" t="-100000" r="-288889" b="-700000"/>
                          </a:stretch>
                        </a:blipFill>
                      </a:tcPr>
                    </a:tc>
                    <a:tc>
                      <a:txBody>
                        <a:bodyPr/>
                        <a:lstStyle/>
                        <a:p>
                          <a:endParaRPr lang="en-US"/>
                        </a:p>
                      </a:txBody>
                      <a:tcPr marL="45720" marR="45720">
                        <a:blipFill>
                          <a:blip r:embed="rId3"/>
                          <a:stretch>
                            <a:fillRect l="-83333" t="-100000" r="-136364" b="-700000"/>
                          </a:stretch>
                        </a:blipFill>
                      </a:tcPr>
                    </a:tc>
                    <a:tc>
                      <a:txBody>
                        <a:bodyPr/>
                        <a:lstStyle/>
                        <a:p>
                          <a:endParaRPr lang="en-US"/>
                        </a:p>
                      </a:txBody>
                      <a:tcPr marL="45720" marR="45720">
                        <a:blipFill>
                          <a:blip r:embed="rId3"/>
                          <a:stretch>
                            <a:fillRect l="-220000" t="-100000" r="-63636" b="-700000"/>
                          </a:stretch>
                        </a:blipFill>
                      </a:tcPr>
                    </a:tc>
                    <a:tc>
                      <a:txBody>
                        <a:bodyPr/>
                        <a:lstStyle/>
                        <a:p>
                          <a:endParaRPr lang="en-US"/>
                        </a:p>
                      </a:txBody>
                      <a:tcPr marL="45720" marR="45720">
                        <a:blipFill>
                          <a:blip r:embed="rId3"/>
                          <a:stretch>
                            <a:fillRect l="-502857" t="-100000"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852" t="-200000" r="-288889" b="-600000"/>
                          </a:stretch>
                        </a:blipFill>
                      </a:tcPr>
                    </a:tc>
                    <a:tc>
                      <a:txBody>
                        <a:bodyPr/>
                        <a:lstStyle/>
                        <a:p>
                          <a:endParaRPr lang="en-US"/>
                        </a:p>
                      </a:txBody>
                      <a:tcPr marL="45720" marR="45720">
                        <a:blipFill>
                          <a:blip r:embed="rId3"/>
                          <a:stretch>
                            <a:fillRect l="-83333" t="-200000" r="-136364" b="-600000"/>
                          </a:stretch>
                        </a:blipFill>
                      </a:tcPr>
                    </a:tc>
                    <a:tc>
                      <a:txBody>
                        <a:bodyPr/>
                        <a:lstStyle/>
                        <a:p>
                          <a:endParaRPr lang="en-US"/>
                        </a:p>
                      </a:txBody>
                      <a:tcPr marL="45720" marR="45720">
                        <a:blipFill>
                          <a:blip r:embed="rId3"/>
                          <a:stretch>
                            <a:fillRect l="-220000" t="-200000" r="-63636" b="-600000"/>
                          </a:stretch>
                        </a:blipFill>
                      </a:tcPr>
                    </a:tc>
                    <a:tc>
                      <a:txBody>
                        <a:bodyPr/>
                        <a:lstStyle/>
                        <a:p>
                          <a:endParaRPr lang="en-US"/>
                        </a:p>
                      </a:txBody>
                      <a:tcPr marL="45720" marR="45720">
                        <a:blipFill>
                          <a:blip r:embed="rId3"/>
                          <a:stretch>
                            <a:fillRect l="-502857" t="-200000"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3"/>
                          <a:stretch>
                            <a:fillRect l="-1852" t="-300000" r="-288889" b="-500000"/>
                          </a:stretch>
                        </a:blipFill>
                      </a:tcPr>
                    </a:tc>
                    <a:tc>
                      <a:txBody>
                        <a:bodyPr/>
                        <a:lstStyle/>
                        <a:p>
                          <a:endParaRPr lang="en-US"/>
                        </a:p>
                      </a:txBody>
                      <a:tcPr marL="45720" marR="45720">
                        <a:blipFill>
                          <a:blip r:embed="rId3"/>
                          <a:stretch>
                            <a:fillRect l="-83333" t="-300000" r="-136364" b="-500000"/>
                          </a:stretch>
                        </a:blipFill>
                      </a:tcPr>
                    </a:tc>
                    <a:tc>
                      <a:txBody>
                        <a:bodyPr/>
                        <a:lstStyle/>
                        <a:p>
                          <a:endParaRPr lang="en-US"/>
                        </a:p>
                      </a:txBody>
                      <a:tcPr marL="45720" marR="45720">
                        <a:blipFill>
                          <a:blip r:embed="rId3"/>
                          <a:stretch>
                            <a:fillRect l="-220000" t="-300000" r="-63636" b="-500000"/>
                          </a:stretch>
                        </a:blipFill>
                      </a:tcPr>
                    </a:tc>
                    <a:tc>
                      <a:txBody>
                        <a:bodyPr/>
                        <a:lstStyle/>
                        <a:p>
                          <a:endParaRPr lang="en-US"/>
                        </a:p>
                      </a:txBody>
                      <a:tcPr marL="45720" marR="45720">
                        <a:blipFill>
                          <a:blip r:embed="rId3"/>
                          <a:stretch>
                            <a:fillRect l="-502857" t="-300000"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l="-1852" t="-400000" r="-288889" b="-400000"/>
                          </a:stretch>
                        </a:blipFill>
                      </a:tcPr>
                    </a:tc>
                    <a:tc>
                      <a:txBody>
                        <a:bodyPr/>
                        <a:lstStyle/>
                        <a:p>
                          <a:endParaRPr lang="en-US"/>
                        </a:p>
                      </a:txBody>
                      <a:tcPr marL="45720" marR="45720">
                        <a:blipFill>
                          <a:blip r:embed="rId3"/>
                          <a:stretch>
                            <a:fillRect l="-83333" t="-400000" r="-136364" b="-400000"/>
                          </a:stretch>
                        </a:blipFill>
                      </a:tcPr>
                    </a:tc>
                    <a:tc>
                      <a:txBody>
                        <a:bodyPr/>
                        <a:lstStyle/>
                        <a:p>
                          <a:endParaRPr lang="en-US"/>
                        </a:p>
                      </a:txBody>
                      <a:tcPr marL="45720" marR="45720">
                        <a:blipFill>
                          <a:blip r:embed="rId3"/>
                          <a:stretch>
                            <a:fillRect l="-220000" t="-400000" r="-63636" b="-400000"/>
                          </a:stretch>
                        </a:blipFill>
                      </a:tcPr>
                    </a:tc>
                    <a:tc>
                      <a:txBody>
                        <a:bodyPr/>
                        <a:lstStyle/>
                        <a:p>
                          <a:endParaRPr lang="en-US"/>
                        </a:p>
                      </a:txBody>
                      <a:tcPr marL="45720" marR="45720">
                        <a:blipFill>
                          <a:blip r:embed="rId3"/>
                          <a:stretch>
                            <a:fillRect l="-502857" t="-400000"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3"/>
                          <a:stretch>
                            <a:fillRect l="-1852" t="-500000" r="-288889" b="-300000"/>
                          </a:stretch>
                        </a:blipFill>
                      </a:tcPr>
                    </a:tc>
                    <a:tc>
                      <a:txBody>
                        <a:bodyPr/>
                        <a:lstStyle/>
                        <a:p>
                          <a:endParaRPr lang="en-US"/>
                        </a:p>
                      </a:txBody>
                      <a:tcPr marL="45720" marR="45720">
                        <a:blipFill>
                          <a:blip r:embed="rId3"/>
                          <a:stretch>
                            <a:fillRect l="-83333" t="-500000" r="-136364" b="-300000"/>
                          </a:stretch>
                        </a:blipFill>
                      </a:tcPr>
                    </a:tc>
                    <a:tc>
                      <a:txBody>
                        <a:bodyPr/>
                        <a:lstStyle/>
                        <a:p>
                          <a:endParaRPr lang="en-US"/>
                        </a:p>
                      </a:txBody>
                      <a:tcPr marL="45720" marR="45720">
                        <a:blipFill>
                          <a:blip r:embed="rId3"/>
                          <a:stretch>
                            <a:fillRect l="-220000" t="-500000" r="-63636" b="-300000"/>
                          </a:stretch>
                        </a:blipFill>
                      </a:tcPr>
                    </a:tc>
                    <a:tc>
                      <a:txBody>
                        <a:bodyPr/>
                        <a:lstStyle/>
                        <a:p>
                          <a:endParaRPr lang="en-US"/>
                        </a:p>
                      </a:txBody>
                      <a:tcPr marL="45720" marR="45720">
                        <a:blipFill>
                          <a:blip r:embed="rId3"/>
                          <a:stretch>
                            <a:fillRect l="-502857" t="-500000"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852" t="-600000" r="-288889" b="-200000"/>
                          </a:stretch>
                        </a:blipFill>
                      </a:tcPr>
                    </a:tc>
                    <a:tc>
                      <a:txBody>
                        <a:bodyPr/>
                        <a:lstStyle/>
                        <a:p>
                          <a:endParaRPr lang="en-US"/>
                        </a:p>
                      </a:txBody>
                      <a:tcPr marL="45720" marR="45720">
                        <a:blipFill>
                          <a:blip r:embed="rId3"/>
                          <a:stretch>
                            <a:fillRect l="-83333" t="-600000" r="-136364" b="-200000"/>
                          </a:stretch>
                        </a:blipFill>
                      </a:tcPr>
                    </a:tc>
                    <a:tc>
                      <a:txBody>
                        <a:bodyPr/>
                        <a:lstStyle/>
                        <a:p>
                          <a:endParaRPr lang="en-US"/>
                        </a:p>
                      </a:txBody>
                      <a:tcPr marL="45720" marR="45720">
                        <a:blipFill>
                          <a:blip r:embed="rId3"/>
                          <a:stretch>
                            <a:fillRect l="-220000" t="-600000" r="-63636" b="-200000"/>
                          </a:stretch>
                        </a:blipFill>
                      </a:tcPr>
                    </a:tc>
                    <a:tc>
                      <a:txBody>
                        <a:bodyPr/>
                        <a:lstStyle/>
                        <a:p>
                          <a:endParaRPr lang="en-US"/>
                        </a:p>
                      </a:txBody>
                      <a:tcPr marL="45720" marR="45720">
                        <a:blipFill>
                          <a:blip r:embed="rId3"/>
                          <a:stretch>
                            <a:fillRect l="-502857" t="-600000"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3"/>
                          <a:stretch>
                            <a:fillRect l="-1852" t="-700000" r="-288889" b="-100000"/>
                          </a:stretch>
                        </a:blipFill>
                      </a:tcPr>
                    </a:tc>
                    <a:tc>
                      <a:txBody>
                        <a:bodyPr/>
                        <a:lstStyle/>
                        <a:p>
                          <a:endParaRPr lang="en-US"/>
                        </a:p>
                      </a:txBody>
                      <a:tcPr marL="45720" marR="45720">
                        <a:blipFill>
                          <a:blip r:embed="rId3"/>
                          <a:stretch>
                            <a:fillRect l="-83333" t="-700000" r="-136364" b="-100000"/>
                          </a:stretch>
                        </a:blipFill>
                      </a:tcPr>
                    </a:tc>
                    <a:tc>
                      <a:txBody>
                        <a:bodyPr/>
                        <a:lstStyle/>
                        <a:p>
                          <a:endParaRPr lang="en-US"/>
                        </a:p>
                      </a:txBody>
                      <a:tcPr marL="45720" marR="45720">
                        <a:blipFill>
                          <a:blip r:embed="rId3"/>
                          <a:stretch>
                            <a:fillRect l="-220000" t="-700000" r="-63636" b="-100000"/>
                          </a:stretch>
                        </a:blipFill>
                      </a:tcPr>
                    </a:tc>
                    <a:tc>
                      <a:txBody>
                        <a:bodyPr/>
                        <a:lstStyle/>
                        <a:p>
                          <a:endParaRPr lang="en-US"/>
                        </a:p>
                      </a:txBody>
                      <a:tcPr marL="45720" marR="45720">
                        <a:blipFill>
                          <a:blip r:embed="rId3"/>
                          <a:stretch>
                            <a:fillRect l="-502857" t="-700000"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3"/>
                          <a:stretch>
                            <a:fillRect l="-1852" t="-800000" r="-288889"/>
                          </a:stretch>
                        </a:blipFill>
                      </a:tcPr>
                    </a:tc>
                    <a:tc>
                      <a:txBody>
                        <a:bodyPr/>
                        <a:lstStyle/>
                        <a:p>
                          <a:endParaRPr lang="en-US"/>
                        </a:p>
                      </a:txBody>
                      <a:tcPr marL="45720" marR="45720">
                        <a:blipFill>
                          <a:blip r:embed="rId3"/>
                          <a:stretch>
                            <a:fillRect l="-83333" t="-800000" r="-136364"/>
                          </a:stretch>
                        </a:blipFill>
                      </a:tcPr>
                    </a:tc>
                    <a:tc>
                      <a:txBody>
                        <a:bodyPr/>
                        <a:lstStyle/>
                        <a:p>
                          <a:endParaRPr lang="en-US"/>
                        </a:p>
                      </a:txBody>
                      <a:tcPr marL="45720" marR="45720">
                        <a:blipFill>
                          <a:blip r:embed="rId3"/>
                          <a:stretch>
                            <a:fillRect l="-220000" t="-800000" r="-63636"/>
                          </a:stretch>
                        </a:blipFill>
                      </a:tcPr>
                    </a:tc>
                    <a:tc>
                      <a:txBody>
                        <a:bodyPr/>
                        <a:lstStyle/>
                        <a:p>
                          <a:endParaRPr lang="en-US"/>
                        </a:p>
                      </a:txBody>
                      <a:tcPr marL="45720" marR="45720">
                        <a:blipFill>
                          <a:blip r:embed="rId3"/>
                          <a:stretch>
                            <a:fillRect l="-502857" t="-800000"/>
                          </a:stretch>
                        </a:blipFill>
                      </a:tcPr>
                    </a:tc>
                    <a:extLst>
                      <a:ext uri="{0D108BD9-81ED-4DB2-BD59-A6C34878D82A}">
                        <a16:rowId xmlns:a16="http://schemas.microsoft.com/office/drawing/2014/main" val="10008"/>
                      </a:ext>
                    </a:extLst>
                  </a:tr>
                </a:tbl>
              </a:graphicData>
            </a:graphic>
          </p:graphicFrame>
        </mc:Fallback>
      </mc:AlternateContent>
      <p:grpSp>
        <p:nvGrpSpPr>
          <p:cNvPr id="52" name="Group 51">
            <a:extLst>
              <a:ext uri="{FF2B5EF4-FFF2-40B4-BE49-F238E27FC236}">
                <a16:creationId xmlns:a16="http://schemas.microsoft.com/office/drawing/2014/main" id="{C3128DDC-212B-B641-9156-E4807BA90AD9}"/>
              </a:ext>
            </a:extLst>
          </p:cNvPr>
          <p:cNvGrpSpPr/>
          <p:nvPr/>
        </p:nvGrpSpPr>
        <p:grpSpPr>
          <a:xfrm>
            <a:off x="9962548" y="1769043"/>
            <a:ext cx="986555" cy="389513"/>
            <a:chOff x="5532078" y="2979431"/>
            <a:chExt cx="986555" cy="389513"/>
          </a:xfrm>
        </p:grpSpPr>
        <p:sp>
          <p:nvSpPr>
            <p:cNvPr id="53" name="TextBox 52">
              <a:extLst>
                <a:ext uri="{FF2B5EF4-FFF2-40B4-BE49-F238E27FC236}">
                  <a16:creationId xmlns:a16="http://schemas.microsoft.com/office/drawing/2014/main" id="{92F7A9C6-C4A7-E641-A46C-9C59160EFF0C}"/>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54" name="Rectangle 53">
                  <a:extLst>
                    <a:ext uri="{FF2B5EF4-FFF2-40B4-BE49-F238E27FC236}">
                      <a16:creationId xmlns:a16="http://schemas.microsoft.com/office/drawing/2014/main" id="{98C145CF-4733-414A-88B8-F8CB8D76386D}"/>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55" name="Group 54">
            <a:extLst>
              <a:ext uri="{FF2B5EF4-FFF2-40B4-BE49-F238E27FC236}">
                <a16:creationId xmlns:a16="http://schemas.microsoft.com/office/drawing/2014/main" id="{5B68A980-8E29-3747-89F3-858B90F710E0}"/>
              </a:ext>
            </a:extLst>
          </p:cNvPr>
          <p:cNvGrpSpPr/>
          <p:nvPr/>
        </p:nvGrpSpPr>
        <p:grpSpPr>
          <a:xfrm>
            <a:off x="9046869" y="1770147"/>
            <a:ext cx="724173" cy="389513"/>
            <a:chOff x="6518638" y="3371343"/>
            <a:chExt cx="724173" cy="389513"/>
          </a:xfrm>
        </p:grpSpPr>
        <p:sp>
          <p:nvSpPr>
            <p:cNvPr id="56" name="TextBox 55">
              <a:extLst>
                <a:ext uri="{FF2B5EF4-FFF2-40B4-BE49-F238E27FC236}">
                  <a16:creationId xmlns:a16="http://schemas.microsoft.com/office/drawing/2014/main" id="{67675345-3B11-8D45-A801-62FF7357ED7D}"/>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57" name="Rectangle 56">
                  <a:extLst>
                    <a:ext uri="{FF2B5EF4-FFF2-40B4-BE49-F238E27FC236}">
                      <a16:creationId xmlns:a16="http://schemas.microsoft.com/office/drawing/2014/main" id="{789173A6-4124-3B4C-A473-1FF06C3BC039}"/>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58" name="Group 57">
            <a:extLst>
              <a:ext uri="{FF2B5EF4-FFF2-40B4-BE49-F238E27FC236}">
                <a16:creationId xmlns:a16="http://schemas.microsoft.com/office/drawing/2014/main" id="{3785742D-B6F5-0341-8EE6-A9DEBB489415}"/>
              </a:ext>
            </a:extLst>
          </p:cNvPr>
          <p:cNvGrpSpPr/>
          <p:nvPr/>
        </p:nvGrpSpPr>
        <p:grpSpPr>
          <a:xfrm>
            <a:off x="11098385" y="1770148"/>
            <a:ext cx="771229" cy="389513"/>
            <a:chOff x="6102187" y="5664879"/>
            <a:chExt cx="771229" cy="389513"/>
          </a:xfrm>
        </p:grpSpPr>
        <p:sp>
          <p:nvSpPr>
            <p:cNvPr id="59" name="TextBox 58">
              <a:extLst>
                <a:ext uri="{FF2B5EF4-FFF2-40B4-BE49-F238E27FC236}">
                  <a16:creationId xmlns:a16="http://schemas.microsoft.com/office/drawing/2014/main" id="{5E561341-B525-D647-B6AC-520B7C4B64D3}"/>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60" name="Rectangle 59">
                  <a:extLst>
                    <a:ext uri="{FF2B5EF4-FFF2-40B4-BE49-F238E27FC236}">
                      <a16:creationId xmlns:a16="http://schemas.microsoft.com/office/drawing/2014/main" id="{D501EA3D-B556-0D4C-91A9-7076017A1457}"/>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1" name="Rectangle 40">
                  <a:extLst>
                    <a:ext uri="{FF2B5EF4-FFF2-40B4-BE49-F238E27FC236}">
                      <a16:creationId xmlns:a16="http://schemas.microsoft.com/office/drawing/2014/main" id="{23F6380D-279B-2544-8BC3-F212C1516CED}"/>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p:spTree>
    <p:extLst>
      <p:ext uri="{BB962C8B-B14F-4D97-AF65-F5344CB8AC3E}">
        <p14:creationId xmlns:p14="http://schemas.microsoft.com/office/powerpoint/2010/main" val="9204389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12BC5-3771-FF4A-851D-8F3CA993FE92}"/>
              </a:ext>
            </a:extLst>
          </p:cNvPr>
          <p:cNvSpPr>
            <a:spLocks noGrp="1"/>
          </p:cNvSpPr>
          <p:nvPr>
            <p:ph type="title"/>
          </p:nvPr>
        </p:nvSpPr>
        <p:spPr/>
        <p:txBody>
          <a:bodyPr/>
          <a:lstStyle/>
          <a:p>
            <a:r>
              <a:rPr lang="de-DE" dirty="0"/>
              <a:t>Faktormodell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D22463-0EC2-FF48-9836-DB258CCBF8DB}"/>
                  </a:ext>
                </a:extLst>
              </p:cNvPr>
              <p:cNvSpPr>
                <a:spLocks noGrp="1"/>
              </p:cNvSpPr>
              <p:nvPr>
                <p:ph idx="1"/>
              </p:nvPr>
            </p:nvSpPr>
            <p:spPr>
              <a:xfrm>
                <a:off x="360000" y="1665066"/>
                <a:ext cx="7738972" cy="4240848"/>
              </a:xfrm>
            </p:spPr>
            <p:txBody>
              <a:bodyPr/>
              <a:lstStyle/>
              <a:p>
                <a:r>
                  <a:rPr lang="de-DE" dirty="0"/>
                  <a:t>Gegeben eine Menge von Zufallsvariablen </a:t>
                </a:r>
                <a14:m>
                  <m:oMath xmlns:m="http://schemas.openxmlformats.org/officeDocument/2006/math">
                    <m:r>
                      <a:rPr lang="de-DE" b="1" i="1">
                        <a:latin typeface="Cambria Math" panose="02040503050406030204" pitchFamily="18" charset="0"/>
                      </a:rPr>
                      <m:t>𝑹</m:t>
                    </m:r>
                    <m:r>
                      <a:rPr lang="de-DE">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1</m:t>
                            </m:r>
                          </m:sub>
                        </m:sSub>
                        <m:r>
                          <a:rPr lang="de-DE" i="1">
                            <a:latin typeface="Cambria Math" panose="02040503050406030204" pitchFamily="18" charset="0"/>
                          </a:rPr>
                          <m:t>, …, </m:t>
                        </m:r>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𝑛</m:t>
                            </m:r>
                          </m:sub>
                        </m:sSub>
                      </m:e>
                    </m:d>
                  </m:oMath>
                </a14:m>
                <a:endParaRPr lang="de-DE" u="sng" dirty="0"/>
              </a:p>
              <a:p>
                <a:endParaRPr lang="de-DE" dirty="0"/>
              </a:p>
              <a:p>
                <a:r>
                  <a:rPr lang="de-DE" dirty="0"/>
                  <a:t>Menge von Faktoren </a:t>
                </a:r>
                <a14:m>
                  <m:oMath xmlns:m="http://schemas.openxmlformats.org/officeDocument/2006/math">
                    <m:r>
                      <a:rPr lang="de-DE" i="1">
                        <a:solidFill>
                          <a:schemeClr val="accent1"/>
                        </a:solidFill>
                        <a:latin typeface="Cambria Math" panose="02040503050406030204" pitchFamily="18" charset="0"/>
                      </a:rPr>
                      <m:t>𝐹</m:t>
                    </m:r>
                    <m:r>
                      <a:rPr lang="de-DE" i="1">
                        <a:solidFill>
                          <a:schemeClr val="accent1"/>
                        </a:solidFill>
                        <a:latin typeface="Cambria Math" panose="02040503050406030204" pitchFamily="18" charset="0"/>
                      </a:rPr>
                      <m:t>=</m:t>
                    </m:r>
                    <m:sSubSup>
                      <m:sSubSupPr>
                        <m:ctrlPr>
                          <a:rPr lang="de-DE" i="1">
                            <a:solidFill>
                              <a:schemeClr val="accent1"/>
                            </a:solidFill>
                            <a:latin typeface="Cambria Math" panose="02040503050406030204" pitchFamily="18" charset="0"/>
                          </a:rPr>
                        </m:ctrlPr>
                      </m:sSubSupPr>
                      <m:e>
                        <m:d>
                          <m:dPr>
                            <m:begChr m:val="{"/>
                            <m:endChr m:val="}"/>
                            <m:ctrlPr>
                              <a:rPr lang="de-DE" i="1">
                                <a:solidFill>
                                  <a:schemeClr val="accent1"/>
                                </a:solidFill>
                                <a:latin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𝑓</m:t>
                                </m:r>
                              </m:e>
                              <m:sub>
                                <m:r>
                                  <a:rPr lang="de-DE" i="1">
                                    <a:solidFill>
                                      <a:schemeClr val="accent1"/>
                                    </a:solidFill>
                                    <a:latin typeface="Cambria Math" panose="02040503050406030204" pitchFamily="18" charset="0"/>
                                  </a:rPr>
                                  <m:t>𝑖</m:t>
                                </m:r>
                              </m:sub>
                            </m:sSub>
                          </m:e>
                        </m:d>
                      </m:e>
                      <m:sub>
                        <m:r>
                          <a:rPr lang="de-DE" i="1">
                            <a:solidFill>
                              <a:schemeClr val="accent1"/>
                            </a:solidFill>
                            <a:latin typeface="Cambria Math" panose="02040503050406030204" pitchFamily="18" charset="0"/>
                          </a:rPr>
                          <m:t>𝑖</m:t>
                        </m:r>
                        <m:r>
                          <a:rPr lang="de-DE" i="1">
                            <a:solidFill>
                              <a:schemeClr val="accent1"/>
                            </a:solidFill>
                            <a:latin typeface="Cambria Math" panose="02040503050406030204" pitchFamily="18" charset="0"/>
                          </a:rPr>
                          <m:t>=1</m:t>
                        </m:r>
                      </m:sub>
                      <m:sup>
                        <m:sSup>
                          <m:sSupPr>
                            <m:ctrlPr>
                              <a:rPr lang="de-DE" i="1">
                                <a:solidFill>
                                  <a:schemeClr val="accent1"/>
                                </a:solidFill>
                                <a:latin typeface="Cambria Math" panose="02040503050406030204" pitchFamily="18" charset="0"/>
                              </a:rPr>
                            </m:ctrlPr>
                          </m:sSupPr>
                          <m:e>
                            <m:r>
                              <a:rPr lang="de-DE" i="1">
                                <a:solidFill>
                                  <a:schemeClr val="accent1"/>
                                </a:solidFill>
                                <a:latin typeface="Cambria Math" panose="02040503050406030204" pitchFamily="18" charset="0"/>
                              </a:rPr>
                              <m:t>𝑛</m:t>
                            </m:r>
                          </m:e>
                          <m:sup>
                            <m:r>
                              <a:rPr lang="de-DE" i="1">
                                <a:solidFill>
                                  <a:schemeClr val="accent1"/>
                                </a:solidFill>
                                <a:latin typeface="Cambria Math" panose="02040503050406030204" pitchFamily="18" charset="0"/>
                              </a:rPr>
                              <m:t>′</m:t>
                            </m:r>
                          </m:sup>
                        </m:sSup>
                      </m:sup>
                    </m:sSubSup>
                  </m:oMath>
                </a14:m>
                <a:br>
                  <a:rPr lang="de-DE" dirty="0"/>
                </a:br>
                <a:r>
                  <a:rPr lang="de-DE" dirty="0"/>
                  <a:t>= </a:t>
                </a:r>
                <a:r>
                  <a:rPr lang="de-DE" dirty="0">
                    <a:solidFill>
                      <a:schemeClr val="accent1"/>
                    </a:solidFill>
                  </a:rPr>
                  <a:t>Faktormodell</a:t>
                </a:r>
                <a:endParaRPr lang="de-DE" dirty="0"/>
              </a:p>
              <a:p>
                <a:pPr lvl="1"/>
                <a:r>
                  <a:rPr lang="de-DE" dirty="0"/>
                  <a:t>Faktoren </a:t>
                </a:r>
                <a14:m>
                  <m:oMath xmlns:m="http://schemas.openxmlformats.org/officeDocument/2006/math">
                    <m:sSub>
                      <m:sSubPr>
                        <m:ctrlPr>
                          <a:rPr lang="de-DE" i="1" smtClean="0">
                            <a:solidFill>
                              <a:schemeClr val="tx1"/>
                            </a:solidFill>
                            <a:latin typeface="Cambria Math" panose="02040503050406030204" pitchFamily="18" charset="0"/>
                          </a:rPr>
                        </m:ctrlPr>
                      </m:sSubPr>
                      <m:e>
                        <m:r>
                          <a:rPr lang="de-DE" i="1">
                            <a:solidFill>
                              <a:schemeClr val="tx1"/>
                            </a:solidFill>
                            <a:latin typeface="Cambria Math" panose="02040503050406030204" pitchFamily="18" charset="0"/>
                            <a:ea typeface="Cambria Math" panose="02040503050406030204" pitchFamily="18" charset="0"/>
                          </a:rPr>
                          <m:t>𝑓</m:t>
                        </m:r>
                      </m:e>
                      <m:sub>
                        <m:r>
                          <a:rPr lang="de-DE" i="1">
                            <a:solidFill>
                              <a:schemeClr val="tx1"/>
                            </a:solidFill>
                            <a:latin typeface="Cambria Math" panose="02040503050406030204" pitchFamily="18" charset="0"/>
                          </a:rPr>
                          <m:t>𝑖</m:t>
                        </m:r>
                      </m:sub>
                    </m:sSub>
                  </m:oMath>
                </a14:m>
                <a:r>
                  <a:rPr lang="de-DE" dirty="0"/>
                  <a:t> mit Argumenten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𝑘</m:t>
                        </m:r>
                      </m:sub>
                    </m:sSub>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oMath>
                </a14:m>
                <a:endParaRPr lang="de-DE" dirty="0"/>
              </a:p>
              <a:p>
                <a:pPr lvl="2"/>
                <a:r>
                  <a:rPr lang="de-DE" dirty="0"/>
                  <a:t>Bzw. </a:t>
                </a:r>
                <a14:m>
                  <m:oMath xmlns:m="http://schemas.openxmlformats.org/officeDocument/2006/math">
                    <m:r>
                      <a:rPr lang="de-DE" b="1" i="1" smtClean="0">
                        <a:solidFill>
                          <a:schemeClr val="accent1"/>
                        </a:solidFill>
                        <a:latin typeface="Cambria Math" panose="02040503050406030204" pitchFamily="18" charset="0"/>
                      </a:rPr>
                      <m:t>𝑹</m:t>
                    </m:r>
                    <m:r>
                      <a:rPr lang="de-DE" b="0" i="1" smtClean="0">
                        <a:solidFill>
                          <a:schemeClr val="accent1"/>
                        </a:solidFill>
                        <a:latin typeface="Cambria Math" panose="02040503050406030204" pitchFamily="18" charset="0"/>
                      </a:rPr>
                      <m:t> :=</m:t>
                    </m:r>
                    <m:nary>
                      <m:naryPr>
                        <m:chr m:val="⋃"/>
                        <m:ctrlPr>
                          <a:rPr lang="de-DE" i="1" smtClean="0">
                            <a:solidFill>
                              <a:schemeClr val="accent1"/>
                            </a:solidFill>
                            <a:latin typeface="Cambria Math" panose="02040503050406030204" pitchFamily="18" charset="0"/>
                          </a:rPr>
                        </m:ctrlPr>
                      </m:naryPr>
                      <m:sub>
                        <m:r>
                          <m:rPr>
                            <m:brk m:alnAt="23"/>
                          </m:rPr>
                          <a:rPr lang="de-DE" b="0" i="1" smtClean="0">
                            <a:solidFill>
                              <a:schemeClr val="accent1"/>
                            </a:solidFill>
                            <a:latin typeface="Cambria Math" panose="02040503050406030204" pitchFamily="18" charset="0"/>
                          </a:rPr>
                          <m:t>𝑖</m:t>
                        </m:r>
                        <m:r>
                          <a:rPr lang="de-DE" b="0" i="1" smtClean="0">
                            <a:solidFill>
                              <a:schemeClr val="accent1"/>
                            </a:solidFill>
                            <a:latin typeface="Cambria Math" panose="02040503050406030204" pitchFamily="18" charset="0"/>
                          </a:rPr>
                          <m:t>=1</m:t>
                        </m:r>
                      </m:sub>
                      <m:sup>
                        <m:sSup>
                          <m:sSupPr>
                            <m:ctrlPr>
                              <a:rPr lang="de-DE" b="0" i="1" smtClean="0">
                                <a:solidFill>
                                  <a:schemeClr val="accent1"/>
                                </a:solidFill>
                                <a:latin typeface="Cambria Math" panose="02040503050406030204" pitchFamily="18" charset="0"/>
                              </a:rPr>
                            </m:ctrlPr>
                          </m:sSupPr>
                          <m:e>
                            <m:r>
                              <a:rPr lang="de-DE" b="0" i="1" smtClean="0">
                                <a:solidFill>
                                  <a:schemeClr val="accent1"/>
                                </a:solidFill>
                                <a:latin typeface="Cambria Math" panose="02040503050406030204" pitchFamily="18" charset="0"/>
                              </a:rPr>
                              <m:t>𝑛</m:t>
                            </m:r>
                          </m:e>
                          <m:sup>
                            <m:r>
                              <a:rPr lang="de-DE" b="0" i="1" smtClean="0">
                                <a:solidFill>
                                  <a:schemeClr val="accent1"/>
                                </a:solidFill>
                                <a:latin typeface="Cambria Math" panose="02040503050406030204" pitchFamily="18" charset="0"/>
                              </a:rPr>
                              <m:t>′</m:t>
                            </m:r>
                          </m:sup>
                        </m:sSup>
                      </m:sup>
                      <m:e>
                        <m:r>
                          <m:rPr>
                            <m:sty m:val="p"/>
                          </m:rPr>
                          <a:rPr lang="de-DE" i="0">
                            <a:solidFill>
                              <a:schemeClr val="accent1"/>
                            </a:solidFill>
                            <a:latin typeface="Cambria Math" panose="02040503050406030204" pitchFamily="18" charset="0"/>
                          </a:rPr>
                          <m:t>rv</m:t>
                        </m:r>
                        <m:d>
                          <m:dPr>
                            <m:ctrlPr>
                              <a:rPr lang="de-DE" i="1">
                                <a:solidFill>
                                  <a:schemeClr val="accent1"/>
                                </a:solidFill>
                                <a:latin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𝑓</m:t>
                                </m:r>
                              </m:e>
                              <m:sub>
                                <m:r>
                                  <a:rPr lang="de-DE" i="1">
                                    <a:solidFill>
                                      <a:schemeClr val="accent1"/>
                                    </a:solidFill>
                                    <a:latin typeface="Cambria Math" panose="02040503050406030204" pitchFamily="18" charset="0"/>
                                  </a:rPr>
                                  <m:t>𝑖</m:t>
                                </m:r>
                              </m:sub>
                            </m:sSub>
                          </m:e>
                        </m:d>
                      </m:e>
                    </m:nary>
                  </m:oMath>
                </a14:m>
                <a:endParaRPr lang="de-DE" b="1" dirty="0"/>
              </a:p>
              <a:p>
                <a:pPr lvl="1"/>
                <a:r>
                  <a:rPr lang="de-DE" dirty="0"/>
                  <a:t>Beispiel: </a:t>
                </a:r>
                <a14:m>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e>
                    </m:d>
                  </m:oMath>
                </a14:m>
                <a:endParaRPr lang="de-DE" dirty="0"/>
              </a:p>
              <a:p>
                <a:pPr lvl="2"/>
                <a14:m>
                  <m:oMath xmlns:m="http://schemas.openxmlformats.org/officeDocument/2006/math">
                    <m:r>
                      <a:rPr lang="de-DE" b="1" i="1">
                        <a:latin typeface="Cambria Math" panose="02040503050406030204" pitchFamily="18" charset="0"/>
                      </a:rPr>
                      <m:t>𝑹</m:t>
                    </m:r>
                    <m:r>
                      <a:rPr lang="de-DE">
                        <a:latin typeface="Cambria Math" panose="02040503050406030204" pitchFamily="18" charset="0"/>
                      </a:rPr>
                      <m:t>=</m:t>
                    </m:r>
                    <m:d>
                      <m:dPr>
                        <m:begChr m:val="{"/>
                        <m:endChr m:val="}"/>
                        <m:ctrlPr>
                          <a:rPr lang="de-DE" i="1">
                            <a:latin typeface="Cambria Math" panose="02040503050406030204" pitchFamily="18" charset="0"/>
                          </a:rPr>
                        </m:ctrlPr>
                      </m:dPr>
                      <m:e>
                        <m:r>
                          <a:rPr lang="de-DE" b="0" i="1" smtClean="0">
                            <a:latin typeface="Cambria Math" panose="02040503050406030204" pitchFamily="18" charset="0"/>
                          </a:rPr>
                          <m:t>𝐸𝑝𝑖𝑑</m:t>
                        </m:r>
                        <m:r>
                          <a:rPr lang="de-DE" b="0" i="1" smtClean="0">
                            <a:latin typeface="Cambria Math" panose="02040503050406030204" pitchFamily="18" charset="0"/>
                          </a:rPr>
                          <m:t>, </m:t>
                        </m:r>
                        <m:r>
                          <a:rPr lang="de-DE" b="0" i="1" smtClean="0">
                            <a:latin typeface="Cambria Math" panose="02040503050406030204" pitchFamily="18" charset="0"/>
                          </a:rPr>
                          <m:t>𝑇𝑟𝑎𝑣𝑒𝑙</m:t>
                        </m:r>
                        <m:r>
                          <a:rPr lang="de-DE" b="0" i="1" smtClean="0">
                            <a:latin typeface="Cambria Math" panose="02040503050406030204" pitchFamily="18" charset="0"/>
                          </a:rPr>
                          <m:t>,</m:t>
                        </m:r>
                        <m:r>
                          <a:rPr lang="de-DE" b="0" i="1" smtClean="0">
                            <a:latin typeface="Cambria Math" panose="02040503050406030204" pitchFamily="18" charset="0"/>
                          </a:rPr>
                          <m:t>𝑆𝑖𝑐𝑘</m:t>
                        </m:r>
                      </m:e>
                    </m:d>
                  </m:oMath>
                </a14:m>
                <a:endParaRPr lang="de-DE" dirty="0"/>
              </a:p>
              <a:p>
                <a:pPr lvl="2"/>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0</m:t>
                        </m:r>
                      </m:sub>
                    </m:sSub>
                    <m:r>
                      <a:rPr lang="de-DE" b="0" i="1" smtClean="0">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0</m:t>
                        </m:r>
                      </m:sub>
                    </m:sSub>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𝐸𝑝𝑖𝑑</m:t>
                        </m:r>
                      </m:e>
                    </m:d>
                  </m:oMath>
                </a14:m>
                <a:endParaRPr lang="de-DE" dirty="0"/>
              </a:p>
              <a:p>
                <a:pPr lvl="2"/>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𝑇𝑟𝑎𝑣𝑒𝑙</m:t>
                        </m:r>
                      </m:e>
                    </m:d>
                  </m:oMath>
                </a14:m>
                <a:endParaRPr lang="de-DE" dirty="0"/>
              </a:p>
              <a:p>
                <a:pPr lvl="2"/>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2</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𝑆𝑖𝑐𝑘</m:t>
                        </m:r>
                      </m:e>
                    </m:d>
                  </m:oMath>
                </a14:m>
                <a:endParaRPr lang="de-DE" dirty="0"/>
              </a:p>
              <a:p>
                <a:pPr lvl="3"/>
                <a:r>
                  <a:rPr lang="de-DE" dirty="0"/>
                  <a:t>Faktoren sind die CPDs des BN-Beispiels</a:t>
                </a:r>
              </a:p>
              <a:p>
                <a:pPr lvl="1"/>
                <a:endParaRPr lang="de-DE" dirty="0"/>
              </a:p>
            </p:txBody>
          </p:sp>
        </mc:Choice>
        <mc:Fallback xmlns="">
          <p:sp>
            <p:nvSpPr>
              <p:cNvPr id="3" name="Content Placeholder 2">
                <a:extLst>
                  <a:ext uri="{FF2B5EF4-FFF2-40B4-BE49-F238E27FC236}">
                    <a16:creationId xmlns:a16="http://schemas.microsoft.com/office/drawing/2014/main" id="{FBD22463-0EC2-FF48-9836-DB258CCBF8DB}"/>
                  </a:ext>
                </a:extLst>
              </p:cNvPr>
              <p:cNvSpPr>
                <a:spLocks noGrp="1" noRot="1" noChangeAspect="1" noMove="1" noResize="1" noEditPoints="1" noAdjustHandles="1" noChangeArrowheads="1" noChangeShapeType="1" noTextEdit="1"/>
              </p:cNvSpPr>
              <p:nvPr>
                <p:ph idx="1"/>
              </p:nvPr>
            </p:nvSpPr>
            <p:spPr>
              <a:xfrm>
                <a:off x="360000" y="1665066"/>
                <a:ext cx="7738972" cy="4240848"/>
              </a:xfrm>
              <a:blipFill>
                <a:blip r:embed="rId2"/>
                <a:stretch>
                  <a:fillRect l="-2128" t="-2687" b="-4478"/>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E0EAC5F-6AFE-FF4A-9B7E-AF2F205E30B2}"/>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A31428A9-6276-C046-8321-9CCF314A6A45}"/>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5299D406-940C-854E-8798-69C6CE4D9E3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64</a:t>
            </a:fld>
            <a:r>
              <a:rPr lang="de-DE"/>
              <a:t> </a:t>
            </a:r>
            <a:endParaRPr lang="de-DE" sz="1400" dirty="0"/>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466D67E8-9E5E-4844-A0E9-4F7F3D026C58}"/>
                  </a:ext>
                </a:extLst>
              </p:cNvPr>
              <p:cNvGraphicFramePr>
                <a:graphicFrameLocks noGrp="1"/>
              </p:cNvGraphicFramePr>
              <p:nvPr>
                <p:extLst>
                  <p:ext uri="{D42A27DB-BD31-4B8C-83A1-F6EECF244321}">
                    <p14:modId xmlns:p14="http://schemas.microsoft.com/office/powerpoint/2010/main" val="477651742"/>
                  </p:ext>
                </p:extLst>
              </p:nvPr>
            </p:nvGraphicFramePr>
            <p:xfrm>
              <a:off x="7180724" y="4077114"/>
              <a:ext cx="2140776"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21665">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ea typeface="Cambria Math" panose="02040503050406030204" pitchFamily="18" charset="0"/>
                                      </a:rPr>
                                    </m:ctrlPr>
                                  </m:sSubPr>
                                  <m:e>
                                    <m:r>
                                      <a:rPr lang="de-DE" sz="1800" b="0" i="1" smtClean="0">
                                        <a:latin typeface="Cambria Math" panose="02040503050406030204" pitchFamily="18" charset="0"/>
                                        <a:ea typeface="Cambria Math" panose="02040503050406030204" pitchFamily="18" charset="0"/>
                                      </a:rPr>
                                      <m:t>𝜙</m:t>
                                    </m:r>
                                  </m:e>
                                  <m:sub>
                                    <m:r>
                                      <a:rPr lang="de-DE" sz="1800" b="0" i="1" smtClean="0">
                                        <a:latin typeface="Cambria Math" panose="02040503050406030204" pitchFamily="18" charset="0"/>
                                        <a:ea typeface="Cambria Math" panose="02040503050406030204" pitchFamily="18" charset="0"/>
                                      </a:rPr>
                                      <m:t>1</m:t>
                                    </m:r>
                                  </m:sub>
                                </m:sSub>
                              </m:oMath>
                            </m:oMathPara>
                          </a14:m>
                          <a:endParaRPr lang="en-US" sz="18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75</m:t>
                              </m:r>
                            </m:oMath>
                          </a14:m>
                          <a:r>
                            <a:rPr lang="en-US" sz="18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25</m:t>
                              </m:r>
                            </m:oMath>
                          </a14:m>
                          <a:r>
                            <a:rPr lang="en-US" sz="18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6</m:t>
                              </m:r>
                            </m:oMath>
                          </a14:m>
                          <a:r>
                            <a:rPr lang="en-US" sz="18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4</m:t>
                              </m:r>
                            </m:oMath>
                          </a14:m>
                          <a:r>
                            <a:rPr lang="en-US" sz="18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7" name="Table 6">
                <a:extLst>
                  <a:ext uri="{FF2B5EF4-FFF2-40B4-BE49-F238E27FC236}">
                    <a16:creationId xmlns:a16="http://schemas.microsoft.com/office/drawing/2014/main" id="{466D67E8-9E5E-4844-A0E9-4F7F3D026C58}"/>
                  </a:ext>
                </a:extLst>
              </p:cNvPr>
              <p:cNvGraphicFramePr>
                <a:graphicFrameLocks noGrp="1"/>
              </p:cNvGraphicFramePr>
              <p:nvPr>
                <p:extLst>
                  <p:ext uri="{D42A27DB-BD31-4B8C-83A1-F6EECF244321}">
                    <p14:modId xmlns:p14="http://schemas.microsoft.com/office/powerpoint/2010/main" val="477651742"/>
                  </p:ext>
                </p:extLst>
              </p:nvPr>
            </p:nvGraphicFramePr>
            <p:xfrm>
              <a:off x="7180724" y="4077114"/>
              <a:ext cx="2140776"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216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l="-1852" t="-3448" r="-214815" b="-400000"/>
                          </a:stretch>
                        </a:blipFill>
                      </a:tcPr>
                    </a:tc>
                    <a:tc>
                      <a:txBody>
                        <a:bodyPr/>
                        <a:lstStyle/>
                        <a:p>
                          <a:endParaRPr lang="en-US"/>
                        </a:p>
                      </a:txBody>
                      <a:tcPr marL="45720" marR="45720">
                        <a:blipFill>
                          <a:blip r:embed="rId3"/>
                          <a:stretch>
                            <a:fillRect l="-83333" t="-3448" r="-75758" b="-400000"/>
                          </a:stretch>
                        </a:blipFill>
                      </a:tcPr>
                    </a:tc>
                    <a:tc>
                      <a:txBody>
                        <a:bodyPr/>
                        <a:lstStyle/>
                        <a:p>
                          <a:endParaRPr lang="en-US"/>
                        </a:p>
                      </a:txBody>
                      <a:tcPr marL="45720" marR="45720">
                        <a:blipFill>
                          <a:blip r:embed="rId3"/>
                          <a:stretch>
                            <a:fillRect l="-246939" t="-3448" r="-2041"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l="-1852" t="-103448" r="-214815" b="-300000"/>
                          </a:stretch>
                        </a:blipFill>
                      </a:tcPr>
                    </a:tc>
                    <a:tc>
                      <a:txBody>
                        <a:bodyPr/>
                        <a:lstStyle/>
                        <a:p>
                          <a:endParaRPr lang="en-US"/>
                        </a:p>
                      </a:txBody>
                      <a:tcPr marL="45720" marR="45720">
                        <a:blipFill>
                          <a:blip r:embed="rId3"/>
                          <a:stretch>
                            <a:fillRect l="-83333" t="-103448" r="-75758" b="-300000"/>
                          </a:stretch>
                        </a:blipFill>
                      </a:tcPr>
                    </a:tc>
                    <a:tc>
                      <a:txBody>
                        <a:bodyPr/>
                        <a:lstStyle/>
                        <a:p>
                          <a:endParaRPr lang="en-US"/>
                        </a:p>
                      </a:txBody>
                      <a:tcPr marL="45720" marR="45720">
                        <a:blipFill>
                          <a:blip r:embed="rId3"/>
                          <a:stretch>
                            <a:fillRect l="-246939" t="-103448" r="-2041"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l="-1852" t="-203448" r="-214815" b="-200000"/>
                          </a:stretch>
                        </a:blipFill>
                      </a:tcPr>
                    </a:tc>
                    <a:tc>
                      <a:txBody>
                        <a:bodyPr/>
                        <a:lstStyle/>
                        <a:p>
                          <a:endParaRPr lang="en-US"/>
                        </a:p>
                      </a:txBody>
                      <a:tcPr marL="45720" marR="45720">
                        <a:blipFill>
                          <a:blip r:embed="rId3"/>
                          <a:stretch>
                            <a:fillRect l="-83333" t="-203448" r="-75758" b="-200000"/>
                          </a:stretch>
                        </a:blipFill>
                      </a:tcPr>
                    </a:tc>
                    <a:tc>
                      <a:txBody>
                        <a:bodyPr/>
                        <a:lstStyle/>
                        <a:p>
                          <a:endParaRPr lang="en-US"/>
                        </a:p>
                      </a:txBody>
                      <a:tcPr marL="45720" marR="45720">
                        <a:blipFill>
                          <a:blip r:embed="rId3"/>
                          <a:stretch>
                            <a:fillRect l="-246939" t="-203448" r="-2041" b="-2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3"/>
                          <a:stretch>
                            <a:fillRect l="-1852" t="-303448" r="-214815" b="-100000"/>
                          </a:stretch>
                        </a:blipFill>
                      </a:tcPr>
                    </a:tc>
                    <a:tc>
                      <a:txBody>
                        <a:bodyPr/>
                        <a:lstStyle/>
                        <a:p>
                          <a:endParaRPr lang="en-US"/>
                        </a:p>
                      </a:txBody>
                      <a:tcPr marL="45720" marR="45720">
                        <a:blipFill>
                          <a:blip r:embed="rId3"/>
                          <a:stretch>
                            <a:fillRect l="-83333" t="-303448" r="-75758" b="-100000"/>
                          </a:stretch>
                        </a:blipFill>
                      </a:tcPr>
                    </a:tc>
                    <a:tc>
                      <a:txBody>
                        <a:bodyPr/>
                        <a:lstStyle/>
                        <a:p>
                          <a:endParaRPr lang="en-US"/>
                        </a:p>
                      </a:txBody>
                      <a:tcPr marL="45720" marR="45720">
                        <a:blipFill>
                          <a:blip r:embed="rId3"/>
                          <a:stretch>
                            <a:fillRect l="-246939" t="-303448" r="-2041"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l="-1852" t="-403448" r="-214815"/>
                          </a:stretch>
                        </a:blipFill>
                      </a:tcPr>
                    </a:tc>
                    <a:tc>
                      <a:txBody>
                        <a:bodyPr/>
                        <a:lstStyle/>
                        <a:p>
                          <a:endParaRPr lang="en-US"/>
                        </a:p>
                      </a:txBody>
                      <a:tcPr marL="45720" marR="45720">
                        <a:blipFill>
                          <a:blip r:embed="rId3"/>
                          <a:stretch>
                            <a:fillRect l="-83333" t="-403448" r="-75758"/>
                          </a:stretch>
                        </a:blipFill>
                      </a:tcPr>
                    </a:tc>
                    <a:tc>
                      <a:txBody>
                        <a:bodyPr/>
                        <a:lstStyle/>
                        <a:p>
                          <a:endParaRPr lang="en-US"/>
                        </a:p>
                      </a:txBody>
                      <a:tcPr marL="45720" marR="45720">
                        <a:blipFill>
                          <a:blip r:embed="rId3"/>
                          <a:stretch>
                            <a:fillRect l="-246939" t="-403448" r="-2041"/>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72D8408C-5F70-A745-91A2-ED9778F335D5}"/>
                  </a:ext>
                </a:extLst>
              </p:cNvPr>
              <p:cNvGraphicFramePr>
                <a:graphicFrameLocks noGrp="1"/>
              </p:cNvGraphicFramePr>
              <p:nvPr>
                <p:extLst>
                  <p:ext uri="{D42A27DB-BD31-4B8C-83A1-F6EECF244321}">
                    <p14:modId xmlns:p14="http://schemas.microsoft.com/office/powerpoint/2010/main" val="157864757"/>
                  </p:ext>
                </p:extLst>
              </p:nvPr>
            </p:nvGraphicFramePr>
            <p:xfrm>
              <a:off x="9845147" y="4077114"/>
              <a:ext cx="19988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621665">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ea typeface="Cambria Math" panose="02040503050406030204" pitchFamily="18" charset="0"/>
                                      </a:rPr>
                                    </m:ctrlPr>
                                  </m:sSubPr>
                                  <m:e>
                                    <m:r>
                                      <a:rPr lang="de-DE" sz="1800" b="0" i="1" smtClean="0">
                                        <a:latin typeface="Cambria Math" panose="02040503050406030204" pitchFamily="18" charset="0"/>
                                        <a:ea typeface="Cambria Math" panose="02040503050406030204" pitchFamily="18" charset="0"/>
                                      </a:rPr>
                                      <m:t>𝜙</m:t>
                                    </m:r>
                                  </m:e>
                                  <m:sub>
                                    <m:r>
                                      <a:rPr lang="de-DE" sz="1800" b="0" i="1" smtClean="0">
                                        <a:latin typeface="Cambria Math" panose="02040503050406030204" pitchFamily="18" charset="0"/>
                                        <a:ea typeface="Cambria Math" panose="02040503050406030204" pitchFamily="18" charset="0"/>
                                      </a:rPr>
                                      <m:t>2</m:t>
                                    </m:r>
                                  </m:sub>
                                </m:sSub>
                              </m:oMath>
                            </m:oMathPara>
                          </a14:m>
                          <a:endParaRPr lang="en-US" sz="18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85</m:t>
                              </m:r>
                            </m:oMath>
                          </a14:m>
                          <a:r>
                            <a:rPr lang="en-US" sz="18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15</m:t>
                              </m:r>
                            </m:oMath>
                          </a14:m>
                          <a:r>
                            <a:rPr lang="en-US" sz="18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75</m:t>
                              </m:r>
                            </m:oMath>
                          </a14:m>
                          <a:r>
                            <a:rPr lang="en-US" sz="18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25</m:t>
                              </m:r>
                            </m:oMath>
                          </a14:m>
                          <a:r>
                            <a:rPr lang="en-US" sz="18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8" name="Table 7">
                <a:extLst>
                  <a:ext uri="{FF2B5EF4-FFF2-40B4-BE49-F238E27FC236}">
                    <a16:creationId xmlns:a16="http://schemas.microsoft.com/office/drawing/2014/main" id="{72D8408C-5F70-A745-91A2-ED9778F335D5}"/>
                  </a:ext>
                </a:extLst>
              </p:cNvPr>
              <p:cNvGraphicFramePr>
                <a:graphicFrameLocks noGrp="1"/>
              </p:cNvGraphicFramePr>
              <p:nvPr>
                <p:extLst>
                  <p:ext uri="{D42A27DB-BD31-4B8C-83A1-F6EECF244321}">
                    <p14:modId xmlns:p14="http://schemas.microsoft.com/office/powerpoint/2010/main" val="157864757"/>
                  </p:ext>
                </p:extLst>
              </p:nvPr>
            </p:nvGraphicFramePr>
            <p:xfrm>
              <a:off x="9845147" y="4077114"/>
              <a:ext cx="1998853" cy="18288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688594">
                      <a:extLst>
                        <a:ext uri="{9D8B030D-6E8A-4147-A177-3AD203B41FA5}">
                          <a16:colId xmlns:a16="http://schemas.microsoft.com/office/drawing/2014/main" val="20001"/>
                        </a:ext>
                      </a:extLst>
                    </a:gridCol>
                    <a:gridCol w="6216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4"/>
                          <a:stretch>
                            <a:fillRect l="-1852" t="-3448" r="-192593" b="-400000"/>
                          </a:stretch>
                        </a:blipFill>
                      </a:tcPr>
                    </a:tc>
                    <a:tc>
                      <a:txBody>
                        <a:bodyPr/>
                        <a:lstStyle/>
                        <a:p>
                          <a:endParaRPr lang="en-US"/>
                        </a:p>
                      </a:txBody>
                      <a:tcPr marL="45720" marR="45720">
                        <a:blipFill>
                          <a:blip r:embed="rId4"/>
                          <a:stretch>
                            <a:fillRect l="-100000" t="-3448" r="-89091" b="-400000"/>
                          </a:stretch>
                        </a:blipFill>
                      </a:tcPr>
                    </a:tc>
                    <a:tc>
                      <a:txBody>
                        <a:bodyPr/>
                        <a:lstStyle/>
                        <a:p>
                          <a:endParaRPr lang="en-US"/>
                        </a:p>
                      </a:txBody>
                      <a:tcPr marL="45720" marR="45720">
                        <a:blipFill>
                          <a:blip r:embed="rId4"/>
                          <a:stretch>
                            <a:fillRect l="-224490" t="-3448" b="-4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4"/>
                          <a:stretch>
                            <a:fillRect l="-1852" t="-103448" r="-192593" b="-300000"/>
                          </a:stretch>
                        </a:blipFill>
                      </a:tcPr>
                    </a:tc>
                    <a:tc>
                      <a:txBody>
                        <a:bodyPr/>
                        <a:lstStyle/>
                        <a:p>
                          <a:endParaRPr lang="en-US"/>
                        </a:p>
                      </a:txBody>
                      <a:tcPr marL="45720" marR="45720">
                        <a:blipFill>
                          <a:blip r:embed="rId4"/>
                          <a:stretch>
                            <a:fillRect l="-100000" t="-103448" r="-89091" b="-300000"/>
                          </a:stretch>
                        </a:blipFill>
                      </a:tcPr>
                    </a:tc>
                    <a:tc>
                      <a:txBody>
                        <a:bodyPr/>
                        <a:lstStyle/>
                        <a:p>
                          <a:endParaRPr lang="en-US"/>
                        </a:p>
                      </a:txBody>
                      <a:tcPr marL="45720" marR="45720">
                        <a:blipFill>
                          <a:blip r:embed="rId4"/>
                          <a:stretch>
                            <a:fillRect l="-224490" t="-103448" b="-3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4"/>
                          <a:stretch>
                            <a:fillRect l="-1852" t="-203448" r="-192593" b="-200000"/>
                          </a:stretch>
                        </a:blipFill>
                      </a:tcPr>
                    </a:tc>
                    <a:tc>
                      <a:txBody>
                        <a:bodyPr/>
                        <a:lstStyle/>
                        <a:p>
                          <a:endParaRPr lang="en-US"/>
                        </a:p>
                      </a:txBody>
                      <a:tcPr marL="45720" marR="45720">
                        <a:blipFill>
                          <a:blip r:embed="rId4"/>
                          <a:stretch>
                            <a:fillRect l="-100000" t="-203448" r="-89091" b="-200000"/>
                          </a:stretch>
                        </a:blipFill>
                      </a:tcPr>
                    </a:tc>
                    <a:tc>
                      <a:txBody>
                        <a:bodyPr/>
                        <a:lstStyle/>
                        <a:p>
                          <a:endParaRPr lang="en-US"/>
                        </a:p>
                      </a:txBody>
                      <a:tcPr marL="45720" marR="45720">
                        <a:blipFill>
                          <a:blip r:embed="rId4"/>
                          <a:stretch>
                            <a:fillRect l="-224490" t="-203448" b="-2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4"/>
                          <a:stretch>
                            <a:fillRect l="-1852" t="-303448" r="-192593" b="-100000"/>
                          </a:stretch>
                        </a:blipFill>
                      </a:tcPr>
                    </a:tc>
                    <a:tc>
                      <a:txBody>
                        <a:bodyPr/>
                        <a:lstStyle/>
                        <a:p>
                          <a:endParaRPr lang="en-US"/>
                        </a:p>
                      </a:txBody>
                      <a:tcPr marL="45720" marR="45720">
                        <a:blipFill>
                          <a:blip r:embed="rId4"/>
                          <a:stretch>
                            <a:fillRect l="-100000" t="-303448" r="-89091" b="-100000"/>
                          </a:stretch>
                        </a:blipFill>
                      </a:tcPr>
                    </a:tc>
                    <a:tc>
                      <a:txBody>
                        <a:bodyPr/>
                        <a:lstStyle/>
                        <a:p>
                          <a:endParaRPr lang="en-US"/>
                        </a:p>
                      </a:txBody>
                      <a:tcPr marL="45720" marR="45720">
                        <a:blipFill>
                          <a:blip r:embed="rId4"/>
                          <a:stretch>
                            <a:fillRect l="-224490" t="-303448" b="-1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4"/>
                          <a:stretch>
                            <a:fillRect l="-1852" t="-403448" r="-192593"/>
                          </a:stretch>
                        </a:blipFill>
                      </a:tcPr>
                    </a:tc>
                    <a:tc>
                      <a:txBody>
                        <a:bodyPr/>
                        <a:lstStyle/>
                        <a:p>
                          <a:endParaRPr lang="en-US"/>
                        </a:p>
                      </a:txBody>
                      <a:tcPr marL="45720" marR="45720">
                        <a:blipFill>
                          <a:blip r:embed="rId4"/>
                          <a:stretch>
                            <a:fillRect l="-100000" t="-403448" r="-89091"/>
                          </a:stretch>
                        </a:blipFill>
                      </a:tcPr>
                    </a:tc>
                    <a:tc>
                      <a:txBody>
                        <a:bodyPr/>
                        <a:lstStyle/>
                        <a:p>
                          <a:endParaRPr lang="en-US"/>
                        </a:p>
                      </a:txBody>
                      <a:tcPr marL="45720" marR="45720">
                        <a:blipFill>
                          <a:blip r:embed="rId4"/>
                          <a:stretch>
                            <a:fillRect l="-224490" t="-403448"/>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2735E596-20BC-ED47-8323-0FBDC01F23C3}"/>
                  </a:ext>
                </a:extLst>
              </p:cNvPr>
              <p:cNvGraphicFramePr>
                <a:graphicFrameLocks noGrp="1"/>
              </p:cNvGraphicFramePr>
              <p:nvPr>
                <p:extLst>
                  <p:ext uri="{D42A27DB-BD31-4B8C-83A1-F6EECF244321}">
                    <p14:modId xmlns:p14="http://schemas.microsoft.com/office/powerpoint/2010/main" val="3671928743"/>
                  </p:ext>
                </p:extLst>
              </p:nvPr>
            </p:nvGraphicFramePr>
            <p:xfrm>
              <a:off x="5473818" y="4077114"/>
              <a:ext cx="1183259" cy="109728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494665">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800" b="0" i="1" smtClean="0">
                                        <a:latin typeface="Cambria Math" panose="02040503050406030204" pitchFamily="18" charset="0"/>
                                        <a:ea typeface="Cambria Math" panose="02040503050406030204" pitchFamily="18" charset="0"/>
                                      </a:rPr>
                                    </m:ctrlPr>
                                  </m:sSubPr>
                                  <m:e>
                                    <m:r>
                                      <a:rPr lang="de-DE" sz="1800" b="0" i="1" smtClean="0">
                                        <a:latin typeface="Cambria Math" panose="02040503050406030204" pitchFamily="18" charset="0"/>
                                        <a:ea typeface="Cambria Math" panose="02040503050406030204" pitchFamily="18" charset="0"/>
                                      </a:rPr>
                                      <m:t>𝜙</m:t>
                                    </m:r>
                                  </m:e>
                                  <m:sub>
                                    <m:r>
                                      <a:rPr lang="de-DE" sz="1800" b="0" i="1" smtClean="0">
                                        <a:latin typeface="Cambria Math" panose="02040503050406030204" pitchFamily="18" charset="0"/>
                                        <a:ea typeface="Cambria Math" panose="02040503050406030204" pitchFamily="18" charset="0"/>
                                      </a:rPr>
                                      <m:t>0</m:t>
                                    </m:r>
                                  </m:sub>
                                </m:sSub>
                              </m:oMath>
                            </m:oMathPara>
                          </a14:m>
                          <a:endParaRPr lang="en-US" sz="18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8</m:t>
                              </m:r>
                            </m:oMath>
                          </a14:m>
                          <a:r>
                            <a:rPr lang="en-US" sz="18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800" i="1" dirty="0" smtClean="0">
                                  <a:solidFill>
                                    <a:schemeClr val="tx1"/>
                                  </a:solidFill>
                                  <a:latin typeface="Cambria Math" panose="02040503050406030204" pitchFamily="18" charset="0"/>
                                  <a:ea typeface="Cambria Math" panose="02040503050406030204" pitchFamily="18" charset="0"/>
                                </a:rPr>
                                <m:t>0.</m:t>
                              </m:r>
                              <m:r>
                                <a:rPr lang="de-DE" sz="1800" b="0" i="1" dirty="0" smtClean="0">
                                  <a:solidFill>
                                    <a:schemeClr val="tx1"/>
                                  </a:solidFill>
                                  <a:latin typeface="Cambria Math" panose="02040503050406030204" pitchFamily="18" charset="0"/>
                                  <a:ea typeface="Cambria Math" panose="02040503050406030204" pitchFamily="18" charset="0"/>
                                </a:rPr>
                                <m:t>2</m:t>
                              </m:r>
                            </m:oMath>
                          </a14:m>
                          <a:r>
                            <a:rPr lang="en-US" sz="18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9" name="Table 8">
                <a:extLst>
                  <a:ext uri="{FF2B5EF4-FFF2-40B4-BE49-F238E27FC236}">
                    <a16:creationId xmlns:a16="http://schemas.microsoft.com/office/drawing/2014/main" id="{2735E596-20BC-ED47-8323-0FBDC01F23C3}"/>
                  </a:ext>
                </a:extLst>
              </p:cNvPr>
              <p:cNvGraphicFramePr>
                <a:graphicFrameLocks noGrp="1"/>
              </p:cNvGraphicFramePr>
              <p:nvPr>
                <p:extLst>
                  <p:ext uri="{D42A27DB-BD31-4B8C-83A1-F6EECF244321}">
                    <p14:modId xmlns:p14="http://schemas.microsoft.com/office/powerpoint/2010/main" val="3671928743"/>
                  </p:ext>
                </p:extLst>
              </p:nvPr>
            </p:nvGraphicFramePr>
            <p:xfrm>
              <a:off x="5473818" y="4077114"/>
              <a:ext cx="1183259" cy="109728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4946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5"/>
                          <a:stretch>
                            <a:fillRect l="-1818" t="-3448" r="-70909" b="-200000"/>
                          </a:stretch>
                        </a:blipFill>
                      </a:tcPr>
                    </a:tc>
                    <a:tc>
                      <a:txBody>
                        <a:bodyPr/>
                        <a:lstStyle/>
                        <a:p>
                          <a:endParaRPr lang="en-US"/>
                        </a:p>
                      </a:txBody>
                      <a:tcPr marL="45720" marR="45720">
                        <a:blipFill>
                          <a:blip r:embed="rId5"/>
                          <a:stretch>
                            <a:fillRect l="-143590" t="-3448" b="-2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5"/>
                          <a:stretch>
                            <a:fillRect l="-1818" t="-103448" r="-70909" b="-100000"/>
                          </a:stretch>
                        </a:blipFill>
                      </a:tcPr>
                    </a:tc>
                    <a:tc>
                      <a:txBody>
                        <a:bodyPr/>
                        <a:lstStyle/>
                        <a:p>
                          <a:endParaRPr lang="en-US"/>
                        </a:p>
                      </a:txBody>
                      <a:tcPr marL="45720" marR="45720">
                        <a:blipFill>
                          <a:blip r:embed="rId5"/>
                          <a:stretch>
                            <a:fillRect l="-143590" t="-103448" b="-1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5"/>
                          <a:stretch>
                            <a:fillRect l="-1818" t="-203448" r="-70909"/>
                          </a:stretch>
                        </a:blipFill>
                      </a:tcPr>
                    </a:tc>
                    <a:tc>
                      <a:txBody>
                        <a:bodyPr/>
                        <a:lstStyle/>
                        <a:p>
                          <a:endParaRPr lang="en-US"/>
                        </a:p>
                      </a:txBody>
                      <a:tcPr marL="45720" marR="45720">
                        <a:blipFill>
                          <a:blip r:embed="rId5"/>
                          <a:stretch>
                            <a:fillRect l="-143590" t="-203448"/>
                          </a:stretch>
                        </a:blipFill>
                      </a:tcPr>
                    </a:tc>
                    <a:extLst>
                      <a:ext uri="{0D108BD9-81ED-4DB2-BD59-A6C34878D82A}">
                        <a16:rowId xmlns:a16="http://schemas.microsoft.com/office/drawing/2014/main" val="10008"/>
                      </a:ext>
                    </a:extLst>
                  </a:tr>
                </a:tbl>
              </a:graphicData>
            </a:graphic>
          </p:graphicFrame>
        </mc:Fallback>
      </mc:AlternateContent>
    </p:spTree>
    <p:extLst>
      <p:ext uri="{BB962C8B-B14F-4D97-AF65-F5344CB8AC3E}">
        <p14:creationId xmlns:p14="http://schemas.microsoft.com/office/powerpoint/2010/main" val="36242900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12BC5-3771-FF4A-851D-8F3CA993FE92}"/>
              </a:ext>
            </a:extLst>
          </p:cNvPr>
          <p:cNvSpPr>
            <a:spLocks noGrp="1"/>
          </p:cNvSpPr>
          <p:nvPr>
            <p:ph type="title"/>
          </p:nvPr>
        </p:nvSpPr>
        <p:spPr/>
        <p:txBody>
          <a:bodyPr/>
          <a:lstStyle/>
          <a:p>
            <a:r>
              <a:rPr lang="de-DE" dirty="0"/>
              <a:t>Faktormodell: Eine erste graphische Darstellung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D22463-0EC2-FF48-9836-DB258CCBF8DB}"/>
                  </a:ext>
                </a:extLst>
              </p:cNvPr>
              <p:cNvSpPr>
                <a:spLocks noGrp="1"/>
              </p:cNvSpPr>
              <p:nvPr>
                <p:ph idx="1"/>
              </p:nvPr>
            </p:nvSpPr>
            <p:spPr>
              <a:xfrm>
                <a:off x="360000" y="1665066"/>
                <a:ext cx="7738972" cy="4240848"/>
              </a:xfrm>
            </p:spPr>
            <p:txBody>
              <a:bodyPr>
                <a:normAutofit lnSpcReduction="10000"/>
              </a:bodyPr>
              <a:lstStyle/>
              <a:p>
                <a:r>
                  <a:rPr lang="de-DE" dirty="0"/>
                  <a:t>Graphische Darstellung eines Faktormodell </a:t>
                </a:r>
                <a14:m>
                  <m:oMath xmlns:m="http://schemas.openxmlformats.org/officeDocument/2006/math">
                    <m:r>
                      <a:rPr lang="de-DE" i="1">
                        <a:latin typeface="Cambria Math" panose="02040503050406030204" pitchFamily="18" charset="0"/>
                      </a:rPr>
                      <m:t>𝐹</m:t>
                    </m:r>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𝑓</m:t>
                                </m:r>
                              </m:e>
                              <m:sub>
                                <m:r>
                                  <a:rPr lang="de-DE" i="1">
                                    <a:latin typeface="Cambria Math" panose="02040503050406030204" pitchFamily="18" charset="0"/>
                                  </a:rPr>
                                  <m:t>𝑖</m:t>
                                </m:r>
                              </m:sub>
                            </m:sSub>
                          </m:e>
                        </m:d>
                      </m:e>
                      <m:sub>
                        <m:r>
                          <a:rPr lang="de-DE" i="1">
                            <a:latin typeface="Cambria Math" panose="02040503050406030204" pitchFamily="18" charset="0"/>
                          </a:rPr>
                          <m:t>𝑖</m:t>
                        </m:r>
                        <m:r>
                          <a:rPr lang="de-DE" i="1">
                            <a:latin typeface="Cambria Math" panose="02040503050406030204" pitchFamily="18" charset="0"/>
                          </a:rPr>
                          <m:t>=1</m:t>
                        </m:r>
                      </m:sub>
                      <m:sup>
                        <m:sSup>
                          <m:sSupPr>
                            <m:ctrlPr>
                              <a:rPr lang="de-DE" i="1">
                                <a:latin typeface="Cambria Math" panose="02040503050406030204" pitchFamily="18" charset="0"/>
                              </a:rPr>
                            </m:ctrlPr>
                          </m:sSupPr>
                          <m:e>
                            <m:r>
                              <a:rPr lang="de-DE" i="1">
                                <a:latin typeface="Cambria Math" panose="02040503050406030204" pitchFamily="18" charset="0"/>
                              </a:rPr>
                              <m:t>𝑛</m:t>
                            </m:r>
                          </m:e>
                          <m:sup>
                            <m:r>
                              <a:rPr lang="de-DE" i="1">
                                <a:latin typeface="Cambria Math" panose="02040503050406030204" pitchFamily="18" charset="0"/>
                              </a:rPr>
                              <m:t>′</m:t>
                            </m:r>
                          </m:sup>
                        </m:sSup>
                      </m:sup>
                    </m:sSubSup>
                  </m:oMath>
                </a14:m>
                <a:r>
                  <a:rPr lang="de-DE" dirty="0"/>
                  <a:t> als </a:t>
                </a:r>
                <a:r>
                  <a:rPr lang="de-DE" dirty="0">
                    <a:solidFill>
                      <a:schemeClr val="accent1"/>
                    </a:solidFill>
                  </a:rPr>
                  <a:t>Faktorgraph (FG)</a:t>
                </a:r>
                <a:endParaRPr lang="de-DE" dirty="0"/>
              </a:p>
              <a:p>
                <a:pPr lvl="1"/>
                <a:r>
                  <a:rPr lang="de-DE" dirty="0"/>
                  <a:t>Für jedes </a:t>
                </a:r>
                <a14:m>
                  <m:oMath xmlns:m="http://schemas.openxmlformats.org/officeDocument/2006/math">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oMath>
                </a14:m>
                <a:r>
                  <a:rPr lang="de-DE" dirty="0"/>
                  <a:t>: Variablenknoten in FG (Ellipse)</a:t>
                </a:r>
              </a:p>
              <a:p>
                <a:pPr lvl="1"/>
                <a:r>
                  <a:rPr lang="de-DE" dirty="0"/>
                  <a:t>Für jedes </a:t>
                </a:r>
                <a14:m>
                  <m:oMath xmlns:m="http://schemas.openxmlformats.org/officeDocument/2006/math">
                    <m:r>
                      <a:rPr lang="de-DE" i="1">
                        <a:latin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oMath>
                </a14:m>
                <a:r>
                  <a:rPr lang="de-DE" dirty="0"/>
                  <a:t>: Faktorknoten in FG (Box)</a:t>
                </a:r>
              </a:p>
              <a:p>
                <a:pPr lvl="1"/>
                <a:r>
                  <a:rPr lang="de-DE" dirty="0"/>
                  <a:t>Für jedes Argument </a:t>
                </a:r>
                <a14:m>
                  <m:oMath xmlns:m="http://schemas.openxmlformats.org/officeDocument/2006/math">
                    <m:r>
                      <a:rPr lang="de-DE" i="1">
                        <a:latin typeface="Cambria Math" panose="02040503050406030204" pitchFamily="18" charset="0"/>
                        <a:ea typeface="Cambria Math" panose="02040503050406030204" pitchFamily="18" charset="0"/>
                      </a:rPr>
                      <m:t>𝑅</m:t>
                    </m:r>
                    <m:r>
                      <a:rPr lang="de-DE"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rv</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𝑓</m:t>
                        </m:r>
                      </m:e>
                    </m:d>
                    <m:r>
                      <a:rPr lang="de-DE" b="0" i="0" smtClean="0">
                        <a:latin typeface="Cambria Math" panose="02040503050406030204" pitchFamily="18" charset="0"/>
                        <a:ea typeface="Cambria Math" panose="02040503050406030204" pitchFamily="18" charset="0"/>
                      </a:rPr>
                      <m:t>,</m:t>
                    </m:r>
                    <m:r>
                      <a:rPr lang="de-DE" i="1">
                        <a:latin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oMath>
                </a14:m>
                <a:r>
                  <a:rPr lang="de-DE" dirty="0"/>
                  <a:t>: Kante zwischen Variablenknoten für </a:t>
                </a:r>
                <a14:m>
                  <m:oMath xmlns:m="http://schemas.openxmlformats.org/officeDocument/2006/math">
                    <m:r>
                      <a:rPr lang="de-DE" i="1">
                        <a:latin typeface="Cambria Math" panose="02040503050406030204" pitchFamily="18" charset="0"/>
                        <a:ea typeface="Cambria Math" panose="02040503050406030204" pitchFamily="18" charset="0"/>
                      </a:rPr>
                      <m:t>𝑅</m:t>
                    </m:r>
                  </m:oMath>
                </a14:m>
                <a:r>
                  <a:rPr lang="de-DE" dirty="0"/>
                  <a:t> und Faktorknoten für </a:t>
                </a:r>
                <a14:m>
                  <m:oMath xmlns:m="http://schemas.openxmlformats.org/officeDocument/2006/math">
                    <m:r>
                      <a:rPr lang="de-DE" i="1">
                        <a:latin typeface="Cambria Math" panose="02040503050406030204" pitchFamily="18" charset="0"/>
                        <a:ea typeface="Cambria Math" panose="02040503050406030204" pitchFamily="18" charset="0"/>
                      </a:rPr>
                      <m:t>𝑓</m:t>
                    </m:r>
                  </m:oMath>
                </a14:m>
                <a:endParaRPr lang="de-DE" dirty="0"/>
              </a:p>
              <a:p>
                <a:pPr lvl="1"/>
                <a:r>
                  <a:rPr lang="de-DE" dirty="0"/>
                  <a:t>D.h. ein FG </a:t>
                </a:r>
                <a14:m>
                  <m:oMath xmlns:m="http://schemas.openxmlformats.org/officeDocument/2006/math">
                    <m:r>
                      <a:rPr lang="de-DE" i="1" dirty="0" smtClean="0">
                        <a:latin typeface="Cambria Math" panose="02040503050406030204" pitchFamily="18" charset="0"/>
                      </a:rPr>
                      <m:t>𝐺</m:t>
                    </m:r>
                  </m:oMath>
                </a14:m>
                <a:r>
                  <a:rPr lang="de-DE" dirty="0"/>
                  <a:t> ist ein </a:t>
                </a:r>
                <a:r>
                  <a:rPr lang="de-DE" dirty="0">
                    <a:solidFill>
                      <a:schemeClr val="accent1"/>
                    </a:solidFill>
                  </a:rPr>
                  <a:t>bipartiter Graph </a:t>
                </a:r>
                <a14:m>
                  <m:oMath xmlns:m="http://schemas.openxmlformats.org/officeDocument/2006/math">
                    <m:d>
                      <m:dPr>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𝑉</m:t>
                        </m:r>
                        <m:r>
                          <a:rPr lang="de-DE" b="0" i="1" smtClean="0">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𝐸</m:t>
                        </m:r>
                      </m:e>
                    </m:d>
                  </m:oMath>
                </a14:m>
                <a:r>
                  <a:rPr lang="de-DE" dirty="0">
                    <a:solidFill>
                      <a:schemeClr val="accent1"/>
                    </a:solidFill>
                  </a:rPr>
                  <a:t> mit </a:t>
                </a:r>
                <a14:m>
                  <m:oMath xmlns:m="http://schemas.openxmlformats.org/officeDocument/2006/math">
                    <m:r>
                      <a:rPr lang="de-DE" i="1">
                        <a:solidFill>
                          <a:schemeClr val="accent1"/>
                        </a:solidFill>
                        <a:latin typeface="Cambria Math" panose="02040503050406030204" pitchFamily="18" charset="0"/>
                      </a:rPr>
                      <m:t>𝑉</m:t>
                    </m:r>
                    <m:r>
                      <a:rPr lang="de-DE" b="0" i="1" smtClean="0">
                        <a:solidFill>
                          <a:schemeClr val="accent1"/>
                        </a:solidFill>
                        <a:latin typeface="Cambria Math" panose="02040503050406030204" pitchFamily="18" charset="0"/>
                      </a:rPr>
                      <m:t>=</m:t>
                    </m:r>
                    <m:r>
                      <a:rPr lang="de-DE" b="1" i="1" smtClean="0">
                        <a:solidFill>
                          <a:schemeClr val="accent1"/>
                        </a:solidFill>
                        <a:latin typeface="Cambria Math" panose="02040503050406030204" pitchFamily="18" charset="0"/>
                      </a:rPr>
                      <m:t>𝑹</m:t>
                    </m:r>
                    <m:r>
                      <a:rPr lang="de-DE" b="0" i="1" smtClean="0">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𝐹</m:t>
                    </m:r>
                  </m:oMath>
                </a14:m>
                <a:endParaRPr lang="de-DE" dirty="0">
                  <a:solidFill>
                    <a:schemeClr val="accent1"/>
                  </a:solidFill>
                </a:endParaRPr>
              </a:p>
              <a:p>
                <a:pPr lvl="1"/>
                <a:r>
                  <a:rPr lang="de-DE" dirty="0"/>
                  <a:t>Beispiel: </a:t>
                </a:r>
                <a14:m>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0</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2</m:t>
                            </m:r>
                          </m:sub>
                        </m:sSub>
                      </m:e>
                    </m:d>
                  </m:oMath>
                </a14:m>
                <a:r>
                  <a:rPr lang="de-DE" dirty="0"/>
                  <a:t> und </a:t>
                </a:r>
                <a14:m>
                  <m:oMath xmlns:m="http://schemas.openxmlformats.org/officeDocument/2006/math">
                    <m:r>
                      <a:rPr lang="de-DE" b="1" i="1">
                        <a:latin typeface="Cambria Math" panose="02040503050406030204" pitchFamily="18" charset="0"/>
                      </a:rPr>
                      <m:t>𝑹</m:t>
                    </m:r>
                    <m:r>
                      <a:rPr lang="de-DE">
                        <a:latin typeface="Cambria Math" panose="02040503050406030204" pitchFamily="18" charset="0"/>
                      </a:rPr>
                      <m:t>=</m:t>
                    </m:r>
                    <m:d>
                      <m:dPr>
                        <m:begChr m:val="{"/>
                        <m:endChr m:val="}"/>
                        <m:ctrlPr>
                          <a:rPr lang="de-DE" i="1">
                            <a:latin typeface="Cambria Math" panose="02040503050406030204" pitchFamily="18" charset="0"/>
                          </a:rPr>
                        </m:ctrlPr>
                      </m:dPr>
                      <m:e>
                        <m:r>
                          <a:rPr lang="de-DE" b="0" i="1" smtClean="0">
                            <a:latin typeface="Cambria Math" panose="02040503050406030204" pitchFamily="18" charset="0"/>
                          </a:rPr>
                          <m:t>𝐸𝑝𝑖𝑑</m:t>
                        </m:r>
                        <m:r>
                          <a:rPr lang="de-DE" b="0" i="1" smtClean="0">
                            <a:latin typeface="Cambria Math" panose="02040503050406030204" pitchFamily="18" charset="0"/>
                          </a:rPr>
                          <m:t>, </m:t>
                        </m:r>
                        <m:r>
                          <a:rPr lang="de-DE" b="0" i="1" smtClean="0">
                            <a:latin typeface="Cambria Math" panose="02040503050406030204" pitchFamily="18" charset="0"/>
                          </a:rPr>
                          <m:t>𝑇𝑟𝑎𝑣𝑒𝑙</m:t>
                        </m:r>
                        <m:r>
                          <a:rPr lang="de-DE" b="0" i="1" smtClean="0">
                            <a:latin typeface="Cambria Math" panose="02040503050406030204" pitchFamily="18" charset="0"/>
                          </a:rPr>
                          <m:t>,</m:t>
                        </m:r>
                        <m:r>
                          <a:rPr lang="de-DE" b="0" i="1" smtClean="0">
                            <a:latin typeface="Cambria Math" panose="02040503050406030204" pitchFamily="18" charset="0"/>
                          </a:rPr>
                          <m:t>𝑆𝑖𝑐𝑘</m:t>
                        </m:r>
                      </m:e>
                    </m:d>
                  </m:oMath>
                </a14:m>
                <a:endParaRPr lang="de-DE" dirty="0"/>
              </a:p>
              <a:p>
                <a:pPr lvl="2"/>
                <a:r>
                  <a:rPr lang="de-DE" dirty="0"/>
                  <a:t>Variablenknoten für </a:t>
                </a:r>
                <a14:m>
                  <m:oMath xmlns:m="http://schemas.openxmlformats.org/officeDocument/2006/math">
                    <m:r>
                      <a:rPr lang="de-DE" i="1">
                        <a:latin typeface="Cambria Math" panose="02040503050406030204" pitchFamily="18" charset="0"/>
                      </a:rPr>
                      <m:t>𝐸𝑝𝑖𝑑</m:t>
                    </m:r>
                    <m:r>
                      <a:rPr lang="de-DE" i="1">
                        <a:latin typeface="Cambria Math" panose="02040503050406030204" pitchFamily="18" charset="0"/>
                      </a:rPr>
                      <m:t>, </m:t>
                    </m:r>
                    <m:r>
                      <a:rPr lang="de-DE" i="1">
                        <a:latin typeface="Cambria Math" panose="02040503050406030204" pitchFamily="18" charset="0"/>
                      </a:rPr>
                      <m:t>𝑇𝑟𝑎𝑣𝑒𝑙</m:t>
                    </m:r>
                    <m:r>
                      <a:rPr lang="de-DE" i="1">
                        <a:latin typeface="Cambria Math" panose="02040503050406030204" pitchFamily="18" charset="0"/>
                      </a:rPr>
                      <m:t>,</m:t>
                    </m:r>
                    <m:r>
                      <a:rPr lang="de-DE" i="1">
                        <a:latin typeface="Cambria Math" panose="02040503050406030204" pitchFamily="18" charset="0"/>
                      </a:rPr>
                      <m:t>𝑆𝑖𝑐𝑘</m:t>
                    </m:r>
                  </m:oMath>
                </a14:m>
                <a:endParaRPr lang="de-DE" dirty="0"/>
              </a:p>
              <a:p>
                <a:pPr lvl="2"/>
                <a:r>
                  <a:rPr lang="de-DE" dirty="0"/>
                  <a:t>Faktorknoten für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2</m:t>
                        </m:r>
                      </m:sub>
                    </m:sSub>
                  </m:oMath>
                </a14:m>
                <a:endParaRPr lang="de-DE" dirty="0"/>
              </a:p>
              <a:p>
                <a:pPr lvl="2"/>
                <a:r>
                  <a:rPr lang="de-DE" dirty="0"/>
                  <a:t>Kanten zwischen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sub>
                    </m:sSub>
                  </m:oMath>
                </a14:m>
                <a:r>
                  <a:rPr lang="de-DE" dirty="0"/>
                  <a:t> und </a:t>
                </a:r>
                <a14:m>
                  <m:oMath xmlns:m="http://schemas.openxmlformats.org/officeDocument/2006/math">
                    <m:r>
                      <a:rPr lang="de-DE" i="1">
                        <a:latin typeface="Cambria Math" panose="02040503050406030204" pitchFamily="18" charset="0"/>
                      </a:rPr>
                      <m:t>𝐸𝑝𝑖𝑑</m:t>
                    </m:r>
                    <m:r>
                      <a:rPr lang="de-DE" i="1">
                        <a:latin typeface="Cambria Math" panose="02040503050406030204" pitchFamily="18" charset="0"/>
                      </a:rPr>
                      <m:t>, </m:t>
                    </m:r>
                    <m:r>
                      <a:rPr lang="de-DE" i="1">
                        <a:latin typeface="Cambria Math" panose="02040503050406030204" pitchFamily="18" charset="0"/>
                      </a:rPr>
                      <m:t>𝑇𝑟𝑎𝑣𝑒𝑙</m:t>
                    </m:r>
                  </m:oMath>
                </a14:m>
                <a:r>
                  <a:rPr lang="de-DE" dirty="0"/>
                  <a:t>; zwischen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2</m:t>
                        </m:r>
                      </m:sub>
                    </m:sSub>
                  </m:oMath>
                </a14:m>
                <a:r>
                  <a:rPr lang="de-DE" dirty="0"/>
                  <a:t> und </a:t>
                </a:r>
                <a14:m>
                  <m:oMath xmlns:m="http://schemas.openxmlformats.org/officeDocument/2006/math">
                    <m:r>
                      <a:rPr lang="de-DE" i="1">
                        <a:latin typeface="Cambria Math" panose="02040503050406030204" pitchFamily="18" charset="0"/>
                      </a:rPr>
                      <m:t>𝐸𝑝𝑖𝑑</m:t>
                    </m:r>
                    <m:r>
                      <a:rPr lang="de-DE" i="1">
                        <a:latin typeface="Cambria Math" panose="02040503050406030204" pitchFamily="18" charset="0"/>
                      </a:rPr>
                      <m:t>, </m:t>
                    </m:r>
                    <m:r>
                      <a:rPr lang="de-DE" b="0" i="1" smtClean="0">
                        <a:latin typeface="Cambria Math" panose="02040503050406030204" pitchFamily="18" charset="0"/>
                      </a:rPr>
                      <m:t>𝑆𝑖𝑐𝑘</m:t>
                    </m:r>
                  </m:oMath>
                </a14:m>
                <a:r>
                  <a:rPr lang="de-DE" dirty="0"/>
                  <a:t>; zwischen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𝑜</m:t>
                        </m:r>
                      </m:sub>
                    </m:sSub>
                  </m:oMath>
                </a14:m>
                <a:r>
                  <a:rPr lang="de-DE" dirty="0"/>
                  <a:t> und </a:t>
                </a:r>
                <a14:m>
                  <m:oMath xmlns:m="http://schemas.openxmlformats.org/officeDocument/2006/math">
                    <m:r>
                      <a:rPr lang="de-DE" i="1">
                        <a:latin typeface="Cambria Math" panose="02040503050406030204" pitchFamily="18" charset="0"/>
                      </a:rPr>
                      <m:t>𝐸𝑝𝑖𝑑</m:t>
                    </m:r>
                  </m:oMath>
                </a14:m>
                <a:endParaRPr lang="de-DE" dirty="0"/>
              </a:p>
              <a:p>
                <a:pPr lvl="3"/>
                <a:r>
                  <a:rPr lang="de-DE" dirty="0"/>
                  <a:t>Beispiel ist eine FG-Darstellung des Beispiel-BNs</a:t>
                </a:r>
              </a:p>
            </p:txBody>
          </p:sp>
        </mc:Choice>
        <mc:Fallback xmlns="">
          <p:sp>
            <p:nvSpPr>
              <p:cNvPr id="3" name="Content Placeholder 2">
                <a:extLst>
                  <a:ext uri="{FF2B5EF4-FFF2-40B4-BE49-F238E27FC236}">
                    <a16:creationId xmlns:a16="http://schemas.microsoft.com/office/drawing/2014/main" id="{FBD22463-0EC2-FF48-9836-DB258CCBF8DB}"/>
                  </a:ext>
                </a:extLst>
              </p:cNvPr>
              <p:cNvSpPr>
                <a:spLocks noGrp="1" noRot="1" noChangeAspect="1" noMove="1" noResize="1" noEditPoints="1" noAdjustHandles="1" noChangeArrowheads="1" noChangeShapeType="1" noTextEdit="1"/>
              </p:cNvSpPr>
              <p:nvPr>
                <p:ph idx="1"/>
              </p:nvPr>
            </p:nvSpPr>
            <p:spPr>
              <a:xfrm>
                <a:off x="360000" y="1665066"/>
                <a:ext cx="7738972" cy="4240848"/>
              </a:xfrm>
              <a:blipFill>
                <a:blip r:embed="rId2"/>
                <a:stretch>
                  <a:fillRect l="-2128" t="-2388"/>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E0EAC5F-6AFE-FF4A-9B7E-AF2F205E30B2}"/>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A31428A9-6276-C046-8321-9CCF314A6A45}"/>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5299D406-940C-854E-8798-69C6CE4D9E3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65</a:t>
            </a:fld>
            <a:r>
              <a:rPr lang="de-DE"/>
              <a:t> </a:t>
            </a:r>
            <a:endParaRPr lang="de-DE" sz="1400" dirty="0"/>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466D67E8-9E5E-4844-A0E9-4F7F3D026C58}"/>
                  </a:ext>
                </a:extLst>
              </p:cNvPr>
              <p:cNvGraphicFramePr>
                <a:graphicFrameLocks noGrp="1"/>
              </p:cNvGraphicFramePr>
              <p:nvPr>
                <p:extLst>
                  <p:ext uri="{D42A27DB-BD31-4B8C-83A1-F6EECF244321}">
                    <p14:modId xmlns:p14="http://schemas.microsoft.com/office/powerpoint/2010/main" val="916863830"/>
                  </p:ext>
                </p:extLst>
              </p:nvPr>
            </p:nvGraphicFramePr>
            <p:xfrm>
              <a:off x="8051606" y="4375914"/>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1</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6</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7" name="Table 6">
                <a:extLst>
                  <a:ext uri="{FF2B5EF4-FFF2-40B4-BE49-F238E27FC236}">
                    <a16:creationId xmlns:a16="http://schemas.microsoft.com/office/drawing/2014/main" id="{466D67E8-9E5E-4844-A0E9-4F7F3D026C58}"/>
                  </a:ext>
                </a:extLst>
              </p:cNvPr>
              <p:cNvGraphicFramePr>
                <a:graphicFrameLocks noGrp="1"/>
              </p:cNvGraphicFramePr>
              <p:nvPr>
                <p:extLst>
                  <p:ext uri="{D42A27DB-BD31-4B8C-83A1-F6EECF244321}">
                    <p14:modId xmlns:p14="http://schemas.microsoft.com/office/powerpoint/2010/main" val="916863830"/>
                  </p:ext>
                </p:extLst>
              </p:nvPr>
            </p:nvGraphicFramePr>
            <p:xfrm>
              <a:off x="8051606" y="4375914"/>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3"/>
                          <a:stretch>
                            <a:fillRect t="-4167" r="-206667" b="-408333"/>
                          </a:stretch>
                        </a:blipFill>
                      </a:tcPr>
                    </a:tc>
                    <a:tc>
                      <a:txBody>
                        <a:bodyPr/>
                        <a:lstStyle/>
                        <a:p>
                          <a:endParaRPr lang="en-US"/>
                        </a:p>
                      </a:txBody>
                      <a:tcPr marL="45720" marR="45720">
                        <a:blipFill>
                          <a:blip r:embed="rId3"/>
                          <a:stretch>
                            <a:fillRect l="-84906" t="-4167" r="-75472" b="-408333"/>
                          </a:stretch>
                        </a:blipFill>
                      </a:tcPr>
                    </a:tc>
                    <a:tc>
                      <a:txBody>
                        <a:bodyPr/>
                        <a:lstStyle/>
                        <a:p>
                          <a:endParaRPr lang="en-US"/>
                        </a:p>
                      </a:txBody>
                      <a:tcPr marL="45720" marR="45720">
                        <a:blipFill>
                          <a:blip r:embed="rId3"/>
                          <a:stretch>
                            <a:fillRect l="-245000" t="-4167"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3"/>
                          <a:stretch>
                            <a:fillRect t="-100000" r="-206667" b="-292000"/>
                          </a:stretch>
                        </a:blipFill>
                      </a:tcPr>
                    </a:tc>
                    <a:tc>
                      <a:txBody>
                        <a:bodyPr/>
                        <a:lstStyle/>
                        <a:p>
                          <a:endParaRPr lang="en-US"/>
                        </a:p>
                      </a:txBody>
                      <a:tcPr marL="45720" marR="45720">
                        <a:blipFill>
                          <a:blip r:embed="rId3"/>
                          <a:stretch>
                            <a:fillRect l="-84906" t="-100000" r="-75472" b="-292000"/>
                          </a:stretch>
                        </a:blipFill>
                      </a:tcPr>
                    </a:tc>
                    <a:tc>
                      <a:txBody>
                        <a:bodyPr/>
                        <a:lstStyle/>
                        <a:p>
                          <a:endParaRPr lang="en-US"/>
                        </a:p>
                      </a:txBody>
                      <a:tcPr marL="45720" marR="45720">
                        <a:blipFill>
                          <a:blip r:embed="rId3"/>
                          <a:stretch>
                            <a:fillRect l="-245000" t="-1000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3"/>
                          <a:stretch>
                            <a:fillRect t="-208333" r="-206667" b="-204167"/>
                          </a:stretch>
                        </a:blipFill>
                      </a:tcPr>
                    </a:tc>
                    <a:tc>
                      <a:txBody>
                        <a:bodyPr/>
                        <a:lstStyle/>
                        <a:p>
                          <a:endParaRPr lang="en-US"/>
                        </a:p>
                      </a:txBody>
                      <a:tcPr marL="45720" marR="45720">
                        <a:blipFill>
                          <a:blip r:embed="rId3"/>
                          <a:stretch>
                            <a:fillRect l="-84906" t="-208333" r="-75472" b="-204167"/>
                          </a:stretch>
                        </a:blipFill>
                      </a:tcPr>
                    </a:tc>
                    <a:tc>
                      <a:txBody>
                        <a:bodyPr/>
                        <a:lstStyle/>
                        <a:p>
                          <a:endParaRPr lang="en-US"/>
                        </a:p>
                      </a:txBody>
                      <a:tcPr marL="45720" marR="45720">
                        <a:blipFill>
                          <a:blip r:embed="rId3"/>
                          <a:stretch>
                            <a:fillRect l="-245000" t="-208333"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3"/>
                          <a:stretch>
                            <a:fillRect t="-296000" r="-206667" b="-96000"/>
                          </a:stretch>
                        </a:blipFill>
                      </a:tcPr>
                    </a:tc>
                    <a:tc>
                      <a:txBody>
                        <a:bodyPr/>
                        <a:lstStyle/>
                        <a:p>
                          <a:endParaRPr lang="en-US"/>
                        </a:p>
                      </a:txBody>
                      <a:tcPr marL="45720" marR="45720">
                        <a:blipFill>
                          <a:blip r:embed="rId3"/>
                          <a:stretch>
                            <a:fillRect l="-84906" t="-296000" r="-75472" b="-96000"/>
                          </a:stretch>
                        </a:blipFill>
                      </a:tcPr>
                    </a:tc>
                    <a:tc>
                      <a:txBody>
                        <a:bodyPr/>
                        <a:lstStyle/>
                        <a:p>
                          <a:endParaRPr lang="en-US"/>
                        </a:p>
                      </a:txBody>
                      <a:tcPr marL="45720" marR="45720">
                        <a:blipFill>
                          <a:blip r:embed="rId3"/>
                          <a:stretch>
                            <a:fillRect l="-245000" t="-2960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3"/>
                          <a:stretch>
                            <a:fillRect t="-412500" r="-206667"/>
                          </a:stretch>
                        </a:blipFill>
                      </a:tcPr>
                    </a:tc>
                    <a:tc>
                      <a:txBody>
                        <a:bodyPr/>
                        <a:lstStyle/>
                        <a:p>
                          <a:endParaRPr lang="en-US"/>
                        </a:p>
                      </a:txBody>
                      <a:tcPr marL="45720" marR="45720">
                        <a:blipFill>
                          <a:blip r:embed="rId3"/>
                          <a:stretch>
                            <a:fillRect l="-84906" t="-412500" r="-75472"/>
                          </a:stretch>
                        </a:blipFill>
                      </a:tcPr>
                    </a:tc>
                    <a:tc>
                      <a:txBody>
                        <a:bodyPr/>
                        <a:lstStyle/>
                        <a:p>
                          <a:endParaRPr lang="en-US"/>
                        </a:p>
                      </a:txBody>
                      <a:tcPr marL="45720" marR="45720">
                        <a:blipFill>
                          <a:blip r:embed="rId3"/>
                          <a:stretch>
                            <a:fillRect l="-245000" t="-41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72D8408C-5F70-A745-91A2-ED9778F335D5}"/>
                  </a:ext>
                </a:extLst>
              </p:cNvPr>
              <p:cNvGraphicFramePr>
                <a:graphicFrameLocks noGrp="1"/>
              </p:cNvGraphicFramePr>
              <p:nvPr>
                <p:extLst>
                  <p:ext uri="{D42A27DB-BD31-4B8C-83A1-F6EECF244321}">
                    <p14:modId xmlns:p14="http://schemas.microsoft.com/office/powerpoint/2010/main" val="2721668743"/>
                  </p:ext>
                </p:extLst>
              </p:nvPr>
            </p:nvGraphicFramePr>
            <p:xfrm>
              <a:off x="10223543" y="4375914"/>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2</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8" name="Table 7">
                <a:extLst>
                  <a:ext uri="{FF2B5EF4-FFF2-40B4-BE49-F238E27FC236}">
                    <a16:creationId xmlns:a16="http://schemas.microsoft.com/office/drawing/2014/main" id="{72D8408C-5F70-A745-91A2-ED9778F335D5}"/>
                  </a:ext>
                </a:extLst>
              </p:cNvPr>
              <p:cNvGraphicFramePr>
                <a:graphicFrameLocks noGrp="1"/>
              </p:cNvGraphicFramePr>
              <p:nvPr>
                <p:extLst>
                  <p:ext uri="{D42A27DB-BD31-4B8C-83A1-F6EECF244321}">
                    <p14:modId xmlns:p14="http://schemas.microsoft.com/office/powerpoint/2010/main" val="2721668743"/>
                  </p:ext>
                </p:extLst>
              </p:nvPr>
            </p:nvGraphicFramePr>
            <p:xfrm>
              <a:off x="10223543" y="4375914"/>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4"/>
                          <a:stretch>
                            <a:fillRect l="-2273" t="-4167" r="-190909" b="-408333"/>
                          </a:stretch>
                        </a:blipFill>
                      </a:tcPr>
                    </a:tc>
                    <a:tc>
                      <a:txBody>
                        <a:bodyPr/>
                        <a:lstStyle/>
                        <a:p>
                          <a:endParaRPr lang="en-US"/>
                        </a:p>
                      </a:txBody>
                      <a:tcPr marL="45720" marR="45720">
                        <a:blipFill>
                          <a:blip r:embed="rId4"/>
                          <a:stretch>
                            <a:fillRect l="-102273" t="-4167" r="-90909" b="-408333"/>
                          </a:stretch>
                        </a:blipFill>
                      </a:tcPr>
                    </a:tc>
                    <a:tc>
                      <a:txBody>
                        <a:bodyPr/>
                        <a:lstStyle/>
                        <a:p>
                          <a:endParaRPr lang="en-US"/>
                        </a:p>
                      </a:txBody>
                      <a:tcPr marL="45720" marR="45720">
                        <a:blipFill>
                          <a:blip r:embed="rId4"/>
                          <a:stretch>
                            <a:fillRect l="-222500" t="-4167"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4"/>
                          <a:stretch>
                            <a:fillRect l="-2273" t="-100000" r="-190909" b="-292000"/>
                          </a:stretch>
                        </a:blipFill>
                      </a:tcPr>
                    </a:tc>
                    <a:tc>
                      <a:txBody>
                        <a:bodyPr/>
                        <a:lstStyle/>
                        <a:p>
                          <a:endParaRPr lang="en-US"/>
                        </a:p>
                      </a:txBody>
                      <a:tcPr marL="45720" marR="45720">
                        <a:blipFill>
                          <a:blip r:embed="rId4"/>
                          <a:stretch>
                            <a:fillRect l="-102273" t="-100000" r="-90909" b="-292000"/>
                          </a:stretch>
                        </a:blipFill>
                      </a:tcPr>
                    </a:tc>
                    <a:tc>
                      <a:txBody>
                        <a:bodyPr/>
                        <a:lstStyle/>
                        <a:p>
                          <a:endParaRPr lang="en-US"/>
                        </a:p>
                      </a:txBody>
                      <a:tcPr marL="45720" marR="45720">
                        <a:blipFill>
                          <a:blip r:embed="rId4"/>
                          <a:stretch>
                            <a:fillRect l="-222500" t="-1000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4"/>
                          <a:stretch>
                            <a:fillRect l="-2273" t="-208333" r="-190909" b="-204167"/>
                          </a:stretch>
                        </a:blipFill>
                      </a:tcPr>
                    </a:tc>
                    <a:tc>
                      <a:txBody>
                        <a:bodyPr/>
                        <a:lstStyle/>
                        <a:p>
                          <a:endParaRPr lang="en-US"/>
                        </a:p>
                      </a:txBody>
                      <a:tcPr marL="45720" marR="45720">
                        <a:blipFill>
                          <a:blip r:embed="rId4"/>
                          <a:stretch>
                            <a:fillRect l="-102273" t="-208333" r="-90909" b="-204167"/>
                          </a:stretch>
                        </a:blipFill>
                      </a:tcPr>
                    </a:tc>
                    <a:tc>
                      <a:txBody>
                        <a:bodyPr/>
                        <a:lstStyle/>
                        <a:p>
                          <a:endParaRPr lang="en-US"/>
                        </a:p>
                      </a:txBody>
                      <a:tcPr marL="45720" marR="45720">
                        <a:blipFill>
                          <a:blip r:embed="rId4"/>
                          <a:stretch>
                            <a:fillRect l="-222500" t="-208333"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4"/>
                          <a:stretch>
                            <a:fillRect l="-2273" t="-296000" r="-190909" b="-96000"/>
                          </a:stretch>
                        </a:blipFill>
                      </a:tcPr>
                    </a:tc>
                    <a:tc>
                      <a:txBody>
                        <a:bodyPr/>
                        <a:lstStyle/>
                        <a:p>
                          <a:endParaRPr lang="en-US"/>
                        </a:p>
                      </a:txBody>
                      <a:tcPr marL="45720" marR="45720">
                        <a:blipFill>
                          <a:blip r:embed="rId4"/>
                          <a:stretch>
                            <a:fillRect l="-102273" t="-296000" r="-90909" b="-96000"/>
                          </a:stretch>
                        </a:blipFill>
                      </a:tcPr>
                    </a:tc>
                    <a:tc>
                      <a:txBody>
                        <a:bodyPr/>
                        <a:lstStyle/>
                        <a:p>
                          <a:endParaRPr lang="en-US"/>
                        </a:p>
                      </a:txBody>
                      <a:tcPr marL="45720" marR="45720">
                        <a:blipFill>
                          <a:blip r:embed="rId4"/>
                          <a:stretch>
                            <a:fillRect l="-222500" t="-2960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4"/>
                          <a:stretch>
                            <a:fillRect l="-2273" t="-412500" r="-190909"/>
                          </a:stretch>
                        </a:blipFill>
                      </a:tcPr>
                    </a:tc>
                    <a:tc>
                      <a:txBody>
                        <a:bodyPr/>
                        <a:lstStyle/>
                        <a:p>
                          <a:endParaRPr lang="en-US"/>
                        </a:p>
                      </a:txBody>
                      <a:tcPr marL="45720" marR="45720">
                        <a:blipFill>
                          <a:blip r:embed="rId4"/>
                          <a:stretch>
                            <a:fillRect l="-102273" t="-412500" r="-90909"/>
                          </a:stretch>
                        </a:blipFill>
                      </a:tcPr>
                    </a:tc>
                    <a:tc>
                      <a:txBody>
                        <a:bodyPr/>
                        <a:lstStyle/>
                        <a:p>
                          <a:endParaRPr lang="en-US"/>
                        </a:p>
                      </a:txBody>
                      <a:tcPr marL="45720" marR="45720">
                        <a:blipFill>
                          <a:blip r:embed="rId4"/>
                          <a:stretch>
                            <a:fillRect l="-222500" t="-41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2735E596-20BC-ED47-8323-0FBDC01F23C3}"/>
                  </a:ext>
                </a:extLst>
              </p:cNvPr>
              <p:cNvGraphicFramePr>
                <a:graphicFrameLocks noGrp="1"/>
              </p:cNvGraphicFramePr>
              <p:nvPr>
                <p:extLst>
                  <p:ext uri="{D42A27DB-BD31-4B8C-83A1-F6EECF244321}">
                    <p14:modId xmlns:p14="http://schemas.microsoft.com/office/powerpoint/2010/main" val="3433310988"/>
                  </p:ext>
                </p:extLst>
              </p:nvPr>
            </p:nvGraphicFramePr>
            <p:xfrm>
              <a:off x="10661799" y="2175215"/>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0</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9" name="Table 8">
                <a:extLst>
                  <a:ext uri="{FF2B5EF4-FFF2-40B4-BE49-F238E27FC236}">
                    <a16:creationId xmlns:a16="http://schemas.microsoft.com/office/drawing/2014/main" id="{2735E596-20BC-ED47-8323-0FBDC01F23C3}"/>
                  </a:ext>
                </a:extLst>
              </p:cNvPr>
              <p:cNvGraphicFramePr>
                <a:graphicFrameLocks noGrp="1"/>
              </p:cNvGraphicFramePr>
              <p:nvPr>
                <p:extLst>
                  <p:ext uri="{D42A27DB-BD31-4B8C-83A1-F6EECF244321}">
                    <p14:modId xmlns:p14="http://schemas.microsoft.com/office/powerpoint/2010/main" val="3433310988"/>
                  </p:ext>
                </p:extLst>
              </p:nvPr>
            </p:nvGraphicFramePr>
            <p:xfrm>
              <a:off x="10661799" y="2175215"/>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5"/>
                          <a:stretch>
                            <a:fillRect l="-2222" t="-4167" r="-71111" b="-204167"/>
                          </a:stretch>
                        </a:blipFill>
                      </a:tcPr>
                    </a:tc>
                    <a:tc>
                      <a:txBody>
                        <a:bodyPr/>
                        <a:lstStyle/>
                        <a:p>
                          <a:endParaRPr lang="en-US"/>
                        </a:p>
                      </a:txBody>
                      <a:tcPr marL="45720" marR="45720">
                        <a:blipFill>
                          <a:blip r:embed="rId5"/>
                          <a:stretch>
                            <a:fillRect l="-143750" t="-4167"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5"/>
                          <a:stretch>
                            <a:fillRect l="-2222" t="-100000" r="-71111" b="-96000"/>
                          </a:stretch>
                        </a:blipFill>
                      </a:tcPr>
                    </a:tc>
                    <a:tc>
                      <a:txBody>
                        <a:bodyPr/>
                        <a:lstStyle/>
                        <a:p>
                          <a:endParaRPr lang="en-US"/>
                        </a:p>
                      </a:txBody>
                      <a:tcPr marL="45720" marR="45720">
                        <a:blipFill>
                          <a:blip r:embed="rId5"/>
                          <a:stretch>
                            <a:fillRect l="-143750" t="-100000" b="-96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5"/>
                          <a:stretch>
                            <a:fillRect l="-2222" t="-208333" r="-71111"/>
                          </a:stretch>
                        </a:blipFill>
                      </a:tcPr>
                    </a:tc>
                    <a:tc>
                      <a:txBody>
                        <a:bodyPr/>
                        <a:lstStyle/>
                        <a:p>
                          <a:endParaRPr lang="en-US"/>
                        </a:p>
                      </a:txBody>
                      <a:tcPr marL="45720" marR="45720">
                        <a:blipFill>
                          <a:blip r:embed="rId5"/>
                          <a:stretch>
                            <a:fillRect l="-143750" t="-208333"/>
                          </a:stretch>
                        </a:blipFill>
                      </a:tcPr>
                    </a:tc>
                    <a:extLst>
                      <a:ext uri="{0D108BD9-81ED-4DB2-BD59-A6C34878D82A}">
                        <a16:rowId xmlns:a16="http://schemas.microsoft.com/office/drawing/2014/main" val="10008"/>
                      </a:ext>
                    </a:extLst>
                  </a:tr>
                </a:tbl>
              </a:graphicData>
            </a:graphic>
          </p:graphicFrame>
        </mc:Fallback>
      </mc:AlternateContent>
      <p:grpSp>
        <p:nvGrpSpPr>
          <p:cNvPr id="36" name="Group 35">
            <a:extLst>
              <a:ext uri="{FF2B5EF4-FFF2-40B4-BE49-F238E27FC236}">
                <a16:creationId xmlns:a16="http://schemas.microsoft.com/office/drawing/2014/main" id="{8F09C99D-FDEE-FD4F-A689-586DCD25B387}"/>
              </a:ext>
            </a:extLst>
          </p:cNvPr>
          <p:cNvGrpSpPr/>
          <p:nvPr/>
        </p:nvGrpSpPr>
        <p:grpSpPr>
          <a:xfrm>
            <a:off x="8783885" y="3154127"/>
            <a:ext cx="2435914" cy="1146015"/>
            <a:chOff x="3061845" y="4101184"/>
            <a:chExt cx="2435914" cy="1146015"/>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3245AAF-8798-B54F-87EB-BB86660A2F3F}"/>
                    </a:ext>
                  </a:extLst>
                </p:cNvPr>
                <p:cNvSpPr txBox="1"/>
                <p:nvPr/>
              </p:nvSpPr>
              <p:spPr>
                <a:xfrm>
                  <a:off x="3061845" y="485768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37" name="TextBox 36">
                  <a:extLst>
                    <a:ext uri="{FF2B5EF4-FFF2-40B4-BE49-F238E27FC236}">
                      <a16:creationId xmlns:a16="http://schemas.microsoft.com/office/drawing/2014/main" id="{A3245AAF-8798-B54F-87EB-BB86660A2F3F}"/>
                    </a:ext>
                  </a:extLst>
                </p:cNvPr>
                <p:cNvSpPr txBox="1">
                  <a:spLocks noRot="1" noChangeAspect="1" noMove="1" noResize="1" noEditPoints="1" noAdjustHandles="1" noChangeArrowheads="1" noChangeShapeType="1" noTextEdit="1"/>
                </p:cNvSpPr>
                <p:nvPr/>
              </p:nvSpPr>
              <p:spPr>
                <a:xfrm>
                  <a:off x="3061845" y="4857686"/>
                  <a:ext cx="972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79B040B-DC65-554B-B53F-F9BE8520836C}"/>
                    </a:ext>
                  </a:extLst>
                </p:cNvPr>
                <p:cNvSpPr txBox="1"/>
                <p:nvPr/>
              </p:nvSpPr>
              <p:spPr>
                <a:xfrm>
                  <a:off x="3784840" y="410118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de-DE" dirty="0"/>
                </a:p>
              </p:txBody>
            </p:sp>
          </mc:Choice>
          <mc:Fallback xmlns="">
            <p:sp>
              <p:nvSpPr>
                <p:cNvPr id="38" name="TextBox 37">
                  <a:extLst>
                    <a:ext uri="{FF2B5EF4-FFF2-40B4-BE49-F238E27FC236}">
                      <a16:creationId xmlns:a16="http://schemas.microsoft.com/office/drawing/2014/main" id="{E79B040B-DC65-554B-B53F-F9BE8520836C}"/>
                    </a:ext>
                  </a:extLst>
                </p:cNvPr>
                <p:cNvSpPr txBox="1">
                  <a:spLocks noRot="1" noChangeAspect="1" noMove="1" noResize="1" noEditPoints="1" noAdjustHandles="1" noChangeArrowheads="1" noChangeShapeType="1" noTextEdit="1"/>
                </p:cNvSpPr>
                <p:nvPr/>
              </p:nvSpPr>
              <p:spPr>
                <a:xfrm>
                  <a:off x="3784840" y="4101184"/>
                  <a:ext cx="972000" cy="389513"/>
                </a:xfrm>
                <a:prstGeom prst="ellipse">
                  <a:avLst/>
                </a:prstGeom>
                <a:blipFill>
                  <a:blip r:embed="rId7"/>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713111C3-AEBF-214D-BA3E-A75C7F117C4F}"/>
                    </a:ext>
                  </a:extLst>
                </p:cNvPr>
                <p:cNvSpPr txBox="1"/>
                <p:nvPr/>
              </p:nvSpPr>
              <p:spPr>
                <a:xfrm>
                  <a:off x="4525759" y="4857685"/>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oMath>
                    </m:oMathPara>
                  </a14:m>
                  <a:endParaRPr lang="de-DE" dirty="0"/>
                </a:p>
              </p:txBody>
            </p:sp>
          </mc:Choice>
          <mc:Fallback xmlns="">
            <p:sp>
              <p:nvSpPr>
                <p:cNvPr id="39" name="TextBox 38">
                  <a:extLst>
                    <a:ext uri="{FF2B5EF4-FFF2-40B4-BE49-F238E27FC236}">
                      <a16:creationId xmlns:a16="http://schemas.microsoft.com/office/drawing/2014/main" id="{713111C3-AEBF-214D-BA3E-A75C7F117C4F}"/>
                    </a:ext>
                  </a:extLst>
                </p:cNvPr>
                <p:cNvSpPr txBox="1">
                  <a:spLocks noRot="1" noChangeAspect="1" noMove="1" noResize="1" noEditPoints="1" noAdjustHandles="1" noChangeArrowheads="1" noChangeShapeType="1" noTextEdit="1"/>
                </p:cNvSpPr>
                <p:nvPr/>
              </p:nvSpPr>
              <p:spPr>
                <a:xfrm>
                  <a:off x="4525759" y="4857685"/>
                  <a:ext cx="97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p:sp>
          <p:nvSpPr>
            <p:cNvPr id="40" name="Rectangle 39">
              <a:extLst>
                <a:ext uri="{FF2B5EF4-FFF2-40B4-BE49-F238E27FC236}">
                  <a16:creationId xmlns:a16="http://schemas.microsoft.com/office/drawing/2014/main" id="{8AF01733-A60C-1C48-B3EE-B8162090D587}"/>
                </a:ext>
              </a:extLst>
            </p:cNvPr>
            <p:cNvSpPr/>
            <p:nvPr/>
          </p:nvSpPr>
          <p:spPr>
            <a:xfrm>
              <a:off x="4939759" y="4534230"/>
              <a:ext cx="144000" cy="160531"/>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1" name="Straight Connector 40">
              <a:extLst>
                <a:ext uri="{FF2B5EF4-FFF2-40B4-BE49-F238E27FC236}">
                  <a16:creationId xmlns:a16="http://schemas.microsoft.com/office/drawing/2014/main" id="{52349EA5-C37E-EF40-9E2B-461CB96BAAA7}"/>
                </a:ext>
              </a:extLst>
            </p:cNvPr>
            <p:cNvCxnSpPr>
              <a:cxnSpLocks/>
              <a:stCxn id="38" idx="5"/>
              <a:endCxn id="40" idx="0"/>
            </p:cNvCxnSpPr>
            <p:nvPr/>
          </p:nvCxnSpPr>
          <p:spPr>
            <a:xfrm>
              <a:off x="4614494" y="4433654"/>
              <a:ext cx="397265" cy="100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C313755-07B8-B442-A681-011990FB1B1D}"/>
                </a:ext>
              </a:extLst>
            </p:cNvPr>
            <p:cNvCxnSpPr>
              <a:cxnSpLocks/>
              <a:stCxn id="40" idx="2"/>
              <a:endCxn id="39" idx="0"/>
            </p:cNvCxnSpPr>
            <p:nvPr/>
          </p:nvCxnSpPr>
          <p:spPr>
            <a:xfrm>
              <a:off x="5011759" y="4694761"/>
              <a:ext cx="0" cy="162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1040D13-08EE-424A-AD60-E00ABD4323CE}"/>
                </a:ext>
              </a:extLst>
            </p:cNvPr>
            <p:cNvSpPr/>
            <p:nvPr/>
          </p:nvSpPr>
          <p:spPr>
            <a:xfrm>
              <a:off x="3475845" y="454249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Straight Connector 43">
              <a:extLst>
                <a:ext uri="{FF2B5EF4-FFF2-40B4-BE49-F238E27FC236}">
                  <a16:creationId xmlns:a16="http://schemas.microsoft.com/office/drawing/2014/main" id="{9F0CDEAE-9E77-0146-9D40-D9B353BB42FD}"/>
                </a:ext>
              </a:extLst>
            </p:cNvPr>
            <p:cNvCxnSpPr>
              <a:cxnSpLocks/>
              <a:stCxn id="38" idx="3"/>
              <a:endCxn id="43" idx="0"/>
            </p:cNvCxnSpPr>
            <p:nvPr/>
          </p:nvCxnSpPr>
          <p:spPr>
            <a:xfrm flipH="1">
              <a:off x="3547845" y="4433654"/>
              <a:ext cx="379341" cy="108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6C43565-1CBF-7B46-AFEC-CD88D6923718}"/>
                </a:ext>
              </a:extLst>
            </p:cNvPr>
            <p:cNvCxnSpPr>
              <a:cxnSpLocks/>
              <a:stCxn id="43" idx="2"/>
              <a:endCxn id="37" idx="0"/>
            </p:cNvCxnSpPr>
            <p:nvPr/>
          </p:nvCxnSpPr>
          <p:spPr>
            <a:xfrm>
              <a:off x="3547845" y="4686495"/>
              <a:ext cx="0" cy="17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BD439F86-F34E-AE41-9F2E-9BA45EE8B20F}"/>
                </a:ext>
              </a:extLst>
            </p:cNvPr>
            <p:cNvSpPr/>
            <p:nvPr/>
          </p:nvSpPr>
          <p:spPr>
            <a:xfrm>
              <a:off x="4940089" y="422579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3E355D97-8CD2-0F4B-9F0C-ABC345D11940}"/>
                </a:ext>
              </a:extLst>
            </p:cNvPr>
            <p:cNvCxnSpPr>
              <a:cxnSpLocks/>
              <a:stCxn id="38" idx="6"/>
              <a:endCxn id="46" idx="1"/>
            </p:cNvCxnSpPr>
            <p:nvPr/>
          </p:nvCxnSpPr>
          <p:spPr>
            <a:xfrm>
              <a:off x="4756840" y="4295941"/>
              <a:ext cx="183249" cy="18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D2175B5C-D1CA-2845-9074-5A5E088F384D}"/>
                  </a:ext>
                </a:extLst>
              </p:cNvPr>
              <p:cNvSpPr/>
              <p:nvPr/>
            </p:nvSpPr>
            <p:spPr>
              <a:xfrm>
                <a:off x="10762124" y="3517256"/>
                <a:ext cx="37888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𝑓</m:t>
                          </m:r>
                        </m:e>
                        <m:sub>
                          <m:r>
                            <a:rPr lang="de-DE" sz="1400" i="1">
                              <a:latin typeface="Cambria Math" panose="02040503050406030204" pitchFamily="18" charset="0"/>
                              <a:ea typeface="Cambria Math" panose="02040503050406030204" pitchFamily="18" charset="0"/>
                            </a:rPr>
                            <m:t>2</m:t>
                          </m:r>
                        </m:sub>
                      </m:sSub>
                    </m:oMath>
                  </m:oMathPara>
                </a14:m>
                <a:endParaRPr lang="de-DE" sz="1400" dirty="0"/>
              </a:p>
            </p:txBody>
          </p:sp>
        </mc:Choice>
        <mc:Fallback xmlns="">
          <p:sp>
            <p:nvSpPr>
              <p:cNvPr id="48" name="Rectangle 47">
                <a:extLst>
                  <a:ext uri="{FF2B5EF4-FFF2-40B4-BE49-F238E27FC236}">
                    <a16:creationId xmlns:a16="http://schemas.microsoft.com/office/drawing/2014/main" id="{D2175B5C-D1CA-2845-9074-5A5E088F384D}"/>
                  </a:ext>
                </a:extLst>
              </p:cNvPr>
              <p:cNvSpPr>
                <a:spLocks noRot="1" noChangeAspect="1" noMove="1" noResize="1" noEditPoints="1" noAdjustHandles="1" noChangeArrowheads="1" noChangeShapeType="1" noTextEdit="1"/>
              </p:cNvSpPr>
              <p:nvPr/>
            </p:nvSpPr>
            <p:spPr>
              <a:xfrm>
                <a:off x="10762124" y="3517256"/>
                <a:ext cx="378885" cy="307777"/>
              </a:xfrm>
              <a:prstGeom prst="rect">
                <a:avLst/>
              </a:prstGeom>
              <a:blipFill>
                <a:blip r:embed="rId9"/>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A9B8AD1E-A77B-D647-A103-099E80DA3294}"/>
                  </a:ext>
                </a:extLst>
              </p:cNvPr>
              <p:cNvSpPr/>
              <p:nvPr/>
            </p:nvSpPr>
            <p:spPr>
              <a:xfrm>
                <a:off x="8876837" y="3517256"/>
                <a:ext cx="37888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𝑓</m:t>
                          </m:r>
                        </m:e>
                        <m:sub>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p:txBody>
          </p:sp>
        </mc:Choice>
        <mc:Fallback xmlns="">
          <p:sp>
            <p:nvSpPr>
              <p:cNvPr id="49" name="Rectangle 48">
                <a:extLst>
                  <a:ext uri="{FF2B5EF4-FFF2-40B4-BE49-F238E27FC236}">
                    <a16:creationId xmlns:a16="http://schemas.microsoft.com/office/drawing/2014/main" id="{A9B8AD1E-A77B-D647-A103-099E80DA3294}"/>
                  </a:ext>
                </a:extLst>
              </p:cNvPr>
              <p:cNvSpPr>
                <a:spLocks noRot="1" noChangeAspect="1" noMove="1" noResize="1" noEditPoints="1" noAdjustHandles="1" noChangeArrowheads="1" noChangeShapeType="1" noTextEdit="1"/>
              </p:cNvSpPr>
              <p:nvPr/>
            </p:nvSpPr>
            <p:spPr>
              <a:xfrm>
                <a:off x="8876837" y="3517256"/>
                <a:ext cx="378885" cy="307777"/>
              </a:xfrm>
              <a:prstGeom prst="rect">
                <a:avLst/>
              </a:prstGeom>
              <a:blipFill>
                <a:blip r:embed="rId10"/>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617A2AAF-BD44-4C49-AB48-26D9529B579B}"/>
                  </a:ext>
                </a:extLst>
              </p:cNvPr>
              <p:cNvSpPr/>
              <p:nvPr/>
            </p:nvSpPr>
            <p:spPr>
              <a:xfrm>
                <a:off x="10762123" y="3201640"/>
                <a:ext cx="37888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𝑓</m:t>
                          </m:r>
                        </m:e>
                        <m:sub>
                          <m:r>
                            <a:rPr lang="de-DE" sz="1400" b="0" i="1" smtClean="0">
                              <a:latin typeface="Cambria Math" panose="02040503050406030204" pitchFamily="18" charset="0"/>
                              <a:ea typeface="Cambria Math" panose="02040503050406030204" pitchFamily="18" charset="0"/>
                            </a:rPr>
                            <m:t>0</m:t>
                          </m:r>
                        </m:sub>
                      </m:sSub>
                    </m:oMath>
                  </m:oMathPara>
                </a14:m>
                <a:endParaRPr lang="de-DE" sz="1400" dirty="0"/>
              </a:p>
            </p:txBody>
          </p:sp>
        </mc:Choice>
        <mc:Fallback xmlns="">
          <p:sp>
            <p:nvSpPr>
              <p:cNvPr id="50" name="Rectangle 49">
                <a:extLst>
                  <a:ext uri="{FF2B5EF4-FFF2-40B4-BE49-F238E27FC236}">
                    <a16:creationId xmlns:a16="http://schemas.microsoft.com/office/drawing/2014/main" id="{617A2AAF-BD44-4C49-AB48-26D9529B579B}"/>
                  </a:ext>
                </a:extLst>
              </p:cNvPr>
              <p:cNvSpPr>
                <a:spLocks noRot="1" noChangeAspect="1" noMove="1" noResize="1" noEditPoints="1" noAdjustHandles="1" noChangeArrowheads="1" noChangeShapeType="1" noTextEdit="1"/>
              </p:cNvSpPr>
              <p:nvPr/>
            </p:nvSpPr>
            <p:spPr>
              <a:xfrm>
                <a:off x="10762123" y="3201640"/>
                <a:ext cx="378885" cy="307777"/>
              </a:xfrm>
              <a:prstGeom prst="rect">
                <a:avLst/>
              </a:prstGeom>
              <a:blipFill>
                <a:blip r:embed="rId11"/>
                <a:stretch>
                  <a:fillRect b="-8333"/>
                </a:stretch>
              </a:blipFill>
            </p:spPr>
            <p:txBody>
              <a:bodyPr/>
              <a:lstStyle/>
              <a:p>
                <a:r>
                  <a:rPr lang="de-DE">
                    <a:noFill/>
                  </a:rPr>
                  <a:t> </a:t>
                </a:r>
              </a:p>
            </p:txBody>
          </p:sp>
        </mc:Fallback>
      </mc:AlternateContent>
    </p:spTree>
    <p:extLst>
      <p:ext uri="{BB962C8B-B14F-4D97-AF65-F5344CB8AC3E}">
        <p14:creationId xmlns:p14="http://schemas.microsoft.com/office/powerpoint/2010/main" val="314161927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12BC5-3771-FF4A-851D-8F3CA993FE92}"/>
              </a:ext>
            </a:extLst>
          </p:cNvPr>
          <p:cNvSpPr>
            <a:spLocks noGrp="1"/>
          </p:cNvSpPr>
          <p:nvPr>
            <p:ph type="title"/>
          </p:nvPr>
        </p:nvSpPr>
        <p:spPr/>
        <p:txBody>
          <a:bodyPr/>
          <a:lstStyle/>
          <a:p>
            <a:r>
              <a:rPr lang="de-DE" dirty="0"/>
              <a:t>Faktormodell: Semantik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BD22463-0EC2-FF48-9836-DB258CCBF8DB}"/>
                  </a:ext>
                </a:extLst>
              </p:cNvPr>
              <p:cNvSpPr>
                <a:spLocks noGrp="1"/>
              </p:cNvSpPr>
              <p:nvPr>
                <p:ph idx="1"/>
              </p:nvPr>
            </p:nvSpPr>
            <p:spPr>
              <a:xfrm>
                <a:off x="360000" y="1665066"/>
                <a:ext cx="7738972" cy="4240848"/>
              </a:xfrm>
            </p:spPr>
            <p:txBody>
              <a:bodyPr>
                <a:normAutofit lnSpcReduction="10000"/>
              </a:bodyPr>
              <a:lstStyle/>
              <a:p>
                <a:r>
                  <a:rPr lang="de-DE" dirty="0"/>
                  <a:t>Semantik eines Faktormodell </a:t>
                </a:r>
                <a14:m>
                  <m:oMath xmlns:m="http://schemas.openxmlformats.org/officeDocument/2006/math">
                    <m:r>
                      <a:rPr lang="de-DE" i="1">
                        <a:latin typeface="Cambria Math" panose="02040503050406030204" pitchFamily="18" charset="0"/>
                      </a:rPr>
                      <m:t>𝐹</m:t>
                    </m:r>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𝑓</m:t>
                                </m:r>
                              </m:e>
                              <m:sub>
                                <m:r>
                                  <a:rPr lang="de-DE" i="1">
                                    <a:latin typeface="Cambria Math" panose="02040503050406030204" pitchFamily="18" charset="0"/>
                                  </a:rPr>
                                  <m:t>𝑖</m:t>
                                </m:r>
                              </m:sub>
                            </m:sSub>
                          </m:e>
                        </m:d>
                      </m:e>
                      <m:sub>
                        <m:r>
                          <a:rPr lang="de-DE" i="1">
                            <a:latin typeface="Cambria Math" panose="02040503050406030204" pitchFamily="18" charset="0"/>
                          </a:rPr>
                          <m:t>𝑖</m:t>
                        </m:r>
                        <m:r>
                          <a:rPr lang="de-DE" i="1">
                            <a:latin typeface="Cambria Math" panose="02040503050406030204" pitchFamily="18" charset="0"/>
                          </a:rPr>
                          <m:t>=1</m:t>
                        </m:r>
                      </m:sub>
                      <m:sup>
                        <m:sSup>
                          <m:sSupPr>
                            <m:ctrlPr>
                              <a:rPr lang="de-DE" i="1">
                                <a:latin typeface="Cambria Math" panose="02040503050406030204" pitchFamily="18" charset="0"/>
                              </a:rPr>
                            </m:ctrlPr>
                          </m:sSupPr>
                          <m:e>
                            <m:r>
                              <a:rPr lang="de-DE" i="1">
                                <a:latin typeface="Cambria Math" panose="02040503050406030204" pitchFamily="18" charset="0"/>
                              </a:rPr>
                              <m:t>𝑛</m:t>
                            </m:r>
                          </m:e>
                          <m:sup>
                            <m:r>
                              <a:rPr lang="de-DE" i="1">
                                <a:latin typeface="Cambria Math" panose="02040503050406030204" pitchFamily="18" charset="0"/>
                              </a:rPr>
                              <m:t>′</m:t>
                            </m:r>
                          </m:sup>
                        </m:sSup>
                      </m:sup>
                    </m:sSubSup>
                  </m:oMath>
                </a14:m>
                <a:endParaRPr lang="de-DE" b="1" dirty="0"/>
              </a:p>
              <a:p>
                <a:pPr lvl="1"/>
                <a:r>
                  <a:rPr lang="de-DE" dirty="0"/>
                  <a:t>Vollständige gemeinsame Wahrscheinlichkeitsverteilung </a:t>
                </a:r>
                <a14:m>
                  <m:oMath xmlns:m="http://schemas.openxmlformats.org/officeDocument/2006/math">
                    <m:sSub>
                      <m:sSubPr>
                        <m:ctrlPr>
                          <a:rPr lang="de-DE" b="0" i="1" dirty="0" smtClean="0">
                            <a:latin typeface="Cambria Math" panose="02040503050406030204" pitchFamily="18" charset="0"/>
                          </a:rPr>
                        </m:ctrlPr>
                      </m:sSubPr>
                      <m:e>
                        <m:r>
                          <a:rPr lang="de-DE" i="1" dirty="0" smtClean="0">
                            <a:latin typeface="Cambria Math" panose="02040503050406030204" pitchFamily="18" charset="0"/>
                          </a:rPr>
                          <m:t>𝑃</m:t>
                        </m:r>
                      </m:e>
                      <m:sub>
                        <m:r>
                          <a:rPr lang="de-DE" b="0" i="1" dirty="0" smtClean="0">
                            <a:latin typeface="Cambria Math" panose="02040503050406030204" pitchFamily="18" charset="0"/>
                          </a:rPr>
                          <m:t>𝐹</m:t>
                        </m:r>
                      </m:sub>
                    </m:sSub>
                  </m:oMath>
                </a14:m>
                <a:r>
                  <a:rPr lang="de-DE" dirty="0"/>
                  <a:t> als </a:t>
                </a:r>
                <a:r>
                  <a:rPr lang="de-DE" dirty="0">
                    <a:solidFill>
                      <a:srgbClr val="FFC000"/>
                    </a:solidFill>
                  </a:rPr>
                  <a:t>normalisiertes</a:t>
                </a:r>
                <a:r>
                  <a:rPr lang="de-DE" dirty="0"/>
                  <a:t> Produkt der Faktoren:</a:t>
                </a:r>
              </a:p>
              <a:p>
                <a:pPr marL="0" lvl="1" indent="0">
                  <a:buNone/>
                </a:pPr>
                <a14:m>
                  <m:oMathPara xmlns:m="http://schemas.openxmlformats.org/officeDocument/2006/math">
                    <m:oMathParaPr>
                      <m:jc m:val="centerGroup"/>
                    </m:oMathParaPr>
                    <m:oMath xmlns:m="http://schemas.openxmlformats.org/officeDocument/2006/math">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𝑃</m:t>
                          </m:r>
                        </m:e>
                        <m:sub>
                          <m:r>
                            <a:rPr lang="de-DE" i="1">
                              <a:solidFill>
                                <a:schemeClr val="accent1"/>
                              </a:solidFill>
                              <a:latin typeface="Cambria Math" panose="02040503050406030204" pitchFamily="18" charset="0"/>
                            </a:rPr>
                            <m:t>𝐹</m:t>
                          </m:r>
                        </m:sub>
                      </m:sSub>
                      <m:r>
                        <a:rPr lang="de-DE" i="1">
                          <a:solidFill>
                            <a:schemeClr val="accent1"/>
                          </a:solidFill>
                          <a:latin typeface="Cambria Math" panose="02040503050406030204" pitchFamily="18" charset="0"/>
                        </a:rPr>
                        <m:t>= </m:t>
                      </m:r>
                      <m:f>
                        <m:fPr>
                          <m:ctrlPr>
                            <a:rPr lang="de-DE" i="1">
                              <a:solidFill>
                                <a:srgbClr val="FFC000"/>
                              </a:solidFill>
                              <a:latin typeface="Cambria Math" panose="02040503050406030204" pitchFamily="18" charset="0"/>
                            </a:rPr>
                          </m:ctrlPr>
                        </m:fPr>
                        <m:num>
                          <m:r>
                            <a:rPr lang="de-DE" i="1">
                              <a:solidFill>
                                <a:srgbClr val="FFC000"/>
                              </a:solidFill>
                              <a:latin typeface="Cambria Math" panose="02040503050406030204" pitchFamily="18" charset="0"/>
                            </a:rPr>
                            <m:t>1</m:t>
                          </m:r>
                        </m:num>
                        <m:den>
                          <m:r>
                            <a:rPr lang="de-DE" i="1">
                              <a:solidFill>
                                <a:srgbClr val="FFC000"/>
                              </a:solidFill>
                              <a:latin typeface="Cambria Math" panose="02040503050406030204" pitchFamily="18" charset="0"/>
                            </a:rPr>
                            <m:t>𝑍</m:t>
                          </m:r>
                        </m:den>
                      </m:f>
                      <m:nary>
                        <m:naryPr>
                          <m:chr m:val="∏"/>
                          <m:ctrlPr>
                            <a:rPr lang="de-DE" i="1">
                              <a:solidFill>
                                <a:schemeClr val="accent1"/>
                              </a:solidFill>
                              <a:latin typeface="Cambria Math" panose="02040503050406030204" pitchFamily="18" charset="0"/>
                            </a:rPr>
                          </m:ctrlPr>
                        </m:naryPr>
                        <m:sub>
                          <m:r>
                            <m:rPr>
                              <m:brk m:alnAt="23"/>
                            </m:rPr>
                            <a:rPr lang="de-DE" i="1">
                              <a:solidFill>
                                <a:schemeClr val="accent1"/>
                              </a:solidFill>
                              <a:latin typeface="Cambria Math" panose="02040503050406030204" pitchFamily="18" charset="0"/>
                            </a:rPr>
                            <m:t>𝑖</m:t>
                          </m:r>
                          <m:r>
                            <a:rPr lang="de-DE" i="1">
                              <a:solidFill>
                                <a:schemeClr val="accent1"/>
                              </a:solidFill>
                              <a:latin typeface="Cambria Math" panose="02040503050406030204" pitchFamily="18" charset="0"/>
                            </a:rPr>
                            <m:t>=1</m:t>
                          </m:r>
                        </m:sub>
                        <m:sup>
                          <m:sSup>
                            <m:sSupPr>
                              <m:ctrlPr>
                                <a:rPr lang="de-DE" i="1">
                                  <a:solidFill>
                                    <a:schemeClr val="accent1"/>
                                  </a:solidFill>
                                  <a:latin typeface="Cambria Math" panose="02040503050406030204" pitchFamily="18" charset="0"/>
                                </a:rPr>
                              </m:ctrlPr>
                            </m:sSupPr>
                            <m:e>
                              <m:r>
                                <a:rPr lang="de-DE" i="1">
                                  <a:solidFill>
                                    <a:schemeClr val="accent1"/>
                                  </a:solidFill>
                                  <a:latin typeface="Cambria Math" panose="02040503050406030204" pitchFamily="18" charset="0"/>
                                </a:rPr>
                                <m:t>𝑛</m:t>
                              </m:r>
                            </m:e>
                            <m:sup>
                              <m:r>
                                <a:rPr lang="de-DE" i="1">
                                  <a:solidFill>
                                    <a:schemeClr val="accent1"/>
                                  </a:solidFill>
                                  <a:latin typeface="Cambria Math" panose="02040503050406030204" pitchFamily="18" charset="0"/>
                                </a:rPr>
                                <m:t>′</m:t>
                              </m:r>
                            </m:sup>
                          </m:sSup>
                        </m:sup>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𝜙</m:t>
                              </m:r>
                            </m:e>
                            <m:sub>
                              <m:r>
                                <a:rPr lang="de-DE" i="1" dirty="0">
                                  <a:solidFill>
                                    <a:schemeClr val="accent1"/>
                                  </a:solidFill>
                                  <a:latin typeface="Cambria Math" panose="02040503050406030204" pitchFamily="18" charset="0"/>
                                  <a:ea typeface="Cambria Math" panose="02040503050406030204" pitchFamily="18" charset="0"/>
                                </a:rPr>
                                <m:t>𝑖</m:t>
                              </m:r>
                            </m:sub>
                          </m:sSub>
                          <m:d>
                            <m:dPr>
                              <m:ctrlPr>
                                <a:rPr lang="de-DE" i="1" dirty="0">
                                  <a:solidFill>
                                    <a:schemeClr val="accent1"/>
                                  </a:solidFill>
                                  <a:latin typeface="Cambria Math" panose="02040503050406030204" pitchFamily="18" charset="0"/>
                                  <a:ea typeface="Cambria Math" panose="02040503050406030204" pitchFamily="18" charset="0"/>
                                </a:rPr>
                              </m:ctrlPr>
                            </m:dPr>
                            <m:e>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𝑅</m:t>
                                  </m:r>
                                </m:e>
                                <m:sub>
                                  <m:r>
                                    <a:rPr lang="de-DE" i="1" dirty="0">
                                      <a:solidFill>
                                        <a:schemeClr val="accent1"/>
                                      </a:solidFill>
                                      <a:latin typeface="Cambria Math" panose="02040503050406030204" pitchFamily="18" charset="0"/>
                                      <a:ea typeface="Cambria Math" panose="02040503050406030204" pitchFamily="18" charset="0"/>
                                    </a:rPr>
                                    <m:t>1</m:t>
                                  </m:r>
                                </m:sub>
                              </m:sSub>
                              <m:r>
                                <a:rPr lang="de-DE" i="1" dirty="0">
                                  <a:solidFill>
                                    <a:schemeClr val="accent1"/>
                                  </a:solidFill>
                                  <a:latin typeface="Cambria Math" panose="02040503050406030204" pitchFamily="18" charset="0"/>
                                  <a:ea typeface="Cambria Math" panose="02040503050406030204" pitchFamily="18" charset="0"/>
                                </a:rPr>
                                <m:t>,…, </m:t>
                              </m:r>
                              <m:sSub>
                                <m:sSubPr>
                                  <m:ctrlPr>
                                    <a:rPr lang="de-DE" i="1" dirty="0">
                                      <a:solidFill>
                                        <a:schemeClr val="accent1"/>
                                      </a:solidFill>
                                      <a:latin typeface="Cambria Math" panose="02040503050406030204" pitchFamily="18" charset="0"/>
                                      <a:ea typeface="Cambria Math" panose="02040503050406030204" pitchFamily="18" charset="0"/>
                                    </a:rPr>
                                  </m:ctrlPr>
                                </m:sSubPr>
                                <m:e>
                                  <m:r>
                                    <a:rPr lang="de-DE" i="1" dirty="0">
                                      <a:solidFill>
                                        <a:schemeClr val="accent1"/>
                                      </a:solidFill>
                                      <a:latin typeface="Cambria Math" panose="02040503050406030204" pitchFamily="18" charset="0"/>
                                      <a:ea typeface="Cambria Math" panose="02040503050406030204" pitchFamily="18" charset="0"/>
                                    </a:rPr>
                                    <m:t>𝑅</m:t>
                                  </m:r>
                                </m:e>
                                <m:sub>
                                  <m:r>
                                    <a:rPr lang="de-DE" i="1" dirty="0">
                                      <a:solidFill>
                                        <a:schemeClr val="accent1"/>
                                      </a:solidFill>
                                      <a:latin typeface="Cambria Math" panose="02040503050406030204" pitchFamily="18" charset="0"/>
                                      <a:ea typeface="Cambria Math" panose="02040503050406030204" pitchFamily="18" charset="0"/>
                                    </a:rPr>
                                    <m:t>𝑘</m:t>
                                  </m:r>
                                </m:sub>
                              </m:sSub>
                            </m:e>
                          </m:d>
                        </m:e>
                      </m:nary>
                    </m:oMath>
                  </m:oMathPara>
                </a14:m>
                <a:endParaRPr lang="de-DE" dirty="0">
                  <a:solidFill>
                    <a:schemeClr val="accent1"/>
                  </a:solidFill>
                </a:endParaRPr>
              </a:p>
              <a:p>
                <a:pPr marL="0" lvl="1" indent="0">
                  <a:buNone/>
                </a:pPr>
                <a14:m>
                  <m:oMathPara xmlns:m="http://schemas.openxmlformats.org/officeDocument/2006/math">
                    <m:oMathParaPr>
                      <m:jc m:val="centerGroup"/>
                    </m:oMathParaPr>
                    <m:oMath xmlns:m="http://schemas.openxmlformats.org/officeDocument/2006/math">
                      <m:r>
                        <a:rPr lang="de-DE" i="1">
                          <a:solidFill>
                            <a:srgbClr val="FFC000"/>
                          </a:solidFill>
                          <a:latin typeface="Cambria Math" panose="02040503050406030204" pitchFamily="18" charset="0"/>
                        </a:rPr>
                        <m:t>𝑍</m:t>
                      </m:r>
                      <m:r>
                        <a:rPr lang="de-DE" i="1">
                          <a:solidFill>
                            <a:srgbClr val="FFC000"/>
                          </a:solidFill>
                          <a:latin typeface="Cambria Math" panose="02040503050406030204" pitchFamily="18" charset="0"/>
                        </a:rPr>
                        <m:t>=</m:t>
                      </m:r>
                      <m:nary>
                        <m:naryPr>
                          <m:chr m:val="∑"/>
                          <m:supHide m:val="on"/>
                          <m:ctrlPr>
                            <a:rPr lang="de-DE" i="1">
                              <a:solidFill>
                                <a:srgbClr val="FFC000"/>
                              </a:solidFill>
                              <a:latin typeface="Cambria Math" panose="02040503050406030204" pitchFamily="18" charset="0"/>
                            </a:rPr>
                          </m:ctrlPr>
                        </m:naryPr>
                        <m:sub>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𝑟</m:t>
                              </m:r>
                            </m:e>
                            <m:sub>
                              <m:r>
                                <a:rPr lang="de-DE" i="1">
                                  <a:solidFill>
                                    <a:srgbClr val="FFC000"/>
                                  </a:solidFill>
                                  <a:latin typeface="Cambria Math" panose="02040503050406030204" pitchFamily="18" charset="0"/>
                                </a:rPr>
                                <m:t>1</m:t>
                              </m:r>
                            </m:sub>
                          </m:sSub>
                          <m:r>
                            <a:rPr lang="de-DE" i="1">
                              <a:solidFill>
                                <a:srgbClr val="FFC000"/>
                              </a:solidFill>
                              <a:latin typeface="Cambria Math" panose="02040503050406030204" pitchFamily="18" charset="0"/>
                            </a:rPr>
                            <m:t>∈</m:t>
                          </m:r>
                          <m:r>
                            <m:rPr>
                              <m:sty m:val="p"/>
                            </m:rPr>
                            <a:rPr lang="de-DE" b="0" i="0" smtClean="0">
                              <a:solidFill>
                                <a:srgbClr val="FFC000"/>
                              </a:solidFill>
                              <a:latin typeface="Cambria Math" panose="02040503050406030204" pitchFamily="18" charset="0"/>
                              <a:ea typeface="Cambria Math" panose="02040503050406030204" pitchFamily="18" charset="0"/>
                            </a:rPr>
                            <m:t>Val</m:t>
                          </m:r>
                          <m:r>
                            <a:rPr lang="de-DE" i="1">
                              <a:solidFill>
                                <a:srgbClr val="FFC000"/>
                              </a:solidFill>
                              <a:latin typeface="Cambria Math" panose="02040503050406030204" pitchFamily="18" charset="0"/>
                            </a:rPr>
                            <m:t>(</m:t>
                          </m:r>
                          <m:sSub>
                            <m:sSubPr>
                              <m:ctrlPr>
                                <a:rPr lang="de-DE" i="1">
                                  <a:solidFill>
                                    <a:srgbClr val="FFC000"/>
                                  </a:solidFill>
                                  <a:latin typeface="Cambria Math" panose="02040503050406030204" pitchFamily="18" charset="0"/>
                                  <a:ea typeface="Cambria Math" panose="02040503050406030204" pitchFamily="18" charset="0"/>
                                </a:rPr>
                              </m:ctrlPr>
                            </m:sSubPr>
                            <m:e>
                              <m:r>
                                <a:rPr lang="de-DE" i="1">
                                  <a:solidFill>
                                    <a:srgbClr val="FFC000"/>
                                  </a:solidFill>
                                  <a:latin typeface="Cambria Math" panose="02040503050406030204" pitchFamily="18" charset="0"/>
                                </a:rPr>
                                <m:t>𝑅</m:t>
                              </m:r>
                            </m:e>
                            <m:sub>
                              <m:r>
                                <a:rPr lang="de-DE" i="1">
                                  <a:solidFill>
                                    <a:srgbClr val="FFC000"/>
                                  </a:solidFill>
                                  <a:latin typeface="Cambria Math" panose="02040503050406030204" pitchFamily="18" charset="0"/>
                                </a:rPr>
                                <m:t>1</m:t>
                              </m:r>
                            </m:sub>
                          </m:sSub>
                          <m:r>
                            <a:rPr lang="de-DE" i="1">
                              <a:solidFill>
                                <a:srgbClr val="FFC000"/>
                              </a:solidFill>
                              <a:latin typeface="Cambria Math" panose="02040503050406030204" pitchFamily="18" charset="0"/>
                            </a:rPr>
                            <m:t>)</m:t>
                          </m:r>
                        </m:sub>
                        <m:sup/>
                        <m:e>
                          <m:r>
                            <a:rPr lang="de-DE" i="1">
                              <a:solidFill>
                                <a:srgbClr val="FFC000"/>
                              </a:solidFill>
                              <a:latin typeface="Cambria Math" panose="02040503050406030204" pitchFamily="18" charset="0"/>
                            </a:rPr>
                            <m:t>…</m:t>
                          </m:r>
                        </m:e>
                      </m:nary>
                      <m:nary>
                        <m:naryPr>
                          <m:chr m:val="∑"/>
                          <m:supHide m:val="on"/>
                          <m:ctrlPr>
                            <a:rPr lang="de-DE" i="1">
                              <a:solidFill>
                                <a:srgbClr val="FFC000"/>
                              </a:solidFill>
                              <a:latin typeface="Cambria Math" panose="02040503050406030204" pitchFamily="18" charset="0"/>
                            </a:rPr>
                          </m:ctrlPr>
                        </m:naryPr>
                        <m:sub>
                          <m:sSub>
                            <m:sSubPr>
                              <m:ctrlPr>
                                <a:rPr lang="de-DE" i="1">
                                  <a:solidFill>
                                    <a:srgbClr val="FFC000"/>
                                  </a:solidFill>
                                  <a:latin typeface="Cambria Math" panose="02040503050406030204" pitchFamily="18" charset="0"/>
                                </a:rPr>
                              </m:ctrlPr>
                            </m:sSubPr>
                            <m:e>
                              <m:r>
                                <a:rPr lang="de-DE" i="1">
                                  <a:solidFill>
                                    <a:srgbClr val="FFC000"/>
                                  </a:solidFill>
                                  <a:latin typeface="Cambria Math" panose="02040503050406030204" pitchFamily="18" charset="0"/>
                                </a:rPr>
                                <m:t>𝑟</m:t>
                              </m:r>
                            </m:e>
                            <m:sub>
                              <m:r>
                                <a:rPr lang="de-DE" i="1">
                                  <a:solidFill>
                                    <a:srgbClr val="FFC000"/>
                                  </a:solidFill>
                                  <a:latin typeface="Cambria Math" panose="02040503050406030204" pitchFamily="18" charset="0"/>
                                </a:rPr>
                                <m:t>𝑛</m:t>
                              </m:r>
                            </m:sub>
                          </m:sSub>
                          <m:r>
                            <a:rPr lang="de-DE" i="1">
                              <a:solidFill>
                                <a:srgbClr val="FFC000"/>
                              </a:solidFill>
                              <a:latin typeface="Cambria Math" panose="02040503050406030204" pitchFamily="18" charset="0"/>
                            </a:rPr>
                            <m:t>∈</m:t>
                          </m:r>
                          <m:r>
                            <m:rPr>
                              <m:sty m:val="p"/>
                            </m:rPr>
                            <a:rPr lang="de-DE" b="0" i="0" smtClean="0">
                              <a:solidFill>
                                <a:srgbClr val="FFC000"/>
                              </a:solidFill>
                              <a:latin typeface="Cambria Math" panose="02040503050406030204" pitchFamily="18" charset="0"/>
                              <a:ea typeface="Cambria Math" panose="02040503050406030204" pitchFamily="18" charset="0"/>
                            </a:rPr>
                            <m:t>Val</m:t>
                          </m:r>
                          <m:r>
                            <a:rPr lang="de-DE" i="1">
                              <a:solidFill>
                                <a:srgbClr val="FFC000"/>
                              </a:solidFill>
                              <a:latin typeface="Cambria Math" panose="02040503050406030204" pitchFamily="18" charset="0"/>
                            </a:rPr>
                            <m:t>(</m:t>
                          </m:r>
                          <m:sSub>
                            <m:sSubPr>
                              <m:ctrlPr>
                                <a:rPr lang="de-DE" i="1">
                                  <a:solidFill>
                                    <a:srgbClr val="FFC000"/>
                                  </a:solidFill>
                                  <a:latin typeface="Cambria Math" panose="02040503050406030204" pitchFamily="18" charset="0"/>
                                  <a:ea typeface="Cambria Math" panose="02040503050406030204" pitchFamily="18" charset="0"/>
                                </a:rPr>
                              </m:ctrlPr>
                            </m:sSubPr>
                            <m:e>
                              <m:r>
                                <a:rPr lang="de-DE" i="1">
                                  <a:solidFill>
                                    <a:srgbClr val="FFC000"/>
                                  </a:solidFill>
                                  <a:latin typeface="Cambria Math" panose="02040503050406030204" pitchFamily="18" charset="0"/>
                                </a:rPr>
                                <m:t>𝑅</m:t>
                              </m:r>
                            </m:e>
                            <m:sub>
                              <m:r>
                                <a:rPr lang="de-DE" i="1">
                                  <a:solidFill>
                                    <a:srgbClr val="FFC000"/>
                                  </a:solidFill>
                                  <a:latin typeface="Cambria Math" panose="02040503050406030204" pitchFamily="18" charset="0"/>
                                </a:rPr>
                                <m:t>𝑛</m:t>
                              </m:r>
                            </m:sub>
                          </m:sSub>
                          <m:r>
                            <a:rPr lang="de-DE" i="1">
                              <a:solidFill>
                                <a:srgbClr val="FFC000"/>
                              </a:solidFill>
                              <a:latin typeface="Cambria Math" panose="02040503050406030204" pitchFamily="18" charset="0"/>
                            </a:rPr>
                            <m:t>)</m:t>
                          </m:r>
                        </m:sub>
                        <m:sup/>
                        <m:e>
                          <m:nary>
                            <m:naryPr>
                              <m:chr m:val="∏"/>
                              <m:ctrlPr>
                                <a:rPr lang="de-DE" i="1">
                                  <a:solidFill>
                                    <a:srgbClr val="FFC000"/>
                                  </a:solidFill>
                                  <a:latin typeface="Cambria Math" panose="02040503050406030204" pitchFamily="18" charset="0"/>
                                </a:rPr>
                              </m:ctrlPr>
                            </m:naryPr>
                            <m:sub>
                              <m:r>
                                <m:rPr>
                                  <m:brk m:alnAt="23"/>
                                </m:rPr>
                                <a:rPr lang="de-DE" i="1">
                                  <a:solidFill>
                                    <a:srgbClr val="FFC000"/>
                                  </a:solidFill>
                                  <a:latin typeface="Cambria Math" panose="02040503050406030204" pitchFamily="18" charset="0"/>
                                </a:rPr>
                                <m:t>𝑖</m:t>
                              </m:r>
                              <m:r>
                                <a:rPr lang="de-DE" i="1">
                                  <a:solidFill>
                                    <a:srgbClr val="FFC000"/>
                                  </a:solidFill>
                                  <a:latin typeface="Cambria Math" panose="02040503050406030204" pitchFamily="18" charset="0"/>
                                </a:rPr>
                                <m:t>=1</m:t>
                              </m:r>
                            </m:sub>
                            <m:sup>
                              <m:sSup>
                                <m:sSupPr>
                                  <m:ctrlPr>
                                    <a:rPr lang="de-DE" i="1">
                                      <a:solidFill>
                                        <a:srgbClr val="FFC000"/>
                                      </a:solidFill>
                                      <a:latin typeface="Cambria Math" panose="02040503050406030204" pitchFamily="18" charset="0"/>
                                    </a:rPr>
                                  </m:ctrlPr>
                                </m:sSupPr>
                                <m:e>
                                  <m:r>
                                    <a:rPr lang="de-DE" i="1">
                                      <a:solidFill>
                                        <a:srgbClr val="FFC000"/>
                                      </a:solidFill>
                                      <a:latin typeface="Cambria Math" panose="02040503050406030204" pitchFamily="18" charset="0"/>
                                    </a:rPr>
                                    <m:t>𝑛</m:t>
                                  </m:r>
                                </m:e>
                                <m:sup>
                                  <m:r>
                                    <a:rPr lang="de-DE" i="1">
                                      <a:solidFill>
                                        <a:srgbClr val="FFC000"/>
                                      </a:solidFill>
                                      <a:latin typeface="Cambria Math" panose="02040503050406030204" pitchFamily="18" charset="0"/>
                                    </a:rPr>
                                    <m:t>′</m:t>
                                  </m:r>
                                </m:sup>
                              </m:sSup>
                            </m:sup>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𝜙</m:t>
                                  </m:r>
                                </m:e>
                                <m:sub>
                                  <m:r>
                                    <a:rPr lang="de-DE" i="1" dirty="0">
                                      <a:solidFill>
                                        <a:srgbClr val="FFC000"/>
                                      </a:solidFill>
                                      <a:latin typeface="Cambria Math" panose="02040503050406030204" pitchFamily="18" charset="0"/>
                                      <a:ea typeface="Cambria Math" panose="02040503050406030204" pitchFamily="18" charset="0"/>
                                    </a:rPr>
                                    <m:t>𝑖</m:t>
                                  </m:r>
                                </m:sub>
                              </m:sSub>
                              <m:d>
                                <m:dPr>
                                  <m:ctrlPr>
                                    <a:rPr lang="de-DE" i="1" dirty="0">
                                      <a:solidFill>
                                        <a:srgbClr val="FFC000"/>
                                      </a:solidFill>
                                      <a:latin typeface="Cambria Math" panose="02040503050406030204" pitchFamily="18" charset="0"/>
                                      <a:ea typeface="Cambria Math" panose="02040503050406030204" pitchFamily="18" charset="0"/>
                                    </a:rPr>
                                  </m:ctrlPr>
                                </m:dPr>
                                <m:e>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𝑟</m:t>
                                      </m:r>
                                    </m:e>
                                    <m:sub>
                                      <m:r>
                                        <a:rPr lang="de-DE" i="1" dirty="0">
                                          <a:solidFill>
                                            <a:srgbClr val="FFC000"/>
                                          </a:solidFill>
                                          <a:latin typeface="Cambria Math" panose="02040503050406030204" pitchFamily="18" charset="0"/>
                                          <a:ea typeface="Cambria Math" panose="02040503050406030204" pitchFamily="18" charset="0"/>
                                        </a:rPr>
                                        <m:t>1</m:t>
                                      </m:r>
                                    </m:sub>
                                  </m:sSub>
                                  <m:r>
                                    <a:rPr lang="de-DE" i="1" dirty="0">
                                      <a:solidFill>
                                        <a:srgbClr val="FFC000"/>
                                      </a:solidFill>
                                      <a:latin typeface="Cambria Math" panose="02040503050406030204" pitchFamily="18" charset="0"/>
                                      <a:ea typeface="Cambria Math" panose="02040503050406030204" pitchFamily="18" charset="0"/>
                                    </a:rPr>
                                    <m:t>,…, </m:t>
                                  </m:r>
                                  <m:sSub>
                                    <m:sSubPr>
                                      <m:ctrlPr>
                                        <a:rPr lang="de-DE" i="1" dirty="0">
                                          <a:solidFill>
                                            <a:srgbClr val="FFC000"/>
                                          </a:solidFill>
                                          <a:latin typeface="Cambria Math" panose="02040503050406030204" pitchFamily="18" charset="0"/>
                                          <a:ea typeface="Cambria Math" panose="02040503050406030204" pitchFamily="18" charset="0"/>
                                        </a:rPr>
                                      </m:ctrlPr>
                                    </m:sSubPr>
                                    <m:e>
                                      <m:r>
                                        <a:rPr lang="de-DE" i="1" dirty="0">
                                          <a:solidFill>
                                            <a:srgbClr val="FFC000"/>
                                          </a:solidFill>
                                          <a:latin typeface="Cambria Math" panose="02040503050406030204" pitchFamily="18" charset="0"/>
                                          <a:ea typeface="Cambria Math" panose="02040503050406030204" pitchFamily="18" charset="0"/>
                                        </a:rPr>
                                        <m:t>𝑟</m:t>
                                      </m:r>
                                    </m:e>
                                    <m:sub>
                                      <m:r>
                                        <a:rPr lang="de-DE" i="1" dirty="0">
                                          <a:solidFill>
                                            <a:srgbClr val="FFC000"/>
                                          </a:solidFill>
                                          <a:latin typeface="Cambria Math" panose="02040503050406030204" pitchFamily="18" charset="0"/>
                                          <a:ea typeface="Cambria Math" panose="02040503050406030204" pitchFamily="18" charset="0"/>
                                        </a:rPr>
                                        <m:t>𝑘</m:t>
                                      </m:r>
                                    </m:sub>
                                  </m:sSub>
                                </m:e>
                              </m:d>
                            </m:e>
                          </m:nary>
                        </m:e>
                      </m:nary>
                    </m:oMath>
                  </m:oMathPara>
                </a14:m>
                <a:endParaRPr lang="de-DE" dirty="0"/>
              </a:p>
              <a:p>
                <a:pPr lvl="2"/>
                <a:r>
                  <a:rPr lang="de-DE" dirty="0"/>
                  <a:t>Multiplikation von Faktoren funktioniert wie bisher</a:t>
                </a:r>
              </a:p>
              <a:p>
                <a:pPr lvl="2"/>
                <a:r>
                  <a:rPr lang="de-DE" dirty="0"/>
                  <a:t>Normalisierung notwendig, weil die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𝑖</m:t>
                        </m:r>
                      </m:sub>
                    </m:sSub>
                  </m:oMath>
                </a14:m>
                <a:r>
                  <a:rPr lang="de-DE" dirty="0"/>
                  <a:t> keine Wahrscheinlichkeitsverteilungen sein müssen</a:t>
                </a:r>
              </a:p>
              <a:p>
                <a:pPr lvl="3"/>
                <a14:m>
                  <m:oMath xmlns:m="http://schemas.openxmlformats.org/officeDocument/2006/math">
                    <m:r>
                      <a:rPr lang="de-DE" i="1" dirty="0" smtClean="0">
                        <a:latin typeface="Cambria Math" panose="02040503050406030204" pitchFamily="18" charset="0"/>
                      </a:rPr>
                      <m:t>𝑍</m:t>
                    </m:r>
                    <m:r>
                      <a:rPr lang="de-DE" b="0" i="1" dirty="0" smtClean="0">
                        <a:latin typeface="Cambria Math" panose="02040503050406030204" pitchFamily="18" charset="0"/>
                      </a:rPr>
                      <m:t>=</m:t>
                    </m:r>
                    <m:r>
                      <a:rPr lang="de-DE" b="0" i="1" dirty="0" smtClean="0">
                        <a:latin typeface="Cambria Math" panose="02040503050406030204" pitchFamily="18" charset="0"/>
                      </a:rPr>
                      <m:t>𝑃</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m:t>
                        </m:r>
                      </m:e>
                    </m:d>
                  </m:oMath>
                </a14:m>
                <a:r>
                  <a:rPr lang="de-DE" dirty="0"/>
                  <a:t> die leere Anfrage</a:t>
                </a:r>
              </a:p>
              <a:p>
                <a:pPr lvl="2"/>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𝑃</m:t>
                        </m:r>
                      </m:e>
                      <m:sub>
                        <m:r>
                          <a:rPr lang="de-DE" i="1" dirty="0">
                            <a:latin typeface="Cambria Math" panose="02040503050406030204" pitchFamily="18" charset="0"/>
                          </a:rPr>
                          <m:t>𝐹</m:t>
                        </m:r>
                      </m:sub>
                    </m:sSub>
                  </m:oMath>
                </a14:m>
                <a:r>
                  <a:rPr lang="de-DE" dirty="0"/>
                  <a:t> auch </a:t>
                </a:r>
                <a:r>
                  <a:rPr lang="de-DE" dirty="0">
                    <a:solidFill>
                      <a:schemeClr val="accent1"/>
                    </a:solidFill>
                  </a:rPr>
                  <a:t>Gibbs Verteilung </a:t>
                </a:r>
                <a:r>
                  <a:rPr lang="de-DE" dirty="0"/>
                  <a:t>genannt</a:t>
                </a:r>
              </a:p>
            </p:txBody>
          </p:sp>
        </mc:Choice>
        <mc:Fallback xmlns="">
          <p:sp>
            <p:nvSpPr>
              <p:cNvPr id="3" name="Content Placeholder 2">
                <a:extLst>
                  <a:ext uri="{FF2B5EF4-FFF2-40B4-BE49-F238E27FC236}">
                    <a16:creationId xmlns:a16="http://schemas.microsoft.com/office/drawing/2014/main" id="{FBD22463-0EC2-FF48-9836-DB258CCBF8DB}"/>
                  </a:ext>
                </a:extLst>
              </p:cNvPr>
              <p:cNvSpPr>
                <a:spLocks noGrp="1" noRot="1" noChangeAspect="1" noMove="1" noResize="1" noEditPoints="1" noAdjustHandles="1" noChangeArrowheads="1" noChangeShapeType="1" noTextEdit="1"/>
              </p:cNvSpPr>
              <p:nvPr>
                <p:ph idx="1"/>
              </p:nvPr>
            </p:nvSpPr>
            <p:spPr>
              <a:xfrm>
                <a:off x="360000" y="1665066"/>
                <a:ext cx="7738972" cy="4240848"/>
              </a:xfrm>
              <a:blipFill>
                <a:blip r:embed="rId2"/>
                <a:stretch>
                  <a:fillRect l="-2128" t="-3582" r="-982" b="-5075"/>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E0EAC5F-6AFE-FF4A-9B7E-AF2F205E30B2}"/>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A31428A9-6276-C046-8321-9CCF314A6A45}"/>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5299D406-940C-854E-8798-69C6CE4D9E3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66</a:t>
            </a:fld>
            <a:r>
              <a:rPr lang="de-DE"/>
              <a:t> </a:t>
            </a:r>
            <a:endParaRPr lang="de-DE" sz="1400" dirty="0"/>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466D67E8-9E5E-4844-A0E9-4F7F3D026C58}"/>
                  </a:ext>
                </a:extLst>
              </p:cNvPr>
              <p:cNvGraphicFramePr>
                <a:graphicFrameLocks noGrp="1"/>
              </p:cNvGraphicFramePr>
              <p:nvPr>
                <p:extLst>
                  <p:ext uri="{D42A27DB-BD31-4B8C-83A1-F6EECF244321}">
                    <p14:modId xmlns:p14="http://schemas.microsoft.com/office/powerpoint/2010/main" val="1614449957"/>
                  </p:ext>
                </p:extLst>
              </p:nvPr>
            </p:nvGraphicFramePr>
            <p:xfrm>
              <a:off x="8051606" y="4375914"/>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1</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6</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7" name="Table 6">
                <a:extLst>
                  <a:ext uri="{FF2B5EF4-FFF2-40B4-BE49-F238E27FC236}">
                    <a16:creationId xmlns:a16="http://schemas.microsoft.com/office/drawing/2014/main" id="{466D67E8-9E5E-4844-A0E9-4F7F3D026C58}"/>
                  </a:ext>
                </a:extLst>
              </p:cNvPr>
              <p:cNvGraphicFramePr>
                <a:graphicFrameLocks noGrp="1"/>
              </p:cNvGraphicFramePr>
              <p:nvPr>
                <p:extLst>
                  <p:ext uri="{D42A27DB-BD31-4B8C-83A1-F6EECF244321}">
                    <p14:modId xmlns:p14="http://schemas.microsoft.com/office/powerpoint/2010/main" val="1614449957"/>
                  </p:ext>
                </p:extLst>
              </p:nvPr>
            </p:nvGraphicFramePr>
            <p:xfrm>
              <a:off x="8051606" y="4375914"/>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3"/>
                          <a:stretch>
                            <a:fillRect t="-4167" r="-206667" b="-408333"/>
                          </a:stretch>
                        </a:blipFill>
                      </a:tcPr>
                    </a:tc>
                    <a:tc>
                      <a:txBody>
                        <a:bodyPr/>
                        <a:lstStyle/>
                        <a:p>
                          <a:endParaRPr lang="en-US"/>
                        </a:p>
                      </a:txBody>
                      <a:tcPr marL="45720" marR="45720">
                        <a:blipFill>
                          <a:blip r:embed="rId3"/>
                          <a:stretch>
                            <a:fillRect l="-84906" t="-4167" r="-75472" b="-408333"/>
                          </a:stretch>
                        </a:blipFill>
                      </a:tcPr>
                    </a:tc>
                    <a:tc>
                      <a:txBody>
                        <a:bodyPr/>
                        <a:lstStyle/>
                        <a:p>
                          <a:endParaRPr lang="en-US"/>
                        </a:p>
                      </a:txBody>
                      <a:tcPr marL="45720" marR="45720">
                        <a:blipFill>
                          <a:blip r:embed="rId3"/>
                          <a:stretch>
                            <a:fillRect l="-245000" t="-4167"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3"/>
                          <a:stretch>
                            <a:fillRect t="-100000" r="-206667" b="-292000"/>
                          </a:stretch>
                        </a:blipFill>
                      </a:tcPr>
                    </a:tc>
                    <a:tc>
                      <a:txBody>
                        <a:bodyPr/>
                        <a:lstStyle/>
                        <a:p>
                          <a:endParaRPr lang="en-US"/>
                        </a:p>
                      </a:txBody>
                      <a:tcPr marL="45720" marR="45720">
                        <a:blipFill>
                          <a:blip r:embed="rId3"/>
                          <a:stretch>
                            <a:fillRect l="-84906" t="-100000" r="-75472" b="-292000"/>
                          </a:stretch>
                        </a:blipFill>
                      </a:tcPr>
                    </a:tc>
                    <a:tc>
                      <a:txBody>
                        <a:bodyPr/>
                        <a:lstStyle/>
                        <a:p>
                          <a:endParaRPr lang="en-US"/>
                        </a:p>
                      </a:txBody>
                      <a:tcPr marL="45720" marR="45720">
                        <a:blipFill>
                          <a:blip r:embed="rId3"/>
                          <a:stretch>
                            <a:fillRect l="-245000" t="-1000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3"/>
                          <a:stretch>
                            <a:fillRect t="-208333" r="-206667" b="-204167"/>
                          </a:stretch>
                        </a:blipFill>
                      </a:tcPr>
                    </a:tc>
                    <a:tc>
                      <a:txBody>
                        <a:bodyPr/>
                        <a:lstStyle/>
                        <a:p>
                          <a:endParaRPr lang="en-US"/>
                        </a:p>
                      </a:txBody>
                      <a:tcPr marL="45720" marR="45720">
                        <a:blipFill>
                          <a:blip r:embed="rId3"/>
                          <a:stretch>
                            <a:fillRect l="-84906" t="-208333" r="-75472" b="-204167"/>
                          </a:stretch>
                        </a:blipFill>
                      </a:tcPr>
                    </a:tc>
                    <a:tc>
                      <a:txBody>
                        <a:bodyPr/>
                        <a:lstStyle/>
                        <a:p>
                          <a:endParaRPr lang="en-US"/>
                        </a:p>
                      </a:txBody>
                      <a:tcPr marL="45720" marR="45720">
                        <a:blipFill>
                          <a:blip r:embed="rId3"/>
                          <a:stretch>
                            <a:fillRect l="-245000" t="-208333"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3"/>
                          <a:stretch>
                            <a:fillRect t="-296000" r="-206667" b="-96000"/>
                          </a:stretch>
                        </a:blipFill>
                      </a:tcPr>
                    </a:tc>
                    <a:tc>
                      <a:txBody>
                        <a:bodyPr/>
                        <a:lstStyle/>
                        <a:p>
                          <a:endParaRPr lang="en-US"/>
                        </a:p>
                      </a:txBody>
                      <a:tcPr marL="45720" marR="45720">
                        <a:blipFill>
                          <a:blip r:embed="rId3"/>
                          <a:stretch>
                            <a:fillRect l="-84906" t="-296000" r="-75472" b="-96000"/>
                          </a:stretch>
                        </a:blipFill>
                      </a:tcPr>
                    </a:tc>
                    <a:tc>
                      <a:txBody>
                        <a:bodyPr/>
                        <a:lstStyle/>
                        <a:p>
                          <a:endParaRPr lang="en-US"/>
                        </a:p>
                      </a:txBody>
                      <a:tcPr marL="45720" marR="45720">
                        <a:blipFill>
                          <a:blip r:embed="rId3"/>
                          <a:stretch>
                            <a:fillRect l="-245000" t="-2960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3"/>
                          <a:stretch>
                            <a:fillRect t="-412500" r="-206667"/>
                          </a:stretch>
                        </a:blipFill>
                      </a:tcPr>
                    </a:tc>
                    <a:tc>
                      <a:txBody>
                        <a:bodyPr/>
                        <a:lstStyle/>
                        <a:p>
                          <a:endParaRPr lang="en-US"/>
                        </a:p>
                      </a:txBody>
                      <a:tcPr marL="45720" marR="45720">
                        <a:blipFill>
                          <a:blip r:embed="rId3"/>
                          <a:stretch>
                            <a:fillRect l="-84906" t="-412500" r="-75472"/>
                          </a:stretch>
                        </a:blipFill>
                      </a:tcPr>
                    </a:tc>
                    <a:tc>
                      <a:txBody>
                        <a:bodyPr/>
                        <a:lstStyle/>
                        <a:p>
                          <a:endParaRPr lang="en-US"/>
                        </a:p>
                      </a:txBody>
                      <a:tcPr marL="45720" marR="45720">
                        <a:blipFill>
                          <a:blip r:embed="rId3"/>
                          <a:stretch>
                            <a:fillRect l="-245000" t="-41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72D8408C-5F70-A745-91A2-ED9778F335D5}"/>
                  </a:ext>
                </a:extLst>
              </p:cNvPr>
              <p:cNvGraphicFramePr>
                <a:graphicFrameLocks noGrp="1"/>
              </p:cNvGraphicFramePr>
              <p:nvPr>
                <p:extLst>
                  <p:ext uri="{D42A27DB-BD31-4B8C-83A1-F6EECF244321}">
                    <p14:modId xmlns:p14="http://schemas.microsoft.com/office/powerpoint/2010/main" val="3383405045"/>
                  </p:ext>
                </p:extLst>
              </p:nvPr>
            </p:nvGraphicFramePr>
            <p:xfrm>
              <a:off x="10223543" y="4375914"/>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2</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8" name="Table 7">
                <a:extLst>
                  <a:ext uri="{FF2B5EF4-FFF2-40B4-BE49-F238E27FC236}">
                    <a16:creationId xmlns:a16="http://schemas.microsoft.com/office/drawing/2014/main" id="{72D8408C-5F70-A745-91A2-ED9778F335D5}"/>
                  </a:ext>
                </a:extLst>
              </p:cNvPr>
              <p:cNvGraphicFramePr>
                <a:graphicFrameLocks noGrp="1"/>
              </p:cNvGraphicFramePr>
              <p:nvPr>
                <p:extLst>
                  <p:ext uri="{D42A27DB-BD31-4B8C-83A1-F6EECF244321}">
                    <p14:modId xmlns:p14="http://schemas.microsoft.com/office/powerpoint/2010/main" val="3383405045"/>
                  </p:ext>
                </p:extLst>
              </p:nvPr>
            </p:nvGraphicFramePr>
            <p:xfrm>
              <a:off x="10223543" y="4375914"/>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4"/>
                          <a:stretch>
                            <a:fillRect l="-2273" t="-4167" r="-190909" b="-408333"/>
                          </a:stretch>
                        </a:blipFill>
                      </a:tcPr>
                    </a:tc>
                    <a:tc>
                      <a:txBody>
                        <a:bodyPr/>
                        <a:lstStyle/>
                        <a:p>
                          <a:endParaRPr lang="en-US"/>
                        </a:p>
                      </a:txBody>
                      <a:tcPr marL="45720" marR="45720">
                        <a:blipFill>
                          <a:blip r:embed="rId4"/>
                          <a:stretch>
                            <a:fillRect l="-102273" t="-4167" r="-90909" b="-408333"/>
                          </a:stretch>
                        </a:blipFill>
                      </a:tcPr>
                    </a:tc>
                    <a:tc>
                      <a:txBody>
                        <a:bodyPr/>
                        <a:lstStyle/>
                        <a:p>
                          <a:endParaRPr lang="en-US"/>
                        </a:p>
                      </a:txBody>
                      <a:tcPr marL="45720" marR="45720">
                        <a:blipFill>
                          <a:blip r:embed="rId4"/>
                          <a:stretch>
                            <a:fillRect l="-222500" t="-4167"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4"/>
                          <a:stretch>
                            <a:fillRect l="-2273" t="-100000" r="-190909" b="-292000"/>
                          </a:stretch>
                        </a:blipFill>
                      </a:tcPr>
                    </a:tc>
                    <a:tc>
                      <a:txBody>
                        <a:bodyPr/>
                        <a:lstStyle/>
                        <a:p>
                          <a:endParaRPr lang="en-US"/>
                        </a:p>
                      </a:txBody>
                      <a:tcPr marL="45720" marR="45720">
                        <a:blipFill>
                          <a:blip r:embed="rId4"/>
                          <a:stretch>
                            <a:fillRect l="-102273" t="-100000" r="-90909" b="-292000"/>
                          </a:stretch>
                        </a:blipFill>
                      </a:tcPr>
                    </a:tc>
                    <a:tc>
                      <a:txBody>
                        <a:bodyPr/>
                        <a:lstStyle/>
                        <a:p>
                          <a:endParaRPr lang="en-US"/>
                        </a:p>
                      </a:txBody>
                      <a:tcPr marL="45720" marR="45720">
                        <a:blipFill>
                          <a:blip r:embed="rId4"/>
                          <a:stretch>
                            <a:fillRect l="-222500" t="-1000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4"/>
                          <a:stretch>
                            <a:fillRect l="-2273" t="-208333" r="-190909" b="-204167"/>
                          </a:stretch>
                        </a:blipFill>
                      </a:tcPr>
                    </a:tc>
                    <a:tc>
                      <a:txBody>
                        <a:bodyPr/>
                        <a:lstStyle/>
                        <a:p>
                          <a:endParaRPr lang="en-US"/>
                        </a:p>
                      </a:txBody>
                      <a:tcPr marL="45720" marR="45720">
                        <a:blipFill>
                          <a:blip r:embed="rId4"/>
                          <a:stretch>
                            <a:fillRect l="-102273" t="-208333" r="-90909" b="-204167"/>
                          </a:stretch>
                        </a:blipFill>
                      </a:tcPr>
                    </a:tc>
                    <a:tc>
                      <a:txBody>
                        <a:bodyPr/>
                        <a:lstStyle/>
                        <a:p>
                          <a:endParaRPr lang="en-US"/>
                        </a:p>
                      </a:txBody>
                      <a:tcPr marL="45720" marR="45720">
                        <a:blipFill>
                          <a:blip r:embed="rId4"/>
                          <a:stretch>
                            <a:fillRect l="-222500" t="-208333"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4"/>
                          <a:stretch>
                            <a:fillRect l="-2273" t="-296000" r="-190909" b="-96000"/>
                          </a:stretch>
                        </a:blipFill>
                      </a:tcPr>
                    </a:tc>
                    <a:tc>
                      <a:txBody>
                        <a:bodyPr/>
                        <a:lstStyle/>
                        <a:p>
                          <a:endParaRPr lang="en-US"/>
                        </a:p>
                      </a:txBody>
                      <a:tcPr marL="45720" marR="45720">
                        <a:blipFill>
                          <a:blip r:embed="rId4"/>
                          <a:stretch>
                            <a:fillRect l="-102273" t="-296000" r="-90909" b="-96000"/>
                          </a:stretch>
                        </a:blipFill>
                      </a:tcPr>
                    </a:tc>
                    <a:tc>
                      <a:txBody>
                        <a:bodyPr/>
                        <a:lstStyle/>
                        <a:p>
                          <a:endParaRPr lang="en-US"/>
                        </a:p>
                      </a:txBody>
                      <a:tcPr marL="45720" marR="45720">
                        <a:blipFill>
                          <a:blip r:embed="rId4"/>
                          <a:stretch>
                            <a:fillRect l="-222500" t="-2960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4"/>
                          <a:stretch>
                            <a:fillRect l="-2273" t="-412500" r="-190909"/>
                          </a:stretch>
                        </a:blipFill>
                      </a:tcPr>
                    </a:tc>
                    <a:tc>
                      <a:txBody>
                        <a:bodyPr/>
                        <a:lstStyle/>
                        <a:p>
                          <a:endParaRPr lang="en-US"/>
                        </a:p>
                      </a:txBody>
                      <a:tcPr marL="45720" marR="45720">
                        <a:blipFill>
                          <a:blip r:embed="rId4"/>
                          <a:stretch>
                            <a:fillRect l="-102273" t="-412500" r="-90909"/>
                          </a:stretch>
                        </a:blipFill>
                      </a:tcPr>
                    </a:tc>
                    <a:tc>
                      <a:txBody>
                        <a:bodyPr/>
                        <a:lstStyle/>
                        <a:p>
                          <a:endParaRPr lang="en-US"/>
                        </a:p>
                      </a:txBody>
                      <a:tcPr marL="45720" marR="45720">
                        <a:blipFill>
                          <a:blip r:embed="rId4"/>
                          <a:stretch>
                            <a:fillRect l="-222500" t="-41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2735E596-20BC-ED47-8323-0FBDC01F23C3}"/>
                  </a:ext>
                </a:extLst>
              </p:cNvPr>
              <p:cNvGraphicFramePr>
                <a:graphicFrameLocks noGrp="1"/>
              </p:cNvGraphicFramePr>
              <p:nvPr>
                <p:extLst>
                  <p:ext uri="{D42A27DB-BD31-4B8C-83A1-F6EECF244321}">
                    <p14:modId xmlns:p14="http://schemas.microsoft.com/office/powerpoint/2010/main" val="1582327048"/>
                  </p:ext>
                </p:extLst>
              </p:nvPr>
            </p:nvGraphicFramePr>
            <p:xfrm>
              <a:off x="10661799" y="2175215"/>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0</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9" name="Table 8">
                <a:extLst>
                  <a:ext uri="{FF2B5EF4-FFF2-40B4-BE49-F238E27FC236}">
                    <a16:creationId xmlns:a16="http://schemas.microsoft.com/office/drawing/2014/main" id="{2735E596-20BC-ED47-8323-0FBDC01F23C3}"/>
                  </a:ext>
                </a:extLst>
              </p:cNvPr>
              <p:cNvGraphicFramePr>
                <a:graphicFrameLocks noGrp="1"/>
              </p:cNvGraphicFramePr>
              <p:nvPr>
                <p:extLst>
                  <p:ext uri="{D42A27DB-BD31-4B8C-83A1-F6EECF244321}">
                    <p14:modId xmlns:p14="http://schemas.microsoft.com/office/powerpoint/2010/main" val="1582327048"/>
                  </p:ext>
                </p:extLst>
              </p:nvPr>
            </p:nvGraphicFramePr>
            <p:xfrm>
              <a:off x="10661799" y="2175215"/>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5"/>
                          <a:stretch>
                            <a:fillRect l="-2222" t="-4167" r="-71111" b="-204167"/>
                          </a:stretch>
                        </a:blipFill>
                      </a:tcPr>
                    </a:tc>
                    <a:tc>
                      <a:txBody>
                        <a:bodyPr/>
                        <a:lstStyle/>
                        <a:p>
                          <a:endParaRPr lang="en-US"/>
                        </a:p>
                      </a:txBody>
                      <a:tcPr marL="45720" marR="45720">
                        <a:blipFill>
                          <a:blip r:embed="rId5"/>
                          <a:stretch>
                            <a:fillRect l="-143750" t="-4167"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5"/>
                          <a:stretch>
                            <a:fillRect l="-2222" t="-100000" r="-71111" b="-96000"/>
                          </a:stretch>
                        </a:blipFill>
                      </a:tcPr>
                    </a:tc>
                    <a:tc>
                      <a:txBody>
                        <a:bodyPr/>
                        <a:lstStyle/>
                        <a:p>
                          <a:endParaRPr lang="en-US"/>
                        </a:p>
                      </a:txBody>
                      <a:tcPr marL="45720" marR="45720">
                        <a:blipFill>
                          <a:blip r:embed="rId5"/>
                          <a:stretch>
                            <a:fillRect l="-143750" t="-100000" b="-96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5"/>
                          <a:stretch>
                            <a:fillRect l="-2222" t="-208333" r="-71111"/>
                          </a:stretch>
                        </a:blipFill>
                      </a:tcPr>
                    </a:tc>
                    <a:tc>
                      <a:txBody>
                        <a:bodyPr/>
                        <a:lstStyle/>
                        <a:p>
                          <a:endParaRPr lang="en-US"/>
                        </a:p>
                      </a:txBody>
                      <a:tcPr marL="45720" marR="45720">
                        <a:blipFill>
                          <a:blip r:embed="rId5"/>
                          <a:stretch>
                            <a:fillRect l="-143750" t="-208333"/>
                          </a:stretch>
                        </a:blipFill>
                      </a:tcPr>
                    </a:tc>
                    <a:extLst>
                      <a:ext uri="{0D108BD9-81ED-4DB2-BD59-A6C34878D82A}">
                        <a16:rowId xmlns:a16="http://schemas.microsoft.com/office/drawing/2014/main" val="10008"/>
                      </a:ext>
                    </a:extLst>
                  </a:tr>
                </a:tbl>
              </a:graphicData>
            </a:graphic>
          </p:graphicFrame>
        </mc:Fallback>
      </mc:AlternateContent>
      <p:grpSp>
        <p:nvGrpSpPr>
          <p:cNvPr id="36" name="Group 35">
            <a:extLst>
              <a:ext uri="{FF2B5EF4-FFF2-40B4-BE49-F238E27FC236}">
                <a16:creationId xmlns:a16="http://schemas.microsoft.com/office/drawing/2014/main" id="{8F09C99D-FDEE-FD4F-A689-586DCD25B387}"/>
              </a:ext>
            </a:extLst>
          </p:cNvPr>
          <p:cNvGrpSpPr/>
          <p:nvPr/>
        </p:nvGrpSpPr>
        <p:grpSpPr>
          <a:xfrm>
            <a:off x="8783885" y="3154127"/>
            <a:ext cx="2435914" cy="1146015"/>
            <a:chOff x="3061845" y="4101184"/>
            <a:chExt cx="2435914" cy="1146015"/>
          </a:xfrm>
        </p:grpSpPr>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A3245AAF-8798-B54F-87EB-BB86660A2F3F}"/>
                    </a:ext>
                  </a:extLst>
                </p:cNvPr>
                <p:cNvSpPr txBox="1"/>
                <p:nvPr/>
              </p:nvSpPr>
              <p:spPr>
                <a:xfrm>
                  <a:off x="3061845" y="485768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37" name="TextBox 36">
                  <a:extLst>
                    <a:ext uri="{FF2B5EF4-FFF2-40B4-BE49-F238E27FC236}">
                      <a16:creationId xmlns:a16="http://schemas.microsoft.com/office/drawing/2014/main" id="{A3245AAF-8798-B54F-87EB-BB86660A2F3F}"/>
                    </a:ext>
                  </a:extLst>
                </p:cNvPr>
                <p:cNvSpPr txBox="1">
                  <a:spLocks noRot="1" noChangeAspect="1" noMove="1" noResize="1" noEditPoints="1" noAdjustHandles="1" noChangeArrowheads="1" noChangeShapeType="1" noTextEdit="1"/>
                </p:cNvSpPr>
                <p:nvPr/>
              </p:nvSpPr>
              <p:spPr>
                <a:xfrm>
                  <a:off x="3061845" y="4857686"/>
                  <a:ext cx="972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E79B040B-DC65-554B-B53F-F9BE8520836C}"/>
                    </a:ext>
                  </a:extLst>
                </p:cNvPr>
                <p:cNvSpPr txBox="1"/>
                <p:nvPr/>
              </p:nvSpPr>
              <p:spPr>
                <a:xfrm>
                  <a:off x="3784840" y="410118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de-DE" dirty="0"/>
                </a:p>
              </p:txBody>
            </p:sp>
          </mc:Choice>
          <mc:Fallback xmlns="">
            <p:sp>
              <p:nvSpPr>
                <p:cNvPr id="38" name="TextBox 37">
                  <a:extLst>
                    <a:ext uri="{FF2B5EF4-FFF2-40B4-BE49-F238E27FC236}">
                      <a16:creationId xmlns:a16="http://schemas.microsoft.com/office/drawing/2014/main" id="{E79B040B-DC65-554B-B53F-F9BE8520836C}"/>
                    </a:ext>
                  </a:extLst>
                </p:cNvPr>
                <p:cNvSpPr txBox="1">
                  <a:spLocks noRot="1" noChangeAspect="1" noMove="1" noResize="1" noEditPoints="1" noAdjustHandles="1" noChangeArrowheads="1" noChangeShapeType="1" noTextEdit="1"/>
                </p:cNvSpPr>
                <p:nvPr/>
              </p:nvSpPr>
              <p:spPr>
                <a:xfrm>
                  <a:off x="3784840" y="4101184"/>
                  <a:ext cx="972000" cy="389513"/>
                </a:xfrm>
                <a:prstGeom prst="ellipse">
                  <a:avLst/>
                </a:prstGeom>
                <a:blipFill>
                  <a:blip r:embed="rId7"/>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713111C3-AEBF-214D-BA3E-A75C7F117C4F}"/>
                    </a:ext>
                  </a:extLst>
                </p:cNvPr>
                <p:cNvSpPr txBox="1"/>
                <p:nvPr/>
              </p:nvSpPr>
              <p:spPr>
                <a:xfrm>
                  <a:off x="4525759" y="4857685"/>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oMath>
                    </m:oMathPara>
                  </a14:m>
                  <a:endParaRPr lang="de-DE" dirty="0"/>
                </a:p>
              </p:txBody>
            </p:sp>
          </mc:Choice>
          <mc:Fallback xmlns="">
            <p:sp>
              <p:nvSpPr>
                <p:cNvPr id="39" name="TextBox 38">
                  <a:extLst>
                    <a:ext uri="{FF2B5EF4-FFF2-40B4-BE49-F238E27FC236}">
                      <a16:creationId xmlns:a16="http://schemas.microsoft.com/office/drawing/2014/main" id="{713111C3-AEBF-214D-BA3E-A75C7F117C4F}"/>
                    </a:ext>
                  </a:extLst>
                </p:cNvPr>
                <p:cNvSpPr txBox="1">
                  <a:spLocks noRot="1" noChangeAspect="1" noMove="1" noResize="1" noEditPoints="1" noAdjustHandles="1" noChangeArrowheads="1" noChangeShapeType="1" noTextEdit="1"/>
                </p:cNvSpPr>
                <p:nvPr/>
              </p:nvSpPr>
              <p:spPr>
                <a:xfrm>
                  <a:off x="4525759" y="4857685"/>
                  <a:ext cx="972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p:sp>
          <p:nvSpPr>
            <p:cNvPr id="40" name="Rectangle 39">
              <a:extLst>
                <a:ext uri="{FF2B5EF4-FFF2-40B4-BE49-F238E27FC236}">
                  <a16:creationId xmlns:a16="http://schemas.microsoft.com/office/drawing/2014/main" id="{8AF01733-A60C-1C48-B3EE-B8162090D587}"/>
                </a:ext>
              </a:extLst>
            </p:cNvPr>
            <p:cNvSpPr/>
            <p:nvPr/>
          </p:nvSpPr>
          <p:spPr>
            <a:xfrm>
              <a:off x="4939759" y="4534230"/>
              <a:ext cx="144000" cy="160531"/>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1" name="Straight Connector 40">
              <a:extLst>
                <a:ext uri="{FF2B5EF4-FFF2-40B4-BE49-F238E27FC236}">
                  <a16:creationId xmlns:a16="http://schemas.microsoft.com/office/drawing/2014/main" id="{52349EA5-C37E-EF40-9E2B-461CB96BAAA7}"/>
                </a:ext>
              </a:extLst>
            </p:cNvPr>
            <p:cNvCxnSpPr>
              <a:cxnSpLocks/>
              <a:stCxn id="38" idx="5"/>
              <a:endCxn id="40" idx="0"/>
            </p:cNvCxnSpPr>
            <p:nvPr/>
          </p:nvCxnSpPr>
          <p:spPr>
            <a:xfrm>
              <a:off x="4614494" y="4433654"/>
              <a:ext cx="397265" cy="100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C313755-07B8-B442-A681-011990FB1B1D}"/>
                </a:ext>
              </a:extLst>
            </p:cNvPr>
            <p:cNvCxnSpPr>
              <a:cxnSpLocks/>
              <a:stCxn id="40" idx="2"/>
              <a:endCxn id="39" idx="0"/>
            </p:cNvCxnSpPr>
            <p:nvPr/>
          </p:nvCxnSpPr>
          <p:spPr>
            <a:xfrm>
              <a:off x="5011759" y="4694761"/>
              <a:ext cx="0" cy="162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11040D13-08EE-424A-AD60-E00ABD4323CE}"/>
                </a:ext>
              </a:extLst>
            </p:cNvPr>
            <p:cNvSpPr/>
            <p:nvPr/>
          </p:nvSpPr>
          <p:spPr>
            <a:xfrm>
              <a:off x="3475845" y="454249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4" name="Straight Connector 43">
              <a:extLst>
                <a:ext uri="{FF2B5EF4-FFF2-40B4-BE49-F238E27FC236}">
                  <a16:creationId xmlns:a16="http://schemas.microsoft.com/office/drawing/2014/main" id="{9F0CDEAE-9E77-0146-9D40-D9B353BB42FD}"/>
                </a:ext>
              </a:extLst>
            </p:cNvPr>
            <p:cNvCxnSpPr>
              <a:cxnSpLocks/>
              <a:stCxn id="38" idx="3"/>
              <a:endCxn id="43" idx="0"/>
            </p:cNvCxnSpPr>
            <p:nvPr/>
          </p:nvCxnSpPr>
          <p:spPr>
            <a:xfrm flipH="1">
              <a:off x="3547845" y="4433654"/>
              <a:ext cx="379341" cy="108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46C43565-1CBF-7B46-AFEC-CD88D6923718}"/>
                </a:ext>
              </a:extLst>
            </p:cNvPr>
            <p:cNvCxnSpPr>
              <a:cxnSpLocks/>
              <a:stCxn id="43" idx="2"/>
              <a:endCxn id="37" idx="0"/>
            </p:cNvCxnSpPr>
            <p:nvPr/>
          </p:nvCxnSpPr>
          <p:spPr>
            <a:xfrm>
              <a:off x="3547845" y="4686495"/>
              <a:ext cx="0" cy="17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BD439F86-F34E-AE41-9F2E-9BA45EE8B20F}"/>
                </a:ext>
              </a:extLst>
            </p:cNvPr>
            <p:cNvSpPr/>
            <p:nvPr/>
          </p:nvSpPr>
          <p:spPr>
            <a:xfrm>
              <a:off x="4940089" y="422579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 name="Straight Connector 46">
              <a:extLst>
                <a:ext uri="{FF2B5EF4-FFF2-40B4-BE49-F238E27FC236}">
                  <a16:creationId xmlns:a16="http://schemas.microsoft.com/office/drawing/2014/main" id="{3E355D97-8CD2-0F4B-9F0C-ABC345D11940}"/>
                </a:ext>
              </a:extLst>
            </p:cNvPr>
            <p:cNvCxnSpPr>
              <a:cxnSpLocks/>
              <a:stCxn id="38" idx="6"/>
              <a:endCxn id="46" idx="1"/>
            </p:cNvCxnSpPr>
            <p:nvPr/>
          </p:nvCxnSpPr>
          <p:spPr>
            <a:xfrm>
              <a:off x="4756840" y="4295941"/>
              <a:ext cx="183249" cy="18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D2175B5C-D1CA-2845-9074-5A5E088F384D}"/>
                  </a:ext>
                </a:extLst>
              </p:cNvPr>
              <p:cNvSpPr/>
              <p:nvPr/>
            </p:nvSpPr>
            <p:spPr>
              <a:xfrm>
                <a:off x="10762124" y="3517256"/>
                <a:ext cx="37888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𝑓</m:t>
                          </m:r>
                        </m:e>
                        <m:sub>
                          <m:r>
                            <a:rPr lang="de-DE" sz="1400" i="1">
                              <a:latin typeface="Cambria Math" panose="02040503050406030204" pitchFamily="18" charset="0"/>
                              <a:ea typeface="Cambria Math" panose="02040503050406030204" pitchFamily="18" charset="0"/>
                            </a:rPr>
                            <m:t>2</m:t>
                          </m:r>
                        </m:sub>
                      </m:sSub>
                    </m:oMath>
                  </m:oMathPara>
                </a14:m>
                <a:endParaRPr lang="de-DE" sz="1400" dirty="0"/>
              </a:p>
            </p:txBody>
          </p:sp>
        </mc:Choice>
        <mc:Fallback xmlns="">
          <p:sp>
            <p:nvSpPr>
              <p:cNvPr id="48" name="Rectangle 47">
                <a:extLst>
                  <a:ext uri="{FF2B5EF4-FFF2-40B4-BE49-F238E27FC236}">
                    <a16:creationId xmlns:a16="http://schemas.microsoft.com/office/drawing/2014/main" id="{D2175B5C-D1CA-2845-9074-5A5E088F384D}"/>
                  </a:ext>
                </a:extLst>
              </p:cNvPr>
              <p:cNvSpPr>
                <a:spLocks noRot="1" noChangeAspect="1" noMove="1" noResize="1" noEditPoints="1" noAdjustHandles="1" noChangeArrowheads="1" noChangeShapeType="1" noTextEdit="1"/>
              </p:cNvSpPr>
              <p:nvPr/>
            </p:nvSpPr>
            <p:spPr>
              <a:xfrm>
                <a:off x="10762124" y="3517256"/>
                <a:ext cx="378885" cy="307777"/>
              </a:xfrm>
              <a:prstGeom prst="rect">
                <a:avLst/>
              </a:prstGeom>
              <a:blipFill>
                <a:blip r:embed="rId9"/>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9" name="Rectangle 48">
                <a:extLst>
                  <a:ext uri="{FF2B5EF4-FFF2-40B4-BE49-F238E27FC236}">
                    <a16:creationId xmlns:a16="http://schemas.microsoft.com/office/drawing/2014/main" id="{A9B8AD1E-A77B-D647-A103-099E80DA3294}"/>
                  </a:ext>
                </a:extLst>
              </p:cNvPr>
              <p:cNvSpPr/>
              <p:nvPr/>
            </p:nvSpPr>
            <p:spPr>
              <a:xfrm>
                <a:off x="8876837" y="3517256"/>
                <a:ext cx="37888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𝑓</m:t>
                          </m:r>
                        </m:e>
                        <m:sub>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p:txBody>
          </p:sp>
        </mc:Choice>
        <mc:Fallback xmlns="">
          <p:sp>
            <p:nvSpPr>
              <p:cNvPr id="49" name="Rectangle 48">
                <a:extLst>
                  <a:ext uri="{FF2B5EF4-FFF2-40B4-BE49-F238E27FC236}">
                    <a16:creationId xmlns:a16="http://schemas.microsoft.com/office/drawing/2014/main" id="{A9B8AD1E-A77B-D647-A103-099E80DA3294}"/>
                  </a:ext>
                </a:extLst>
              </p:cNvPr>
              <p:cNvSpPr>
                <a:spLocks noRot="1" noChangeAspect="1" noMove="1" noResize="1" noEditPoints="1" noAdjustHandles="1" noChangeArrowheads="1" noChangeShapeType="1" noTextEdit="1"/>
              </p:cNvSpPr>
              <p:nvPr/>
            </p:nvSpPr>
            <p:spPr>
              <a:xfrm>
                <a:off x="8876837" y="3517256"/>
                <a:ext cx="378885" cy="307777"/>
              </a:xfrm>
              <a:prstGeom prst="rect">
                <a:avLst/>
              </a:prstGeom>
              <a:blipFill>
                <a:blip r:embed="rId10"/>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0" name="Rectangle 49">
                <a:extLst>
                  <a:ext uri="{FF2B5EF4-FFF2-40B4-BE49-F238E27FC236}">
                    <a16:creationId xmlns:a16="http://schemas.microsoft.com/office/drawing/2014/main" id="{617A2AAF-BD44-4C49-AB48-26D9529B579B}"/>
                  </a:ext>
                </a:extLst>
              </p:cNvPr>
              <p:cNvSpPr/>
              <p:nvPr/>
            </p:nvSpPr>
            <p:spPr>
              <a:xfrm>
                <a:off x="10762123" y="3201640"/>
                <a:ext cx="37888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𝑓</m:t>
                          </m:r>
                        </m:e>
                        <m:sub>
                          <m:r>
                            <a:rPr lang="de-DE" sz="1400" b="0" i="1" smtClean="0">
                              <a:latin typeface="Cambria Math" panose="02040503050406030204" pitchFamily="18" charset="0"/>
                              <a:ea typeface="Cambria Math" panose="02040503050406030204" pitchFamily="18" charset="0"/>
                            </a:rPr>
                            <m:t>0</m:t>
                          </m:r>
                        </m:sub>
                      </m:sSub>
                    </m:oMath>
                  </m:oMathPara>
                </a14:m>
                <a:endParaRPr lang="de-DE" sz="1400" dirty="0"/>
              </a:p>
            </p:txBody>
          </p:sp>
        </mc:Choice>
        <mc:Fallback xmlns="">
          <p:sp>
            <p:nvSpPr>
              <p:cNvPr id="50" name="Rectangle 49">
                <a:extLst>
                  <a:ext uri="{FF2B5EF4-FFF2-40B4-BE49-F238E27FC236}">
                    <a16:creationId xmlns:a16="http://schemas.microsoft.com/office/drawing/2014/main" id="{617A2AAF-BD44-4C49-AB48-26D9529B579B}"/>
                  </a:ext>
                </a:extLst>
              </p:cNvPr>
              <p:cNvSpPr>
                <a:spLocks noRot="1" noChangeAspect="1" noMove="1" noResize="1" noEditPoints="1" noAdjustHandles="1" noChangeArrowheads="1" noChangeShapeType="1" noTextEdit="1"/>
              </p:cNvSpPr>
              <p:nvPr/>
            </p:nvSpPr>
            <p:spPr>
              <a:xfrm>
                <a:off x="10762123" y="3201640"/>
                <a:ext cx="378885" cy="307777"/>
              </a:xfrm>
              <a:prstGeom prst="rect">
                <a:avLst/>
              </a:prstGeom>
              <a:blipFill>
                <a:blip r:embed="rId11"/>
                <a:stretch>
                  <a:fillRect b="-8333"/>
                </a:stretch>
              </a:blipFill>
            </p:spPr>
            <p:txBody>
              <a:bodyPr/>
              <a:lstStyle/>
              <a:p>
                <a:r>
                  <a:rPr lang="de-DE">
                    <a:noFill/>
                  </a:rPr>
                  <a:t> </a:t>
                </a:r>
              </a:p>
            </p:txBody>
          </p:sp>
        </mc:Fallback>
      </mc:AlternateContent>
    </p:spTree>
    <p:extLst>
      <p:ext uri="{BB962C8B-B14F-4D97-AF65-F5344CB8AC3E}">
        <p14:creationId xmlns:p14="http://schemas.microsoft.com/office/powerpoint/2010/main" val="1820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DA9B5-7E3E-2346-BE20-455E0B953960}"/>
              </a:ext>
            </a:extLst>
          </p:cNvPr>
          <p:cNvSpPr>
            <a:spLocks noGrp="1"/>
          </p:cNvSpPr>
          <p:nvPr>
            <p:ph type="title"/>
          </p:nvPr>
        </p:nvSpPr>
        <p:spPr/>
        <p:txBody>
          <a:bodyPr/>
          <a:lstStyle/>
          <a:p>
            <a:r>
              <a:rPr lang="de-DE" dirty="0"/>
              <a:t>Faktormodelle: Beispiele</a:t>
            </a:r>
          </a:p>
        </p:txBody>
      </p:sp>
      <mc:AlternateContent xmlns:mc="http://schemas.openxmlformats.org/markup-compatibility/2006" xmlns:a14="http://schemas.microsoft.com/office/drawing/2010/main">
        <mc:Choice Requires="a14">
          <p:sp>
            <p:nvSpPr>
              <p:cNvPr id="154" name="Content Placeholder 153">
                <a:extLst>
                  <a:ext uri="{FF2B5EF4-FFF2-40B4-BE49-F238E27FC236}">
                    <a16:creationId xmlns:a16="http://schemas.microsoft.com/office/drawing/2014/main" id="{A3D2E3C2-0DA1-4641-894F-803E679875D2}"/>
                  </a:ext>
                </a:extLst>
              </p:cNvPr>
              <p:cNvSpPr>
                <a:spLocks noGrp="1"/>
              </p:cNvSpPr>
              <p:nvPr>
                <p:ph idx="1"/>
              </p:nvPr>
            </p:nvSpPr>
            <p:spPr>
              <a:xfrm>
                <a:off x="359999" y="1665066"/>
                <a:ext cx="9228138" cy="4240848"/>
              </a:xfrm>
            </p:spPr>
            <p:txBody>
              <a:bodyPr/>
              <a:lstStyle/>
              <a:p>
                <a:r>
                  <a:rPr lang="de-DE" dirty="0"/>
                  <a:t>Faktorgraph mit </a:t>
                </a:r>
                <a14:m>
                  <m:oMath xmlns:m="http://schemas.openxmlformats.org/officeDocument/2006/math">
                    <m:r>
                      <a:rPr lang="de-DE" i="1">
                        <a:latin typeface="Cambria Math" panose="02040503050406030204" pitchFamily="18" charset="0"/>
                      </a:rPr>
                      <m:t>𝐹</m:t>
                    </m:r>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2</m:t>
                            </m:r>
                          </m:sub>
                        </m:sSub>
                      </m:e>
                    </m:d>
                  </m:oMath>
                </a14:m>
                <a:r>
                  <a:rPr lang="de-DE" dirty="0"/>
                  <a:t> und </a:t>
                </a:r>
                <a14:m>
                  <m:oMath xmlns:m="http://schemas.openxmlformats.org/officeDocument/2006/math">
                    <m:r>
                      <a:rPr lang="de-DE" b="1" i="1">
                        <a:latin typeface="Cambria Math" panose="02040503050406030204" pitchFamily="18" charset="0"/>
                      </a:rPr>
                      <m:t>𝑹</m:t>
                    </m:r>
                    <m:r>
                      <a:rPr lang="de-DE">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 </m:t>
                        </m:r>
                        <m:r>
                          <a:rPr lang="de-DE" i="1">
                            <a:latin typeface="Cambria Math" panose="02040503050406030204" pitchFamily="18" charset="0"/>
                          </a:rPr>
                          <m:t>𝑇𝑟𝑎𝑣𝑒𝑙</m:t>
                        </m:r>
                        <m:r>
                          <a:rPr lang="de-DE" i="1">
                            <a:latin typeface="Cambria Math" panose="02040503050406030204" pitchFamily="18" charset="0"/>
                          </a:rPr>
                          <m:t>,</m:t>
                        </m:r>
                        <m:r>
                          <a:rPr lang="de-DE" i="1">
                            <a:latin typeface="Cambria Math" panose="02040503050406030204" pitchFamily="18" charset="0"/>
                          </a:rPr>
                          <m:t>𝑆𝑖𝑐𝑘</m:t>
                        </m:r>
                      </m:e>
                    </m:d>
                    <m:r>
                      <a:rPr lang="de-DE" i="1">
                        <a:latin typeface="Cambria Math" panose="02040503050406030204" pitchFamily="18" charset="0"/>
                      </a:rPr>
                      <m:t> </m:t>
                    </m:r>
                  </m:oMath>
                </a14:m>
                <a:r>
                  <a:rPr lang="de-DE" dirty="0"/>
                  <a:t>:</a:t>
                </a:r>
              </a:p>
              <a:p>
                <a:pPr lvl="1"/>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𝐹</m:t>
                        </m:r>
                      </m:sub>
                    </m:sSub>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𝑍</m:t>
                        </m:r>
                      </m:den>
                    </m:f>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1</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2</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3</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𝑃</m:t>
                        </m:r>
                      </m:e>
                      <m:sub>
                        <m:r>
                          <a:rPr lang="de-DE" b="0" i="1" smtClean="0">
                            <a:latin typeface="Cambria Math" panose="02040503050406030204" pitchFamily="18" charset="0"/>
                            <a:ea typeface="Cambria Math" panose="02040503050406030204" pitchFamily="18" charset="0"/>
                          </a:rPr>
                          <m:t>𝐵</m:t>
                        </m:r>
                      </m:sub>
                    </m:sSub>
                  </m:oMath>
                </a14:m>
                <a:endParaRPr lang="de-DE" dirty="0"/>
              </a:p>
              <a:p>
                <a:pPr lvl="1"/>
                <a:r>
                  <a:rPr lang="de-DE" dirty="0"/>
                  <a:t>Weil Faktoren CPDs sind: </a:t>
                </a:r>
                <a14:m>
                  <m:oMath xmlns:m="http://schemas.openxmlformats.org/officeDocument/2006/math">
                    <m:r>
                      <a:rPr lang="de-DE" i="1" dirty="0" smtClean="0">
                        <a:latin typeface="Cambria Math" panose="02040503050406030204" pitchFamily="18" charset="0"/>
                      </a:rPr>
                      <m:t>𝑍</m:t>
                    </m:r>
                    <m:r>
                      <a:rPr lang="de-DE" b="0" i="1" dirty="0" smtClean="0">
                        <a:latin typeface="Cambria Math" panose="02040503050406030204" pitchFamily="18" charset="0"/>
                      </a:rPr>
                      <m:t>=1</m:t>
                    </m:r>
                  </m:oMath>
                </a14:m>
                <a:r>
                  <a:rPr lang="de-DE" dirty="0"/>
                  <a:t> </a:t>
                </a:r>
              </a:p>
              <a:p>
                <a:pPr lvl="2"/>
                <a:r>
                  <a:rPr lang="de-DE" dirty="0"/>
                  <a:t>Macht den Vorteil eines </a:t>
                </a:r>
                <a:br>
                  <a:rPr lang="de-DE" dirty="0"/>
                </a:br>
                <a:r>
                  <a:rPr lang="de-DE" dirty="0"/>
                  <a:t>BNs noch einmal deutlich:</a:t>
                </a:r>
                <a:br>
                  <a:rPr lang="de-DE" dirty="0"/>
                </a:br>
                <a:r>
                  <a:rPr lang="de-DE" dirty="0"/>
                  <a:t>Normalisierungskonstante </a:t>
                </a:r>
                <a14:m>
                  <m:oMath xmlns:m="http://schemas.openxmlformats.org/officeDocument/2006/math">
                    <m:r>
                      <a:rPr lang="de-DE" i="1" dirty="0">
                        <a:latin typeface="Cambria Math" panose="02040503050406030204" pitchFamily="18" charset="0"/>
                      </a:rPr>
                      <m:t>𝑍</m:t>
                    </m:r>
                  </m:oMath>
                </a14:m>
                <a:br>
                  <a:rPr lang="de-DE" dirty="0"/>
                </a:br>
                <a:r>
                  <a:rPr lang="de-DE" dirty="0"/>
                  <a:t>ist </a:t>
                </a:r>
                <a14:m>
                  <m:oMath xmlns:m="http://schemas.openxmlformats.org/officeDocument/2006/math">
                    <m:r>
                      <a:rPr lang="de-DE" i="1" dirty="0" smtClean="0">
                        <a:latin typeface="Cambria Math" panose="02040503050406030204" pitchFamily="18" charset="0"/>
                      </a:rPr>
                      <m:t>1</m:t>
                    </m:r>
                  </m:oMath>
                </a14:m>
                <a:r>
                  <a:rPr lang="de-DE" dirty="0"/>
                  <a:t>, muss also nicht</a:t>
                </a:r>
                <a:br>
                  <a:rPr lang="de-DE" dirty="0"/>
                </a:br>
                <a:r>
                  <a:rPr lang="de-DE" dirty="0"/>
                  <a:t>durch eine leere Anfrage</a:t>
                </a:r>
                <a:br>
                  <a:rPr lang="de-DE" dirty="0"/>
                </a:br>
                <a:r>
                  <a:rPr lang="de-DE" dirty="0"/>
                  <a:t>berechnet werden</a:t>
                </a:r>
              </a:p>
              <a:p>
                <a:endParaRPr lang="de-DE" dirty="0"/>
              </a:p>
            </p:txBody>
          </p:sp>
        </mc:Choice>
        <mc:Fallback xmlns="">
          <p:sp>
            <p:nvSpPr>
              <p:cNvPr id="154" name="Content Placeholder 153">
                <a:extLst>
                  <a:ext uri="{FF2B5EF4-FFF2-40B4-BE49-F238E27FC236}">
                    <a16:creationId xmlns:a16="http://schemas.microsoft.com/office/drawing/2014/main" id="{A3D2E3C2-0DA1-4641-894F-803E679875D2}"/>
                  </a:ext>
                </a:extLst>
              </p:cNvPr>
              <p:cNvSpPr>
                <a:spLocks noGrp="1" noRot="1" noChangeAspect="1" noMove="1" noResize="1" noEditPoints="1" noAdjustHandles="1" noChangeArrowheads="1" noChangeShapeType="1" noTextEdit="1"/>
              </p:cNvSpPr>
              <p:nvPr>
                <p:ph idx="1"/>
              </p:nvPr>
            </p:nvSpPr>
            <p:spPr>
              <a:xfrm>
                <a:off x="359999" y="1665066"/>
                <a:ext cx="9228138" cy="4240848"/>
              </a:xfrm>
              <a:blipFill>
                <a:blip r:embed="rId2"/>
                <a:stretch>
                  <a:fillRect l="-1786" t="-268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890C195E-1B82-574B-82AC-A0D0A70C6676}"/>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19036A2F-1A90-A34E-9528-BD50D9AB98D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0F6F3F53-8084-344F-B321-F6E4C99DBB04}"/>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67</a:t>
            </a:fld>
            <a:r>
              <a:rPr lang="de-DE"/>
              <a:t> </a:t>
            </a:r>
            <a:endParaRPr lang="de-DE" sz="1400" dirty="0"/>
          </a:p>
        </p:txBody>
      </p:sp>
      <mc:AlternateContent xmlns:mc="http://schemas.openxmlformats.org/markup-compatibility/2006" xmlns:a14="http://schemas.microsoft.com/office/drawing/2010/main">
        <mc:Choice Requires="a14">
          <p:graphicFrame>
            <p:nvGraphicFramePr>
              <p:cNvPr id="153" name="Table 152">
                <a:extLst>
                  <a:ext uri="{FF2B5EF4-FFF2-40B4-BE49-F238E27FC236}">
                    <a16:creationId xmlns:a16="http://schemas.microsoft.com/office/drawing/2014/main" id="{5E5438E0-F923-944A-B129-6341E3718998}"/>
                  </a:ext>
                </a:extLst>
              </p:cNvPr>
              <p:cNvGraphicFramePr>
                <a:graphicFrameLocks noGrp="1"/>
              </p:cNvGraphicFramePr>
              <p:nvPr>
                <p:extLst>
                  <p:ext uri="{D42A27DB-BD31-4B8C-83A1-F6EECF244321}">
                    <p14:modId xmlns:p14="http://schemas.microsoft.com/office/powerpoint/2010/main" val="3603398885"/>
                  </p:ext>
                </p:extLst>
              </p:nvPr>
            </p:nvGraphicFramePr>
            <p:xfrm>
              <a:off x="4634578" y="3154127"/>
              <a:ext cx="2778570" cy="27540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𝑃</m:t>
                                    </m:r>
                                  </m:e>
                                  <m:sub>
                                    <m:r>
                                      <a:rPr lang="de-DE" sz="1400" b="0" i="1" smtClean="0">
                                        <a:latin typeface="Cambria Math" panose="02040503050406030204" pitchFamily="18" charset="0"/>
                                      </a:rPr>
                                      <m:t>𝐹</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51</m:t>
                                </m:r>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09</m:t>
                                </m:r>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17</m:t>
                                </m:r>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0.0</m:t>
                                </m:r>
                                <m:r>
                                  <a:rPr lang="de-DE" sz="1400" b="0" i="1" dirty="0" smtClean="0">
                                    <a:solidFill>
                                      <a:schemeClr val="tx1"/>
                                    </a:solidFill>
                                    <a:latin typeface="Cambria Math" panose="02040503050406030204" pitchFamily="18" charset="0"/>
                                    <a:ea typeface="Cambria Math" panose="02040503050406030204" pitchFamily="18" charset="0"/>
                                  </a:rPr>
                                  <m:t>3</m:t>
                                </m:r>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0.0</m:t>
                                </m:r>
                                <m:r>
                                  <a:rPr lang="de-DE" sz="1400" b="0" i="1" dirty="0" smtClean="0">
                                    <a:solidFill>
                                      <a:schemeClr val="tx1"/>
                                    </a:solidFill>
                                    <a:latin typeface="Cambria Math" panose="02040503050406030204" pitchFamily="18" charset="0"/>
                                    <a:ea typeface="Cambria Math" panose="02040503050406030204" pitchFamily="18" charset="0"/>
                                  </a:rPr>
                                  <m:t>9</m:t>
                                </m:r>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0.0</m:t>
                                </m:r>
                                <m:r>
                                  <a:rPr lang="de-DE" sz="1400" b="0" i="1" dirty="0" smtClean="0">
                                    <a:solidFill>
                                      <a:schemeClr val="tx1"/>
                                    </a:solidFill>
                                    <a:latin typeface="Cambria Math" panose="02040503050406030204" pitchFamily="18" charset="0"/>
                                    <a:ea typeface="Cambria Math" panose="02040503050406030204" pitchFamily="18" charset="0"/>
                                  </a:rPr>
                                  <m:t>3</m:t>
                                </m:r>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0.0</m:t>
                                </m:r>
                                <m:r>
                                  <a:rPr lang="de-DE" sz="1400" b="0" i="1" dirty="0" smtClean="0">
                                    <a:solidFill>
                                      <a:schemeClr val="tx1"/>
                                    </a:solidFill>
                                    <a:latin typeface="Cambria Math" panose="02040503050406030204" pitchFamily="18" charset="0"/>
                                    <a:ea typeface="Cambria Math" panose="02040503050406030204" pitchFamily="18" charset="0"/>
                                  </a:rPr>
                                  <m:t>6</m:t>
                                </m:r>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0.02</m:t>
                                </m:r>
                              </m:oMath>
                            </m:oMathPara>
                          </a14:m>
                          <a:endParaRPr lang="en-US" sz="1400" i="0" dirty="0">
                            <a:solidFill>
                              <a:schemeClr val="tx1"/>
                            </a:solidFill>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53" name="Table 152">
                <a:extLst>
                  <a:ext uri="{FF2B5EF4-FFF2-40B4-BE49-F238E27FC236}">
                    <a16:creationId xmlns:a16="http://schemas.microsoft.com/office/drawing/2014/main" id="{5E5438E0-F923-944A-B129-6341E3718998}"/>
                  </a:ext>
                </a:extLst>
              </p:cNvPr>
              <p:cNvGraphicFramePr>
                <a:graphicFrameLocks noGrp="1"/>
              </p:cNvGraphicFramePr>
              <p:nvPr>
                <p:extLst>
                  <p:ext uri="{D42A27DB-BD31-4B8C-83A1-F6EECF244321}">
                    <p14:modId xmlns:p14="http://schemas.microsoft.com/office/powerpoint/2010/main" val="3603398885"/>
                  </p:ext>
                </p:extLst>
              </p:nvPr>
            </p:nvGraphicFramePr>
            <p:xfrm>
              <a:off x="4634578" y="3154127"/>
              <a:ext cx="2778570" cy="275400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3"/>
                          <a:stretch>
                            <a:fillRect t="-4167" r="-301818" b="-808333"/>
                          </a:stretch>
                        </a:blipFill>
                      </a:tcPr>
                    </a:tc>
                    <a:tc>
                      <a:txBody>
                        <a:bodyPr/>
                        <a:lstStyle/>
                        <a:p>
                          <a:endParaRPr lang="en-US"/>
                        </a:p>
                      </a:txBody>
                      <a:tcPr marL="45720" marR="45720">
                        <a:blipFill>
                          <a:blip r:embed="rId3"/>
                          <a:stretch>
                            <a:fillRect l="-84615" t="-4167" r="-155385" b="-808333"/>
                          </a:stretch>
                        </a:blipFill>
                      </a:tcPr>
                    </a:tc>
                    <a:tc>
                      <a:txBody>
                        <a:bodyPr/>
                        <a:lstStyle/>
                        <a:p>
                          <a:endParaRPr lang="en-US"/>
                        </a:p>
                      </a:txBody>
                      <a:tcPr marL="45720" marR="45720">
                        <a:blipFill>
                          <a:blip r:embed="rId3"/>
                          <a:stretch>
                            <a:fillRect l="-218182" t="-4167" r="-83636" b="-808333"/>
                          </a:stretch>
                        </a:blipFill>
                      </a:tcPr>
                    </a:tc>
                    <a:tc>
                      <a:txBody>
                        <a:bodyPr/>
                        <a:lstStyle/>
                        <a:p>
                          <a:endParaRPr lang="en-US"/>
                        </a:p>
                      </a:txBody>
                      <a:tcPr marL="45720" marR="45720">
                        <a:blipFill>
                          <a:blip r:embed="rId3"/>
                          <a:stretch>
                            <a:fillRect l="-388889" t="-4167" r="-2222" b="-8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3"/>
                          <a:stretch>
                            <a:fillRect t="-104167" r="-301818" b="-708333"/>
                          </a:stretch>
                        </a:blipFill>
                      </a:tcPr>
                    </a:tc>
                    <a:tc>
                      <a:txBody>
                        <a:bodyPr/>
                        <a:lstStyle/>
                        <a:p>
                          <a:endParaRPr lang="en-US"/>
                        </a:p>
                      </a:txBody>
                      <a:tcPr marL="45720" marR="45720">
                        <a:blipFill>
                          <a:blip r:embed="rId3"/>
                          <a:stretch>
                            <a:fillRect l="-84615" t="-104167" r="-155385" b="-708333"/>
                          </a:stretch>
                        </a:blipFill>
                      </a:tcPr>
                    </a:tc>
                    <a:tc>
                      <a:txBody>
                        <a:bodyPr/>
                        <a:lstStyle/>
                        <a:p>
                          <a:endParaRPr lang="en-US"/>
                        </a:p>
                      </a:txBody>
                      <a:tcPr marL="45720" marR="45720">
                        <a:blipFill>
                          <a:blip r:embed="rId3"/>
                          <a:stretch>
                            <a:fillRect l="-218182" t="-104167" r="-83636" b="-708333"/>
                          </a:stretch>
                        </a:blipFill>
                      </a:tcPr>
                    </a:tc>
                    <a:tc>
                      <a:txBody>
                        <a:bodyPr/>
                        <a:lstStyle/>
                        <a:p>
                          <a:endParaRPr lang="en-US"/>
                        </a:p>
                      </a:txBody>
                      <a:tcPr marL="45720" marR="45720">
                        <a:blipFill>
                          <a:blip r:embed="rId3"/>
                          <a:stretch>
                            <a:fillRect l="-388889" t="-104167" r="-2222" b="-708333"/>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3"/>
                          <a:stretch>
                            <a:fillRect t="-196000" r="-301818" b="-580000"/>
                          </a:stretch>
                        </a:blipFill>
                      </a:tcPr>
                    </a:tc>
                    <a:tc>
                      <a:txBody>
                        <a:bodyPr/>
                        <a:lstStyle/>
                        <a:p>
                          <a:endParaRPr lang="en-US"/>
                        </a:p>
                      </a:txBody>
                      <a:tcPr marL="45720" marR="45720">
                        <a:blipFill>
                          <a:blip r:embed="rId3"/>
                          <a:stretch>
                            <a:fillRect l="-84615" t="-196000" r="-155385" b="-580000"/>
                          </a:stretch>
                        </a:blipFill>
                      </a:tcPr>
                    </a:tc>
                    <a:tc>
                      <a:txBody>
                        <a:bodyPr/>
                        <a:lstStyle/>
                        <a:p>
                          <a:endParaRPr lang="en-US"/>
                        </a:p>
                      </a:txBody>
                      <a:tcPr marL="45720" marR="45720">
                        <a:blipFill>
                          <a:blip r:embed="rId3"/>
                          <a:stretch>
                            <a:fillRect l="-218182" t="-196000" r="-83636" b="-580000"/>
                          </a:stretch>
                        </a:blipFill>
                      </a:tcPr>
                    </a:tc>
                    <a:tc>
                      <a:txBody>
                        <a:bodyPr/>
                        <a:lstStyle/>
                        <a:p>
                          <a:endParaRPr lang="en-US"/>
                        </a:p>
                      </a:txBody>
                      <a:tcPr marL="45720" marR="45720">
                        <a:blipFill>
                          <a:blip r:embed="rId3"/>
                          <a:stretch>
                            <a:fillRect l="-388889" t="-196000" r="-2222" b="-580000"/>
                          </a:stretch>
                        </a:blipFill>
                      </a:tcPr>
                    </a:tc>
                    <a:extLst>
                      <a:ext uri="{0D108BD9-81ED-4DB2-BD59-A6C34878D82A}">
                        <a16:rowId xmlns:a16="http://schemas.microsoft.com/office/drawing/2014/main" val="10002"/>
                      </a:ext>
                    </a:extLst>
                  </a:tr>
                  <a:tr h="306000">
                    <a:tc>
                      <a:txBody>
                        <a:bodyPr/>
                        <a:lstStyle/>
                        <a:p>
                          <a:endParaRPr lang="en-US"/>
                        </a:p>
                      </a:txBody>
                      <a:tcPr marL="45720" marR="45720">
                        <a:blipFill>
                          <a:blip r:embed="rId3"/>
                          <a:stretch>
                            <a:fillRect t="-308333" r="-301818" b="-504167"/>
                          </a:stretch>
                        </a:blipFill>
                      </a:tcPr>
                    </a:tc>
                    <a:tc>
                      <a:txBody>
                        <a:bodyPr/>
                        <a:lstStyle/>
                        <a:p>
                          <a:endParaRPr lang="en-US"/>
                        </a:p>
                      </a:txBody>
                      <a:tcPr marL="45720" marR="45720">
                        <a:blipFill>
                          <a:blip r:embed="rId3"/>
                          <a:stretch>
                            <a:fillRect l="-84615" t="-308333" r="-155385" b="-504167"/>
                          </a:stretch>
                        </a:blipFill>
                      </a:tcPr>
                    </a:tc>
                    <a:tc>
                      <a:txBody>
                        <a:bodyPr/>
                        <a:lstStyle/>
                        <a:p>
                          <a:endParaRPr lang="en-US"/>
                        </a:p>
                      </a:txBody>
                      <a:tcPr marL="45720" marR="45720">
                        <a:blipFill>
                          <a:blip r:embed="rId3"/>
                          <a:stretch>
                            <a:fillRect l="-218182" t="-308333" r="-83636" b="-504167"/>
                          </a:stretch>
                        </a:blipFill>
                      </a:tcPr>
                    </a:tc>
                    <a:tc>
                      <a:txBody>
                        <a:bodyPr/>
                        <a:lstStyle/>
                        <a:p>
                          <a:endParaRPr lang="en-US"/>
                        </a:p>
                      </a:txBody>
                      <a:tcPr marL="45720" marR="45720">
                        <a:blipFill>
                          <a:blip r:embed="rId3"/>
                          <a:stretch>
                            <a:fillRect l="-388889" t="-308333" r="-2222" b="-504167"/>
                          </a:stretch>
                        </a:blipFill>
                      </a:tcPr>
                    </a:tc>
                    <a:extLst>
                      <a:ext uri="{0D108BD9-81ED-4DB2-BD59-A6C34878D82A}">
                        <a16:rowId xmlns:a16="http://schemas.microsoft.com/office/drawing/2014/main" val="10003"/>
                      </a:ext>
                    </a:extLst>
                  </a:tr>
                  <a:tr h="306000">
                    <a:tc>
                      <a:txBody>
                        <a:bodyPr/>
                        <a:lstStyle/>
                        <a:p>
                          <a:endParaRPr lang="en-US"/>
                        </a:p>
                      </a:txBody>
                      <a:tcPr marL="45720" marR="45720">
                        <a:blipFill>
                          <a:blip r:embed="rId3"/>
                          <a:stretch>
                            <a:fillRect t="-408333" r="-301818" b="-404167"/>
                          </a:stretch>
                        </a:blipFill>
                      </a:tcPr>
                    </a:tc>
                    <a:tc>
                      <a:txBody>
                        <a:bodyPr/>
                        <a:lstStyle/>
                        <a:p>
                          <a:endParaRPr lang="en-US"/>
                        </a:p>
                      </a:txBody>
                      <a:tcPr marL="45720" marR="45720">
                        <a:blipFill>
                          <a:blip r:embed="rId3"/>
                          <a:stretch>
                            <a:fillRect l="-84615" t="-408333" r="-155385" b="-404167"/>
                          </a:stretch>
                        </a:blipFill>
                      </a:tcPr>
                    </a:tc>
                    <a:tc>
                      <a:txBody>
                        <a:bodyPr/>
                        <a:lstStyle/>
                        <a:p>
                          <a:endParaRPr lang="en-US"/>
                        </a:p>
                      </a:txBody>
                      <a:tcPr marL="45720" marR="45720">
                        <a:blipFill>
                          <a:blip r:embed="rId3"/>
                          <a:stretch>
                            <a:fillRect l="-218182" t="-408333" r="-83636" b="-404167"/>
                          </a:stretch>
                        </a:blipFill>
                      </a:tcPr>
                    </a:tc>
                    <a:tc>
                      <a:txBody>
                        <a:bodyPr/>
                        <a:lstStyle/>
                        <a:p>
                          <a:endParaRPr lang="en-US"/>
                        </a:p>
                      </a:txBody>
                      <a:tcPr marL="45720" marR="45720">
                        <a:blipFill>
                          <a:blip r:embed="rId3"/>
                          <a:stretch>
                            <a:fillRect l="-388889" t="-408333" r="-2222" b="-4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3"/>
                          <a:stretch>
                            <a:fillRect t="-508333" r="-301818" b="-304167"/>
                          </a:stretch>
                        </a:blipFill>
                      </a:tcPr>
                    </a:tc>
                    <a:tc>
                      <a:txBody>
                        <a:bodyPr/>
                        <a:lstStyle/>
                        <a:p>
                          <a:endParaRPr lang="en-US"/>
                        </a:p>
                      </a:txBody>
                      <a:tcPr marL="45720" marR="45720">
                        <a:blipFill>
                          <a:blip r:embed="rId3"/>
                          <a:stretch>
                            <a:fillRect l="-84615" t="-508333" r="-155385" b="-304167"/>
                          </a:stretch>
                        </a:blipFill>
                      </a:tcPr>
                    </a:tc>
                    <a:tc>
                      <a:txBody>
                        <a:bodyPr/>
                        <a:lstStyle/>
                        <a:p>
                          <a:endParaRPr lang="en-US"/>
                        </a:p>
                      </a:txBody>
                      <a:tcPr marL="45720" marR="45720">
                        <a:blipFill>
                          <a:blip r:embed="rId3"/>
                          <a:stretch>
                            <a:fillRect l="-218182" t="-508333" r="-83636" b="-304167"/>
                          </a:stretch>
                        </a:blipFill>
                      </a:tcPr>
                    </a:tc>
                    <a:tc>
                      <a:txBody>
                        <a:bodyPr/>
                        <a:lstStyle/>
                        <a:p>
                          <a:endParaRPr lang="en-US"/>
                        </a:p>
                      </a:txBody>
                      <a:tcPr marL="45720" marR="45720">
                        <a:blipFill>
                          <a:blip r:embed="rId3"/>
                          <a:stretch>
                            <a:fillRect l="-388889" t="-508333" r="-2222" b="-304167"/>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3"/>
                          <a:stretch>
                            <a:fillRect t="-584000" r="-301818" b="-192000"/>
                          </a:stretch>
                        </a:blipFill>
                      </a:tcPr>
                    </a:tc>
                    <a:tc>
                      <a:txBody>
                        <a:bodyPr/>
                        <a:lstStyle/>
                        <a:p>
                          <a:endParaRPr lang="en-US"/>
                        </a:p>
                      </a:txBody>
                      <a:tcPr marL="45720" marR="45720">
                        <a:blipFill>
                          <a:blip r:embed="rId3"/>
                          <a:stretch>
                            <a:fillRect l="-84615" t="-584000" r="-155385" b="-192000"/>
                          </a:stretch>
                        </a:blipFill>
                      </a:tcPr>
                    </a:tc>
                    <a:tc>
                      <a:txBody>
                        <a:bodyPr/>
                        <a:lstStyle/>
                        <a:p>
                          <a:endParaRPr lang="en-US"/>
                        </a:p>
                      </a:txBody>
                      <a:tcPr marL="45720" marR="45720">
                        <a:blipFill>
                          <a:blip r:embed="rId3"/>
                          <a:stretch>
                            <a:fillRect l="-218182" t="-584000" r="-83636" b="-192000"/>
                          </a:stretch>
                        </a:blipFill>
                      </a:tcPr>
                    </a:tc>
                    <a:tc>
                      <a:txBody>
                        <a:bodyPr/>
                        <a:lstStyle/>
                        <a:p>
                          <a:endParaRPr lang="en-US"/>
                        </a:p>
                      </a:txBody>
                      <a:tcPr marL="45720" marR="45720">
                        <a:blipFill>
                          <a:blip r:embed="rId3"/>
                          <a:stretch>
                            <a:fillRect l="-388889" t="-584000" r="-2222" b="-192000"/>
                          </a:stretch>
                        </a:blipFill>
                      </a:tcPr>
                    </a:tc>
                    <a:extLst>
                      <a:ext uri="{0D108BD9-81ED-4DB2-BD59-A6C34878D82A}">
                        <a16:rowId xmlns:a16="http://schemas.microsoft.com/office/drawing/2014/main" val="10006"/>
                      </a:ext>
                    </a:extLst>
                  </a:tr>
                  <a:tr h="306000">
                    <a:tc>
                      <a:txBody>
                        <a:bodyPr/>
                        <a:lstStyle/>
                        <a:p>
                          <a:endParaRPr lang="en-US"/>
                        </a:p>
                      </a:txBody>
                      <a:tcPr marL="45720" marR="45720">
                        <a:blipFill>
                          <a:blip r:embed="rId3"/>
                          <a:stretch>
                            <a:fillRect t="-712500" r="-301818" b="-100000"/>
                          </a:stretch>
                        </a:blipFill>
                      </a:tcPr>
                    </a:tc>
                    <a:tc>
                      <a:txBody>
                        <a:bodyPr/>
                        <a:lstStyle/>
                        <a:p>
                          <a:endParaRPr lang="en-US"/>
                        </a:p>
                      </a:txBody>
                      <a:tcPr marL="45720" marR="45720">
                        <a:blipFill>
                          <a:blip r:embed="rId3"/>
                          <a:stretch>
                            <a:fillRect l="-84615" t="-712500" r="-155385" b="-100000"/>
                          </a:stretch>
                        </a:blipFill>
                      </a:tcPr>
                    </a:tc>
                    <a:tc>
                      <a:txBody>
                        <a:bodyPr/>
                        <a:lstStyle/>
                        <a:p>
                          <a:endParaRPr lang="en-US"/>
                        </a:p>
                      </a:txBody>
                      <a:tcPr marL="45720" marR="45720">
                        <a:blipFill>
                          <a:blip r:embed="rId3"/>
                          <a:stretch>
                            <a:fillRect l="-218182" t="-712500" r="-83636" b="-100000"/>
                          </a:stretch>
                        </a:blipFill>
                      </a:tcPr>
                    </a:tc>
                    <a:tc>
                      <a:txBody>
                        <a:bodyPr/>
                        <a:lstStyle/>
                        <a:p>
                          <a:endParaRPr lang="en-US"/>
                        </a:p>
                      </a:txBody>
                      <a:tcPr marL="45720" marR="45720">
                        <a:blipFill>
                          <a:blip r:embed="rId3"/>
                          <a:stretch>
                            <a:fillRect l="-388889" t="-712500" r="-2222" b="-100000"/>
                          </a:stretch>
                        </a:blipFill>
                      </a:tcPr>
                    </a:tc>
                    <a:extLst>
                      <a:ext uri="{0D108BD9-81ED-4DB2-BD59-A6C34878D82A}">
                        <a16:rowId xmlns:a16="http://schemas.microsoft.com/office/drawing/2014/main" val="10007"/>
                      </a:ext>
                    </a:extLst>
                  </a:tr>
                  <a:tr h="306000">
                    <a:tc>
                      <a:txBody>
                        <a:bodyPr/>
                        <a:lstStyle/>
                        <a:p>
                          <a:endParaRPr lang="en-US"/>
                        </a:p>
                      </a:txBody>
                      <a:tcPr marL="45720" marR="45720">
                        <a:blipFill>
                          <a:blip r:embed="rId3"/>
                          <a:stretch>
                            <a:fillRect t="-812500" r="-301818"/>
                          </a:stretch>
                        </a:blipFill>
                      </a:tcPr>
                    </a:tc>
                    <a:tc>
                      <a:txBody>
                        <a:bodyPr/>
                        <a:lstStyle/>
                        <a:p>
                          <a:endParaRPr lang="en-US"/>
                        </a:p>
                      </a:txBody>
                      <a:tcPr marL="45720" marR="45720">
                        <a:blipFill>
                          <a:blip r:embed="rId3"/>
                          <a:stretch>
                            <a:fillRect l="-84615" t="-812500" r="-155385"/>
                          </a:stretch>
                        </a:blipFill>
                      </a:tcPr>
                    </a:tc>
                    <a:tc>
                      <a:txBody>
                        <a:bodyPr/>
                        <a:lstStyle/>
                        <a:p>
                          <a:endParaRPr lang="en-US"/>
                        </a:p>
                      </a:txBody>
                      <a:tcPr marL="45720" marR="45720">
                        <a:blipFill>
                          <a:blip r:embed="rId3"/>
                          <a:stretch>
                            <a:fillRect l="-218182" t="-812500" r="-83636"/>
                          </a:stretch>
                        </a:blipFill>
                      </a:tcPr>
                    </a:tc>
                    <a:tc>
                      <a:txBody>
                        <a:bodyPr/>
                        <a:lstStyle/>
                        <a:p>
                          <a:endParaRPr lang="en-US"/>
                        </a:p>
                      </a:txBody>
                      <a:tcPr marL="45720" marR="45720">
                        <a:blipFill>
                          <a:blip r:embed="rId3"/>
                          <a:stretch>
                            <a:fillRect l="-388889" t="-812500" r="-2222"/>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62" name="Table 161">
                <a:extLst>
                  <a:ext uri="{FF2B5EF4-FFF2-40B4-BE49-F238E27FC236}">
                    <a16:creationId xmlns:a16="http://schemas.microsoft.com/office/drawing/2014/main" id="{787D289E-DB41-A949-AEFB-06EDAC05F962}"/>
                  </a:ext>
                </a:extLst>
              </p:cNvPr>
              <p:cNvGraphicFramePr>
                <a:graphicFrameLocks noGrp="1"/>
              </p:cNvGraphicFramePr>
              <p:nvPr>
                <p:extLst>
                  <p:ext uri="{D42A27DB-BD31-4B8C-83A1-F6EECF244321}">
                    <p14:modId xmlns:p14="http://schemas.microsoft.com/office/powerpoint/2010/main" val="2303337958"/>
                  </p:ext>
                </p:extLst>
              </p:nvPr>
            </p:nvGraphicFramePr>
            <p:xfrm>
              <a:off x="8051606" y="4375914"/>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1</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6</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62" name="Table 161">
                <a:extLst>
                  <a:ext uri="{FF2B5EF4-FFF2-40B4-BE49-F238E27FC236}">
                    <a16:creationId xmlns:a16="http://schemas.microsoft.com/office/drawing/2014/main" id="{787D289E-DB41-A949-AEFB-06EDAC05F962}"/>
                  </a:ext>
                </a:extLst>
              </p:cNvPr>
              <p:cNvGraphicFramePr>
                <a:graphicFrameLocks noGrp="1"/>
              </p:cNvGraphicFramePr>
              <p:nvPr>
                <p:extLst>
                  <p:ext uri="{D42A27DB-BD31-4B8C-83A1-F6EECF244321}">
                    <p14:modId xmlns:p14="http://schemas.microsoft.com/office/powerpoint/2010/main" val="2303337958"/>
                  </p:ext>
                </p:extLst>
              </p:nvPr>
            </p:nvGraphicFramePr>
            <p:xfrm>
              <a:off x="8051606" y="4375914"/>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4"/>
                          <a:stretch>
                            <a:fillRect t="-4167" r="-206667" b="-408333"/>
                          </a:stretch>
                        </a:blipFill>
                      </a:tcPr>
                    </a:tc>
                    <a:tc>
                      <a:txBody>
                        <a:bodyPr/>
                        <a:lstStyle/>
                        <a:p>
                          <a:endParaRPr lang="en-US"/>
                        </a:p>
                      </a:txBody>
                      <a:tcPr marL="45720" marR="45720">
                        <a:blipFill>
                          <a:blip r:embed="rId4"/>
                          <a:stretch>
                            <a:fillRect l="-84906" t="-4167" r="-75472" b="-408333"/>
                          </a:stretch>
                        </a:blipFill>
                      </a:tcPr>
                    </a:tc>
                    <a:tc>
                      <a:txBody>
                        <a:bodyPr/>
                        <a:lstStyle/>
                        <a:p>
                          <a:endParaRPr lang="en-US"/>
                        </a:p>
                      </a:txBody>
                      <a:tcPr marL="45720" marR="45720">
                        <a:blipFill>
                          <a:blip r:embed="rId4"/>
                          <a:stretch>
                            <a:fillRect l="-245000" t="-4167"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4"/>
                          <a:stretch>
                            <a:fillRect t="-100000" r="-206667" b="-292000"/>
                          </a:stretch>
                        </a:blipFill>
                      </a:tcPr>
                    </a:tc>
                    <a:tc>
                      <a:txBody>
                        <a:bodyPr/>
                        <a:lstStyle/>
                        <a:p>
                          <a:endParaRPr lang="en-US"/>
                        </a:p>
                      </a:txBody>
                      <a:tcPr marL="45720" marR="45720">
                        <a:blipFill>
                          <a:blip r:embed="rId4"/>
                          <a:stretch>
                            <a:fillRect l="-84906" t="-100000" r="-75472" b="-292000"/>
                          </a:stretch>
                        </a:blipFill>
                      </a:tcPr>
                    </a:tc>
                    <a:tc>
                      <a:txBody>
                        <a:bodyPr/>
                        <a:lstStyle/>
                        <a:p>
                          <a:endParaRPr lang="en-US"/>
                        </a:p>
                      </a:txBody>
                      <a:tcPr marL="45720" marR="45720">
                        <a:blipFill>
                          <a:blip r:embed="rId4"/>
                          <a:stretch>
                            <a:fillRect l="-245000" t="-1000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4"/>
                          <a:stretch>
                            <a:fillRect t="-208333" r="-206667" b="-204167"/>
                          </a:stretch>
                        </a:blipFill>
                      </a:tcPr>
                    </a:tc>
                    <a:tc>
                      <a:txBody>
                        <a:bodyPr/>
                        <a:lstStyle/>
                        <a:p>
                          <a:endParaRPr lang="en-US"/>
                        </a:p>
                      </a:txBody>
                      <a:tcPr marL="45720" marR="45720">
                        <a:blipFill>
                          <a:blip r:embed="rId4"/>
                          <a:stretch>
                            <a:fillRect l="-84906" t="-208333" r="-75472" b="-204167"/>
                          </a:stretch>
                        </a:blipFill>
                      </a:tcPr>
                    </a:tc>
                    <a:tc>
                      <a:txBody>
                        <a:bodyPr/>
                        <a:lstStyle/>
                        <a:p>
                          <a:endParaRPr lang="en-US"/>
                        </a:p>
                      </a:txBody>
                      <a:tcPr marL="45720" marR="45720">
                        <a:blipFill>
                          <a:blip r:embed="rId4"/>
                          <a:stretch>
                            <a:fillRect l="-245000" t="-208333"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4"/>
                          <a:stretch>
                            <a:fillRect t="-296000" r="-206667" b="-96000"/>
                          </a:stretch>
                        </a:blipFill>
                      </a:tcPr>
                    </a:tc>
                    <a:tc>
                      <a:txBody>
                        <a:bodyPr/>
                        <a:lstStyle/>
                        <a:p>
                          <a:endParaRPr lang="en-US"/>
                        </a:p>
                      </a:txBody>
                      <a:tcPr marL="45720" marR="45720">
                        <a:blipFill>
                          <a:blip r:embed="rId4"/>
                          <a:stretch>
                            <a:fillRect l="-84906" t="-296000" r="-75472" b="-96000"/>
                          </a:stretch>
                        </a:blipFill>
                      </a:tcPr>
                    </a:tc>
                    <a:tc>
                      <a:txBody>
                        <a:bodyPr/>
                        <a:lstStyle/>
                        <a:p>
                          <a:endParaRPr lang="en-US"/>
                        </a:p>
                      </a:txBody>
                      <a:tcPr marL="45720" marR="45720">
                        <a:blipFill>
                          <a:blip r:embed="rId4"/>
                          <a:stretch>
                            <a:fillRect l="-245000" t="-2960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4"/>
                          <a:stretch>
                            <a:fillRect t="-412500" r="-206667"/>
                          </a:stretch>
                        </a:blipFill>
                      </a:tcPr>
                    </a:tc>
                    <a:tc>
                      <a:txBody>
                        <a:bodyPr/>
                        <a:lstStyle/>
                        <a:p>
                          <a:endParaRPr lang="en-US"/>
                        </a:p>
                      </a:txBody>
                      <a:tcPr marL="45720" marR="45720">
                        <a:blipFill>
                          <a:blip r:embed="rId4"/>
                          <a:stretch>
                            <a:fillRect l="-84906" t="-412500" r="-75472"/>
                          </a:stretch>
                        </a:blipFill>
                      </a:tcPr>
                    </a:tc>
                    <a:tc>
                      <a:txBody>
                        <a:bodyPr/>
                        <a:lstStyle/>
                        <a:p>
                          <a:endParaRPr lang="en-US"/>
                        </a:p>
                      </a:txBody>
                      <a:tcPr marL="45720" marR="45720">
                        <a:blipFill>
                          <a:blip r:embed="rId4"/>
                          <a:stretch>
                            <a:fillRect l="-245000" t="-41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63" name="Table 162">
                <a:extLst>
                  <a:ext uri="{FF2B5EF4-FFF2-40B4-BE49-F238E27FC236}">
                    <a16:creationId xmlns:a16="http://schemas.microsoft.com/office/drawing/2014/main" id="{767AE325-EA88-E34F-8780-D1C73F1DC445}"/>
                  </a:ext>
                </a:extLst>
              </p:cNvPr>
              <p:cNvGraphicFramePr>
                <a:graphicFrameLocks noGrp="1"/>
              </p:cNvGraphicFramePr>
              <p:nvPr>
                <p:extLst>
                  <p:ext uri="{D42A27DB-BD31-4B8C-83A1-F6EECF244321}">
                    <p14:modId xmlns:p14="http://schemas.microsoft.com/office/powerpoint/2010/main" val="2982426012"/>
                  </p:ext>
                </p:extLst>
              </p:nvPr>
            </p:nvGraphicFramePr>
            <p:xfrm>
              <a:off x="10223543" y="4375914"/>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2</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63" name="Table 162">
                <a:extLst>
                  <a:ext uri="{FF2B5EF4-FFF2-40B4-BE49-F238E27FC236}">
                    <a16:creationId xmlns:a16="http://schemas.microsoft.com/office/drawing/2014/main" id="{767AE325-EA88-E34F-8780-D1C73F1DC445}"/>
                  </a:ext>
                </a:extLst>
              </p:cNvPr>
              <p:cNvGraphicFramePr>
                <a:graphicFrameLocks noGrp="1"/>
              </p:cNvGraphicFramePr>
              <p:nvPr>
                <p:extLst>
                  <p:ext uri="{D42A27DB-BD31-4B8C-83A1-F6EECF244321}">
                    <p14:modId xmlns:p14="http://schemas.microsoft.com/office/powerpoint/2010/main" val="2982426012"/>
                  </p:ext>
                </p:extLst>
              </p:nvPr>
            </p:nvGraphicFramePr>
            <p:xfrm>
              <a:off x="10223543" y="4375914"/>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5"/>
                          <a:stretch>
                            <a:fillRect l="-2273" t="-4167" r="-190909" b="-408333"/>
                          </a:stretch>
                        </a:blipFill>
                      </a:tcPr>
                    </a:tc>
                    <a:tc>
                      <a:txBody>
                        <a:bodyPr/>
                        <a:lstStyle/>
                        <a:p>
                          <a:endParaRPr lang="en-US"/>
                        </a:p>
                      </a:txBody>
                      <a:tcPr marL="45720" marR="45720">
                        <a:blipFill>
                          <a:blip r:embed="rId5"/>
                          <a:stretch>
                            <a:fillRect l="-102273" t="-4167" r="-90909" b="-408333"/>
                          </a:stretch>
                        </a:blipFill>
                      </a:tcPr>
                    </a:tc>
                    <a:tc>
                      <a:txBody>
                        <a:bodyPr/>
                        <a:lstStyle/>
                        <a:p>
                          <a:endParaRPr lang="en-US"/>
                        </a:p>
                      </a:txBody>
                      <a:tcPr marL="45720" marR="45720">
                        <a:blipFill>
                          <a:blip r:embed="rId5"/>
                          <a:stretch>
                            <a:fillRect l="-222500" t="-4167"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5"/>
                          <a:stretch>
                            <a:fillRect l="-2273" t="-100000" r="-190909" b="-292000"/>
                          </a:stretch>
                        </a:blipFill>
                      </a:tcPr>
                    </a:tc>
                    <a:tc>
                      <a:txBody>
                        <a:bodyPr/>
                        <a:lstStyle/>
                        <a:p>
                          <a:endParaRPr lang="en-US"/>
                        </a:p>
                      </a:txBody>
                      <a:tcPr marL="45720" marR="45720">
                        <a:blipFill>
                          <a:blip r:embed="rId5"/>
                          <a:stretch>
                            <a:fillRect l="-102273" t="-100000" r="-90909" b="-292000"/>
                          </a:stretch>
                        </a:blipFill>
                      </a:tcPr>
                    </a:tc>
                    <a:tc>
                      <a:txBody>
                        <a:bodyPr/>
                        <a:lstStyle/>
                        <a:p>
                          <a:endParaRPr lang="en-US"/>
                        </a:p>
                      </a:txBody>
                      <a:tcPr marL="45720" marR="45720">
                        <a:blipFill>
                          <a:blip r:embed="rId5"/>
                          <a:stretch>
                            <a:fillRect l="-222500" t="-1000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5"/>
                          <a:stretch>
                            <a:fillRect l="-2273" t="-208333" r="-190909" b="-204167"/>
                          </a:stretch>
                        </a:blipFill>
                      </a:tcPr>
                    </a:tc>
                    <a:tc>
                      <a:txBody>
                        <a:bodyPr/>
                        <a:lstStyle/>
                        <a:p>
                          <a:endParaRPr lang="en-US"/>
                        </a:p>
                      </a:txBody>
                      <a:tcPr marL="45720" marR="45720">
                        <a:blipFill>
                          <a:blip r:embed="rId5"/>
                          <a:stretch>
                            <a:fillRect l="-102273" t="-208333" r="-90909" b="-204167"/>
                          </a:stretch>
                        </a:blipFill>
                      </a:tcPr>
                    </a:tc>
                    <a:tc>
                      <a:txBody>
                        <a:bodyPr/>
                        <a:lstStyle/>
                        <a:p>
                          <a:endParaRPr lang="en-US"/>
                        </a:p>
                      </a:txBody>
                      <a:tcPr marL="45720" marR="45720">
                        <a:blipFill>
                          <a:blip r:embed="rId5"/>
                          <a:stretch>
                            <a:fillRect l="-222500" t="-208333"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5"/>
                          <a:stretch>
                            <a:fillRect l="-2273" t="-296000" r="-190909" b="-96000"/>
                          </a:stretch>
                        </a:blipFill>
                      </a:tcPr>
                    </a:tc>
                    <a:tc>
                      <a:txBody>
                        <a:bodyPr/>
                        <a:lstStyle/>
                        <a:p>
                          <a:endParaRPr lang="en-US"/>
                        </a:p>
                      </a:txBody>
                      <a:tcPr marL="45720" marR="45720">
                        <a:blipFill>
                          <a:blip r:embed="rId5"/>
                          <a:stretch>
                            <a:fillRect l="-102273" t="-296000" r="-90909" b="-96000"/>
                          </a:stretch>
                        </a:blipFill>
                      </a:tcPr>
                    </a:tc>
                    <a:tc>
                      <a:txBody>
                        <a:bodyPr/>
                        <a:lstStyle/>
                        <a:p>
                          <a:endParaRPr lang="en-US"/>
                        </a:p>
                      </a:txBody>
                      <a:tcPr marL="45720" marR="45720">
                        <a:blipFill>
                          <a:blip r:embed="rId5"/>
                          <a:stretch>
                            <a:fillRect l="-222500" t="-2960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5"/>
                          <a:stretch>
                            <a:fillRect l="-2273" t="-412500" r="-190909"/>
                          </a:stretch>
                        </a:blipFill>
                      </a:tcPr>
                    </a:tc>
                    <a:tc>
                      <a:txBody>
                        <a:bodyPr/>
                        <a:lstStyle/>
                        <a:p>
                          <a:endParaRPr lang="en-US"/>
                        </a:p>
                      </a:txBody>
                      <a:tcPr marL="45720" marR="45720">
                        <a:blipFill>
                          <a:blip r:embed="rId5"/>
                          <a:stretch>
                            <a:fillRect l="-102273" t="-412500" r="-90909"/>
                          </a:stretch>
                        </a:blipFill>
                      </a:tcPr>
                    </a:tc>
                    <a:tc>
                      <a:txBody>
                        <a:bodyPr/>
                        <a:lstStyle/>
                        <a:p>
                          <a:endParaRPr lang="en-US"/>
                        </a:p>
                      </a:txBody>
                      <a:tcPr marL="45720" marR="45720">
                        <a:blipFill>
                          <a:blip r:embed="rId5"/>
                          <a:stretch>
                            <a:fillRect l="-222500" t="-41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64" name="Table 163">
                <a:extLst>
                  <a:ext uri="{FF2B5EF4-FFF2-40B4-BE49-F238E27FC236}">
                    <a16:creationId xmlns:a16="http://schemas.microsoft.com/office/drawing/2014/main" id="{6918D919-43AC-3F44-B03A-06B3B11833A5}"/>
                  </a:ext>
                </a:extLst>
              </p:cNvPr>
              <p:cNvGraphicFramePr>
                <a:graphicFrameLocks noGrp="1"/>
              </p:cNvGraphicFramePr>
              <p:nvPr>
                <p:extLst>
                  <p:ext uri="{D42A27DB-BD31-4B8C-83A1-F6EECF244321}">
                    <p14:modId xmlns:p14="http://schemas.microsoft.com/office/powerpoint/2010/main" val="3765860241"/>
                  </p:ext>
                </p:extLst>
              </p:nvPr>
            </p:nvGraphicFramePr>
            <p:xfrm>
              <a:off x="10661799" y="2175215"/>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0</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64" name="Table 163">
                <a:extLst>
                  <a:ext uri="{FF2B5EF4-FFF2-40B4-BE49-F238E27FC236}">
                    <a16:creationId xmlns:a16="http://schemas.microsoft.com/office/drawing/2014/main" id="{6918D919-43AC-3F44-B03A-06B3B11833A5}"/>
                  </a:ext>
                </a:extLst>
              </p:cNvPr>
              <p:cNvGraphicFramePr>
                <a:graphicFrameLocks noGrp="1"/>
              </p:cNvGraphicFramePr>
              <p:nvPr>
                <p:extLst>
                  <p:ext uri="{D42A27DB-BD31-4B8C-83A1-F6EECF244321}">
                    <p14:modId xmlns:p14="http://schemas.microsoft.com/office/powerpoint/2010/main" val="3765860241"/>
                  </p:ext>
                </p:extLst>
              </p:nvPr>
            </p:nvGraphicFramePr>
            <p:xfrm>
              <a:off x="10661799" y="2175215"/>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6"/>
                          <a:stretch>
                            <a:fillRect l="-2222" t="-4167" r="-71111" b="-204167"/>
                          </a:stretch>
                        </a:blipFill>
                      </a:tcPr>
                    </a:tc>
                    <a:tc>
                      <a:txBody>
                        <a:bodyPr/>
                        <a:lstStyle/>
                        <a:p>
                          <a:endParaRPr lang="en-US"/>
                        </a:p>
                      </a:txBody>
                      <a:tcPr marL="45720" marR="45720">
                        <a:blipFill>
                          <a:blip r:embed="rId6"/>
                          <a:stretch>
                            <a:fillRect l="-143750" t="-4167"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6"/>
                          <a:stretch>
                            <a:fillRect l="-2222" t="-100000" r="-71111" b="-96000"/>
                          </a:stretch>
                        </a:blipFill>
                      </a:tcPr>
                    </a:tc>
                    <a:tc>
                      <a:txBody>
                        <a:bodyPr/>
                        <a:lstStyle/>
                        <a:p>
                          <a:endParaRPr lang="en-US"/>
                        </a:p>
                      </a:txBody>
                      <a:tcPr marL="45720" marR="45720">
                        <a:blipFill>
                          <a:blip r:embed="rId6"/>
                          <a:stretch>
                            <a:fillRect l="-143750" t="-100000" b="-96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6"/>
                          <a:stretch>
                            <a:fillRect l="-2222" t="-208333" r="-71111"/>
                          </a:stretch>
                        </a:blipFill>
                      </a:tcPr>
                    </a:tc>
                    <a:tc>
                      <a:txBody>
                        <a:bodyPr/>
                        <a:lstStyle/>
                        <a:p>
                          <a:endParaRPr lang="en-US"/>
                        </a:p>
                      </a:txBody>
                      <a:tcPr marL="45720" marR="45720">
                        <a:blipFill>
                          <a:blip r:embed="rId6"/>
                          <a:stretch>
                            <a:fillRect l="-143750" t="-208333"/>
                          </a:stretch>
                        </a:blipFill>
                      </a:tcPr>
                    </a:tc>
                    <a:extLst>
                      <a:ext uri="{0D108BD9-81ED-4DB2-BD59-A6C34878D82A}">
                        <a16:rowId xmlns:a16="http://schemas.microsoft.com/office/drawing/2014/main" val="10008"/>
                      </a:ext>
                    </a:extLst>
                  </a:tr>
                </a:tbl>
              </a:graphicData>
            </a:graphic>
          </p:graphicFrame>
        </mc:Fallback>
      </mc:AlternateContent>
      <p:grpSp>
        <p:nvGrpSpPr>
          <p:cNvPr id="165" name="Group 164">
            <a:extLst>
              <a:ext uri="{FF2B5EF4-FFF2-40B4-BE49-F238E27FC236}">
                <a16:creationId xmlns:a16="http://schemas.microsoft.com/office/drawing/2014/main" id="{5AEAE492-E600-DD4F-BEA8-D98F141787FC}"/>
              </a:ext>
            </a:extLst>
          </p:cNvPr>
          <p:cNvGrpSpPr/>
          <p:nvPr/>
        </p:nvGrpSpPr>
        <p:grpSpPr>
          <a:xfrm>
            <a:off x="8783885" y="3154127"/>
            <a:ext cx="2435914" cy="1146015"/>
            <a:chOff x="3061845" y="4101184"/>
            <a:chExt cx="2435914" cy="1146015"/>
          </a:xfrm>
        </p:grpSpPr>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3D7C538D-58FE-7C45-9111-75DEF77B3193}"/>
                    </a:ext>
                  </a:extLst>
                </p:cNvPr>
                <p:cNvSpPr txBox="1"/>
                <p:nvPr/>
              </p:nvSpPr>
              <p:spPr>
                <a:xfrm>
                  <a:off x="3061845" y="485768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37" name="TextBox 36">
                  <a:extLst>
                    <a:ext uri="{FF2B5EF4-FFF2-40B4-BE49-F238E27FC236}">
                      <a16:creationId xmlns:a16="http://schemas.microsoft.com/office/drawing/2014/main" id="{A3245AAF-8798-B54F-87EB-BB86660A2F3F}"/>
                    </a:ext>
                  </a:extLst>
                </p:cNvPr>
                <p:cNvSpPr txBox="1">
                  <a:spLocks noRot="1" noChangeAspect="1" noMove="1" noResize="1" noEditPoints="1" noAdjustHandles="1" noChangeArrowheads="1" noChangeShapeType="1" noTextEdit="1"/>
                </p:cNvSpPr>
                <p:nvPr/>
              </p:nvSpPr>
              <p:spPr>
                <a:xfrm>
                  <a:off x="3061845" y="4857686"/>
                  <a:ext cx="972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706246FC-2509-6342-93E4-A738CE451C77}"/>
                    </a:ext>
                  </a:extLst>
                </p:cNvPr>
                <p:cNvSpPr txBox="1"/>
                <p:nvPr/>
              </p:nvSpPr>
              <p:spPr>
                <a:xfrm>
                  <a:off x="3784840" y="410118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de-DE" dirty="0"/>
                </a:p>
              </p:txBody>
            </p:sp>
          </mc:Choice>
          <mc:Fallback xmlns="">
            <p:sp>
              <p:nvSpPr>
                <p:cNvPr id="38" name="TextBox 37">
                  <a:extLst>
                    <a:ext uri="{FF2B5EF4-FFF2-40B4-BE49-F238E27FC236}">
                      <a16:creationId xmlns:a16="http://schemas.microsoft.com/office/drawing/2014/main" id="{E79B040B-DC65-554B-B53F-F9BE8520836C}"/>
                    </a:ext>
                  </a:extLst>
                </p:cNvPr>
                <p:cNvSpPr txBox="1">
                  <a:spLocks noRot="1" noChangeAspect="1" noMove="1" noResize="1" noEditPoints="1" noAdjustHandles="1" noChangeArrowheads="1" noChangeShapeType="1" noTextEdit="1"/>
                </p:cNvSpPr>
                <p:nvPr/>
              </p:nvSpPr>
              <p:spPr>
                <a:xfrm>
                  <a:off x="3784840" y="4101184"/>
                  <a:ext cx="972000" cy="389513"/>
                </a:xfrm>
                <a:prstGeom prst="ellipse">
                  <a:avLst/>
                </a:prstGeom>
                <a:blipFill>
                  <a:blip r:embed="rId8"/>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40A06B6B-F5CF-7547-BEE2-814FB1834715}"/>
                    </a:ext>
                  </a:extLst>
                </p:cNvPr>
                <p:cNvSpPr txBox="1"/>
                <p:nvPr/>
              </p:nvSpPr>
              <p:spPr>
                <a:xfrm>
                  <a:off x="4525759" y="4857685"/>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oMath>
                    </m:oMathPara>
                  </a14:m>
                  <a:endParaRPr lang="de-DE" dirty="0"/>
                </a:p>
              </p:txBody>
            </p:sp>
          </mc:Choice>
          <mc:Fallback xmlns="">
            <p:sp>
              <p:nvSpPr>
                <p:cNvPr id="39" name="TextBox 38">
                  <a:extLst>
                    <a:ext uri="{FF2B5EF4-FFF2-40B4-BE49-F238E27FC236}">
                      <a16:creationId xmlns:a16="http://schemas.microsoft.com/office/drawing/2014/main" id="{713111C3-AEBF-214D-BA3E-A75C7F117C4F}"/>
                    </a:ext>
                  </a:extLst>
                </p:cNvPr>
                <p:cNvSpPr txBox="1">
                  <a:spLocks noRot="1" noChangeAspect="1" noMove="1" noResize="1" noEditPoints="1" noAdjustHandles="1" noChangeArrowheads="1" noChangeShapeType="1" noTextEdit="1"/>
                </p:cNvSpPr>
                <p:nvPr/>
              </p:nvSpPr>
              <p:spPr>
                <a:xfrm>
                  <a:off x="4525759" y="4857685"/>
                  <a:ext cx="972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p:sp>
          <p:nvSpPr>
            <p:cNvPr id="169" name="Rectangle 168">
              <a:extLst>
                <a:ext uri="{FF2B5EF4-FFF2-40B4-BE49-F238E27FC236}">
                  <a16:creationId xmlns:a16="http://schemas.microsoft.com/office/drawing/2014/main" id="{AC5B11A0-E2DA-F94C-991F-80BC42265871}"/>
                </a:ext>
              </a:extLst>
            </p:cNvPr>
            <p:cNvSpPr/>
            <p:nvPr/>
          </p:nvSpPr>
          <p:spPr>
            <a:xfrm>
              <a:off x="4939759" y="4534230"/>
              <a:ext cx="144000" cy="160531"/>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0" name="Straight Connector 169">
              <a:extLst>
                <a:ext uri="{FF2B5EF4-FFF2-40B4-BE49-F238E27FC236}">
                  <a16:creationId xmlns:a16="http://schemas.microsoft.com/office/drawing/2014/main" id="{47608553-C688-1240-A1C9-7D1ADB051FF1}"/>
                </a:ext>
              </a:extLst>
            </p:cNvPr>
            <p:cNvCxnSpPr>
              <a:cxnSpLocks/>
              <a:stCxn id="167" idx="5"/>
              <a:endCxn id="169" idx="0"/>
            </p:cNvCxnSpPr>
            <p:nvPr/>
          </p:nvCxnSpPr>
          <p:spPr>
            <a:xfrm>
              <a:off x="4614494" y="4433654"/>
              <a:ext cx="397265" cy="100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C476F94A-E6EF-3D47-8A06-3140D50ED438}"/>
                </a:ext>
              </a:extLst>
            </p:cNvPr>
            <p:cNvCxnSpPr>
              <a:cxnSpLocks/>
              <a:stCxn id="169" idx="2"/>
              <a:endCxn id="168" idx="0"/>
            </p:cNvCxnSpPr>
            <p:nvPr/>
          </p:nvCxnSpPr>
          <p:spPr>
            <a:xfrm>
              <a:off x="5011759" y="4694761"/>
              <a:ext cx="0" cy="162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A5C29302-E745-654D-967A-BF3FF73CC761}"/>
                </a:ext>
              </a:extLst>
            </p:cNvPr>
            <p:cNvSpPr/>
            <p:nvPr/>
          </p:nvSpPr>
          <p:spPr>
            <a:xfrm>
              <a:off x="3475845" y="454249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3" name="Straight Connector 172">
              <a:extLst>
                <a:ext uri="{FF2B5EF4-FFF2-40B4-BE49-F238E27FC236}">
                  <a16:creationId xmlns:a16="http://schemas.microsoft.com/office/drawing/2014/main" id="{2705BA57-5E0B-E64C-902A-47AB9368745F}"/>
                </a:ext>
              </a:extLst>
            </p:cNvPr>
            <p:cNvCxnSpPr>
              <a:cxnSpLocks/>
              <a:stCxn id="167" idx="3"/>
              <a:endCxn id="172" idx="0"/>
            </p:cNvCxnSpPr>
            <p:nvPr/>
          </p:nvCxnSpPr>
          <p:spPr>
            <a:xfrm flipH="1">
              <a:off x="3547845" y="4433654"/>
              <a:ext cx="379341" cy="108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A55D08B2-4D40-0641-8D1E-B90F9ECCEACC}"/>
                </a:ext>
              </a:extLst>
            </p:cNvPr>
            <p:cNvCxnSpPr>
              <a:cxnSpLocks/>
              <a:stCxn id="172" idx="2"/>
              <a:endCxn id="166" idx="0"/>
            </p:cNvCxnSpPr>
            <p:nvPr/>
          </p:nvCxnSpPr>
          <p:spPr>
            <a:xfrm>
              <a:off x="3547845" y="4686495"/>
              <a:ext cx="0" cy="17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Rectangle 174">
              <a:extLst>
                <a:ext uri="{FF2B5EF4-FFF2-40B4-BE49-F238E27FC236}">
                  <a16:creationId xmlns:a16="http://schemas.microsoft.com/office/drawing/2014/main" id="{FE60B560-5233-1A42-8F4D-229349CDE7FE}"/>
                </a:ext>
              </a:extLst>
            </p:cNvPr>
            <p:cNvSpPr/>
            <p:nvPr/>
          </p:nvSpPr>
          <p:spPr>
            <a:xfrm>
              <a:off x="4940089" y="422579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6" name="Straight Connector 175">
              <a:extLst>
                <a:ext uri="{FF2B5EF4-FFF2-40B4-BE49-F238E27FC236}">
                  <a16:creationId xmlns:a16="http://schemas.microsoft.com/office/drawing/2014/main" id="{417398A4-A20F-7845-B873-CC0FFB7C73BE}"/>
                </a:ext>
              </a:extLst>
            </p:cNvPr>
            <p:cNvCxnSpPr>
              <a:cxnSpLocks/>
              <a:stCxn id="167" idx="6"/>
              <a:endCxn id="175" idx="1"/>
            </p:cNvCxnSpPr>
            <p:nvPr/>
          </p:nvCxnSpPr>
          <p:spPr>
            <a:xfrm>
              <a:off x="4756840" y="4295941"/>
              <a:ext cx="183249" cy="18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38A51115-61EC-E648-A49F-04AC8670757E}"/>
                  </a:ext>
                </a:extLst>
              </p:cNvPr>
              <p:cNvSpPr/>
              <p:nvPr/>
            </p:nvSpPr>
            <p:spPr>
              <a:xfrm>
                <a:off x="10762124" y="3517256"/>
                <a:ext cx="37888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𝑓</m:t>
                          </m:r>
                        </m:e>
                        <m:sub>
                          <m:r>
                            <a:rPr lang="de-DE" sz="1400" i="1">
                              <a:latin typeface="Cambria Math" panose="02040503050406030204" pitchFamily="18" charset="0"/>
                              <a:ea typeface="Cambria Math" panose="02040503050406030204" pitchFamily="18" charset="0"/>
                            </a:rPr>
                            <m:t>2</m:t>
                          </m:r>
                        </m:sub>
                      </m:sSub>
                    </m:oMath>
                  </m:oMathPara>
                </a14:m>
                <a:endParaRPr lang="de-DE" sz="1400" dirty="0"/>
              </a:p>
            </p:txBody>
          </p:sp>
        </mc:Choice>
        <mc:Fallback xmlns="">
          <p:sp>
            <p:nvSpPr>
              <p:cNvPr id="177" name="Rectangle 176">
                <a:extLst>
                  <a:ext uri="{FF2B5EF4-FFF2-40B4-BE49-F238E27FC236}">
                    <a16:creationId xmlns:a16="http://schemas.microsoft.com/office/drawing/2014/main" id="{38A51115-61EC-E648-A49F-04AC8670757E}"/>
                  </a:ext>
                </a:extLst>
              </p:cNvPr>
              <p:cNvSpPr>
                <a:spLocks noRot="1" noChangeAspect="1" noMove="1" noResize="1" noEditPoints="1" noAdjustHandles="1" noChangeArrowheads="1" noChangeShapeType="1" noTextEdit="1"/>
              </p:cNvSpPr>
              <p:nvPr/>
            </p:nvSpPr>
            <p:spPr>
              <a:xfrm>
                <a:off x="10762124" y="3517256"/>
                <a:ext cx="378885" cy="307777"/>
              </a:xfrm>
              <a:prstGeom prst="rect">
                <a:avLst/>
              </a:prstGeom>
              <a:blipFill>
                <a:blip r:embed="rId10"/>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8" name="Rectangle 177">
                <a:extLst>
                  <a:ext uri="{FF2B5EF4-FFF2-40B4-BE49-F238E27FC236}">
                    <a16:creationId xmlns:a16="http://schemas.microsoft.com/office/drawing/2014/main" id="{4D5340B3-59F5-A449-8C68-C5DFF2F70DA4}"/>
                  </a:ext>
                </a:extLst>
              </p:cNvPr>
              <p:cNvSpPr/>
              <p:nvPr/>
            </p:nvSpPr>
            <p:spPr>
              <a:xfrm>
                <a:off x="8876837" y="3517256"/>
                <a:ext cx="37888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𝑓</m:t>
                          </m:r>
                        </m:e>
                        <m:sub>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p:txBody>
          </p:sp>
        </mc:Choice>
        <mc:Fallback xmlns="">
          <p:sp>
            <p:nvSpPr>
              <p:cNvPr id="178" name="Rectangle 177">
                <a:extLst>
                  <a:ext uri="{FF2B5EF4-FFF2-40B4-BE49-F238E27FC236}">
                    <a16:creationId xmlns:a16="http://schemas.microsoft.com/office/drawing/2014/main" id="{4D5340B3-59F5-A449-8C68-C5DFF2F70DA4}"/>
                  </a:ext>
                </a:extLst>
              </p:cNvPr>
              <p:cNvSpPr>
                <a:spLocks noRot="1" noChangeAspect="1" noMove="1" noResize="1" noEditPoints="1" noAdjustHandles="1" noChangeArrowheads="1" noChangeShapeType="1" noTextEdit="1"/>
              </p:cNvSpPr>
              <p:nvPr/>
            </p:nvSpPr>
            <p:spPr>
              <a:xfrm>
                <a:off x="8876837" y="3517256"/>
                <a:ext cx="378885" cy="307777"/>
              </a:xfrm>
              <a:prstGeom prst="rect">
                <a:avLst/>
              </a:prstGeom>
              <a:blipFill>
                <a:blip r:embed="rId11"/>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9" name="Rectangle 178">
                <a:extLst>
                  <a:ext uri="{FF2B5EF4-FFF2-40B4-BE49-F238E27FC236}">
                    <a16:creationId xmlns:a16="http://schemas.microsoft.com/office/drawing/2014/main" id="{0F19C1B9-7692-B248-82AF-D6810B4065FB}"/>
                  </a:ext>
                </a:extLst>
              </p:cNvPr>
              <p:cNvSpPr/>
              <p:nvPr/>
            </p:nvSpPr>
            <p:spPr>
              <a:xfrm>
                <a:off x="10762123" y="3201640"/>
                <a:ext cx="37888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𝑓</m:t>
                          </m:r>
                        </m:e>
                        <m:sub>
                          <m:r>
                            <a:rPr lang="de-DE" sz="1400" b="0" i="1" smtClean="0">
                              <a:latin typeface="Cambria Math" panose="02040503050406030204" pitchFamily="18" charset="0"/>
                              <a:ea typeface="Cambria Math" panose="02040503050406030204" pitchFamily="18" charset="0"/>
                            </a:rPr>
                            <m:t>0</m:t>
                          </m:r>
                        </m:sub>
                      </m:sSub>
                    </m:oMath>
                  </m:oMathPara>
                </a14:m>
                <a:endParaRPr lang="de-DE" sz="1400" dirty="0"/>
              </a:p>
            </p:txBody>
          </p:sp>
        </mc:Choice>
        <mc:Fallback xmlns="">
          <p:sp>
            <p:nvSpPr>
              <p:cNvPr id="179" name="Rectangle 178">
                <a:extLst>
                  <a:ext uri="{FF2B5EF4-FFF2-40B4-BE49-F238E27FC236}">
                    <a16:creationId xmlns:a16="http://schemas.microsoft.com/office/drawing/2014/main" id="{0F19C1B9-7692-B248-82AF-D6810B4065FB}"/>
                  </a:ext>
                </a:extLst>
              </p:cNvPr>
              <p:cNvSpPr>
                <a:spLocks noRot="1" noChangeAspect="1" noMove="1" noResize="1" noEditPoints="1" noAdjustHandles="1" noChangeArrowheads="1" noChangeShapeType="1" noTextEdit="1"/>
              </p:cNvSpPr>
              <p:nvPr/>
            </p:nvSpPr>
            <p:spPr>
              <a:xfrm>
                <a:off x="10762123" y="3201640"/>
                <a:ext cx="378885" cy="307777"/>
              </a:xfrm>
              <a:prstGeom prst="rect">
                <a:avLst/>
              </a:prstGeom>
              <a:blipFill>
                <a:blip r:embed="rId12"/>
                <a:stretch>
                  <a:fillRect b="-8333"/>
                </a:stretch>
              </a:blipFill>
            </p:spPr>
            <p:txBody>
              <a:bodyPr/>
              <a:lstStyle/>
              <a:p>
                <a:r>
                  <a:rPr lang="de-DE">
                    <a:noFill/>
                  </a:rPr>
                  <a:t> </a:t>
                </a:r>
              </a:p>
            </p:txBody>
          </p:sp>
        </mc:Fallback>
      </mc:AlternateContent>
    </p:spTree>
    <p:extLst>
      <p:ext uri="{BB962C8B-B14F-4D97-AF65-F5344CB8AC3E}">
        <p14:creationId xmlns:p14="http://schemas.microsoft.com/office/powerpoint/2010/main" val="29973654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DA9B5-7E3E-2346-BE20-455E0B953960}"/>
              </a:ext>
            </a:extLst>
          </p:cNvPr>
          <p:cNvSpPr>
            <a:spLocks noGrp="1"/>
          </p:cNvSpPr>
          <p:nvPr>
            <p:ph type="title"/>
          </p:nvPr>
        </p:nvSpPr>
        <p:spPr/>
        <p:txBody>
          <a:bodyPr/>
          <a:lstStyle/>
          <a:p>
            <a:r>
              <a:rPr lang="de-DE" dirty="0"/>
              <a:t>Faktormodelle: Beispiele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B4F9EFA-81C1-9348-8612-75F18D8CD7FF}"/>
                  </a:ext>
                </a:extLst>
              </p:cNvPr>
              <p:cNvSpPr>
                <a:spLocks noGrp="1"/>
              </p:cNvSpPr>
              <p:nvPr>
                <p:ph idx="1"/>
              </p:nvPr>
            </p:nvSpPr>
            <p:spPr>
              <a:xfrm>
                <a:off x="359999" y="1665066"/>
                <a:ext cx="5773492" cy="4240848"/>
              </a:xfrm>
            </p:spPr>
            <p:txBody>
              <a:bodyPr/>
              <a:lstStyle/>
              <a:p>
                <a:r>
                  <a:rPr lang="de-DE" dirty="0"/>
                  <a:t>Faktor von der Faktordefinition</a:t>
                </a:r>
              </a:p>
              <a:p>
                <a:pPr lvl="1"/>
                <a14:m>
                  <m:oMath xmlns:m="http://schemas.openxmlformats.org/officeDocument/2006/math">
                    <m:r>
                      <a:rPr lang="de-DE" i="1" dirty="0">
                        <a:latin typeface="Cambria Math" panose="02040503050406030204" pitchFamily="18" charset="0"/>
                      </a:rPr>
                      <m:t>𝑍</m:t>
                    </m:r>
                    <m:r>
                      <a:rPr lang="de-DE" i="1" dirty="0">
                        <a:latin typeface="Cambria Math" panose="02040503050406030204" pitchFamily="18" charset="0"/>
                      </a:rPr>
                      <m:t>=100</m:t>
                    </m:r>
                  </m:oMath>
                </a14:m>
                <a:r>
                  <a:rPr lang="de-DE" dirty="0"/>
                  <a:t> als Summe der Potentiale</a:t>
                </a:r>
              </a:p>
              <a:p>
                <a:pPr lvl="2"/>
                <a:r>
                  <a:rPr lang="de-DE" dirty="0"/>
                  <a:t>Ergibt die Beispielverteilung vom Anfang, die keine bedingten Unabhängigkeiten aufwies</a:t>
                </a:r>
              </a:p>
              <a:p>
                <a:r>
                  <a:rPr lang="de-DE" dirty="0"/>
                  <a:t>Könnte Teil eines größeren Modells sein: </a:t>
                </a:r>
                <a:r>
                  <a:rPr lang="de-DE" dirty="0">
                    <a:latin typeface="+mn-lt"/>
                  </a:rPr>
                  <a:t>Faktormodell </a:t>
                </a:r>
                <a14:m>
                  <m:oMath xmlns:m="http://schemas.openxmlformats.org/officeDocument/2006/math">
                    <m:r>
                      <a:rPr lang="de-DE" i="1" dirty="0" smtClean="0">
                        <a:latin typeface="Cambria Math" panose="02040503050406030204" pitchFamily="18" charset="0"/>
                      </a:rPr>
                      <m:t>𝐹</m:t>
                    </m:r>
                    <m:r>
                      <a:rPr lang="de-DE" b="0" i="1" dirty="0" smtClean="0">
                        <a:latin typeface="Cambria Math" panose="02040503050406030204" pitchFamily="18" charset="0"/>
                      </a:rPr>
                      <m:t>=</m:t>
                    </m:r>
                    <m:sSubSup>
                      <m:sSubSupPr>
                        <m:ctrlPr>
                          <a:rPr lang="de-DE" b="0" i="1" dirty="0" smtClean="0">
                            <a:latin typeface="Cambria Math" panose="02040503050406030204" pitchFamily="18" charset="0"/>
                          </a:rPr>
                        </m:ctrlPr>
                      </m:sSubSupPr>
                      <m:e>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𝑓</m:t>
                                </m:r>
                              </m:e>
                              <m:sub>
                                <m:r>
                                  <a:rPr lang="de-DE" b="0" i="1" dirty="0" smtClean="0">
                                    <a:latin typeface="Cambria Math" panose="02040503050406030204" pitchFamily="18" charset="0"/>
                                  </a:rPr>
                                  <m:t>𝑖</m:t>
                                </m:r>
                              </m:sub>
                            </m:sSub>
                          </m:e>
                        </m:d>
                      </m:e>
                      <m:sub>
                        <m:r>
                          <a:rPr lang="de-DE" b="0" i="1" dirty="0" smtClean="0">
                            <a:latin typeface="Cambria Math" panose="02040503050406030204" pitchFamily="18" charset="0"/>
                          </a:rPr>
                          <m:t>𝑖</m:t>
                        </m:r>
                        <m:r>
                          <a:rPr lang="de-DE" b="0" i="1" dirty="0" smtClean="0">
                            <a:latin typeface="Cambria Math" panose="02040503050406030204" pitchFamily="18" charset="0"/>
                          </a:rPr>
                          <m:t>=0</m:t>
                        </m:r>
                      </m:sub>
                      <m:sup>
                        <m:r>
                          <a:rPr lang="de-DE" b="0" i="1" dirty="0" smtClean="0">
                            <a:latin typeface="Cambria Math" panose="02040503050406030204" pitchFamily="18" charset="0"/>
                          </a:rPr>
                          <m:t>3</m:t>
                        </m:r>
                      </m:sup>
                    </m:sSubSup>
                  </m:oMath>
                </a14:m>
                <a:endParaRPr lang="de-DE" dirty="0">
                  <a:latin typeface="+mn-lt"/>
                </a:endParaRPr>
              </a:p>
              <a:p>
                <a:pPr lvl="1"/>
                <a14:m>
                  <m:oMath xmlns:m="http://schemas.openxmlformats.org/officeDocument/2006/math">
                    <m:sSub>
                      <m:sSubPr>
                        <m:ctrlPr>
                          <a:rPr lang="de-DE" i="1" smtClean="0">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0</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e>
                    </m:d>
                  </m:oMath>
                </a14:m>
                <a:r>
                  <a:rPr lang="de-DE" dirty="0">
                    <a:ea typeface="Cambria Math" panose="02040503050406030204" pitchFamily="18" charset="0"/>
                  </a:rPr>
                  <a:t> </a:t>
                </a:r>
                <a:r>
                  <a:rPr lang="de-DE" dirty="0">
                    <a:solidFill>
                      <a:schemeClr val="tx1">
                        <a:lumMod val="40000"/>
                        <a:lumOff val="60000"/>
                      </a:schemeClr>
                    </a:solidFill>
                    <a:ea typeface="Cambria Math" panose="02040503050406030204" pitchFamily="18" charset="0"/>
                  </a:rPr>
                  <a:t>als Quasi-Apriori-Verteilung</a:t>
                </a:r>
              </a:p>
              <a:p>
                <a:pPr lvl="1"/>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𝑁𝑎𝑡𝐷𝑖𝑠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𝐴𝑟𝑡𝑖𝑓</m:t>
                        </m:r>
                      </m:e>
                    </m:d>
                  </m:oMath>
                </a14:m>
                <a:r>
                  <a:rPr lang="de-DE" dirty="0"/>
                  <a:t> </a:t>
                </a:r>
                <a:r>
                  <a:rPr lang="de-DE" dirty="0">
                    <a:solidFill>
                      <a:schemeClr val="tx1">
                        <a:lumMod val="40000"/>
                        <a:lumOff val="60000"/>
                      </a:schemeClr>
                    </a:solidFill>
                  </a:rPr>
                  <a:t>als Quasi-CPD</a:t>
                </a:r>
              </a:p>
              <a:p>
                <a:pPr lvl="1"/>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2</m:t>
                        </m:r>
                      </m:sub>
                    </m:sSub>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2</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𝑇𝑟𝑎𝑣𝑒𝑙</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𝑆𝑖𝑐𝑘</m:t>
                        </m:r>
                      </m:e>
                    </m:d>
                    <m:r>
                      <a:rPr lang="de-DE" b="0" i="1" smtClean="0">
                        <a:solidFill>
                          <a:schemeClr val="tx1">
                            <a:lumMod val="40000"/>
                            <a:lumOff val="60000"/>
                          </a:schemeClr>
                        </a:solidFill>
                        <a:latin typeface="Cambria Math" panose="02040503050406030204" pitchFamily="18" charset="0"/>
                        <a:ea typeface="Cambria Math" panose="02040503050406030204" pitchFamily="18" charset="0"/>
                      </a:rPr>
                      <m:t>=</m:t>
                    </m:r>
                    <m:r>
                      <a:rPr lang="de-DE" b="0" i="1" smtClean="0">
                        <a:solidFill>
                          <a:schemeClr val="tx1">
                            <a:lumMod val="40000"/>
                            <a:lumOff val="60000"/>
                          </a:schemeClr>
                        </a:solidFill>
                        <a:latin typeface="Cambria Math" panose="02040503050406030204" pitchFamily="18" charset="0"/>
                        <a:ea typeface="Cambria Math" panose="02040503050406030204" pitchFamily="18" charset="0"/>
                      </a:rPr>
                      <m:t>𝑓</m:t>
                    </m:r>
                  </m:oMath>
                </a14:m>
                <a:endParaRPr lang="de-DE" dirty="0"/>
              </a:p>
              <a:p>
                <a:pPr lvl="1"/>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3</m:t>
                        </m:r>
                      </m:sub>
                    </m:sSub>
                    <m:r>
                      <a:rPr lang="de-DE" i="1">
                        <a:latin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3</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𝑆𝑖𝑐𝑘</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𝑇𝑟𝑒𝑎𝑡</m:t>
                        </m:r>
                      </m:e>
                    </m:d>
                  </m:oMath>
                </a14:m>
                <a:r>
                  <a:rPr lang="de-DE" dirty="0">
                    <a:solidFill>
                      <a:schemeClr val="tx1">
                        <a:lumMod val="20000"/>
                        <a:lumOff val="80000"/>
                      </a:schemeClr>
                    </a:solidFill>
                  </a:rPr>
                  <a:t> </a:t>
                </a:r>
                <a:r>
                  <a:rPr lang="de-DE" dirty="0">
                    <a:solidFill>
                      <a:schemeClr val="tx1">
                        <a:lumMod val="40000"/>
                        <a:lumOff val="60000"/>
                      </a:schemeClr>
                    </a:solidFill>
                  </a:rPr>
                  <a:t>ähnlich zu </a:t>
                </a:r>
                <a14:m>
                  <m:oMath xmlns:m="http://schemas.openxmlformats.org/officeDocument/2006/math">
                    <m:r>
                      <a:rPr lang="de-DE" i="1">
                        <a:solidFill>
                          <a:schemeClr val="tx1">
                            <a:lumMod val="40000"/>
                            <a:lumOff val="60000"/>
                          </a:schemeClr>
                        </a:solidFill>
                        <a:latin typeface="Cambria Math" panose="02040503050406030204" pitchFamily="18" charset="0"/>
                        <a:ea typeface="Cambria Math" panose="02040503050406030204" pitchFamily="18" charset="0"/>
                      </a:rPr>
                      <m:t>𝑓</m:t>
                    </m:r>
                  </m:oMath>
                </a14:m>
                <a:endParaRPr lang="de-DE" dirty="0">
                  <a:solidFill>
                    <a:schemeClr val="tx1">
                      <a:lumMod val="40000"/>
                      <a:lumOff val="60000"/>
                    </a:schemeClr>
                  </a:solidFill>
                </a:endParaRPr>
              </a:p>
              <a:p>
                <a:pPr lvl="1"/>
                <a:r>
                  <a:rPr lang="de-DE" dirty="0"/>
                  <a:t>Repräsentiert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𝐹</m:t>
                        </m:r>
                      </m:sub>
                    </m:sSub>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𝑍</m:t>
                        </m:r>
                      </m:den>
                    </m:f>
                    <m:nary>
                      <m:naryPr>
                        <m:chr m:val="∏"/>
                        <m:ctrlPr>
                          <a:rPr lang="de-DE" b="0" i="1" smtClean="0">
                            <a:latin typeface="Cambria Math" panose="02040503050406030204" pitchFamily="18" charset="0"/>
                          </a:rPr>
                        </m:ctrlPr>
                      </m:naryPr>
                      <m:sub>
                        <m:r>
                          <m:rPr>
                            <m:brk m:alnAt="23"/>
                          </m:rPr>
                          <a:rPr lang="de-DE" b="0" i="1" smtClean="0">
                            <a:latin typeface="Cambria Math" panose="02040503050406030204" pitchFamily="18" charset="0"/>
                          </a:rPr>
                          <m:t>𝑖</m:t>
                        </m:r>
                        <m:r>
                          <a:rPr lang="de-DE" b="0" i="1" smtClean="0">
                            <a:latin typeface="Cambria Math" panose="02040503050406030204" pitchFamily="18" charset="0"/>
                          </a:rPr>
                          <m:t>=1</m:t>
                        </m:r>
                      </m:sub>
                      <m:sup>
                        <m:r>
                          <a:rPr lang="de-DE" b="0" i="1" smtClean="0">
                            <a:latin typeface="Cambria Math" panose="02040503050406030204" pitchFamily="18" charset="0"/>
                          </a:rPr>
                          <m:t>3</m:t>
                        </m:r>
                      </m:sup>
                      <m:e>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𝑖</m:t>
                            </m:r>
                          </m:sub>
                        </m:sSub>
                      </m:e>
                    </m:nary>
                  </m:oMath>
                </a14:m>
                <a:endParaRPr lang="de-DE" dirty="0"/>
              </a:p>
              <a:p>
                <a:endParaRPr lang="de-DE" dirty="0"/>
              </a:p>
            </p:txBody>
          </p:sp>
        </mc:Choice>
        <mc:Fallback xmlns="">
          <p:sp>
            <p:nvSpPr>
              <p:cNvPr id="3" name="Content Placeholder 2">
                <a:extLst>
                  <a:ext uri="{FF2B5EF4-FFF2-40B4-BE49-F238E27FC236}">
                    <a16:creationId xmlns:a16="http://schemas.microsoft.com/office/drawing/2014/main" id="{1B4F9EFA-81C1-9348-8612-75F18D8CD7FF}"/>
                  </a:ext>
                </a:extLst>
              </p:cNvPr>
              <p:cNvSpPr>
                <a:spLocks noGrp="1" noRot="1" noChangeAspect="1" noMove="1" noResize="1" noEditPoints="1" noAdjustHandles="1" noChangeArrowheads="1" noChangeShapeType="1" noTextEdit="1"/>
              </p:cNvSpPr>
              <p:nvPr>
                <p:ph idx="1"/>
              </p:nvPr>
            </p:nvSpPr>
            <p:spPr>
              <a:xfrm>
                <a:off x="359999" y="1665066"/>
                <a:ext cx="5773492" cy="4240848"/>
              </a:xfrm>
              <a:blipFill>
                <a:blip r:embed="rId3"/>
                <a:stretch>
                  <a:fillRect l="-2851" t="-2687" r="-877" b="-13433"/>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890C195E-1B82-574B-82AC-A0D0A70C6676}"/>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19036A2F-1A90-A34E-9528-BD50D9AB98D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0F6F3F53-8084-344F-B321-F6E4C99DBB04}"/>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68</a:t>
            </a:fld>
            <a:r>
              <a:rPr lang="de-DE"/>
              <a:t> </a:t>
            </a:r>
            <a:endParaRPr lang="de-DE" sz="1400" dirty="0"/>
          </a:p>
        </p:txBody>
      </p:sp>
      <mc:AlternateContent xmlns:mc="http://schemas.openxmlformats.org/markup-compatibility/2006" xmlns:a14="http://schemas.microsoft.com/office/drawing/2010/main">
        <mc:Choice Requires="a14">
          <p:graphicFrame>
            <p:nvGraphicFramePr>
              <p:cNvPr id="67" name="Table 66">
                <a:extLst>
                  <a:ext uri="{FF2B5EF4-FFF2-40B4-BE49-F238E27FC236}">
                    <a16:creationId xmlns:a16="http://schemas.microsoft.com/office/drawing/2014/main" id="{531FAFCD-5887-654D-98E8-3F232CD05D6B}"/>
                  </a:ext>
                </a:extLst>
              </p:cNvPr>
              <p:cNvGraphicFramePr>
                <a:graphicFrameLocks noGrp="1"/>
              </p:cNvGraphicFramePr>
              <p:nvPr>
                <p:extLst>
                  <p:ext uri="{D42A27DB-BD31-4B8C-83A1-F6EECF244321}">
                    <p14:modId xmlns:p14="http://schemas.microsoft.com/office/powerpoint/2010/main" val="3672704077"/>
                  </p:ext>
                </p:extLst>
              </p:nvPr>
            </p:nvGraphicFramePr>
            <p:xfrm>
              <a:off x="9044878" y="1665791"/>
              <a:ext cx="2152523" cy="2754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58927">
                      <a:extLst>
                        <a:ext uri="{9D8B030D-6E8A-4147-A177-3AD203B41FA5}">
                          <a16:colId xmlns:a16="http://schemas.microsoft.com/office/drawing/2014/main" val="20002"/>
                        </a:ext>
                      </a:extLst>
                    </a:gridCol>
                    <a:gridCol w="367665">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𝑆𝑖𝑐𝑘</m:t>
                                </m:r>
                              </m:oMath>
                            </m:oMathPara>
                          </a14:m>
                          <a:endParaRPr lang="en-US" sz="1400" dirty="0"/>
                        </a:p>
                      </a:txBody>
                      <a:tcPr marL="45720" marR="45720"/>
                    </a:tc>
                    <a:tc>
                      <a:txBody>
                        <a:bodyPr/>
                        <a:lstStyle/>
                        <a:p>
                          <a:pPr algn="r"/>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ea typeface="Cambria Math" panose="02040503050406030204" pitchFamily="18" charset="0"/>
                                  </a:rPr>
                                  <m:t>𝜙</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r"/>
                          <a14:m>
                            <m:oMath xmlns:m="http://schemas.openxmlformats.org/officeDocument/2006/math">
                              <m:r>
                                <a:rPr lang="en-US" sz="1400" i="1" dirty="0" smtClean="0">
                                  <a:latin typeface="Cambria Math" panose="02040503050406030204" pitchFamily="18" charset="0"/>
                                  <a:ea typeface="Cambria Math" panose="02040503050406030204" pitchFamily="18" charset="0"/>
                                </a:rPr>
                                <m:t>20</m:t>
                              </m:r>
                            </m:oMath>
                          </a14:m>
                          <a:r>
                            <a:rPr lang="en-US" sz="14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r"/>
                          <a14:m>
                            <m:oMath xmlns:m="http://schemas.openxmlformats.org/officeDocument/2006/math">
                              <m:r>
                                <a:rPr lang="en-US" sz="1400" i="1" dirty="0" smtClean="0">
                                  <a:latin typeface="Cambria Math" panose="02040503050406030204" pitchFamily="18" charset="0"/>
                                  <a:ea typeface="Cambria Math" panose="02040503050406030204" pitchFamily="18" charset="0"/>
                                </a:rPr>
                                <m:t>24</m:t>
                              </m:r>
                            </m:oMath>
                          </a14:m>
                          <a:r>
                            <a:rPr lang="en-US" sz="14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2"/>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r"/>
                          <a14:m>
                            <m:oMath xmlns:m="http://schemas.openxmlformats.org/officeDocument/2006/math">
                              <m:r>
                                <a:rPr lang="en-US" sz="1400" i="1" dirty="0" smtClean="0">
                                  <a:latin typeface="Cambria Math" panose="02040503050406030204" pitchFamily="18" charset="0"/>
                                  <a:ea typeface="Cambria Math" panose="02040503050406030204" pitchFamily="18" charset="0"/>
                                </a:rPr>
                                <m:t>28</m:t>
                              </m:r>
                            </m:oMath>
                          </a14:m>
                          <a:r>
                            <a:rPr lang="en-US" sz="14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3"/>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r"/>
                          <a14:m>
                            <m:oMath xmlns:m="http://schemas.openxmlformats.org/officeDocument/2006/math">
                              <m:r>
                                <a:rPr lang="en-US" sz="1400" i="1" dirty="0" smtClean="0">
                                  <a:latin typeface="Cambria Math" panose="02040503050406030204" pitchFamily="18" charset="0"/>
                                  <a:ea typeface="Cambria Math" panose="02040503050406030204" pitchFamily="18" charset="0"/>
                                </a:rPr>
                                <m:t>8</m:t>
                              </m:r>
                            </m:oMath>
                          </a14:m>
                          <a:r>
                            <a:rPr lang="en-US" sz="14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r"/>
                          <a14:m>
                            <m:oMath xmlns:m="http://schemas.openxmlformats.org/officeDocument/2006/math">
                              <m:r>
                                <a:rPr lang="en-US" sz="1400" i="1" dirty="0" smtClean="0">
                                  <a:latin typeface="Cambria Math" panose="02040503050406030204" pitchFamily="18" charset="0"/>
                                  <a:ea typeface="Cambria Math" panose="02040503050406030204" pitchFamily="18" charset="0"/>
                                </a:rPr>
                                <m:t>5</m:t>
                              </m:r>
                            </m:oMath>
                          </a14:m>
                          <a:r>
                            <a:rPr lang="en-US" sz="14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r"/>
                          <a14:m>
                            <m:oMath xmlns:m="http://schemas.openxmlformats.org/officeDocument/2006/math">
                              <m:r>
                                <a:rPr lang="en-US" sz="1400" i="1" dirty="0" smtClean="0">
                                  <a:latin typeface="Cambria Math" panose="02040503050406030204" pitchFamily="18" charset="0"/>
                                  <a:ea typeface="Cambria Math" panose="02040503050406030204" pitchFamily="18" charset="0"/>
                                </a:rPr>
                                <m:t>6</m:t>
                              </m:r>
                            </m:oMath>
                          </a14:m>
                          <a:r>
                            <a:rPr lang="en-US" sz="14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6"/>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r"/>
                          <a14:m>
                            <m:oMath xmlns:m="http://schemas.openxmlformats.org/officeDocument/2006/math">
                              <m:r>
                                <a:rPr lang="en-US" sz="1400" i="1" dirty="0" smtClean="0">
                                  <a:latin typeface="Cambria Math" panose="02040503050406030204" pitchFamily="18" charset="0"/>
                                  <a:ea typeface="Cambria Math" panose="02040503050406030204" pitchFamily="18" charset="0"/>
                                </a:rPr>
                                <m:t>7</m:t>
                              </m:r>
                            </m:oMath>
                          </a14:m>
                          <a:r>
                            <a:rPr lang="en-US" sz="14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7"/>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r"/>
                          <a14:m>
                            <m:oMath xmlns:m="http://schemas.openxmlformats.org/officeDocument/2006/math">
                              <m:r>
                                <a:rPr lang="de-DE" sz="1400" b="0" i="1" smtClean="0">
                                  <a:latin typeface="Cambria Math" panose="02040503050406030204" pitchFamily="18" charset="0"/>
                                  <a:ea typeface="Cambria Math" panose="02040503050406030204" pitchFamily="18" charset="0"/>
                                </a:rPr>
                                <m:t>2</m:t>
                              </m:r>
                            </m:oMath>
                          </a14:m>
                          <a:r>
                            <a:rPr lang="en-US" sz="1400" i="0" dirty="0">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67" name="Table 66">
                <a:extLst>
                  <a:ext uri="{FF2B5EF4-FFF2-40B4-BE49-F238E27FC236}">
                    <a16:creationId xmlns:a16="http://schemas.microsoft.com/office/drawing/2014/main" id="{531FAFCD-5887-654D-98E8-3F232CD05D6B}"/>
                  </a:ext>
                </a:extLst>
              </p:cNvPr>
              <p:cNvGraphicFramePr>
                <a:graphicFrameLocks noGrp="1"/>
              </p:cNvGraphicFramePr>
              <p:nvPr>
                <p:extLst>
                  <p:ext uri="{D42A27DB-BD31-4B8C-83A1-F6EECF244321}">
                    <p14:modId xmlns:p14="http://schemas.microsoft.com/office/powerpoint/2010/main" val="3672704077"/>
                  </p:ext>
                </p:extLst>
              </p:nvPr>
            </p:nvGraphicFramePr>
            <p:xfrm>
              <a:off x="9044878" y="1665791"/>
              <a:ext cx="2152523" cy="2754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58927">
                      <a:extLst>
                        <a:ext uri="{9D8B030D-6E8A-4147-A177-3AD203B41FA5}">
                          <a16:colId xmlns:a16="http://schemas.microsoft.com/office/drawing/2014/main" val="20002"/>
                        </a:ext>
                      </a:extLst>
                    </a:gridCol>
                    <a:gridCol w="367665">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13"/>
                          <a:stretch>
                            <a:fillRect l="-2273" t="-4167" r="-286364" b="-808333"/>
                          </a:stretch>
                        </a:blipFill>
                      </a:tcPr>
                    </a:tc>
                    <a:tc>
                      <a:txBody>
                        <a:bodyPr/>
                        <a:lstStyle/>
                        <a:p>
                          <a:endParaRPr lang="en-US"/>
                        </a:p>
                      </a:txBody>
                      <a:tcPr marL="45720" marR="45720">
                        <a:blipFill>
                          <a:blip r:embed="rId13"/>
                          <a:stretch>
                            <a:fillRect l="-84906" t="-4167" r="-137736" b="-808333"/>
                          </a:stretch>
                        </a:blipFill>
                      </a:tcPr>
                    </a:tc>
                    <a:tc>
                      <a:txBody>
                        <a:bodyPr/>
                        <a:lstStyle/>
                        <a:p>
                          <a:endParaRPr lang="en-US"/>
                        </a:p>
                      </a:txBody>
                      <a:tcPr marL="45720" marR="45720">
                        <a:blipFill>
                          <a:blip r:embed="rId13"/>
                          <a:stretch>
                            <a:fillRect l="-222727" t="-4167" r="-65909" b="-808333"/>
                          </a:stretch>
                        </a:blipFill>
                      </a:tcPr>
                    </a:tc>
                    <a:tc>
                      <a:txBody>
                        <a:bodyPr/>
                        <a:lstStyle/>
                        <a:p>
                          <a:endParaRPr lang="en-US"/>
                        </a:p>
                      </a:txBody>
                      <a:tcPr marL="45720" marR="45720">
                        <a:blipFill>
                          <a:blip r:embed="rId13"/>
                          <a:stretch>
                            <a:fillRect l="-489655" t="-4167" b="-8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13"/>
                          <a:stretch>
                            <a:fillRect l="-2273" t="-104167" r="-286364" b="-708333"/>
                          </a:stretch>
                        </a:blipFill>
                      </a:tcPr>
                    </a:tc>
                    <a:tc>
                      <a:txBody>
                        <a:bodyPr/>
                        <a:lstStyle/>
                        <a:p>
                          <a:endParaRPr lang="en-US"/>
                        </a:p>
                      </a:txBody>
                      <a:tcPr marL="45720" marR="45720">
                        <a:blipFill>
                          <a:blip r:embed="rId13"/>
                          <a:stretch>
                            <a:fillRect l="-84906" t="-104167" r="-137736" b="-708333"/>
                          </a:stretch>
                        </a:blipFill>
                      </a:tcPr>
                    </a:tc>
                    <a:tc>
                      <a:txBody>
                        <a:bodyPr/>
                        <a:lstStyle/>
                        <a:p>
                          <a:endParaRPr lang="en-US"/>
                        </a:p>
                      </a:txBody>
                      <a:tcPr marL="45720" marR="45720">
                        <a:blipFill>
                          <a:blip r:embed="rId13"/>
                          <a:stretch>
                            <a:fillRect l="-222727" t="-104167" r="-65909" b="-708333"/>
                          </a:stretch>
                        </a:blipFill>
                      </a:tcPr>
                    </a:tc>
                    <a:tc>
                      <a:txBody>
                        <a:bodyPr/>
                        <a:lstStyle/>
                        <a:p>
                          <a:endParaRPr lang="en-US"/>
                        </a:p>
                      </a:txBody>
                      <a:tcPr marL="45720" marR="45720">
                        <a:blipFill>
                          <a:blip r:embed="rId13"/>
                          <a:stretch>
                            <a:fillRect l="-489655" t="-104167" b="-708333"/>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13"/>
                          <a:stretch>
                            <a:fillRect l="-2273" t="-196000" r="-286364" b="-580000"/>
                          </a:stretch>
                        </a:blipFill>
                      </a:tcPr>
                    </a:tc>
                    <a:tc>
                      <a:txBody>
                        <a:bodyPr/>
                        <a:lstStyle/>
                        <a:p>
                          <a:endParaRPr lang="en-US"/>
                        </a:p>
                      </a:txBody>
                      <a:tcPr marL="45720" marR="45720">
                        <a:blipFill>
                          <a:blip r:embed="rId13"/>
                          <a:stretch>
                            <a:fillRect l="-84906" t="-196000" r="-137736" b="-580000"/>
                          </a:stretch>
                        </a:blipFill>
                      </a:tcPr>
                    </a:tc>
                    <a:tc>
                      <a:txBody>
                        <a:bodyPr/>
                        <a:lstStyle/>
                        <a:p>
                          <a:endParaRPr lang="en-US"/>
                        </a:p>
                      </a:txBody>
                      <a:tcPr marL="45720" marR="45720">
                        <a:blipFill>
                          <a:blip r:embed="rId13"/>
                          <a:stretch>
                            <a:fillRect l="-222727" t="-196000" r="-65909" b="-580000"/>
                          </a:stretch>
                        </a:blipFill>
                      </a:tcPr>
                    </a:tc>
                    <a:tc>
                      <a:txBody>
                        <a:bodyPr/>
                        <a:lstStyle/>
                        <a:p>
                          <a:endParaRPr lang="en-US"/>
                        </a:p>
                      </a:txBody>
                      <a:tcPr marL="45720" marR="45720">
                        <a:blipFill>
                          <a:blip r:embed="rId13"/>
                          <a:stretch>
                            <a:fillRect l="-489655" t="-196000" b="-580000"/>
                          </a:stretch>
                        </a:blipFill>
                      </a:tcPr>
                    </a:tc>
                    <a:extLst>
                      <a:ext uri="{0D108BD9-81ED-4DB2-BD59-A6C34878D82A}">
                        <a16:rowId xmlns:a16="http://schemas.microsoft.com/office/drawing/2014/main" val="10002"/>
                      </a:ext>
                    </a:extLst>
                  </a:tr>
                  <a:tr h="306000">
                    <a:tc>
                      <a:txBody>
                        <a:bodyPr/>
                        <a:lstStyle/>
                        <a:p>
                          <a:endParaRPr lang="en-US"/>
                        </a:p>
                      </a:txBody>
                      <a:tcPr marL="45720" marR="45720">
                        <a:blipFill>
                          <a:blip r:embed="rId13"/>
                          <a:stretch>
                            <a:fillRect l="-2273" t="-308333" r="-286364" b="-504167"/>
                          </a:stretch>
                        </a:blipFill>
                      </a:tcPr>
                    </a:tc>
                    <a:tc>
                      <a:txBody>
                        <a:bodyPr/>
                        <a:lstStyle/>
                        <a:p>
                          <a:endParaRPr lang="en-US"/>
                        </a:p>
                      </a:txBody>
                      <a:tcPr marL="45720" marR="45720">
                        <a:blipFill>
                          <a:blip r:embed="rId13"/>
                          <a:stretch>
                            <a:fillRect l="-84906" t="-308333" r="-137736" b="-504167"/>
                          </a:stretch>
                        </a:blipFill>
                      </a:tcPr>
                    </a:tc>
                    <a:tc>
                      <a:txBody>
                        <a:bodyPr/>
                        <a:lstStyle/>
                        <a:p>
                          <a:endParaRPr lang="en-US"/>
                        </a:p>
                      </a:txBody>
                      <a:tcPr marL="45720" marR="45720">
                        <a:blipFill>
                          <a:blip r:embed="rId13"/>
                          <a:stretch>
                            <a:fillRect l="-222727" t="-308333" r="-65909" b="-504167"/>
                          </a:stretch>
                        </a:blipFill>
                      </a:tcPr>
                    </a:tc>
                    <a:tc>
                      <a:txBody>
                        <a:bodyPr/>
                        <a:lstStyle/>
                        <a:p>
                          <a:endParaRPr lang="en-US"/>
                        </a:p>
                      </a:txBody>
                      <a:tcPr marL="45720" marR="45720">
                        <a:blipFill>
                          <a:blip r:embed="rId13"/>
                          <a:stretch>
                            <a:fillRect l="-489655" t="-308333" b="-504167"/>
                          </a:stretch>
                        </a:blipFill>
                      </a:tcPr>
                    </a:tc>
                    <a:extLst>
                      <a:ext uri="{0D108BD9-81ED-4DB2-BD59-A6C34878D82A}">
                        <a16:rowId xmlns:a16="http://schemas.microsoft.com/office/drawing/2014/main" val="10003"/>
                      </a:ext>
                    </a:extLst>
                  </a:tr>
                  <a:tr h="306000">
                    <a:tc>
                      <a:txBody>
                        <a:bodyPr/>
                        <a:lstStyle/>
                        <a:p>
                          <a:endParaRPr lang="en-US"/>
                        </a:p>
                      </a:txBody>
                      <a:tcPr marL="45720" marR="45720">
                        <a:blipFill>
                          <a:blip r:embed="rId13"/>
                          <a:stretch>
                            <a:fillRect l="-2273" t="-408333" r="-286364" b="-404167"/>
                          </a:stretch>
                        </a:blipFill>
                      </a:tcPr>
                    </a:tc>
                    <a:tc>
                      <a:txBody>
                        <a:bodyPr/>
                        <a:lstStyle/>
                        <a:p>
                          <a:endParaRPr lang="en-US"/>
                        </a:p>
                      </a:txBody>
                      <a:tcPr marL="45720" marR="45720">
                        <a:blipFill>
                          <a:blip r:embed="rId13"/>
                          <a:stretch>
                            <a:fillRect l="-84906" t="-408333" r="-137736" b="-404167"/>
                          </a:stretch>
                        </a:blipFill>
                      </a:tcPr>
                    </a:tc>
                    <a:tc>
                      <a:txBody>
                        <a:bodyPr/>
                        <a:lstStyle/>
                        <a:p>
                          <a:endParaRPr lang="en-US"/>
                        </a:p>
                      </a:txBody>
                      <a:tcPr marL="45720" marR="45720">
                        <a:blipFill>
                          <a:blip r:embed="rId13"/>
                          <a:stretch>
                            <a:fillRect l="-222727" t="-408333" r="-65909" b="-404167"/>
                          </a:stretch>
                        </a:blipFill>
                      </a:tcPr>
                    </a:tc>
                    <a:tc>
                      <a:txBody>
                        <a:bodyPr/>
                        <a:lstStyle/>
                        <a:p>
                          <a:endParaRPr lang="en-US"/>
                        </a:p>
                      </a:txBody>
                      <a:tcPr marL="45720" marR="45720">
                        <a:blipFill>
                          <a:blip r:embed="rId13"/>
                          <a:stretch>
                            <a:fillRect l="-489655" t="-408333" b="-4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13"/>
                          <a:stretch>
                            <a:fillRect l="-2273" t="-508333" r="-286364" b="-304167"/>
                          </a:stretch>
                        </a:blipFill>
                      </a:tcPr>
                    </a:tc>
                    <a:tc>
                      <a:txBody>
                        <a:bodyPr/>
                        <a:lstStyle/>
                        <a:p>
                          <a:endParaRPr lang="en-US"/>
                        </a:p>
                      </a:txBody>
                      <a:tcPr marL="45720" marR="45720">
                        <a:blipFill>
                          <a:blip r:embed="rId13"/>
                          <a:stretch>
                            <a:fillRect l="-84906" t="-508333" r="-137736" b="-304167"/>
                          </a:stretch>
                        </a:blipFill>
                      </a:tcPr>
                    </a:tc>
                    <a:tc>
                      <a:txBody>
                        <a:bodyPr/>
                        <a:lstStyle/>
                        <a:p>
                          <a:endParaRPr lang="en-US"/>
                        </a:p>
                      </a:txBody>
                      <a:tcPr marL="45720" marR="45720">
                        <a:blipFill>
                          <a:blip r:embed="rId13"/>
                          <a:stretch>
                            <a:fillRect l="-222727" t="-508333" r="-65909" b="-304167"/>
                          </a:stretch>
                        </a:blipFill>
                      </a:tcPr>
                    </a:tc>
                    <a:tc>
                      <a:txBody>
                        <a:bodyPr/>
                        <a:lstStyle/>
                        <a:p>
                          <a:endParaRPr lang="en-US"/>
                        </a:p>
                      </a:txBody>
                      <a:tcPr marL="45720" marR="45720">
                        <a:blipFill>
                          <a:blip r:embed="rId13"/>
                          <a:stretch>
                            <a:fillRect l="-489655" t="-508333" b="-304167"/>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13"/>
                          <a:stretch>
                            <a:fillRect l="-2273" t="-584000" r="-286364" b="-192000"/>
                          </a:stretch>
                        </a:blipFill>
                      </a:tcPr>
                    </a:tc>
                    <a:tc>
                      <a:txBody>
                        <a:bodyPr/>
                        <a:lstStyle/>
                        <a:p>
                          <a:endParaRPr lang="en-US"/>
                        </a:p>
                      </a:txBody>
                      <a:tcPr marL="45720" marR="45720">
                        <a:blipFill>
                          <a:blip r:embed="rId13"/>
                          <a:stretch>
                            <a:fillRect l="-84906" t="-584000" r="-137736" b="-192000"/>
                          </a:stretch>
                        </a:blipFill>
                      </a:tcPr>
                    </a:tc>
                    <a:tc>
                      <a:txBody>
                        <a:bodyPr/>
                        <a:lstStyle/>
                        <a:p>
                          <a:endParaRPr lang="en-US"/>
                        </a:p>
                      </a:txBody>
                      <a:tcPr marL="45720" marR="45720">
                        <a:blipFill>
                          <a:blip r:embed="rId13"/>
                          <a:stretch>
                            <a:fillRect l="-222727" t="-584000" r="-65909" b="-192000"/>
                          </a:stretch>
                        </a:blipFill>
                      </a:tcPr>
                    </a:tc>
                    <a:tc>
                      <a:txBody>
                        <a:bodyPr/>
                        <a:lstStyle/>
                        <a:p>
                          <a:endParaRPr lang="en-US"/>
                        </a:p>
                      </a:txBody>
                      <a:tcPr marL="45720" marR="45720">
                        <a:blipFill>
                          <a:blip r:embed="rId13"/>
                          <a:stretch>
                            <a:fillRect l="-489655" t="-584000" b="-192000"/>
                          </a:stretch>
                        </a:blipFill>
                      </a:tcPr>
                    </a:tc>
                    <a:extLst>
                      <a:ext uri="{0D108BD9-81ED-4DB2-BD59-A6C34878D82A}">
                        <a16:rowId xmlns:a16="http://schemas.microsoft.com/office/drawing/2014/main" val="10006"/>
                      </a:ext>
                    </a:extLst>
                  </a:tr>
                  <a:tr h="306000">
                    <a:tc>
                      <a:txBody>
                        <a:bodyPr/>
                        <a:lstStyle/>
                        <a:p>
                          <a:endParaRPr lang="en-US"/>
                        </a:p>
                      </a:txBody>
                      <a:tcPr marL="45720" marR="45720">
                        <a:blipFill>
                          <a:blip r:embed="rId13"/>
                          <a:stretch>
                            <a:fillRect l="-2273" t="-712500" r="-286364" b="-100000"/>
                          </a:stretch>
                        </a:blipFill>
                      </a:tcPr>
                    </a:tc>
                    <a:tc>
                      <a:txBody>
                        <a:bodyPr/>
                        <a:lstStyle/>
                        <a:p>
                          <a:endParaRPr lang="en-US"/>
                        </a:p>
                      </a:txBody>
                      <a:tcPr marL="45720" marR="45720">
                        <a:blipFill>
                          <a:blip r:embed="rId13"/>
                          <a:stretch>
                            <a:fillRect l="-84906" t="-712500" r="-137736" b="-100000"/>
                          </a:stretch>
                        </a:blipFill>
                      </a:tcPr>
                    </a:tc>
                    <a:tc>
                      <a:txBody>
                        <a:bodyPr/>
                        <a:lstStyle/>
                        <a:p>
                          <a:endParaRPr lang="en-US"/>
                        </a:p>
                      </a:txBody>
                      <a:tcPr marL="45720" marR="45720">
                        <a:blipFill>
                          <a:blip r:embed="rId13"/>
                          <a:stretch>
                            <a:fillRect l="-222727" t="-712500" r="-65909" b="-100000"/>
                          </a:stretch>
                        </a:blipFill>
                      </a:tcPr>
                    </a:tc>
                    <a:tc>
                      <a:txBody>
                        <a:bodyPr/>
                        <a:lstStyle/>
                        <a:p>
                          <a:endParaRPr lang="en-US"/>
                        </a:p>
                      </a:txBody>
                      <a:tcPr marL="45720" marR="45720">
                        <a:blipFill>
                          <a:blip r:embed="rId13"/>
                          <a:stretch>
                            <a:fillRect l="-489655" t="-712500" b="-100000"/>
                          </a:stretch>
                        </a:blipFill>
                      </a:tcPr>
                    </a:tc>
                    <a:extLst>
                      <a:ext uri="{0D108BD9-81ED-4DB2-BD59-A6C34878D82A}">
                        <a16:rowId xmlns:a16="http://schemas.microsoft.com/office/drawing/2014/main" val="10007"/>
                      </a:ext>
                    </a:extLst>
                  </a:tr>
                  <a:tr h="306000">
                    <a:tc>
                      <a:txBody>
                        <a:bodyPr/>
                        <a:lstStyle/>
                        <a:p>
                          <a:endParaRPr lang="en-US"/>
                        </a:p>
                      </a:txBody>
                      <a:tcPr marL="45720" marR="45720">
                        <a:blipFill>
                          <a:blip r:embed="rId13"/>
                          <a:stretch>
                            <a:fillRect l="-2273" t="-812500" r="-286364"/>
                          </a:stretch>
                        </a:blipFill>
                      </a:tcPr>
                    </a:tc>
                    <a:tc>
                      <a:txBody>
                        <a:bodyPr/>
                        <a:lstStyle/>
                        <a:p>
                          <a:endParaRPr lang="en-US"/>
                        </a:p>
                      </a:txBody>
                      <a:tcPr marL="45720" marR="45720">
                        <a:blipFill>
                          <a:blip r:embed="rId13"/>
                          <a:stretch>
                            <a:fillRect l="-84906" t="-812500" r="-137736"/>
                          </a:stretch>
                        </a:blipFill>
                      </a:tcPr>
                    </a:tc>
                    <a:tc>
                      <a:txBody>
                        <a:bodyPr/>
                        <a:lstStyle/>
                        <a:p>
                          <a:endParaRPr lang="en-US"/>
                        </a:p>
                      </a:txBody>
                      <a:tcPr marL="45720" marR="45720">
                        <a:blipFill>
                          <a:blip r:embed="rId13"/>
                          <a:stretch>
                            <a:fillRect l="-222727" t="-812500" r="-65909"/>
                          </a:stretch>
                        </a:blipFill>
                      </a:tcPr>
                    </a:tc>
                    <a:tc>
                      <a:txBody>
                        <a:bodyPr/>
                        <a:lstStyle/>
                        <a:p>
                          <a:endParaRPr lang="en-US"/>
                        </a:p>
                      </a:txBody>
                      <a:tcPr marL="45720" marR="45720">
                        <a:blipFill>
                          <a:blip r:embed="rId13"/>
                          <a:stretch>
                            <a:fillRect l="-489655" t="-812500"/>
                          </a:stretch>
                        </a:blipFill>
                      </a:tcPr>
                    </a:tc>
                    <a:extLst>
                      <a:ext uri="{0D108BD9-81ED-4DB2-BD59-A6C34878D82A}">
                        <a16:rowId xmlns:a16="http://schemas.microsoft.com/office/drawing/2014/main" val="10008"/>
                      </a:ext>
                    </a:extLst>
                  </a:tr>
                </a:tbl>
              </a:graphicData>
            </a:graphic>
          </p:graphicFrame>
        </mc:Fallback>
      </mc:AlternateContent>
      <p:grpSp>
        <p:nvGrpSpPr>
          <p:cNvPr id="68" name="Group 67">
            <a:extLst>
              <a:ext uri="{FF2B5EF4-FFF2-40B4-BE49-F238E27FC236}">
                <a16:creationId xmlns:a16="http://schemas.microsoft.com/office/drawing/2014/main" id="{11D5318A-1958-3049-968B-912E9CEA8A2A}"/>
              </a:ext>
            </a:extLst>
          </p:cNvPr>
          <p:cNvGrpSpPr/>
          <p:nvPr/>
        </p:nvGrpSpPr>
        <p:grpSpPr>
          <a:xfrm>
            <a:off x="6190983" y="1664401"/>
            <a:ext cx="2435914" cy="1206908"/>
            <a:chOff x="9044876" y="1711119"/>
            <a:chExt cx="2435914" cy="1206908"/>
          </a:xfrm>
        </p:grpSpPr>
        <p:grpSp>
          <p:nvGrpSpPr>
            <p:cNvPr id="69" name="Group 68">
              <a:extLst>
                <a:ext uri="{FF2B5EF4-FFF2-40B4-BE49-F238E27FC236}">
                  <a16:creationId xmlns:a16="http://schemas.microsoft.com/office/drawing/2014/main" id="{8B684722-CC01-C94A-83BE-4C4B7A78EEA3}"/>
                </a:ext>
              </a:extLst>
            </p:cNvPr>
            <p:cNvGrpSpPr/>
            <p:nvPr/>
          </p:nvGrpSpPr>
          <p:grpSpPr>
            <a:xfrm>
              <a:off x="9044876" y="1711119"/>
              <a:ext cx="2435914" cy="1206908"/>
              <a:chOff x="3061845" y="4040291"/>
              <a:chExt cx="2435914" cy="1206908"/>
            </a:xfrm>
          </p:grpSpPr>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2781DF1D-8BBB-AB4A-A990-FABCB9B67C55}"/>
                      </a:ext>
                    </a:extLst>
                  </p:cNvPr>
                  <p:cNvSpPr txBox="1"/>
                  <p:nvPr/>
                </p:nvSpPr>
                <p:spPr>
                  <a:xfrm>
                    <a:off x="3061845" y="485768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37" name="TextBox 36">
                    <a:extLst>
                      <a:ext uri="{FF2B5EF4-FFF2-40B4-BE49-F238E27FC236}">
                        <a16:creationId xmlns:a16="http://schemas.microsoft.com/office/drawing/2014/main" id="{A3245AAF-8798-B54F-87EB-BB86660A2F3F}"/>
                      </a:ext>
                    </a:extLst>
                  </p:cNvPr>
                  <p:cNvSpPr txBox="1">
                    <a:spLocks noRot="1" noChangeAspect="1" noMove="1" noResize="1" noEditPoints="1" noAdjustHandles="1" noChangeArrowheads="1" noChangeShapeType="1" noTextEdit="1"/>
                  </p:cNvSpPr>
                  <p:nvPr/>
                </p:nvSpPr>
                <p:spPr>
                  <a:xfrm>
                    <a:off x="3061845" y="4857686"/>
                    <a:ext cx="972000" cy="389513"/>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43D89E90-3E4E-3941-ABF6-1722168F983B}"/>
                      </a:ext>
                    </a:extLst>
                  </p:cNvPr>
                  <p:cNvSpPr txBox="1"/>
                  <p:nvPr/>
                </p:nvSpPr>
                <p:spPr>
                  <a:xfrm>
                    <a:off x="3793802" y="4040291"/>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de-DE" dirty="0"/>
                  </a:p>
                </p:txBody>
              </p:sp>
            </mc:Choice>
            <mc:Fallback xmlns="">
              <p:sp>
                <p:nvSpPr>
                  <p:cNvPr id="76" name="TextBox 75">
                    <a:extLst>
                      <a:ext uri="{FF2B5EF4-FFF2-40B4-BE49-F238E27FC236}">
                        <a16:creationId xmlns:a16="http://schemas.microsoft.com/office/drawing/2014/main" id="{43D89E90-3E4E-3941-ABF6-1722168F983B}"/>
                      </a:ext>
                    </a:extLst>
                  </p:cNvPr>
                  <p:cNvSpPr txBox="1">
                    <a:spLocks noRot="1" noChangeAspect="1" noMove="1" noResize="1" noEditPoints="1" noAdjustHandles="1" noChangeArrowheads="1" noChangeShapeType="1" noTextEdit="1"/>
                  </p:cNvSpPr>
                  <p:nvPr/>
                </p:nvSpPr>
                <p:spPr>
                  <a:xfrm>
                    <a:off x="3793802" y="4040291"/>
                    <a:ext cx="972000" cy="389513"/>
                  </a:xfrm>
                  <a:prstGeom prst="ellipse">
                    <a:avLst/>
                  </a:prstGeom>
                  <a:blipFill>
                    <a:blip r:embed="rId15"/>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70091929-6021-DF46-8985-3DF9A00ED6DB}"/>
                      </a:ext>
                    </a:extLst>
                  </p:cNvPr>
                  <p:cNvSpPr txBox="1"/>
                  <p:nvPr/>
                </p:nvSpPr>
                <p:spPr>
                  <a:xfrm>
                    <a:off x="4525759" y="4857685"/>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oMath>
                      </m:oMathPara>
                    </a14:m>
                    <a:endParaRPr lang="de-DE" dirty="0"/>
                  </a:p>
                </p:txBody>
              </p:sp>
            </mc:Choice>
            <mc:Fallback xmlns="">
              <p:sp>
                <p:nvSpPr>
                  <p:cNvPr id="39" name="TextBox 38">
                    <a:extLst>
                      <a:ext uri="{FF2B5EF4-FFF2-40B4-BE49-F238E27FC236}">
                        <a16:creationId xmlns:a16="http://schemas.microsoft.com/office/drawing/2014/main" id="{713111C3-AEBF-214D-BA3E-A75C7F117C4F}"/>
                      </a:ext>
                    </a:extLst>
                  </p:cNvPr>
                  <p:cNvSpPr txBox="1">
                    <a:spLocks noRot="1" noChangeAspect="1" noMove="1" noResize="1" noEditPoints="1" noAdjustHandles="1" noChangeArrowheads="1" noChangeShapeType="1" noTextEdit="1"/>
                  </p:cNvSpPr>
                  <p:nvPr/>
                </p:nvSpPr>
                <p:spPr>
                  <a:xfrm>
                    <a:off x="4525759" y="4857685"/>
                    <a:ext cx="972000" cy="389513"/>
                  </a:xfrm>
                  <a:prstGeom prst="ellipse">
                    <a:avLst/>
                  </a:prstGeom>
                  <a:blipFill>
                    <a:blip r:embed="rId16"/>
                    <a:stretch>
                      <a:fillRect/>
                    </a:stretch>
                  </a:blipFill>
                  <a:ln>
                    <a:solidFill>
                      <a:schemeClr val="tx1"/>
                    </a:solidFill>
                  </a:ln>
                </p:spPr>
                <p:txBody>
                  <a:bodyPr/>
                  <a:lstStyle/>
                  <a:p>
                    <a:r>
                      <a:rPr lang="de-DE">
                        <a:noFill/>
                      </a:rPr>
                      <a:t> </a:t>
                    </a:r>
                  </a:p>
                </p:txBody>
              </p:sp>
            </mc:Fallback>
          </mc:AlternateContent>
          <p:sp>
            <p:nvSpPr>
              <p:cNvPr id="79" name="Rectangle 78">
                <a:extLst>
                  <a:ext uri="{FF2B5EF4-FFF2-40B4-BE49-F238E27FC236}">
                    <a16:creationId xmlns:a16="http://schemas.microsoft.com/office/drawing/2014/main" id="{AF7E3AD4-39A0-6E4E-83BA-C4BDCB4D6E49}"/>
                  </a:ext>
                </a:extLst>
              </p:cNvPr>
              <p:cNvSpPr/>
              <p:nvPr/>
            </p:nvSpPr>
            <p:spPr>
              <a:xfrm>
                <a:off x="4207802" y="4625971"/>
                <a:ext cx="144000" cy="160531"/>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80" name="Straight Connector 79">
                <a:extLst>
                  <a:ext uri="{FF2B5EF4-FFF2-40B4-BE49-F238E27FC236}">
                    <a16:creationId xmlns:a16="http://schemas.microsoft.com/office/drawing/2014/main" id="{B1A68527-0DE9-A348-BFF0-48474803DA7F}"/>
                  </a:ext>
                </a:extLst>
              </p:cNvPr>
              <p:cNvCxnSpPr>
                <a:cxnSpLocks/>
                <a:stCxn id="76" idx="4"/>
                <a:endCxn id="79" idx="0"/>
              </p:cNvCxnSpPr>
              <p:nvPr/>
            </p:nvCxnSpPr>
            <p:spPr>
              <a:xfrm>
                <a:off x="4279802" y="4429804"/>
                <a:ext cx="0" cy="196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63D7B2-1C8C-5946-85DA-4EBEB528E4B9}"/>
                  </a:ext>
                </a:extLst>
              </p:cNvPr>
              <p:cNvCxnSpPr>
                <a:cxnSpLocks/>
                <a:stCxn id="79" idx="3"/>
                <a:endCxn id="78" idx="0"/>
              </p:cNvCxnSpPr>
              <p:nvPr/>
            </p:nvCxnSpPr>
            <p:spPr>
              <a:xfrm>
                <a:off x="4351802" y="4706237"/>
                <a:ext cx="659957" cy="151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0DBDEF5-691F-FD43-8A56-6CFCCC42D66E}"/>
                  </a:ext>
                </a:extLst>
              </p:cNvPr>
              <p:cNvCxnSpPr>
                <a:cxnSpLocks/>
                <a:stCxn id="79" idx="1"/>
                <a:endCxn id="74" idx="0"/>
              </p:cNvCxnSpPr>
              <p:nvPr/>
            </p:nvCxnSpPr>
            <p:spPr>
              <a:xfrm flipH="1">
                <a:off x="3547845" y="4706237"/>
                <a:ext cx="659957" cy="1514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70" name="Rectangle 69">
                  <a:extLst>
                    <a:ext uri="{FF2B5EF4-FFF2-40B4-BE49-F238E27FC236}">
                      <a16:creationId xmlns:a16="http://schemas.microsoft.com/office/drawing/2014/main" id="{83E9A2F4-B2E3-A242-A590-5FA5F926FE3F}"/>
                    </a:ext>
                  </a:extLst>
                </p:cNvPr>
                <p:cNvSpPr/>
                <p:nvPr/>
              </p:nvSpPr>
              <p:spPr>
                <a:xfrm>
                  <a:off x="9933447" y="2100632"/>
                  <a:ext cx="32938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ea typeface="Cambria Math" panose="02040503050406030204" pitchFamily="18" charset="0"/>
                          </a:rPr>
                          <m:t>𝑓</m:t>
                        </m:r>
                      </m:oMath>
                    </m:oMathPara>
                  </a14:m>
                  <a:endParaRPr lang="de-DE" sz="1400" dirty="0"/>
                </a:p>
              </p:txBody>
            </p:sp>
          </mc:Choice>
          <mc:Fallback xmlns="">
            <p:sp>
              <p:nvSpPr>
                <p:cNvPr id="70" name="Rectangle 69">
                  <a:extLst>
                    <a:ext uri="{FF2B5EF4-FFF2-40B4-BE49-F238E27FC236}">
                      <a16:creationId xmlns:a16="http://schemas.microsoft.com/office/drawing/2014/main" id="{83E9A2F4-B2E3-A242-A590-5FA5F926FE3F}"/>
                    </a:ext>
                  </a:extLst>
                </p:cNvPr>
                <p:cNvSpPr>
                  <a:spLocks noRot="1" noChangeAspect="1" noMove="1" noResize="1" noEditPoints="1" noAdjustHandles="1" noChangeArrowheads="1" noChangeShapeType="1" noTextEdit="1"/>
                </p:cNvSpPr>
                <p:nvPr/>
              </p:nvSpPr>
              <p:spPr>
                <a:xfrm>
                  <a:off x="9933447" y="2100632"/>
                  <a:ext cx="329386" cy="307777"/>
                </a:xfrm>
                <a:prstGeom prst="rect">
                  <a:avLst/>
                </a:prstGeom>
                <a:blipFill>
                  <a:blip r:embed="rId17"/>
                  <a:stretch>
                    <a:fillRect b="-8000"/>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graphicFrame>
            <p:nvGraphicFramePr>
              <p:cNvPr id="83" name="Table 82">
                <a:extLst>
                  <a:ext uri="{FF2B5EF4-FFF2-40B4-BE49-F238E27FC236}">
                    <a16:creationId xmlns:a16="http://schemas.microsoft.com/office/drawing/2014/main" id="{1A6D19B9-F056-DA4E-80E7-BBCA7A16B98E}"/>
                  </a:ext>
                </a:extLst>
              </p:cNvPr>
              <p:cNvGraphicFramePr>
                <a:graphicFrameLocks noGrp="1"/>
              </p:cNvGraphicFramePr>
              <p:nvPr>
                <p:extLst>
                  <p:ext uri="{D42A27DB-BD31-4B8C-83A1-F6EECF244321}">
                    <p14:modId xmlns:p14="http://schemas.microsoft.com/office/powerpoint/2010/main" val="1706989403"/>
                  </p:ext>
                </p:extLst>
              </p:nvPr>
            </p:nvGraphicFramePr>
            <p:xfrm>
              <a:off x="11381085" y="1662828"/>
              <a:ext cx="462915" cy="2754000"/>
            </p:xfrm>
            <a:graphic>
              <a:graphicData uri="http://schemas.openxmlformats.org/drawingml/2006/table">
                <a:tbl>
                  <a:tblPr firstRow="1" bandRow="1">
                    <a:tableStyleId>{793D81CF-94F2-401A-BA57-92F5A7B2D0C5}</a:tableStyleId>
                  </a:tblPr>
                  <a:tblGrid>
                    <a:gridCol w="462915">
                      <a:extLst>
                        <a:ext uri="{9D8B030D-6E8A-4147-A177-3AD203B41FA5}">
                          <a16:colId xmlns:a16="http://schemas.microsoft.com/office/drawing/2014/main" val="420626836"/>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i="1" smtClean="0">
                                    <a:latin typeface="Cambria Math" panose="02040503050406030204" pitchFamily="18" charset="0"/>
                                    <a:ea typeface="Cambria Math" panose="02040503050406030204" pitchFamily="18" charset="0"/>
                                  </a:rPr>
                                  <m:t>𝜙</m:t>
                                </m:r>
                              </m:oMath>
                            </m:oMathPara>
                          </a14:m>
                          <a:endParaRPr lang="en-US" sz="1400" dirty="0"/>
                        </a:p>
                      </a:txBody>
                      <a:tcPr marL="45720" marR="45720"/>
                    </a:tc>
                    <a:extLst>
                      <a:ext uri="{0D108BD9-81ED-4DB2-BD59-A6C34878D82A}">
                        <a16:rowId xmlns:a16="http://schemas.microsoft.com/office/drawing/2014/main" val="3694803359"/>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0.20</m:t>
                                </m:r>
                              </m:oMath>
                            </m:oMathPara>
                          </a14:m>
                          <a:endParaRPr lang="en-US" sz="14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3880931686"/>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0.24</m:t>
                                </m:r>
                              </m:oMath>
                            </m:oMathPara>
                          </a14:m>
                          <a:endParaRPr lang="en-US" sz="14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297094518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0.28</m:t>
                                </m:r>
                              </m:oMath>
                            </m:oMathPara>
                          </a14:m>
                          <a:endParaRPr lang="en-US" sz="14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377970928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0.08</m:t>
                                </m:r>
                              </m:oMath>
                            </m:oMathPara>
                          </a14:m>
                          <a:endParaRPr lang="en-US" sz="14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4222604099"/>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0.05</m:t>
                                </m:r>
                              </m:oMath>
                            </m:oMathPara>
                          </a14:m>
                          <a:endParaRPr lang="en-US" sz="14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7270294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0.06</m:t>
                                </m:r>
                              </m:oMath>
                            </m:oMathPara>
                          </a14:m>
                          <a:endParaRPr lang="en-US" sz="14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297788332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0.07</m:t>
                                </m:r>
                              </m:oMath>
                            </m:oMathPara>
                          </a14:m>
                          <a:endParaRPr lang="en-US" sz="14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3960905041"/>
                      </a:ext>
                    </a:extLst>
                  </a:tr>
                  <a:tr h="306000">
                    <a:tc>
                      <a:txBody>
                        <a:bodyPr/>
                        <a:lstStyle/>
                        <a:p>
                          <a:pPr algn="ct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ea typeface="Cambria Math" panose="02040503050406030204" pitchFamily="18" charset="0"/>
                                  </a:rPr>
                                  <m:t>0.02</m:t>
                                </m:r>
                              </m:oMath>
                            </m:oMathPara>
                          </a14:m>
                          <a:endParaRPr lang="en-US" sz="14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3864227678"/>
                      </a:ext>
                    </a:extLst>
                  </a:tr>
                </a:tbl>
              </a:graphicData>
            </a:graphic>
          </p:graphicFrame>
        </mc:Choice>
        <mc:Fallback xmlns="">
          <p:graphicFrame>
            <p:nvGraphicFramePr>
              <p:cNvPr id="83" name="Table 82">
                <a:extLst>
                  <a:ext uri="{FF2B5EF4-FFF2-40B4-BE49-F238E27FC236}">
                    <a16:creationId xmlns:a16="http://schemas.microsoft.com/office/drawing/2014/main" id="{1A6D19B9-F056-DA4E-80E7-BBCA7A16B98E}"/>
                  </a:ext>
                </a:extLst>
              </p:cNvPr>
              <p:cNvGraphicFramePr>
                <a:graphicFrameLocks noGrp="1"/>
              </p:cNvGraphicFramePr>
              <p:nvPr>
                <p:extLst>
                  <p:ext uri="{D42A27DB-BD31-4B8C-83A1-F6EECF244321}">
                    <p14:modId xmlns:p14="http://schemas.microsoft.com/office/powerpoint/2010/main" val="1706989403"/>
                  </p:ext>
                </p:extLst>
              </p:nvPr>
            </p:nvGraphicFramePr>
            <p:xfrm>
              <a:off x="11381085" y="1662828"/>
              <a:ext cx="462915" cy="2754000"/>
            </p:xfrm>
            <a:graphic>
              <a:graphicData uri="http://schemas.openxmlformats.org/drawingml/2006/table">
                <a:tbl>
                  <a:tblPr firstRow="1" bandRow="1">
                    <a:tableStyleId>{793D81CF-94F2-401A-BA57-92F5A7B2D0C5}</a:tableStyleId>
                  </a:tblPr>
                  <a:tblGrid>
                    <a:gridCol w="462915">
                      <a:extLst>
                        <a:ext uri="{9D8B030D-6E8A-4147-A177-3AD203B41FA5}">
                          <a16:colId xmlns:a16="http://schemas.microsoft.com/office/drawing/2014/main" val="420626836"/>
                        </a:ext>
                      </a:extLst>
                    </a:gridCol>
                  </a:tblGrid>
                  <a:tr h="306000">
                    <a:tc>
                      <a:txBody>
                        <a:bodyPr/>
                        <a:lstStyle/>
                        <a:p>
                          <a:endParaRPr lang="en-US"/>
                        </a:p>
                      </a:txBody>
                      <a:tcPr marL="45720" marR="45720">
                        <a:blipFill>
                          <a:blip r:embed="rId18"/>
                          <a:stretch>
                            <a:fillRect l="-2703" b="-808333"/>
                          </a:stretch>
                        </a:blipFill>
                      </a:tcPr>
                    </a:tc>
                    <a:extLst>
                      <a:ext uri="{0D108BD9-81ED-4DB2-BD59-A6C34878D82A}">
                        <a16:rowId xmlns:a16="http://schemas.microsoft.com/office/drawing/2014/main" val="3694803359"/>
                      </a:ext>
                    </a:extLst>
                  </a:tr>
                  <a:tr h="306000">
                    <a:tc>
                      <a:txBody>
                        <a:bodyPr/>
                        <a:lstStyle/>
                        <a:p>
                          <a:endParaRPr lang="en-US"/>
                        </a:p>
                      </a:txBody>
                      <a:tcPr marL="45720" marR="45720">
                        <a:blipFill>
                          <a:blip r:embed="rId18"/>
                          <a:stretch>
                            <a:fillRect l="-2703" t="-100000" b="-708333"/>
                          </a:stretch>
                        </a:blipFill>
                      </a:tcPr>
                    </a:tc>
                    <a:extLst>
                      <a:ext uri="{0D108BD9-81ED-4DB2-BD59-A6C34878D82A}">
                        <a16:rowId xmlns:a16="http://schemas.microsoft.com/office/drawing/2014/main" val="3880931686"/>
                      </a:ext>
                    </a:extLst>
                  </a:tr>
                  <a:tr h="306000">
                    <a:tc>
                      <a:txBody>
                        <a:bodyPr/>
                        <a:lstStyle/>
                        <a:p>
                          <a:endParaRPr lang="en-US"/>
                        </a:p>
                      </a:txBody>
                      <a:tcPr marL="45720" marR="45720">
                        <a:blipFill>
                          <a:blip r:embed="rId18"/>
                          <a:stretch>
                            <a:fillRect l="-2703" t="-192000" b="-580000"/>
                          </a:stretch>
                        </a:blipFill>
                      </a:tcPr>
                    </a:tc>
                    <a:extLst>
                      <a:ext uri="{0D108BD9-81ED-4DB2-BD59-A6C34878D82A}">
                        <a16:rowId xmlns:a16="http://schemas.microsoft.com/office/drawing/2014/main" val="2970945185"/>
                      </a:ext>
                    </a:extLst>
                  </a:tr>
                  <a:tr h="306000">
                    <a:tc>
                      <a:txBody>
                        <a:bodyPr/>
                        <a:lstStyle/>
                        <a:p>
                          <a:endParaRPr lang="en-US"/>
                        </a:p>
                      </a:txBody>
                      <a:tcPr marL="45720" marR="45720">
                        <a:blipFill>
                          <a:blip r:embed="rId18"/>
                          <a:stretch>
                            <a:fillRect l="-2703" t="-304167" b="-504167"/>
                          </a:stretch>
                        </a:blipFill>
                      </a:tcPr>
                    </a:tc>
                    <a:extLst>
                      <a:ext uri="{0D108BD9-81ED-4DB2-BD59-A6C34878D82A}">
                        <a16:rowId xmlns:a16="http://schemas.microsoft.com/office/drawing/2014/main" val="3779709280"/>
                      </a:ext>
                    </a:extLst>
                  </a:tr>
                  <a:tr h="306000">
                    <a:tc>
                      <a:txBody>
                        <a:bodyPr/>
                        <a:lstStyle/>
                        <a:p>
                          <a:endParaRPr lang="en-US"/>
                        </a:p>
                      </a:txBody>
                      <a:tcPr marL="45720" marR="45720">
                        <a:blipFill>
                          <a:blip r:embed="rId18"/>
                          <a:stretch>
                            <a:fillRect l="-2703" t="-404167" b="-404167"/>
                          </a:stretch>
                        </a:blipFill>
                      </a:tcPr>
                    </a:tc>
                    <a:extLst>
                      <a:ext uri="{0D108BD9-81ED-4DB2-BD59-A6C34878D82A}">
                        <a16:rowId xmlns:a16="http://schemas.microsoft.com/office/drawing/2014/main" val="4222604099"/>
                      </a:ext>
                    </a:extLst>
                  </a:tr>
                  <a:tr h="306000">
                    <a:tc>
                      <a:txBody>
                        <a:bodyPr/>
                        <a:lstStyle/>
                        <a:p>
                          <a:endParaRPr lang="en-US"/>
                        </a:p>
                      </a:txBody>
                      <a:tcPr marL="45720" marR="45720">
                        <a:blipFill>
                          <a:blip r:embed="rId18"/>
                          <a:stretch>
                            <a:fillRect l="-2703" t="-504167" b="-304167"/>
                          </a:stretch>
                        </a:blipFill>
                      </a:tcPr>
                    </a:tc>
                    <a:extLst>
                      <a:ext uri="{0D108BD9-81ED-4DB2-BD59-A6C34878D82A}">
                        <a16:rowId xmlns:a16="http://schemas.microsoft.com/office/drawing/2014/main" val="72702941"/>
                      </a:ext>
                    </a:extLst>
                  </a:tr>
                  <a:tr h="306000">
                    <a:tc>
                      <a:txBody>
                        <a:bodyPr/>
                        <a:lstStyle/>
                        <a:p>
                          <a:endParaRPr lang="en-US"/>
                        </a:p>
                      </a:txBody>
                      <a:tcPr marL="45720" marR="45720">
                        <a:blipFill>
                          <a:blip r:embed="rId18"/>
                          <a:stretch>
                            <a:fillRect l="-2703" t="-580000" b="-192000"/>
                          </a:stretch>
                        </a:blipFill>
                      </a:tcPr>
                    </a:tc>
                    <a:extLst>
                      <a:ext uri="{0D108BD9-81ED-4DB2-BD59-A6C34878D82A}">
                        <a16:rowId xmlns:a16="http://schemas.microsoft.com/office/drawing/2014/main" val="2977883321"/>
                      </a:ext>
                    </a:extLst>
                  </a:tr>
                  <a:tr h="306000">
                    <a:tc>
                      <a:txBody>
                        <a:bodyPr/>
                        <a:lstStyle/>
                        <a:p>
                          <a:endParaRPr lang="en-US"/>
                        </a:p>
                      </a:txBody>
                      <a:tcPr marL="45720" marR="45720">
                        <a:blipFill>
                          <a:blip r:embed="rId18"/>
                          <a:stretch>
                            <a:fillRect l="-2703" t="-708333" b="-100000"/>
                          </a:stretch>
                        </a:blipFill>
                      </a:tcPr>
                    </a:tc>
                    <a:extLst>
                      <a:ext uri="{0D108BD9-81ED-4DB2-BD59-A6C34878D82A}">
                        <a16:rowId xmlns:a16="http://schemas.microsoft.com/office/drawing/2014/main" val="3960905041"/>
                      </a:ext>
                    </a:extLst>
                  </a:tr>
                  <a:tr h="306000">
                    <a:tc>
                      <a:txBody>
                        <a:bodyPr/>
                        <a:lstStyle/>
                        <a:p>
                          <a:endParaRPr lang="en-US"/>
                        </a:p>
                      </a:txBody>
                      <a:tcPr marL="45720" marR="45720">
                        <a:blipFill>
                          <a:blip r:embed="rId18"/>
                          <a:stretch>
                            <a:fillRect l="-2703" t="-808333"/>
                          </a:stretch>
                        </a:blipFill>
                      </a:tcPr>
                    </a:tc>
                    <a:extLst>
                      <a:ext uri="{0D108BD9-81ED-4DB2-BD59-A6C34878D82A}">
                        <a16:rowId xmlns:a16="http://schemas.microsoft.com/office/drawing/2014/main" val="3864227678"/>
                      </a:ext>
                    </a:extLst>
                  </a:tr>
                </a:tbl>
              </a:graphicData>
            </a:graphic>
          </p:graphicFrame>
        </mc:Fallback>
      </mc:AlternateContent>
      <p:grpSp>
        <p:nvGrpSpPr>
          <p:cNvPr id="50" name="Group 49">
            <a:extLst>
              <a:ext uri="{FF2B5EF4-FFF2-40B4-BE49-F238E27FC236}">
                <a16:creationId xmlns:a16="http://schemas.microsoft.com/office/drawing/2014/main" id="{E30D7EEE-F471-3A43-BDAD-AA77AF1CF152}"/>
              </a:ext>
            </a:extLst>
          </p:cNvPr>
          <p:cNvGrpSpPr/>
          <p:nvPr/>
        </p:nvGrpSpPr>
        <p:grpSpPr>
          <a:xfrm>
            <a:off x="6114779" y="3275696"/>
            <a:ext cx="2580308" cy="2591084"/>
            <a:chOff x="5901425" y="2314993"/>
            <a:chExt cx="2580308" cy="2591084"/>
          </a:xfrm>
        </p:grpSpPr>
        <p:grpSp>
          <p:nvGrpSpPr>
            <p:cNvPr id="52" name="Group 51">
              <a:extLst>
                <a:ext uri="{FF2B5EF4-FFF2-40B4-BE49-F238E27FC236}">
                  <a16:creationId xmlns:a16="http://schemas.microsoft.com/office/drawing/2014/main" id="{C3E9DE41-691A-6249-A89B-D03FEF523C41}"/>
                </a:ext>
              </a:extLst>
            </p:cNvPr>
            <p:cNvGrpSpPr/>
            <p:nvPr/>
          </p:nvGrpSpPr>
          <p:grpSpPr>
            <a:xfrm>
              <a:off x="5901425" y="2314993"/>
              <a:ext cx="2580308" cy="2591084"/>
              <a:chOff x="5863640" y="2314993"/>
              <a:chExt cx="2580308" cy="2591084"/>
            </a:xfrm>
          </p:grpSpPr>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63BE9AEA-874A-0C41-8AF5-92BF723BF582}"/>
                      </a:ext>
                    </a:extLst>
                  </p:cNvPr>
                  <p:cNvSpPr txBox="1"/>
                  <p:nvPr/>
                </p:nvSpPr>
                <p:spPr>
                  <a:xfrm>
                    <a:off x="5874644" y="2315730"/>
                    <a:ext cx="972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charset="0"/>
                            </a:rPr>
                            <m:t>𝑁𝑎</m:t>
                          </m:r>
                          <m:r>
                            <a:rPr lang="de-DE" b="0" i="1" smtClean="0">
                              <a:latin typeface="Cambria Math" panose="02040503050406030204" pitchFamily="18" charset="0"/>
                            </a:rPr>
                            <m:t>𝑡𝐷𝑖𝑠</m:t>
                          </m:r>
                        </m:oMath>
                      </m:oMathPara>
                    </a14:m>
                    <a:endParaRPr lang="en-GB" dirty="0"/>
                  </a:p>
                </p:txBody>
              </p:sp>
            </mc:Choice>
            <mc:Fallback xmlns="">
              <p:sp>
                <p:nvSpPr>
                  <p:cNvPr id="55" name="TextBox 54">
                    <a:extLst>
                      <a:ext uri="{FF2B5EF4-FFF2-40B4-BE49-F238E27FC236}">
                        <a16:creationId xmlns:a16="http://schemas.microsoft.com/office/drawing/2014/main" id="{63BE9AEA-874A-0C41-8AF5-92BF723BF582}"/>
                      </a:ext>
                    </a:extLst>
                  </p:cNvPr>
                  <p:cNvSpPr txBox="1">
                    <a:spLocks noRot="1" noChangeAspect="1" noMove="1" noResize="1" noEditPoints="1" noAdjustHandles="1" noChangeArrowheads="1" noChangeShapeType="1" noTextEdit="1"/>
                  </p:cNvSpPr>
                  <p:nvPr/>
                </p:nvSpPr>
                <p:spPr>
                  <a:xfrm>
                    <a:off x="5874644" y="2315730"/>
                    <a:ext cx="972000" cy="389513"/>
                  </a:xfrm>
                  <a:prstGeom prst="ellipse">
                    <a:avLst/>
                  </a:prstGeom>
                  <a:blipFill>
                    <a:blip r:embed="rId1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452A86B1-0F6A-4A4C-805B-40B2170A153F}"/>
                      </a:ext>
                    </a:extLst>
                  </p:cNvPr>
                  <p:cNvSpPr txBox="1"/>
                  <p:nvPr/>
                </p:nvSpPr>
                <p:spPr>
                  <a:xfrm>
                    <a:off x="5863640" y="363843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en-GB" dirty="0"/>
                  </a:p>
                </p:txBody>
              </p:sp>
            </mc:Choice>
            <mc:Fallback xmlns="">
              <p:sp>
                <p:nvSpPr>
                  <p:cNvPr id="59" name="TextBox 58">
                    <a:extLst>
                      <a:ext uri="{FF2B5EF4-FFF2-40B4-BE49-F238E27FC236}">
                        <a16:creationId xmlns:a16="http://schemas.microsoft.com/office/drawing/2014/main" id="{452A86B1-0F6A-4A4C-805B-40B2170A153F}"/>
                      </a:ext>
                    </a:extLst>
                  </p:cNvPr>
                  <p:cNvSpPr txBox="1">
                    <a:spLocks noRot="1" noChangeAspect="1" noMove="1" noResize="1" noEditPoints="1" noAdjustHandles="1" noChangeArrowheads="1" noChangeShapeType="1" noTextEdit="1"/>
                  </p:cNvSpPr>
                  <p:nvPr/>
                </p:nvSpPr>
                <p:spPr>
                  <a:xfrm>
                    <a:off x="5863640" y="3638434"/>
                    <a:ext cx="972000" cy="389513"/>
                  </a:xfrm>
                  <a:prstGeom prst="ellipse">
                    <a:avLst/>
                  </a:prstGeom>
                  <a:blipFill>
                    <a:blip r:embed="rId20"/>
                    <a:stretch>
                      <a:fillRect/>
                    </a:stretch>
                  </a:blipFill>
                  <a:ln>
                    <a:solidFill>
                      <a:schemeClr val="tx1"/>
                    </a:solidFill>
                  </a:ln>
                </p:spPr>
                <p:txBody>
                  <a:bodyPr/>
                  <a:lstStyle/>
                  <a:p>
                    <a:r>
                      <a:rPr lang="de-DE">
                        <a:noFill/>
                      </a:rPr>
                      <a:t> </a:t>
                    </a:r>
                  </a:p>
                </p:txBody>
              </p:sp>
            </mc:Fallback>
          </mc:AlternateContent>
          <p:cxnSp>
            <p:nvCxnSpPr>
              <p:cNvPr id="60" name="Straight Connector 59">
                <a:extLst>
                  <a:ext uri="{FF2B5EF4-FFF2-40B4-BE49-F238E27FC236}">
                    <a16:creationId xmlns:a16="http://schemas.microsoft.com/office/drawing/2014/main" id="{4FFA5A88-B88C-1D4A-BFA9-532B9454A9CE}"/>
                  </a:ext>
                </a:extLst>
              </p:cNvPr>
              <p:cNvCxnSpPr>
                <a:cxnSpLocks/>
                <a:stCxn id="59" idx="5"/>
                <a:endCxn id="114" idx="1"/>
              </p:cNvCxnSpPr>
              <p:nvPr/>
            </p:nvCxnSpPr>
            <p:spPr>
              <a:xfrm>
                <a:off x="6693294" y="3970904"/>
                <a:ext cx="226213" cy="213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16B040F5-4D4C-ED48-B01F-97FA96ED7D3F}"/>
                  </a:ext>
                </a:extLst>
              </p:cNvPr>
              <p:cNvCxnSpPr>
                <a:cxnSpLocks/>
                <a:stCxn id="114" idx="0"/>
                <a:endCxn id="99" idx="4"/>
              </p:cNvCxnSpPr>
              <p:nvPr/>
            </p:nvCxnSpPr>
            <p:spPr>
              <a:xfrm flipV="1">
                <a:off x="6991507" y="3638434"/>
                <a:ext cx="173688" cy="47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13A8B45A-E5FF-534B-9DF3-93F59F356485}"/>
                  </a:ext>
                </a:extLst>
              </p:cNvPr>
              <p:cNvGrpSpPr/>
              <p:nvPr/>
            </p:nvGrpSpPr>
            <p:grpSpPr>
              <a:xfrm>
                <a:off x="7061843" y="2615881"/>
                <a:ext cx="963251" cy="902756"/>
                <a:chOff x="7061843" y="2615881"/>
                <a:chExt cx="963251" cy="902756"/>
              </a:xfrm>
            </p:grpSpPr>
            <p:sp>
              <p:nvSpPr>
                <p:cNvPr id="116" name="Rectangle 115">
                  <a:extLst>
                    <a:ext uri="{FF2B5EF4-FFF2-40B4-BE49-F238E27FC236}">
                      <a16:creationId xmlns:a16="http://schemas.microsoft.com/office/drawing/2014/main" id="{8BAFB93C-0470-434C-A179-BB90244B703D}"/>
                    </a:ext>
                  </a:extLst>
                </p:cNvPr>
                <p:cNvSpPr/>
                <p:nvPr/>
              </p:nvSpPr>
              <p:spPr>
                <a:xfrm>
                  <a:off x="7881094" y="337463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027E5242-CA4E-1342-A488-B339D697B5B4}"/>
                        </a:ext>
                      </a:extLst>
                    </p:cNvPr>
                    <p:cNvSpPr txBox="1"/>
                    <p:nvPr/>
                  </p:nvSpPr>
                  <p:spPr>
                    <a:xfrm>
                      <a:off x="7061843" y="2615881"/>
                      <a:ext cx="19005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en-GB" sz="1400" dirty="0"/>
                    </a:p>
                  </p:txBody>
                </p:sp>
              </mc:Choice>
              <mc:Fallback xmlns="">
                <p:sp>
                  <p:nvSpPr>
                    <p:cNvPr id="113" name="TextBox 112">
                      <a:extLst>
                        <a:ext uri="{FF2B5EF4-FFF2-40B4-BE49-F238E27FC236}">
                          <a16:creationId xmlns:a16="http://schemas.microsoft.com/office/drawing/2014/main" id="{067500F4-6D6E-E240-BAF7-411FF819E0B9}"/>
                        </a:ext>
                      </a:extLst>
                    </p:cNvPr>
                    <p:cNvSpPr txBox="1">
                      <a:spLocks noRot="1" noChangeAspect="1" noMove="1" noResize="1" noEditPoints="1" noAdjustHandles="1" noChangeArrowheads="1" noChangeShapeType="1" noTextEdit="1"/>
                    </p:cNvSpPr>
                    <p:nvPr/>
                  </p:nvSpPr>
                  <p:spPr>
                    <a:xfrm>
                      <a:off x="7061843" y="2615881"/>
                      <a:ext cx="190052" cy="215444"/>
                    </a:xfrm>
                    <a:prstGeom prst="rect">
                      <a:avLst/>
                    </a:prstGeom>
                    <a:blipFill>
                      <a:blip r:embed="rId5"/>
                      <a:stretch>
                        <a:fillRect l="-40000" b="-27778"/>
                      </a:stretch>
                    </a:blipFill>
                  </p:spPr>
                  <p:txBody>
                    <a:bodyPr/>
                    <a:lstStyle/>
                    <a:p>
                      <a:r>
                        <a:rPr lang="de-DE">
                          <a:noFill/>
                        </a:rPr>
                        <a:t> </a:t>
                      </a:r>
                    </a:p>
                  </p:txBody>
                </p:sp>
              </mc:Fallback>
            </mc:AlternateContent>
          </p:grpSp>
          <p:grpSp>
            <p:nvGrpSpPr>
              <p:cNvPr id="66" name="Group 65">
                <a:extLst>
                  <a:ext uri="{FF2B5EF4-FFF2-40B4-BE49-F238E27FC236}">
                    <a16:creationId xmlns:a16="http://schemas.microsoft.com/office/drawing/2014/main" id="{D9619E76-D446-A849-93A8-27CA5A724743}"/>
                  </a:ext>
                </a:extLst>
              </p:cNvPr>
              <p:cNvGrpSpPr/>
              <p:nvPr/>
            </p:nvGrpSpPr>
            <p:grpSpPr>
              <a:xfrm>
                <a:off x="6393179" y="4112587"/>
                <a:ext cx="670328" cy="364026"/>
                <a:chOff x="6393179" y="4112587"/>
                <a:chExt cx="670328" cy="364026"/>
              </a:xfrm>
            </p:grpSpPr>
            <p:sp>
              <p:nvSpPr>
                <p:cNvPr id="114" name="Rectangle 113">
                  <a:extLst>
                    <a:ext uri="{FF2B5EF4-FFF2-40B4-BE49-F238E27FC236}">
                      <a16:creationId xmlns:a16="http://schemas.microsoft.com/office/drawing/2014/main" id="{1D278ED4-ACB7-1542-8E85-DCB16DE3FA5E}"/>
                    </a:ext>
                  </a:extLst>
                </p:cNvPr>
                <p:cNvSpPr/>
                <p:nvPr/>
              </p:nvSpPr>
              <p:spPr>
                <a:xfrm>
                  <a:off x="6919507" y="41125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68F8ACB2-43B4-744B-BC60-6924F1233CAE}"/>
                        </a:ext>
                      </a:extLst>
                    </p:cNvPr>
                    <p:cNvSpPr txBox="1"/>
                    <p:nvPr/>
                  </p:nvSpPr>
                  <p:spPr>
                    <a:xfrm>
                      <a:off x="6393179" y="4261169"/>
                      <a:ext cx="53328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r>
                              <a:rPr lang="de-DE" sz="1400" b="0" i="1" smtClean="0">
                                <a:latin typeface="Cambria Math" panose="02040503050406030204" pitchFamily="18" charset="0"/>
                              </a:rPr>
                              <m:t>=</m:t>
                            </m:r>
                            <m:r>
                              <a:rPr lang="de-DE" sz="1400" b="0" i="1" smtClean="0">
                                <a:latin typeface="Cambria Math" panose="02040503050406030204" pitchFamily="18" charset="0"/>
                              </a:rPr>
                              <m:t>𝑓</m:t>
                            </m:r>
                          </m:oMath>
                        </m:oMathPara>
                      </a14:m>
                      <a:endParaRPr lang="en-GB" sz="1400" dirty="0"/>
                    </a:p>
                  </p:txBody>
                </p:sp>
              </mc:Choice>
              <mc:Fallback xmlns="">
                <p:sp>
                  <p:nvSpPr>
                    <p:cNvPr id="115" name="TextBox 114">
                      <a:extLst>
                        <a:ext uri="{FF2B5EF4-FFF2-40B4-BE49-F238E27FC236}">
                          <a16:creationId xmlns:a16="http://schemas.microsoft.com/office/drawing/2014/main" id="{68F8ACB2-43B4-744B-BC60-6924F1233CAE}"/>
                        </a:ext>
                      </a:extLst>
                    </p:cNvPr>
                    <p:cNvSpPr txBox="1">
                      <a:spLocks noRot="1" noChangeAspect="1" noMove="1" noResize="1" noEditPoints="1" noAdjustHandles="1" noChangeArrowheads="1" noChangeShapeType="1" noTextEdit="1"/>
                    </p:cNvSpPr>
                    <p:nvPr/>
                  </p:nvSpPr>
                  <p:spPr>
                    <a:xfrm>
                      <a:off x="6393179" y="4261169"/>
                      <a:ext cx="533288" cy="215444"/>
                    </a:xfrm>
                    <a:prstGeom prst="rect">
                      <a:avLst/>
                    </a:prstGeom>
                    <a:blipFill>
                      <a:blip r:embed="rId21"/>
                      <a:stretch>
                        <a:fillRect l="-11628" r="-9302" b="-27778"/>
                      </a:stretch>
                    </a:blipFill>
                  </p:spPr>
                  <p:txBody>
                    <a:bodyPr/>
                    <a:lstStyle/>
                    <a:p>
                      <a:r>
                        <a:rPr lang="de-DE">
                          <a:noFill/>
                        </a:rPr>
                        <a:t> </a:t>
                      </a:r>
                    </a:p>
                  </p:txBody>
                </p:sp>
              </mc:Fallback>
            </mc:AlternateContent>
          </p:grpSp>
          <p:cxnSp>
            <p:nvCxnSpPr>
              <p:cNvPr id="84" name="Straight Connector 83">
                <a:extLst>
                  <a:ext uri="{FF2B5EF4-FFF2-40B4-BE49-F238E27FC236}">
                    <a16:creationId xmlns:a16="http://schemas.microsoft.com/office/drawing/2014/main" id="{C4BDD049-63A5-144E-9EFC-2601129B5B8A}"/>
                  </a:ext>
                </a:extLst>
              </p:cNvPr>
              <p:cNvCxnSpPr>
                <a:cxnSpLocks/>
                <a:stCxn id="99" idx="0"/>
                <a:endCxn id="108" idx="2"/>
              </p:cNvCxnSpPr>
              <p:nvPr/>
            </p:nvCxnSpPr>
            <p:spPr>
              <a:xfrm flipV="1">
                <a:off x="7165195" y="3016120"/>
                <a:ext cx="0" cy="2328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192C539-5895-D44C-8188-3BECC880BE39}"/>
                  </a:ext>
                </a:extLst>
              </p:cNvPr>
              <p:cNvCxnSpPr>
                <a:cxnSpLocks/>
                <a:stCxn id="108" idx="1"/>
                <a:endCxn id="55" idx="5"/>
              </p:cNvCxnSpPr>
              <p:nvPr/>
            </p:nvCxnSpPr>
            <p:spPr>
              <a:xfrm flipH="1" flipV="1">
                <a:off x="6704298" y="2648200"/>
                <a:ext cx="388897" cy="295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728AECE2-7C28-5247-8558-8B1444CE4DDC}"/>
                  </a:ext>
                </a:extLst>
              </p:cNvPr>
              <p:cNvCxnSpPr>
                <a:cxnSpLocks/>
                <a:stCxn id="96" idx="3"/>
                <a:endCxn id="108" idx="3"/>
              </p:cNvCxnSpPr>
              <p:nvPr/>
            </p:nvCxnSpPr>
            <p:spPr>
              <a:xfrm flipH="1">
                <a:off x="7237195" y="2647463"/>
                <a:ext cx="372245" cy="296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060EFF6C-BEA0-2F4B-842B-B18A554AEA3B}"/>
                  </a:ext>
                </a:extLst>
              </p:cNvPr>
              <p:cNvCxnSpPr>
                <a:cxnSpLocks/>
                <a:stCxn id="99" idx="4"/>
                <a:endCxn id="106" idx="0"/>
              </p:cNvCxnSpPr>
              <p:nvPr/>
            </p:nvCxnSpPr>
            <p:spPr>
              <a:xfrm>
                <a:off x="7165195" y="3638434"/>
                <a:ext cx="148650" cy="47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4035D038-E70D-784B-B4D7-F5306E02FF5A}"/>
                  </a:ext>
                </a:extLst>
              </p:cNvPr>
              <p:cNvCxnSpPr>
                <a:cxnSpLocks/>
                <a:stCxn id="102" idx="0"/>
                <a:endCxn id="106" idx="2"/>
              </p:cNvCxnSpPr>
              <p:nvPr/>
            </p:nvCxnSpPr>
            <p:spPr>
              <a:xfrm flipV="1">
                <a:off x="7163998" y="4256587"/>
                <a:ext cx="149847" cy="259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41A71D2C-88D8-1A45-9B3E-63B6B6C41D24}"/>
                  </a:ext>
                </a:extLst>
              </p:cNvPr>
              <p:cNvCxnSpPr>
                <a:cxnSpLocks/>
                <a:stCxn id="106" idx="3"/>
                <a:endCxn id="97" idx="3"/>
              </p:cNvCxnSpPr>
              <p:nvPr/>
            </p:nvCxnSpPr>
            <p:spPr>
              <a:xfrm flipV="1">
                <a:off x="7385845" y="3970904"/>
                <a:ext cx="228449" cy="213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3" name="Group 92">
                <a:extLst>
                  <a:ext uri="{FF2B5EF4-FFF2-40B4-BE49-F238E27FC236}">
                    <a16:creationId xmlns:a16="http://schemas.microsoft.com/office/drawing/2014/main" id="{94428859-71C7-3A49-82E3-FE16C259882A}"/>
                  </a:ext>
                </a:extLst>
              </p:cNvPr>
              <p:cNvGrpSpPr/>
              <p:nvPr/>
            </p:nvGrpSpPr>
            <p:grpSpPr>
              <a:xfrm>
                <a:off x="7093195" y="2872120"/>
                <a:ext cx="1196348" cy="676957"/>
                <a:chOff x="7093195" y="2872120"/>
                <a:chExt cx="1196348" cy="676957"/>
              </a:xfrm>
            </p:grpSpPr>
            <p:sp>
              <p:nvSpPr>
                <p:cNvPr id="108" name="Rectangle 107">
                  <a:extLst>
                    <a:ext uri="{FF2B5EF4-FFF2-40B4-BE49-F238E27FC236}">
                      <a16:creationId xmlns:a16="http://schemas.microsoft.com/office/drawing/2014/main" id="{6E968F7A-6B88-B741-BDC7-44CB6CB9859B}"/>
                    </a:ext>
                  </a:extLst>
                </p:cNvPr>
                <p:cNvSpPr/>
                <p:nvPr/>
              </p:nvSpPr>
              <p:spPr>
                <a:xfrm>
                  <a:off x="7093195" y="287212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9C74F0B8-2755-664D-82D6-9220B9CF318F}"/>
                        </a:ext>
                      </a:extLst>
                    </p:cNvPr>
                    <p:cNvSpPr txBox="1"/>
                    <p:nvPr/>
                  </p:nvSpPr>
                  <p:spPr>
                    <a:xfrm>
                      <a:off x="8095324" y="3333633"/>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0</m:t>
                                </m:r>
                              </m:sub>
                            </m:sSub>
                          </m:oMath>
                        </m:oMathPara>
                      </a14:m>
                      <a:endParaRPr lang="en-GB" sz="1400" dirty="0"/>
                    </a:p>
                  </p:txBody>
                </p:sp>
              </mc:Choice>
              <mc:Fallback xmlns="">
                <p:sp>
                  <p:nvSpPr>
                    <p:cNvPr id="105" name="TextBox 104">
                      <a:extLst>
                        <a:ext uri="{FF2B5EF4-FFF2-40B4-BE49-F238E27FC236}">
                          <a16:creationId xmlns:a16="http://schemas.microsoft.com/office/drawing/2014/main" id="{AD0C8622-B55E-5F48-82A5-9100A8EBAEC5}"/>
                        </a:ext>
                      </a:extLst>
                    </p:cNvPr>
                    <p:cNvSpPr txBox="1">
                      <a:spLocks noRot="1" noChangeAspect="1" noMove="1" noResize="1" noEditPoints="1" noAdjustHandles="1" noChangeArrowheads="1" noChangeShapeType="1" noTextEdit="1"/>
                    </p:cNvSpPr>
                    <p:nvPr/>
                  </p:nvSpPr>
                  <p:spPr>
                    <a:xfrm>
                      <a:off x="8095324" y="3333633"/>
                      <a:ext cx="194219" cy="215444"/>
                    </a:xfrm>
                    <a:prstGeom prst="rect">
                      <a:avLst/>
                    </a:prstGeom>
                    <a:blipFill>
                      <a:blip r:embed="rId7"/>
                      <a:stretch>
                        <a:fillRect l="-31250" r="-6250" b="-27778"/>
                      </a:stretch>
                    </a:blipFill>
                  </p:spPr>
                  <p:txBody>
                    <a:bodyPr/>
                    <a:lstStyle/>
                    <a:p>
                      <a:r>
                        <a:rPr lang="de-DE">
                          <a:noFill/>
                        </a:rPr>
                        <a:t> </a:t>
                      </a:r>
                    </a:p>
                  </p:txBody>
                </p:sp>
              </mc:Fallback>
            </mc:AlternateContent>
          </p:grpSp>
          <p:grpSp>
            <p:nvGrpSpPr>
              <p:cNvPr id="95" name="Group 94">
                <a:extLst>
                  <a:ext uri="{FF2B5EF4-FFF2-40B4-BE49-F238E27FC236}">
                    <a16:creationId xmlns:a16="http://schemas.microsoft.com/office/drawing/2014/main" id="{C3E106E1-78AF-6344-AD87-84065348E9FE}"/>
                  </a:ext>
                </a:extLst>
              </p:cNvPr>
              <p:cNvGrpSpPr/>
              <p:nvPr/>
            </p:nvGrpSpPr>
            <p:grpSpPr>
              <a:xfrm>
                <a:off x="7241845" y="4112587"/>
                <a:ext cx="355334" cy="358866"/>
                <a:chOff x="7241845" y="4112587"/>
                <a:chExt cx="355334" cy="358866"/>
              </a:xfrm>
            </p:grpSpPr>
            <p:sp>
              <p:nvSpPr>
                <p:cNvPr id="106" name="Rectangle 105">
                  <a:extLst>
                    <a:ext uri="{FF2B5EF4-FFF2-40B4-BE49-F238E27FC236}">
                      <a16:creationId xmlns:a16="http://schemas.microsoft.com/office/drawing/2014/main" id="{0BA9EEAC-4460-B541-90C1-E8A7196A7E62}"/>
                    </a:ext>
                  </a:extLst>
                </p:cNvPr>
                <p:cNvSpPr/>
                <p:nvPr/>
              </p:nvSpPr>
              <p:spPr>
                <a:xfrm>
                  <a:off x="7241845" y="41125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04FF87B9-F3EB-FA43-AB37-07B6E4F3A86A}"/>
                        </a:ext>
                      </a:extLst>
                    </p:cNvPr>
                    <p:cNvSpPr txBox="1"/>
                    <p:nvPr/>
                  </p:nvSpPr>
                  <p:spPr>
                    <a:xfrm>
                      <a:off x="7402960" y="4256009"/>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en-GB" sz="1400" dirty="0"/>
                    </a:p>
                  </p:txBody>
                </p:sp>
              </mc:Choice>
              <mc:Fallback xmlns="">
                <p:sp>
                  <p:nvSpPr>
                    <p:cNvPr id="107" name="TextBox 106">
                      <a:extLst>
                        <a:ext uri="{FF2B5EF4-FFF2-40B4-BE49-F238E27FC236}">
                          <a16:creationId xmlns:a16="http://schemas.microsoft.com/office/drawing/2014/main" id="{04FF87B9-F3EB-FA43-AB37-07B6E4F3A86A}"/>
                        </a:ext>
                      </a:extLst>
                    </p:cNvPr>
                    <p:cNvSpPr txBox="1">
                      <a:spLocks noRot="1" noChangeAspect="1" noMove="1" noResize="1" noEditPoints="1" noAdjustHandles="1" noChangeArrowheads="1" noChangeShapeType="1" noTextEdit="1"/>
                    </p:cNvSpPr>
                    <p:nvPr/>
                  </p:nvSpPr>
                  <p:spPr>
                    <a:xfrm>
                      <a:off x="7402960" y="4256009"/>
                      <a:ext cx="194219" cy="215444"/>
                    </a:xfrm>
                    <a:prstGeom prst="rect">
                      <a:avLst/>
                    </a:prstGeom>
                    <a:blipFill>
                      <a:blip r:embed="rId22"/>
                      <a:stretch>
                        <a:fillRect l="-3125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96" name="TextBox 95">
                    <a:extLst>
                      <a:ext uri="{FF2B5EF4-FFF2-40B4-BE49-F238E27FC236}">
                        <a16:creationId xmlns:a16="http://schemas.microsoft.com/office/drawing/2014/main" id="{F2F788D9-2F4E-9247-92B1-42CD6EFF33B2}"/>
                      </a:ext>
                    </a:extLst>
                  </p:cNvPr>
                  <p:cNvSpPr txBox="1"/>
                  <p:nvPr/>
                </p:nvSpPr>
                <p:spPr>
                  <a:xfrm>
                    <a:off x="7467094" y="2314993"/>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𝐴𝑟𝑡𝑖𝑓</m:t>
                          </m:r>
                        </m:oMath>
                      </m:oMathPara>
                    </a14:m>
                    <a:endParaRPr lang="en-GB" dirty="0"/>
                  </a:p>
                </p:txBody>
              </p:sp>
            </mc:Choice>
            <mc:Fallback xmlns="">
              <p:sp>
                <p:nvSpPr>
                  <p:cNvPr id="98" name="TextBox 97">
                    <a:extLst>
                      <a:ext uri="{FF2B5EF4-FFF2-40B4-BE49-F238E27FC236}">
                        <a16:creationId xmlns:a16="http://schemas.microsoft.com/office/drawing/2014/main" id="{B50EB494-7653-FC4F-B228-FE8A5A82AC3A}"/>
                      </a:ext>
                    </a:extLst>
                  </p:cNvPr>
                  <p:cNvSpPr txBox="1">
                    <a:spLocks noRot="1" noChangeAspect="1" noMove="1" noResize="1" noEditPoints="1" noAdjustHandles="1" noChangeArrowheads="1" noChangeShapeType="1" noTextEdit="1"/>
                  </p:cNvSpPr>
                  <p:nvPr/>
                </p:nvSpPr>
                <p:spPr>
                  <a:xfrm>
                    <a:off x="7467094" y="2314993"/>
                    <a:ext cx="97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59BD24DF-5126-B141-8CED-7D5BD9A994AC}"/>
                      </a:ext>
                    </a:extLst>
                  </p:cNvPr>
                  <p:cNvSpPr txBox="1"/>
                  <p:nvPr/>
                </p:nvSpPr>
                <p:spPr>
                  <a:xfrm>
                    <a:off x="7471948" y="363843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𝑇𝑟𝑒𝑎𝑡</m:t>
                          </m:r>
                        </m:oMath>
                      </m:oMathPara>
                    </a14:m>
                    <a:endParaRPr lang="en-GB" dirty="0"/>
                  </a:p>
                </p:txBody>
              </p:sp>
            </mc:Choice>
            <mc:Fallback xmlns="">
              <p:sp>
                <p:nvSpPr>
                  <p:cNvPr id="97" name="TextBox 96">
                    <a:extLst>
                      <a:ext uri="{FF2B5EF4-FFF2-40B4-BE49-F238E27FC236}">
                        <a16:creationId xmlns:a16="http://schemas.microsoft.com/office/drawing/2014/main" id="{59BD24DF-5126-B141-8CED-7D5BD9A994AC}"/>
                      </a:ext>
                    </a:extLst>
                  </p:cNvPr>
                  <p:cNvSpPr txBox="1">
                    <a:spLocks noRot="1" noChangeAspect="1" noMove="1" noResize="1" noEditPoints="1" noAdjustHandles="1" noChangeArrowheads="1" noChangeShapeType="1" noTextEdit="1"/>
                  </p:cNvSpPr>
                  <p:nvPr/>
                </p:nvSpPr>
                <p:spPr>
                  <a:xfrm>
                    <a:off x="7471948" y="3638434"/>
                    <a:ext cx="972000" cy="389513"/>
                  </a:xfrm>
                  <a:prstGeom prst="ellipse">
                    <a:avLst/>
                  </a:prstGeom>
                  <a:blipFill>
                    <a:blip r:embed="rId2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9" name="TextBox 98">
                    <a:extLst>
                      <a:ext uri="{FF2B5EF4-FFF2-40B4-BE49-F238E27FC236}">
                        <a16:creationId xmlns:a16="http://schemas.microsoft.com/office/drawing/2014/main" id="{4AF721E4-DA08-5740-977A-6AA1B61A20A1}"/>
                      </a:ext>
                    </a:extLst>
                  </p:cNvPr>
                  <p:cNvSpPr txBox="1"/>
                  <p:nvPr/>
                </p:nvSpPr>
                <p:spPr>
                  <a:xfrm>
                    <a:off x="6679195" y="3248921"/>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en-GB" dirty="0"/>
                  </a:p>
                </p:txBody>
              </p:sp>
            </mc:Choice>
            <mc:Fallback xmlns="">
              <p:sp>
                <p:nvSpPr>
                  <p:cNvPr id="90" name="TextBox 89">
                    <a:extLst>
                      <a:ext uri="{FF2B5EF4-FFF2-40B4-BE49-F238E27FC236}">
                        <a16:creationId xmlns:a16="http://schemas.microsoft.com/office/drawing/2014/main" id="{8B0FACB7-0AC2-9F4C-B62D-C6F7DCB4AF52}"/>
                      </a:ext>
                    </a:extLst>
                  </p:cNvPr>
                  <p:cNvSpPr txBox="1">
                    <a:spLocks noRot="1" noChangeAspect="1" noMove="1" noResize="1" noEditPoints="1" noAdjustHandles="1" noChangeArrowheads="1" noChangeShapeType="1" noTextEdit="1"/>
                  </p:cNvSpPr>
                  <p:nvPr/>
                </p:nvSpPr>
                <p:spPr>
                  <a:xfrm>
                    <a:off x="6679195" y="3248921"/>
                    <a:ext cx="972000" cy="389513"/>
                  </a:xfrm>
                  <a:prstGeom prst="ellipse">
                    <a:avLst/>
                  </a:prstGeom>
                  <a:blipFill>
                    <a:blip r:embed="rId11"/>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9B7FC568-F502-054E-9E95-3842E4721809}"/>
                      </a:ext>
                    </a:extLst>
                  </p:cNvPr>
                  <p:cNvSpPr txBox="1"/>
                  <p:nvPr/>
                </p:nvSpPr>
                <p:spPr>
                  <a:xfrm>
                    <a:off x="6677998" y="451656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m:t>
                          </m:r>
                          <m:r>
                            <a:rPr lang="de-DE" i="1">
                              <a:latin typeface="Cambria Math" panose="02040503050406030204" pitchFamily="18" charset="0"/>
                            </a:rPr>
                            <m:t>𝑐</m:t>
                          </m:r>
                          <m:r>
                            <a:rPr lang="de-DE" i="1">
                              <a:latin typeface="Cambria Math" charset="0"/>
                            </a:rPr>
                            <m:t>𝑘</m:t>
                          </m:r>
                        </m:oMath>
                      </m:oMathPara>
                    </a14:m>
                    <a:endParaRPr lang="en-GB" dirty="0">
                      <a:solidFill>
                        <a:schemeClr val="accent1"/>
                      </a:solidFill>
                    </a:endParaRPr>
                  </a:p>
                </p:txBody>
              </p:sp>
            </mc:Choice>
            <mc:Fallback xmlns="">
              <p:sp>
                <p:nvSpPr>
                  <p:cNvPr id="102" name="TextBox 101">
                    <a:extLst>
                      <a:ext uri="{FF2B5EF4-FFF2-40B4-BE49-F238E27FC236}">
                        <a16:creationId xmlns:a16="http://schemas.microsoft.com/office/drawing/2014/main" id="{9B7FC568-F502-054E-9E95-3842E4721809}"/>
                      </a:ext>
                    </a:extLst>
                  </p:cNvPr>
                  <p:cNvSpPr txBox="1">
                    <a:spLocks noRot="1" noChangeAspect="1" noMove="1" noResize="1" noEditPoints="1" noAdjustHandles="1" noChangeArrowheads="1" noChangeShapeType="1" noTextEdit="1"/>
                  </p:cNvSpPr>
                  <p:nvPr/>
                </p:nvSpPr>
                <p:spPr>
                  <a:xfrm>
                    <a:off x="6677998" y="4516564"/>
                    <a:ext cx="972000" cy="389513"/>
                  </a:xfrm>
                  <a:prstGeom prst="ellipse">
                    <a:avLst/>
                  </a:prstGeom>
                  <a:blipFill>
                    <a:blip r:embed="rId24"/>
                    <a:stretch>
                      <a:fillRect/>
                    </a:stretch>
                  </a:blipFill>
                  <a:ln>
                    <a:solidFill>
                      <a:schemeClr val="tx1"/>
                    </a:solidFill>
                  </a:ln>
                </p:spPr>
                <p:txBody>
                  <a:bodyPr/>
                  <a:lstStyle/>
                  <a:p>
                    <a:r>
                      <a:rPr lang="de-DE">
                        <a:noFill/>
                      </a:rPr>
                      <a:t> </a:t>
                    </a:r>
                  </a:p>
                </p:txBody>
              </p:sp>
            </mc:Fallback>
          </mc:AlternateContent>
          <p:cxnSp>
            <p:nvCxnSpPr>
              <p:cNvPr id="103" name="Straight Connector 102">
                <a:extLst>
                  <a:ext uri="{FF2B5EF4-FFF2-40B4-BE49-F238E27FC236}">
                    <a16:creationId xmlns:a16="http://schemas.microsoft.com/office/drawing/2014/main" id="{D088744D-5B5F-F940-A8AD-0B18AFA4C48B}"/>
                  </a:ext>
                </a:extLst>
              </p:cNvPr>
              <p:cNvCxnSpPr>
                <a:cxnSpLocks/>
                <a:stCxn id="114" idx="2"/>
                <a:endCxn id="102" idx="0"/>
              </p:cNvCxnSpPr>
              <p:nvPr/>
            </p:nvCxnSpPr>
            <p:spPr>
              <a:xfrm>
                <a:off x="6991507" y="4256587"/>
                <a:ext cx="172491" cy="259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4" name="Straight Connector 53">
              <a:extLst>
                <a:ext uri="{FF2B5EF4-FFF2-40B4-BE49-F238E27FC236}">
                  <a16:creationId xmlns:a16="http://schemas.microsoft.com/office/drawing/2014/main" id="{EEBA4231-83F4-3E42-ABBB-CE763E61A39A}"/>
                </a:ext>
              </a:extLst>
            </p:cNvPr>
            <p:cNvCxnSpPr>
              <a:cxnSpLocks/>
              <a:stCxn id="99" idx="6"/>
              <a:endCxn id="116" idx="1"/>
            </p:cNvCxnSpPr>
            <p:nvPr/>
          </p:nvCxnSpPr>
          <p:spPr>
            <a:xfrm>
              <a:off x="7688980" y="3443678"/>
              <a:ext cx="229899" cy="29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65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A37EA-1F5D-6349-97AF-1B16D24FE6D4}"/>
              </a:ext>
            </a:extLst>
          </p:cNvPr>
          <p:cNvSpPr>
            <a:spLocks noGrp="1"/>
          </p:cNvSpPr>
          <p:nvPr>
            <p:ph type="title"/>
          </p:nvPr>
        </p:nvSpPr>
        <p:spPr/>
        <p:txBody>
          <a:bodyPr/>
          <a:lstStyle/>
          <a:p>
            <a:r>
              <a:rPr lang="de-DE" dirty="0"/>
              <a:t>Faktormodell: Speicherkomplexität</a:t>
            </a:r>
          </a:p>
        </p:txBody>
      </p:sp>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4F1BC10C-5D04-B549-927C-8E58543C5282}"/>
                  </a:ext>
                </a:extLst>
              </p:cNvPr>
              <p:cNvSpPr>
                <a:spLocks noGrp="1"/>
              </p:cNvSpPr>
              <p:nvPr>
                <p:ph idx="1"/>
              </p:nvPr>
            </p:nvSpPr>
            <p:spPr/>
            <p:txBody>
              <a:bodyPr/>
              <a:lstStyle/>
              <a:p>
                <a:r>
                  <a:rPr lang="de-DE" dirty="0"/>
                  <a:t>Gegeben ein Faktormodell </a:t>
                </a:r>
                <a14:m>
                  <m:oMath xmlns:m="http://schemas.openxmlformats.org/officeDocument/2006/math">
                    <m:r>
                      <m:rPr>
                        <m:brk m:alnAt="7"/>
                      </m:rPr>
                      <a:rPr lang="de-DE" i="1">
                        <a:latin typeface="Cambria Math" panose="02040503050406030204" pitchFamily="18" charset="0"/>
                        <a:ea typeface="Cambria Math" panose="02040503050406030204" pitchFamily="18" charset="0"/>
                      </a:rPr>
                      <m:t>𝐹</m:t>
                    </m:r>
                    <m:r>
                      <a:rPr lang="de-DE" b="0" i="1" smtClean="0">
                        <a:latin typeface="Cambria Math" panose="02040503050406030204" pitchFamily="18" charset="0"/>
                        <a:ea typeface="Cambria Math" panose="02040503050406030204" pitchFamily="18" charset="0"/>
                      </a:rPr>
                      <m:t>=</m:t>
                    </m:r>
                    <m:sSubSup>
                      <m:sSubSupPr>
                        <m:ctrlPr>
                          <a:rPr lang="de-DE" b="0" i="1" smtClean="0">
                            <a:latin typeface="Cambria Math" panose="02040503050406030204" pitchFamily="18" charset="0"/>
                            <a:ea typeface="Cambria Math" panose="02040503050406030204" pitchFamily="18" charset="0"/>
                          </a:rPr>
                        </m:ctrlPr>
                      </m:sSubSupPr>
                      <m:e>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𝑖</m:t>
                                </m:r>
                              </m:sub>
                            </m:sSub>
                          </m:e>
                        </m:d>
                      </m:e>
                      <m:sub>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=1</m:t>
                        </m:r>
                      </m:sub>
                      <m:sup>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𝑛</m:t>
                            </m:r>
                          </m:e>
                          <m:sup>
                            <m:r>
                              <a:rPr lang="de-DE" b="0" i="1" smtClean="0">
                                <a:latin typeface="Cambria Math" panose="02040503050406030204" pitchFamily="18" charset="0"/>
                                <a:ea typeface="Cambria Math" panose="02040503050406030204" pitchFamily="18" charset="0"/>
                              </a:rPr>
                              <m:t>′</m:t>
                            </m:r>
                          </m:sup>
                        </m:sSup>
                      </m:sup>
                    </m:sSubSup>
                  </m:oMath>
                </a14:m>
                <a:r>
                  <a:rPr lang="de-DE" dirty="0"/>
                  <a:t> über </a:t>
                </a:r>
                <a14:m>
                  <m:oMath xmlns:m="http://schemas.openxmlformats.org/officeDocument/2006/math">
                    <m:r>
                      <a:rPr lang="de-DE" b="1" i="1">
                        <a:latin typeface="Cambria Math" panose="02040503050406030204" pitchFamily="18" charset="0"/>
                      </a:rPr>
                      <m:t>𝑹</m:t>
                    </m:r>
                  </m:oMath>
                </a14:m>
                <a:endParaRPr lang="de-DE" dirty="0"/>
              </a:p>
              <a:p>
                <a:r>
                  <a:rPr lang="de-DE" dirty="0"/>
                  <a:t>Speicherkomplexität: </a:t>
                </a:r>
                <a14:m>
                  <m:oMath xmlns:m="http://schemas.openxmlformats.org/officeDocument/2006/math">
                    <m:r>
                      <a:rPr lang="de-DE" i="1">
                        <a:solidFill>
                          <a:schemeClr val="accent1"/>
                        </a:solidFill>
                        <a:latin typeface="Cambria Math" panose="02040503050406030204" pitchFamily="18" charset="0"/>
                      </a:rPr>
                      <m:t>𝑂</m:t>
                    </m:r>
                    <m:d>
                      <m:dPr>
                        <m:ctrlPr>
                          <a:rPr lang="de-DE" i="1">
                            <a:solidFill>
                              <a:schemeClr val="accent1"/>
                            </a:solidFill>
                            <a:latin typeface="Cambria Math" panose="02040503050406030204" pitchFamily="18" charset="0"/>
                          </a:rPr>
                        </m:ctrlPr>
                      </m:dPr>
                      <m:e>
                        <m:sSup>
                          <m:sSupPr>
                            <m:ctrlPr>
                              <a:rPr lang="de-DE" b="0" i="1" smtClean="0">
                                <a:solidFill>
                                  <a:schemeClr val="accent1"/>
                                </a:solidFill>
                                <a:latin typeface="Cambria Math" panose="02040503050406030204" pitchFamily="18" charset="0"/>
                              </a:rPr>
                            </m:ctrlPr>
                          </m:sSupPr>
                          <m:e>
                            <m:r>
                              <a:rPr lang="de-DE" b="0" i="1" smtClean="0">
                                <a:solidFill>
                                  <a:schemeClr val="accent1"/>
                                </a:solidFill>
                                <a:latin typeface="Cambria Math" panose="02040503050406030204" pitchFamily="18" charset="0"/>
                              </a:rPr>
                              <m:t>𝑛</m:t>
                            </m:r>
                          </m:e>
                          <m:sup>
                            <m:r>
                              <a:rPr lang="de-DE" b="0" i="1" smtClean="0">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𝑟</m:t>
                            </m:r>
                          </m:e>
                          <m:sup>
                            <m:r>
                              <a:rPr lang="de-DE" i="1">
                                <a:solidFill>
                                  <a:schemeClr val="accent1"/>
                                </a:solidFill>
                                <a:latin typeface="Cambria Math" panose="02040503050406030204" pitchFamily="18" charset="0"/>
                                <a:ea typeface="Cambria Math" panose="02040503050406030204" pitchFamily="18" charset="0"/>
                              </a:rPr>
                              <m:t>𝑚</m:t>
                            </m:r>
                          </m:sup>
                        </m:sSup>
                      </m:e>
                    </m:d>
                  </m:oMath>
                </a14:m>
                <a:endParaRPr lang="de-DE" dirty="0"/>
              </a:p>
              <a:p>
                <a:pPr lvl="1"/>
                <a14:m>
                  <m:oMath xmlns:m="http://schemas.openxmlformats.org/officeDocument/2006/math">
                    <m:r>
                      <a:rPr lang="de-DE" i="1">
                        <a:latin typeface="Cambria Math" panose="02040503050406030204" pitchFamily="18" charset="0"/>
                      </a:rPr>
                      <m:t>𝑚</m:t>
                    </m:r>
                    <m:r>
                      <a:rPr lang="de-DE" i="1">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max</m:t>
                            </m:r>
                          </m:e>
                          <m:lim>
                            <m:r>
                              <a:rPr lang="de-DE" b="0" i="1" smtClean="0">
                                <a:latin typeface="Cambria Math" panose="02040503050406030204" pitchFamily="18" charset="0"/>
                              </a:rPr>
                              <m:t>𝑓</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𝐹</m:t>
                            </m:r>
                          </m:lim>
                        </m:limLow>
                      </m:fName>
                      <m:e>
                        <m:d>
                          <m:dPr>
                            <m:begChr m:val="|"/>
                            <m:endChr m:val="|"/>
                            <m:ctrlPr>
                              <a:rPr lang="de-DE" i="1">
                                <a:latin typeface="Cambria Math" panose="02040503050406030204" pitchFamily="18" charset="0"/>
                              </a:rPr>
                            </m:ctrlPr>
                          </m:dPr>
                          <m:e>
                            <m:r>
                              <m:rPr>
                                <m:sty m:val="p"/>
                              </m:rPr>
                              <a:rPr lang="de-DE" b="0" i="0" smtClean="0">
                                <a:latin typeface="Cambria Math" panose="02040503050406030204" pitchFamily="18" charset="0"/>
                              </a:rPr>
                              <m:t>Nb</m:t>
                            </m:r>
                            <m:d>
                              <m:dPr>
                                <m:ctrlPr>
                                  <a:rPr lang="de-DE" i="1">
                                    <a:latin typeface="Cambria Math" panose="02040503050406030204" pitchFamily="18" charset="0"/>
                                  </a:rPr>
                                </m:ctrlPr>
                              </m:dPr>
                              <m:e>
                                <m:r>
                                  <a:rPr lang="de-DE" b="0" i="1" smtClean="0">
                                    <a:latin typeface="Cambria Math" panose="02040503050406030204" pitchFamily="18" charset="0"/>
                                  </a:rPr>
                                  <m:t>𝑓</m:t>
                                </m:r>
                              </m:e>
                            </m:d>
                          </m:e>
                        </m:d>
                      </m:e>
                    </m:func>
                    <m:r>
                      <a:rPr lang="de-DE" b="0" i="1" smtClean="0">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max</m:t>
                            </m:r>
                          </m:e>
                          <m:lim>
                            <m:r>
                              <a:rPr lang="de-DE" i="1" smtClean="0">
                                <a:latin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𝐹</m:t>
                            </m:r>
                          </m:lim>
                        </m:limLow>
                      </m:fName>
                      <m:e>
                        <m:d>
                          <m:dPr>
                            <m:begChr m:val="|"/>
                            <m:endChr m:val="|"/>
                            <m:ctrlPr>
                              <a:rPr lang="de-DE" i="1">
                                <a:latin typeface="Cambria Math" panose="02040503050406030204" pitchFamily="18" charset="0"/>
                              </a:rPr>
                            </m:ctrlPr>
                          </m:dPr>
                          <m:e>
                            <m:r>
                              <m:rPr>
                                <m:sty m:val="p"/>
                              </m:rPr>
                              <a:rPr lang="de-DE" b="0" i="0" smtClean="0">
                                <a:latin typeface="Cambria Math" panose="02040503050406030204" pitchFamily="18" charset="0"/>
                              </a:rPr>
                              <m:t>rv</m:t>
                            </m:r>
                            <m:d>
                              <m:dPr>
                                <m:ctrlPr>
                                  <a:rPr lang="de-DE" i="1">
                                    <a:latin typeface="Cambria Math" panose="02040503050406030204" pitchFamily="18" charset="0"/>
                                  </a:rPr>
                                </m:ctrlPr>
                              </m:dPr>
                              <m:e>
                                <m:r>
                                  <a:rPr lang="de-DE" b="0" i="1" smtClean="0">
                                    <a:latin typeface="Cambria Math" panose="02040503050406030204" pitchFamily="18" charset="0"/>
                                  </a:rPr>
                                  <m:t>𝑓</m:t>
                                </m:r>
                              </m:e>
                            </m:d>
                          </m:e>
                        </m:d>
                      </m:e>
                    </m:func>
                  </m:oMath>
                </a14:m>
                <a:endParaRPr lang="de-DE" dirty="0"/>
              </a:p>
              <a:p>
                <a:pPr lvl="1"/>
                <a14:m>
                  <m:oMath xmlns:m="http://schemas.openxmlformats.org/officeDocument/2006/math">
                    <m:r>
                      <a:rPr lang="de-DE" i="1">
                        <a:latin typeface="Cambria Math" panose="02040503050406030204" pitchFamily="18" charset="0"/>
                      </a:rPr>
                      <m:t>𝑟</m:t>
                    </m:r>
                    <m:r>
                      <a:rPr lang="de-DE" i="1">
                        <a:latin typeface="Cambria Math" panose="02040503050406030204" pitchFamily="18" charset="0"/>
                      </a:rPr>
                      <m:t>=</m:t>
                    </m:r>
                    <m:func>
                      <m:funcPr>
                        <m:ctrlPr>
                          <a:rPr lang="de-DE" i="1">
                            <a:latin typeface="Cambria Math" panose="02040503050406030204" pitchFamily="18" charset="0"/>
                          </a:rPr>
                        </m:ctrlPr>
                      </m:funcPr>
                      <m:fName>
                        <m:limLow>
                          <m:limLowPr>
                            <m:ctrlPr>
                              <a:rPr lang="de-DE" i="1">
                                <a:latin typeface="Cambria Math" panose="02040503050406030204" pitchFamily="18" charset="0"/>
                              </a:rPr>
                            </m:ctrlPr>
                          </m:limLowPr>
                          <m:e>
                            <m:r>
                              <m:rPr>
                                <m:sty m:val="p"/>
                              </m:rPr>
                              <a:rPr lang="de-DE">
                                <a:latin typeface="Cambria Math" panose="02040503050406030204" pitchFamily="18" charset="0"/>
                              </a:rPr>
                              <m:t>max</m:t>
                            </m:r>
                          </m:e>
                          <m:lim>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lim>
                        </m:limLow>
                      </m:fName>
                      <m:e>
                        <m:d>
                          <m:dPr>
                            <m:begChr m:val="|"/>
                            <m:endChr m:val="|"/>
                            <m:ctrlPr>
                              <a:rPr lang="de-DE" i="1">
                                <a:latin typeface="Cambria Math" panose="02040503050406030204" pitchFamily="18" charset="0"/>
                              </a:rPr>
                            </m:ctrlPr>
                          </m:dPr>
                          <m:e>
                            <m:r>
                              <m:rPr>
                                <m:sty m:val="p"/>
                              </m:rPr>
                              <a:rPr lang="de-DE">
                                <a:latin typeface="Cambria Math" panose="02040503050406030204" pitchFamily="18" charset="0"/>
                              </a:rPr>
                              <m:t>Val</m:t>
                            </m:r>
                            <m:d>
                              <m:dPr>
                                <m:ctrlPr>
                                  <a:rPr lang="de-DE" i="1">
                                    <a:latin typeface="Cambria Math" panose="02040503050406030204" pitchFamily="18" charset="0"/>
                                  </a:rPr>
                                </m:ctrlPr>
                              </m:dPr>
                              <m:e>
                                <m:r>
                                  <a:rPr lang="de-DE" i="1">
                                    <a:latin typeface="Cambria Math" panose="02040503050406030204" pitchFamily="18" charset="0"/>
                                  </a:rPr>
                                  <m:t>𝑅</m:t>
                                </m:r>
                              </m:e>
                            </m:d>
                          </m:e>
                        </m:d>
                      </m:e>
                    </m:func>
                  </m:oMath>
                </a14:m>
                <a:endParaRPr lang="de-DE" dirty="0"/>
              </a:p>
              <a:p>
                <a:pPr lvl="1"/>
                <a:r>
                  <a:rPr lang="de-DE" dirty="0"/>
                  <a:t>Herleitung</a:t>
                </a:r>
              </a:p>
              <a:p>
                <a:pPr marL="7938" lvl="1" indent="0">
                  <a:buNone/>
                </a:pPr>
                <a14:m>
                  <m:oMathPara xmlns:m="http://schemas.openxmlformats.org/officeDocument/2006/math">
                    <m:oMathParaPr>
                      <m:jc m:val="centerGroup"/>
                    </m:oMathParaPr>
                    <m:oMath xmlns:m="http://schemas.openxmlformats.org/officeDocument/2006/math">
                      <m:nary>
                        <m:naryPr>
                          <m:chr m:val="∑"/>
                          <m:supHide m:val="on"/>
                          <m:ctrlPr>
                            <a:rPr lang="de-DE" sz="1800" i="1">
                              <a:latin typeface="Cambria Math" panose="02040503050406030204" pitchFamily="18" charset="0"/>
                            </a:rPr>
                          </m:ctrlPr>
                        </m:naryPr>
                        <m:sub>
                          <m:r>
                            <a:rPr lang="de-DE" sz="1800" b="0" i="1" smtClean="0">
                              <a:latin typeface="Cambria Math" panose="02040503050406030204" pitchFamily="18" charset="0"/>
                            </a:rPr>
                            <m:t>𝑓</m:t>
                          </m:r>
                          <m:r>
                            <a:rPr lang="de-DE" sz="1800" i="1">
                              <a:latin typeface="Cambria Math" panose="02040503050406030204" pitchFamily="18" charset="0"/>
                              <a:ea typeface="Cambria Math" panose="02040503050406030204" pitchFamily="18" charset="0"/>
                            </a:rPr>
                            <m:t>∈</m:t>
                          </m:r>
                          <m:r>
                            <a:rPr lang="de-DE" sz="1800" b="0" i="1" smtClean="0">
                              <a:latin typeface="Cambria Math" panose="02040503050406030204" pitchFamily="18" charset="0"/>
                              <a:ea typeface="Cambria Math" panose="02040503050406030204" pitchFamily="18" charset="0"/>
                            </a:rPr>
                            <m:t>𝐹</m:t>
                          </m:r>
                        </m:sub>
                        <m:sup/>
                        <m:e>
                          <m:nary>
                            <m:naryPr>
                              <m:chr m:val="∏"/>
                              <m:supHide m:val="on"/>
                              <m:ctrlPr>
                                <a:rPr lang="de-DE" sz="1800" i="1" smtClean="0">
                                  <a:latin typeface="Cambria Math" panose="02040503050406030204" pitchFamily="18" charset="0"/>
                                  <a:ea typeface="Cambria Math" panose="02040503050406030204" pitchFamily="18" charset="0"/>
                                </a:rPr>
                              </m:ctrlPr>
                            </m:naryPr>
                            <m:sub>
                              <m:r>
                                <m:rPr>
                                  <m:brk m:alnAt="7"/>
                                </m:rPr>
                                <a:rPr lang="de-DE" sz="1800" b="0" i="1" smtClean="0">
                                  <a:latin typeface="Cambria Math" panose="02040503050406030204" pitchFamily="18" charset="0"/>
                                  <a:ea typeface="Cambria Math" panose="02040503050406030204" pitchFamily="18" charset="0"/>
                                </a:rPr>
                                <m:t>𝑅</m:t>
                              </m:r>
                              <m:r>
                                <a:rPr lang="de-DE" sz="1800" b="0" i="1" smtClean="0">
                                  <a:latin typeface="Cambria Math" panose="02040503050406030204" pitchFamily="18" charset="0"/>
                                  <a:ea typeface="Cambria Math" panose="02040503050406030204" pitchFamily="18" charset="0"/>
                                </a:rPr>
                                <m:t>∈</m:t>
                              </m:r>
                              <m:r>
                                <m:rPr>
                                  <m:sty m:val="p"/>
                                  <m:brk m:alnAt="7"/>
                                </m:rPr>
                                <a:rPr lang="de-DE" sz="1800" b="0" i="0" smtClean="0">
                                  <a:latin typeface="Cambria Math" panose="02040503050406030204" pitchFamily="18" charset="0"/>
                                  <a:ea typeface="Cambria Math" panose="02040503050406030204" pitchFamily="18" charset="0"/>
                                </a:rPr>
                                <m:t>r</m:t>
                              </m:r>
                              <m:r>
                                <m:rPr>
                                  <m:sty m:val="p"/>
                                </m:rPr>
                                <a:rPr lang="de-DE" sz="1800" b="0" i="0" smtClean="0">
                                  <a:latin typeface="Cambria Math" panose="02040503050406030204" pitchFamily="18" charset="0"/>
                                  <a:ea typeface="Cambria Math" panose="02040503050406030204" pitchFamily="18" charset="0"/>
                                </a:rPr>
                                <m:t>v</m:t>
                              </m:r>
                              <m:d>
                                <m:dPr>
                                  <m:ctrlPr>
                                    <a:rPr lang="de-DE" sz="1800" b="0" i="1" smtClean="0">
                                      <a:latin typeface="Cambria Math" panose="02040503050406030204" pitchFamily="18" charset="0"/>
                                      <a:ea typeface="Cambria Math" panose="02040503050406030204" pitchFamily="18" charset="0"/>
                                    </a:rPr>
                                  </m:ctrlPr>
                                </m:dPr>
                                <m:e>
                                  <m:r>
                                    <a:rPr lang="de-DE" sz="1800" b="0" i="1" smtClean="0">
                                      <a:latin typeface="Cambria Math" panose="02040503050406030204" pitchFamily="18" charset="0"/>
                                      <a:ea typeface="Cambria Math" panose="02040503050406030204" pitchFamily="18" charset="0"/>
                                    </a:rPr>
                                    <m:t>𝑓</m:t>
                                  </m:r>
                                </m:e>
                              </m:d>
                            </m:sub>
                            <m:sup/>
                            <m:e>
                              <m:d>
                                <m:dPr>
                                  <m:begChr m:val="|"/>
                                  <m:endChr m:val="|"/>
                                  <m:ctrlPr>
                                    <a:rPr lang="de-DE" sz="1800" i="1">
                                      <a:latin typeface="Cambria Math" panose="02040503050406030204" pitchFamily="18" charset="0"/>
                                    </a:rPr>
                                  </m:ctrlPr>
                                </m:dPr>
                                <m:e>
                                  <m:r>
                                    <m:rPr>
                                      <m:sty m:val="p"/>
                                    </m:rPr>
                                    <a:rPr lang="de-DE" sz="1800">
                                      <a:latin typeface="Cambria Math" panose="02040503050406030204" pitchFamily="18" charset="0"/>
                                    </a:rPr>
                                    <m:t>Val</m:t>
                                  </m:r>
                                  <m:d>
                                    <m:dPr>
                                      <m:ctrlPr>
                                        <a:rPr lang="de-DE" sz="1800" i="1">
                                          <a:latin typeface="Cambria Math" panose="02040503050406030204" pitchFamily="18" charset="0"/>
                                        </a:rPr>
                                      </m:ctrlPr>
                                    </m:dPr>
                                    <m:e>
                                      <m:r>
                                        <a:rPr lang="de-DE" sz="1800" b="0" i="1" smtClean="0">
                                          <a:latin typeface="Cambria Math" panose="02040503050406030204" pitchFamily="18" charset="0"/>
                                        </a:rPr>
                                        <m:t>𝑅</m:t>
                                      </m:r>
                                    </m:e>
                                  </m:d>
                                </m:e>
                              </m:d>
                            </m:e>
                          </m:nary>
                        </m:e>
                      </m:nary>
                      <m:r>
                        <a:rPr lang="de-DE" sz="1800" i="1">
                          <a:latin typeface="Cambria Math" panose="02040503050406030204" pitchFamily="18" charset="0"/>
                          <a:ea typeface="Cambria Math" panose="02040503050406030204" pitchFamily="18" charset="0"/>
                        </a:rPr>
                        <m:t>≤</m:t>
                      </m:r>
                      <m:nary>
                        <m:naryPr>
                          <m:chr m:val="∑"/>
                          <m:supHide m:val="on"/>
                          <m:ctrlPr>
                            <a:rPr lang="de-DE" sz="1800" i="1">
                              <a:latin typeface="Cambria Math" panose="02040503050406030204" pitchFamily="18" charset="0"/>
                            </a:rPr>
                          </m:ctrlPr>
                        </m:naryPr>
                        <m:sub>
                          <m:r>
                            <a:rPr lang="de-DE" sz="1800" i="1">
                              <a:latin typeface="Cambria Math" panose="02040503050406030204" pitchFamily="18" charset="0"/>
                            </a:rPr>
                            <m:t>𝑓</m:t>
                          </m:r>
                          <m:r>
                            <a:rPr lang="de-DE" sz="1800" i="1">
                              <a:latin typeface="Cambria Math" panose="02040503050406030204" pitchFamily="18" charset="0"/>
                              <a:ea typeface="Cambria Math" panose="02040503050406030204" pitchFamily="18" charset="0"/>
                            </a:rPr>
                            <m:t>∈</m:t>
                          </m:r>
                          <m:r>
                            <a:rPr lang="de-DE" sz="1800" i="1">
                              <a:latin typeface="Cambria Math" panose="02040503050406030204" pitchFamily="18" charset="0"/>
                              <a:ea typeface="Cambria Math" panose="02040503050406030204" pitchFamily="18" charset="0"/>
                            </a:rPr>
                            <m:t>𝐹</m:t>
                          </m:r>
                        </m:sub>
                        <m:sup/>
                        <m:e>
                          <m:nary>
                            <m:naryPr>
                              <m:chr m:val="∏"/>
                              <m:supHide m:val="on"/>
                              <m:ctrlPr>
                                <a:rPr lang="de-DE" sz="1800" i="1">
                                  <a:latin typeface="Cambria Math" panose="02040503050406030204" pitchFamily="18" charset="0"/>
                                  <a:ea typeface="Cambria Math" panose="02040503050406030204" pitchFamily="18" charset="0"/>
                                </a:rPr>
                              </m:ctrlPr>
                            </m:naryPr>
                            <m:sub>
                              <m:r>
                                <m:rPr>
                                  <m:brk m:alnAt="7"/>
                                </m:rPr>
                                <a:rPr lang="de-DE" sz="1800" i="1">
                                  <a:latin typeface="Cambria Math" panose="02040503050406030204" pitchFamily="18" charset="0"/>
                                  <a:ea typeface="Cambria Math" panose="02040503050406030204" pitchFamily="18" charset="0"/>
                                </a:rPr>
                                <m:t>𝑅</m:t>
                              </m:r>
                              <m:r>
                                <a:rPr lang="de-DE" sz="1800" i="1">
                                  <a:latin typeface="Cambria Math" panose="02040503050406030204" pitchFamily="18" charset="0"/>
                                  <a:ea typeface="Cambria Math" panose="02040503050406030204" pitchFamily="18" charset="0"/>
                                </a:rPr>
                                <m:t>∈</m:t>
                              </m:r>
                              <m:r>
                                <m:rPr>
                                  <m:sty m:val="p"/>
                                  <m:brk m:alnAt="7"/>
                                </m:rPr>
                                <a:rPr lang="de-DE" sz="1800">
                                  <a:latin typeface="Cambria Math" panose="02040503050406030204" pitchFamily="18" charset="0"/>
                                  <a:ea typeface="Cambria Math" panose="02040503050406030204" pitchFamily="18" charset="0"/>
                                </a:rPr>
                                <m:t>r</m:t>
                              </m:r>
                              <m:r>
                                <m:rPr>
                                  <m:sty m:val="p"/>
                                </m:rPr>
                                <a:rPr lang="de-DE" sz="1800">
                                  <a:latin typeface="Cambria Math" panose="02040503050406030204" pitchFamily="18" charset="0"/>
                                  <a:ea typeface="Cambria Math" panose="02040503050406030204" pitchFamily="18" charset="0"/>
                                </a:rPr>
                                <m:t>v</m:t>
                              </m:r>
                              <m:d>
                                <m:dPr>
                                  <m:ctrlPr>
                                    <a:rPr lang="de-DE" sz="1800" i="1">
                                      <a:latin typeface="Cambria Math" panose="02040503050406030204" pitchFamily="18" charset="0"/>
                                      <a:ea typeface="Cambria Math" panose="02040503050406030204" pitchFamily="18" charset="0"/>
                                    </a:rPr>
                                  </m:ctrlPr>
                                </m:dPr>
                                <m:e>
                                  <m:r>
                                    <a:rPr lang="de-DE" sz="1800" i="1">
                                      <a:latin typeface="Cambria Math" panose="02040503050406030204" pitchFamily="18" charset="0"/>
                                      <a:ea typeface="Cambria Math" panose="02040503050406030204" pitchFamily="18" charset="0"/>
                                    </a:rPr>
                                    <m:t>𝑓</m:t>
                                  </m:r>
                                </m:e>
                              </m:d>
                            </m:sub>
                            <m:sup/>
                            <m:e>
                              <m:func>
                                <m:funcPr>
                                  <m:ctrlPr>
                                    <a:rPr lang="de-DE" sz="1800" i="1">
                                      <a:latin typeface="Cambria Math" panose="02040503050406030204" pitchFamily="18" charset="0"/>
                                    </a:rPr>
                                  </m:ctrlPr>
                                </m:funcPr>
                                <m:fName>
                                  <m:limLow>
                                    <m:limLowPr>
                                      <m:ctrlPr>
                                        <a:rPr lang="de-DE" sz="1800" i="1">
                                          <a:latin typeface="Cambria Math" panose="02040503050406030204" pitchFamily="18" charset="0"/>
                                        </a:rPr>
                                      </m:ctrlPr>
                                    </m:limLowPr>
                                    <m:e>
                                      <m:r>
                                        <m:rPr>
                                          <m:sty m:val="p"/>
                                        </m:rPr>
                                        <a:rPr lang="de-DE" sz="1800">
                                          <a:latin typeface="Cambria Math" panose="02040503050406030204" pitchFamily="18" charset="0"/>
                                        </a:rPr>
                                        <m:t>max</m:t>
                                      </m:r>
                                    </m:e>
                                    <m:lim>
                                      <m:r>
                                        <a:rPr lang="de-DE" sz="1800" i="1">
                                          <a:latin typeface="Cambria Math" panose="02040503050406030204" pitchFamily="18" charset="0"/>
                                        </a:rPr>
                                        <m:t>𝑅</m:t>
                                      </m:r>
                                      <m:r>
                                        <a:rPr lang="de-DE" sz="1800" i="1">
                                          <a:latin typeface="Cambria Math" panose="02040503050406030204" pitchFamily="18" charset="0"/>
                                          <a:ea typeface="Cambria Math" panose="02040503050406030204" pitchFamily="18" charset="0"/>
                                        </a:rPr>
                                        <m:t>∈</m:t>
                                      </m:r>
                                      <m:r>
                                        <a:rPr lang="de-DE" sz="1800" b="1" i="1">
                                          <a:latin typeface="Cambria Math" panose="02040503050406030204" pitchFamily="18" charset="0"/>
                                          <a:ea typeface="Cambria Math" panose="02040503050406030204" pitchFamily="18" charset="0"/>
                                        </a:rPr>
                                        <m:t>𝑹</m:t>
                                      </m:r>
                                    </m:lim>
                                  </m:limLow>
                                </m:fName>
                                <m:e>
                                  <m:d>
                                    <m:dPr>
                                      <m:begChr m:val="|"/>
                                      <m:endChr m:val="|"/>
                                      <m:ctrlPr>
                                        <a:rPr lang="de-DE" sz="1800" i="1">
                                          <a:latin typeface="Cambria Math" panose="02040503050406030204" pitchFamily="18" charset="0"/>
                                        </a:rPr>
                                      </m:ctrlPr>
                                    </m:dPr>
                                    <m:e>
                                      <m:r>
                                        <m:rPr>
                                          <m:sty m:val="p"/>
                                        </m:rPr>
                                        <a:rPr lang="de-DE" sz="1800">
                                          <a:latin typeface="Cambria Math" panose="02040503050406030204" pitchFamily="18" charset="0"/>
                                        </a:rPr>
                                        <m:t>Val</m:t>
                                      </m:r>
                                      <m:d>
                                        <m:dPr>
                                          <m:ctrlPr>
                                            <a:rPr lang="de-DE" sz="1800" i="1">
                                              <a:latin typeface="Cambria Math" panose="02040503050406030204" pitchFamily="18" charset="0"/>
                                            </a:rPr>
                                          </m:ctrlPr>
                                        </m:dPr>
                                        <m:e>
                                          <m:r>
                                            <a:rPr lang="de-DE" sz="1800" i="1">
                                              <a:latin typeface="Cambria Math" panose="02040503050406030204" pitchFamily="18" charset="0"/>
                                            </a:rPr>
                                            <m:t>𝑅</m:t>
                                          </m:r>
                                        </m:e>
                                      </m:d>
                                    </m:e>
                                  </m:d>
                                </m:e>
                              </m:func>
                            </m:e>
                          </m:nary>
                        </m:e>
                      </m:nary>
                      <m:r>
                        <a:rPr lang="de-DE" sz="1800" b="0" i="1" smtClean="0">
                          <a:latin typeface="Cambria Math" panose="02040503050406030204" pitchFamily="18" charset="0"/>
                        </a:rPr>
                        <m:t>=</m:t>
                      </m:r>
                      <m:nary>
                        <m:naryPr>
                          <m:chr m:val="∑"/>
                          <m:supHide m:val="on"/>
                          <m:ctrlPr>
                            <a:rPr lang="de-DE" sz="1800" i="1">
                              <a:latin typeface="Cambria Math" panose="02040503050406030204" pitchFamily="18" charset="0"/>
                            </a:rPr>
                          </m:ctrlPr>
                        </m:naryPr>
                        <m:sub>
                          <m:r>
                            <a:rPr lang="de-DE" sz="1800" i="1">
                              <a:latin typeface="Cambria Math" panose="02040503050406030204" pitchFamily="18" charset="0"/>
                            </a:rPr>
                            <m:t>𝑓</m:t>
                          </m:r>
                          <m:r>
                            <a:rPr lang="de-DE" sz="1800" i="1">
                              <a:latin typeface="Cambria Math" panose="02040503050406030204" pitchFamily="18" charset="0"/>
                              <a:ea typeface="Cambria Math" panose="02040503050406030204" pitchFamily="18" charset="0"/>
                            </a:rPr>
                            <m:t>∈</m:t>
                          </m:r>
                          <m:r>
                            <a:rPr lang="de-DE" sz="1800" i="1">
                              <a:latin typeface="Cambria Math" panose="02040503050406030204" pitchFamily="18" charset="0"/>
                              <a:ea typeface="Cambria Math" panose="02040503050406030204" pitchFamily="18" charset="0"/>
                            </a:rPr>
                            <m:t>𝐹</m:t>
                          </m:r>
                        </m:sub>
                        <m:sup/>
                        <m:e>
                          <m:nary>
                            <m:naryPr>
                              <m:chr m:val="∏"/>
                              <m:supHide m:val="on"/>
                              <m:ctrlPr>
                                <a:rPr lang="de-DE" sz="1800" i="1">
                                  <a:latin typeface="Cambria Math" panose="02040503050406030204" pitchFamily="18" charset="0"/>
                                  <a:ea typeface="Cambria Math" panose="02040503050406030204" pitchFamily="18" charset="0"/>
                                </a:rPr>
                              </m:ctrlPr>
                            </m:naryPr>
                            <m:sub>
                              <m:r>
                                <m:rPr>
                                  <m:brk m:alnAt="7"/>
                                </m:rPr>
                                <a:rPr lang="de-DE" sz="1800" i="1">
                                  <a:latin typeface="Cambria Math" panose="02040503050406030204" pitchFamily="18" charset="0"/>
                                  <a:ea typeface="Cambria Math" panose="02040503050406030204" pitchFamily="18" charset="0"/>
                                </a:rPr>
                                <m:t>𝑅</m:t>
                              </m:r>
                              <m:r>
                                <a:rPr lang="de-DE" sz="1800" i="1">
                                  <a:latin typeface="Cambria Math" panose="02040503050406030204" pitchFamily="18" charset="0"/>
                                  <a:ea typeface="Cambria Math" panose="02040503050406030204" pitchFamily="18" charset="0"/>
                                </a:rPr>
                                <m:t>∈</m:t>
                              </m:r>
                              <m:r>
                                <m:rPr>
                                  <m:sty m:val="p"/>
                                  <m:brk m:alnAt="7"/>
                                </m:rPr>
                                <a:rPr lang="de-DE" sz="1800">
                                  <a:latin typeface="Cambria Math" panose="02040503050406030204" pitchFamily="18" charset="0"/>
                                  <a:ea typeface="Cambria Math" panose="02040503050406030204" pitchFamily="18" charset="0"/>
                                </a:rPr>
                                <m:t>r</m:t>
                              </m:r>
                              <m:r>
                                <m:rPr>
                                  <m:sty m:val="p"/>
                                </m:rPr>
                                <a:rPr lang="de-DE" sz="1800">
                                  <a:latin typeface="Cambria Math" panose="02040503050406030204" pitchFamily="18" charset="0"/>
                                  <a:ea typeface="Cambria Math" panose="02040503050406030204" pitchFamily="18" charset="0"/>
                                </a:rPr>
                                <m:t>v</m:t>
                              </m:r>
                              <m:d>
                                <m:dPr>
                                  <m:ctrlPr>
                                    <a:rPr lang="de-DE" sz="1800" i="1">
                                      <a:latin typeface="Cambria Math" panose="02040503050406030204" pitchFamily="18" charset="0"/>
                                      <a:ea typeface="Cambria Math" panose="02040503050406030204" pitchFamily="18" charset="0"/>
                                    </a:rPr>
                                  </m:ctrlPr>
                                </m:dPr>
                                <m:e>
                                  <m:r>
                                    <a:rPr lang="de-DE" sz="1800" i="1">
                                      <a:latin typeface="Cambria Math" panose="02040503050406030204" pitchFamily="18" charset="0"/>
                                      <a:ea typeface="Cambria Math" panose="02040503050406030204" pitchFamily="18" charset="0"/>
                                    </a:rPr>
                                    <m:t>𝑓</m:t>
                                  </m:r>
                                </m:e>
                              </m:d>
                            </m:sub>
                            <m:sup/>
                            <m:e>
                              <m:r>
                                <a:rPr lang="de-DE" sz="1800" i="1" smtClean="0">
                                  <a:latin typeface="Cambria Math" panose="02040503050406030204" pitchFamily="18" charset="0"/>
                                </a:rPr>
                                <m:t>𝑟</m:t>
                              </m:r>
                            </m:e>
                          </m:nary>
                        </m:e>
                      </m:nary>
                      <m:r>
                        <a:rPr lang="de-DE" sz="1800" b="0" i="1" smtClean="0">
                          <a:latin typeface="Cambria Math" panose="02040503050406030204" pitchFamily="18" charset="0"/>
                        </a:rPr>
                        <m:t>=</m:t>
                      </m:r>
                      <m:nary>
                        <m:naryPr>
                          <m:chr m:val="∑"/>
                          <m:supHide m:val="on"/>
                          <m:ctrlPr>
                            <a:rPr lang="de-DE" sz="1800" i="1">
                              <a:latin typeface="Cambria Math" panose="02040503050406030204" pitchFamily="18" charset="0"/>
                            </a:rPr>
                          </m:ctrlPr>
                        </m:naryPr>
                        <m:sub>
                          <m:r>
                            <a:rPr lang="de-DE" sz="1800" i="1">
                              <a:latin typeface="Cambria Math" panose="02040503050406030204" pitchFamily="18" charset="0"/>
                            </a:rPr>
                            <m:t>𝑓</m:t>
                          </m:r>
                          <m:r>
                            <a:rPr lang="de-DE" sz="1800" i="1">
                              <a:latin typeface="Cambria Math" panose="02040503050406030204" pitchFamily="18" charset="0"/>
                              <a:ea typeface="Cambria Math" panose="02040503050406030204" pitchFamily="18" charset="0"/>
                            </a:rPr>
                            <m:t>∈</m:t>
                          </m:r>
                          <m:r>
                            <a:rPr lang="de-DE" sz="1800" i="1">
                              <a:latin typeface="Cambria Math" panose="02040503050406030204" pitchFamily="18" charset="0"/>
                              <a:ea typeface="Cambria Math" panose="02040503050406030204" pitchFamily="18" charset="0"/>
                            </a:rPr>
                            <m:t>𝐹</m:t>
                          </m:r>
                        </m:sub>
                        <m:sup/>
                        <m:e>
                          <m:sSup>
                            <m:sSupPr>
                              <m:ctrlPr>
                                <a:rPr lang="de-DE" sz="1800" b="0" i="1" smtClean="0">
                                  <a:latin typeface="Cambria Math" panose="02040503050406030204" pitchFamily="18" charset="0"/>
                                  <a:ea typeface="Cambria Math" panose="02040503050406030204" pitchFamily="18" charset="0"/>
                                </a:rPr>
                              </m:ctrlPr>
                            </m:sSupPr>
                            <m:e>
                              <m:r>
                                <a:rPr lang="de-DE" sz="1800" b="0" i="1" smtClean="0">
                                  <a:latin typeface="Cambria Math" panose="02040503050406030204" pitchFamily="18" charset="0"/>
                                  <a:ea typeface="Cambria Math" panose="02040503050406030204" pitchFamily="18" charset="0"/>
                                </a:rPr>
                                <m:t>𝑟</m:t>
                              </m:r>
                            </m:e>
                            <m:sup>
                              <m:d>
                                <m:dPr>
                                  <m:begChr m:val="|"/>
                                  <m:endChr m:val="|"/>
                                  <m:ctrlPr>
                                    <a:rPr lang="de-DE" sz="1800" b="0" i="1" smtClean="0">
                                      <a:latin typeface="Cambria Math" panose="02040503050406030204" pitchFamily="18" charset="0"/>
                                      <a:ea typeface="Cambria Math" panose="02040503050406030204" pitchFamily="18" charset="0"/>
                                    </a:rPr>
                                  </m:ctrlPr>
                                </m:dPr>
                                <m:e>
                                  <m:r>
                                    <m:rPr>
                                      <m:sty m:val="p"/>
                                    </m:rPr>
                                    <a:rPr lang="de-DE" sz="1800">
                                      <a:latin typeface="Cambria Math" panose="02040503050406030204" pitchFamily="18" charset="0"/>
                                    </a:rPr>
                                    <m:t>rv</m:t>
                                  </m:r>
                                  <m:d>
                                    <m:dPr>
                                      <m:ctrlPr>
                                        <a:rPr lang="de-DE" sz="1800" i="1">
                                          <a:latin typeface="Cambria Math" panose="02040503050406030204" pitchFamily="18" charset="0"/>
                                        </a:rPr>
                                      </m:ctrlPr>
                                    </m:dPr>
                                    <m:e>
                                      <m:r>
                                        <a:rPr lang="de-DE" sz="1800" i="1">
                                          <a:latin typeface="Cambria Math" panose="02040503050406030204" pitchFamily="18" charset="0"/>
                                        </a:rPr>
                                        <m:t>𝑓</m:t>
                                      </m:r>
                                    </m:e>
                                  </m:d>
                                </m:e>
                              </m:d>
                            </m:sup>
                          </m:sSup>
                        </m:e>
                      </m:nary>
                      <m:r>
                        <a:rPr lang="de-DE" sz="1800" i="1">
                          <a:latin typeface="Cambria Math" panose="02040503050406030204" pitchFamily="18" charset="0"/>
                          <a:ea typeface="Cambria Math" panose="02040503050406030204" pitchFamily="18" charset="0"/>
                        </a:rPr>
                        <m:t>≤</m:t>
                      </m:r>
                      <m:nary>
                        <m:naryPr>
                          <m:chr m:val="∑"/>
                          <m:supHide m:val="on"/>
                          <m:ctrlPr>
                            <a:rPr lang="de-DE" sz="1800" i="1">
                              <a:latin typeface="Cambria Math" panose="02040503050406030204" pitchFamily="18" charset="0"/>
                            </a:rPr>
                          </m:ctrlPr>
                        </m:naryPr>
                        <m:sub>
                          <m:r>
                            <a:rPr lang="de-DE" sz="1800" i="1">
                              <a:latin typeface="Cambria Math" panose="02040503050406030204" pitchFamily="18" charset="0"/>
                            </a:rPr>
                            <m:t>𝑓</m:t>
                          </m:r>
                          <m:r>
                            <a:rPr lang="de-DE" sz="1800" i="1">
                              <a:latin typeface="Cambria Math" panose="02040503050406030204" pitchFamily="18" charset="0"/>
                              <a:ea typeface="Cambria Math" panose="02040503050406030204" pitchFamily="18" charset="0"/>
                            </a:rPr>
                            <m:t>∈</m:t>
                          </m:r>
                          <m:r>
                            <a:rPr lang="de-DE" sz="1800" i="1">
                              <a:latin typeface="Cambria Math" panose="02040503050406030204" pitchFamily="18" charset="0"/>
                              <a:ea typeface="Cambria Math" panose="02040503050406030204" pitchFamily="18" charset="0"/>
                            </a:rPr>
                            <m:t>𝐹</m:t>
                          </m:r>
                        </m:sub>
                        <m:sup/>
                        <m:e>
                          <m:sSup>
                            <m:sSupPr>
                              <m:ctrlPr>
                                <a:rPr lang="de-DE" sz="1800" i="1">
                                  <a:latin typeface="Cambria Math" panose="02040503050406030204" pitchFamily="18" charset="0"/>
                                  <a:ea typeface="Cambria Math" panose="02040503050406030204" pitchFamily="18" charset="0"/>
                                </a:rPr>
                              </m:ctrlPr>
                            </m:sSupPr>
                            <m:e>
                              <m:r>
                                <a:rPr lang="de-DE" sz="1800" i="1">
                                  <a:latin typeface="Cambria Math" panose="02040503050406030204" pitchFamily="18" charset="0"/>
                                  <a:ea typeface="Cambria Math" panose="02040503050406030204" pitchFamily="18" charset="0"/>
                                </a:rPr>
                                <m:t>𝑟</m:t>
                              </m:r>
                            </m:e>
                            <m:sup>
                              <m:func>
                                <m:funcPr>
                                  <m:ctrlPr>
                                    <a:rPr lang="de-DE" sz="1800" i="1">
                                      <a:latin typeface="Cambria Math" panose="02040503050406030204" pitchFamily="18" charset="0"/>
                                    </a:rPr>
                                  </m:ctrlPr>
                                </m:funcPr>
                                <m:fName>
                                  <m:limLow>
                                    <m:limLowPr>
                                      <m:ctrlPr>
                                        <a:rPr lang="de-DE" sz="1800" i="1">
                                          <a:latin typeface="Cambria Math" panose="02040503050406030204" pitchFamily="18" charset="0"/>
                                        </a:rPr>
                                      </m:ctrlPr>
                                    </m:limLowPr>
                                    <m:e>
                                      <m:r>
                                        <m:rPr>
                                          <m:sty m:val="p"/>
                                        </m:rPr>
                                        <a:rPr lang="de-DE" sz="1800">
                                          <a:latin typeface="Cambria Math" panose="02040503050406030204" pitchFamily="18" charset="0"/>
                                        </a:rPr>
                                        <m:t>max</m:t>
                                      </m:r>
                                    </m:e>
                                    <m:lim>
                                      <m:r>
                                        <a:rPr lang="de-DE" sz="1800" i="1">
                                          <a:latin typeface="Cambria Math" panose="02040503050406030204" pitchFamily="18" charset="0"/>
                                        </a:rPr>
                                        <m:t>𝑓</m:t>
                                      </m:r>
                                      <m:r>
                                        <a:rPr lang="de-DE" sz="1800" i="1">
                                          <a:latin typeface="Cambria Math" panose="02040503050406030204" pitchFamily="18" charset="0"/>
                                          <a:ea typeface="Cambria Math" panose="02040503050406030204" pitchFamily="18" charset="0"/>
                                        </a:rPr>
                                        <m:t>∈</m:t>
                                      </m:r>
                                      <m:r>
                                        <a:rPr lang="de-DE" sz="1800" i="1">
                                          <a:latin typeface="Cambria Math" panose="02040503050406030204" pitchFamily="18" charset="0"/>
                                          <a:ea typeface="Cambria Math" panose="02040503050406030204" pitchFamily="18" charset="0"/>
                                        </a:rPr>
                                        <m:t>𝐹</m:t>
                                      </m:r>
                                    </m:lim>
                                  </m:limLow>
                                </m:fName>
                                <m:e>
                                  <m:d>
                                    <m:dPr>
                                      <m:begChr m:val="|"/>
                                      <m:endChr m:val="|"/>
                                      <m:ctrlPr>
                                        <a:rPr lang="de-DE" sz="1800" i="1">
                                          <a:latin typeface="Cambria Math" panose="02040503050406030204" pitchFamily="18" charset="0"/>
                                        </a:rPr>
                                      </m:ctrlPr>
                                    </m:dPr>
                                    <m:e>
                                      <m:r>
                                        <m:rPr>
                                          <m:sty m:val="p"/>
                                        </m:rPr>
                                        <a:rPr lang="de-DE" sz="1800">
                                          <a:latin typeface="Cambria Math" panose="02040503050406030204" pitchFamily="18" charset="0"/>
                                        </a:rPr>
                                        <m:t>rv</m:t>
                                      </m:r>
                                      <m:d>
                                        <m:dPr>
                                          <m:ctrlPr>
                                            <a:rPr lang="de-DE" sz="1800" i="1">
                                              <a:latin typeface="Cambria Math" panose="02040503050406030204" pitchFamily="18" charset="0"/>
                                            </a:rPr>
                                          </m:ctrlPr>
                                        </m:dPr>
                                        <m:e>
                                          <m:r>
                                            <a:rPr lang="de-DE" sz="1800" i="1">
                                              <a:latin typeface="Cambria Math" panose="02040503050406030204" pitchFamily="18" charset="0"/>
                                            </a:rPr>
                                            <m:t>𝑓</m:t>
                                          </m:r>
                                        </m:e>
                                      </m:d>
                                    </m:e>
                                  </m:d>
                                </m:e>
                              </m:func>
                            </m:sup>
                          </m:sSup>
                        </m:e>
                      </m:nary>
                      <m:r>
                        <a:rPr lang="de-DE" sz="1800" i="1">
                          <a:latin typeface="Cambria Math" panose="02040503050406030204" pitchFamily="18" charset="0"/>
                        </a:rPr>
                        <m:t>=</m:t>
                      </m:r>
                      <m:nary>
                        <m:naryPr>
                          <m:chr m:val="∑"/>
                          <m:supHide m:val="on"/>
                          <m:ctrlPr>
                            <a:rPr lang="de-DE" sz="1800" i="1">
                              <a:latin typeface="Cambria Math" panose="02040503050406030204" pitchFamily="18" charset="0"/>
                            </a:rPr>
                          </m:ctrlPr>
                        </m:naryPr>
                        <m:sub>
                          <m:r>
                            <a:rPr lang="de-DE" sz="1800" b="0" i="1" smtClean="0">
                              <a:latin typeface="Cambria Math" panose="02040503050406030204" pitchFamily="18" charset="0"/>
                            </a:rPr>
                            <m:t>𝑓</m:t>
                          </m:r>
                          <m:r>
                            <a:rPr lang="de-DE" sz="1800" i="1">
                              <a:latin typeface="Cambria Math" panose="02040503050406030204" pitchFamily="18" charset="0"/>
                              <a:ea typeface="Cambria Math" panose="02040503050406030204" pitchFamily="18" charset="0"/>
                            </a:rPr>
                            <m:t>∈</m:t>
                          </m:r>
                          <m:r>
                            <a:rPr lang="de-DE" sz="1800" b="0" i="1" smtClean="0">
                              <a:latin typeface="Cambria Math" panose="02040503050406030204" pitchFamily="18" charset="0"/>
                              <a:ea typeface="Cambria Math" panose="02040503050406030204" pitchFamily="18" charset="0"/>
                            </a:rPr>
                            <m:t>𝐹</m:t>
                          </m:r>
                        </m:sub>
                        <m:sup/>
                        <m:e>
                          <m:sSup>
                            <m:sSupPr>
                              <m:ctrlPr>
                                <a:rPr lang="de-DE" sz="1800" i="1">
                                  <a:latin typeface="Cambria Math" panose="02040503050406030204" pitchFamily="18" charset="0"/>
                                </a:rPr>
                              </m:ctrlPr>
                            </m:sSupPr>
                            <m:e>
                              <m:r>
                                <a:rPr lang="de-DE" sz="1800" i="1">
                                  <a:latin typeface="Cambria Math" panose="02040503050406030204" pitchFamily="18" charset="0"/>
                                </a:rPr>
                                <m:t>𝑟</m:t>
                              </m:r>
                            </m:e>
                            <m:sup>
                              <m:r>
                                <a:rPr lang="de-DE" sz="1800" i="1">
                                  <a:latin typeface="Cambria Math" panose="02040503050406030204" pitchFamily="18" charset="0"/>
                                </a:rPr>
                                <m:t>𝑚</m:t>
                              </m:r>
                            </m:sup>
                          </m:sSup>
                        </m:e>
                      </m:nary>
                      <m:r>
                        <a:rPr lang="de-DE" sz="1800" i="1">
                          <a:latin typeface="Cambria Math" panose="02040503050406030204" pitchFamily="18" charset="0"/>
                        </a:rPr>
                        <m:t>=</m:t>
                      </m:r>
                      <m:sSup>
                        <m:sSupPr>
                          <m:ctrlPr>
                            <a:rPr lang="de-DE" sz="1800" b="0" i="1" smtClean="0">
                              <a:latin typeface="Cambria Math" panose="02040503050406030204" pitchFamily="18" charset="0"/>
                            </a:rPr>
                          </m:ctrlPr>
                        </m:sSupPr>
                        <m:e>
                          <m:r>
                            <a:rPr lang="de-DE" sz="1800" i="1">
                              <a:latin typeface="Cambria Math" panose="02040503050406030204" pitchFamily="18" charset="0"/>
                            </a:rPr>
                            <m:t>𝑛</m:t>
                          </m:r>
                        </m:e>
                        <m:sup>
                          <m:r>
                            <a:rPr lang="de-DE" sz="1800" b="0" i="1" smtClean="0">
                              <a:latin typeface="Cambria Math" panose="02040503050406030204" pitchFamily="18" charset="0"/>
                            </a:rPr>
                            <m:t>′</m:t>
                          </m:r>
                        </m:sup>
                      </m:sSup>
                      <m:r>
                        <a:rPr lang="de-DE" sz="1800" i="1">
                          <a:latin typeface="Cambria Math" panose="02040503050406030204" pitchFamily="18" charset="0"/>
                          <a:ea typeface="Cambria Math" panose="02040503050406030204" pitchFamily="18" charset="0"/>
                        </a:rPr>
                        <m:t>∙</m:t>
                      </m:r>
                      <m:sSup>
                        <m:sSupPr>
                          <m:ctrlPr>
                            <a:rPr lang="de-DE" sz="1800" i="1">
                              <a:latin typeface="Cambria Math" panose="02040503050406030204" pitchFamily="18" charset="0"/>
                              <a:ea typeface="Cambria Math" panose="02040503050406030204" pitchFamily="18" charset="0"/>
                            </a:rPr>
                          </m:ctrlPr>
                        </m:sSupPr>
                        <m:e>
                          <m:r>
                            <a:rPr lang="de-DE" sz="1800" i="1">
                              <a:latin typeface="Cambria Math" panose="02040503050406030204" pitchFamily="18" charset="0"/>
                              <a:ea typeface="Cambria Math" panose="02040503050406030204" pitchFamily="18" charset="0"/>
                            </a:rPr>
                            <m:t>𝑟</m:t>
                          </m:r>
                        </m:e>
                        <m:sup>
                          <m:r>
                            <a:rPr lang="de-DE" sz="1800" i="1">
                              <a:latin typeface="Cambria Math" panose="02040503050406030204" pitchFamily="18" charset="0"/>
                              <a:ea typeface="Cambria Math" panose="02040503050406030204" pitchFamily="18" charset="0"/>
                            </a:rPr>
                            <m:t>𝑚</m:t>
                          </m:r>
                        </m:sup>
                      </m:sSup>
                    </m:oMath>
                  </m:oMathPara>
                </a14:m>
                <a:endParaRPr lang="de-DE" sz="1800" dirty="0"/>
              </a:p>
              <a:p>
                <a:pPr lvl="1"/>
                <a:r>
                  <a:rPr lang="de-DE" dirty="0"/>
                  <a:t>Nicht mehr exponentiell in </a:t>
                </a:r>
                <a14:m>
                  <m:oMath xmlns:m="http://schemas.openxmlformats.org/officeDocument/2006/math">
                    <m:r>
                      <a:rPr lang="de-DE" b="0" i="1" smtClean="0">
                        <a:latin typeface="Cambria Math" panose="02040503050406030204" pitchFamily="18" charset="0"/>
                      </a:rPr>
                      <m:t>𝑛</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r>
                          <a:rPr lang="de-DE" b="1" i="1" smtClean="0">
                            <a:latin typeface="Cambria Math" panose="02040503050406030204" pitchFamily="18" charset="0"/>
                          </a:rPr>
                          <m:t>𝑹</m:t>
                        </m:r>
                      </m:e>
                    </m:d>
                  </m:oMath>
                </a14:m>
                <a:r>
                  <a:rPr lang="de-DE" dirty="0"/>
                  <a:t>, sondern in Anzahl Nachbarknoten </a:t>
                </a:r>
                <a14:m>
                  <m:oMath xmlns:m="http://schemas.openxmlformats.org/officeDocument/2006/math">
                    <m:r>
                      <a:rPr lang="de-DE" i="1">
                        <a:latin typeface="Cambria Math" panose="02040503050406030204" pitchFamily="18" charset="0"/>
                      </a:rPr>
                      <m:t>𝑚</m:t>
                    </m:r>
                  </m:oMath>
                </a14:m>
                <a:endParaRPr lang="de-DE" dirty="0"/>
              </a:p>
              <a:p>
                <a:pPr lvl="2"/>
                <a:r>
                  <a:rPr lang="de-DE" dirty="0"/>
                  <a:t>Annahme: </a:t>
                </a:r>
                <a14:m>
                  <m:oMath xmlns:m="http://schemas.openxmlformats.org/officeDocument/2006/math">
                    <m:r>
                      <a:rPr lang="de-DE" i="1" smtClean="0">
                        <a:solidFill>
                          <a:schemeClr val="tx1"/>
                        </a:solidFill>
                        <a:latin typeface="Cambria Math" panose="02040503050406030204" pitchFamily="18" charset="0"/>
                      </a:rPr>
                      <m:t>𝑚</m:t>
                    </m:r>
                    <m:r>
                      <a:rPr lang="de-DE" i="1">
                        <a:solidFill>
                          <a:schemeClr val="tx1"/>
                        </a:solidFill>
                        <a:latin typeface="Cambria Math" panose="02040503050406030204" pitchFamily="18" charset="0"/>
                        <a:ea typeface="Cambria Math" panose="02040503050406030204" pitchFamily="18" charset="0"/>
                      </a:rPr>
                      <m:t>≪</m:t>
                    </m:r>
                    <m:r>
                      <a:rPr lang="de-DE" i="1">
                        <a:solidFill>
                          <a:schemeClr val="tx1"/>
                        </a:solidFill>
                        <a:latin typeface="Cambria Math" panose="02040503050406030204" pitchFamily="18" charset="0"/>
                        <a:ea typeface="Cambria Math" panose="02040503050406030204" pitchFamily="18" charset="0"/>
                      </a:rPr>
                      <m:t>𝑛</m:t>
                    </m:r>
                  </m:oMath>
                </a14:m>
                <a:r>
                  <a:rPr lang="de-DE" dirty="0">
                    <a:solidFill>
                      <a:schemeClr val="tx1"/>
                    </a:solidFill>
                  </a:rPr>
                  <a:t> </a:t>
                </a:r>
                <a:r>
                  <a:rPr lang="de-DE" dirty="0"/>
                  <a:t>und</a:t>
                </a:r>
                <a:r>
                  <a:rPr lang="de-DE" dirty="0">
                    <a:solidFill>
                      <a:schemeClr val="accent1"/>
                    </a:solidFill>
                  </a:rPr>
                  <a:t> </a:t>
                </a:r>
                <a14:m>
                  <m:oMath xmlns:m="http://schemas.openxmlformats.org/officeDocument/2006/math">
                    <m:sSup>
                      <m:sSupPr>
                        <m:ctrlPr>
                          <a:rPr lang="de-DE" b="0" i="1" smtClean="0">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𝑛</m:t>
                        </m:r>
                      </m:e>
                      <m:sup>
                        <m:r>
                          <a:rPr lang="de-DE" b="0" i="1" smtClean="0">
                            <a:solidFill>
                              <a:schemeClr val="accent1"/>
                            </a:solidFill>
                            <a:latin typeface="Cambria Math" panose="02040503050406030204" pitchFamily="18" charset="0"/>
                            <a:ea typeface="Cambria Math" panose="02040503050406030204" pitchFamily="18" charset="0"/>
                          </a:rPr>
                          <m:t>′</m:t>
                        </m:r>
                      </m:sup>
                    </m:sSup>
                  </m:oMath>
                </a14:m>
                <a:r>
                  <a:rPr lang="de-DE" dirty="0">
                    <a:solidFill>
                      <a:schemeClr val="accent1"/>
                    </a:solidFill>
                  </a:rPr>
                  <a:t> nicht exponentiell abhängig von </a:t>
                </a:r>
                <a14:m>
                  <m:oMath xmlns:m="http://schemas.openxmlformats.org/officeDocument/2006/math">
                    <m:r>
                      <a:rPr lang="de-DE" i="1">
                        <a:solidFill>
                          <a:schemeClr val="accent1"/>
                        </a:solidFill>
                        <a:latin typeface="Cambria Math" panose="02040503050406030204" pitchFamily="18" charset="0"/>
                        <a:ea typeface="Cambria Math" panose="02040503050406030204" pitchFamily="18" charset="0"/>
                      </a:rPr>
                      <m:t>𝑛</m:t>
                    </m:r>
                  </m:oMath>
                </a14:m>
                <a:r>
                  <a:rPr lang="de-DE" dirty="0"/>
                  <a:t>, so dass </a:t>
                </a:r>
                <a14:m>
                  <m:oMath xmlns:m="http://schemas.openxmlformats.org/officeDocument/2006/math">
                    <m:r>
                      <a:rPr lang="de-DE" i="1">
                        <a:solidFill>
                          <a:schemeClr val="accent1"/>
                        </a:solidFill>
                        <a:latin typeface="Cambria Math" panose="02040503050406030204" pitchFamily="18" charset="0"/>
                      </a:rPr>
                      <m:t>𝑂</m:t>
                    </m:r>
                    <m:d>
                      <m:dPr>
                        <m:ctrlPr>
                          <a:rPr lang="de-DE" i="1">
                            <a:solidFill>
                              <a:schemeClr val="accent1"/>
                            </a:solidFill>
                            <a:latin typeface="Cambria Math" panose="02040503050406030204" pitchFamily="18" charset="0"/>
                          </a:rPr>
                        </m:ctrlPr>
                      </m:dPr>
                      <m:e>
                        <m:sSup>
                          <m:sSupPr>
                            <m:ctrlPr>
                              <a:rPr lang="de-DE" b="0" i="1" smtClean="0">
                                <a:solidFill>
                                  <a:schemeClr val="accent1"/>
                                </a:solidFill>
                                <a:latin typeface="Cambria Math" panose="02040503050406030204" pitchFamily="18" charset="0"/>
                              </a:rPr>
                            </m:ctrlPr>
                          </m:sSupPr>
                          <m:e>
                            <m:r>
                              <a:rPr lang="de-DE" i="1">
                                <a:solidFill>
                                  <a:schemeClr val="accent1"/>
                                </a:solidFill>
                                <a:latin typeface="Cambria Math" panose="02040503050406030204" pitchFamily="18" charset="0"/>
                              </a:rPr>
                              <m:t>𝑛</m:t>
                            </m:r>
                          </m:e>
                          <m:sup>
                            <m:r>
                              <a:rPr lang="de-DE" b="0" i="1" smtClean="0">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𝑟</m:t>
                            </m:r>
                          </m:e>
                          <m:sup>
                            <m:r>
                              <a:rPr lang="de-DE" i="1">
                                <a:solidFill>
                                  <a:schemeClr val="accent1"/>
                                </a:solidFill>
                                <a:latin typeface="Cambria Math" panose="02040503050406030204" pitchFamily="18" charset="0"/>
                                <a:ea typeface="Cambria Math" panose="02040503050406030204" pitchFamily="18" charset="0"/>
                              </a:rPr>
                              <m:t>𝑚</m:t>
                            </m:r>
                          </m:sup>
                        </m:sSup>
                      </m:e>
                    </m:d>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𝑂</m:t>
                    </m:r>
                    <m:d>
                      <m:dPr>
                        <m:ctrlPr>
                          <a:rPr lang="de-DE" i="1">
                            <a:solidFill>
                              <a:schemeClr val="accent1"/>
                            </a:solidFill>
                            <a:latin typeface="Cambria Math" panose="02040503050406030204" pitchFamily="18" charset="0"/>
                            <a:ea typeface="Cambria Math" panose="02040503050406030204" pitchFamily="18" charset="0"/>
                          </a:rPr>
                        </m:ctrlPr>
                      </m:dPr>
                      <m:e>
                        <m:sSup>
                          <m:sSupPr>
                            <m:ctrlPr>
                              <a:rPr lang="de-DE" i="1">
                                <a:solidFill>
                                  <a:schemeClr val="accent1"/>
                                </a:solidFill>
                                <a:latin typeface="Cambria Math" panose="02040503050406030204" pitchFamily="18" charset="0"/>
                                <a:ea typeface="Cambria Math" panose="02040503050406030204" pitchFamily="18" charset="0"/>
                              </a:rPr>
                            </m:ctrlPr>
                          </m:sSupPr>
                          <m:e>
                            <m:r>
                              <a:rPr lang="de-DE" i="1">
                                <a:solidFill>
                                  <a:schemeClr val="accent1"/>
                                </a:solidFill>
                                <a:latin typeface="Cambria Math" panose="02040503050406030204" pitchFamily="18" charset="0"/>
                                <a:ea typeface="Cambria Math" panose="02040503050406030204" pitchFamily="18" charset="0"/>
                              </a:rPr>
                              <m:t>𝑟</m:t>
                            </m:r>
                          </m:e>
                          <m:sup>
                            <m:r>
                              <a:rPr lang="de-DE" i="1">
                                <a:solidFill>
                                  <a:schemeClr val="accent1"/>
                                </a:solidFill>
                                <a:latin typeface="Cambria Math" panose="02040503050406030204" pitchFamily="18" charset="0"/>
                                <a:ea typeface="Cambria Math" panose="02040503050406030204" pitchFamily="18" charset="0"/>
                              </a:rPr>
                              <m:t>𝑛</m:t>
                            </m:r>
                          </m:sup>
                        </m:sSup>
                      </m:e>
                    </m:d>
                  </m:oMath>
                </a14:m>
                <a:endParaRPr lang="de-DE" dirty="0"/>
              </a:p>
              <a:p>
                <a:pPr lvl="3"/>
                <a:r>
                  <a:rPr lang="de-DE" dirty="0"/>
                  <a:t>Realistische Szenarien: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𝑛</m:t>
                        </m:r>
                      </m:e>
                      <m:sup>
                        <m:r>
                          <a:rPr lang="de-DE" b="0" i="1" smtClean="0">
                            <a:latin typeface="Cambria Math" panose="02040503050406030204" pitchFamily="18" charset="0"/>
                          </a:rPr>
                          <m:t>′</m:t>
                        </m:r>
                      </m:sup>
                    </m:sSup>
                    <m:r>
                      <a:rPr lang="de-DE" b="0" i="1" smtClean="0">
                        <a:latin typeface="Cambria Math" panose="02040503050406030204" pitchFamily="18" charset="0"/>
                      </a:rPr>
                      <m:t>&lt;</m:t>
                    </m:r>
                    <m:r>
                      <a:rPr lang="de-DE" b="0" i="1" smtClean="0">
                        <a:latin typeface="Cambria Math" panose="02040503050406030204" pitchFamily="18" charset="0"/>
                      </a:rPr>
                      <m:t>𝑛</m:t>
                    </m:r>
                  </m:oMath>
                </a14:m>
                <a:r>
                  <a:rPr lang="de-DE" dirty="0"/>
                  <a:t> oder in gleicher Größenordnung</a:t>
                </a:r>
              </a:p>
              <a:p>
                <a:pPr lvl="1"/>
                <a:r>
                  <a:rPr lang="de-DE" dirty="0"/>
                  <a:t>Vergleich BN</a:t>
                </a:r>
                <a:r>
                  <a:rPr lang="de-DE" dirty="0">
                    <a:solidFill>
                      <a:schemeClr val="tx1"/>
                    </a:solidFill>
                  </a:rPr>
                  <a:t>: </a:t>
                </a:r>
                <a14:m>
                  <m:oMath xmlns:m="http://schemas.openxmlformats.org/officeDocument/2006/math">
                    <m:r>
                      <a:rPr lang="de-DE" i="1">
                        <a:solidFill>
                          <a:schemeClr val="tx1"/>
                        </a:solidFill>
                        <a:latin typeface="Cambria Math" panose="02040503050406030204" pitchFamily="18" charset="0"/>
                      </a:rPr>
                      <m:t>𝑂</m:t>
                    </m:r>
                    <m:d>
                      <m:dPr>
                        <m:ctrlPr>
                          <a:rPr lang="de-DE" i="1">
                            <a:solidFill>
                              <a:schemeClr val="tx1"/>
                            </a:solidFill>
                            <a:latin typeface="Cambria Math" panose="02040503050406030204" pitchFamily="18" charset="0"/>
                          </a:rPr>
                        </m:ctrlPr>
                      </m:dPr>
                      <m:e>
                        <m:r>
                          <a:rPr lang="de-DE" b="0" i="1" smtClean="0">
                            <a:solidFill>
                              <a:srgbClr val="FFC000"/>
                            </a:solidFill>
                            <a:latin typeface="Cambria Math" panose="02040503050406030204" pitchFamily="18" charset="0"/>
                          </a:rPr>
                          <m:t>𝑛</m:t>
                        </m:r>
                        <m:r>
                          <a:rPr lang="de-DE" i="1">
                            <a:solidFill>
                              <a:schemeClr val="tx1"/>
                            </a:solidFill>
                            <a:latin typeface="Cambria Math" panose="02040503050406030204" pitchFamily="18" charset="0"/>
                            <a:ea typeface="Cambria Math" panose="02040503050406030204" pitchFamily="18" charset="0"/>
                          </a:rPr>
                          <m:t>∙</m:t>
                        </m:r>
                        <m:sSup>
                          <m:sSupPr>
                            <m:ctrlPr>
                              <a:rPr lang="de-DE" i="1">
                                <a:solidFill>
                                  <a:schemeClr val="tx1"/>
                                </a:solidFill>
                                <a:latin typeface="Cambria Math" panose="02040503050406030204" pitchFamily="18" charset="0"/>
                                <a:ea typeface="Cambria Math" panose="02040503050406030204" pitchFamily="18" charset="0"/>
                              </a:rPr>
                            </m:ctrlPr>
                          </m:sSupPr>
                          <m:e>
                            <m:r>
                              <a:rPr lang="de-DE" i="1">
                                <a:solidFill>
                                  <a:schemeClr val="tx1"/>
                                </a:solidFill>
                                <a:latin typeface="Cambria Math" panose="02040503050406030204" pitchFamily="18" charset="0"/>
                                <a:ea typeface="Cambria Math" panose="02040503050406030204" pitchFamily="18" charset="0"/>
                              </a:rPr>
                              <m:t>𝑟</m:t>
                            </m:r>
                          </m:e>
                          <m:sup>
                            <m:r>
                              <a:rPr lang="de-DE" i="1">
                                <a:solidFill>
                                  <a:schemeClr val="tx1"/>
                                </a:solidFill>
                                <a:latin typeface="Cambria Math" panose="02040503050406030204" pitchFamily="18" charset="0"/>
                                <a:ea typeface="Cambria Math" panose="02040503050406030204" pitchFamily="18" charset="0"/>
                              </a:rPr>
                              <m:t>𝑚</m:t>
                            </m:r>
                          </m:sup>
                        </m:sSup>
                      </m:e>
                    </m:d>
                  </m:oMath>
                </a14:m>
                <a:endParaRPr lang="de-DE" dirty="0"/>
              </a:p>
            </p:txBody>
          </p:sp>
        </mc:Choice>
        <mc:Fallback xmlns="">
          <p:sp>
            <p:nvSpPr>
              <p:cNvPr id="5" name="Content Placeholder 4">
                <a:extLst>
                  <a:ext uri="{FF2B5EF4-FFF2-40B4-BE49-F238E27FC236}">
                    <a16:creationId xmlns:a16="http://schemas.microsoft.com/office/drawing/2014/main" id="{4F1BC10C-5D04-B549-927C-8E58543C5282}"/>
                  </a:ext>
                </a:extLst>
              </p:cNvPr>
              <p:cNvSpPr>
                <a:spLocks noGrp="1" noRot="1" noChangeAspect="1" noMove="1" noResize="1" noEditPoints="1" noAdjustHandles="1" noChangeArrowheads="1" noChangeShapeType="1" noTextEdit="1"/>
              </p:cNvSpPr>
              <p:nvPr>
                <p:ph idx="1"/>
              </p:nvPr>
            </p:nvSpPr>
            <p:spPr>
              <a:blipFill>
                <a:blip r:embed="rId2"/>
                <a:stretch>
                  <a:fillRect l="-3422" t="-1194" b="-896"/>
                </a:stretch>
              </a:blipFill>
            </p:spPr>
            <p:txBody>
              <a:bodyPr/>
              <a:lstStyle/>
              <a:p>
                <a:r>
                  <a:rPr lang="de-DE">
                    <a:noFill/>
                  </a:rPr>
                  <a:t> </a:t>
                </a:r>
              </a:p>
            </p:txBody>
          </p:sp>
        </mc:Fallback>
      </mc:AlternateContent>
      <p:sp>
        <p:nvSpPr>
          <p:cNvPr id="6" name="Date Placeholder 5">
            <a:extLst>
              <a:ext uri="{FF2B5EF4-FFF2-40B4-BE49-F238E27FC236}">
                <a16:creationId xmlns:a16="http://schemas.microsoft.com/office/drawing/2014/main" id="{C0C30376-7C71-B24A-A506-8DCFD02B3500}"/>
              </a:ext>
            </a:extLst>
          </p:cNvPr>
          <p:cNvSpPr>
            <a:spLocks noGrp="1"/>
          </p:cNvSpPr>
          <p:nvPr>
            <p:ph type="dt" sz="half" idx="2"/>
          </p:nvPr>
        </p:nvSpPr>
        <p:spPr/>
        <p:txBody>
          <a:bodyPr/>
          <a:lstStyle/>
          <a:p>
            <a:r>
              <a:rPr lang="en-GB"/>
              <a:t>Episodische PGMs</a:t>
            </a:r>
            <a:endParaRPr lang="de-DE" dirty="0"/>
          </a:p>
        </p:txBody>
      </p:sp>
      <p:sp>
        <p:nvSpPr>
          <p:cNvPr id="3" name="Footer Placeholder 2">
            <a:extLst>
              <a:ext uri="{FF2B5EF4-FFF2-40B4-BE49-F238E27FC236}">
                <a16:creationId xmlns:a16="http://schemas.microsoft.com/office/drawing/2014/main" id="{EA288B24-BD51-6D42-B17B-54087845E8ED}"/>
              </a:ext>
            </a:extLst>
          </p:cNvPr>
          <p:cNvSpPr>
            <a:spLocks noGrp="1"/>
          </p:cNvSpPr>
          <p:nvPr>
            <p:ph type="ftr" sz="quarter" idx="3"/>
          </p:nvPr>
        </p:nvSpPr>
        <p:spPr/>
        <p:txBody>
          <a:bodyPr/>
          <a:lstStyle/>
          <a:p>
            <a:r>
              <a:rPr lang="en-GB"/>
              <a:t>Tanya Braun</a:t>
            </a:r>
          </a:p>
        </p:txBody>
      </p:sp>
      <p:sp>
        <p:nvSpPr>
          <p:cNvPr id="4" name="Slide Number Placeholder 3">
            <a:extLst>
              <a:ext uri="{FF2B5EF4-FFF2-40B4-BE49-F238E27FC236}">
                <a16:creationId xmlns:a16="http://schemas.microsoft.com/office/drawing/2014/main" id="{1D8BD24F-AC18-3441-A253-055581C289C4}"/>
              </a:ext>
            </a:extLst>
          </p:cNvPr>
          <p:cNvSpPr>
            <a:spLocks noGrp="1"/>
          </p:cNvSpPr>
          <p:nvPr>
            <p:ph type="sldNum" sz="quarter" idx="4"/>
          </p:nvPr>
        </p:nvSpPr>
        <p:spPr/>
        <p:txBody>
          <a:bodyPr/>
          <a:lstStyle/>
          <a:p>
            <a:fld id="{67C9959E-8E6B-B04C-9955-EA096F41CA7A}" type="slidenum">
              <a:rPr lang="en-GB" smtClean="0"/>
              <a:pPr/>
              <a:t>69</a:t>
            </a:fld>
            <a:endParaRPr lang="en-GB"/>
          </a:p>
        </p:txBody>
      </p:sp>
      <p:sp>
        <p:nvSpPr>
          <p:cNvPr id="7" name="Right Brace 6">
            <a:extLst>
              <a:ext uri="{FF2B5EF4-FFF2-40B4-BE49-F238E27FC236}">
                <a16:creationId xmlns:a16="http://schemas.microsoft.com/office/drawing/2014/main" id="{988D54E1-A6BF-C949-85BB-2AA7E3C697CA}"/>
              </a:ext>
            </a:extLst>
          </p:cNvPr>
          <p:cNvSpPr/>
          <p:nvPr/>
        </p:nvSpPr>
        <p:spPr>
          <a:xfrm rot="16200000">
            <a:off x="8883431" y="3159157"/>
            <a:ext cx="212424" cy="104024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TextBox 7">
            <a:extLst>
              <a:ext uri="{FF2B5EF4-FFF2-40B4-BE49-F238E27FC236}">
                <a16:creationId xmlns:a16="http://schemas.microsoft.com/office/drawing/2014/main" id="{144ACA30-4924-CB4E-8D64-9A7D4E49F39A}"/>
              </a:ext>
            </a:extLst>
          </p:cNvPr>
          <p:cNvSpPr txBox="1"/>
          <p:nvPr/>
        </p:nvSpPr>
        <p:spPr>
          <a:xfrm>
            <a:off x="7838077" y="3203445"/>
            <a:ext cx="2303131" cy="369332"/>
          </a:xfrm>
          <a:prstGeom prst="rect">
            <a:avLst/>
          </a:prstGeom>
          <a:noFill/>
        </p:spPr>
        <p:txBody>
          <a:bodyPr wrap="none" rtlCol="0">
            <a:spAutoFit/>
          </a:bodyPr>
          <a:lstStyle/>
          <a:p>
            <a:r>
              <a:rPr lang="de-DE" dirty="0"/>
              <a:t>Größtmöglicher Faktor</a:t>
            </a:r>
          </a:p>
        </p:txBody>
      </p:sp>
    </p:spTree>
    <p:extLst>
      <p:ext uri="{BB962C8B-B14F-4D97-AF65-F5344CB8AC3E}">
        <p14:creationId xmlns:p14="http://schemas.microsoft.com/office/powerpoint/2010/main" val="41366768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0D6BA-2FA4-054C-B8C1-B38575DC80F4}"/>
              </a:ext>
            </a:extLst>
          </p:cNvPr>
          <p:cNvSpPr>
            <a:spLocks noGrp="1"/>
          </p:cNvSpPr>
          <p:nvPr>
            <p:ph type="title"/>
          </p:nvPr>
        </p:nvSpPr>
        <p:spPr/>
        <p:txBody>
          <a:bodyPr/>
          <a:lstStyle/>
          <a:p>
            <a:r>
              <a:rPr lang="de-DE" dirty="0"/>
              <a:t>Beispielszenario</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3044C19-CE29-D040-B8AD-58899160A580}"/>
                  </a:ext>
                </a:extLst>
              </p:cNvPr>
              <p:cNvSpPr>
                <a:spLocks noGrp="1"/>
              </p:cNvSpPr>
              <p:nvPr>
                <p:ph idx="1"/>
              </p:nvPr>
            </p:nvSpPr>
            <p:spPr>
              <a:xfrm>
                <a:off x="360000" y="1665066"/>
                <a:ext cx="8703866" cy="4240848"/>
              </a:xfrm>
            </p:spPr>
            <p:txBody>
              <a:bodyPr/>
              <a:lstStyle/>
              <a:p>
                <a:r>
                  <a:rPr lang="de-DE" dirty="0"/>
                  <a:t>Wird im Laufe der Vorlesung weiter ausgebaut</a:t>
                </a:r>
              </a:p>
              <a:p>
                <a:pPr lvl="1"/>
                <a:r>
                  <a:rPr lang="de-DE" dirty="0"/>
                  <a:t>Ziel: </a:t>
                </a:r>
                <a:r>
                  <a:rPr lang="de-DE" dirty="0">
                    <a:solidFill>
                      <a:schemeClr val="accent1"/>
                    </a:solidFill>
                  </a:rPr>
                  <a:t>Umsetzung eines nutzenbasierten Agenten</a:t>
                </a:r>
              </a:p>
              <a:p>
                <a:pPr lvl="2"/>
                <a:r>
                  <a:rPr lang="de-DE" dirty="0"/>
                  <a:t>Entwicklung über die Zeit: Epidemie-Verhalten von </a:t>
                </a:r>
                <a14:m>
                  <m:oMath xmlns:m="http://schemas.openxmlformats.org/officeDocument/2006/math">
                    <m:r>
                      <a:rPr lang="de-DE" b="0" i="1" smtClean="0">
                        <a:latin typeface="Cambria Math" panose="02040503050406030204" pitchFamily="18" charset="0"/>
                      </a:rPr>
                      <m:t>𝑡</m:t>
                    </m:r>
                    <m:r>
                      <a:rPr lang="de-DE" b="0" i="1" smtClean="0">
                        <a:latin typeface="Cambria Math" panose="02040503050406030204" pitchFamily="18" charset="0"/>
                      </a:rPr>
                      <m:t>−1</m:t>
                    </m:r>
                  </m:oMath>
                </a14:m>
                <a:r>
                  <a:rPr lang="de-DE" dirty="0"/>
                  <a:t> zu </a:t>
                </a:r>
                <a14:m>
                  <m:oMath xmlns:m="http://schemas.openxmlformats.org/officeDocument/2006/math">
                    <m:r>
                      <a:rPr lang="de-DE" b="0" i="1" smtClean="0">
                        <a:latin typeface="Cambria Math" panose="02040503050406030204" pitchFamily="18" charset="0"/>
                        <a:ea typeface="Cambria Math" panose="02040503050406030204" pitchFamily="18" charset="0"/>
                      </a:rPr>
                      <m:t>𝑡</m:t>
                    </m:r>
                  </m:oMath>
                </a14:m>
                <a:endParaRPr lang="de-DE" dirty="0"/>
              </a:p>
              <a:p>
                <a:pPr lvl="2"/>
                <a:r>
                  <a:rPr lang="de-DE" dirty="0"/>
                  <a:t>Entscheidungen zu Aktionen: Mobilität einschränken ➝ </a:t>
                </a:r>
                <a14:m>
                  <m:oMath xmlns:m="http://schemas.openxmlformats.org/officeDocument/2006/math">
                    <m:r>
                      <a:rPr lang="de-DE" i="1">
                        <a:latin typeface="Cambria Math" panose="02040503050406030204" pitchFamily="18" charset="0"/>
                      </a:rPr>
                      <m:t>𝑅𝑒𝑠𝑡𝑟𝑖𝑐𝑡</m:t>
                    </m:r>
                  </m:oMath>
                </a14:m>
                <a:endParaRPr lang="de-DE" dirty="0"/>
              </a:p>
              <a:p>
                <a:pPr lvl="2"/>
                <a:r>
                  <a:rPr lang="de-DE" dirty="0"/>
                  <a:t>Nutzenfunktion: Ergebnis in </a:t>
                </a:r>
                <a14:m>
                  <m:oMath xmlns:m="http://schemas.openxmlformats.org/officeDocument/2006/math">
                    <m:r>
                      <a:rPr lang="de-DE" b="0" i="1" smtClean="0">
                        <a:latin typeface="Cambria Math" panose="02040503050406030204" pitchFamily="18" charset="0"/>
                      </a:rPr>
                      <m:t>𝑈𝑡𝑖𝑙</m:t>
                    </m:r>
                  </m:oMath>
                </a14:m>
                <a:endParaRPr lang="de-DE" dirty="0"/>
              </a:p>
              <a:p>
                <a:pPr lvl="2"/>
                <a:r>
                  <a:rPr lang="de-DE" dirty="0"/>
                  <a:t>Ausblick auf Vorlesung zu entscheidungstheoretischen temporalen PGMs:</a:t>
                </a:r>
              </a:p>
            </p:txBody>
          </p:sp>
        </mc:Choice>
        <mc:Fallback xmlns="">
          <p:sp>
            <p:nvSpPr>
              <p:cNvPr id="3" name="Content Placeholder 2">
                <a:extLst>
                  <a:ext uri="{FF2B5EF4-FFF2-40B4-BE49-F238E27FC236}">
                    <a16:creationId xmlns:a16="http://schemas.microsoft.com/office/drawing/2014/main" id="{F3044C19-CE29-D040-B8AD-58899160A580}"/>
                  </a:ext>
                </a:extLst>
              </p:cNvPr>
              <p:cNvSpPr>
                <a:spLocks noGrp="1" noRot="1" noChangeAspect="1" noMove="1" noResize="1" noEditPoints="1" noAdjustHandles="1" noChangeArrowheads="1" noChangeShapeType="1" noTextEdit="1"/>
              </p:cNvSpPr>
              <p:nvPr>
                <p:ph idx="1"/>
              </p:nvPr>
            </p:nvSpPr>
            <p:spPr>
              <a:xfrm>
                <a:off x="360000" y="1665066"/>
                <a:ext cx="8703866" cy="4240848"/>
              </a:xfrm>
              <a:blipFill>
                <a:blip r:embed="rId2"/>
                <a:stretch>
                  <a:fillRect l="-1892" t="-268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50B25829-54BC-0E47-B388-215E96AEE89C}"/>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96EBE029-BA7A-D14E-8C46-36944A7BD05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DEBE988C-5F32-BC44-A107-19364CC94E9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7</a:t>
            </a:fld>
            <a:r>
              <a:rPr lang="de-DE"/>
              <a:t> </a:t>
            </a:r>
            <a:endParaRPr lang="de-DE" sz="1400" dirty="0"/>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0DCEE9CF-BF46-E54B-B623-C2AD30E83BFF}"/>
                  </a:ext>
                </a:extLst>
              </p:cNvPr>
              <p:cNvGraphicFramePr>
                <a:graphicFrameLocks noGrp="1"/>
              </p:cNvGraphicFramePr>
              <p:nvPr>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24000">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𝐸𝑝𝑖𝑑</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𝑇𝑟𝑎𝑣𝑒𝑙</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charset="0"/>
                                  </a:rPr>
                                  <m:t>𝑆𝑖𝑐𝑘</m:t>
                                </m:r>
                              </m:oMath>
                            </m:oMathPara>
                          </a14:m>
                          <a:endParaRPr lang="en-US" sz="18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rPr>
                                  <m:t>𝑃</m:t>
                                </m:r>
                              </m:oMath>
                            </m:oMathPara>
                          </a14:m>
                          <a:endParaRPr lang="en-US" sz="1800" dirty="0"/>
                        </a:p>
                      </a:txBody>
                      <a:tcPr marL="45720" marR="45720"/>
                    </a:tc>
                    <a:extLst>
                      <a:ext uri="{0D108BD9-81ED-4DB2-BD59-A6C34878D82A}">
                        <a16:rowId xmlns:a16="http://schemas.microsoft.com/office/drawing/2014/main" val="10000"/>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0.20</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1"/>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0.24</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2"/>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0.28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3"/>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0.08</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4"/>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0.05</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5"/>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0.06</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6"/>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𝑓𝑎𝑙𝑠𝑒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0.07</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7"/>
                      </a:ext>
                    </a:extLst>
                  </a:tr>
                  <a:tr h="324000">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800" i="1" dirty="0" smtClean="0">
                                    <a:latin typeface="Cambria Math" panose="02040503050406030204" pitchFamily="18" charset="0"/>
                                    <a:ea typeface="Cambria Math" panose="02040503050406030204" pitchFamily="18" charset="0"/>
                                  </a:rPr>
                                  <m:t>𝑡𝑟𝑢𝑒</m:t>
                                </m:r>
                              </m:oMath>
                            </m:oMathPara>
                          </a14:m>
                          <a:endParaRPr lang="en-US" sz="18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de-DE" sz="1800" b="0" i="1" smtClean="0">
                                    <a:latin typeface="Cambria Math" panose="02040503050406030204" pitchFamily="18" charset="0"/>
                                    <a:ea typeface="Cambria Math" panose="02040503050406030204" pitchFamily="18" charset="0"/>
                                  </a:rPr>
                                  <m:t>0.02</m:t>
                                </m:r>
                              </m:oMath>
                            </m:oMathPara>
                          </a14:m>
                          <a:endParaRPr lang="en-US" sz="1800" i="0" dirty="0">
                            <a:latin typeface="Cambria Math" panose="02040503050406030204" pitchFamily="18" charset="0"/>
                            <a:ea typeface="Cambria Math" panose="02040503050406030204" pitchFamily="18" charset="0"/>
                          </a:endParaRP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7" name="Table 6">
                <a:extLst>
                  <a:ext uri="{FF2B5EF4-FFF2-40B4-BE49-F238E27FC236}">
                    <a16:creationId xmlns:a16="http://schemas.microsoft.com/office/drawing/2014/main" id="{0DCEE9CF-BF46-E54B-B623-C2AD30E83BFF}"/>
                  </a:ext>
                </a:extLst>
              </p:cNvPr>
              <p:cNvGraphicFramePr>
                <a:graphicFrameLocks noGrp="1"/>
              </p:cNvGraphicFramePr>
              <p:nvPr>
                <p:extLst/>
              </p:nvPr>
            </p:nvGraphicFramePr>
            <p:xfrm>
              <a:off x="9065430" y="2614074"/>
              <a:ext cx="2778570" cy="3291840"/>
            </p:xfrm>
            <a:graphic>
              <a:graphicData uri="http://schemas.openxmlformats.org/drawingml/2006/table">
                <a:tbl>
                  <a:tblPr firstRow="1" bandRow="1">
                    <a:tableStyleId>{793D81CF-94F2-401A-BA57-92F5A7B2D0C5}</a:tableStyleId>
                  </a:tblPr>
                  <a:tblGrid>
                    <a:gridCol w="688594">
                      <a:extLst>
                        <a:ext uri="{9D8B030D-6E8A-4147-A177-3AD203B41FA5}">
                          <a16:colId xmlns:a16="http://schemas.microsoft.com/office/drawing/2014/main" val="20000"/>
                        </a:ext>
                      </a:extLst>
                    </a:gridCol>
                    <a:gridCol w="830517">
                      <a:extLst>
                        <a:ext uri="{9D8B030D-6E8A-4147-A177-3AD203B41FA5}">
                          <a16:colId xmlns:a16="http://schemas.microsoft.com/office/drawing/2014/main" val="20001"/>
                        </a:ext>
                      </a:extLst>
                    </a:gridCol>
                    <a:gridCol w="688594">
                      <a:extLst>
                        <a:ext uri="{9D8B030D-6E8A-4147-A177-3AD203B41FA5}">
                          <a16:colId xmlns:a16="http://schemas.microsoft.com/office/drawing/2014/main" val="20002"/>
                        </a:ext>
                      </a:extLst>
                    </a:gridCol>
                    <a:gridCol w="570865">
                      <a:extLst>
                        <a:ext uri="{9D8B030D-6E8A-4147-A177-3AD203B41FA5}">
                          <a16:colId xmlns:a16="http://schemas.microsoft.com/office/drawing/2014/main" val="20003"/>
                        </a:ext>
                      </a:extLst>
                    </a:gridCol>
                  </a:tblGrid>
                  <a:tr h="365760">
                    <a:tc>
                      <a:txBody>
                        <a:bodyPr/>
                        <a:lstStyle/>
                        <a:p>
                          <a:endParaRPr lang="en-US"/>
                        </a:p>
                      </a:txBody>
                      <a:tcPr marL="45720" marR="45720">
                        <a:blipFill>
                          <a:blip r:embed="rId3"/>
                          <a:stretch>
                            <a:fillRect t="-3448" r="-300000" b="-800000"/>
                          </a:stretch>
                        </a:blipFill>
                      </a:tcPr>
                    </a:tc>
                    <a:tc>
                      <a:txBody>
                        <a:bodyPr/>
                        <a:lstStyle/>
                        <a:p>
                          <a:endParaRPr lang="en-US"/>
                        </a:p>
                      </a:txBody>
                      <a:tcPr marL="45720" marR="45720">
                        <a:blipFill>
                          <a:blip r:embed="rId3"/>
                          <a:stretch>
                            <a:fillRect l="-84615" t="-3448" r="-153846" b="-800000"/>
                          </a:stretch>
                        </a:blipFill>
                      </a:tcPr>
                    </a:tc>
                    <a:tc>
                      <a:txBody>
                        <a:bodyPr/>
                        <a:lstStyle/>
                        <a:p>
                          <a:endParaRPr lang="en-US"/>
                        </a:p>
                      </a:txBody>
                      <a:tcPr marL="45720" marR="45720">
                        <a:blipFill>
                          <a:blip r:embed="rId3"/>
                          <a:stretch>
                            <a:fillRect l="-218182" t="-3448" r="-81818" b="-800000"/>
                          </a:stretch>
                        </a:blipFill>
                      </a:tcPr>
                    </a:tc>
                    <a:tc>
                      <a:txBody>
                        <a:bodyPr/>
                        <a:lstStyle/>
                        <a:p>
                          <a:endParaRPr lang="en-US"/>
                        </a:p>
                      </a:txBody>
                      <a:tcPr marL="45720" marR="45720">
                        <a:blipFill>
                          <a:blip r:embed="rId3"/>
                          <a:stretch>
                            <a:fillRect l="-388889" t="-3448" b="-800000"/>
                          </a:stretch>
                        </a:blipFill>
                      </a:tcPr>
                    </a:tc>
                    <a:extLst>
                      <a:ext uri="{0D108BD9-81ED-4DB2-BD59-A6C34878D82A}">
                        <a16:rowId xmlns:a16="http://schemas.microsoft.com/office/drawing/2014/main" val="10000"/>
                      </a:ext>
                    </a:extLst>
                  </a:tr>
                  <a:tr h="365760">
                    <a:tc>
                      <a:txBody>
                        <a:bodyPr/>
                        <a:lstStyle/>
                        <a:p>
                          <a:endParaRPr lang="en-US"/>
                        </a:p>
                      </a:txBody>
                      <a:tcPr marL="45720" marR="45720">
                        <a:blipFill>
                          <a:blip r:embed="rId3"/>
                          <a:stretch>
                            <a:fillRect t="-103448" r="-300000" b="-700000"/>
                          </a:stretch>
                        </a:blipFill>
                      </a:tcPr>
                    </a:tc>
                    <a:tc>
                      <a:txBody>
                        <a:bodyPr/>
                        <a:lstStyle/>
                        <a:p>
                          <a:endParaRPr lang="en-US"/>
                        </a:p>
                      </a:txBody>
                      <a:tcPr marL="45720" marR="45720">
                        <a:blipFill>
                          <a:blip r:embed="rId3"/>
                          <a:stretch>
                            <a:fillRect l="-84615" t="-103448" r="-153846" b="-700000"/>
                          </a:stretch>
                        </a:blipFill>
                      </a:tcPr>
                    </a:tc>
                    <a:tc>
                      <a:txBody>
                        <a:bodyPr/>
                        <a:lstStyle/>
                        <a:p>
                          <a:endParaRPr lang="en-US"/>
                        </a:p>
                      </a:txBody>
                      <a:tcPr marL="45720" marR="45720">
                        <a:blipFill>
                          <a:blip r:embed="rId3"/>
                          <a:stretch>
                            <a:fillRect l="-218182" t="-103448" r="-81818" b="-700000"/>
                          </a:stretch>
                        </a:blipFill>
                      </a:tcPr>
                    </a:tc>
                    <a:tc>
                      <a:txBody>
                        <a:bodyPr/>
                        <a:lstStyle/>
                        <a:p>
                          <a:endParaRPr lang="en-US"/>
                        </a:p>
                      </a:txBody>
                      <a:tcPr marL="45720" marR="45720">
                        <a:blipFill>
                          <a:blip r:embed="rId3"/>
                          <a:stretch>
                            <a:fillRect l="-388889" t="-103448" b="-700000"/>
                          </a:stretch>
                        </a:blipFill>
                      </a:tcPr>
                    </a:tc>
                    <a:extLst>
                      <a:ext uri="{0D108BD9-81ED-4DB2-BD59-A6C34878D82A}">
                        <a16:rowId xmlns:a16="http://schemas.microsoft.com/office/drawing/2014/main" val="10001"/>
                      </a:ext>
                    </a:extLst>
                  </a:tr>
                  <a:tr h="365760">
                    <a:tc>
                      <a:txBody>
                        <a:bodyPr/>
                        <a:lstStyle/>
                        <a:p>
                          <a:endParaRPr lang="en-US"/>
                        </a:p>
                      </a:txBody>
                      <a:tcPr marL="45720" marR="45720">
                        <a:blipFill>
                          <a:blip r:embed="rId3"/>
                          <a:stretch>
                            <a:fillRect t="-203448" r="-300000" b="-600000"/>
                          </a:stretch>
                        </a:blipFill>
                      </a:tcPr>
                    </a:tc>
                    <a:tc>
                      <a:txBody>
                        <a:bodyPr/>
                        <a:lstStyle/>
                        <a:p>
                          <a:endParaRPr lang="en-US"/>
                        </a:p>
                      </a:txBody>
                      <a:tcPr marL="45720" marR="45720">
                        <a:blipFill>
                          <a:blip r:embed="rId3"/>
                          <a:stretch>
                            <a:fillRect l="-84615" t="-203448" r="-153846" b="-600000"/>
                          </a:stretch>
                        </a:blipFill>
                      </a:tcPr>
                    </a:tc>
                    <a:tc>
                      <a:txBody>
                        <a:bodyPr/>
                        <a:lstStyle/>
                        <a:p>
                          <a:endParaRPr lang="en-US"/>
                        </a:p>
                      </a:txBody>
                      <a:tcPr marL="45720" marR="45720">
                        <a:blipFill>
                          <a:blip r:embed="rId3"/>
                          <a:stretch>
                            <a:fillRect l="-218182" t="-203448" r="-81818" b="-600000"/>
                          </a:stretch>
                        </a:blipFill>
                      </a:tcPr>
                    </a:tc>
                    <a:tc>
                      <a:txBody>
                        <a:bodyPr/>
                        <a:lstStyle/>
                        <a:p>
                          <a:endParaRPr lang="en-US"/>
                        </a:p>
                      </a:txBody>
                      <a:tcPr marL="45720" marR="45720">
                        <a:blipFill>
                          <a:blip r:embed="rId3"/>
                          <a:stretch>
                            <a:fillRect l="-388889" t="-203448" b="-600000"/>
                          </a:stretch>
                        </a:blipFill>
                      </a:tcPr>
                    </a:tc>
                    <a:extLst>
                      <a:ext uri="{0D108BD9-81ED-4DB2-BD59-A6C34878D82A}">
                        <a16:rowId xmlns:a16="http://schemas.microsoft.com/office/drawing/2014/main" val="10002"/>
                      </a:ext>
                    </a:extLst>
                  </a:tr>
                  <a:tr h="365760">
                    <a:tc>
                      <a:txBody>
                        <a:bodyPr/>
                        <a:lstStyle/>
                        <a:p>
                          <a:endParaRPr lang="en-US"/>
                        </a:p>
                      </a:txBody>
                      <a:tcPr marL="45720" marR="45720">
                        <a:blipFill>
                          <a:blip r:embed="rId3"/>
                          <a:stretch>
                            <a:fillRect t="-303448" r="-300000" b="-500000"/>
                          </a:stretch>
                        </a:blipFill>
                      </a:tcPr>
                    </a:tc>
                    <a:tc>
                      <a:txBody>
                        <a:bodyPr/>
                        <a:lstStyle/>
                        <a:p>
                          <a:endParaRPr lang="en-US"/>
                        </a:p>
                      </a:txBody>
                      <a:tcPr marL="45720" marR="45720">
                        <a:blipFill>
                          <a:blip r:embed="rId3"/>
                          <a:stretch>
                            <a:fillRect l="-84615" t="-303448" r="-153846" b="-500000"/>
                          </a:stretch>
                        </a:blipFill>
                      </a:tcPr>
                    </a:tc>
                    <a:tc>
                      <a:txBody>
                        <a:bodyPr/>
                        <a:lstStyle/>
                        <a:p>
                          <a:endParaRPr lang="en-US"/>
                        </a:p>
                      </a:txBody>
                      <a:tcPr marL="45720" marR="45720">
                        <a:blipFill>
                          <a:blip r:embed="rId3"/>
                          <a:stretch>
                            <a:fillRect l="-218182" t="-303448" r="-81818" b="-500000"/>
                          </a:stretch>
                        </a:blipFill>
                      </a:tcPr>
                    </a:tc>
                    <a:tc>
                      <a:txBody>
                        <a:bodyPr/>
                        <a:lstStyle/>
                        <a:p>
                          <a:endParaRPr lang="en-US"/>
                        </a:p>
                      </a:txBody>
                      <a:tcPr marL="45720" marR="45720">
                        <a:blipFill>
                          <a:blip r:embed="rId3"/>
                          <a:stretch>
                            <a:fillRect l="-388889" t="-303448" b="-500000"/>
                          </a:stretch>
                        </a:blipFill>
                      </a:tcPr>
                    </a:tc>
                    <a:extLst>
                      <a:ext uri="{0D108BD9-81ED-4DB2-BD59-A6C34878D82A}">
                        <a16:rowId xmlns:a16="http://schemas.microsoft.com/office/drawing/2014/main" val="10003"/>
                      </a:ext>
                    </a:extLst>
                  </a:tr>
                  <a:tr h="365760">
                    <a:tc>
                      <a:txBody>
                        <a:bodyPr/>
                        <a:lstStyle/>
                        <a:p>
                          <a:endParaRPr lang="en-US"/>
                        </a:p>
                      </a:txBody>
                      <a:tcPr marL="45720" marR="45720">
                        <a:blipFill>
                          <a:blip r:embed="rId3"/>
                          <a:stretch>
                            <a:fillRect t="-403448" r="-300000" b="-400000"/>
                          </a:stretch>
                        </a:blipFill>
                      </a:tcPr>
                    </a:tc>
                    <a:tc>
                      <a:txBody>
                        <a:bodyPr/>
                        <a:lstStyle/>
                        <a:p>
                          <a:endParaRPr lang="en-US"/>
                        </a:p>
                      </a:txBody>
                      <a:tcPr marL="45720" marR="45720">
                        <a:blipFill>
                          <a:blip r:embed="rId3"/>
                          <a:stretch>
                            <a:fillRect l="-84615" t="-403448" r="-153846" b="-400000"/>
                          </a:stretch>
                        </a:blipFill>
                      </a:tcPr>
                    </a:tc>
                    <a:tc>
                      <a:txBody>
                        <a:bodyPr/>
                        <a:lstStyle/>
                        <a:p>
                          <a:endParaRPr lang="en-US"/>
                        </a:p>
                      </a:txBody>
                      <a:tcPr marL="45720" marR="45720">
                        <a:blipFill>
                          <a:blip r:embed="rId3"/>
                          <a:stretch>
                            <a:fillRect l="-218182" t="-403448" r="-81818" b="-400000"/>
                          </a:stretch>
                        </a:blipFill>
                      </a:tcPr>
                    </a:tc>
                    <a:tc>
                      <a:txBody>
                        <a:bodyPr/>
                        <a:lstStyle/>
                        <a:p>
                          <a:endParaRPr lang="en-US"/>
                        </a:p>
                      </a:txBody>
                      <a:tcPr marL="45720" marR="45720">
                        <a:blipFill>
                          <a:blip r:embed="rId3"/>
                          <a:stretch>
                            <a:fillRect l="-388889" t="-403448" b="-400000"/>
                          </a:stretch>
                        </a:blipFill>
                      </a:tcPr>
                    </a:tc>
                    <a:extLst>
                      <a:ext uri="{0D108BD9-81ED-4DB2-BD59-A6C34878D82A}">
                        <a16:rowId xmlns:a16="http://schemas.microsoft.com/office/drawing/2014/main" val="10004"/>
                      </a:ext>
                    </a:extLst>
                  </a:tr>
                  <a:tr h="365760">
                    <a:tc>
                      <a:txBody>
                        <a:bodyPr/>
                        <a:lstStyle/>
                        <a:p>
                          <a:endParaRPr lang="en-US"/>
                        </a:p>
                      </a:txBody>
                      <a:tcPr marL="45720" marR="45720">
                        <a:blipFill>
                          <a:blip r:embed="rId3"/>
                          <a:stretch>
                            <a:fillRect t="-503448" r="-300000" b="-300000"/>
                          </a:stretch>
                        </a:blipFill>
                      </a:tcPr>
                    </a:tc>
                    <a:tc>
                      <a:txBody>
                        <a:bodyPr/>
                        <a:lstStyle/>
                        <a:p>
                          <a:endParaRPr lang="en-US"/>
                        </a:p>
                      </a:txBody>
                      <a:tcPr marL="45720" marR="45720">
                        <a:blipFill>
                          <a:blip r:embed="rId3"/>
                          <a:stretch>
                            <a:fillRect l="-84615" t="-503448" r="-153846" b="-300000"/>
                          </a:stretch>
                        </a:blipFill>
                      </a:tcPr>
                    </a:tc>
                    <a:tc>
                      <a:txBody>
                        <a:bodyPr/>
                        <a:lstStyle/>
                        <a:p>
                          <a:endParaRPr lang="en-US"/>
                        </a:p>
                      </a:txBody>
                      <a:tcPr marL="45720" marR="45720">
                        <a:blipFill>
                          <a:blip r:embed="rId3"/>
                          <a:stretch>
                            <a:fillRect l="-218182" t="-503448" r="-81818" b="-300000"/>
                          </a:stretch>
                        </a:blipFill>
                      </a:tcPr>
                    </a:tc>
                    <a:tc>
                      <a:txBody>
                        <a:bodyPr/>
                        <a:lstStyle/>
                        <a:p>
                          <a:endParaRPr lang="en-US"/>
                        </a:p>
                      </a:txBody>
                      <a:tcPr marL="45720" marR="45720">
                        <a:blipFill>
                          <a:blip r:embed="rId3"/>
                          <a:stretch>
                            <a:fillRect l="-388889" t="-503448" b="-300000"/>
                          </a:stretch>
                        </a:blipFill>
                      </a:tcPr>
                    </a:tc>
                    <a:extLst>
                      <a:ext uri="{0D108BD9-81ED-4DB2-BD59-A6C34878D82A}">
                        <a16:rowId xmlns:a16="http://schemas.microsoft.com/office/drawing/2014/main" val="10005"/>
                      </a:ext>
                    </a:extLst>
                  </a:tr>
                  <a:tr h="365760">
                    <a:tc>
                      <a:txBody>
                        <a:bodyPr/>
                        <a:lstStyle/>
                        <a:p>
                          <a:endParaRPr lang="en-US"/>
                        </a:p>
                      </a:txBody>
                      <a:tcPr marL="45720" marR="45720">
                        <a:blipFill>
                          <a:blip r:embed="rId3"/>
                          <a:stretch>
                            <a:fillRect t="-603448" r="-300000" b="-200000"/>
                          </a:stretch>
                        </a:blipFill>
                      </a:tcPr>
                    </a:tc>
                    <a:tc>
                      <a:txBody>
                        <a:bodyPr/>
                        <a:lstStyle/>
                        <a:p>
                          <a:endParaRPr lang="en-US"/>
                        </a:p>
                      </a:txBody>
                      <a:tcPr marL="45720" marR="45720">
                        <a:blipFill>
                          <a:blip r:embed="rId3"/>
                          <a:stretch>
                            <a:fillRect l="-84615" t="-603448" r="-153846" b="-200000"/>
                          </a:stretch>
                        </a:blipFill>
                      </a:tcPr>
                    </a:tc>
                    <a:tc>
                      <a:txBody>
                        <a:bodyPr/>
                        <a:lstStyle/>
                        <a:p>
                          <a:endParaRPr lang="en-US"/>
                        </a:p>
                      </a:txBody>
                      <a:tcPr marL="45720" marR="45720">
                        <a:blipFill>
                          <a:blip r:embed="rId3"/>
                          <a:stretch>
                            <a:fillRect l="-218182" t="-603448" r="-81818" b="-200000"/>
                          </a:stretch>
                        </a:blipFill>
                      </a:tcPr>
                    </a:tc>
                    <a:tc>
                      <a:txBody>
                        <a:bodyPr/>
                        <a:lstStyle/>
                        <a:p>
                          <a:endParaRPr lang="en-US"/>
                        </a:p>
                      </a:txBody>
                      <a:tcPr marL="45720" marR="45720">
                        <a:blipFill>
                          <a:blip r:embed="rId3"/>
                          <a:stretch>
                            <a:fillRect l="-388889" t="-603448" b="-200000"/>
                          </a:stretch>
                        </a:blipFill>
                      </a:tcPr>
                    </a:tc>
                    <a:extLst>
                      <a:ext uri="{0D108BD9-81ED-4DB2-BD59-A6C34878D82A}">
                        <a16:rowId xmlns:a16="http://schemas.microsoft.com/office/drawing/2014/main" val="10006"/>
                      </a:ext>
                    </a:extLst>
                  </a:tr>
                  <a:tr h="365760">
                    <a:tc>
                      <a:txBody>
                        <a:bodyPr/>
                        <a:lstStyle/>
                        <a:p>
                          <a:endParaRPr lang="en-US"/>
                        </a:p>
                      </a:txBody>
                      <a:tcPr marL="45720" marR="45720">
                        <a:blipFill>
                          <a:blip r:embed="rId3"/>
                          <a:stretch>
                            <a:fillRect t="-703448" r="-300000" b="-100000"/>
                          </a:stretch>
                        </a:blipFill>
                      </a:tcPr>
                    </a:tc>
                    <a:tc>
                      <a:txBody>
                        <a:bodyPr/>
                        <a:lstStyle/>
                        <a:p>
                          <a:endParaRPr lang="en-US"/>
                        </a:p>
                      </a:txBody>
                      <a:tcPr marL="45720" marR="45720">
                        <a:blipFill>
                          <a:blip r:embed="rId3"/>
                          <a:stretch>
                            <a:fillRect l="-84615" t="-703448" r="-153846" b="-100000"/>
                          </a:stretch>
                        </a:blipFill>
                      </a:tcPr>
                    </a:tc>
                    <a:tc>
                      <a:txBody>
                        <a:bodyPr/>
                        <a:lstStyle/>
                        <a:p>
                          <a:endParaRPr lang="en-US"/>
                        </a:p>
                      </a:txBody>
                      <a:tcPr marL="45720" marR="45720">
                        <a:blipFill>
                          <a:blip r:embed="rId3"/>
                          <a:stretch>
                            <a:fillRect l="-218182" t="-703448" r="-81818" b="-100000"/>
                          </a:stretch>
                        </a:blipFill>
                      </a:tcPr>
                    </a:tc>
                    <a:tc>
                      <a:txBody>
                        <a:bodyPr/>
                        <a:lstStyle/>
                        <a:p>
                          <a:endParaRPr lang="en-US"/>
                        </a:p>
                      </a:txBody>
                      <a:tcPr marL="45720" marR="45720">
                        <a:blipFill>
                          <a:blip r:embed="rId3"/>
                          <a:stretch>
                            <a:fillRect l="-388889" t="-703448" b="-100000"/>
                          </a:stretch>
                        </a:blipFill>
                      </a:tcPr>
                    </a:tc>
                    <a:extLst>
                      <a:ext uri="{0D108BD9-81ED-4DB2-BD59-A6C34878D82A}">
                        <a16:rowId xmlns:a16="http://schemas.microsoft.com/office/drawing/2014/main" val="10007"/>
                      </a:ext>
                    </a:extLst>
                  </a:tr>
                  <a:tr h="365760">
                    <a:tc>
                      <a:txBody>
                        <a:bodyPr/>
                        <a:lstStyle/>
                        <a:p>
                          <a:endParaRPr lang="en-US"/>
                        </a:p>
                      </a:txBody>
                      <a:tcPr marL="45720" marR="45720">
                        <a:blipFill>
                          <a:blip r:embed="rId3"/>
                          <a:stretch>
                            <a:fillRect t="-803448" r="-300000"/>
                          </a:stretch>
                        </a:blipFill>
                      </a:tcPr>
                    </a:tc>
                    <a:tc>
                      <a:txBody>
                        <a:bodyPr/>
                        <a:lstStyle/>
                        <a:p>
                          <a:endParaRPr lang="en-US"/>
                        </a:p>
                      </a:txBody>
                      <a:tcPr marL="45720" marR="45720">
                        <a:blipFill>
                          <a:blip r:embed="rId3"/>
                          <a:stretch>
                            <a:fillRect l="-84615" t="-803448" r="-153846"/>
                          </a:stretch>
                        </a:blipFill>
                      </a:tcPr>
                    </a:tc>
                    <a:tc>
                      <a:txBody>
                        <a:bodyPr/>
                        <a:lstStyle/>
                        <a:p>
                          <a:endParaRPr lang="en-US"/>
                        </a:p>
                      </a:txBody>
                      <a:tcPr marL="45720" marR="45720">
                        <a:blipFill>
                          <a:blip r:embed="rId3"/>
                          <a:stretch>
                            <a:fillRect l="-218182" t="-803448" r="-81818"/>
                          </a:stretch>
                        </a:blipFill>
                      </a:tcPr>
                    </a:tc>
                    <a:tc>
                      <a:txBody>
                        <a:bodyPr/>
                        <a:lstStyle/>
                        <a:p>
                          <a:endParaRPr lang="en-US"/>
                        </a:p>
                      </a:txBody>
                      <a:tcPr marL="45720" marR="45720">
                        <a:blipFill>
                          <a:blip r:embed="rId3"/>
                          <a:stretch>
                            <a:fillRect l="-388889" t="-803448"/>
                          </a:stretch>
                        </a:blipFill>
                      </a:tcPr>
                    </a:tc>
                    <a:extLst>
                      <a:ext uri="{0D108BD9-81ED-4DB2-BD59-A6C34878D82A}">
                        <a16:rowId xmlns:a16="http://schemas.microsoft.com/office/drawing/2014/main" val="10008"/>
                      </a:ext>
                    </a:extLst>
                  </a:tr>
                </a:tbl>
              </a:graphicData>
            </a:graphic>
          </p:graphicFrame>
        </mc:Fallback>
      </mc:AlternateContent>
      <p:grpSp>
        <p:nvGrpSpPr>
          <p:cNvPr id="17" name="Group 16">
            <a:extLst>
              <a:ext uri="{FF2B5EF4-FFF2-40B4-BE49-F238E27FC236}">
                <a16:creationId xmlns:a16="http://schemas.microsoft.com/office/drawing/2014/main" id="{6CEE6EA9-CF58-DF41-BDB1-BDCC2E98A1F6}"/>
              </a:ext>
            </a:extLst>
          </p:cNvPr>
          <p:cNvGrpSpPr/>
          <p:nvPr/>
        </p:nvGrpSpPr>
        <p:grpSpPr>
          <a:xfrm>
            <a:off x="1155452" y="3785490"/>
            <a:ext cx="7614782" cy="2102437"/>
            <a:chOff x="266870" y="3874770"/>
            <a:chExt cx="8618888" cy="2379670"/>
          </a:xfrm>
        </p:grpSpPr>
        <p:grpSp>
          <p:nvGrpSpPr>
            <p:cNvPr id="18" name="Group 17">
              <a:extLst>
                <a:ext uri="{FF2B5EF4-FFF2-40B4-BE49-F238E27FC236}">
                  <a16:creationId xmlns:a16="http://schemas.microsoft.com/office/drawing/2014/main" id="{D2DEF752-D8E9-7747-B271-47A777B922C7}"/>
                </a:ext>
              </a:extLst>
            </p:cNvPr>
            <p:cNvGrpSpPr/>
            <p:nvPr/>
          </p:nvGrpSpPr>
          <p:grpSpPr>
            <a:xfrm>
              <a:off x="266870" y="3874770"/>
              <a:ext cx="8618888" cy="2379670"/>
              <a:chOff x="113122" y="3874770"/>
              <a:chExt cx="8618888" cy="2379670"/>
            </a:xfrm>
          </p:grpSpPr>
          <p:sp>
            <p:nvSpPr>
              <p:cNvPr id="26" name="Rectangle 25">
                <a:extLst>
                  <a:ext uri="{FF2B5EF4-FFF2-40B4-BE49-F238E27FC236}">
                    <a16:creationId xmlns:a16="http://schemas.microsoft.com/office/drawing/2014/main" id="{9CCFCDFB-51A7-0448-989F-470F745EDBB4}"/>
                  </a:ext>
                </a:extLst>
              </p:cNvPr>
              <p:cNvSpPr/>
              <p:nvPr/>
            </p:nvSpPr>
            <p:spPr>
              <a:xfrm>
                <a:off x="113122" y="3874770"/>
                <a:ext cx="4604741" cy="237967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p:sp>
            <p:nvSpPr>
              <p:cNvPr id="27" name="Rectangle 26">
                <a:extLst>
                  <a:ext uri="{FF2B5EF4-FFF2-40B4-BE49-F238E27FC236}">
                    <a16:creationId xmlns:a16="http://schemas.microsoft.com/office/drawing/2014/main" id="{DB64A757-80AE-B742-B0D7-0BA045073099}"/>
                  </a:ext>
                </a:extLst>
              </p:cNvPr>
              <p:cNvSpPr/>
              <p:nvPr/>
            </p:nvSpPr>
            <p:spPr>
              <a:xfrm>
                <a:off x="4715143" y="3874770"/>
                <a:ext cx="4016867" cy="237967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400"/>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75D79A16-3133-B64E-9C5F-0E9C619E864D}"/>
                      </a:ext>
                    </a:extLst>
                  </p:cNvPr>
                  <p:cNvSpPr txBox="1"/>
                  <p:nvPr/>
                </p:nvSpPr>
                <p:spPr>
                  <a:xfrm>
                    <a:off x="1937758" y="5190674"/>
                    <a:ext cx="1078193" cy="34290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1400" b="0" i="1" smtClean="0">
                                  <a:latin typeface="Cambria Math" panose="02040503050406030204" pitchFamily="18" charset="0"/>
                                </a:rPr>
                              </m:ctrlPr>
                            </m:sSubPr>
                            <m:e>
                              <m:r>
                                <a:rPr lang="de-DE" sz="1400" i="1">
                                  <a:latin typeface="Cambria Math" charset="0"/>
                                </a:rPr>
                                <m:t>𝐸𝑝𝑖</m:t>
                              </m:r>
                              <m:r>
                                <a:rPr lang="de-DE" sz="1400" b="0" i="1" smtClean="0">
                                  <a:latin typeface="Cambria Math" charset="0"/>
                                </a:rPr>
                                <m:t>𝑑</m:t>
                              </m:r>
                            </m:e>
                            <m:sub>
                              <m:r>
                                <a:rPr lang="de-DE" sz="1400" b="0" i="1" smtClean="0">
                                  <a:latin typeface="Cambria Math" panose="02040503050406030204" pitchFamily="18" charset="0"/>
                                </a:rPr>
                                <m:t>𝑡</m:t>
                              </m:r>
                              <m:r>
                                <a:rPr lang="de-DE" sz="1400" b="0" i="1" smtClean="0">
                                  <a:latin typeface="Cambria Math" panose="02040503050406030204" pitchFamily="18" charset="0"/>
                                </a:rPr>
                                <m:t>−1</m:t>
                              </m:r>
                            </m:sub>
                          </m:sSub>
                        </m:oMath>
                      </m:oMathPara>
                    </a14:m>
                    <a:endParaRPr lang="en-GB" sz="1400" dirty="0"/>
                  </a:p>
                </p:txBody>
              </p:sp>
            </mc:Choice>
            <mc:Fallback xmlns="">
              <p:sp>
                <p:nvSpPr>
                  <p:cNvPr id="28" name="TextBox 27">
                    <a:extLst>
                      <a:ext uri="{FF2B5EF4-FFF2-40B4-BE49-F238E27FC236}">
                        <a16:creationId xmlns:a16="http://schemas.microsoft.com/office/drawing/2014/main" id="{75D79A16-3133-B64E-9C5F-0E9C619E864D}"/>
                      </a:ext>
                    </a:extLst>
                  </p:cNvPr>
                  <p:cNvSpPr txBox="1">
                    <a:spLocks noRot="1" noChangeAspect="1" noMove="1" noResize="1" noEditPoints="1" noAdjustHandles="1" noChangeArrowheads="1" noChangeShapeType="1" noTextEdit="1"/>
                  </p:cNvSpPr>
                  <p:nvPr/>
                </p:nvSpPr>
                <p:spPr>
                  <a:xfrm>
                    <a:off x="1937758" y="5190674"/>
                    <a:ext cx="1078193" cy="342903"/>
                  </a:xfrm>
                  <a:prstGeom prst="ellipse">
                    <a:avLst/>
                  </a:prstGeom>
                  <a:blipFill>
                    <a:blip r:embed="rId4"/>
                    <a:stretch>
                      <a:fillRect b="-4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36441C72-415C-A94E-A336-1D36792E4EAA}"/>
                      </a:ext>
                    </a:extLst>
                  </p:cNvPr>
                  <p:cNvSpPr txBox="1"/>
                  <p:nvPr/>
                </p:nvSpPr>
                <p:spPr>
                  <a:xfrm>
                    <a:off x="349924" y="4698403"/>
                    <a:ext cx="1661551" cy="326143"/>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i="1">
                                  <a:latin typeface="Cambria Math" panose="02040503050406030204" pitchFamily="18" charset="0"/>
                                </a:rPr>
                                <m:t>𝑅𝑒𝑠𝑡𝑟𝑖𝑐𝑡</m:t>
                              </m:r>
                            </m:e>
                            <m:sub>
                              <m:r>
                                <a:rPr lang="de-DE" sz="1400" b="0" i="1" smtClean="0">
                                  <a:latin typeface="Cambria Math" panose="02040503050406030204" pitchFamily="18" charset="0"/>
                                </a:rPr>
                                <m:t>𝑡</m:t>
                              </m:r>
                              <m:r>
                                <a:rPr lang="de-DE" sz="1400" b="0" i="1" smtClean="0">
                                  <a:latin typeface="Cambria Math" panose="02040503050406030204" pitchFamily="18" charset="0"/>
                                </a:rPr>
                                <m:t>−1</m:t>
                              </m:r>
                            </m:sub>
                          </m:sSub>
                        </m:oMath>
                      </m:oMathPara>
                    </a14:m>
                    <a:endParaRPr lang="en-GB" sz="1400" dirty="0"/>
                  </a:p>
                </p:txBody>
              </p:sp>
            </mc:Choice>
            <mc:Fallback xmlns="">
              <p:sp>
                <p:nvSpPr>
                  <p:cNvPr id="29" name="TextBox 28">
                    <a:extLst>
                      <a:ext uri="{FF2B5EF4-FFF2-40B4-BE49-F238E27FC236}">
                        <a16:creationId xmlns:a16="http://schemas.microsoft.com/office/drawing/2014/main" id="{36441C72-415C-A94E-A336-1D36792E4EAA}"/>
                      </a:ext>
                    </a:extLst>
                  </p:cNvPr>
                  <p:cNvSpPr txBox="1">
                    <a:spLocks noRot="1" noChangeAspect="1" noMove="1" noResize="1" noEditPoints="1" noAdjustHandles="1" noChangeArrowheads="1" noChangeShapeType="1" noTextEdit="1"/>
                  </p:cNvSpPr>
                  <p:nvPr/>
                </p:nvSpPr>
                <p:spPr>
                  <a:xfrm>
                    <a:off x="349924" y="4698403"/>
                    <a:ext cx="1661551" cy="326143"/>
                  </a:xfrm>
                  <a:prstGeom prst="rect">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297C3D8-B980-A548-A0A0-8D8586931E21}"/>
                      </a:ext>
                    </a:extLst>
                  </p:cNvPr>
                  <p:cNvSpPr txBox="1"/>
                  <p:nvPr/>
                </p:nvSpPr>
                <p:spPr>
                  <a:xfrm>
                    <a:off x="1816956" y="3963051"/>
                    <a:ext cx="1466838" cy="484403"/>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solidFill>
                                    <a:schemeClr val="bg1"/>
                                  </a:solidFill>
                                  <a:latin typeface="Cambria Math" panose="02040503050406030204" pitchFamily="18" charset="0"/>
                                </a:rPr>
                              </m:ctrlPr>
                            </m:sSubPr>
                            <m:e>
                              <m:r>
                                <a:rPr lang="de-DE" sz="1400" i="1">
                                  <a:solidFill>
                                    <a:schemeClr val="bg1"/>
                                  </a:solidFill>
                                  <a:latin typeface="Cambria Math" panose="02040503050406030204" pitchFamily="18" charset="0"/>
                                </a:rPr>
                                <m:t>𝑈𝑡𝑖</m:t>
                              </m:r>
                              <m:r>
                                <a:rPr lang="de-DE" sz="1400" b="0" i="1" smtClean="0">
                                  <a:solidFill>
                                    <a:schemeClr val="bg1"/>
                                  </a:solidFill>
                                  <a:latin typeface="Cambria Math" panose="02040503050406030204" pitchFamily="18" charset="0"/>
                                </a:rPr>
                                <m:t>𝑙</m:t>
                              </m:r>
                            </m:e>
                            <m:sub>
                              <m:r>
                                <a:rPr lang="de-DE" sz="1400" b="0" i="1" smtClean="0">
                                  <a:solidFill>
                                    <a:schemeClr val="bg1"/>
                                  </a:solidFill>
                                  <a:latin typeface="Cambria Math" panose="02040503050406030204" pitchFamily="18" charset="0"/>
                                </a:rPr>
                                <m:t>𝑡</m:t>
                              </m:r>
                              <m:r>
                                <a:rPr lang="de-DE" sz="1400" b="0" i="1" smtClean="0">
                                  <a:solidFill>
                                    <a:schemeClr val="bg1"/>
                                  </a:solidFill>
                                  <a:latin typeface="Cambria Math" panose="02040503050406030204" pitchFamily="18" charset="0"/>
                                </a:rPr>
                                <m:t>−1</m:t>
                              </m:r>
                            </m:sub>
                          </m:sSub>
                        </m:oMath>
                      </m:oMathPara>
                    </a14:m>
                    <a:endParaRPr lang="en-GB" sz="1400" dirty="0">
                      <a:solidFill>
                        <a:schemeClr val="bg1"/>
                      </a:solidFill>
                    </a:endParaRPr>
                  </a:p>
                </p:txBody>
              </p:sp>
            </mc:Choice>
            <mc:Fallback xmlns="">
              <p:sp>
                <p:nvSpPr>
                  <p:cNvPr id="30" name="TextBox 29">
                    <a:extLst>
                      <a:ext uri="{FF2B5EF4-FFF2-40B4-BE49-F238E27FC236}">
                        <a16:creationId xmlns:a16="http://schemas.microsoft.com/office/drawing/2014/main" id="{1297C3D8-B980-A548-A0A0-8D8586931E21}"/>
                      </a:ext>
                    </a:extLst>
                  </p:cNvPr>
                  <p:cNvSpPr txBox="1">
                    <a:spLocks noRot="1" noChangeAspect="1" noMove="1" noResize="1" noEditPoints="1" noAdjustHandles="1" noChangeArrowheads="1" noChangeShapeType="1" noTextEdit="1"/>
                  </p:cNvSpPr>
                  <p:nvPr/>
                </p:nvSpPr>
                <p:spPr>
                  <a:xfrm>
                    <a:off x="1816956" y="3963051"/>
                    <a:ext cx="1466838" cy="484403"/>
                  </a:xfrm>
                  <a:prstGeom prst="diamond">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7D111CCC-F56F-CE43-9111-912924F5D6E1}"/>
                      </a:ext>
                    </a:extLst>
                  </p:cNvPr>
                  <p:cNvSpPr txBox="1"/>
                  <p:nvPr/>
                </p:nvSpPr>
                <p:spPr>
                  <a:xfrm>
                    <a:off x="184114" y="5733135"/>
                    <a:ext cx="1987637" cy="34290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i="1">
                                  <a:latin typeface="Cambria Math" charset="0"/>
                                </a:rPr>
                                <m:t>𝑇𝑟𝑎𝑣𝑒𝑙</m:t>
                              </m:r>
                            </m:e>
                            <m:sub>
                              <m:r>
                                <a:rPr lang="de-DE" sz="1400" b="0" i="1" smtClean="0">
                                  <a:latin typeface="Cambria Math" panose="02040503050406030204" pitchFamily="18" charset="0"/>
                                </a:rPr>
                                <m:t>𝑡</m:t>
                              </m:r>
                              <m:r>
                                <a:rPr lang="de-DE" sz="1400" b="0" i="1" smtClean="0">
                                  <a:latin typeface="Cambria Math" panose="02040503050406030204" pitchFamily="18" charset="0"/>
                                </a:rPr>
                                <m:t>−1</m:t>
                              </m:r>
                            </m:sub>
                          </m:sSub>
                        </m:oMath>
                      </m:oMathPara>
                    </a14:m>
                    <a:endParaRPr lang="en-GB" sz="1400" dirty="0"/>
                  </a:p>
                </p:txBody>
              </p:sp>
            </mc:Choice>
            <mc:Fallback xmlns="">
              <p:sp>
                <p:nvSpPr>
                  <p:cNvPr id="31" name="TextBox 30">
                    <a:extLst>
                      <a:ext uri="{FF2B5EF4-FFF2-40B4-BE49-F238E27FC236}">
                        <a16:creationId xmlns:a16="http://schemas.microsoft.com/office/drawing/2014/main" id="{7D111CCC-F56F-CE43-9111-912924F5D6E1}"/>
                      </a:ext>
                    </a:extLst>
                  </p:cNvPr>
                  <p:cNvSpPr txBox="1">
                    <a:spLocks noRot="1" noChangeAspect="1" noMove="1" noResize="1" noEditPoints="1" noAdjustHandles="1" noChangeArrowheads="1" noChangeShapeType="1" noTextEdit="1"/>
                  </p:cNvSpPr>
                  <p:nvPr/>
                </p:nvSpPr>
                <p:spPr>
                  <a:xfrm>
                    <a:off x="184114" y="5733135"/>
                    <a:ext cx="1987637" cy="342903"/>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E6FA10BF-BC6B-4647-A567-D860FF979F4B}"/>
                      </a:ext>
                    </a:extLst>
                  </p:cNvPr>
                  <p:cNvSpPr txBox="1"/>
                  <p:nvPr/>
                </p:nvSpPr>
                <p:spPr>
                  <a:xfrm>
                    <a:off x="3078714" y="5732093"/>
                    <a:ext cx="1536200" cy="34290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i="1">
                                  <a:latin typeface="Cambria Math" charset="0"/>
                                </a:rPr>
                                <m:t>𝑆𝑖𝑐𝑘</m:t>
                              </m:r>
                            </m:e>
                            <m:sub>
                              <m:r>
                                <a:rPr lang="de-DE" sz="1400" b="0" i="1" smtClean="0">
                                  <a:latin typeface="Cambria Math" panose="02040503050406030204" pitchFamily="18" charset="0"/>
                                </a:rPr>
                                <m:t>𝑡</m:t>
                              </m:r>
                              <m:r>
                                <a:rPr lang="de-DE" sz="1400" b="0" i="1" smtClean="0">
                                  <a:latin typeface="Cambria Math" panose="02040503050406030204" pitchFamily="18" charset="0"/>
                                </a:rPr>
                                <m:t>−1</m:t>
                              </m:r>
                            </m:sub>
                          </m:sSub>
                        </m:oMath>
                      </m:oMathPara>
                    </a14:m>
                    <a:endParaRPr lang="en-GB" sz="1400" dirty="0"/>
                  </a:p>
                </p:txBody>
              </p:sp>
            </mc:Choice>
            <mc:Fallback xmlns="">
              <p:sp>
                <p:nvSpPr>
                  <p:cNvPr id="32" name="TextBox 31">
                    <a:extLst>
                      <a:ext uri="{FF2B5EF4-FFF2-40B4-BE49-F238E27FC236}">
                        <a16:creationId xmlns:a16="http://schemas.microsoft.com/office/drawing/2014/main" id="{E6FA10BF-BC6B-4647-A567-D860FF979F4B}"/>
                      </a:ext>
                    </a:extLst>
                  </p:cNvPr>
                  <p:cNvSpPr txBox="1">
                    <a:spLocks noRot="1" noChangeAspect="1" noMove="1" noResize="1" noEditPoints="1" noAdjustHandles="1" noChangeArrowheads="1" noChangeShapeType="1" noTextEdit="1"/>
                  </p:cNvSpPr>
                  <p:nvPr/>
                </p:nvSpPr>
                <p:spPr>
                  <a:xfrm>
                    <a:off x="3078714" y="5732093"/>
                    <a:ext cx="1536200" cy="342903"/>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33" name="Straight Connector 32">
                <a:extLst>
                  <a:ext uri="{FF2B5EF4-FFF2-40B4-BE49-F238E27FC236}">
                    <a16:creationId xmlns:a16="http://schemas.microsoft.com/office/drawing/2014/main" id="{264CC244-1F53-8C4D-A9F8-0EE5EE11D808}"/>
                  </a:ext>
                </a:extLst>
              </p:cNvPr>
              <p:cNvCxnSpPr>
                <a:cxnSpLocks/>
                <a:stCxn id="29" idx="3"/>
                <a:endCxn id="88" idx="1"/>
              </p:cNvCxnSpPr>
              <p:nvPr/>
            </p:nvCxnSpPr>
            <p:spPr>
              <a:xfrm>
                <a:off x="2011474" y="4861475"/>
                <a:ext cx="466901" cy="1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A7B0401-9134-7A40-A2AA-CF0F74FBA104}"/>
                  </a:ext>
                </a:extLst>
              </p:cNvPr>
              <p:cNvCxnSpPr>
                <a:cxnSpLocks/>
                <a:stCxn id="30" idx="2"/>
                <a:endCxn id="88" idx="0"/>
              </p:cNvCxnSpPr>
              <p:nvPr/>
            </p:nvCxnSpPr>
            <p:spPr>
              <a:xfrm>
                <a:off x="2550374" y="4447454"/>
                <a:ext cx="1" cy="343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8E8E84C-2255-F949-9449-DC77F02F5C9A}"/>
                  </a:ext>
                </a:extLst>
              </p:cNvPr>
              <p:cNvCxnSpPr>
                <a:cxnSpLocks/>
                <a:stCxn id="31" idx="6"/>
                <a:endCxn id="84" idx="1"/>
              </p:cNvCxnSpPr>
              <p:nvPr/>
            </p:nvCxnSpPr>
            <p:spPr>
              <a:xfrm>
                <a:off x="2171751" y="5904587"/>
                <a:ext cx="233510" cy="311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FF0A795-9ED7-8B48-8B71-EC4CC02F5ED8}"/>
                  </a:ext>
                </a:extLst>
              </p:cNvPr>
              <p:cNvCxnSpPr>
                <a:cxnSpLocks/>
                <a:stCxn id="84" idx="0"/>
                <a:endCxn id="28" idx="4"/>
              </p:cNvCxnSpPr>
              <p:nvPr/>
            </p:nvCxnSpPr>
            <p:spPr>
              <a:xfrm flipH="1" flipV="1">
                <a:off x="2476855" y="5533577"/>
                <a:ext cx="405" cy="302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79B4D7C-D804-DD4B-8BB5-F6795E1C0FF5}"/>
                  </a:ext>
                </a:extLst>
              </p:cNvPr>
              <p:cNvCxnSpPr>
                <a:cxnSpLocks/>
                <a:stCxn id="84" idx="3"/>
                <a:endCxn id="32" idx="2"/>
              </p:cNvCxnSpPr>
              <p:nvPr/>
            </p:nvCxnSpPr>
            <p:spPr>
              <a:xfrm flipV="1">
                <a:off x="2549261" y="5903546"/>
                <a:ext cx="529454" cy="41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F32306A-D1E3-1B48-A3F6-B0C05FD18D8E}"/>
                  </a:ext>
                </a:extLst>
              </p:cNvPr>
              <p:cNvCxnSpPr>
                <a:cxnSpLocks/>
                <a:stCxn id="28" idx="0"/>
                <a:endCxn id="88" idx="1"/>
              </p:cNvCxnSpPr>
              <p:nvPr/>
            </p:nvCxnSpPr>
            <p:spPr>
              <a:xfrm flipV="1">
                <a:off x="2476855" y="4862488"/>
                <a:ext cx="1520"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7D9DB3D4-2C9C-3149-B01B-D86AA94C9554}"/>
                  </a:ext>
                </a:extLst>
              </p:cNvPr>
              <p:cNvGrpSpPr/>
              <p:nvPr/>
            </p:nvGrpSpPr>
            <p:grpSpPr>
              <a:xfrm>
                <a:off x="2432295" y="4744407"/>
                <a:ext cx="644168" cy="415071"/>
                <a:chOff x="6669977" y="2891240"/>
                <a:chExt cx="644168" cy="415071"/>
              </a:xfrm>
            </p:grpSpPr>
            <p:sp>
              <p:nvSpPr>
                <p:cNvPr id="87" name="Rectangle 86">
                  <a:extLst>
                    <a:ext uri="{FF2B5EF4-FFF2-40B4-BE49-F238E27FC236}">
                      <a16:creationId xmlns:a16="http://schemas.microsoft.com/office/drawing/2014/main" id="{D88D2120-118E-1D4B-A514-87DEC21EB12A}"/>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8" name="Rectangle 87">
                  <a:extLst>
                    <a:ext uri="{FF2B5EF4-FFF2-40B4-BE49-F238E27FC236}">
                      <a16:creationId xmlns:a16="http://schemas.microsoft.com/office/drawing/2014/main" id="{487099EC-3483-384E-B711-C1D4F551BD58}"/>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9" name="Rectangle 88">
                  <a:extLst>
                    <a:ext uri="{FF2B5EF4-FFF2-40B4-BE49-F238E27FC236}">
                      <a16:creationId xmlns:a16="http://schemas.microsoft.com/office/drawing/2014/main" id="{6B41328D-F441-B94F-B4D9-A8E4D0AE5C39}"/>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9D7CA163-A41F-9848-9395-B780E166BC2A}"/>
                        </a:ext>
                      </a:extLst>
                    </p:cNvPr>
                    <p:cNvSpPr txBox="1"/>
                    <p:nvPr/>
                  </p:nvSpPr>
                  <p:spPr>
                    <a:xfrm>
                      <a:off x="6880508" y="3056724"/>
                      <a:ext cx="433637" cy="2495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charset="0"/>
                                  </a:rPr>
                                  <m:t>𝑔</m:t>
                                </m:r>
                              </m:e>
                              <m:sub>
                                <m:r>
                                  <a:rPr lang="de-DE" sz="1400" b="0" i="1" smtClean="0">
                                    <a:latin typeface="Cambria Math" panose="02040503050406030204" pitchFamily="18" charset="0"/>
                                  </a:rPr>
                                  <m:t>𝑡</m:t>
                                </m:r>
                                <m:r>
                                  <a:rPr lang="de-DE" sz="1400" b="0" i="1" smtClean="0">
                                    <a:latin typeface="Cambria Math" panose="02040503050406030204" pitchFamily="18" charset="0"/>
                                  </a:rPr>
                                  <m:t>−1</m:t>
                                </m:r>
                              </m:sub>
                              <m:sup>
                                <m:r>
                                  <a:rPr lang="de-DE" sz="1400" b="0" i="1" smtClean="0">
                                    <a:latin typeface="Cambria Math" panose="02040503050406030204" pitchFamily="18" charset="0"/>
                                  </a:rPr>
                                  <m:t>𝑈</m:t>
                                </m:r>
                              </m:sup>
                            </m:sSubSup>
                          </m:oMath>
                        </m:oMathPara>
                      </a14:m>
                      <a:endParaRPr lang="en-GB" sz="1400" dirty="0"/>
                    </a:p>
                  </p:txBody>
                </p:sp>
              </mc:Choice>
              <mc:Fallback xmlns="">
                <p:sp>
                  <p:nvSpPr>
                    <p:cNvPr id="90" name="TextBox 89">
                      <a:extLst>
                        <a:ext uri="{FF2B5EF4-FFF2-40B4-BE49-F238E27FC236}">
                          <a16:creationId xmlns:a16="http://schemas.microsoft.com/office/drawing/2014/main" id="{9D7CA163-A41F-9848-9395-B780E166BC2A}"/>
                        </a:ext>
                      </a:extLst>
                    </p:cNvPr>
                    <p:cNvSpPr txBox="1">
                      <a:spLocks noRot="1" noChangeAspect="1" noMove="1" noResize="1" noEditPoints="1" noAdjustHandles="1" noChangeArrowheads="1" noChangeShapeType="1" noTextEdit="1"/>
                    </p:cNvSpPr>
                    <p:nvPr/>
                  </p:nvSpPr>
                  <p:spPr>
                    <a:xfrm>
                      <a:off x="6880508" y="3056724"/>
                      <a:ext cx="433637" cy="249587"/>
                    </a:xfrm>
                    <a:prstGeom prst="rect">
                      <a:avLst/>
                    </a:prstGeom>
                    <a:blipFill>
                      <a:blip r:embed="rId9"/>
                      <a:stretch>
                        <a:fillRect l="-9677" r="-3226" b="-27778"/>
                      </a:stretch>
                    </a:blipFill>
                  </p:spPr>
                  <p:txBody>
                    <a:bodyPr/>
                    <a:lstStyle/>
                    <a:p>
                      <a:r>
                        <a:rPr lang="de-DE">
                          <a:noFill/>
                        </a:rPr>
                        <a:t> </a:t>
                      </a:r>
                    </a:p>
                  </p:txBody>
                </p:sp>
              </mc:Fallback>
            </mc:AlternateContent>
          </p:grpSp>
          <p:cxnSp>
            <p:nvCxnSpPr>
              <p:cNvPr id="40" name="Straight Connector 39">
                <a:extLst>
                  <a:ext uri="{FF2B5EF4-FFF2-40B4-BE49-F238E27FC236}">
                    <a16:creationId xmlns:a16="http://schemas.microsoft.com/office/drawing/2014/main" id="{984B2B0D-1648-8E42-A5F3-6A8CC06BF48A}"/>
                  </a:ext>
                </a:extLst>
              </p:cNvPr>
              <p:cNvCxnSpPr>
                <a:cxnSpLocks/>
                <a:stCxn id="29" idx="2"/>
                <a:endCxn id="80" idx="0"/>
              </p:cNvCxnSpPr>
              <p:nvPr/>
            </p:nvCxnSpPr>
            <p:spPr>
              <a:xfrm flipH="1">
                <a:off x="1179302" y="5024546"/>
                <a:ext cx="1398" cy="2811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2626673-8FC5-A241-9A16-F29630453992}"/>
                  </a:ext>
                </a:extLst>
              </p:cNvPr>
              <p:cNvCxnSpPr>
                <a:cxnSpLocks/>
                <a:stCxn id="80" idx="2"/>
                <a:endCxn id="31" idx="0"/>
              </p:cNvCxnSpPr>
              <p:nvPr/>
            </p:nvCxnSpPr>
            <p:spPr>
              <a:xfrm flipH="1">
                <a:off x="1177932" y="5449738"/>
                <a:ext cx="1370" cy="28339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1D15B9B9-2898-AA40-A45E-24F2ACFDAE08}"/>
                  </a:ext>
                </a:extLst>
              </p:cNvPr>
              <p:cNvGrpSpPr/>
              <p:nvPr/>
            </p:nvGrpSpPr>
            <p:grpSpPr>
              <a:xfrm>
                <a:off x="2359180" y="5789624"/>
                <a:ext cx="691736" cy="391276"/>
                <a:chOff x="2326841" y="4990483"/>
                <a:chExt cx="691736" cy="391276"/>
              </a:xfrm>
            </p:grpSpPr>
            <p:sp>
              <p:nvSpPr>
                <p:cNvPr id="83" name="Rectangle 82">
                  <a:extLst>
                    <a:ext uri="{FF2B5EF4-FFF2-40B4-BE49-F238E27FC236}">
                      <a16:creationId xmlns:a16="http://schemas.microsoft.com/office/drawing/2014/main" id="{B96CD924-3A4B-FA41-AF24-2A15634CF76E}"/>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4" name="Rectangle 83">
                  <a:extLst>
                    <a:ext uri="{FF2B5EF4-FFF2-40B4-BE49-F238E27FC236}">
                      <a16:creationId xmlns:a16="http://schemas.microsoft.com/office/drawing/2014/main" id="{C02E752C-357E-B246-A331-BF49F8657335}"/>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5" name="TextBox 84">
                      <a:extLst>
                        <a:ext uri="{FF2B5EF4-FFF2-40B4-BE49-F238E27FC236}">
                          <a16:creationId xmlns:a16="http://schemas.microsoft.com/office/drawing/2014/main" id="{2B7B3201-9956-4C47-8B4A-1A90F4182739}"/>
                        </a:ext>
                      </a:extLst>
                    </p:cNvPr>
                    <p:cNvSpPr txBox="1"/>
                    <p:nvPr/>
                  </p:nvSpPr>
                  <p:spPr>
                    <a:xfrm>
                      <a:off x="2584940" y="5133914"/>
                      <a:ext cx="433637" cy="24784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charset="0"/>
                                  </a:rPr>
                                  <m:t>𝑔</m:t>
                                </m:r>
                              </m:e>
                              <m:sub>
                                <m:r>
                                  <a:rPr lang="de-DE" sz="1400" b="0" i="1" smtClean="0">
                                    <a:latin typeface="Cambria Math" panose="02040503050406030204" pitchFamily="18" charset="0"/>
                                  </a:rPr>
                                  <m:t>𝑡</m:t>
                                </m:r>
                                <m:r>
                                  <a:rPr lang="de-DE" sz="1400" b="0" i="1" smtClean="0">
                                    <a:latin typeface="Cambria Math" panose="02040503050406030204" pitchFamily="18" charset="0"/>
                                  </a:rPr>
                                  <m:t>−1</m:t>
                                </m:r>
                              </m:sub>
                              <m:sup>
                                <m:r>
                                  <a:rPr lang="de-DE" sz="1400" b="0" i="1" smtClean="0">
                                    <a:latin typeface="Cambria Math" panose="02040503050406030204" pitchFamily="18" charset="0"/>
                                  </a:rPr>
                                  <m:t>2</m:t>
                                </m:r>
                              </m:sup>
                            </m:sSubSup>
                          </m:oMath>
                        </m:oMathPara>
                      </a14:m>
                      <a:endParaRPr lang="en-GB" sz="1400" dirty="0"/>
                    </a:p>
                  </p:txBody>
                </p:sp>
              </mc:Choice>
              <mc:Fallback xmlns="">
                <p:sp>
                  <p:nvSpPr>
                    <p:cNvPr id="85" name="TextBox 84">
                      <a:extLst>
                        <a:ext uri="{FF2B5EF4-FFF2-40B4-BE49-F238E27FC236}">
                          <a16:creationId xmlns:a16="http://schemas.microsoft.com/office/drawing/2014/main" id="{2B7B3201-9956-4C47-8B4A-1A90F4182739}"/>
                        </a:ext>
                      </a:extLst>
                    </p:cNvPr>
                    <p:cNvSpPr txBox="1">
                      <a:spLocks noRot="1" noChangeAspect="1" noMove="1" noResize="1" noEditPoints="1" noAdjustHandles="1" noChangeArrowheads="1" noChangeShapeType="1" noTextEdit="1"/>
                    </p:cNvSpPr>
                    <p:nvPr/>
                  </p:nvSpPr>
                  <p:spPr>
                    <a:xfrm>
                      <a:off x="2584940" y="5133914"/>
                      <a:ext cx="433637" cy="247845"/>
                    </a:xfrm>
                    <a:prstGeom prst="rect">
                      <a:avLst/>
                    </a:prstGeom>
                    <a:blipFill>
                      <a:blip r:embed="rId10"/>
                      <a:stretch>
                        <a:fillRect l="-9677" r="-3226" b="-15789"/>
                      </a:stretch>
                    </a:blipFill>
                  </p:spPr>
                  <p:txBody>
                    <a:bodyPr/>
                    <a:lstStyle/>
                    <a:p>
                      <a:r>
                        <a:rPr lang="de-DE">
                          <a:noFill/>
                        </a:rPr>
                        <a:t> </a:t>
                      </a:r>
                    </a:p>
                  </p:txBody>
                </p:sp>
              </mc:Fallback>
            </mc:AlternateContent>
            <p:sp>
              <p:nvSpPr>
                <p:cNvPr id="86" name="Rectangle 85">
                  <a:extLst>
                    <a:ext uri="{FF2B5EF4-FFF2-40B4-BE49-F238E27FC236}">
                      <a16:creationId xmlns:a16="http://schemas.microsoft.com/office/drawing/2014/main" id="{57B3DDD1-38D7-694B-838C-F382891ABE4A}"/>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43" name="Group 42">
                <a:extLst>
                  <a:ext uri="{FF2B5EF4-FFF2-40B4-BE49-F238E27FC236}">
                    <a16:creationId xmlns:a16="http://schemas.microsoft.com/office/drawing/2014/main" id="{F294DA27-0E69-BC4B-B873-2307667B2B64}"/>
                  </a:ext>
                </a:extLst>
              </p:cNvPr>
              <p:cNvGrpSpPr/>
              <p:nvPr/>
            </p:nvGrpSpPr>
            <p:grpSpPr>
              <a:xfrm>
                <a:off x="1061221" y="5259657"/>
                <a:ext cx="667440" cy="363705"/>
                <a:chOff x="6669977" y="2891240"/>
                <a:chExt cx="667440" cy="363705"/>
              </a:xfrm>
            </p:grpSpPr>
            <p:sp>
              <p:nvSpPr>
                <p:cNvPr id="79" name="Rectangle 78">
                  <a:extLst>
                    <a:ext uri="{FF2B5EF4-FFF2-40B4-BE49-F238E27FC236}">
                      <a16:creationId xmlns:a16="http://schemas.microsoft.com/office/drawing/2014/main" id="{D638D6CB-22C5-7647-926A-F0D0346383F9}"/>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80" name="Rectangle 79">
                  <a:extLst>
                    <a:ext uri="{FF2B5EF4-FFF2-40B4-BE49-F238E27FC236}">
                      <a16:creationId xmlns:a16="http://schemas.microsoft.com/office/drawing/2014/main" id="{21D42B4D-1FC3-FD45-B143-12C8FD325D40}"/>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81" name="TextBox 80">
                      <a:extLst>
                        <a:ext uri="{FF2B5EF4-FFF2-40B4-BE49-F238E27FC236}">
                          <a16:creationId xmlns:a16="http://schemas.microsoft.com/office/drawing/2014/main" id="{15B9AC03-0A6D-1D4C-9FBA-FD2E276CAC0F}"/>
                        </a:ext>
                      </a:extLst>
                    </p:cNvPr>
                    <p:cNvSpPr txBox="1"/>
                    <p:nvPr/>
                  </p:nvSpPr>
                  <p:spPr>
                    <a:xfrm>
                      <a:off x="6903780" y="3007609"/>
                      <a:ext cx="433637" cy="24733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charset="0"/>
                                  </a:rPr>
                                  <m:t>𝑔</m:t>
                                </m:r>
                              </m:e>
                              <m:sub>
                                <m:r>
                                  <a:rPr lang="de-DE" sz="1400" b="0" i="1" smtClean="0">
                                    <a:latin typeface="Cambria Math" panose="02040503050406030204" pitchFamily="18" charset="0"/>
                                  </a:rPr>
                                  <m:t>𝑡</m:t>
                                </m:r>
                                <m:r>
                                  <a:rPr lang="de-DE" sz="1400" b="0" i="1" smtClean="0">
                                    <a:latin typeface="Cambria Math" panose="02040503050406030204" pitchFamily="18" charset="0"/>
                                  </a:rPr>
                                  <m:t>−1</m:t>
                                </m:r>
                              </m:sub>
                              <m:sup>
                                <m:r>
                                  <a:rPr lang="de-DE" sz="1400" b="0" i="1" smtClean="0">
                                    <a:latin typeface="Cambria Math" panose="02040503050406030204" pitchFamily="18" charset="0"/>
                                  </a:rPr>
                                  <m:t>1</m:t>
                                </m:r>
                              </m:sup>
                            </m:sSubSup>
                          </m:oMath>
                        </m:oMathPara>
                      </a14:m>
                      <a:endParaRPr lang="en-GB" sz="1400" dirty="0"/>
                    </a:p>
                  </p:txBody>
                </p:sp>
              </mc:Choice>
              <mc:Fallback xmlns="">
                <p:sp>
                  <p:nvSpPr>
                    <p:cNvPr id="81" name="TextBox 80">
                      <a:extLst>
                        <a:ext uri="{FF2B5EF4-FFF2-40B4-BE49-F238E27FC236}">
                          <a16:creationId xmlns:a16="http://schemas.microsoft.com/office/drawing/2014/main" id="{15B9AC03-0A6D-1D4C-9FBA-FD2E276CAC0F}"/>
                        </a:ext>
                      </a:extLst>
                    </p:cNvPr>
                    <p:cNvSpPr txBox="1">
                      <a:spLocks noRot="1" noChangeAspect="1" noMove="1" noResize="1" noEditPoints="1" noAdjustHandles="1" noChangeArrowheads="1" noChangeShapeType="1" noTextEdit="1"/>
                    </p:cNvSpPr>
                    <p:nvPr/>
                  </p:nvSpPr>
                  <p:spPr>
                    <a:xfrm>
                      <a:off x="6903780" y="3007609"/>
                      <a:ext cx="433637" cy="247336"/>
                    </a:xfrm>
                    <a:prstGeom prst="rect">
                      <a:avLst/>
                    </a:prstGeom>
                    <a:blipFill>
                      <a:blip r:embed="rId11"/>
                      <a:stretch>
                        <a:fillRect l="-9677" r="-3226" b="-16667"/>
                      </a:stretch>
                    </a:blipFill>
                  </p:spPr>
                  <p:txBody>
                    <a:bodyPr/>
                    <a:lstStyle/>
                    <a:p>
                      <a:r>
                        <a:rPr lang="de-DE">
                          <a:noFill/>
                        </a:rPr>
                        <a:t> </a:t>
                      </a:r>
                    </a:p>
                  </p:txBody>
                </p:sp>
              </mc:Fallback>
            </mc:AlternateContent>
            <p:sp>
              <p:nvSpPr>
                <p:cNvPr id="82" name="Rectangle 81">
                  <a:extLst>
                    <a:ext uri="{FF2B5EF4-FFF2-40B4-BE49-F238E27FC236}">
                      <a16:creationId xmlns:a16="http://schemas.microsoft.com/office/drawing/2014/main" id="{6A9A0B4D-6813-D44B-AAC4-21B8EE87DADE}"/>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16DF681C-BCF8-6E40-8C2D-E728D44DBBBB}"/>
                      </a:ext>
                    </a:extLst>
                  </p:cNvPr>
                  <p:cNvSpPr txBox="1"/>
                  <p:nvPr/>
                </p:nvSpPr>
                <p:spPr>
                  <a:xfrm>
                    <a:off x="6351559" y="5190674"/>
                    <a:ext cx="840984" cy="34290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
                        </m:oMathParaPr>
                        <m:oMath xmlns:m="http://schemas.openxmlformats.org/officeDocument/2006/math">
                          <m:sSub>
                            <m:sSubPr>
                              <m:ctrlPr>
                                <a:rPr lang="de-DE" sz="1400" b="0" i="1" smtClean="0">
                                  <a:latin typeface="Cambria Math" panose="02040503050406030204" pitchFamily="18" charset="0"/>
                                </a:rPr>
                              </m:ctrlPr>
                            </m:sSubPr>
                            <m:e>
                              <m:r>
                                <a:rPr lang="de-DE" sz="1400" i="1">
                                  <a:latin typeface="Cambria Math" charset="0"/>
                                </a:rPr>
                                <m:t>𝐸𝑝𝑖</m:t>
                              </m:r>
                              <m:r>
                                <a:rPr lang="de-DE" sz="1400" b="0" i="1" smtClean="0">
                                  <a:latin typeface="Cambria Math" charset="0"/>
                                </a:rPr>
                                <m:t>𝑑</m:t>
                              </m:r>
                            </m:e>
                            <m:sub>
                              <m:r>
                                <a:rPr lang="de-DE" sz="1400" b="0" i="1" smtClean="0">
                                  <a:latin typeface="Cambria Math" panose="02040503050406030204" pitchFamily="18" charset="0"/>
                                </a:rPr>
                                <m:t>𝑡</m:t>
                              </m:r>
                            </m:sub>
                          </m:sSub>
                        </m:oMath>
                      </m:oMathPara>
                    </a14:m>
                    <a:endParaRPr lang="en-GB" sz="1400" dirty="0"/>
                  </a:p>
                </p:txBody>
              </p:sp>
            </mc:Choice>
            <mc:Fallback xmlns="">
              <p:sp>
                <p:nvSpPr>
                  <p:cNvPr id="44" name="TextBox 43">
                    <a:extLst>
                      <a:ext uri="{FF2B5EF4-FFF2-40B4-BE49-F238E27FC236}">
                        <a16:creationId xmlns:a16="http://schemas.microsoft.com/office/drawing/2014/main" id="{16DF681C-BCF8-6E40-8C2D-E728D44DBBBB}"/>
                      </a:ext>
                    </a:extLst>
                  </p:cNvPr>
                  <p:cNvSpPr txBox="1">
                    <a:spLocks noRot="1" noChangeAspect="1" noMove="1" noResize="1" noEditPoints="1" noAdjustHandles="1" noChangeArrowheads="1" noChangeShapeType="1" noTextEdit="1"/>
                  </p:cNvSpPr>
                  <p:nvPr/>
                </p:nvSpPr>
                <p:spPr>
                  <a:xfrm>
                    <a:off x="6351559" y="5190674"/>
                    <a:ext cx="840984" cy="342903"/>
                  </a:xfrm>
                  <a:prstGeom prst="ellipse">
                    <a:avLst/>
                  </a:prstGeom>
                  <a:blipFill>
                    <a:blip r:embed="rId12"/>
                    <a:stretch>
                      <a:fillRect b="-400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6B4BBEFF-CA99-DF48-A4B5-DB38E8BE0042}"/>
                      </a:ext>
                    </a:extLst>
                  </p:cNvPr>
                  <p:cNvSpPr txBox="1"/>
                  <p:nvPr/>
                </p:nvSpPr>
                <p:spPr>
                  <a:xfrm>
                    <a:off x="4954890" y="4698403"/>
                    <a:ext cx="1388825" cy="326143"/>
                  </a:xfrm>
                  <a:prstGeom prst="rect">
                    <a:avLst/>
                  </a:prstGeom>
                  <a:solidFill>
                    <a:schemeClr val="accent1">
                      <a:lumMod val="20000"/>
                      <a:lumOff val="80000"/>
                    </a:schemeClr>
                  </a:solidFill>
                  <a:ln>
                    <a:solidFill>
                      <a:schemeClr val="tx1"/>
                    </a:solidFill>
                  </a:ln>
                </p:spPr>
                <p:txBody>
                  <a:bodyPr wrap="square" lIns="0" tIns="36000" rIns="0" bIns="3600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i="1">
                                  <a:latin typeface="Cambria Math" panose="02040503050406030204" pitchFamily="18" charset="0"/>
                                </a:rPr>
                                <m:t>𝑅𝑒𝑠𝑡𝑟𝑖𝑐𝑡</m:t>
                              </m:r>
                            </m:e>
                            <m:sub>
                              <m:r>
                                <a:rPr lang="de-DE" sz="1400" b="0" i="1" smtClean="0">
                                  <a:latin typeface="Cambria Math" panose="02040503050406030204" pitchFamily="18" charset="0"/>
                                </a:rPr>
                                <m:t>𝑡</m:t>
                              </m:r>
                            </m:sub>
                          </m:sSub>
                        </m:oMath>
                      </m:oMathPara>
                    </a14:m>
                    <a:endParaRPr lang="en-GB" sz="1400" dirty="0"/>
                  </a:p>
                </p:txBody>
              </p:sp>
            </mc:Choice>
            <mc:Fallback xmlns="">
              <p:sp>
                <p:nvSpPr>
                  <p:cNvPr id="45" name="TextBox 44">
                    <a:extLst>
                      <a:ext uri="{FF2B5EF4-FFF2-40B4-BE49-F238E27FC236}">
                        <a16:creationId xmlns:a16="http://schemas.microsoft.com/office/drawing/2014/main" id="{6B4BBEFF-CA99-DF48-A4B5-DB38E8BE0042}"/>
                      </a:ext>
                    </a:extLst>
                  </p:cNvPr>
                  <p:cNvSpPr txBox="1">
                    <a:spLocks noRot="1" noChangeAspect="1" noMove="1" noResize="1" noEditPoints="1" noAdjustHandles="1" noChangeArrowheads="1" noChangeShapeType="1" noTextEdit="1"/>
                  </p:cNvSpPr>
                  <p:nvPr/>
                </p:nvSpPr>
                <p:spPr>
                  <a:xfrm>
                    <a:off x="4954890" y="4698403"/>
                    <a:ext cx="1388825" cy="326143"/>
                  </a:xfrm>
                  <a:prstGeom prst="rect">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04C9E2E-780B-E743-8868-A160F8867F5C}"/>
                      </a:ext>
                    </a:extLst>
                  </p:cNvPr>
                  <p:cNvSpPr txBox="1"/>
                  <p:nvPr/>
                </p:nvSpPr>
                <p:spPr>
                  <a:xfrm>
                    <a:off x="6270545" y="3963051"/>
                    <a:ext cx="1144125" cy="484403"/>
                  </a:xfrm>
                  <a:prstGeom prst="diamond">
                    <a:avLst/>
                  </a:prstGeom>
                  <a:solidFill>
                    <a:schemeClr val="bg2">
                      <a:lumMod val="90000"/>
                    </a:schemeClr>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solidFill>
                                    <a:schemeClr val="bg1"/>
                                  </a:solidFill>
                                  <a:latin typeface="Cambria Math" panose="02040503050406030204" pitchFamily="18" charset="0"/>
                                </a:rPr>
                              </m:ctrlPr>
                            </m:sSubPr>
                            <m:e>
                              <m:r>
                                <a:rPr lang="de-DE" sz="1400" i="1">
                                  <a:solidFill>
                                    <a:schemeClr val="bg1"/>
                                  </a:solidFill>
                                  <a:latin typeface="Cambria Math" panose="02040503050406030204" pitchFamily="18" charset="0"/>
                                </a:rPr>
                                <m:t>𝑈𝑡𝑖</m:t>
                              </m:r>
                              <m:r>
                                <a:rPr lang="de-DE" sz="1400" b="0" i="1" smtClean="0">
                                  <a:solidFill>
                                    <a:schemeClr val="bg1"/>
                                  </a:solidFill>
                                  <a:latin typeface="Cambria Math" panose="02040503050406030204" pitchFamily="18" charset="0"/>
                                </a:rPr>
                                <m:t>𝑙</m:t>
                              </m:r>
                            </m:e>
                            <m:sub>
                              <m:r>
                                <a:rPr lang="de-DE" sz="1400" b="0" i="1" smtClean="0">
                                  <a:solidFill>
                                    <a:schemeClr val="bg1"/>
                                  </a:solidFill>
                                  <a:latin typeface="Cambria Math" panose="02040503050406030204" pitchFamily="18" charset="0"/>
                                </a:rPr>
                                <m:t>𝑡</m:t>
                              </m:r>
                            </m:sub>
                          </m:sSub>
                        </m:oMath>
                      </m:oMathPara>
                    </a14:m>
                    <a:endParaRPr lang="en-GB" sz="1400" dirty="0">
                      <a:solidFill>
                        <a:schemeClr val="bg1"/>
                      </a:solidFill>
                    </a:endParaRPr>
                  </a:p>
                </p:txBody>
              </p:sp>
            </mc:Choice>
            <mc:Fallback xmlns="">
              <p:sp>
                <p:nvSpPr>
                  <p:cNvPr id="46" name="TextBox 45">
                    <a:extLst>
                      <a:ext uri="{FF2B5EF4-FFF2-40B4-BE49-F238E27FC236}">
                        <a16:creationId xmlns:a16="http://schemas.microsoft.com/office/drawing/2014/main" id="{904C9E2E-780B-E743-8868-A160F8867F5C}"/>
                      </a:ext>
                    </a:extLst>
                  </p:cNvPr>
                  <p:cNvSpPr txBox="1">
                    <a:spLocks noRot="1" noChangeAspect="1" noMove="1" noResize="1" noEditPoints="1" noAdjustHandles="1" noChangeArrowheads="1" noChangeShapeType="1" noTextEdit="1"/>
                  </p:cNvSpPr>
                  <p:nvPr/>
                </p:nvSpPr>
                <p:spPr>
                  <a:xfrm>
                    <a:off x="6270545" y="3963051"/>
                    <a:ext cx="1144125" cy="484403"/>
                  </a:xfrm>
                  <a:prstGeom prst="diamond">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E7142E70-4D0D-884C-BAE5-76EC2073FBBF}"/>
                      </a:ext>
                    </a:extLst>
                  </p:cNvPr>
                  <p:cNvSpPr txBox="1"/>
                  <p:nvPr/>
                </p:nvSpPr>
                <p:spPr>
                  <a:xfrm>
                    <a:off x="4874331" y="5732661"/>
                    <a:ext cx="1550345" cy="34290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i="1">
                                  <a:latin typeface="Cambria Math" charset="0"/>
                                </a:rPr>
                                <m:t>𝑇𝑟𝑎𝑣𝑒𝑙</m:t>
                              </m:r>
                            </m:e>
                            <m:sub>
                              <m:r>
                                <a:rPr lang="de-DE" sz="1400" b="0" i="1" smtClean="0">
                                  <a:latin typeface="Cambria Math" panose="02040503050406030204" pitchFamily="18" charset="0"/>
                                </a:rPr>
                                <m:t>𝑡</m:t>
                              </m:r>
                            </m:sub>
                          </m:sSub>
                        </m:oMath>
                      </m:oMathPara>
                    </a14:m>
                    <a:endParaRPr lang="en-GB" sz="1400" dirty="0"/>
                  </a:p>
                </p:txBody>
              </p:sp>
            </mc:Choice>
            <mc:Fallback xmlns="">
              <p:sp>
                <p:nvSpPr>
                  <p:cNvPr id="47" name="TextBox 46">
                    <a:extLst>
                      <a:ext uri="{FF2B5EF4-FFF2-40B4-BE49-F238E27FC236}">
                        <a16:creationId xmlns:a16="http://schemas.microsoft.com/office/drawing/2014/main" id="{E7142E70-4D0D-884C-BAE5-76EC2073FBBF}"/>
                      </a:ext>
                    </a:extLst>
                  </p:cNvPr>
                  <p:cNvSpPr txBox="1">
                    <a:spLocks noRot="1" noChangeAspect="1" noMove="1" noResize="1" noEditPoints="1" noAdjustHandles="1" noChangeArrowheads="1" noChangeShapeType="1" noTextEdit="1"/>
                  </p:cNvSpPr>
                  <p:nvPr/>
                </p:nvSpPr>
                <p:spPr>
                  <a:xfrm>
                    <a:off x="4874331" y="5732661"/>
                    <a:ext cx="1550345" cy="342903"/>
                  </a:xfrm>
                  <a:prstGeom prst="ellipse">
                    <a:avLst/>
                  </a:prstGeom>
                  <a:blipFill>
                    <a:blip r:embed="rId1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901C7EA-C048-8142-B841-C347C788E43D}"/>
                      </a:ext>
                    </a:extLst>
                  </p:cNvPr>
                  <p:cNvSpPr txBox="1"/>
                  <p:nvPr/>
                </p:nvSpPr>
                <p:spPr>
                  <a:xfrm>
                    <a:off x="7393460" y="5732093"/>
                    <a:ext cx="1198227" cy="34290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i="1">
                                  <a:latin typeface="Cambria Math" charset="0"/>
                                </a:rPr>
                                <m:t>𝑆𝑖𝑐𝑘</m:t>
                              </m:r>
                            </m:e>
                            <m:sub>
                              <m:r>
                                <a:rPr lang="de-DE" sz="1400" b="0" i="1" smtClean="0">
                                  <a:latin typeface="Cambria Math" panose="02040503050406030204" pitchFamily="18" charset="0"/>
                                </a:rPr>
                                <m:t>𝑡</m:t>
                              </m:r>
                            </m:sub>
                          </m:sSub>
                        </m:oMath>
                      </m:oMathPara>
                    </a14:m>
                    <a:endParaRPr lang="en-GB" sz="1400" dirty="0"/>
                  </a:p>
                </p:txBody>
              </p:sp>
            </mc:Choice>
            <mc:Fallback xmlns="">
              <p:sp>
                <p:nvSpPr>
                  <p:cNvPr id="48" name="TextBox 47">
                    <a:extLst>
                      <a:ext uri="{FF2B5EF4-FFF2-40B4-BE49-F238E27FC236}">
                        <a16:creationId xmlns:a16="http://schemas.microsoft.com/office/drawing/2014/main" id="{A901C7EA-C048-8142-B841-C347C788E43D}"/>
                      </a:ext>
                    </a:extLst>
                  </p:cNvPr>
                  <p:cNvSpPr txBox="1">
                    <a:spLocks noRot="1" noChangeAspect="1" noMove="1" noResize="1" noEditPoints="1" noAdjustHandles="1" noChangeArrowheads="1" noChangeShapeType="1" noTextEdit="1"/>
                  </p:cNvSpPr>
                  <p:nvPr/>
                </p:nvSpPr>
                <p:spPr>
                  <a:xfrm>
                    <a:off x="7393460" y="5732093"/>
                    <a:ext cx="1198227" cy="342903"/>
                  </a:xfrm>
                  <a:prstGeom prst="ellipse">
                    <a:avLst/>
                  </a:prstGeom>
                  <a:blipFill>
                    <a:blip r:embed="rId16"/>
                    <a:stretch>
                      <a:fillRect/>
                    </a:stretch>
                  </a:blipFill>
                  <a:ln>
                    <a:solidFill>
                      <a:schemeClr val="tx1"/>
                    </a:solidFill>
                  </a:ln>
                </p:spPr>
                <p:txBody>
                  <a:bodyPr/>
                  <a:lstStyle/>
                  <a:p>
                    <a:r>
                      <a:rPr lang="de-DE">
                        <a:noFill/>
                      </a:rPr>
                      <a:t> </a:t>
                    </a:r>
                  </a:p>
                </p:txBody>
              </p:sp>
            </mc:Fallback>
          </mc:AlternateContent>
          <p:cxnSp>
            <p:nvCxnSpPr>
              <p:cNvPr id="49" name="Straight Connector 48">
                <a:extLst>
                  <a:ext uri="{FF2B5EF4-FFF2-40B4-BE49-F238E27FC236}">
                    <a16:creationId xmlns:a16="http://schemas.microsoft.com/office/drawing/2014/main" id="{92778356-01F8-284D-B0F9-3014F893E475}"/>
                  </a:ext>
                </a:extLst>
              </p:cNvPr>
              <p:cNvCxnSpPr>
                <a:cxnSpLocks/>
                <a:stCxn id="45" idx="3"/>
                <a:endCxn id="76" idx="1"/>
              </p:cNvCxnSpPr>
              <p:nvPr/>
            </p:nvCxnSpPr>
            <p:spPr>
              <a:xfrm>
                <a:off x="6343715" y="4861475"/>
                <a:ext cx="428003" cy="10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3C690C53-957F-B64E-AB1F-56D0FA265A28}"/>
                  </a:ext>
                </a:extLst>
              </p:cNvPr>
              <p:cNvCxnSpPr>
                <a:cxnSpLocks/>
                <a:stCxn id="46" idx="2"/>
                <a:endCxn id="76" idx="0"/>
              </p:cNvCxnSpPr>
              <p:nvPr/>
            </p:nvCxnSpPr>
            <p:spPr>
              <a:xfrm>
                <a:off x="6842607" y="4447454"/>
                <a:ext cx="1110" cy="3430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55E54C4-336B-0142-8CC6-AA426B9B1D74}"/>
                  </a:ext>
                </a:extLst>
              </p:cNvPr>
              <p:cNvCxnSpPr>
                <a:cxnSpLocks/>
                <a:stCxn id="47" idx="6"/>
                <a:endCxn id="72" idx="1"/>
              </p:cNvCxnSpPr>
              <p:nvPr/>
            </p:nvCxnSpPr>
            <p:spPr>
              <a:xfrm>
                <a:off x="6424676" y="5904114"/>
                <a:ext cx="273932" cy="35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B1AD95A2-7153-864E-B912-3DB04FF05A67}"/>
                  </a:ext>
                </a:extLst>
              </p:cNvPr>
              <p:cNvCxnSpPr>
                <a:cxnSpLocks/>
                <a:stCxn id="72" idx="0"/>
                <a:endCxn id="44" idx="4"/>
              </p:cNvCxnSpPr>
              <p:nvPr/>
            </p:nvCxnSpPr>
            <p:spPr>
              <a:xfrm flipV="1">
                <a:off x="6770608" y="5533577"/>
                <a:ext cx="1443" cy="30212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828CB202-AEE4-1B45-8E7B-5F9AC1D49DE8}"/>
                  </a:ext>
                </a:extLst>
              </p:cNvPr>
              <p:cNvCxnSpPr>
                <a:cxnSpLocks/>
                <a:stCxn id="72" idx="3"/>
                <a:endCxn id="48" idx="2"/>
              </p:cNvCxnSpPr>
              <p:nvPr/>
            </p:nvCxnSpPr>
            <p:spPr>
              <a:xfrm flipV="1">
                <a:off x="6842609" y="5903546"/>
                <a:ext cx="550852" cy="41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7CD7E9A-3335-0947-94D4-60660015D6F2}"/>
                  </a:ext>
                </a:extLst>
              </p:cNvPr>
              <p:cNvCxnSpPr>
                <a:cxnSpLocks/>
                <a:stCxn id="44" idx="0"/>
                <a:endCxn id="76" idx="1"/>
              </p:cNvCxnSpPr>
              <p:nvPr/>
            </p:nvCxnSpPr>
            <p:spPr>
              <a:xfrm flipH="1" flipV="1">
                <a:off x="6771718" y="4862488"/>
                <a:ext cx="334" cy="3281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349F5488-FC09-9941-ACF9-B1D59E8F3DE0}"/>
                  </a:ext>
                </a:extLst>
              </p:cNvPr>
              <p:cNvGrpSpPr/>
              <p:nvPr/>
            </p:nvGrpSpPr>
            <p:grpSpPr>
              <a:xfrm>
                <a:off x="6725637" y="4744407"/>
                <a:ext cx="503808" cy="412675"/>
                <a:chOff x="6669977" y="2891240"/>
                <a:chExt cx="503808" cy="412675"/>
              </a:xfrm>
            </p:grpSpPr>
            <p:sp>
              <p:nvSpPr>
                <p:cNvPr id="75" name="Rectangle 74">
                  <a:extLst>
                    <a:ext uri="{FF2B5EF4-FFF2-40B4-BE49-F238E27FC236}">
                      <a16:creationId xmlns:a16="http://schemas.microsoft.com/office/drawing/2014/main" id="{FEA43439-AC94-ED42-A8C2-8092FCE36A46}"/>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6" name="Rectangle 75">
                  <a:extLst>
                    <a:ext uri="{FF2B5EF4-FFF2-40B4-BE49-F238E27FC236}">
                      <a16:creationId xmlns:a16="http://schemas.microsoft.com/office/drawing/2014/main" id="{42CD776E-2A10-4E44-97F6-0D4E6D8FA90F}"/>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7" name="Rectangle 76">
                  <a:extLst>
                    <a:ext uri="{FF2B5EF4-FFF2-40B4-BE49-F238E27FC236}">
                      <a16:creationId xmlns:a16="http://schemas.microsoft.com/office/drawing/2014/main" id="{B2DF67DC-18AD-FF4D-BFCA-9AE62FFC0AA4}"/>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DB8CC9F0-361A-644B-94CF-A60192ECEB7E}"/>
                        </a:ext>
                      </a:extLst>
                    </p:cNvPr>
                    <p:cNvSpPr txBox="1"/>
                    <p:nvPr/>
                  </p:nvSpPr>
                  <p:spPr>
                    <a:xfrm>
                      <a:off x="6880508" y="3056724"/>
                      <a:ext cx="293277" cy="24719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charset="0"/>
                                  </a:rPr>
                                  <m:t>𝑔</m:t>
                                </m:r>
                              </m:e>
                              <m:sub>
                                <m:r>
                                  <a:rPr lang="de-DE" sz="1400" b="0" i="1" smtClean="0">
                                    <a:latin typeface="Cambria Math" panose="02040503050406030204" pitchFamily="18" charset="0"/>
                                  </a:rPr>
                                  <m:t>𝑡</m:t>
                                </m:r>
                              </m:sub>
                              <m:sup>
                                <m:r>
                                  <a:rPr lang="de-DE" sz="1400" b="0" i="1" smtClean="0">
                                    <a:latin typeface="Cambria Math" panose="02040503050406030204" pitchFamily="18" charset="0"/>
                                  </a:rPr>
                                  <m:t>𝑈</m:t>
                                </m:r>
                              </m:sup>
                            </m:sSubSup>
                          </m:oMath>
                        </m:oMathPara>
                      </a14:m>
                      <a:endParaRPr lang="en-GB" sz="1400" dirty="0"/>
                    </a:p>
                  </p:txBody>
                </p:sp>
              </mc:Choice>
              <mc:Fallback xmlns="">
                <p:sp>
                  <p:nvSpPr>
                    <p:cNvPr id="78" name="TextBox 77">
                      <a:extLst>
                        <a:ext uri="{FF2B5EF4-FFF2-40B4-BE49-F238E27FC236}">
                          <a16:creationId xmlns:a16="http://schemas.microsoft.com/office/drawing/2014/main" id="{DB8CC9F0-361A-644B-94CF-A60192ECEB7E}"/>
                        </a:ext>
                      </a:extLst>
                    </p:cNvPr>
                    <p:cNvSpPr txBox="1">
                      <a:spLocks noRot="1" noChangeAspect="1" noMove="1" noResize="1" noEditPoints="1" noAdjustHandles="1" noChangeArrowheads="1" noChangeShapeType="1" noTextEdit="1"/>
                    </p:cNvSpPr>
                    <p:nvPr/>
                  </p:nvSpPr>
                  <p:spPr>
                    <a:xfrm>
                      <a:off x="6880508" y="3056724"/>
                      <a:ext cx="293277" cy="247191"/>
                    </a:xfrm>
                    <a:prstGeom prst="rect">
                      <a:avLst/>
                    </a:prstGeom>
                    <a:blipFill>
                      <a:blip r:embed="rId17"/>
                      <a:stretch>
                        <a:fillRect l="-14286" b="-22222"/>
                      </a:stretch>
                    </a:blipFill>
                  </p:spPr>
                  <p:txBody>
                    <a:bodyPr/>
                    <a:lstStyle/>
                    <a:p>
                      <a:r>
                        <a:rPr lang="de-DE">
                          <a:noFill/>
                        </a:rPr>
                        <a:t> </a:t>
                      </a:r>
                    </a:p>
                  </p:txBody>
                </p:sp>
              </mc:Fallback>
            </mc:AlternateContent>
          </p:grpSp>
          <p:cxnSp>
            <p:nvCxnSpPr>
              <p:cNvPr id="56" name="Straight Connector 55">
                <a:extLst>
                  <a:ext uri="{FF2B5EF4-FFF2-40B4-BE49-F238E27FC236}">
                    <a16:creationId xmlns:a16="http://schemas.microsoft.com/office/drawing/2014/main" id="{12B81912-54D6-6F43-B661-ED289F67BB9A}"/>
                  </a:ext>
                </a:extLst>
              </p:cNvPr>
              <p:cNvCxnSpPr>
                <a:cxnSpLocks/>
                <a:stCxn id="45" idx="2"/>
                <a:endCxn id="68" idx="0"/>
              </p:cNvCxnSpPr>
              <p:nvPr/>
            </p:nvCxnSpPr>
            <p:spPr>
              <a:xfrm flipH="1">
                <a:off x="5647859" y="5024546"/>
                <a:ext cx="1443" cy="2811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ADAB270-65F3-E240-A626-48D23B948880}"/>
                  </a:ext>
                </a:extLst>
              </p:cNvPr>
              <p:cNvCxnSpPr>
                <a:cxnSpLocks/>
                <a:stCxn id="68" idx="2"/>
                <a:endCxn id="47" idx="0"/>
              </p:cNvCxnSpPr>
              <p:nvPr/>
            </p:nvCxnSpPr>
            <p:spPr>
              <a:xfrm>
                <a:off x="5647859" y="5449738"/>
                <a:ext cx="1645" cy="282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61433700-D78A-9D49-A4BF-A1E902D01BD2}"/>
                  </a:ext>
                </a:extLst>
              </p:cNvPr>
              <p:cNvGrpSpPr/>
              <p:nvPr/>
            </p:nvGrpSpPr>
            <p:grpSpPr>
              <a:xfrm>
                <a:off x="6652528" y="5789624"/>
                <a:ext cx="565541" cy="388880"/>
                <a:chOff x="2326841" y="4990483"/>
                <a:chExt cx="565541" cy="388880"/>
              </a:xfrm>
            </p:grpSpPr>
            <p:sp>
              <p:nvSpPr>
                <p:cNvPr id="71" name="Rectangle 70">
                  <a:extLst>
                    <a:ext uri="{FF2B5EF4-FFF2-40B4-BE49-F238E27FC236}">
                      <a16:creationId xmlns:a16="http://schemas.microsoft.com/office/drawing/2014/main" id="{1756DB51-6C37-1F49-92AE-709BF053288A}"/>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72" name="Rectangle 71">
                  <a:extLst>
                    <a:ext uri="{FF2B5EF4-FFF2-40B4-BE49-F238E27FC236}">
                      <a16:creationId xmlns:a16="http://schemas.microsoft.com/office/drawing/2014/main" id="{74738C53-751B-184C-8219-9E68AC8E70B6}"/>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C18CA2CC-E397-9E4D-9F2C-853B4ACA6533}"/>
                        </a:ext>
                      </a:extLst>
                    </p:cNvPr>
                    <p:cNvSpPr txBox="1"/>
                    <p:nvPr/>
                  </p:nvSpPr>
                  <p:spPr>
                    <a:xfrm>
                      <a:off x="2624651" y="5133914"/>
                      <a:ext cx="267731" cy="2454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charset="0"/>
                                  </a:rPr>
                                  <m:t>𝑔</m:t>
                                </m:r>
                              </m:e>
                              <m:sub>
                                <m:r>
                                  <a:rPr lang="de-DE" sz="1400" b="0" i="1" smtClean="0">
                                    <a:latin typeface="Cambria Math" panose="02040503050406030204" pitchFamily="18" charset="0"/>
                                  </a:rPr>
                                  <m:t>𝑡</m:t>
                                </m:r>
                              </m:sub>
                              <m:sup>
                                <m:r>
                                  <a:rPr lang="de-DE" sz="1400" b="0" i="1" smtClean="0">
                                    <a:latin typeface="Cambria Math" panose="02040503050406030204" pitchFamily="18" charset="0"/>
                                  </a:rPr>
                                  <m:t>2</m:t>
                                </m:r>
                              </m:sup>
                            </m:sSubSup>
                          </m:oMath>
                        </m:oMathPara>
                      </a14:m>
                      <a:endParaRPr lang="en-GB" sz="1400" dirty="0"/>
                    </a:p>
                  </p:txBody>
                </p:sp>
              </mc:Choice>
              <mc:Fallback xmlns="">
                <p:sp>
                  <p:nvSpPr>
                    <p:cNvPr id="73" name="TextBox 72">
                      <a:extLst>
                        <a:ext uri="{FF2B5EF4-FFF2-40B4-BE49-F238E27FC236}">
                          <a16:creationId xmlns:a16="http://schemas.microsoft.com/office/drawing/2014/main" id="{C18CA2CC-E397-9E4D-9F2C-853B4ACA6533}"/>
                        </a:ext>
                      </a:extLst>
                    </p:cNvPr>
                    <p:cNvSpPr txBox="1">
                      <a:spLocks noRot="1" noChangeAspect="1" noMove="1" noResize="1" noEditPoints="1" noAdjustHandles="1" noChangeArrowheads="1" noChangeShapeType="1" noTextEdit="1"/>
                    </p:cNvSpPr>
                    <p:nvPr/>
                  </p:nvSpPr>
                  <p:spPr>
                    <a:xfrm>
                      <a:off x="2624651" y="5133914"/>
                      <a:ext cx="267731" cy="245449"/>
                    </a:xfrm>
                    <a:prstGeom prst="rect">
                      <a:avLst/>
                    </a:prstGeom>
                    <a:blipFill>
                      <a:blip r:embed="rId18"/>
                      <a:stretch>
                        <a:fillRect l="-15789" r="-5263" b="-22222"/>
                      </a:stretch>
                    </a:blipFill>
                  </p:spPr>
                  <p:txBody>
                    <a:bodyPr/>
                    <a:lstStyle/>
                    <a:p>
                      <a:r>
                        <a:rPr lang="de-DE">
                          <a:noFill/>
                        </a:rPr>
                        <a:t> </a:t>
                      </a:r>
                    </a:p>
                  </p:txBody>
                </p:sp>
              </mc:Fallback>
            </mc:AlternateContent>
            <p:sp>
              <p:nvSpPr>
                <p:cNvPr id="74" name="Rectangle 73">
                  <a:extLst>
                    <a:ext uri="{FF2B5EF4-FFF2-40B4-BE49-F238E27FC236}">
                      <a16:creationId xmlns:a16="http://schemas.microsoft.com/office/drawing/2014/main" id="{1E42D7D7-C554-F94A-B3AB-597F655379F7}"/>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nvGrpSpPr>
              <p:cNvPr id="59" name="Group 58">
                <a:extLst>
                  <a:ext uri="{FF2B5EF4-FFF2-40B4-BE49-F238E27FC236}">
                    <a16:creationId xmlns:a16="http://schemas.microsoft.com/office/drawing/2014/main" id="{44D9EC5C-A4AE-0E44-90F4-1E4FE98E321A}"/>
                  </a:ext>
                </a:extLst>
              </p:cNvPr>
              <p:cNvGrpSpPr/>
              <p:nvPr/>
            </p:nvGrpSpPr>
            <p:grpSpPr>
              <a:xfrm>
                <a:off x="5529779" y="5259657"/>
                <a:ext cx="497177" cy="361311"/>
                <a:chOff x="6669977" y="2891240"/>
                <a:chExt cx="497177" cy="361311"/>
              </a:xfrm>
            </p:grpSpPr>
            <p:sp>
              <p:nvSpPr>
                <p:cNvPr id="67" name="Rectangle 66">
                  <a:extLst>
                    <a:ext uri="{FF2B5EF4-FFF2-40B4-BE49-F238E27FC236}">
                      <a16:creationId xmlns:a16="http://schemas.microsoft.com/office/drawing/2014/main" id="{42C3F6FA-2650-0640-9472-2FEE69F37DF3}"/>
                    </a:ext>
                  </a:extLst>
                </p:cNvPr>
                <p:cNvSpPr/>
                <p:nvPr/>
              </p:nvSpPr>
              <p:spPr>
                <a:xfrm>
                  <a:off x="6669977" y="289124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8" name="Rectangle 67">
                  <a:extLst>
                    <a:ext uri="{FF2B5EF4-FFF2-40B4-BE49-F238E27FC236}">
                      <a16:creationId xmlns:a16="http://schemas.microsoft.com/office/drawing/2014/main" id="{111EA4FD-460A-CD45-BE74-F3BC6D989CF3}"/>
                    </a:ext>
                  </a:extLst>
                </p:cNvPr>
                <p:cNvSpPr/>
                <p:nvPr/>
              </p:nvSpPr>
              <p:spPr>
                <a:xfrm>
                  <a:off x="6716057" y="293732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11C1B02F-770E-3D4B-BE6E-60B9D24271E5}"/>
                        </a:ext>
                      </a:extLst>
                    </p:cNvPr>
                    <p:cNvSpPr txBox="1"/>
                    <p:nvPr/>
                  </p:nvSpPr>
                  <p:spPr>
                    <a:xfrm>
                      <a:off x="6903780" y="3007609"/>
                      <a:ext cx="263374" cy="2449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de-DE" sz="1400" b="0" i="1" smtClean="0">
                                    <a:latin typeface="Cambria Math" panose="02040503050406030204" pitchFamily="18" charset="0"/>
                                  </a:rPr>
                                </m:ctrlPr>
                              </m:sSubSupPr>
                              <m:e>
                                <m:r>
                                  <a:rPr lang="de-DE" sz="1400" b="0" i="1" smtClean="0">
                                    <a:latin typeface="Cambria Math" charset="0"/>
                                  </a:rPr>
                                  <m:t>𝑔</m:t>
                                </m:r>
                              </m:e>
                              <m:sub>
                                <m:r>
                                  <a:rPr lang="de-DE" sz="1400" b="0" i="1" smtClean="0">
                                    <a:latin typeface="Cambria Math" panose="02040503050406030204" pitchFamily="18" charset="0"/>
                                  </a:rPr>
                                  <m:t>𝑡</m:t>
                                </m:r>
                              </m:sub>
                              <m:sup>
                                <m:r>
                                  <a:rPr lang="de-DE" sz="1400" b="0" i="1" smtClean="0">
                                    <a:latin typeface="Cambria Math" panose="02040503050406030204" pitchFamily="18" charset="0"/>
                                  </a:rPr>
                                  <m:t>1</m:t>
                                </m:r>
                              </m:sup>
                            </m:sSubSup>
                          </m:oMath>
                        </m:oMathPara>
                      </a14:m>
                      <a:endParaRPr lang="en-GB" sz="1400" dirty="0"/>
                    </a:p>
                  </p:txBody>
                </p:sp>
              </mc:Choice>
              <mc:Fallback xmlns="">
                <p:sp>
                  <p:nvSpPr>
                    <p:cNvPr id="69" name="TextBox 68">
                      <a:extLst>
                        <a:ext uri="{FF2B5EF4-FFF2-40B4-BE49-F238E27FC236}">
                          <a16:creationId xmlns:a16="http://schemas.microsoft.com/office/drawing/2014/main" id="{11C1B02F-770E-3D4B-BE6E-60B9D24271E5}"/>
                        </a:ext>
                      </a:extLst>
                    </p:cNvPr>
                    <p:cNvSpPr txBox="1">
                      <a:spLocks noRot="1" noChangeAspect="1" noMove="1" noResize="1" noEditPoints="1" noAdjustHandles="1" noChangeArrowheads="1" noChangeShapeType="1" noTextEdit="1"/>
                    </p:cNvSpPr>
                    <p:nvPr/>
                  </p:nvSpPr>
                  <p:spPr>
                    <a:xfrm>
                      <a:off x="6903780" y="3007609"/>
                      <a:ext cx="263374" cy="244942"/>
                    </a:xfrm>
                    <a:prstGeom prst="rect">
                      <a:avLst/>
                    </a:prstGeom>
                    <a:blipFill>
                      <a:blip r:embed="rId19"/>
                      <a:stretch>
                        <a:fillRect l="-15789" r="-5263" b="-16667"/>
                      </a:stretch>
                    </a:blipFill>
                  </p:spPr>
                  <p:txBody>
                    <a:bodyPr/>
                    <a:lstStyle/>
                    <a:p>
                      <a:r>
                        <a:rPr lang="de-DE">
                          <a:noFill/>
                        </a:rPr>
                        <a:t> </a:t>
                      </a:r>
                    </a:p>
                  </p:txBody>
                </p:sp>
              </mc:Fallback>
            </mc:AlternateContent>
            <p:sp>
              <p:nvSpPr>
                <p:cNvPr id="70" name="Rectangle 69">
                  <a:extLst>
                    <a:ext uri="{FF2B5EF4-FFF2-40B4-BE49-F238E27FC236}">
                      <a16:creationId xmlns:a16="http://schemas.microsoft.com/office/drawing/2014/main" id="{40C9F06C-074C-5749-ABB5-C21BBE3C0255}"/>
                    </a:ext>
                  </a:extLst>
                </p:cNvPr>
                <p:cNvSpPr/>
                <p:nvPr/>
              </p:nvSpPr>
              <p:spPr>
                <a:xfrm>
                  <a:off x="6762137" y="298340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cxnSp>
            <p:nvCxnSpPr>
              <p:cNvPr id="60" name="Straight Connector 59">
                <a:extLst>
                  <a:ext uri="{FF2B5EF4-FFF2-40B4-BE49-F238E27FC236}">
                    <a16:creationId xmlns:a16="http://schemas.microsoft.com/office/drawing/2014/main" id="{9DD56F8A-E717-4F4A-8377-B269E2545341}"/>
                  </a:ext>
                </a:extLst>
              </p:cNvPr>
              <p:cNvCxnSpPr>
                <a:cxnSpLocks/>
                <a:stCxn id="28" idx="6"/>
                <a:endCxn id="64" idx="1"/>
              </p:cNvCxnSpPr>
              <p:nvPr/>
            </p:nvCxnSpPr>
            <p:spPr>
              <a:xfrm>
                <a:off x="3015952" y="5362126"/>
                <a:ext cx="1585491" cy="218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116">
                <a:extLst>
                  <a:ext uri="{FF2B5EF4-FFF2-40B4-BE49-F238E27FC236}">
                    <a16:creationId xmlns:a16="http://schemas.microsoft.com/office/drawing/2014/main" id="{C5DD0F02-4DF2-9A4A-BF70-84A749A6ABA2}"/>
                  </a:ext>
                </a:extLst>
              </p:cNvPr>
              <p:cNvCxnSpPr>
                <a:cxnSpLocks/>
                <a:stCxn id="64" idx="3"/>
                <a:endCxn id="44" idx="3"/>
              </p:cNvCxnSpPr>
              <p:nvPr/>
            </p:nvCxnSpPr>
            <p:spPr>
              <a:xfrm>
                <a:off x="4745442" y="5383929"/>
                <a:ext cx="1729276" cy="99431"/>
              </a:xfrm>
              <a:prstGeom prst="curvedConnector4">
                <a:avLst>
                  <a:gd name="adj1" fmla="val 46439"/>
                  <a:gd name="adj2" fmla="val 274906"/>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3624087A-1DDF-C44D-8AD6-684A34332838}"/>
                  </a:ext>
                </a:extLst>
              </p:cNvPr>
              <p:cNvGrpSpPr/>
              <p:nvPr/>
            </p:nvGrpSpPr>
            <p:grpSpPr>
              <a:xfrm>
                <a:off x="4555362" y="5265849"/>
                <a:ext cx="519467" cy="387593"/>
                <a:chOff x="2326841" y="4990483"/>
                <a:chExt cx="519467" cy="387593"/>
              </a:xfrm>
            </p:grpSpPr>
            <p:sp>
              <p:nvSpPr>
                <p:cNvPr id="63" name="Rectangle 62">
                  <a:extLst>
                    <a:ext uri="{FF2B5EF4-FFF2-40B4-BE49-F238E27FC236}">
                      <a16:creationId xmlns:a16="http://schemas.microsoft.com/office/drawing/2014/main" id="{4B54510D-8E09-2E49-BDB4-2D3BD14918A1}"/>
                    </a:ext>
                  </a:extLst>
                </p:cNvPr>
                <p:cNvSpPr/>
                <p:nvPr/>
              </p:nvSpPr>
              <p:spPr>
                <a:xfrm>
                  <a:off x="2326841" y="499048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64" name="Rectangle 63">
                  <a:extLst>
                    <a:ext uri="{FF2B5EF4-FFF2-40B4-BE49-F238E27FC236}">
                      <a16:creationId xmlns:a16="http://schemas.microsoft.com/office/drawing/2014/main" id="{C608D27C-954A-8C46-BB7E-0CDE0C793F1B}"/>
                    </a:ext>
                  </a:extLst>
                </p:cNvPr>
                <p:cNvSpPr/>
                <p:nvPr/>
              </p:nvSpPr>
              <p:spPr>
                <a:xfrm>
                  <a:off x="2372921" y="503656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9E22542F-D86D-3C4C-AEBD-EACD54115B53}"/>
                        </a:ext>
                      </a:extLst>
                    </p:cNvPr>
                    <p:cNvSpPr txBox="1"/>
                    <p:nvPr/>
                  </p:nvSpPr>
                  <p:spPr>
                    <a:xfrm>
                      <a:off x="2563700" y="5134223"/>
                      <a:ext cx="282608" cy="2438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𝑔</m:t>
                                </m:r>
                              </m:e>
                              <m:sup>
                                <m:r>
                                  <a:rPr lang="de-DE" sz="1400" b="0" i="1" smtClean="0">
                                    <a:latin typeface="Cambria Math" panose="02040503050406030204" pitchFamily="18" charset="0"/>
                                  </a:rPr>
                                  <m:t>𝐸</m:t>
                                </m:r>
                              </m:sup>
                            </m:sSup>
                          </m:oMath>
                        </m:oMathPara>
                      </a14:m>
                      <a:endParaRPr lang="en-GB" sz="1400" dirty="0"/>
                    </a:p>
                  </p:txBody>
                </p:sp>
              </mc:Choice>
              <mc:Fallback xmlns="">
                <p:sp>
                  <p:nvSpPr>
                    <p:cNvPr id="65" name="TextBox 64">
                      <a:extLst>
                        <a:ext uri="{FF2B5EF4-FFF2-40B4-BE49-F238E27FC236}">
                          <a16:creationId xmlns:a16="http://schemas.microsoft.com/office/drawing/2014/main" id="{9E22542F-D86D-3C4C-AEBD-EACD54115B53}"/>
                        </a:ext>
                      </a:extLst>
                    </p:cNvPr>
                    <p:cNvSpPr txBox="1">
                      <a:spLocks noRot="1" noChangeAspect="1" noMove="1" noResize="1" noEditPoints="1" noAdjustHandles="1" noChangeArrowheads="1" noChangeShapeType="1" noTextEdit="1"/>
                    </p:cNvSpPr>
                    <p:nvPr/>
                  </p:nvSpPr>
                  <p:spPr>
                    <a:xfrm>
                      <a:off x="2563700" y="5134223"/>
                      <a:ext cx="282608" cy="243853"/>
                    </a:xfrm>
                    <a:prstGeom prst="rect">
                      <a:avLst/>
                    </a:prstGeom>
                    <a:blipFill>
                      <a:blip r:embed="rId20"/>
                      <a:stretch>
                        <a:fillRect l="-14286" b="-22222"/>
                      </a:stretch>
                    </a:blipFill>
                  </p:spPr>
                  <p:txBody>
                    <a:bodyPr/>
                    <a:lstStyle/>
                    <a:p>
                      <a:r>
                        <a:rPr lang="de-DE">
                          <a:noFill/>
                        </a:rPr>
                        <a:t> </a:t>
                      </a:r>
                    </a:p>
                  </p:txBody>
                </p:sp>
              </mc:Fallback>
            </mc:AlternateContent>
            <p:sp>
              <p:nvSpPr>
                <p:cNvPr id="66" name="Rectangle 65">
                  <a:extLst>
                    <a:ext uri="{FF2B5EF4-FFF2-40B4-BE49-F238E27FC236}">
                      <a16:creationId xmlns:a16="http://schemas.microsoft.com/office/drawing/2014/main" id="{0363DD9B-A8D8-1244-876C-611AD70E72C5}"/>
                    </a:ext>
                  </a:extLst>
                </p:cNvPr>
                <p:cNvSpPr/>
                <p:nvPr/>
              </p:nvSpPr>
              <p:spPr>
                <a:xfrm>
                  <a:off x="2419001" y="5082643"/>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cxnSp>
          <p:nvCxnSpPr>
            <p:cNvPr id="19" name="Straight Connector 18">
              <a:extLst>
                <a:ext uri="{FF2B5EF4-FFF2-40B4-BE49-F238E27FC236}">
                  <a16:creationId xmlns:a16="http://schemas.microsoft.com/office/drawing/2014/main" id="{AB74ECB1-2634-7A48-AB3E-5F8AFC1E3555}"/>
                </a:ext>
              </a:extLst>
            </p:cNvPr>
            <p:cNvCxnSpPr>
              <a:cxnSpLocks/>
              <a:stCxn id="30" idx="3"/>
              <a:endCxn id="23" idx="1"/>
            </p:cNvCxnSpPr>
            <p:nvPr/>
          </p:nvCxnSpPr>
          <p:spPr>
            <a:xfrm>
              <a:off x="3437541" y="4205252"/>
              <a:ext cx="1323502" cy="11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16">
              <a:extLst>
                <a:ext uri="{FF2B5EF4-FFF2-40B4-BE49-F238E27FC236}">
                  <a16:creationId xmlns:a16="http://schemas.microsoft.com/office/drawing/2014/main" id="{3F0A534C-CF03-D74F-861B-148891219BB1}"/>
                </a:ext>
              </a:extLst>
            </p:cNvPr>
            <p:cNvCxnSpPr>
              <a:cxnSpLocks/>
              <a:stCxn id="23" idx="3"/>
              <a:endCxn id="46" idx="1"/>
            </p:cNvCxnSpPr>
            <p:nvPr/>
          </p:nvCxnSpPr>
          <p:spPr>
            <a:xfrm flipV="1">
              <a:off x="4905043" y="4205252"/>
              <a:ext cx="1519250" cy="115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796D3D34-23D3-4446-9591-F365B2A1FAD8}"/>
                </a:ext>
              </a:extLst>
            </p:cNvPr>
            <p:cNvGrpSpPr/>
            <p:nvPr/>
          </p:nvGrpSpPr>
          <p:grpSpPr>
            <a:xfrm>
              <a:off x="4714963" y="4088322"/>
              <a:ext cx="530136" cy="387593"/>
              <a:chOff x="4981999" y="4080230"/>
              <a:chExt cx="530136" cy="387593"/>
            </a:xfrm>
          </p:grpSpPr>
          <p:sp>
            <p:nvSpPr>
              <p:cNvPr id="22" name="Rectangle 21">
                <a:extLst>
                  <a:ext uri="{FF2B5EF4-FFF2-40B4-BE49-F238E27FC236}">
                    <a16:creationId xmlns:a16="http://schemas.microsoft.com/office/drawing/2014/main" id="{567CEF6F-DD72-F643-9648-1B7F9E663762}"/>
                  </a:ext>
                </a:extLst>
              </p:cNvPr>
              <p:cNvSpPr/>
              <p:nvPr/>
            </p:nvSpPr>
            <p:spPr>
              <a:xfrm>
                <a:off x="4981999" y="408023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23" name="Rectangle 22">
                <a:extLst>
                  <a:ext uri="{FF2B5EF4-FFF2-40B4-BE49-F238E27FC236}">
                    <a16:creationId xmlns:a16="http://schemas.microsoft.com/office/drawing/2014/main" id="{FBFAC020-B1D6-CB48-BFE5-50952F3C276F}"/>
                  </a:ext>
                </a:extLst>
              </p:cNvPr>
              <p:cNvSpPr/>
              <p:nvPr/>
            </p:nvSpPr>
            <p:spPr>
              <a:xfrm>
                <a:off x="5028079" y="412631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5762AE7F-9BB1-194D-92AD-B45ACC544E0D}"/>
                      </a:ext>
                    </a:extLst>
                  </p:cNvPr>
                  <p:cNvSpPr txBox="1"/>
                  <p:nvPr/>
                </p:nvSpPr>
                <p:spPr>
                  <a:xfrm>
                    <a:off x="5218858" y="4223970"/>
                    <a:ext cx="293277" cy="2438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de-DE" sz="1400" b="0" i="1" smtClean="0">
                                  <a:latin typeface="Cambria Math" panose="02040503050406030204" pitchFamily="18" charset="0"/>
                                </a:rPr>
                              </m:ctrlPr>
                            </m:sSupPr>
                            <m:e>
                              <m:r>
                                <a:rPr lang="de-DE" sz="1400" b="0" i="1" smtClean="0">
                                  <a:latin typeface="Cambria Math" panose="02040503050406030204" pitchFamily="18" charset="0"/>
                                </a:rPr>
                                <m:t>𝑔</m:t>
                              </m:r>
                            </m:e>
                            <m:sup>
                              <m:r>
                                <a:rPr lang="de-DE" sz="1400" b="0" i="1" smtClean="0">
                                  <a:latin typeface="Cambria Math" panose="02040503050406030204" pitchFamily="18" charset="0"/>
                                </a:rPr>
                                <m:t>𝑈</m:t>
                              </m:r>
                            </m:sup>
                          </m:sSup>
                        </m:oMath>
                      </m:oMathPara>
                    </a14:m>
                    <a:endParaRPr lang="en-GB" sz="1400" dirty="0"/>
                  </a:p>
                </p:txBody>
              </p:sp>
            </mc:Choice>
            <mc:Fallback xmlns="">
              <p:sp>
                <p:nvSpPr>
                  <p:cNvPr id="24" name="TextBox 23">
                    <a:extLst>
                      <a:ext uri="{FF2B5EF4-FFF2-40B4-BE49-F238E27FC236}">
                        <a16:creationId xmlns:a16="http://schemas.microsoft.com/office/drawing/2014/main" id="{5762AE7F-9BB1-194D-92AD-B45ACC544E0D}"/>
                      </a:ext>
                    </a:extLst>
                  </p:cNvPr>
                  <p:cNvSpPr txBox="1">
                    <a:spLocks noRot="1" noChangeAspect="1" noMove="1" noResize="1" noEditPoints="1" noAdjustHandles="1" noChangeArrowheads="1" noChangeShapeType="1" noTextEdit="1"/>
                  </p:cNvSpPr>
                  <p:nvPr/>
                </p:nvSpPr>
                <p:spPr>
                  <a:xfrm>
                    <a:off x="5218858" y="4223970"/>
                    <a:ext cx="293277" cy="243853"/>
                  </a:xfrm>
                  <a:prstGeom prst="rect">
                    <a:avLst/>
                  </a:prstGeom>
                  <a:blipFill>
                    <a:blip r:embed="rId21"/>
                    <a:stretch>
                      <a:fillRect l="-14286" r="-4762" b="-22222"/>
                    </a:stretch>
                  </a:blipFill>
                </p:spPr>
                <p:txBody>
                  <a:bodyPr/>
                  <a:lstStyle/>
                  <a:p>
                    <a:r>
                      <a:rPr lang="de-DE">
                        <a:noFill/>
                      </a:rPr>
                      <a:t> </a:t>
                    </a:r>
                  </a:p>
                </p:txBody>
              </p:sp>
            </mc:Fallback>
          </mc:AlternateContent>
          <p:sp>
            <p:nvSpPr>
              <p:cNvPr id="25" name="Rectangle 24">
                <a:extLst>
                  <a:ext uri="{FF2B5EF4-FFF2-40B4-BE49-F238E27FC236}">
                    <a16:creationId xmlns:a16="http://schemas.microsoft.com/office/drawing/2014/main" id="{CB664BD8-9A66-774B-9B58-6E460DFE29C2}"/>
                  </a:ext>
                </a:extLst>
              </p:cNvPr>
              <p:cNvSpPr/>
              <p:nvPr/>
            </p:nvSpPr>
            <p:spPr>
              <a:xfrm>
                <a:off x="5074159" y="4172390"/>
                <a:ext cx="144000" cy="144000"/>
              </a:xfrm>
              <a:prstGeom prst="rect">
                <a:avLst/>
              </a:prstGeom>
              <a:solidFill>
                <a:schemeClr val="tx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grpSp>
      <p:grpSp>
        <p:nvGrpSpPr>
          <p:cNvPr id="91" name="Group 90">
            <a:extLst>
              <a:ext uri="{FF2B5EF4-FFF2-40B4-BE49-F238E27FC236}">
                <a16:creationId xmlns:a16="http://schemas.microsoft.com/office/drawing/2014/main" id="{5BD0A160-AC1A-8E4E-A7D3-2B4599FE72EA}"/>
              </a:ext>
            </a:extLst>
          </p:cNvPr>
          <p:cNvGrpSpPr/>
          <p:nvPr/>
        </p:nvGrpSpPr>
        <p:grpSpPr>
          <a:xfrm>
            <a:off x="9962548" y="1769043"/>
            <a:ext cx="986555" cy="389513"/>
            <a:chOff x="5532078" y="2979431"/>
            <a:chExt cx="986555" cy="389513"/>
          </a:xfrm>
        </p:grpSpPr>
        <p:sp>
          <p:nvSpPr>
            <p:cNvPr id="92" name="TextBox 91">
              <a:extLst>
                <a:ext uri="{FF2B5EF4-FFF2-40B4-BE49-F238E27FC236}">
                  <a16:creationId xmlns:a16="http://schemas.microsoft.com/office/drawing/2014/main" id="{70F0C0D5-76D0-4F42-9A49-89D8906E56A7}"/>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93" name="Rectangle 92">
                  <a:extLst>
                    <a:ext uri="{FF2B5EF4-FFF2-40B4-BE49-F238E27FC236}">
                      <a16:creationId xmlns:a16="http://schemas.microsoft.com/office/drawing/2014/main" id="{5306EA20-972C-2D43-81FD-10372314A367}"/>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22"/>
                  <a:stretch>
                    <a:fillRect/>
                  </a:stretch>
                </a:blipFill>
              </p:spPr>
              <p:txBody>
                <a:bodyPr/>
                <a:lstStyle/>
                <a:p>
                  <a:r>
                    <a:rPr lang="de-DE">
                      <a:noFill/>
                    </a:rPr>
                    <a:t> </a:t>
                  </a:r>
                </a:p>
              </p:txBody>
            </p:sp>
          </mc:Fallback>
        </mc:AlternateContent>
      </p:grpSp>
      <p:grpSp>
        <p:nvGrpSpPr>
          <p:cNvPr id="94" name="Group 93">
            <a:extLst>
              <a:ext uri="{FF2B5EF4-FFF2-40B4-BE49-F238E27FC236}">
                <a16:creationId xmlns:a16="http://schemas.microsoft.com/office/drawing/2014/main" id="{356C92FE-64F2-F842-AE16-522536668EA9}"/>
              </a:ext>
            </a:extLst>
          </p:cNvPr>
          <p:cNvGrpSpPr/>
          <p:nvPr/>
        </p:nvGrpSpPr>
        <p:grpSpPr>
          <a:xfrm>
            <a:off x="9046869" y="1770147"/>
            <a:ext cx="724173" cy="389513"/>
            <a:chOff x="6518638" y="3371343"/>
            <a:chExt cx="724173" cy="389513"/>
          </a:xfrm>
        </p:grpSpPr>
        <p:sp>
          <p:nvSpPr>
            <p:cNvPr id="95" name="TextBox 94">
              <a:extLst>
                <a:ext uri="{FF2B5EF4-FFF2-40B4-BE49-F238E27FC236}">
                  <a16:creationId xmlns:a16="http://schemas.microsoft.com/office/drawing/2014/main" id="{D23D63D6-BA18-2C48-84C4-066C90A9B324}"/>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96" name="Rectangle 95">
                  <a:extLst>
                    <a:ext uri="{FF2B5EF4-FFF2-40B4-BE49-F238E27FC236}">
                      <a16:creationId xmlns:a16="http://schemas.microsoft.com/office/drawing/2014/main" id="{AEE04C0E-A359-484F-973C-25A75569412E}"/>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23"/>
                  <a:stretch>
                    <a:fillRect b="-9677"/>
                  </a:stretch>
                </a:blipFill>
              </p:spPr>
              <p:txBody>
                <a:bodyPr/>
                <a:lstStyle/>
                <a:p>
                  <a:r>
                    <a:rPr lang="de-DE">
                      <a:noFill/>
                    </a:rPr>
                    <a:t> </a:t>
                  </a:r>
                </a:p>
              </p:txBody>
            </p:sp>
          </mc:Fallback>
        </mc:AlternateContent>
      </p:grpSp>
      <p:grpSp>
        <p:nvGrpSpPr>
          <p:cNvPr id="97" name="Group 96">
            <a:extLst>
              <a:ext uri="{FF2B5EF4-FFF2-40B4-BE49-F238E27FC236}">
                <a16:creationId xmlns:a16="http://schemas.microsoft.com/office/drawing/2014/main" id="{7DF57C85-05B6-354C-9E4E-5E1562655399}"/>
              </a:ext>
            </a:extLst>
          </p:cNvPr>
          <p:cNvGrpSpPr/>
          <p:nvPr/>
        </p:nvGrpSpPr>
        <p:grpSpPr>
          <a:xfrm>
            <a:off x="11098385" y="1770148"/>
            <a:ext cx="771229" cy="389513"/>
            <a:chOff x="6102187" y="5664879"/>
            <a:chExt cx="771229" cy="389513"/>
          </a:xfrm>
        </p:grpSpPr>
        <p:sp>
          <p:nvSpPr>
            <p:cNvPr id="98" name="TextBox 97">
              <a:extLst>
                <a:ext uri="{FF2B5EF4-FFF2-40B4-BE49-F238E27FC236}">
                  <a16:creationId xmlns:a16="http://schemas.microsoft.com/office/drawing/2014/main" id="{1CFA2DE9-91A6-164E-BDAA-C10156EDF5CF}"/>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99" name="Rectangle 98">
                  <a:extLst>
                    <a:ext uri="{FF2B5EF4-FFF2-40B4-BE49-F238E27FC236}">
                      <a16:creationId xmlns:a16="http://schemas.microsoft.com/office/drawing/2014/main" id="{0ED2FCAB-D2CC-D44D-B6F2-7722D9040ABA}"/>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99" name="Rectangle 98">
                  <a:extLst>
                    <a:ext uri="{FF2B5EF4-FFF2-40B4-BE49-F238E27FC236}">
                      <a16:creationId xmlns:a16="http://schemas.microsoft.com/office/drawing/2014/main" id="{0ED2FCAB-D2CC-D44D-B6F2-7722D9040ABA}"/>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25"/>
                  <a:stretch>
                    <a:fillRect/>
                  </a:stretch>
                </a:blipFill>
              </p:spPr>
              <p:txBody>
                <a:bodyPr/>
                <a:lstStyle/>
                <a:p>
                  <a:r>
                    <a:rPr lang="de-DE">
                      <a:noFill/>
                    </a:rPr>
                    <a:t> </a:t>
                  </a:r>
                </a:p>
              </p:txBody>
            </p:sp>
          </mc:Fallback>
        </mc:AlternateContent>
      </p:grpSp>
    </p:spTree>
    <p:extLst>
      <p:ext uri="{BB962C8B-B14F-4D97-AF65-F5344CB8AC3E}">
        <p14:creationId xmlns:p14="http://schemas.microsoft.com/office/powerpoint/2010/main" val="12449624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D270-3302-5647-AE8D-1562BD34CAF6}"/>
              </a:ext>
            </a:extLst>
          </p:cNvPr>
          <p:cNvSpPr>
            <a:spLocks noGrp="1"/>
          </p:cNvSpPr>
          <p:nvPr>
            <p:ph type="title"/>
          </p:nvPr>
        </p:nvSpPr>
        <p:spPr/>
        <p:txBody>
          <a:bodyPr/>
          <a:lstStyle/>
          <a:p>
            <a:r>
              <a:rPr lang="de-DE" dirty="0"/>
              <a:t>Umwandlung von BNs in Faktormodelle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4953D79-F281-B54C-84D8-D7F5CE3A2152}"/>
                  </a:ext>
                </a:extLst>
              </p:cNvPr>
              <p:cNvSpPr>
                <a:spLocks noGrp="1"/>
              </p:cNvSpPr>
              <p:nvPr>
                <p:ph idx="1"/>
              </p:nvPr>
            </p:nvSpPr>
            <p:spPr/>
            <p:txBody>
              <a:bodyPr/>
              <a:lstStyle/>
              <a:p>
                <a:pPr marL="0" indent="0">
                  <a:buNone/>
                </a:pPr>
                <a:r>
                  <a:rPr lang="de-DE" u="sng" dirty="0"/>
                  <a:t>Basierend auf den CPDs im BN</a:t>
                </a:r>
              </a:p>
              <a:p>
                <a:r>
                  <a:rPr lang="de-DE" dirty="0"/>
                  <a:t>Gegeben ein BN </a:t>
                </a:r>
                <a14:m>
                  <m:oMath xmlns:m="http://schemas.openxmlformats.org/officeDocument/2006/math">
                    <m:r>
                      <a:rPr lang="de-DE" i="1">
                        <a:latin typeface="Cambria Math" panose="02040503050406030204" pitchFamily="18" charset="0"/>
                      </a:rPr>
                      <m:t>𝐵</m:t>
                    </m:r>
                  </m:oMath>
                </a14:m>
                <a:r>
                  <a:rPr lang="de-DE" dirty="0"/>
                  <a:t> über </a:t>
                </a:r>
                <a14:m>
                  <m:oMath xmlns:m="http://schemas.openxmlformats.org/officeDocument/2006/math">
                    <m:r>
                      <a:rPr lang="de-DE" b="1" i="1" smtClean="0">
                        <a:latin typeface="Cambria Math" panose="02040503050406030204" pitchFamily="18" charset="0"/>
                      </a:rPr>
                      <m:t>𝑹</m:t>
                    </m:r>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1</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𝑛</m:t>
                            </m:r>
                          </m:sub>
                        </m:sSub>
                      </m:e>
                    </m:d>
                  </m:oMath>
                </a14:m>
                <a:r>
                  <a:rPr lang="de-DE" dirty="0"/>
                  <a:t> mit vollständiger gemeinsamer Verteilung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𝐵</m:t>
                        </m:r>
                      </m:sub>
                    </m:sSub>
                  </m:oMath>
                </a14:m>
                <a:endParaRPr lang="de-DE" dirty="0"/>
              </a:p>
              <a:p>
                <a:r>
                  <a:rPr lang="de-DE" dirty="0"/>
                  <a:t>Leeres Faktormodell </a:t>
                </a:r>
                <a14:m>
                  <m:oMath xmlns:m="http://schemas.openxmlformats.org/officeDocument/2006/math">
                    <m:r>
                      <a:rPr lang="de-DE" i="1" dirty="0" smtClean="0">
                        <a:latin typeface="Cambria Math" panose="02040503050406030204" pitchFamily="18" charset="0"/>
                      </a:rPr>
                      <m:t>𝐹</m:t>
                    </m:r>
                    <m:r>
                      <a:rPr lang="de-DE" b="0" i="1" dirty="0" smtClean="0">
                        <a:latin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m:t>
                    </m:r>
                  </m:oMath>
                </a14:m>
                <a:endParaRPr lang="de-DE" dirty="0"/>
              </a:p>
              <a:p>
                <a:r>
                  <a:rPr lang="de-DE" dirty="0"/>
                  <a:t>Für jedes </a:t>
                </a:r>
                <a14:m>
                  <m:oMath xmlns:m="http://schemas.openxmlformats.org/officeDocument/2006/math">
                    <m:r>
                      <a:rPr lang="de-DE" b="0" i="1" smtClean="0">
                        <a:latin typeface="Cambria Math" panose="02040503050406030204" pitchFamily="18" charset="0"/>
                      </a:rPr>
                      <m:t>𝑅</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𝑹</m:t>
                    </m:r>
                  </m:oMath>
                </a14:m>
                <a:endParaRPr lang="de-DE" dirty="0"/>
              </a:p>
              <a:p>
                <a:pPr lvl="1"/>
                <a:r>
                  <a:rPr lang="de-DE" dirty="0"/>
                  <a:t>Wandle die CPD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r>
                          <a:rPr lang="de-DE" b="0" i="1" smtClean="0">
                            <a:latin typeface="Cambria Math" panose="02040503050406030204" pitchFamily="18" charset="0"/>
                          </a:rPr>
                          <m:t> | </m:t>
                        </m:r>
                        <m:r>
                          <m:rPr>
                            <m:sty m:val="p"/>
                          </m:rPr>
                          <a:rPr lang="de-DE" b="0" i="0" smtClean="0">
                            <a:latin typeface="Cambria Math" panose="02040503050406030204" pitchFamily="18" charset="0"/>
                          </a:rPr>
                          <m:t>Pa</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e>
                    </m:d>
                  </m:oMath>
                </a14:m>
                <a:r>
                  <a:rPr lang="de-DE" dirty="0"/>
                  <a:t> in einen Faktor </a:t>
                </a:r>
                <a14:m>
                  <m:oMath xmlns:m="http://schemas.openxmlformats.org/officeDocument/2006/math">
                    <m:r>
                      <a:rPr lang="de-DE" i="1" smtClean="0">
                        <a:latin typeface="Cambria Math" panose="02040503050406030204" pitchFamily="18" charset="0"/>
                        <a:ea typeface="Cambria Math" panose="02040503050406030204" pitchFamily="18" charset="0"/>
                      </a:rPr>
                      <m:t>𝜙</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Pa</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e>
                        </m:d>
                      </m:e>
                    </m:d>
                  </m:oMath>
                </a14:m>
                <a:r>
                  <a:rPr lang="de-DE" dirty="0"/>
                  <a:t> um </a:t>
                </a:r>
              </a:p>
              <a:p>
                <a:pPr lvl="2">
                  <a:buFont typeface="Wingdings" pitchFamily="2" charset="2"/>
                  <a:buChar char="v"/>
                </a:pPr>
                <a:r>
                  <a:rPr lang="de-DE" dirty="0">
                    <a:ea typeface="Cambria Math" panose="02040503050406030204" pitchFamily="18" charset="0"/>
                  </a:rPr>
                  <a:t>I.e., </a:t>
                </a:r>
                <a14:m>
                  <m:oMath xmlns:m="http://schemas.openxmlformats.org/officeDocument/2006/math">
                    <m:r>
                      <a:rPr lang="de-DE" i="1">
                        <a:latin typeface="Cambria Math" panose="02040503050406030204" pitchFamily="18" charset="0"/>
                        <a:ea typeface="Cambria Math" panose="02040503050406030204" pitchFamily="18" charset="0"/>
                      </a:rPr>
                      <m:t>𝜙</m:t>
                    </m:r>
                    <m:d>
                      <m:dPr>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𝑟</m:t>
                        </m:r>
                        <m:r>
                          <a:rPr lang="de-DE" i="1">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 </m:t>
                        </m:r>
                        <m:r>
                          <a:rPr lang="de-DE" b="1" i="1" smtClean="0">
                            <a:latin typeface="Cambria Math" panose="02040503050406030204" pitchFamily="18" charset="0"/>
                            <a:ea typeface="Cambria Math" panose="02040503050406030204" pitchFamily="18" charset="0"/>
                          </a:rPr>
                          <m:t>𝒂</m:t>
                        </m:r>
                      </m:e>
                    </m:d>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𝑃</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𝑟</m:t>
                        </m:r>
                        <m:r>
                          <a:rPr lang="de-DE" b="0" i="1" smtClean="0">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𝒂</m:t>
                        </m:r>
                      </m:e>
                    </m:d>
                  </m:oMath>
                </a14:m>
                <a:r>
                  <a:rPr lang="de-DE" dirty="0"/>
                  <a:t> für alle </a:t>
                </a:r>
                <a14:m>
                  <m:oMath xmlns:m="http://schemas.openxmlformats.org/officeDocument/2006/math">
                    <m:r>
                      <a:rPr lang="de-DE" i="1">
                        <a:latin typeface="Cambria Math" panose="02040503050406030204" pitchFamily="18" charset="0"/>
                        <a:ea typeface="Cambria Math" panose="02040503050406030204" pitchFamily="18" charset="0"/>
                      </a:rPr>
                      <m:t>𝑟</m:t>
                    </m:r>
                    <m:r>
                      <a:rPr lang="de-DE"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Val</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e>
                    </m:d>
                  </m:oMath>
                </a14:m>
                <a:r>
                  <a:rPr lang="de-DE" dirty="0"/>
                  <a:t> und </a:t>
                </a:r>
                <a14:m>
                  <m:oMath xmlns:m="http://schemas.openxmlformats.org/officeDocument/2006/math">
                    <m:r>
                      <a:rPr lang="de-DE" b="1" i="1">
                        <a:latin typeface="Cambria Math" panose="02040503050406030204" pitchFamily="18" charset="0"/>
                        <a:ea typeface="Cambria Math" panose="02040503050406030204" pitchFamily="18" charset="0"/>
                      </a:rPr>
                      <m:t>𝒂</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Val</m:t>
                    </m:r>
                    <m:d>
                      <m:dPr>
                        <m:ctrlPr>
                          <a:rPr lang="de-DE" i="1">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Pa</m:t>
                        </m:r>
                        <m:d>
                          <m:dPr>
                            <m:ctrlPr>
                              <a:rPr lang="de-DE" b="0" i="1" smtClean="0">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e>
                    </m:d>
                  </m:oMath>
                </a14:m>
                <a:endParaRPr lang="de-DE" dirty="0"/>
              </a:p>
              <a:p>
                <a:pPr lvl="1"/>
                <a:r>
                  <a:rPr lang="de-DE" dirty="0"/>
                  <a:t>Füge </a:t>
                </a:r>
                <a14:m>
                  <m:oMath xmlns:m="http://schemas.openxmlformats.org/officeDocument/2006/math">
                    <m:r>
                      <a:rPr lang="de-DE" i="1">
                        <a:latin typeface="Cambria Math" panose="02040503050406030204" pitchFamily="18" charset="0"/>
                        <a:ea typeface="Cambria Math" panose="02040503050406030204" pitchFamily="18" charset="0"/>
                      </a:rPr>
                      <m:t>𝜙</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Pa</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e>
                    </m:d>
                  </m:oMath>
                </a14:m>
                <a:r>
                  <a:rPr lang="de-DE" dirty="0"/>
                  <a:t> zu </a:t>
                </a:r>
                <a14:m>
                  <m:oMath xmlns:m="http://schemas.openxmlformats.org/officeDocument/2006/math">
                    <m:r>
                      <a:rPr lang="de-DE" i="1" dirty="0" smtClean="0">
                        <a:latin typeface="Cambria Math" panose="02040503050406030204" pitchFamily="18" charset="0"/>
                      </a:rPr>
                      <m:t>𝐹</m:t>
                    </m:r>
                  </m:oMath>
                </a14:m>
                <a:r>
                  <a:rPr lang="de-DE" dirty="0"/>
                  <a:t> hinzu</a:t>
                </a:r>
              </a:p>
              <a:p>
                <a:r>
                  <a:rPr lang="de-DE" dirty="0"/>
                  <a:t>Gebe </a:t>
                </a:r>
                <a14:m>
                  <m:oMath xmlns:m="http://schemas.openxmlformats.org/officeDocument/2006/math">
                    <m:r>
                      <a:rPr lang="de-DE" i="1" dirty="0">
                        <a:latin typeface="Cambria Math" panose="02040503050406030204" pitchFamily="18" charset="0"/>
                      </a:rPr>
                      <m:t>𝐹</m:t>
                    </m:r>
                  </m:oMath>
                </a14:m>
                <a:r>
                  <a:rPr lang="de-DE" dirty="0"/>
                  <a:t> zurück</a:t>
                </a:r>
              </a:p>
              <a:p>
                <a:endParaRPr lang="de-DE" dirty="0"/>
              </a:p>
              <a:p>
                <a:pPr>
                  <a:buFont typeface="Wingdings" pitchFamily="2" charset="2"/>
                  <a:buChar char="v"/>
                </a:pPr>
                <a:r>
                  <a:rPr lang="de-DE" b="0" dirty="0"/>
                  <a:t>Es gilt: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𝐵</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𝐹</m:t>
                        </m:r>
                      </m:sub>
                    </m:sSub>
                  </m:oMath>
                </a14:m>
                <a:r>
                  <a:rPr lang="de-DE" dirty="0"/>
                  <a:t> mit </a:t>
                </a:r>
                <a14:m>
                  <m:oMath xmlns:m="http://schemas.openxmlformats.org/officeDocument/2006/math">
                    <m:r>
                      <a:rPr lang="de-DE" i="1" dirty="0" smtClean="0">
                        <a:latin typeface="Cambria Math" panose="02040503050406030204" pitchFamily="18" charset="0"/>
                      </a:rPr>
                      <m:t>𝑍</m:t>
                    </m:r>
                    <m:r>
                      <a:rPr lang="de-DE" b="0" i="1" dirty="0" smtClean="0">
                        <a:latin typeface="Cambria Math" panose="02040503050406030204" pitchFamily="18" charset="0"/>
                      </a:rPr>
                      <m:t>=1</m:t>
                    </m:r>
                  </m:oMath>
                </a14:m>
                <a:r>
                  <a:rPr lang="de-DE" dirty="0"/>
                  <a:t> in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i="1">
                            <a:latin typeface="Cambria Math" panose="02040503050406030204" pitchFamily="18" charset="0"/>
                          </a:rPr>
                          <m:t>𝐹</m:t>
                        </m:r>
                      </m:sub>
                    </m:sSub>
                  </m:oMath>
                </a14:m>
                <a:endParaRPr lang="de-DE" dirty="0"/>
              </a:p>
              <a:p>
                <a:pPr>
                  <a:buFont typeface="Wingdings" pitchFamily="2" charset="2"/>
                  <a:buChar char="v"/>
                </a:pPr>
                <a:r>
                  <a:rPr lang="de-DE" dirty="0"/>
                  <a:t>Optional: Nach Umwandlung von </a:t>
                </a:r>
                <a14:m>
                  <m:oMath xmlns:m="http://schemas.openxmlformats.org/officeDocument/2006/math">
                    <m:r>
                      <a:rPr lang="de-DE" i="1">
                        <a:latin typeface="Cambria Math" panose="02040503050406030204" pitchFamily="18" charset="0"/>
                      </a:rPr>
                      <m:t>𝐵</m:t>
                    </m:r>
                  </m:oMath>
                </a14:m>
                <a:r>
                  <a:rPr lang="de-DE" dirty="0"/>
                  <a:t> in </a:t>
                </a:r>
                <a14:m>
                  <m:oMath xmlns:m="http://schemas.openxmlformats.org/officeDocument/2006/math">
                    <m:r>
                      <a:rPr lang="de-DE" b="0" i="1" smtClean="0">
                        <a:latin typeface="Cambria Math" panose="02040503050406030204" pitchFamily="18" charset="0"/>
                      </a:rPr>
                      <m:t>𝐹</m:t>
                    </m:r>
                  </m:oMath>
                </a14:m>
                <a:r>
                  <a:rPr lang="de-DE" dirty="0"/>
                  <a:t>, baue ein FG aus </a:t>
                </a:r>
                <a14:m>
                  <m:oMath xmlns:m="http://schemas.openxmlformats.org/officeDocument/2006/math">
                    <m:r>
                      <a:rPr lang="de-DE" b="0" i="1" smtClean="0">
                        <a:latin typeface="Cambria Math" panose="02040503050406030204" pitchFamily="18" charset="0"/>
                      </a:rPr>
                      <m:t>𝐹</m:t>
                    </m:r>
                  </m:oMath>
                </a14:m>
                <a:endParaRPr lang="de-DE" dirty="0"/>
              </a:p>
            </p:txBody>
          </p:sp>
        </mc:Choice>
        <mc:Fallback xmlns="">
          <p:sp>
            <p:nvSpPr>
              <p:cNvPr id="3" name="Content Placeholder 2">
                <a:extLst>
                  <a:ext uri="{FF2B5EF4-FFF2-40B4-BE49-F238E27FC236}">
                    <a16:creationId xmlns:a16="http://schemas.microsoft.com/office/drawing/2014/main" id="{E4953D79-F281-B54C-84D8-D7F5CE3A2152}"/>
                  </a:ext>
                </a:extLst>
              </p:cNvPr>
              <p:cNvSpPr>
                <a:spLocks noGrp="1" noRot="1" noChangeAspect="1" noMove="1" noResize="1" noEditPoints="1" noAdjustHandles="1" noChangeArrowheads="1" noChangeShapeType="1" noTextEdit="1"/>
              </p:cNvSpPr>
              <p:nvPr>
                <p:ph idx="1"/>
              </p:nvPr>
            </p:nvSpPr>
            <p:spPr>
              <a:blipFill>
                <a:blip r:embed="rId3"/>
                <a:stretch>
                  <a:fillRect l="-1545" t="-2687" b="-4478"/>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F1DDC948-3D26-1F4E-BB4F-B72A62D07965}"/>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3046D71F-D648-6949-82C7-100339023BEC}"/>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CA3283C6-E438-774F-B997-DF54B533976F}"/>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70</a:t>
            </a:fld>
            <a:r>
              <a:rPr lang="de-DE"/>
              <a:t> </a:t>
            </a:r>
            <a:endParaRPr lang="de-DE" sz="1400" dirty="0"/>
          </a:p>
        </p:txBody>
      </p:sp>
    </p:spTree>
    <p:extLst>
      <p:ext uri="{BB962C8B-B14F-4D97-AF65-F5344CB8AC3E}">
        <p14:creationId xmlns:p14="http://schemas.microsoft.com/office/powerpoint/2010/main" val="6977618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D270-3302-5647-AE8D-1562BD34CAF6}"/>
              </a:ext>
            </a:extLst>
          </p:cNvPr>
          <p:cNvSpPr>
            <a:spLocks noGrp="1"/>
          </p:cNvSpPr>
          <p:nvPr>
            <p:ph type="title"/>
          </p:nvPr>
        </p:nvSpPr>
        <p:spPr/>
        <p:txBody>
          <a:bodyPr/>
          <a:lstStyle/>
          <a:p>
            <a:r>
              <a:rPr lang="de-DE" dirty="0"/>
              <a:t>Umwandlung von BNs in FGs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4953D79-F281-B54C-84D8-D7F5CE3A2152}"/>
                  </a:ext>
                </a:extLst>
              </p:cNvPr>
              <p:cNvSpPr>
                <a:spLocks noGrp="1"/>
              </p:cNvSpPr>
              <p:nvPr>
                <p:ph idx="1"/>
              </p:nvPr>
            </p:nvSpPr>
            <p:spPr/>
            <p:txBody>
              <a:bodyPr/>
              <a:lstStyle/>
              <a:p>
                <a:pPr marL="0" indent="0">
                  <a:buNone/>
                </a:pPr>
                <a:r>
                  <a:rPr lang="de-DE" u="sng" dirty="0"/>
                  <a:t>Basierend auf der </a:t>
                </a:r>
                <a:r>
                  <a:rPr lang="de-DE" u="sng" dirty="0" err="1"/>
                  <a:t>Graphstruktur</a:t>
                </a:r>
                <a:endParaRPr lang="de-DE" u="sng" dirty="0"/>
              </a:p>
              <a:p>
                <a:r>
                  <a:rPr lang="de-DE" dirty="0"/>
                  <a:t>Gegeben ein BN </a:t>
                </a:r>
                <a14:m>
                  <m:oMath xmlns:m="http://schemas.openxmlformats.org/officeDocument/2006/math">
                    <m:r>
                      <a:rPr lang="de-DE" i="1">
                        <a:latin typeface="Cambria Math" panose="02040503050406030204" pitchFamily="18" charset="0"/>
                      </a:rPr>
                      <m:t>𝐵</m:t>
                    </m:r>
                    <m:r>
                      <a:rPr lang="de-DE" b="0" i="1" smtClean="0">
                        <a:latin typeface="Cambria Math" panose="02040503050406030204" pitchFamily="18" charset="0"/>
                      </a:rPr>
                      <m:t>=</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𝑉</m:t>
                            </m:r>
                          </m:e>
                          <m:sub>
                            <m:r>
                              <a:rPr lang="de-DE" b="0" i="1" smtClean="0">
                                <a:latin typeface="Cambria Math" panose="02040503050406030204" pitchFamily="18" charset="0"/>
                              </a:rPr>
                              <m:t>𝐵</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𝐵</m:t>
                            </m:r>
                          </m:sub>
                        </m:sSub>
                      </m:e>
                    </m:d>
                  </m:oMath>
                </a14:m>
                <a:r>
                  <a:rPr lang="de-DE" dirty="0"/>
                  <a:t> über </a:t>
                </a:r>
                <a14:m>
                  <m:oMath xmlns:m="http://schemas.openxmlformats.org/officeDocument/2006/math">
                    <m:r>
                      <a:rPr lang="de-DE" b="1" i="1">
                        <a:latin typeface="Cambria Math" panose="02040503050406030204" pitchFamily="18" charset="0"/>
                      </a:rPr>
                      <m:t>𝑹</m:t>
                    </m:r>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𝑛</m:t>
                            </m:r>
                          </m:sub>
                        </m:sSub>
                      </m:e>
                    </m:d>
                  </m:oMath>
                </a14:m>
                <a:r>
                  <a:rPr lang="de-DE" dirty="0"/>
                  <a:t> </a:t>
                </a:r>
              </a:p>
              <a:p>
                <a:pPr marL="0" indent="0">
                  <a:buNone/>
                </a:pPr>
                <a:r>
                  <a:rPr lang="de-DE" dirty="0"/>
                  <a:t>Für ein FG </a:t>
                </a:r>
                <a14:m>
                  <m:oMath xmlns:m="http://schemas.openxmlformats.org/officeDocument/2006/math">
                    <m:r>
                      <a:rPr lang="de-DE" b="0" i="1" dirty="0" smtClean="0">
                        <a:latin typeface="Cambria Math" panose="02040503050406030204" pitchFamily="18" charset="0"/>
                      </a:rPr>
                      <m:t>𝐺</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𝑉</m:t>
                            </m:r>
                          </m:e>
                          <m:sub>
                            <m:r>
                              <a:rPr lang="de-DE" b="0" i="1" dirty="0" smtClean="0">
                                <a:latin typeface="Cambria Math" panose="02040503050406030204" pitchFamily="18" charset="0"/>
                              </a:rPr>
                              <m:t>𝐺</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𝐸</m:t>
                            </m:r>
                          </m:e>
                          <m:sub>
                            <m:r>
                              <a:rPr lang="de-DE" b="0" i="1" dirty="0" smtClean="0">
                                <a:latin typeface="Cambria Math" panose="02040503050406030204" pitchFamily="18" charset="0"/>
                              </a:rPr>
                              <m:t>𝐺</m:t>
                            </m:r>
                          </m:sub>
                        </m:sSub>
                      </m:e>
                    </m:d>
                  </m:oMath>
                </a14:m>
                <a:endParaRPr lang="de-DE" dirty="0"/>
              </a:p>
              <a:p>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𝑉</m:t>
                        </m:r>
                      </m:e>
                      <m:sub>
                        <m:r>
                          <a:rPr lang="de-DE" b="0" i="1" dirty="0" smtClean="0">
                            <a:latin typeface="Cambria Math" panose="02040503050406030204" pitchFamily="18" charset="0"/>
                          </a:rPr>
                          <m:t>𝐺</m:t>
                        </m:r>
                      </m:sub>
                    </m:sSub>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𝑉</m:t>
                        </m:r>
                      </m:e>
                      <m:sub>
                        <m:r>
                          <a:rPr lang="de-DE" b="0" i="1" dirty="0" smtClean="0">
                            <a:latin typeface="Cambria Math" panose="02040503050406030204" pitchFamily="18" charset="0"/>
                          </a:rPr>
                          <m:t>𝐵</m:t>
                        </m:r>
                      </m:sub>
                    </m:sSub>
                  </m:oMath>
                </a14:m>
                <a:r>
                  <a:rPr lang="de-DE" dirty="0"/>
                  <a:t> (bzw. </a:t>
                </a:r>
                <a14:m>
                  <m:oMath xmlns:m="http://schemas.openxmlformats.org/officeDocument/2006/math">
                    <m:r>
                      <a:rPr lang="de-DE" b="1" i="1">
                        <a:latin typeface="Cambria Math" panose="02040503050406030204" pitchFamily="18" charset="0"/>
                      </a:rPr>
                      <m:t>𝑹</m:t>
                    </m:r>
                  </m:oMath>
                </a14:m>
                <a:r>
                  <a:rPr lang="de-DE" dirty="0"/>
                  <a:t>; Variablenknoten)</a:t>
                </a:r>
              </a:p>
              <a:p>
                <a:r>
                  <a:rPr lang="de-DE" dirty="0"/>
                  <a:t>Für jedes </a:t>
                </a:r>
                <a14:m>
                  <m:oMath xmlns:m="http://schemas.openxmlformats.org/officeDocument/2006/math">
                    <m:r>
                      <a:rPr lang="de-DE" b="0" i="1" smtClean="0">
                        <a:latin typeface="Cambria Math" panose="02040503050406030204" pitchFamily="18" charset="0"/>
                        <a:ea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𝑹</m:t>
                    </m:r>
                  </m:oMath>
                </a14:m>
                <a:endParaRPr lang="de-DE" b="1" dirty="0"/>
              </a:p>
              <a:p>
                <a:pPr lvl="1"/>
                <a:r>
                  <a:rPr lang="de-DE" dirty="0"/>
                  <a:t>Wandle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r>
                          <a:rPr lang="de-DE" b="0" i="1" smtClean="0">
                            <a:latin typeface="Cambria Math" panose="02040503050406030204" pitchFamily="18" charset="0"/>
                          </a:rPr>
                          <m:t> | </m:t>
                        </m:r>
                        <m:r>
                          <m:rPr>
                            <m:sty m:val="p"/>
                          </m:rPr>
                          <a:rPr lang="de-DE" b="0" i="0" smtClean="0">
                            <a:latin typeface="Cambria Math" panose="02040503050406030204" pitchFamily="18" charset="0"/>
                          </a:rPr>
                          <m:t>Pa</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e>
                    </m:d>
                  </m:oMath>
                </a14:m>
                <a:r>
                  <a:rPr lang="de-DE" dirty="0"/>
                  <a:t> in Faktor </a:t>
                </a:r>
                <a14:m>
                  <m:oMath xmlns:m="http://schemas.openxmlformats.org/officeDocument/2006/math">
                    <m:r>
                      <a:rPr lang="de-DE" b="0" i="1" smtClean="0">
                        <a:latin typeface="Cambria Math" panose="02040503050406030204" pitchFamily="18" charset="0"/>
                        <a:ea typeface="Cambria Math" panose="02040503050406030204" pitchFamily="18" charset="0"/>
                      </a:rPr>
                      <m:t>𝑓</m:t>
                    </m:r>
                    <m:r>
                      <a:rPr lang="de-DE" b="0"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𝜙</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r>
                          <a:rPr lang="de-DE" b="0"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Pa</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e>
                        </m:d>
                      </m:e>
                    </m:d>
                  </m:oMath>
                </a14:m>
                <a:r>
                  <a:rPr lang="de-DE" dirty="0"/>
                  <a:t> um (wie auf vorheriger Folie)</a:t>
                </a:r>
              </a:p>
              <a:p>
                <a:pPr lvl="1"/>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𝑉</m:t>
                        </m:r>
                      </m:e>
                      <m:sub>
                        <m:r>
                          <a:rPr lang="de-DE" i="1" dirty="0">
                            <a:latin typeface="Cambria Math" panose="02040503050406030204" pitchFamily="18" charset="0"/>
                          </a:rPr>
                          <m:t>𝐺</m:t>
                        </m:r>
                      </m:sub>
                    </m:sSub>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𝑉</m:t>
                        </m:r>
                      </m:e>
                      <m:sub>
                        <m:r>
                          <a:rPr lang="de-DE" b="0" i="1" dirty="0" smtClean="0">
                            <a:latin typeface="Cambria Math" panose="02040503050406030204" pitchFamily="18" charset="0"/>
                            <a:ea typeface="Cambria Math" panose="02040503050406030204" pitchFamily="18" charset="0"/>
                          </a:rPr>
                          <m:t>𝐺</m:t>
                        </m:r>
                      </m:sub>
                    </m:sSub>
                    <m:r>
                      <a:rPr lang="de-DE" i="1" dirty="0">
                        <a:latin typeface="Cambria Math" panose="02040503050406030204" pitchFamily="18" charset="0"/>
                        <a:ea typeface="Cambria Math" panose="02040503050406030204" pitchFamily="18" charset="0"/>
                      </a:rPr>
                      <m:t>∪</m:t>
                    </m:r>
                    <m:d>
                      <m:dPr>
                        <m:begChr m:val="{"/>
                        <m:endChr m:val="}"/>
                        <m:ctrlPr>
                          <a:rPr lang="de-DE" i="1" dirty="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𝑓</m:t>
                        </m:r>
                      </m:e>
                    </m:d>
                  </m:oMath>
                </a14:m>
                <a:r>
                  <a:rPr lang="de-DE" dirty="0"/>
                  <a:t> (Faktorknoten)</a:t>
                </a:r>
              </a:p>
              <a:p>
                <a:pPr lvl="1"/>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r>
                          <a:rPr lang="de-DE" b="0" i="1" dirty="0" smtClean="0">
                            <a:latin typeface="Cambria Math" panose="02040503050406030204" pitchFamily="18" charset="0"/>
                          </a:rPr>
                          <m:t>𝐺</m:t>
                        </m:r>
                      </m:sub>
                    </m:sSub>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𝐸</m:t>
                        </m:r>
                      </m:e>
                      <m:sub>
                        <m:r>
                          <a:rPr lang="de-DE" b="0" i="1" dirty="0" smtClean="0">
                            <a:latin typeface="Cambria Math" panose="02040503050406030204" pitchFamily="18" charset="0"/>
                            <a:ea typeface="Cambria Math" panose="02040503050406030204" pitchFamily="18" charset="0"/>
                          </a:rPr>
                          <m:t>𝐺</m:t>
                        </m:r>
                      </m:sub>
                    </m:sSub>
                    <m:r>
                      <a:rPr lang="de-DE" i="1" dirty="0">
                        <a:latin typeface="Cambria Math" panose="02040503050406030204" pitchFamily="18" charset="0"/>
                        <a:ea typeface="Cambria Math" panose="02040503050406030204" pitchFamily="18" charset="0"/>
                      </a:rPr>
                      <m:t>∪</m:t>
                    </m:r>
                    <m:d>
                      <m:dPr>
                        <m:begChr m:val="{"/>
                        <m:endChr m:val="}"/>
                        <m:ctrlPr>
                          <a:rPr lang="de-DE" i="1" dirty="0">
                            <a:latin typeface="Cambria Math" panose="02040503050406030204" pitchFamily="18" charset="0"/>
                            <a:ea typeface="Cambria Math" panose="02040503050406030204" pitchFamily="18" charset="0"/>
                          </a:rPr>
                        </m:ctrlPr>
                      </m:dPr>
                      <m:e>
                        <m:d>
                          <m:dPr>
                            <m:begChr m:val="{"/>
                            <m:endChr m:val="}"/>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𝑅</m:t>
                            </m:r>
                            <m:r>
                              <a:rPr lang="de-DE" i="1" dirty="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𝑓</m:t>
                            </m:r>
                          </m:e>
                        </m:d>
                      </m:e>
                    </m:d>
                  </m:oMath>
                </a14:m>
                <a:r>
                  <a:rPr lang="de-DE" dirty="0"/>
                  <a:t> (Kante von </a:t>
                </a:r>
                <a14:m>
                  <m:oMath xmlns:m="http://schemas.openxmlformats.org/officeDocument/2006/math">
                    <m:r>
                      <a:rPr lang="de-DE" i="1" dirty="0">
                        <a:latin typeface="Cambria Math" panose="02040503050406030204" pitchFamily="18" charset="0"/>
                        <a:ea typeface="Cambria Math" panose="02040503050406030204" pitchFamily="18" charset="0"/>
                      </a:rPr>
                      <m:t>𝑅</m:t>
                    </m:r>
                  </m:oMath>
                </a14:m>
                <a:r>
                  <a:rPr lang="de-DE" dirty="0"/>
                  <a:t> zu </a:t>
                </a:r>
                <a14:m>
                  <m:oMath xmlns:m="http://schemas.openxmlformats.org/officeDocument/2006/math">
                    <m:r>
                      <a:rPr lang="de-DE" i="1">
                        <a:latin typeface="Cambria Math" panose="02040503050406030204" pitchFamily="18" charset="0"/>
                        <a:ea typeface="Cambria Math" panose="02040503050406030204" pitchFamily="18" charset="0"/>
                      </a:rPr>
                      <m:t>𝑓</m:t>
                    </m:r>
                  </m:oMath>
                </a14:m>
                <a:r>
                  <a:rPr lang="de-DE" dirty="0"/>
                  <a:t>; einzige Kante, wenn </a:t>
                </a:r>
                <a14:m>
                  <m:oMath xmlns:m="http://schemas.openxmlformats.org/officeDocument/2006/math">
                    <m:r>
                      <m:rPr>
                        <m:sty m:val="p"/>
                      </m:rPr>
                      <a:rPr lang="de-DE">
                        <a:latin typeface="Cambria Math" panose="02040503050406030204" pitchFamily="18" charset="0"/>
                        <a:ea typeface="Cambria Math" panose="02040503050406030204" pitchFamily="18" charset="0"/>
                      </a:rPr>
                      <m:t>Pa</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r>
                      <a:rPr lang="de-DE" b="0" i="1" smtClean="0">
                        <a:latin typeface="Cambria Math" panose="02040503050406030204" pitchFamily="18" charset="0"/>
                        <a:ea typeface="Cambria Math" panose="02040503050406030204" pitchFamily="18" charset="0"/>
                      </a:rPr>
                      <m:t>=∅</m:t>
                    </m:r>
                  </m:oMath>
                </a14:m>
                <a:r>
                  <a:rPr lang="de-DE" dirty="0"/>
                  <a:t>)</a:t>
                </a:r>
              </a:p>
              <a:p>
                <a:pPr lvl="1"/>
                <a:r>
                  <a:rPr lang="de-DE" dirty="0"/>
                  <a:t>Für jedes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𝑅</m:t>
                        </m:r>
                      </m:e>
                      <m:sup>
                        <m:r>
                          <a:rPr lang="de-DE" b="0" i="1" smtClean="0">
                            <a:latin typeface="Cambria Math" panose="02040503050406030204" pitchFamily="18" charset="0"/>
                            <a:ea typeface="Cambria Math" panose="02040503050406030204" pitchFamily="18" charset="0"/>
                          </a:rPr>
                          <m:t>′</m:t>
                        </m:r>
                      </m:sup>
                    </m:sSup>
                    <m:r>
                      <a:rPr lang="de-DE"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Pa</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e>
                    </m:d>
                  </m:oMath>
                </a14:m>
                <a:endParaRPr lang="de-DE" dirty="0"/>
              </a:p>
              <a:p>
                <a:pPr lvl="2"/>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r>
                          <a:rPr lang="de-DE" b="0" i="1" dirty="0" smtClean="0">
                            <a:latin typeface="Cambria Math" panose="02040503050406030204" pitchFamily="18" charset="0"/>
                          </a:rPr>
                          <m:t>𝐺</m:t>
                        </m:r>
                      </m:sub>
                    </m:sSub>
                    <m:r>
                      <a:rPr lang="de-DE"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𝐸</m:t>
                        </m:r>
                      </m:e>
                      <m:sub>
                        <m:r>
                          <a:rPr lang="de-DE" b="0" i="1" dirty="0" smtClean="0">
                            <a:latin typeface="Cambria Math" panose="02040503050406030204" pitchFamily="18" charset="0"/>
                            <a:ea typeface="Cambria Math" panose="02040503050406030204" pitchFamily="18" charset="0"/>
                          </a:rPr>
                          <m:t>𝐺</m:t>
                        </m:r>
                      </m:sub>
                    </m:sSub>
                    <m:r>
                      <a:rPr lang="de-DE" b="0" i="1" dirty="0" smtClean="0">
                        <a:latin typeface="Cambria Math" panose="02040503050406030204" pitchFamily="18" charset="0"/>
                        <a:ea typeface="Cambria Math" panose="02040503050406030204" pitchFamily="18" charset="0"/>
                      </a:rPr>
                      <m:t>∪</m:t>
                    </m:r>
                    <m:d>
                      <m:dPr>
                        <m:begChr m:val="{"/>
                        <m:endChr m:val="}"/>
                        <m:ctrlPr>
                          <a:rPr lang="de-DE" b="0" i="1" dirty="0" smtClean="0">
                            <a:latin typeface="Cambria Math" panose="02040503050406030204" pitchFamily="18" charset="0"/>
                            <a:ea typeface="Cambria Math" panose="02040503050406030204" pitchFamily="18" charset="0"/>
                          </a:rPr>
                        </m:ctrlPr>
                      </m:dPr>
                      <m:e>
                        <m:d>
                          <m:dPr>
                            <m:begChr m:val="{"/>
                            <m:endChr m:val="}"/>
                            <m:ctrlPr>
                              <a:rPr lang="de-DE" b="0" i="1" dirty="0" smtClean="0">
                                <a:latin typeface="Cambria Math" panose="02040503050406030204" pitchFamily="18" charset="0"/>
                                <a:ea typeface="Cambria Math" panose="02040503050406030204" pitchFamily="18" charset="0"/>
                              </a:rPr>
                            </m:ctrlPr>
                          </m:dPr>
                          <m:e>
                            <m:sSup>
                              <m:sSupPr>
                                <m:ctrlPr>
                                  <a:rPr lang="de-DE" b="0" i="1" dirty="0" smtClean="0">
                                    <a:latin typeface="Cambria Math" panose="02040503050406030204" pitchFamily="18" charset="0"/>
                                    <a:ea typeface="Cambria Math" panose="02040503050406030204" pitchFamily="18" charset="0"/>
                                  </a:rPr>
                                </m:ctrlPr>
                              </m:sSupPr>
                              <m:e>
                                <m:r>
                                  <a:rPr lang="de-DE" b="0" i="1" dirty="0" smtClean="0">
                                    <a:latin typeface="Cambria Math" panose="02040503050406030204" pitchFamily="18" charset="0"/>
                                    <a:ea typeface="Cambria Math" panose="02040503050406030204" pitchFamily="18" charset="0"/>
                                  </a:rPr>
                                  <m:t>𝑅</m:t>
                                </m:r>
                              </m:e>
                              <m:sup>
                                <m:r>
                                  <a:rPr lang="de-DE" b="0" i="1" dirty="0" smtClean="0">
                                    <a:latin typeface="Cambria Math" panose="02040503050406030204" pitchFamily="18" charset="0"/>
                                    <a:ea typeface="Cambria Math" panose="02040503050406030204" pitchFamily="18" charset="0"/>
                                  </a:rPr>
                                  <m:t>′</m:t>
                                </m:r>
                              </m:sup>
                            </m:sSup>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𝑓</m:t>
                            </m:r>
                          </m:e>
                        </m:d>
                      </m:e>
                    </m:d>
                  </m:oMath>
                </a14:m>
                <a:r>
                  <a:rPr lang="de-DE" dirty="0"/>
                  <a:t> (Kante von Elternknoten zu </a:t>
                </a:r>
                <a14:m>
                  <m:oMath xmlns:m="http://schemas.openxmlformats.org/officeDocument/2006/math">
                    <m:r>
                      <a:rPr lang="de-DE" i="1">
                        <a:latin typeface="Cambria Math" panose="02040503050406030204" pitchFamily="18" charset="0"/>
                        <a:ea typeface="Cambria Math" panose="02040503050406030204" pitchFamily="18" charset="0"/>
                      </a:rPr>
                      <m:t>𝑓</m:t>
                    </m:r>
                  </m:oMath>
                </a14:m>
                <a:r>
                  <a:rPr lang="de-DE" dirty="0"/>
                  <a:t>)</a:t>
                </a:r>
              </a:p>
              <a:p>
                <a:r>
                  <a:rPr lang="de-DE" dirty="0"/>
                  <a:t>Gebe </a:t>
                </a:r>
                <a14:m>
                  <m:oMath xmlns:m="http://schemas.openxmlformats.org/officeDocument/2006/math">
                    <m:r>
                      <a:rPr lang="de-DE" i="1" dirty="0">
                        <a:latin typeface="Cambria Math" panose="02040503050406030204" pitchFamily="18" charset="0"/>
                      </a:rPr>
                      <m:t>𝐺</m:t>
                    </m:r>
                  </m:oMath>
                </a14:m>
                <a:r>
                  <a:rPr lang="de-DE" dirty="0"/>
                  <a:t> zurück</a:t>
                </a:r>
              </a:p>
            </p:txBody>
          </p:sp>
        </mc:Choice>
        <mc:Fallback xmlns="">
          <p:sp>
            <p:nvSpPr>
              <p:cNvPr id="3" name="Content Placeholder 2">
                <a:extLst>
                  <a:ext uri="{FF2B5EF4-FFF2-40B4-BE49-F238E27FC236}">
                    <a16:creationId xmlns:a16="http://schemas.microsoft.com/office/drawing/2014/main" id="{E4953D79-F281-B54C-84D8-D7F5CE3A2152}"/>
                  </a:ext>
                </a:extLst>
              </p:cNvPr>
              <p:cNvSpPr>
                <a:spLocks noGrp="1" noRot="1" noChangeAspect="1" noMove="1" noResize="1" noEditPoints="1" noAdjustHandles="1" noChangeArrowheads="1" noChangeShapeType="1" noTextEdit="1"/>
              </p:cNvSpPr>
              <p:nvPr>
                <p:ph idx="1"/>
              </p:nvPr>
            </p:nvSpPr>
            <p:spPr>
              <a:blipFill>
                <a:blip r:embed="rId3"/>
                <a:stretch>
                  <a:fillRect l="-1545" t="-2687" b="-3284"/>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F1DDC948-3D26-1F4E-BB4F-B72A62D07965}"/>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3046D71F-D648-6949-82C7-100339023BEC}"/>
              </a:ext>
            </a:extLst>
          </p:cNvPr>
          <p:cNvSpPr>
            <a:spLocks noGrp="1"/>
          </p:cNvSpPr>
          <p:nvPr>
            <p:ph type="ftr" sz="quarter" idx="3"/>
          </p:nvPr>
        </p:nvSpPr>
        <p:spPr/>
        <p:txBody>
          <a:bodyPr/>
          <a:lstStyle/>
          <a:p>
            <a:r>
              <a:rPr lang="de-DE" dirty="0"/>
              <a:t>Tanya Braun</a:t>
            </a:r>
          </a:p>
        </p:txBody>
      </p:sp>
      <p:sp>
        <p:nvSpPr>
          <p:cNvPr id="6" name="Slide Number Placeholder 5">
            <a:extLst>
              <a:ext uri="{FF2B5EF4-FFF2-40B4-BE49-F238E27FC236}">
                <a16:creationId xmlns:a16="http://schemas.microsoft.com/office/drawing/2014/main" id="{CA3283C6-E438-774F-B997-DF54B533976F}"/>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71</a:t>
            </a:fld>
            <a:r>
              <a:rPr lang="de-DE"/>
              <a:t> </a:t>
            </a:r>
            <a:endParaRPr lang="de-DE" sz="1400" dirty="0"/>
          </a:p>
        </p:txBody>
      </p:sp>
    </p:spTree>
    <p:extLst>
      <p:ext uri="{BB962C8B-B14F-4D97-AF65-F5344CB8AC3E}">
        <p14:creationId xmlns:p14="http://schemas.microsoft.com/office/powerpoint/2010/main" val="227383590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DA9B5-7E3E-2346-BE20-455E0B953960}"/>
              </a:ext>
            </a:extLst>
          </p:cNvPr>
          <p:cNvSpPr>
            <a:spLocks noGrp="1"/>
          </p:cNvSpPr>
          <p:nvPr>
            <p:ph type="title"/>
          </p:nvPr>
        </p:nvSpPr>
        <p:spPr/>
        <p:txBody>
          <a:bodyPr/>
          <a:lstStyle/>
          <a:p>
            <a:r>
              <a:rPr lang="de-DE" dirty="0"/>
              <a:t>Faktormodelle: Beispiel Umwandlung BN in Faktormodell bzw. FG</a:t>
            </a:r>
          </a:p>
        </p:txBody>
      </p:sp>
      <mc:AlternateContent xmlns:mc="http://schemas.openxmlformats.org/markup-compatibility/2006" xmlns:a14="http://schemas.microsoft.com/office/drawing/2010/main">
        <mc:Choice Requires="a14">
          <p:sp>
            <p:nvSpPr>
              <p:cNvPr id="154" name="Content Placeholder 153">
                <a:extLst>
                  <a:ext uri="{FF2B5EF4-FFF2-40B4-BE49-F238E27FC236}">
                    <a16:creationId xmlns:a16="http://schemas.microsoft.com/office/drawing/2014/main" id="{A3D2E3C2-0DA1-4641-894F-803E679875D2}"/>
                  </a:ext>
                </a:extLst>
              </p:cNvPr>
              <p:cNvSpPr>
                <a:spLocks noGrp="1"/>
              </p:cNvSpPr>
              <p:nvPr>
                <p:ph idx="1"/>
              </p:nvPr>
            </p:nvSpPr>
            <p:spPr>
              <a:xfrm>
                <a:off x="360000" y="1665066"/>
                <a:ext cx="7825312" cy="4240848"/>
              </a:xfrm>
            </p:spPr>
            <p:txBody>
              <a:bodyPr>
                <a:normAutofit lnSpcReduction="10000"/>
              </a:bodyPr>
              <a:lstStyle/>
              <a:p>
                <a:r>
                  <a:rPr lang="de-DE" dirty="0"/>
                  <a:t>BN </a:t>
                </a:r>
                <a14:m>
                  <m:oMath xmlns:m="http://schemas.openxmlformats.org/officeDocument/2006/math">
                    <m:r>
                      <a:rPr lang="de-DE" i="1" dirty="0" smtClean="0">
                        <a:latin typeface="Cambria Math" panose="02040503050406030204" pitchFamily="18" charset="0"/>
                      </a:rPr>
                      <m:t>𝐵</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𝑉</m:t>
                            </m:r>
                          </m:e>
                          <m:sub>
                            <m:r>
                              <a:rPr lang="de-DE" b="0" i="1" dirty="0" smtClean="0">
                                <a:latin typeface="Cambria Math" panose="02040503050406030204" pitchFamily="18" charset="0"/>
                              </a:rPr>
                              <m:t>𝐵</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𝐸</m:t>
                            </m:r>
                          </m:e>
                          <m:sub>
                            <m:r>
                              <a:rPr lang="de-DE" b="0" i="1" dirty="0" smtClean="0">
                                <a:latin typeface="Cambria Math" panose="02040503050406030204" pitchFamily="18" charset="0"/>
                              </a:rPr>
                              <m:t>𝐵</m:t>
                            </m:r>
                          </m:sub>
                        </m:sSub>
                      </m:e>
                    </m:d>
                  </m:oMath>
                </a14:m>
                <a:endParaRPr lang="de-DE" dirty="0"/>
              </a:p>
              <a:p>
                <a:pPr lvl="1"/>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𝑉</m:t>
                        </m:r>
                      </m:e>
                      <m:sub>
                        <m:r>
                          <a:rPr lang="de-DE" i="1" dirty="0">
                            <a:latin typeface="Cambria Math" panose="02040503050406030204" pitchFamily="18" charset="0"/>
                          </a:rPr>
                          <m:t>𝐵</m:t>
                        </m:r>
                      </m:sub>
                    </m:sSub>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rPr>
                          <m:t>𝐸𝑝𝑖𝑑</m:t>
                        </m:r>
                        <m:r>
                          <a:rPr lang="de-DE" b="0" i="1" dirty="0" smtClean="0">
                            <a:latin typeface="Cambria Math" panose="02040503050406030204" pitchFamily="18" charset="0"/>
                          </a:rPr>
                          <m:t>, </m:t>
                        </m:r>
                        <m:r>
                          <a:rPr lang="de-DE" b="0" i="1" dirty="0" smtClean="0">
                            <a:latin typeface="Cambria Math" panose="02040503050406030204" pitchFamily="18" charset="0"/>
                          </a:rPr>
                          <m:t>𝑇𝑟𝑎𝑣𝑒𝑙</m:t>
                        </m:r>
                        <m:r>
                          <a:rPr lang="de-DE" b="0" i="1" dirty="0" smtClean="0">
                            <a:latin typeface="Cambria Math" panose="02040503050406030204" pitchFamily="18" charset="0"/>
                          </a:rPr>
                          <m:t>,</m:t>
                        </m:r>
                        <m:r>
                          <a:rPr lang="de-DE" b="0" i="1" dirty="0" smtClean="0">
                            <a:latin typeface="Cambria Math" panose="02040503050406030204" pitchFamily="18" charset="0"/>
                          </a:rPr>
                          <m:t>𝑆𝑖𝑐𝑘</m:t>
                        </m:r>
                      </m:e>
                    </m:d>
                  </m:oMath>
                </a14:m>
                <a:endParaRPr lang="de-DE" dirty="0"/>
              </a:p>
              <a:p>
                <a:pPr lvl="1"/>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r>
                          <a:rPr lang="de-DE" i="1" dirty="0">
                            <a:latin typeface="Cambria Math" panose="02040503050406030204" pitchFamily="18" charset="0"/>
                          </a:rPr>
                          <m:t>𝐵</m:t>
                        </m:r>
                      </m:sub>
                    </m:sSub>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𝐸𝑝𝑖𝑑</m:t>
                            </m:r>
                            <m:r>
                              <a:rPr lang="de-DE" b="0" i="1" dirty="0" smtClean="0">
                                <a:latin typeface="Cambria Math" panose="02040503050406030204" pitchFamily="18" charset="0"/>
                              </a:rPr>
                              <m:t>,</m:t>
                            </m:r>
                            <m:r>
                              <a:rPr lang="de-DE" b="0" i="1" dirty="0" smtClean="0">
                                <a:latin typeface="Cambria Math" panose="02040503050406030204" pitchFamily="18" charset="0"/>
                              </a:rPr>
                              <m:t>𝑇𝑟𝑎𝑣𝑒𝑙</m:t>
                            </m:r>
                          </m:e>
                        </m:d>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𝐸𝑝𝑖𝑑</m:t>
                            </m:r>
                            <m:r>
                              <a:rPr lang="de-DE" b="0" i="1" dirty="0" smtClean="0">
                                <a:latin typeface="Cambria Math" panose="02040503050406030204" pitchFamily="18" charset="0"/>
                              </a:rPr>
                              <m:t>,</m:t>
                            </m:r>
                            <m:r>
                              <a:rPr lang="de-DE" b="0" i="1" dirty="0" smtClean="0">
                                <a:latin typeface="Cambria Math" panose="02040503050406030204" pitchFamily="18" charset="0"/>
                              </a:rPr>
                              <m:t>𝑆𝑖𝑐𝑘</m:t>
                            </m:r>
                          </m:e>
                        </m:d>
                      </m:e>
                    </m:d>
                  </m:oMath>
                </a14:m>
                <a:endParaRPr lang="de-DE" dirty="0"/>
              </a:p>
              <a:p>
                <a:pPr lvl="1"/>
                <a:r>
                  <a:rPr lang="de-DE" dirty="0"/>
                  <a:t>CPDs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𝐸𝑝𝑖𝑑</m:t>
                        </m:r>
                      </m:e>
                    </m:d>
                  </m:oMath>
                </a14:m>
                <a:r>
                  <a:rPr lang="de-DE" dirty="0"/>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𝑇𝑟𝑎𝑣𝑒𝑙</m:t>
                        </m:r>
                        <m:r>
                          <a:rPr lang="de-DE" i="1">
                            <a:latin typeface="Cambria Math" panose="02040503050406030204" pitchFamily="18" charset="0"/>
                          </a:rPr>
                          <m:t>|</m:t>
                        </m:r>
                        <m:r>
                          <a:rPr lang="de-DE" i="1">
                            <a:latin typeface="Cambria Math" panose="02040503050406030204" pitchFamily="18" charset="0"/>
                          </a:rPr>
                          <m:t>𝐸𝑝𝑖𝑑</m:t>
                        </m:r>
                      </m:e>
                    </m:d>
                  </m:oMath>
                </a14:m>
                <a:r>
                  <a:rPr lang="de-DE" dirty="0"/>
                  <a:t>, </a:t>
                </a:r>
                <a:br>
                  <a:rPr lang="de-DE" b="0" i="1" dirty="0">
                    <a:latin typeface="Cambria Math" panose="02040503050406030204" pitchFamily="18" charset="0"/>
                  </a:rPr>
                </a:b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𝑆𝑖𝑐𝑘</m:t>
                        </m:r>
                        <m:r>
                          <a:rPr lang="de-DE" b="0" i="1" smtClean="0">
                            <a:latin typeface="Cambria Math" panose="02040503050406030204" pitchFamily="18" charset="0"/>
                          </a:rPr>
                          <m:t>|</m:t>
                        </m:r>
                        <m:r>
                          <a:rPr lang="de-DE" b="0" i="1" smtClean="0">
                            <a:latin typeface="Cambria Math" panose="02040503050406030204" pitchFamily="18" charset="0"/>
                          </a:rPr>
                          <m:t>𝐸𝑝𝑖𝑑</m:t>
                        </m:r>
                      </m:e>
                    </m:d>
                  </m:oMath>
                </a14:m>
                <a:r>
                  <a:rPr lang="de-DE" dirty="0"/>
                  <a:t> </a:t>
                </a:r>
              </a:p>
              <a:p>
                <a:r>
                  <a:rPr lang="de-DE" dirty="0"/>
                  <a:t>Faktormodell </a:t>
                </a:r>
                <a14:m>
                  <m:oMath xmlns:m="http://schemas.openxmlformats.org/officeDocument/2006/math">
                    <m:r>
                      <a:rPr lang="de-DE" i="1" dirty="0" smtClean="0">
                        <a:latin typeface="Cambria Math" panose="02040503050406030204" pitchFamily="18" charset="0"/>
                      </a:rPr>
                      <m:t>𝐹</m:t>
                    </m:r>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𝑓</m:t>
                            </m:r>
                          </m:e>
                          <m:sub>
                            <m:r>
                              <a:rPr lang="de-DE" b="0" i="1" dirty="0" smtClean="0">
                                <a:latin typeface="Cambria Math" panose="02040503050406030204" pitchFamily="18" charset="0"/>
                              </a:rPr>
                              <m:t>0</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𝑓</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𝑓</m:t>
                            </m:r>
                          </m:e>
                          <m:sub>
                            <m:r>
                              <a:rPr lang="de-DE" b="0" i="1" dirty="0" smtClean="0">
                                <a:latin typeface="Cambria Math" panose="02040503050406030204" pitchFamily="18" charset="0"/>
                              </a:rPr>
                              <m:t>2</m:t>
                            </m:r>
                          </m:sub>
                        </m:sSub>
                      </m:e>
                    </m:d>
                  </m:oMath>
                </a14:m>
                <a:endParaRPr lang="de-DE" dirty="0"/>
              </a:p>
              <a:p>
                <a:pPr lvl="1"/>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𝑓</m:t>
                        </m:r>
                      </m:e>
                      <m:sub>
                        <m:r>
                          <a:rPr lang="de-DE" i="1" dirty="0">
                            <a:latin typeface="Cambria Math" panose="02040503050406030204" pitchFamily="18" charset="0"/>
                          </a:rPr>
                          <m:t>0</m:t>
                        </m:r>
                      </m:sub>
                    </m:sSub>
                    <m:r>
                      <a:rPr lang="de-DE" b="0" i="1" dirty="0" smtClean="0">
                        <a:latin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𝜙</m:t>
                    </m:r>
                    <m:d>
                      <m:dPr>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𝐸𝑝𝑖𝑑</m:t>
                        </m:r>
                      </m:e>
                    </m:d>
                  </m:oMath>
                </a14:m>
                <a:endParaRPr lang="de-DE" dirty="0"/>
              </a:p>
              <a:p>
                <a:pPr lvl="1"/>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𝑓</m:t>
                        </m:r>
                      </m:e>
                      <m:sub>
                        <m:r>
                          <a:rPr lang="de-DE" b="0" i="1" dirty="0" smtClean="0">
                            <a:latin typeface="Cambria Math" panose="02040503050406030204" pitchFamily="18" charset="0"/>
                          </a:rPr>
                          <m:t>1</m:t>
                        </m:r>
                      </m:sub>
                    </m:sSub>
                    <m:r>
                      <a:rPr lang="de-DE" i="1" dirty="0">
                        <a:latin typeface="Cambria Math" panose="02040503050406030204" pitchFamily="18" charset="0"/>
                      </a:rPr>
                      <m:t>=</m:t>
                    </m:r>
                    <m:r>
                      <a:rPr lang="de-DE" i="1" dirty="0">
                        <a:latin typeface="Cambria Math" panose="02040503050406030204" pitchFamily="18" charset="0"/>
                        <a:ea typeface="Cambria Math" panose="02040503050406030204" pitchFamily="18" charset="0"/>
                      </a:rPr>
                      <m:t>𝜙</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𝐸𝑝𝑖𝑑</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𝑇𝑟𝑎𝑣𝑒𝑙</m:t>
                        </m:r>
                      </m:e>
                    </m:d>
                  </m:oMath>
                </a14:m>
                <a:endParaRPr lang="de-DE" dirty="0"/>
              </a:p>
              <a:p>
                <a:pPr lvl="1"/>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𝑓</m:t>
                        </m:r>
                      </m:e>
                      <m:sub>
                        <m:r>
                          <a:rPr lang="de-DE" b="0" i="1" dirty="0" smtClean="0">
                            <a:latin typeface="Cambria Math" panose="02040503050406030204" pitchFamily="18" charset="0"/>
                          </a:rPr>
                          <m:t>2</m:t>
                        </m:r>
                      </m:sub>
                    </m:sSub>
                    <m:r>
                      <a:rPr lang="de-DE" i="1" dirty="0">
                        <a:latin typeface="Cambria Math" panose="02040503050406030204" pitchFamily="18" charset="0"/>
                      </a:rPr>
                      <m:t>=</m:t>
                    </m:r>
                    <m:r>
                      <a:rPr lang="de-DE" i="1" dirty="0">
                        <a:latin typeface="Cambria Math" panose="02040503050406030204" pitchFamily="18" charset="0"/>
                        <a:ea typeface="Cambria Math" panose="02040503050406030204" pitchFamily="18" charset="0"/>
                      </a:rPr>
                      <m:t>𝜙</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𝐸𝑝𝑖𝑑</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𝑆𝑖𝑐𝑘</m:t>
                        </m:r>
                      </m:e>
                    </m:d>
                  </m:oMath>
                </a14:m>
                <a:endParaRPr lang="de-DE" dirty="0"/>
              </a:p>
              <a:p>
                <a:r>
                  <a:rPr lang="de-DE" dirty="0"/>
                  <a:t>FG </a:t>
                </a:r>
                <a14:m>
                  <m:oMath xmlns:m="http://schemas.openxmlformats.org/officeDocument/2006/math">
                    <m:r>
                      <a:rPr lang="de-DE" i="1" dirty="0" smtClean="0">
                        <a:latin typeface="Cambria Math" panose="02040503050406030204" pitchFamily="18" charset="0"/>
                      </a:rPr>
                      <m:t>𝐺</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𝑉</m:t>
                            </m:r>
                          </m:e>
                          <m:sub>
                            <m:r>
                              <a:rPr lang="de-DE" b="0" i="1" dirty="0" smtClean="0">
                                <a:latin typeface="Cambria Math" panose="02040503050406030204" pitchFamily="18" charset="0"/>
                              </a:rPr>
                              <m:t>𝐺</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𝐸</m:t>
                            </m:r>
                          </m:e>
                          <m:sub>
                            <m:r>
                              <a:rPr lang="de-DE" b="0" i="1" dirty="0" smtClean="0">
                                <a:latin typeface="Cambria Math" panose="02040503050406030204" pitchFamily="18" charset="0"/>
                              </a:rPr>
                              <m:t>𝐺</m:t>
                            </m:r>
                          </m:sub>
                        </m:sSub>
                      </m:e>
                    </m:d>
                  </m:oMath>
                </a14:m>
                <a:endParaRPr lang="de-DE" dirty="0"/>
              </a:p>
              <a:p>
                <a:pPr lvl="1"/>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𝑉</m:t>
                        </m:r>
                      </m:e>
                      <m:sub>
                        <m:r>
                          <a:rPr lang="de-DE" b="0" i="1" dirty="0" smtClean="0">
                            <a:latin typeface="Cambria Math" panose="02040503050406030204" pitchFamily="18" charset="0"/>
                          </a:rPr>
                          <m:t>𝐺</m:t>
                        </m:r>
                      </m:sub>
                    </m:sSub>
                    <m:r>
                      <a:rPr lang="de-DE" i="1" dirty="0">
                        <a:latin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𝑉</m:t>
                        </m:r>
                      </m:e>
                      <m:sub>
                        <m:r>
                          <a:rPr lang="de-DE" b="0" i="1" dirty="0" smtClean="0">
                            <a:latin typeface="Cambria Math" panose="02040503050406030204" pitchFamily="18" charset="0"/>
                            <a:ea typeface="Cambria Math" panose="02040503050406030204" pitchFamily="18" charset="0"/>
                          </a:rPr>
                          <m:t>𝐵</m:t>
                        </m:r>
                      </m:sub>
                    </m:sSub>
                    <m:r>
                      <a:rPr lang="de-DE" b="0" i="1" dirty="0" smtClean="0">
                        <a:latin typeface="Cambria Math" panose="02040503050406030204" pitchFamily="18" charset="0"/>
                        <a:ea typeface="Cambria Math" panose="02040503050406030204" pitchFamily="18" charset="0"/>
                      </a:rPr>
                      <m:t>∪</m:t>
                    </m:r>
                    <m:d>
                      <m:dPr>
                        <m:begChr m:val="{"/>
                        <m:endChr m:val="}"/>
                        <m:ctrlPr>
                          <a:rPr lang="de-DE" b="0" i="1" dirty="0" smtClean="0">
                            <a:latin typeface="Cambria Math" panose="02040503050406030204" pitchFamily="18" charset="0"/>
                            <a:ea typeface="Cambria Math" panose="02040503050406030204" pitchFamily="18" charset="0"/>
                          </a:rPr>
                        </m:ctrlPr>
                      </m:dPr>
                      <m:e>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𝑓</m:t>
                            </m:r>
                          </m:e>
                          <m:sub>
                            <m:r>
                              <a:rPr lang="de-DE" b="0" i="1" dirty="0" smtClean="0">
                                <a:latin typeface="Cambria Math" panose="02040503050406030204" pitchFamily="18" charset="0"/>
                                <a:ea typeface="Cambria Math" panose="02040503050406030204" pitchFamily="18" charset="0"/>
                              </a:rPr>
                              <m:t>0</m:t>
                            </m:r>
                          </m:sub>
                        </m:sSub>
                        <m:r>
                          <a:rPr lang="de-DE" b="0"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𝑓</m:t>
                            </m:r>
                          </m:e>
                          <m:sub>
                            <m:r>
                              <a:rPr lang="de-DE" b="0" i="1" dirty="0" smtClean="0">
                                <a:latin typeface="Cambria Math" panose="02040503050406030204" pitchFamily="18" charset="0"/>
                                <a:ea typeface="Cambria Math" panose="02040503050406030204" pitchFamily="18" charset="0"/>
                              </a:rPr>
                              <m:t>1</m:t>
                            </m:r>
                          </m:sub>
                        </m:sSub>
                        <m:r>
                          <a:rPr lang="de-DE" b="0"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𝑓</m:t>
                            </m:r>
                          </m:e>
                          <m:sub>
                            <m:r>
                              <a:rPr lang="de-DE" b="0" i="1" dirty="0" smtClean="0">
                                <a:latin typeface="Cambria Math" panose="02040503050406030204" pitchFamily="18" charset="0"/>
                                <a:ea typeface="Cambria Math" panose="02040503050406030204" pitchFamily="18" charset="0"/>
                              </a:rPr>
                              <m:t>2</m:t>
                            </m:r>
                          </m:sub>
                        </m:sSub>
                      </m:e>
                    </m:d>
                  </m:oMath>
                </a14:m>
                <a:endParaRPr lang="de-DE" dirty="0"/>
              </a:p>
              <a:p>
                <a:pPr lvl="1"/>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r>
                          <a:rPr lang="de-DE" i="1" dirty="0">
                            <a:latin typeface="Cambria Math" panose="02040503050406030204" pitchFamily="18" charset="0"/>
                          </a:rPr>
                          <m:t>𝐺</m:t>
                        </m:r>
                      </m:sub>
                    </m:sSub>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rPr>
                              <m:t>𝐸𝑝𝑖𝑑</m:t>
                            </m:r>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𝑓</m:t>
                                </m:r>
                              </m:e>
                              <m:sub>
                                <m:r>
                                  <a:rPr lang="de-DE" b="0" i="1" dirty="0" smtClean="0">
                                    <a:latin typeface="Cambria Math" panose="02040503050406030204" pitchFamily="18" charset="0"/>
                                  </a:rPr>
                                  <m:t>0</m:t>
                                </m:r>
                              </m:sub>
                            </m:sSub>
                          </m:e>
                        </m:d>
                        <m:r>
                          <a:rPr lang="de-DE" b="0" i="1" dirty="0" smtClean="0">
                            <a:latin typeface="Cambria Math" panose="02040503050406030204" pitchFamily="18" charset="0"/>
                          </a:rPr>
                          <m:t>,</m:t>
                        </m:r>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𝑇𝑟𝑎𝑣𝑒𝑙</m:t>
                            </m:r>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𝑓</m:t>
                                </m:r>
                              </m:e>
                              <m:sub>
                                <m:r>
                                  <a:rPr lang="de-DE" i="1" dirty="0">
                                    <a:latin typeface="Cambria Math" panose="02040503050406030204" pitchFamily="18" charset="0"/>
                                  </a:rPr>
                                  <m:t>1</m:t>
                                </m:r>
                              </m:sub>
                            </m:sSub>
                          </m:e>
                        </m:d>
                        <m:r>
                          <a:rPr lang="de-DE" i="1" dirty="0">
                            <a:latin typeface="Cambria Math" panose="02040503050406030204" pitchFamily="18" charset="0"/>
                          </a:rPr>
                          <m:t>,</m:t>
                        </m:r>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rPr>
                              <m:t>𝐸𝑝𝑖𝑑</m:t>
                            </m:r>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𝑓</m:t>
                                </m:r>
                              </m:e>
                              <m:sub>
                                <m:r>
                                  <a:rPr lang="de-DE" b="0" i="1" dirty="0" smtClean="0">
                                    <a:latin typeface="Cambria Math" panose="02040503050406030204" pitchFamily="18" charset="0"/>
                                  </a:rPr>
                                  <m:t>1</m:t>
                                </m:r>
                              </m:sub>
                            </m:sSub>
                          </m:e>
                        </m:d>
                        <m:r>
                          <a:rPr lang="de-DE" b="0" i="1" dirty="0" smtClean="0">
                            <a:latin typeface="Cambria Math" panose="02040503050406030204" pitchFamily="18" charset="0"/>
                          </a:rPr>
                          <m:t>,</m:t>
                        </m:r>
                        <m:d>
                          <m:dPr>
                            <m:begChr m:val="{"/>
                            <m:endChr m:val="}"/>
                            <m:ctrlPr>
                              <a:rPr lang="de-DE" i="1" dirty="0">
                                <a:latin typeface="Cambria Math" panose="02040503050406030204" pitchFamily="18" charset="0"/>
                              </a:rPr>
                            </m:ctrlPr>
                          </m:dPr>
                          <m:e>
                            <m:r>
                              <a:rPr lang="de-DE" i="1" dirty="0">
                                <a:latin typeface="Cambria Math" panose="02040503050406030204" pitchFamily="18" charset="0"/>
                              </a:rPr>
                              <m:t>𝑆𝑖𝑐𝑘</m:t>
                            </m:r>
                            <m:r>
                              <a:rPr lang="de-DE" i="1" dirty="0">
                                <a:latin typeface="Cambria Math" panose="02040503050406030204" pitchFamily="18" charset="0"/>
                              </a:rPr>
                              <m:t>,</m:t>
                            </m:r>
                            <m:sSub>
                              <m:sSubPr>
                                <m:ctrlPr>
                                  <a:rPr lang="de-DE" i="1" dirty="0">
                                    <a:latin typeface="Cambria Math" panose="02040503050406030204" pitchFamily="18" charset="0"/>
                                  </a:rPr>
                                </m:ctrlPr>
                              </m:sSubPr>
                              <m:e>
                                <m:r>
                                  <a:rPr lang="de-DE" i="1" dirty="0">
                                    <a:latin typeface="Cambria Math" panose="02040503050406030204" pitchFamily="18" charset="0"/>
                                  </a:rPr>
                                  <m:t>𝑓</m:t>
                                </m:r>
                              </m:e>
                              <m:sub>
                                <m:r>
                                  <a:rPr lang="de-DE" i="1" dirty="0">
                                    <a:latin typeface="Cambria Math" panose="02040503050406030204" pitchFamily="18" charset="0"/>
                                  </a:rPr>
                                  <m:t>2</m:t>
                                </m:r>
                              </m:sub>
                            </m:sSub>
                          </m:e>
                        </m:d>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rPr>
                              <m:t>𝐸𝑝𝑖𝑑</m:t>
                            </m:r>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𝑓</m:t>
                                </m:r>
                              </m:e>
                              <m:sub>
                                <m:r>
                                  <a:rPr lang="de-DE" b="0" i="1" dirty="0" smtClean="0">
                                    <a:latin typeface="Cambria Math" panose="02040503050406030204" pitchFamily="18" charset="0"/>
                                  </a:rPr>
                                  <m:t>2</m:t>
                                </m:r>
                              </m:sub>
                            </m:sSub>
                          </m:e>
                        </m:d>
                      </m:e>
                    </m:d>
                  </m:oMath>
                </a14:m>
                <a:endParaRPr lang="de-DE" dirty="0"/>
              </a:p>
              <a:p>
                <a:pPr lvl="1"/>
                <a:endParaRPr lang="de-DE" dirty="0"/>
              </a:p>
              <a:p>
                <a:endParaRPr lang="de-DE" dirty="0"/>
              </a:p>
            </p:txBody>
          </p:sp>
        </mc:Choice>
        <mc:Fallback xmlns="">
          <p:sp>
            <p:nvSpPr>
              <p:cNvPr id="154" name="Content Placeholder 153">
                <a:extLst>
                  <a:ext uri="{FF2B5EF4-FFF2-40B4-BE49-F238E27FC236}">
                    <a16:creationId xmlns:a16="http://schemas.microsoft.com/office/drawing/2014/main" id="{A3D2E3C2-0DA1-4641-894F-803E679875D2}"/>
                  </a:ext>
                </a:extLst>
              </p:cNvPr>
              <p:cNvSpPr>
                <a:spLocks noGrp="1" noRot="1" noChangeAspect="1" noMove="1" noResize="1" noEditPoints="1" noAdjustHandles="1" noChangeArrowheads="1" noChangeShapeType="1" noTextEdit="1"/>
              </p:cNvSpPr>
              <p:nvPr>
                <p:ph idx="1"/>
              </p:nvPr>
            </p:nvSpPr>
            <p:spPr>
              <a:xfrm>
                <a:off x="360000" y="1665066"/>
                <a:ext cx="7825312" cy="4240848"/>
              </a:xfrm>
              <a:blipFill>
                <a:blip r:embed="rId2"/>
                <a:stretch>
                  <a:fillRect l="-2104" t="-3582" b="-2090"/>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890C195E-1B82-574B-82AC-A0D0A70C6676}"/>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19036A2F-1A90-A34E-9528-BD50D9AB98D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0F6F3F53-8084-344F-B321-F6E4C99DBB04}"/>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72</a:t>
            </a:fld>
            <a:r>
              <a:rPr lang="de-DE"/>
              <a:t> </a:t>
            </a:r>
            <a:endParaRPr lang="de-DE" sz="1400" dirty="0"/>
          </a:p>
        </p:txBody>
      </p:sp>
      <mc:AlternateContent xmlns:mc="http://schemas.openxmlformats.org/markup-compatibility/2006" xmlns:a14="http://schemas.microsoft.com/office/drawing/2010/main">
        <mc:Choice Requires="a14">
          <p:graphicFrame>
            <p:nvGraphicFramePr>
              <p:cNvPr id="162" name="Table 161">
                <a:extLst>
                  <a:ext uri="{FF2B5EF4-FFF2-40B4-BE49-F238E27FC236}">
                    <a16:creationId xmlns:a16="http://schemas.microsoft.com/office/drawing/2014/main" id="{787D289E-DB41-A949-AEFB-06EDAC05F962}"/>
                  </a:ext>
                </a:extLst>
              </p:cNvPr>
              <p:cNvGraphicFramePr>
                <a:graphicFrameLocks noGrp="1"/>
              </p:cNvGraphicFramePr>
              <p:nvPr>
                <p:extLst>
                  <p:ext uri="{D42A27DB-BD31-4B8C-83A1-F6EECF244321}">
                    <p14:modId xmlns:p14="http://schemas.microsoft.com/office/powerpoint/2010/main" val="1099675572"/>
                  </p:ext>
                </p:extLst>
              </p:nvPr>
            </p:nvGraphicFramePr>
            <p:xfrm>
              <a:off x="8263478" y="4375914"/>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1</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6</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62" name="Table 161">
                <a:extLst>
                  <a:ext uri="{FF2B5EF4-FFF2-40B4-BE49-F238E27FC236}">
                    <a16:creationId xmlns:a16="http://schemas.microsoft.com/office/drawing/2014/main" id="{787D289E-DB41-A949-AEFB-06EDAC05F962}"/>
                  </a:ext>
                </a:extLst>
              </p:cNvPr>
              <p:cNvGraphicFramePr>
                <a:graphicFrameLocks noGrp="1"/>
              </p:cNvGraphicFramePr>
              <p:nvPr>
                <p:extLst>
                  <p:ext uri="{D42A27DB-BD31-4B8C-83A1-F6EECF244321}">
                    <p14:modId xmlns:p14="http://schemas.microsoft.com/office/powerpoint/2010/main" val="1099675572"/>
                  </p:ext>
                </p:extLst>
              </p:nvPr>
            </p:nvGraphicFramePr>
            <p:xfrm>
              <a:off x="8263478" y="4375914"/>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3"/>
                          <a:stretch>
                            <a:fillRect l="-2273" t="-4167" r="-213636" b="-408333"/>
                          </a:stretch>
                        </a:blipFill>
                      </a:tcPr>
                    </a:tc>
                    <a:tc>
                      <a:txBody>
                        <a:bodyPr/>
                        <a:lstStyle/>
                        <a:p>
                          <a:endParaRPr lang="en-US"/>
                        </a:p>
                      </a:txBody>
                      <a:tcPr marL="45720" marR="45720">
                        <a:blipFill>
                          <a:blip r:embed="rId3"/>
                          <a:stretch>
                            <a:fillRect l="-84906" t="-4167" r="-77358" b="-408333"/>
                          </a:stretch>
                        </a:blipFill>
                      </a:tcPr>
                    </a:tc>
                    <a:tc>
                      <a:txBody>
                        <a:bodyPr/>
                        <a:lstStyle/>
                        <a:p>
                          <a:endParaRPr lang="en-US"/>
                        </a:p>
                      </a:txBody>
                      <a:tcPr marL="45720" marR="45720">
                        <a:blipFill>
                          <a:blip r:embed="rId3"/>
                          <a:stretch>
                            <a:fillRect l="-245000" t="-4167" r="-2500"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3"/>
                          <a:stretch>
                            <a:fillRect l="-2273" t="-100000" r="-213636" b="-292000"/>
                          </a:stretch>
                        </a:blipFill>
                      </a:tcPr>
                    </a:tc>
                    <a:tc>
                      <a:txBody>
                        <a:bodyPr/>
                        <a:lstStyle/>
                        <a:p>
                          <a:endParaRPr lang="en-US"/>
                        </a:p>
                      </a:txBody>
                      <a:tcPr marL="45720" marR="45720">
                        <a:blipFill>
                          <a:blip r:embed="rId3"/>
                          <a:stretch>
                            <a:fillRect l="-84906" t="-100000" r="-77358" b="-292000"/>
                          </a:stretch>
                        </a:blipFill>
                      </a:tcPr>
                    </a:tc>
                    <a:tc>
                      <a:txBody>
                        <a:bodyPr/>
                        <a:lstStyle/>
                        <a:p>
                          <a:endParaRPr lang="en-US"/>
                        </a:p>
                      </a:txBody>
                      <a:tcPr marL="45720" marR="45720">
                        <a:blipFill>
                          <a:blip r:embed="rId3"/>
                          <a:stretch>
                            <a:fillRect l="-245000" t="-100000" r="-25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3"/>
                          <a:stretch>
                            <a:fillRect l="-2273" t="-208333" r="-213636" b="-204167"/>
                          </a:stretch>
                        </a:blipFill>
                      </a:tcPr>
                    </a:tc>
                    <a:tc>
                      <a:txBody>
                        <a:bodyPr/>
                        <a:lstStyle/>
                        <a:p>
                          <a:endParaRPr lang="en-US"/>
                        </a:p>
                      </a:txBody>
                      <a:tcPr marL="45720" marR="45720">
                        <a:blipFill>
                          <a:blip r:embed="rId3"/>
                          <a:stretch>
                            <a:fillRect l="-84906" t="-208333" r="-77358" b="-204167"/>
                          </a:stretch>
                        </a:blipFill>
                      </a:tcPr>
                    </a:tc>
                    <a:tc>
                      <a:txBody>
                        <a:bodyPr/>
                        <a:lstStyle/>
                        <a:p>
                          <a:endParaRPr lang="en-US"/>
                        </a:p>
                      </a:txBody>
                      <a:tcPr marL="45720" marR="45720">
                        <a:blipFill>
                          <a:blip r:embed="rId3"/>
                          <a:stretch>
                            <a:fillRect l="-245000" t="-208333" r="-2500"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3"/>
                          <a:stretch>
                            <a:fillRect l="-2273" t="-296000" r="-213636" b="-96000"/>
                          </a:stretch>
                        </a:blipFill>
                      </a:tcPr>
                    </a:tc>
                    <a:tc>
                      <a:txBody>
                        <a:bodyPr/>
                        <a:lstStyle/>
                        <a:p>
                          <a:endParaRPr lang="en-US"/>
                        </a:p>
                      </a:txBody>
                      <a:tcPr marL="45720" marR="45720">
                        <a:blipFill>
                          <a:blip r:embed="rId3"/>
                          <a:stretch>
                            <a:fillRect l="-84906" t="-296000" r="-77358" b="-96000"/>
                          </a:stretch>
                        </a:blipFill>
                      </a:tcPr>
                    </a:tc>
                    <a:tc>
                      <a:txBody>
                        <a:bodyPr/>
                        <a:lstStyle/>
                        <a:p>
                          <a:endParaRPr lang="en-US"/>
                        </a:p>
                      </a:txBody>
                      <a:tcPr marL="45720" marR="45720">
                        <a:blipFill>
                          <a:blip r:embed="rId3"/>
                          <a:stretch>
                            <a:fillRect l="-245000" t="-296000" r="-25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3"/>
                          <a:stretch>
                            <a:fillRect l="-2273" t="-412500" r="-213636"/>
                          </a:stretch>
                        </a:blipFill>
                      </a:tcPr>
                    </a:tc>
                    <a:tc>
                      <a:txBody>
                        <a:bodyPr/>
                        <a:lstStyle/>
                        <a:p>
                          <a:endParaRPr lang="en-US"/>
                        </a:p>
                      </a:txBody>
                      <a:tcPr marL="45720" marR="45720">
                        <a:blipFill>
                          <a:blip r:embed="rId3"/>
                          <a:stretch>
                            <a:fillRect l="-84906" t="-412500" r="-77358"/>
                          </a:stretch>
                        </a:blipFill>
                      </a:tcPr>
                    </a:tc>
                    <a:tc>
                      <a:txBody>
                        <a:bodyPr/>
                        <a:lstStyle/>
                        <a:p>
                          <a:endParaRPr lang="en-US"/>
                        </a:p>
                      </a:txBody>
                      <a:tcPr marL="45720" marR="45720">
                        <a:blipFill>
                          <a:blip r:embed="rId3"/>
                          <a:stretch>
                            <a:fillRect l="-245000" t="-412500" r="-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63" name="Table 162">
                <a:extLst>
                  <a:ext uri="{FF2B5EF4-FFF2-40B4-BE49-F238E27FC236}">
                    <a16:creationId xmlns:a16="http://schemas.microsoft.com/office/drawing/2014/main" id="{767AE325-EA88-E34F-8780-D1C73F1DC445}"/>
                  </a:ext>
                </a:extLst>
              </p:cNvPr>
              <p:cNvGraphicFramePr>
                <a:graphicFrameLocks noGrp="1"/>
              </p:cNvGraphicFramePr>
              <p:nvPr>
                <p:extLst/>
              </p:nvPr>
            </p:nvGraphicFramePr>
            <p:xfrm>
              <a:off x="10223543" y="4375914"/>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2</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63" name="Table 162">
                <a:extLst>
                  <a:ext uri="{FF2B5EF4-FFF2-40B4-BE49-F238E27FC236}">
                    <a16:creationId xmlns:a16="http://schemas.microsoft.com/office/drawing/2014/main" id="{767AE325-EA88-E34F-8780-D1C73F1DC445}"/>
                  </a:ext>
                </a:extLst>
              </p:cNvPr>
              <p:cNvGraphicFramePr>
                <a:graphicFrameLocks noGrp="1"/>
              </p:cNvGraphicFramePr>
              <p:nvPr>
                <p:extLst>
                  <p:ext uri="{D42A27DB-BD31-4B8C-83A1-F6EECF244321}">
                    <p14:modId xmlns:p14="http://schemas.microsoft.com/office/powerpoint/2010/main" val="2982426012"/>
                  </p:ext>
                </p:extLst>
              </p:nvPr>
            </p:nvGraphicFramePr>
            <p:xfrm>
              <a:off x="10223543" y="4375914"/>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5"/>
                          <a:stretch>
                            <a:fillRect l="-2273" t="-4167" r="-190909" b="-408333"/>
                          </a:stretch>
                        </a:blipFill>
                      </a:tcPr>
                    </a:tc>
                    <a:tc>
                      <a:txBody>
                        <a:bodyPr/>
                        <a:lstStyle/>
                        <a:p>
                          <a:endParaRPr lang="en-US"/>
                        </a:p>
                      </a:txBody>
                      <a:tcPr marL="45720" marR="45720">
                        <a:blipFill>
                          <a:blip r:embed="rId5"/>
                          <a:stretch>
                            <a:fillRect l="-102273" t="-4167" r="-90909" b="-408333"/>
                          </a:stretch>
                        </a:blipFill>
                      </a:tcPr>
                    </a:tc>
                    <a:tc>
                      <a:txBody>
                        <a:bodyPr/>
                        <a:lstStyle/>
                        <a:p>
                          <a:endParaRPr lang="en-US"/>
                        </a:p>
                      </a:txBody>
                      <a:tcPr marL="45720" marR="45720">
                        <a:blipFill>
                          <a:blip r:embed="rId5"/>
                          <a:stretch>
                            <a:fillRect l="-222500" t="-4167"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5"/>
                          <a:stretch>
                            <a:fillRect l="-2273" t="-100000" r="-190909" b="-292000"/>
                          </a:stretch>
                        </a:blipFill>
                      </a:tcPr>
                    </a:tc>
                    <a:tc>
                      <a:txBody>
                        <a:bodyPr/>
                        <a:lstStyle/>
                        <a:p>
                          <a:endParaRPr lang="en-US"/>
                        </a:p>
                      </a:txBody>
                      <a:tcPr marL="45720" marR="45720">
                        <a:blipFill>
                          <a:blip r:embed="rId5"/>
                          <a:stretch>
                            <a:fillRect l="-102273" t="-100000" r="-90909" b="-292000"/>
                          </a:stretch>
                        </a:blipFill>
                      </a:tcPr>
                    </a:tc>
                    <a:tc>
                      <a:txBody>
                        <a:bodyPr/>
                        <a:lstStyle/>
                        <a:p>
                          <a:endParaRPr lang="en-US"/>
                        </a:p>
                      </a:txBody>
                      <a:tcPr marL="45720" marR="45720">
                        <a:blipFill>
                          <a:blip r:embed="rId5"/>
                          <a:stretch>
                            <a:fillRect l="-222500" t="-1000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5"/>
                          <a:stretch>
                            <a:fillRect l="-2273" t="-208333" r="-190909" b="-204167"/>
                          </a:stretch>
                        </a:blipFill>
                      </a:tcPr>
                    </a:tc>
                    <a:tc>
                      <a:txBody>
                        <a:bodyPr/>
                        <a:lstStyle/>
                        <a:p>
                          <a:endParaRPr lang="en-US"/>
                        </a:p>
                      </a:txBody>
                      <a:tcPr marL="45720" marR="45720">
                        <a:blipFill>
                          <a:blip r:embed="rId5"/>
                          <a:stretch>
                            <a:fillRect l="-102273" t="-208333" r="-90909" b="-204167"/>
                          </a:stretch>
                        </a:blipFill>
                      </a:tcPr>
                    </a:tc>
                    <a:tc>
                      <a:txBody>
                        <a:bodyPr/>
                        <a:lstStyle/>
                        <a:p>
                          <a:endParaRPr lang="en-US"/>
                        </a:p>
                      </a:txBody>
                      <a:tcPr marL="45720" marR="45720">
                        <a:blipFill>
                          <a:blip r:embed="rId5"/>
                          <a:stretch>
                            <a:fillRect l="-222500" t="-208333"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5"/>
                          <a:stretch>
                            <a:fillRect l="-2273" t="-296000" r="-190909" b="-96000"/>
                          </a:stretch>
                        </a:blipFill>
                      </a:tcPr>
                    </a:tc>
                    <a:tc>
                      <a:txBody>
                        <a:bodyPr/>
                        <a:lstStyle/>
                        <a:p>
                          <a:endParaRPr lang="en-US"/>
                        </a:p>
                      </a:txBody>
                      <a:tcPr marL="45720" marR="45720">
                        <a:blipFill>
                          <a:blip r:embed="rId5"/>
                          <a:stretch>
                            <a:fillRect l="-102273" t="-296000" r="-90909" b="-96000"/>
                          </a:stretch>
                        </a:blipFill>
                      </a:tcPr>
                    </a:tc>
                    <a:tc>
                      <a:txBody>
                        <a:bodyPr/>
                        <a:lstStyle/>
                        <a:p>
                          <a:endParaRPr lang="en-US"/>
                        </a:p>
                      </a:txBody>
                      <a:tcPr marL="45720" marR="45720">
                        <a:blipFill>
                          <a:blip r:embed="rId5"/>
                          <a:stretch>
                            <a:fillRect l="-222500" t="-2960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5"/>
                          <a:stretch>
                            <a:fillRect l="-2273" t="-412500" r="-190909"/>
                          </a:stretch>
                        </a:blipFill>
                      </a:tcPr>
                    </a:tc>
                    <a:tc>
                      <a:txBody>
                        <a:bodyPr/>
                        <a:lstStyle/>
                        <a:p>
                          <a:endParaRPr lang="en-US"/>
                        </a:p>
                      </a:txBody>
                      <a:tcPr marL="45720" marR="45720">
                        <a:blipFill>
                          <a:blip r:embed="rId5"/>
                          <a:stretch>
                            <a:fillRect l="-102273" t="-412500" r="-90909"/>
                          </a:stretch>
                        </a:blipFill>
                      </a:tcPr>
                    </a:tc>
                    <a:tc>
                      <a:txBody>
                        <a:bodyPr/>
                        <a:lstStyle/>
                        <a:p>
                          <a:endParaRPr lang="en-US"/>
                        </a:p>
                      </a:txBody>
                      <a:tcPr marL="45720" marR="45720">
                        <a:blipFill>
                          <a:blip r:embed="rId5"/>
                          <a:stretch>
                            <a:fillRect l="-222500" t="-41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64" name="Table 163">
                <a:extLst>
                  <a:ext uri="{FF2B5EF4-FFF2-40B4-BE49-F238E27FC236}">
                    <a16:creationId xmlns:a16="http://schemas.microsoft.com/office/drawing/2014/main" id="{6918D919-43AC-3F44-B03A-06B3B11833A5}"/>
                  </a:ext>
                </a:extLst>
              </p:cNvPr>
              <p:cNvGraphicFramePr>
                <a:graphicFrameLocks noGrp="1"/>
              </p:cNvGraphicFramePr>
              <p:nvPr>
                <p:extLst/>
              </p:nvPr>
            </p:nvGraphicFramePr>
            <p:xfrm>
              <a:off x="10661799" y="2175215"/>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0</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64" name="Table 163">
                <a:extLst>
                  <a:ext uri="{FF2B5EF4-FFF2-40B4-BE49-F238E27FC236}">
                    <a16:creationId xmlns:a16="http://schemas.microsoft.com/office/drawing/2014/main" id="{6918D919-43AC-3F44-B03A-06B3B11833A5}"/>
                  </a:ext>
                </a:extLst>
              </p:cNvPr>
              <p:cNvGraphicFramePr>
                <a:graphicFrameLocks noGrp="1"/>
              </p:cNvGraphicFramePr>
              <p:nvPr>
                <p:extLst>
                  <p:ext uri="{D42A27DB-BD31-4B8C-83A1-F6EECF244321}">
                    <p14:modId xmlns:p14="http://schemas.microsoft.com/office/powerpoint/2010/main" val="3765860241"/>
                  </p:ext>
                </p:extLst>
              </p:nvPr>
            </p:nvGraphicFramePr>
            <p:xfrm>
              <a:off x="10661799" y="2175215"/>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6"/>
                          <a:stretch>
                            <a:fillRect l="-2222" t="-4167" r="-71111" b="-204167"/>
                          </a:stretch>
                        </a:blipFill>
                      </a:tcPr>
                    </a:tc>
                    <a:tc>
                      <a:txBody>
                        <a:bodyPr/>
                        <a:lstStyle/>
                        <a:p>
                          <a:endParaRPr lang="en-US"/>
                        </a:p>
                      </a:txBody>
                      <a:tcPr marL="45720" marR="45720">
                        <a:blipFill>
                          <a:blip r:embed="rId6"/>
                          <a:stretch>
                            <a:fillRect l="-143750" t="-4167"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6"/>
                          <a:stretch>
                            <a:fillRect l="-2222" t="-100000" r="-71111" b="-96000"/>
                          </a:stretch>
                        </a:blipFill>
                      </a:tcPr>
                    </a:tc>
                    <a:tc>
                      <a:txBody>
                        <a:bodyPr/>
                        <a:lstStyle/>
                        <a:p>
                          <a:endParaRPr lang="en-US"/>
                        </a:p>
                      </a:txBody>
                      <a:tcPr marL="45720" marR="45720">
                        <a:blipFill>
                          <a:blip r:embed="rId6"/>
                          <a:stretch>
                            <a:fillRect l="-143750" t="-100000" b="-96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6"/>
                          <a:stretch>
                            <a:fillRect l="-2222" t="-208333" r="-71111"/>
                          </a:stretch>
                        </a:blipFill>
                      </a:tcPr>
                    </a:tc>
                    <a:tc>
                      <a:txBody>
                        <a:bodyPr/>
                        <a:lstStyle/>
                        <a:p>
                          <a:endParaRPr lang="en-US"/>
                        </a:p>
                      </a:txBody>
                      <a:tcPr marL="45720" marR="45720">
                        <a:blipFill>
                          <a:blip r:embed="rId6"/>
                          <a:stretch>
                            <a:fillRect l="-143750" t="-208333"/>
                          </a:stretch>
                        </a:blipFill>
                      </a:tcPr>
                    </a:tc>
                    <a:extLst>
                      <a:ext uri="{0D108BD9-81ED-4DB2-BD59-A6C34878D82A}">
                        <a16:rowId xmlns:a16="http://schemas.microsoft.com/office/drawing/2014/main" val="10008"/>
                      </a:ext>
                    </a:extLst>
                  </a:tr>
                </a:tbl>
              </a:graphicData>
            </a:graphic>
          </p:graphicFrame>
        </mc:Fallback>
      </mc:AlternateContent>
      <p:grpSp>
        <p:nvGrpSpPr>
          <p:cNvPr id="165" name="Group 164">
            <a:extLst>
              <a:ext uri="{FF2B5EF4-FFF2-40B4-BE49-F238E27FC236}">
                <a16:creationId xmlns:a16="http://schemas.microsoft.com/office/drawing/2014/main" id="{5AEAE492-E600-DD4F-BEA8-D98F141787FC}"/>
              </a:ext>
            </a:extLst>
          </p:cNvPr>
          <p:cNvGrpSpPr/>
          <p:nvPr/>
        </p:nvGrpSpPr>
        <p:grpSpPr>
          <a:xfrm>
            <a:off x="8783885" y="3154127"/>
            <a:ext cx="2435914" cy="1146015"/>
            <a:chOff x="3061845" y="4101184"/>
            <a:chExt cx="2435914" cy="1146015"/>
          </a:xfrm>
        </p:grpSpPr>
        <mc:AlternateContent xmlns:mc="http://schemas.openxmlformats.org/markup-compatibility/2006" xmlns:a14="http://schemas.microsoft.com/office/drawing/2010/main">
          <mc:Choice Requires="a14">
            <p:sp>
              <p:nvSpPr>
                <p:cNvPr id="166" name="TextBox 165">
                  <a:extLst>
                    <a:ext uri="{FF2B5EF4-FFF2-40B4-BE49-F238E27FC236}">
                      <a16:creationId xmlns:a16="http://schemas.microsoft.com/office/drawing/2014/main" id="{3D7C538D-58FE-7C45-9111-75DEF77B3193}"/>
                    </a:ext>
                  </a:extLst>
                </p:cNvPr>
                <p:cNvSpPr txBox="1"/>
                <p:nvPr/>
              </p:nvSpPr>
              <p:spPr>
                <a:xfrm>
                  <a:off x="3061845" y="485768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37" name="TextBox 36">
                  <a:extLst>
                    <a:ext uri="{FF2B5EF4-FFF2-40B4-BE49-F238E27FC236}">
                      <a16:creationId xmlns:a16="http://schemas.microsoft.com/office/drawing/2014/main" id="{A3245AAF-8798-B54F-87EB-BB86660A2F3F}"/>
                    </a:ext>
                  </a:extLst>
                </p:cNvPr>
                <p:cNvSpPr txBox="1">
                  <a:spLocks noRot="1" noChangeAspect="1" noMove="1" noResize="1" noEditPoints="1" noAdjustHandles="1" noChangeArrowheads="1" noChangeShapeType="1" noTextEdit="1"/>
                </p:cNvSpPr>
                <p:nvPr/>
              </p:nvSpPr>
              <p:spPr>
                <a:xfrm>
                  <a:off x="3061845" y="4857686"/>
                  <a:ext cx="972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7" name="TextBox 166">
                  <a:extLst>
                    <a:ext uri="{FF2B5EF4-FFF2-40B4-BE49-F238E27FC236}">
                      <a16:creationId xmlns:a16="http://schemas.microsoft.com/office/drawing/2014/main" id="{706246FC-2509-6342-93E4-A738CE451C77}"/>
                    </a:ext>
                  </a:extLst>
                </p:cNvPr>
                <p:cNvSpPr txBox="1"/>
                <p:nvPr/>
              </p:nvSpPr>
              <p:spPr>
                <a:xfrm>
                  <a:off x="3784840" y="410118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de-DE" dirty="0"/>
                </a:p>
              </p:txBody>
            </p:sp>
          </mc:Choice>
          <mc:Fallback xmlns="">
            <p:sp>
              <p:nvSpPr>
                <p:cNvPr id="38" name="TextBox 37">
                  <a:extLst>
                    <a:ext uri="{FF2B5EF4-FFF2-40B4-BE49-F238E27FC236}">
                      <a16:creationId xmlns:a16="http://schemas.microsoft.com/office/drawing/2014/main" id="{E79B040B-DC65-554B-B53F-F9BE8520836C}"/>
                    </a:ext>
                  </a:extLst>
                </p:cNvPr>
                <p:cNvSpPr txBox="1">
                  <a:spLocks noRot="1" noChangeAspect="1" noMove="1" noResize="1" noEditPoints="1" noAdjustHandles="1" noChangeArrowheads="1" noChangeShapeType="1" noTextEdit="1"/>
                </p:cNvSpPr>
                <p:nvPr/>
              </p:nvSpPr>
              <p:spPr>
                <a:xfrm>
                  <a:off x="3784840" y="4101184"/>
                  <a:ext cx="972000" cy="389513"/>
                </a:xfrm>
                <a:prstGeom prst="ellipse">
                  <a:avLst/>
                </a:prstGeom>
                <a:blipFill>
                  <a:blip r:embed="rId8"/>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8" name="TextBox 167">
                  <a:extLst>
                    <a:ext uri="{FF2B5EF4-FFF2-40B4-BE49-F238E27FC236}">
                      <a16:creationId xmlns:a16="http://schemas.microsoft.com/office/drawing/2014/main" id="{40A06B6B-F5CF-7547-BEE2-814FB1834715}"/>
                    </a:ext>
                  </a:extLst>
                </p:cNvPr>
                <p:cNvSpPr txBox="1"/>
                <p:nvPr/>
              </p:nvSpPr>
              <p:spPr>
                <a:xfrm>
                  <a:off x="4525759" y="4857685"/>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oMath>
                    </m:oMathPara>
                  </a14:m>
                  <a:endParaRPr lang="de-DE" dirty="0"/>
                </a:p>
              </p:txBody>
            </p:sp>
          </mc:Choice>
          <mc:Fallback xmlns="">
            <p:sp>
              <p:nvSpPr>
                <p:cNvPr id="39" name="TextBox 38">
                  <a:extLst>
                    <a:ext uri="{FF2B5EF4-FFF2-40B4-BE49-F238E27FC236}">
                      <a16:creationId xmlns:a16="http://schemas.microsoft.com/office/drawing/2014/main" id="{713111C3-AEBF-214D-BA3E-A75C7F117C4F}"/>
                    </a:ext>
                  </a:extLst>
                </p:cNvPr>
                <p:cNvSpPr txBox="1">
                  <a:spLocks noRot="1" noChangeAspect="1" noMove="1" noResize="1" noEditPoints="1" noAdjustHandles="1" noChangeArrowheads="1" noChangeShapeType="1" noTextEdit="1"/>
                </p:cNvSpPr>
                <p:nvPr/>
              </p:nvSpPr>
              <p:spPr>
                <a:xfrm>
                  <a:off x="4525759" y="4857685"/>
                  <a:ext cx="972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p:sp>
          <p:nvSpPr>
            <p:cNvPr id="169" name="Rectangle 168">
              <a:extLst>
                <a:ext uri="{FF2B5EF4-FFF2-40B4-BE49-F238E27FC236}">
                  <a16:creationId xmlns:a16="http://schemas.microsoft.com/office/drawing/2014/main" id="{AC5B11A0-E2DA-F94C-991F-80BC42265871}"/>
                </a:ext>
              </a:extLst>
            </p:cNvPr>
            <p:cNvSpPr/>
            <p:nvPr/>
          </p:nvSpPr>
          <p:spPr>
            <a:xfrm>
              <a:off x="4939759" y="4534230"/>
              <a:ext cx="144000" cy="160531"/>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0" name="Straight Connector 169">
              <a:extLst>
                <a:ext uri="{FF2B5EF4-FFF2-40B4-BE49-F238E27FC236}">
                  <a16:creationId xmlns:a16="http://schemas.microsoft.com/office/drawing/2014/main" id="{47608553-C688-1240-A1C9-7D1ADB051FF1}"/>
                </a:ext>
              </a:extLst>
            </p:cNvPr>
            <p:cNvCxnSpPr>
              <a:cxnSpLocks/>
              <a:stCxn id="167" idx="5"/>
              <a:endCxn id="169" idx="0"/>
            </p:cNvCxnSpPr>
            <p:nvPr/>
          </p:nvCxnSpPr>
          <p:spPr>
            <a:xfrm>
              <a:off x="4614494" y="4433654"/>
              <a:ext cx="397265" cy="1005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C476F94A-E6EF-3D47-8A06-3140D50ED438}"/>
                </a:ext>
              </a:extLst>
            </p:cNvPr>
            <p:cNvCxnSpPr>
              <a:cxnSpLocks/>
              <a:stCxn id="169" idx="2"/>
              <a:endCxn id="168" idx="0"/>
            </p:cNvCxnSpPr>
            <p:nvPr/>
          </p:nvCxnSpPr>
          <p:spPr>
            <a:xfrm>
              <a:off x="5011759" y="4694761"/>
              <a:ext cx="0" cy="162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2" name="Rectangle 171">
              <a:extLst>
                <a:ext uri="{FF2B5EF4-FFF2-40B4-BE49-F238E27FC236}">
                  <a16:creationId xmlns:a16="http://schemas.microsoft.com/office/drawing/2014/main" id="{A5C29302-E745-654D-967A-BF3FF73CC761}"/>
                </a:ext>
              </a:extLst>
            </p:cNvPr>
            <p:cNvSpPr/>
            <p:nvPr/>
          </p:nvSpPr>
          <p:spPr>
            <a:xfrm>
              <a:off x="3475845" y="4542495"/>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3" name="Straight Connector 172">
              <a:extLst>
                <a:ext uri="{FF2B5EF4-FFF2-40B4-BE49-F238E27FC236}">
                  <a16:creationId xmlns:a16="http://schemas.microsoft.com/office/drawing/2014/main" id="{2705BA57-5E0B-E64C-902A-47AB9368745F}"/>
                </a:ext>
              </a:extLst>
            </p:cNvPr>
            <p:cNvCxnSpPr>
              <a:cxnSpLocks/>
              <a:stCxn id="167" idx="3"/>
              <a:endCxn id="172" idx="0"/>
            </p:cNvCxnSpPr>
            <p:nvPr/>
          </p:nvCxnSpPr>
          <p:spPr>
            <a:xfrm flipH="1">
              <a:off x="3547845" y="4433654"/>
              <a:ext cx="379341" cy="108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A55D08B2-4D40-0641-8D1E-B90F9ECCEACC}"/>
                </a:ext>
              </a:extLst>
            </p:cNvPr>
            <p:cNvCxnSpPr>
              <a:cxnSpLocks/>
              <a:stCxn id="172" idx="2"/>
              <a:endCxn id="166" idx="0"/>
            </p:cNvCxnSpPr>
            <p:nvPr/>
          </p:nvCxnSpPr>
          <p:spPr>
            <a:xfrm>
              <a:off x="3547845" y="4686495"/>
              <a:ext cx="0" cy="17119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5" name="Rectangle 174">
              <a:extLst>
                <a:ext uri="{FF2B5EF4-FFF2-40B4-BE49-F238E27FC236}">
                  <a16:creationId xmlns:a16="http://schemas.microsoft.com/office/drawing/2014/main" id="{FE60B560-5233-1A42-8F4D-229349CDE7FE}"/>
                </a:ext>
              </a:extLst>
            </p:cNvPr>
            <p:cNvSpPr/>
            <p:nvPr/>
          </p:nvSpPr>
          <p:spPr>
            <a:xfrm>
              <a:off x="4940089" y="422579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6" name="Straight Connector 175">
              <a:extLst>
                <a:ext uri="{FF2B5EF4-FFF2-40B4-BE49-F238E27FC236}">
                  <a16:creationId xmlns:a16="http://schemas.microsoft.com/office/drawing/2014/main" id="{417398A4-A20F-7845-B873-CC0FFB7C73BE}"/>
                </a:ext>
              </a:extLst>
            </p:cNvPr>
            <p:cNvCxnSpPr>
              <a:cxnSpLocks/>
              <a:stCxn id="167" idx="6"/>
              <a:endCxn id="175" idx="1"/>
            </p:cNvCxnSpPr>
            <p:nvPr/>
          </p:nvCxnSpPr>
          <p:spPr>
            <a:xfrm>
              <a:off x="4756840" y="4295941"/>
              <a:ext cx="183249" cy="185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77" name="Rectangle 176">
                <a:extLst>
                  <a:ext uri="{FF2B5EF4-FFF2-40B4-BE49-F238E27FC236}">
                    <a16:creationId xmlns:a16="http://schemas.microsoft.com/office/drawing/2014/main" id="{38A51115-61EC-E648-A49F-04AC8670757E}"/>
                  </a:ext>
                </a:extLst>
              </p:cNvPr>
              <p:cNvSpPr/>
              <p:nvPr/>
            </p:nvSpPr>
            <p:spPr>
              <a:xfrm>
                <a:off x="10762124" y="3517256"/>
                <a:ext cx="37888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𝑓</m:t>
                          </m:r>
                        </m:e>
                        <m:sub>
                          <m:r>
                            <a:rPr lang="de-DE" sz="1400" i="1">
                              <a:latin typeface="Cambria Math" panose="02040503050406030204" pitchFamily="18" charset="0"/>
                              <a:ea typeface="Cambria Math" panose="02040503050406030204" pitchFamily="18" charset="0"/>
                            </a:rPr>
                            <m:t>2</m:t>
                          </m:r>
                        </m:sub>
                      </m:sSub>
                    </m:oMath>
                  </m:oMathPara>
                </a14:m>
                <a:endParaRPr lang="de-DE" sz="1400" dirty="0"/>
              </a:p>
            </p:txBody>
          </p:sp>
        </mc:Choice>
        <mc:Fallback xmlns="">
          <p:sp>
            <p:nvSpPr>
              <p:cNvPr id="177" name="Rectangle 176">
                <a:extLst>
                  <a:ext uri="{FF2B5EF4-FFF2-40B4-BE49-F238E27FC236}">
                    <a16:creationId xmlns:a16="http://schemas.microsoft.com/office/drawing/2014/main" id="{38A51115-61EC-E648-A49F-04AC8670757E}"/>
                  </a:ext>
                </a:extLst>
              </p:cNvPr>
              <p:cNvSpPr>
                <a:spLocks noRot="1" noChangeAspect="1" noMove="1" noResize="1" noEditPoints="1" noAdjustHandles="1" noChangeArrowheads="1" noChangeShapeType="1" noTextEdit="1"/>
              </p:cNvSpPr>
              <p:nvPr/>
            </p:nvSpPr>
            <p:spPr>
              <a:xfrm>
                <a:off x="10762124" y="3517256"/>
                <a:ext cx="378885" cy="307777"/>
              </a:xfrm>
              <a:prstGeom prst="rect">
                <a:avLst/>
              </a:prstGeom>
              <a:blipFill>
                <a:blip r:embed="rId10"/>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8" name="Rectangle 177">
                <a:extLst>
                  <a:ext uri="{FF2B5EF4-FFF2-40B4-BE49-F238E27FC236}">
                    <a16:creationId xmlns:a16="http://schemas.microsoft.com/office/drawing/2014/main" id="{4D5340B3-59F5-A449-8C68-C5DFF2F70DA4}"/>
                  </a:ext>
                </a:extLst>
              </p:cNvPr>
              <p:cNvSpPr/>
              <p:nvPr/>
            </p:nvSpPr>
            <p:spPr>
              <a:xfrm>
                <a:off x="8876837" y="3517256"/>
                <a:ext cx="37888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𝑓</m:t>
                          </m:r>
                        </m:e>
                        <m:sub>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p:txBody>
          </p:sp>
        </mc:Choice>
        <mc:Fallback xmlns="">
          <p:sp>
            <p:nvSpPr>
              <p:cNvPr id="178" name="Rectangle 177">
                <a:extLst>
                  <a:ext uri="{FF2B5EF4-FFF2-40B4-BE49-F238E27FC236}">
                    <a16:creationId xmlns:a16="http://schemas.microsoft.com/office/drawing/2014/main" id="{4D5340B3-59F5-A449-8C68-C5DFF2F70DA4}"/>
                  </a:ext>
                </a:extLst>
              </p:cNvPr>
              <p:cNvSpPr>
                <a:spLocks noRot="1" noChangeAspect="1" noMove="1" noResize="1" noEditPoints="1" noAdjustHandles="1" noChangeArrowheads="1" noChangeShapeType="1" noTextEdit="1"/>
              </p:cNvSpPr>
              <p:nvPr/>
            </p:nvSpPr>
            <p:spPr>
              <a:xfrm>
                <a:off x="8876837" y="3517256"/>
                <a:ext cx="378885" cy="307777"/>
              </a:xfrm>
              <a:prstGeom prst="rect">
                <a:avLst/>
              </a:prstGeom>
              <a:blipFill>
                <a:blip r:embed="rId11"/>
                <a:stretch>
                  <a:fillRect b="-800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9" name="Rectangle 178">
                <a:extLst>
                  <a:ext uri="{FF2B5EF4-FFF2-40B4-BE49-F238E27FC236}">
                    <a16:creationId xmlns:a16="http://schemas.microsoft.com/office/drawing/2014/main" id="{0F19C1B9-7692-B248-82AF-D6810B4065FB}"/>
                  </a:ext>
                </a:extLst>
              </p:cNvPr>
              <p:cNvSpPr/>
              <p:nvPr/>
            </p:nvSpPr>
            <p:spPr>
              <a:xfrm>
                <a:off x="10762123" y="3201640"/>
                <a:ext cx="378885"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𝑓</m:t>
                          </m:r>
                        </m:e>
                        <m:sub>
                          <m:r>
                            <a:rPr lang="de-DE" sz="1400" b="0" i="1" smtClean="0">
                              <a:latin typeface="Cambria Math" panose="02040503050406030204" pitchFamily="18" charset="0"/>
                              <a:ea typeface="Cambria Math" panose="02040503050406030204" pitchFamily="18" charset="0"/>
                            </a:rPr>
                            <m:t>0</m:t>
                          </m:r>
                        </m:sub>
                      </m:sSub>
                    </m:oMath>
                  </m:oMathPara>
                </a14:m>
                <a:endParaRPr lang="de-DE" sz="1400" dirty="0"/>
              </a:p>
            </p:txBody>
          </p:sp>
        </mc:Choice>
        <mc:Fallback xmlns="">
          <p:sp>
            <p:nvSpPr>
              <p:cNvPr id="179" name="Rectangle 178">
                <a:extLst>
                  <a:ext uri="{FF2B5EF4-FFF2-40B4-BE49-F238E27FC236}">
                    <a16:creationId xmlns:a16="http://schemas.microsoft.com/office/drawing/2014/main" id="{0F19C1B9-7692-B248-82AF-D6810B4065FB}"/>
                  </a:ext>
                </a:extLst>
              </p:cNvPr>
              <p:cNvSpPr>
                <a:spLocks noRot="1" noChangeAspect="1" noMove="1" noResize="1" noEditPoints="1" noAdjustHandles="1" noChangeArrowheads="1" noChangeShapeType="1" noTextEdit="1"/>
              </p:cNvSpPr>
              <p:nvPr/>
            </p:nvSpPr>
            <p:spPr>
              <a:xfrm>
                <a:off x="10762123" y="3201640"/>
                <a:ext cx="378885" cy="307777"/>
              </a:xfrm>
              <a:prstGeom prst="rect">
                <a:avLst/>
              </a:prstGeom>
              <a:blipFill>
                <a:blip r:embed="rId12"/>
                <a:stretch>
                  <a:fillRect b="-833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graphicFrame>
            <p:nvGraphicFramePr>
              <p:cNvPr id="26" name="Table 25">
                <a:extLst>
                  <a:ext uri="{FF2B5EF4-FFF2-40B4-BE49-F238E27FC236}">
                    <a16:creationId xmlns:a16="http://schemas.microsoft.com/office/drawing/2014/main" id="{CC3100EF-F639-CB46-97D7-B3D2BD8614EF}"/>
                  </a:ext>
                </a:extLst>
              </p:cNvPr>
              <p:cNvGraphicFramePr>
                <a:graphicFrameLocks noGrp="1"/>
              </p:cNvGraphicFramePr>
              <p:nvPr>
                <p:extLst>
                  <p:ext uri="{D42A27DB-BD31-4B8C-83A1-F6EECF244321}">
                    <p14:modId xmlns:p14="http://schemas.microsoft.com/office/powerpoint/2010/main" val="3862631530"/>
                  </p:ext>
                </p:extLst>
              </p:nvPr>
            </p:nvGraphicFramePr>
            <p:xfrm>
              <a:off x="5086738" y="2631925"/>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6</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26" name="Table 25">
                <a:extLst>
                  <a:ext uri="{FF2B5EF4-FFF2-40B4-BE49-F238E27FC236}">
                    <a16:creationId xmlns:a16="http://schemas.microsoft.com/office/drawing/2014/main" id="{CC3100EF-F639-CB46-97D7-B3D2BD8614EF}"/>
                  </a:ext>
                </a:extLst>
              </p:cNvPr>
              <p:cNvGraphicFramePr>
                <a:graphicFrameLocks noGrp="1"/>
              </p:cNvGraphicFramePr>
              <p:nvPr>
                <p:extLst>
                  <p:ext uri="{D42A27DB-BD31-4B8C-83A1-F6EECF244321}">
                    <p14:modId xmlns:p14="http://schemas.microsoft.com/office/powerpoint/2010/main" val="3862631530"/>
                  </p:ext>
                </p:extLst>
              </p:nvPr>
            </p:nvGraphicFramePr>
            <p:xfrm>
              <a:off x="5086738" y="2631925"/>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13"/>
                          <a:stretch>
                            <a:fillRect l="-2273" t="-4167" r="-213636" b="-404167"/>
                          </a:stretch>
                        </a:blipFill>
                      </a:tcPr>
                    </a:tc>
                    <a:tc>
                      <a:txBody>
                        <a:bodyPr/>
                        <a:lstStyle/>
                        <a:p>
                          <a:endParaRPr lang="en-US"/>
                        </a:p>
                      </a:txBody>
                      <a:tcPr marL="45720" marR="45720">
                        <a:blipFill>
                          <a:blip r:embed="rId13"/>
                          <a:stretch>
                            <a:fillRect l="-84906" t="-4167" r="-77358" b="-404167"/>
                          </a:stretch>
                        </a:blipFill>
                      </a:tcPr>
                    </a:tc>
                    <a:tc>
                      <a:txBody>
                        <a:bodyPr/>
                        <a:lstStyle/>
                        <a:p>
                          <a:endParaRPr lang="en-US"/>
                        </a:p>
                      </a:txBody>
                      <a:tcPr marL="45720" marR="45720">
                        <a:blipFill>
                          <a:blip r:embed="rId13"/>
                          <a:stretch>
                            <a:fillRect l="-245000" t="-4167" r="-2500" b="-4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13"/>
                          <a:stretch>
                            <a:fillRect l="-2273" t="-104167" r="-213636" b="-304167"/>
                          </a:stretch>
                        </a:blipFill>
                      </a:tcPr>
                    </a:tc>
                    <a:tc>
                      <a:txBody>
                        <a:bodyPr/>
                        <a:lstStyle/>
                        <a:p>
                          <a:endParaRPr lang="en-US"/>
                        </a:p>
                      </a:txBody>
                      <a:tcPr marL="45720" marR="45720">
                        <a:blipFill>
                          <a:blip r:embed="rId13"/>
                          <a:stretch>
                            <a:fillRect l="-84906" t="-104167" r="-77358" b="-304167"/>
                          </a:stretch>
                        </a:blipFill>
                      </a:tcPr>
                    </a:tc>
                    <a:tc>
                      <a:txBody>
                        <a:bodyPr/>
                        <a:lstStyle/>
                        <a:p>
                          <a:endParaRPr lang="en-US"/>
                        </a:p>
                      </a:txBody>
                      <a:tcPr marL="45720" marR="45720">
                        <a:blipFill>
                          <a:blip r:embed="rId13"/>
                          <a:stretch>
                            <a:fillRect l="-245000" t="-104167" r="-2500" b="-304167"/>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13"/>
                          <a:stretch>
                            <a:fillRect l="-2273" t="-196000" r="-213636" b="-192000"/>
                          </a:stretch>
                        </a:blipFill>
                      </a:tcPr>
                    </a:tc>
                    <a:tc>
                      <a:txBody>
                        <a:bodyPr/>
                        <a:lstStyle/>
                        <a:p>
                          <a:endParaRPr lang="en-US"/>
                        </a:p>
                      </a:txBody>
                      <a:tcPr marL="45720" marR="45720">
                        <a:blipFill>
                          <a:blip r:embed="rId13"/>
                          <a:stretch>
                            <a:fillRect l="-84906" t="-196000" r="-77358" b="-192000"/>
                          </a:stretch>
                        </a:blipFill>
                      </a:tcPr>
                    </a:tc>
                    <a:tc>
                      <a:txBody>
                        <a:bodyPr/>
                        <a:lstStyle/>
                        <a:p>
                          <a:endParaRPr lang="en-US"/>
                        </a:p>
                      </a:txBody>
                      <a:tcPr marL="45720" marR="45720">
                        <a:blipFill>
                          <a:blip r:embed="rId13"/>
                          <a:stretch>
                            <a:fillRect l="-245000" t="-196000" r="-2500" b="-192000"/>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13"/>
                          <a:stretch>
                            <a:fillRect l="-2273" t="-308333" r="-213636" b="-100000"/>
                          </a:stretch>
                        </a:blipFill>
                      </a:tcPr>
                    </a:tc>
                    <a:tc>
                      <a:txBody>
                        <a:bodyPr/>
                        <a:lstStyle/>
                        <a:p>
                          <a:endParaRPr lang="en-US"/>
                        </a:p>
                      </a:txBody>
                      <a:tcPr marL="45720" marR="45720">
                        <a:blipFill>
                          <a:blip r:embed="rId13"/>
                          <a:stretch>
                            <a:fillRect l="-84906" t="-308333" r="-77358" b="-100000"/>
                          </a:stretch>
                        </a:blipFill>
                      </a:tcPr>
                    </a:tc>
                    <a:tc>
                      <a:txBody>
                        <a:bodyPr/>
                        <a:lstStyle/>
                        <a:p>
                          <a:endParaRPr lang="en-US"/>
                        </a:p>
                      </a:txBody>
                      <a:tcPr marL="45720" marR="45720">
                        <a:blipFill>
                          <a:blip r:embed="rId13"/>
                          <a:stretch>
                            <a:fillRect l="-245000" t="-308333" r="-2500" b="-100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13"/>
                          <a:stretch>
                            <a:fillRect l="-2273" t="-408333" r="-213636"/>
                          </a:stretch>
                        </a:blipFill>
                      </a:tcPr>
                    </a:tc>
                    <a:tc>
                      <a:txBody>
                        <a:bodyPr/>
                        <a:lstStyle/>
                        <a:p>
                          <a:endParaRPr lang="en-US"/>
                        </a:p>
                      </a:txBody>
                      <a:tcPr marL="45720" marR="45720">
                        <a:blipFill>
                          <a:blip r:embed="rId13"/>
                          <a:stretch>
                            <a:fillRect l="-84906" t="-408333" r="-77358"/>
                          </a:stretch>
                        </a:blipFill>
                      </a:tcPr>
                    </a:tc>
                    <a:tc>
                      <a:txBody>
                        <a:bodyPr/>
                        <a:lstStyle/>
                        <a:p>
                          <a:endParaRPr lang="en-US"/>
                        </a:p>
                      </a:txBody>
                      <a:tcPr marL="45720" marR="45720">
                        <a:blipFill>
                          <a:blip r:embed="rId13"/>
                          <a:stretch>
                            <a:fillRect l="-245000" t="-408333" r="-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7" name="Table 26">
                <a:extLst>
                  <a:ext uri="{FF2B5EF4-FFF2-40B4-BE49-F238E27FC236}">
                    <a16:creationId xmlns:a16="http://schemas.microsoft.com/office/drawing/2014/main" id="{C10267FF-56B0-8140-A836-D0E505843A9E}"/>
                  </a:ext>
                </a:extLst>
              </p:cNvPr>
              <p:cNvGraphicFramePr>
                <a:graphicFrameLocks noGrp="1"/>
              </p:cNvGraphicFramePr>
              <p:nvPr>
                <p:extLst>
                  <p:ext uri="{D42A27DB-BD31-4B8C-83A1-F6EECF244321}">
                    <p14:modId xmlns:p14="http://schemas.microsoft.com/office/powerpoint/2010/main" val="3773726695"/>
                  </p:ext>
                </p:extLst>
              </p:nvPr>
            </p:nvGraphicFramePr>
            <p:xfrm>
              <a:off x="6943753" y="2631925"/>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27" name="Table 26">
                <a:extLst>
                  <a:ext uri="{FF2B5EF4-FFF2-40B4-BE49-F238E27FC236}">
                    <a16:creationId xmlns:a16="http://schemas.microsoft.com/office/drawing/2014/main" id="{C10267FF-56B0-8140-A836-D0E505843A9E}"/>
                  </a:ext>
                </a:extLst>
              </p:cNvPr>
              <p:cNvGraphicFramePr>
                <a:graphicFrameLocks noGrp="1"/>
              </p:cNvGraphicFramePr>
              <p:nvPr>
                <p:extLst>
                  <p:ext uri="{D42A27DB-BD31-4B8C-83A1-F6EECF244321}">
                    <p14:modId xmlns:p14="http://schemas.microsoft.com/office/powerpoint/2010/main" val="3773726695"/>
                  </p:ext>
                </p:extLst>
              </p:nvPr>
            </p:nvGraphicFramePr>
            <p:xfrm>
              <a:off x="6943753" y="2631925"/>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14"/>
                          <a:stretch>
                            <a:fillRect t="-4167" r="-193182" b="-404167"/>
                          </a:stretch>
                        </a:blipFill>
                      </a:tcPr>
                    </a:tc>
                    <a:tc>
                      <a:txBody>
                        <a:bodyPr/>
                        <a:lstStyle/>
                        <a:p>
                          <a:endParaRPr lang="en-US"/>
                        </a:p>
                      </a:txBody>
                      <a:tcPr marL="45720" marR="45720">
                        <a:blipFill>
                          <a:blip r:embed="rId14"/>
                          <a:stretch>
                            <a:fillRect l="-97778" t="-4167" r="-88889" b="-404167"/>
                          </a:stretch>
                        </a:blipFill>
                      </a:tcPr>
                    </a:tc>
                    <a:tc>
                      <a:txBody>
                        <a:bodyPr/>
                        <a:lstStyle/>
                        <a:p>
                          <a:endParaRPr lang="en-US"/>
                        </a:p>
                      </a:txBody>
                      <a:tcPr marL="45720" marR="45720">
                        <a:blipFill>
                          <a:blip r:embed="rId14"/>
                          <a:stretch>
                            <a:fillRect l="-222500" t="-4167" b="-4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14"/>
                          <a:stretch>
                            <a:fillRect t="-104167" r="-193182" b="-304167"/>
                          </a:stretch>
                        </a:blipFill>
                      </a:tcPr>
                    </a:tc>
                    <a:tc>
                      <a:txBody>
                        <a:bodyPr/>
                        <a:lstStyle/>
                        <a:p>
                          <a:endParaRPr lang="en-US"/>
                        </a:p>
                      </a:txBody>
                      <a:tcPr marL="45720" marR="45720">
                        <a:blipFill>
                          <a:blip r:embed="rId14"/>
                          <a:stretch>
                            <a:fillRect l="-97778" t="-104167" r="-88889" b="-304167"/>
                          </a:stretch>
                        </a:blipFill>
                      </a:tcPr>
                    </a:tc>
                    <a:tc>
                      <a:txBody>
                        <a:bodyPr/>
                        <a:lstStyle/>
                        <a:p>
                          <a:endParaRPr lang="en-US"/>
                        </a:p>
                      </a:txBody>
                      <a:tcPr marL="45720" marR="45720">
                        <a:blipFill>
                          <a:blip r:embed="rId14"/>
                          <a:stretch>
                            <a:fillRect l="-222500" t="-104167" b="-304167"/>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14"/>
                          <a:stretch>
                            <a:fillRect t="-196000" r="-193182" b="-192000"/>
                          </a:stretch>
                        </a:blipFill>
                      </a:tcPr>
                    </a:tc>
                    <a:tc>
                      <a:txBody>
                        <a:bodyPr/>
                        <a:lstStyle/>
                        <a:p>
                          <a:endParaRPr lang="en-US"/>
                        </a:p>
                      </a:txBody>
                      <a:tcPr marL="45720" marR="45720">
                        <a:blipFill>
                          <a:blip r:embed="rId14"/>
                          <a:stretch>
                            <a:fillRect l="-97778" t="-196000" r="-88889" b="-192000"/>
                          </a:stretch>
                        </a:blipFill>
                      </a:tcPr>
                    </a:tc>
                    <a:tc>
                      <a:txBody>
                        <a:bodyPr/>
                        <a:lstStyle/>
                        <a:p>
                          <a:endParaRPr lang="en-US"/>
                        </a:p>
                      </a:txBody>
                      <a:tcPr marL="45720" marR="45720">
                        <a:blipFill>
                          <a:blip r:embed="rId14"/>
                          <a:stretch>
                            <a:fillRect l="-222500" t="-196000" b="-192000"/>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14"/>
                          <a:stretch>
                            <a:fillRect t="-308333" r="-193182" b="-100000"/>
                          </a:stretch>
                        </a:blipFill>
                      </a:tcPr>
                    </a:tc>
                    <a:tc>
                      <a:txBody>
                        <a:bodyPr/>
                        <a:lstStyle/>
                        <a:p>
                          <a:endParaRPr lang="en-US"/>
                        </a:p>
                      </a:txBody>
                      <a:tcPr marL="45720" marR="45720">
                        <a:blipFill>
                          <a:blip r:embed="rId14"/>
                          <a:stretch>
                            <a:fillRect l="-97778" t="-308333" r="-88889" b="-100000"/>
                          </a:stretch>
                        </a:blipFill>
                      </a:tcPr>
                    </a:tc>
                    <a:tc>
                      <a:txBody>
                        <a:bodyPr/>
                        <a:lstStyle/>
                        <a:p>
                          <a:endParaRPr lang="en-US"/>
                        </a:p>
                      </a:txBody>
                      <a:tcPr marL="45720" marR="45720">
                        <a:blipFill>
                          <a:blip r:embed="rId14"/>
                          <a:stretch>
                            <a:fillRect l="-222500" t="-308333" b="-100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14"/>
                          <a:stretch>
                            <a:fillRect t="-408333" r="-193182"/>
                          </a:stretch>
                        </a:blipFill>
                      </a:tcPr>
                    </a:tc>
                    <a:tc>
                      <a:txBody>
                        <a:bodyPr/>
                        <a:lstStyle/>
                        <a:p>
                          <a:endParaRPr lang="en-US"/>
                        </a:p>
                      </a:txBody>
                      <a:tcPr marL="45720" marR="45720">
                        <a:blipFill>
                          <a:blip r:embed="rId14"/>
                          <a:stretch>
                            <a:fillRect l="-97778" t="-408333" r="-88889"/>
                          </a:stretch>
                        </a:blipFill>
                      </a:tcPr>
                    </a:tc>
                    <a:tc>
                      <a:txBody>
                        <a:bodyPr/>
                        <a:lstStyle/>
                        <a:p>
                          <a:endParaRPr lang="en-US"/>
                        </a:p>
                      </a:txBody>
                      <a:tcPr marL="45720" marR="45720">
                        <a:blipFill>
                          <a:blip r:embed="rId14"/>
                          <a:stretch>
                            <a:fillRect l="-222500" t="-408333"/>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8" name="Table 27">
                <a:extLst>
                  <a:ext uri="{FF2B5EF4-FFF2-40B4-BE49-F238E27FC236}">
                    <a16:creationId xmlns:a16="http://schemas.microsoft.com/office/drawing/2014/main" id="{80CE3349-72AA-E44E-81C7-6EE6827682C0}"/>
                  </a:ext>
                </a:extLst>
              </p:cNvPr>
              <p:cNvGraphicFramePr>
                <a:graphicFrameLocks noGrp="1"/>
              </p:cNvGraphicFramePr>
              <p:nvPr>
                <p:extLst>
                  <p:ext uri="{D42A27DB-BD31-4B8C-83A1-F6EECF244321}">
                    <p14:modId xmlns:p14="http://schemas.microsoft.com/office/powerpoint/2010/main" val="1805130594"/>
                  </p:ext>
                </p:extLst>
              </p:nvPr>
            </p:nvGraphicFramePr>
            <p:xfrm>
              <a:off x="8114503" y="1489179"/>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28" name="Table 27">
                <a:extLst>
                  <a:ext uri="{FF2B5EF4-FFF2-40B4-BE49-F238E27FC236}">
                    <a16:creationId xmlns:a16="http://schemas.microsoft.com/office/drawing/2014/main" id="{80CE3349-72AA-E44E-81C7-6EE6827682C0}"/>
                  </a:ext>
                </a:extLst>
              </p:cNvPr>
              <p:cNvGraphicFramePr>
                <a:graphicFrameLocks noGrp="1"/>
              </p:cNvGraphicFramePr>
              <p:nvPr>
                <p:extLst>
                  <p:ext uri="{D42A27DB-BD31-4B8C-83A1-F6EECF244321}">
                    <p14:modId xmlns:p14="http://schemas.microsoft.com/office/powerpoint/2010/main" val="1805130594"/>
                  </p:ext>
                </p:extLst>
              </p:nvPr>
            </p:nvGraphicFramePr>
            <p:xfrm>
              <a:off x="8114503" y="1489179"/>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15"/>
                          <a:stretch>
                            <a:fillRect t="-4167" r="-73333" b="-204167"/>
                          </a:stretch>
                        </a:blipFill>
                      </a:tcPr>
                    </a:tc>
                    <a:tc>
                      <a:txBody>
                        <a:bodyPr/>
                        <a:lstStyle/>
                        <a:p>
                          <a:endParaRPr lang="en-US"/>
                        </a:p>
                      </a:txBody>
                      <a:tcPr marL="45720" marR="45720">
                        <a:blipFill>
                          <a:blip r:embed="rId15"/>
                          <a:stretch>
                            <a:fillRect l="-140625" t="-4167" r="-3125"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15"/>
                          <a:stretch>
                            <a:fillRect t="-100000" r="-73333" b="-96000"/>
                          </a:stretch>
                        </a:blipFill>
                      </a:tcPr>
                    </a:tc>
                    <a:tc>
                      <a:txBody>
                        <a:bodyPr/>
                        <a:lstStyle/>
                        <a:p>
                          <a:endParaRPr lang="en-US"/>
                        </a:p>
                      </a:txBody>
                      <a:tcPr marL="45720" marR="45720">
                        <a:blipFill>
                          <a:blip r:embed="rId15"/>
                          <a:stretch>
                            <a:fillRect l="-140625" t="-100000" r="-3125" b="-96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15"/>
                          <a:stretch>
                            <a:fillRect t="-208333" r="-73333"/>
                          </a:stretch>
                        </a:blipFill>
                      </a:tcPr>
                    </a:tc>
                    <a:tc>
                      <a:txBody>
                        <a:bodyPr/>
                        <a:lstStyle/>
                        <a:p>
                          <a:endParaRPr lang="en-US"/>
                        </a:p>
                      </a:txBody>
                      <a:tcPr marL="45720" marR="45720">
                        <a:blipFill>
                          <a:blip r:embed="rId15"/>
                          <a:stretch>
                            <a:fillRect l="-140625" t="-208333" r="-3125"/>
                          </a:stretch>
                        </a:blipFill>
                      </a:tcPr>
                    </a:tc>
                    <a:extLst>
                      <a:ext uri="{0D108BD9-81ED-4DB2-BD59-A6C34878D82A}">
                        <a16:rowId xmlns:a16="http://schemas.microsoft.com/office/drawing/2014/main" val="10008"/>
                      </a:ext>
                    </a:extLst>
                  </a:tr>
                </a:tbl>
              </a:graphicData>
            </a:graphic>
          </p:graphicFrame>
        </mc:Fallback>
      </mc:AlternateContent>
      <p:grpSp>
        <p:nvGrpSpPr>
          <p:cNvPr id="29" name="Group 28">
            <a:extLst>
              <a:ext uri="{FF2B5EF4-FFF2-40B4-BE49-F238E27FC236}">
                <a16:creationId xmlns:a16="http://schemas.microsoft.com/office/drawing/2014/main" id="{8734A71F-2B6B-9A40-BEED-AB151B709467}"/>
              </a:ext>
            </a:extLst>
          </p:cNvPr>
          <p:cNvGrpSpPr/>
          <p:nvPr/>
        </p:nvGrpSpPr>
        <p:grpSpPr>
          <a:xfrm>
            <a:off x="5702665" y="1534760"/>
            <a:ext cx="2158963" cy="1026482"/>
            <a:chOff x="835638" y="3999781"/>
            <a:chExt cx="2158963" cy="1026482"/>
          </a:xfrm>
        </p:grpSpPr>
        <p:grpSp>
          <p:nvGrpSpPr>
            <p:cNvPr id="30" name="Group 29">
              <a:extLst>
                <a:ext uri="{FF2B5EF4-FFF2-40B4-BE49-F238E27FC236}">
                  <a16:creationId xmlns:a16="http://schemas.microsoft.com/office/drawing/2014/main" id="{2764ABB0-D3DB-4F49-BA1A-172BBBD3461F}"/>
                </a:ext>
              </a:extLst>
            </p:cNvPr>
            <p:cNvGrpSpPr/>
            <p:nvPr/>
          </p:nvGrpSpPr>
          <p:grpSpPr>
            <a:xfrm>
              <a:off x="835638" y="4636750"/>
              <a:ext cx="986555" cy="389513"/>
              <a:chOff x="5532078" y="2979431"/>
              <a:chExt cx="986555" cy="389513"/>
            </a:xfrm>
          </p:grpSpPr>
          <p:sp>
            <p:nvSpPr>
              <p:cNvPr id="39" name="TextBox 38">
                <a:extLst>
                  <a:ext uri="{FF2B5EF4-FFF2-40B4-BE49-F238E27FC236}">
                    <a16:creationId xmlns:a16="http://schemas.microsoft.com/office/drawing/2014/main" id="{F36E2040-A1FA-B24C-B906-EB2144014826}"/>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E8734790-E099-B547-9038-689FECE91384}"/>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16"/>
                    <a:stretch>
                      <a:fillRect/>
                    </a:stretch>
                  </a:blipFill>
                </p:spPr>
                <p:txBody>
                  <a:bodyPr/>
                  <a:lstStyle/>
                  <a:p>
                    <a:r>
                      <a:rPr lang="de-DE">
                        <a:noFill/>
                      </a:rPr>
                      <a:t> </a:t>
                    </a:r>
                  </a:p>
                </p:txBody>
              </p:sp>
            </mc:Fallback>
          </mc:AlternateContent>
        </p:grpSp>
        <p:grpSp>
          <p:nvGrpSpPr>
            <p:cNvPr id="31" name="Group 30">
              <a:extLst>
                <a:ext uri="{FF2B5EF4-FFF2-40B4-BE49-F238E27FC236}">
                  <a16:creationId xmlns:a16="http://schemas.microsoft.com/office/drawing/2014/main" id="{FE61A66D-8F4D-FD41-9366-7CBF5E3D4026}"/>
                </a:ext>
              </a:extLst>
            </p:cNvPr>
            <p:cNvGrpSpPr/>
            <p:nvPr/>
          </p:nvGrpSpPr>
          <p:grpSpPr>
            <a:xfrm>
              <a:off x="1604770" y="3999781"/>
              <a:ext cx="724173" cy="389513"/>
              <a:chOff x="6518638" y="3371343"/>
              <a:chExt cx="724173" cy="389513"/>
            </a:xfrm>
          </p:grpSpPr>
          <p:sp>
            <p:nvSpPr>
              <p:cNvPr id="37" name="TextBox 36">
                <a:extLst>
                  <a:ext uri="{FF2B5EF4-FFF2-40B4-BE49-F238E27FC236}">
                    <a16:creationId xmlns:a16="http://schemas.microsoft.com/office/drawing/2014/main" id="{94D77655-6116-0040-9BE4-E1FF47C23A66}"/>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6309F63C-17BA-F64B-A2A0-3BEFA3586318}"/>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17"/>
                    <a:stretch>
                      <a:fillRect b="-9677"/>
                    </a:stretch>
                  </a:blipFill>
                </p:spPr>
                <p:txBody>
                  <a:bodyPr/>
                  <a:lstStyle/>
                  <a:p>
                    <a:r>
                      <a:rPr lang="de-DE">
                        <a:noFill/>
                      </a:rPr>
                      <a:t> </a:t>
                    </a:r>
                  </a:p>
                </p:txBody>
              </p:sp>
            </mc:Fallback>
          </mc:AlternateContent>
        </p:grpSp>
        <p:grpSp>
          <p:nvGrpSpPr>
            <p:cNvPr id="32" name="Group 31">
              <a:extLst>
                <a:ext uri="{FF2B5EF4-FFF2-40B4-BE49-F238E27FC236}">
                  <a16:creationId xmlns:a16="http://schemas.microsoft.com/office/drawing/2014/main" id="{F1D40006-B153-6440-BC75-CCF5AAAE866D}"/>
                </a:ext>
              </a:extLst>
            </p:cNvPr>
            <p:cNvGrpSpPr/>
            <p:nvPr/>
          </p:nvGrpSpPr>
          <p:grpSpPr>
            <a:xfrm>
              <a:off x="2223372" y="4635646"/>
              <a:ext cx="771229" cy="389513"/>
              <a:chOff x="6102187" y="5664879"/>
              <a:chExt cx="771229" cy="389513"/>
            </a:xfrm>
          </p:grpSpPr>
          <p:sp>
            <p:nvSpPr>
              <p:cNvPr id="35" name="TextBox 34">
                <a:extLst>
                  <a:ext uri="{FF2B5EF4-FFF2-40B4-BE49-F238E27FC236}">
                    <a16:creationId xmlns:a16="http://schemas.microsoft.com/office/drawing/2014/main" id="{140E694B-3AFF-3B44-BC4D-52DA3F39D2E6}"/>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2267759-A193-1D4A-9703-C716426A58DB}"/>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1" name="Rectangle 40">
                    <a:extLst>
                      <a:ext uri="{FF2B5EF4-FFF2-40B4-BE49-F238E27FC236}">
                        <a16:creationId xmlns:a16="http://schemas.microsoft.com/office/drawing/2014/main" id="{23F6380D-279B-2544-8BC3-F212C1516CED}"/>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18"/>
                    <a:stretch>
                      <a:fillRect/>
                    </a:stretch>
                  </a:blipFill>
                </p:spPr>
                <p:txBody>
                  <a:bodyPr/>
                  <a:lstStyle/>
                  <a:p>
                    <a:r>
                      <a:rPr lang="de-DE">
                        <a:noFill/>
                      </a:rPr>
                      <a:t> </a:t>
                    </a:r>
                  </a:p>
                </p:txBody>
              </p:sp>
            </mc:Fallback>
          </mc:AlternateContent>
        </p:grpSp>
        <p:cxnSp>
          <p:nvCxnSpPr>
            <p:cNvPr id="33" name="Straight Arrow Connector 32">
              <a:extLst>
                <a:ext uri="{FF2B5EF4-FFF2-40B4-BE49-F238E27FC236}">
                  <a16:creationId xmlns:a16="http://schemas.microsoft.com/office/drawing/2014/main" id="{40A1375B-E43A-884B-AE6E-37A63F71ACA1}"/>
                </a:ext>
              </a:extLst>
            </p:cNvPr>
            <p:cNvCxnSpPr>
              <a:stCxn id="37" idx="3"/>
              <a:endCxn id="39" idx="0"/>
            </p:cNvCxnSpPr>
            <p:nvPr/>
          </p:nvCxnSpPr>
          <p:spPr>
            <a:xfrm flipH="1">
              <a:off x="1328916" y="4332251"/>
              <a:ext cx="401178" cy="3044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C290F52-AD84-794F-8D8A-D1516F8AF5B3}"/>
                </a:ext>
              </a:extLst>
            </p:cNvPr>
            <p:cNvCxnSpPr>
              <a:cxnSpLocks/>
              <a:stCxn id="37" idx="5"/>
              <a:endCxn id="35" idx="0"/>
            </p:cNvCxnSpPr>
            <p:nvPr/>
          </p:nvCxnSpPr>
          <p:spPr>
            <a:xfrm>
              <a:off x="2203620" y="4332251"/>
              <a:ext cx="390377" cy="303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085776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DA9B5-7E3E-2346-BE20-455E0B953960}"/>
              </a:ext>
            </a:extLst>
          </p:cNvPr>
          <p:cNvSpPr>
            <a:spLocks noGrp="1"/>
          </p:cNvSpPr>
          <p:nvPr>
            <p:ph type="title"/>
          </p:nvPr>
        </p:nvSpPr>
        <p:spPr/>
        <p:txBody>
          <a:bodyPr/>
          <a:lstStyle/>
          <a:p>
            <a:r>
              <a:rPr lang="de-DE" dirty="0"/>
              <a:t>Faktormodelle: Beispiel Umwandlung BN in Faktormodell bzw. FG</a:t>
            </a:r>
          </a:p>
        </p:txBody>
      </p:sp>
      <p:sp>
        <p:nvSpPr>
          <p:cNvPr id="154" name="Content Placeholder 153">
            <a:extLst>
              <a:ext uri="{FF2B5EF4-FFF2-40B4-BE49-F238E27FC236}">
                <a16:creationId xmlns:a16="http://schemas.microsoft.com/office/drawing/2014/main" id="{A3D2E3C2-0DA1-4641-894F-803E679875D2}"/>
              </a:ext>
            </a:extLst>
          </p:cNvPr>
          <p:cNvSpPr>
            <a:spLocks noGrp="1"/>
          </p:cNvSpPr>
          <p:nvPr>
            <p:ph idx="1"/>
          </p:nvPr>
        </p:nvSpPr>
        <p:spPr/>
        <p:txBody>
          <a:bodyPr>
            <a:normAutofit/>
          </a:bodyPr>
          <a:lstStyle/>
          <a:p>
            <a:r>
              <a:rPr lang="de-DE" dirty="0"/>
              <a:t>Ein Beispiel mit mehreren Elternknoten</a:t>
            </a:r>
          </a:p>
          <a:p>
            <a:endParaRPr lang="de-DE" dirty="0"/>
          </a:p>
          <a:p>
            <a:endParaRPr lang="de-DE" dirty="0"/>
          </a:p>
          <a:p>
            <a:endParaRPr lang="de-DE" dirty="0"/>
          </a:p>
          <a:p>
            <a:endParaRPr lang="de-DE" dirty="0"/>
          </a:p>
          <a:p>
            <a:pPr lvl="1"/>
            <a:endParaRPr lang="de-DE" dirty="0"/>
          </a:p>
          <a:p>
            <a:endParaRPr lang="de-DE" dirty="0"/>
          </a:p>
          <a:p>
            <a:pPr lvl="1"/>
            <a:endParaRPr lang="de-DE" dirty="0"/>
          </a:p>
          <a:p>
            <a:pPr lvl="1"/>
            <a:endParaRPr lang="de-DE" dirty="0"/>
          </a:p>
          <a:p>
            <a:endParaRPr lang="de-DE" dirty="0"/>
          </a:p>
        </p:txBody>
      </p:sp>
      <p:sp>
        <p:nvSpPr>
          <p:cNvPr id="4" name="Date Placeholder 3">
            <a:extLst>
              <a:ext uri="{FF2B5EF4-FFF2-40B4-BE49-F238E27FC236}">
                <a16:creationId xmlns:a16="http://schemas.microsoft.com/office/drawing/2014/main" id="{890C195E-1B82-574B-82AC-A0D0A70C6676}"/>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19036A2F-1A90-A34E-9528-BD50D9AB98D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0F6F3F53-8084-344F-B321-F6E4C99DBB04}"/>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73</a:t>
            </a:fld>
            <a:r>
              <a:rPr lang="de-DE"/>
              <a:t> </a:t>
            </a:r>
            <a:endParaRPr lang="de-DE" sz="1400" dirty="0"/>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6207E055-47D5-A147-BD6A-64687537AD92}"/>
                  </a:ext>
                </a:extLst>
              </p:cNvPr>
              <p:cNvSpPr txBox="1"/>
              <p:nvPr/>
            </p:nvSpPr>
            <p:spPr>
              <a:xfrm>
                <a:off x="998784" y="2442017"/>
                <a:ext cx="1656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𝐵</m:t>
                      </m:r>
                      <m:r>
                        <a:rPr lang="de-DE" b="0" i="1" smtClean="0">
                          <a:latin typeface="Cambria Math" panose="02040503050406030204" pitchFamily="18" charset="0"/>
                        </a:rPr>
                        <m:t>𝑢𝑟𝑔𝑙𝑎𝑟𝑦</m:t>
                      </m:r>
                    </m:oMath>
                  </m:oMathPara>
                </a14:m>
                <a:endParaRPr lang="en-GB" dirty="0"/>
              </a:p>
            </p:txBody>
          </p:sp>
        </mc:Choice>
        <mc:Fallback xmlns="">
          <p:sp>
            <p:nvSpPr>
              <p:cNvPr id="50" name="TextBox 49">
                <a:extLst>
                  <a:ext uri="{FF2B5EF4-FFF2-40B4-BE49-F238E27FC236}">
                    <a16:creationId xmlns:a16="http://schemas.microsoft.com/office/drawing/2014/main" id="{6207E055-47D5-A147-BD6A-64687537AD92}"/>
                  </a:ext>
                </a:extLst>
              </p:cNvPr>
              <p:cNvSpPr txBox="1">
                <a:spLocks noRot="1" noChangeAspect="1" noMove="1" noResize="1" noEditPoints="1" noAdjustHandles="1" noChangeArrowheads="1" noChangeShapeType="1" noTextEdit="1"/>
              </p:cNvSpPr>
              <p:nvPr/>
            </p:nvSpPr>
            <p:spPr>
              <a:xfrm>
                <a:off x="998784" y="2442017"/>
                <a:ext cx="1656000" cy="389513"/>
              </a:xfrm>
              <a:prstGeom prst="ellipse">
                <a:avLst/>
              </a:prstGeom>
              <a:blipFill>
                <a:blip r:embed="rId2"/>
                <a:stretch>
                  <a:fillRect b="-625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7271BC0-E375-784D-8BFD-30AE6AC33805}"/>
                  </a:ext>
                </a:extLst>
              </p:cNvPr>
              <p:cNvSpPr txBox="1"/>
              <p:nvPr/>
            </p:nvSpPr>
            <p:spPr>
              <a:xfrm>
                <a:off x="1187881" y="4107494"/>
                <a:ext cx="165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𝐽𝑜h𝑛𝐶𝑎𝑙𝑙</m:t>
                      </m:r>
                    </m:oMath>
                  </m:oMathPara>
                </a14:m>
                <a:endParaRPr lang="en-GB" dirty="0"/>
              </a:p>
            </p:txBody>
          </p:sp>
        </mc:Choice>
        <mc:Fallback xmlns="">
          <p:sp>
            <p:nvSpPr>
              <p:cNvPr id="51" name="TextBox 50">
                <a:extLst>
                  <a:ext uri="{FF2B5EF4-FFF2-40B4-BE49-F238E27FC236}">
                    <a16:creationId xmlns:a16="http://schemas.microsoft.com/office/drawing/2014/main" id="{A7271BC0-E375-784D-8BFD-30AE6AC33805}"/>
                  </a:ext>
                </a:extLst>
              </p:cNvPr>
              <p:cNvSpPr txBox="1">
                <a:spLocks noRot="1" noChangeAspect="1" noMove="1" noResize="1" noEditPoints="1" noAdjustHandles="1" noChangeArrowheads="1" noChangeShapeType="1" noTextEdit="1"/>
              </p:cNvSpPr>
              <p:nvPr/>
            </p:nvSpPr>
            <p:spPr>
              <a:xfrm>
                <a:off x="1187881" y="4107494"/>
                <a:ext cx="1656000" cy="389513"/>
              </a:xfrm>
              <a:prstGeom prst="ellipse">
                <a:avLst/>
              </a:prstGeom>
              <a:blipFill>
                <a:blip r:embed="rId3"/>
                <a:stretch>
                  <a:fillRect b="-3030"/>
                </a:stretch>
              </a:blipFill>
              <a:ln>
                <a:solidFill>
                  <a:schemeClr val="tx1"/>
                </a:solidFill>
              </a:ln>
            </p:spPr>
            <p:txBody>
              <a:bodyPr/>
              <a:lstStyle/>
              <a:p>
                <a:r>
                  <a:rPr lang="de-DE">
                    <a:noFill/>
                  </a:rPr>
                  <a:t> </a:t>
                </a:r>
              </a:p>
            </p:txBody>
          </p:sp>
        </mc:Fallback>
      </mc:AlternateContent>
      <p:cxnSp>
        <p:nvCxnSpPr>
          <p:cNvPr id="53" name="Straight Connector 52">
            <a:extLst>
              <a:ext uri="{FF2B5EF4-FFF2-40B4-BE49-F238E27FC236}">
                <a16:creationId xmlns:a16="http://schemas.microsoft.com/office/drawing/2014/main" id="{D7E580BC-8EA9-5C4F-BB8F-8E2F6D13E74E}"/>
              </a:ext>
            </a:extLst>
          </p:cNvPr>
          <p:cNvCxnSpPr>
            <a:cxnSpLocks/>
            <a:stCxn id="66" idx="3"/>
            <a:endCxn id="51" idx="7"/>
          </p:cNvCxnSpPr>
          <p:nvPr/>
        </p:nvCxnSpPr>
        <p:spPr>
          <a:xfrm flipH="1">
            <a:off x="2601365" y="3680914"/>
            <a:ext cx="119885" cy="483623"/>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D88A8A4-F1F8-1C4E-B29E-110DECFF223E}"/>
              </a:ext>
            </a:extLst>
          </p:cNvPr>
          <p:cNvCxnSpPr>
            <a:cxnSpLocks/>
            <a:stCxn id="50" idx="4"/>
            <a:endCxn id="66" idx="1"/>
          </p:cNvCxnSpPr>
          <p:nvPr/>
        </p:nvCxnSpPr>
        <p:spPr>
          <a:xfrm>
            <a:off x="1826784" y="2831530"/>
            <a:ext cx="894466" cy="573957"/>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0AB06D5-CC81-9F4B-ACC7-B63CE0590A5F}"/>
              </a:ext>
            </a:extLst>
          </p:cNvPr>
          <p:cNvCxnSpPr>
            <a:cxnSpLocks/>
            <a:stCxn id="64" idx="4"/>
            <a:endCxn id="66" idx="7"/>
          </p:cNvCxnSpPr>
          <p:nvPr/>
        </p:nvCxnSpPr>
        <p:spPr>
          <a:xfrm flipH="1">
            <a:off x="3892218" y="2831530"/>
            <a:ext cx="1027085" cy="573957"/>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C43DBFF-4D61-7140-AF8F-7D69560A9FE7}"/>
              </a:ext>
            </a:extLst>
          </p:cNvPr>
          <p:cNvCxnSpPr>
            <a:cxnSpLocks/>
            <a:stCxn id="66" idx="5"/>
            <a:endCxn id="67" idx="1"/>
          </p:cNvCxnSpPr>
          <p:nvPr/>
        </p:nvCxnSpPr>
        <p:spPr>
          <a:xfrm>
            <a:off x="3892218" y="3680914"/>
            <a:ext cx="168839" cy="486748"/>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FC926246-D735-CC4E-9B97-F7BCF989EBF0}"/>
                  </a:ext>
                </a:extLst>
              </p:cNvPr>
              <p:cNvSpPr txBox="1"/>
              <p:nvPr/>
            </p:nvSpPr>
            <p:spPr>
              <a:xfrm>
                <a:off x="4091303" y="2442017"/>
                <a:ext cx="165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𝐸𝑎𝑟𝑡h𝑞𝑢𝑎𝑘𝑒</m:t>
                      </m:r>
                    </m:oMath>
                  </m:oMathPara>
                </a14:m>
                <a:endParaRPr lang="en-GB" dirty="0"/>
              </a:p>
            </p:txBody>
          </p:sp>
        </mc:Choice>
        <mc:Fallback xmlns="">
          <p:sp>
            <p:nvSpPr>
              <p:cNvPr id="64" name="TextBox 63">
                <a:extLst>
                  <a:ext uri="{FF2B5EF4-FFF2-40B4-BE49-F238E27FC236}">
                    <a16:creationId xmlns:a16="http://schemas.microsoft.com/office/drawing/2014/main" id="{FC926246-D735-CC4E-9B97-F7BCF989EBF0}"/>
                  </a:ext>
                </a:extLst>
              </p:cNvPr>
              <p:cNvSpPr txBox="1">
                <a:spLocks noRot="1" noChangeAspect="1" noMove="1" noResize="1" noEditPoints="1" noAdjustHandles="1" noChangeArrowheads="1" noChangeShapeType="1" noTextEdit="1"/>
              </p:cNvSpPr>
              <p:nvPr/>
            </p:nvSpPr>
            <p:spPr>
              <a:xfrm>
                <a:off x="4091303" y="2442017"/>
                <a:ext cx="1656000" cy="389513"/>
              </a:xfrm>
              <a:prstGeom prst="ellipse">
                <a:avLst/>
              </a:prstGeom>
              <a:blipFill>
                <a:blip r:embed="rId4"/>
                <a:stretch>
                  <a:fillRect b="-625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79B58565-0C1F-EA46-B55C-2CA7E90715D5}"/>
                  </a:ext>
                </a:extLst>
              </p:cNvPr>
              <p:cNvSpPr txBox="1"/>
              <p:nvPr/>
            </p:nvSpPr>
            <p:spPr>
              <a:xfrm>
                <a:off x="2478734" y="3348444"/>
                <a:ext cx="165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𝐴𝑙𝑎𝑟𝑚</m:t>
                      </m:r>
                    </m:oMath>
                  </m:oMathPara>
                </a14:m>
                <a:endParaRPr lang="en-GB" dirty="0"/>
              </a:p>
            </p:txBody>
          </p:sp>
        </mc:Choice>
        <mc:Fallback xmlns="">
          <p:sp>
            <p:nvSpPr>
              <p:cNvPr id="66" name="TextBox 65">
                <a:extLst>
                  <a:ext uri="{FF2B5EF4-FFF2-40B4-BE49-F238E27FC236}">
                    <a16:creationId xmlns:a16="http://schemas.microsoft.com/office/drawing/2014/main" id="{79B58565-0C1F-EA46-B55C-2CA7E90715D5}"/>
                  </a:ext>
                </a:extLst>
              </p:cNvPr>
              <p:cNvSpPr txBox="1">
                <a:spLocks noRot="1" noChangeAspect="1" noMove="1" noResize="1" noEditPoints="1" noAdjustHandles="1" noChangeArrowheads="1" noChangeShapeType="1" noTextEdit="1"/>
              </p:cNvSpPr>
              <p:nvPr/>
            </p:nvSpPr>
            <p:spPr>
              <a:xfrm>
                <a:off x="2478734" y="3348444"/>
                <a:ext cx="1656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7C19BC7E-1E82-C148-8B64-EE6836736557}"/>
                  </a:ext>
                </a:extLst>
              </p:cNvPr>
              <p:cNvSpPr txBox="1"/>
              <p:nvPr/>
            </p:nvSpPr>
            <p:spPr>
              <a:xfrm>
                <a:off x="3818541" y="4110619"/>
                <a:ext cx="165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𝑀𝑎𝑟𝑦𝐶𝑎𝑙𝑙</m:t>
                      </m:r>
                    </m:oMath>
                  </m:oMathPara>
                </a14:m>
                <a:endParaRPr lang="en-GB" dirty="0">
                  <a:solidFill>
                    <a:schemeClr val="accent1"/>
                  </a:solidFill>
                </a:endParaRPr>
              </a:p>
            </p:txBody>
          </p:sp>
        </mc:Choice>
        <mc:Fallback xmlns="">
          <p:sp>
            <p:nvSpPr>
              <p:cNvPr id="67" name="TextBox 66">
                <a:extLst>
                  <a:ext uri="{FF2B5EF4-FFF2-40B4-BE49-F238E27FC236}">
                    <a16:creationId xmlns:a16="http://schemas.microsoft.com/office/drawing/2014/main" id="{7C19BC7E-1E82-C148-8B64-EE6836736557}"/>
                  </a:ext>
                </a:extLst>
              </p:cNvPr>
              <p:cNvSpPr txBox="1">
                <a:spLocks noRot="1" noChangeAspect="1" noMove="1" noResize="1" noEditPoints="1" noAdjustHandles="1" noChangeArrowheads="1" noChangeShapeType="1" noTextEdit="1"/>
              </p:cNvSpPr>
              <p:nvPr/>
            </p:nvSpPr>
            <p:spPr>
              <a:xfrm>
                <a:off x="3818541" y="4110619"/>
                <a:ext cx="1656000" cy="389513"/>
              </a:xfrm>
              <a:prstGeom prst="ellipse">
                <a:avLst/>
              </a:prstGeom>
              <a:blipFill>
                <a:blip r:embed="rId6"/>
                <a:stretch>
                  <a:fillRect b="-9677"/>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7C9911F9-E260-804D-B672-2C8932D7D8A9}"/>
                  </a:ext>
                </a:extLst>
              </p:cNvPr>
              <p:cNvSpPr txBox="1"/>
              <p:nvPr/>
            </p:nvSpPr>
            <p:spPr>
              <a:xfrm>
                <a:off x="2478734" y="2098107"/>
                <a:ext cx="1656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𝐸</m:t>
                      </m:r>
                      <m:r>
                        <a:rPr lang="de-DE" b="0" i="1" smtClean="0">
                          <a:latin typeface="Cambria Math" panose="02040503050406030204" pitchFamily="18" charset="0"/>
                        </a:rPr>
                        <m:t>𝑟𝑟𝑜𝑟</m:t>
                      </m:r>
                    </m:oMath>
                  </m:oMathPara>
                </a14:m>
                <a:endParaRPr lang="en-GB" dirty="0"/>
              </a:p>
            </p:txBody>
          </p:sp>
        </mc:Choice>
        <mc:Fallback xmlns="">
          <p:sp>
            <p:nvSpPr>
              <p:cNvPr id="88" name="TextBox 87">
                <a:extLst>
                  <a:ext uri="{FF2B5EF4-FFF2-40B4-BE49-F238E27FC236}">
                    <a16:creationId xmlns:a16="http://schemas.microsoft.com/office/drawing/2014/main" id="{7C9911F9-E260-804D-B672-2C8932D7D8A9}"/>
                  </a:ext>
                </a:extLst>
              </p:cNvPr>
              <p:cNvSpPr txBox="1">
                <a:spLocks noRot="1" noChangeAspect="1" noMove="1" noResize="1" noEditPoints="1" noAdjustHandles="1" noChangeArrowheads="1" noChangeShapeType="1" noTextEdit="1"/>
              </p:cNvSpPr>
              <p:nvPr/>
            </p:nvSpPr>
            <p:spPr>
              <a:xfrm>
                <a:off x="2478734" y="2098107"/>
                <a:ext cx="1656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E8E2340B-2926-7246-BA89-74AB7B8294EB}"/>
                  </a:ext>
                </a:extLst>
              </p:cNvPr>
              <p:cNvSpPr txBox="1"/>
              <p:nvPr/>
            </p:nvSpPr>
            <p:spPr>
              <a:xfrm>
                <a:off x="359881" y="3348442"/>
                <a:ext cx="1656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𝑇</m:t>
                      </m:r>
                      <m:r>
                        <a:rPr lang="de-DE" b="0" i="1" smtClean="0">
                          <a:latin typeface="Cambria Math" panose="02040503050406030204" pitchFamily="18" charset="0"/>
                        </a:rPr>
                        <m:t>𝑉</m:t>
                      </m:r>
                    </m:oMath>
                  </m:oMathPara>
                </a14:m>
                <a:endParaRPr lang="en-GB" dirty="0"/>
              </a:p>
            </p:txBody>
          </p:sp>
        </mc:Choice>
        <mc:Fallback xmlns="">
          <p:sp>
            <p:nvSpPr>
              <p:cNvPr id="89" name="TextBox 88">
                <a:extLst>
                  <a:ext uri="{FF2B5EF4-FFF2-40B4-BE49-F238E27FC236}">
                    <a16:creationId xmlns:a16="http://schemas.microsoft.com/office/drawing/2014/main" id="{E8E2340B-2926-7246-BA89-74AB7B8294EB}"/>
                  </a:ext>
                </a:extLst>
              </p:cNvPr>
              <p:cNvSpPr txBox="1">
                <a:spLocks noRot="1" noChangeAspect="1" noMove="1" noResize="1" noEditPoints="1" noAdjustHandles="1" noChangeArrowheads="1" noChangeShapeType="1" noTextEdit="1"/>
              </p:cNvSpPr>
              <p:nvPr/>
            </p:nvSpPr>
            <p:spPr>
              <a:xfrm>
                <a:off x="359881" y="3348442"/>
                <a:ext cx="1656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CFFCC18F-A9C5-3D48-B57B-EAD85449E70C}"/>
                  </a:ext>
                </a:extLst>
              </p:cNvPr>
              <p:cNvSpPr txBox="1"/>
              <p:nvPr/>
            </p:nvSpPr>
            <p:spPr>
              <a:xfrm>
                <a:off x="4597587" y="3348442"/>
                <a:ext cx="1656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𝑁</m:t>
                      </m:r>
                      <m:r>
                        <a:rPr lang="de-DE" b="0" i="1" smtClean="0">
                          <a:latin typeface="Cambria Math" panose="02040503050406030204" pitchFamily="18" charset="0"/>
                        </a:rPr>
                        <m:t>𝑎𝑝</m:t>
                      </m:r>
                    </m:oMath>
                  </m:oMathPara>
                </a14:m>
                <a:endParaRPr lang="en-GB" dirty="0"/>
              </a:p>
            </p:txBody>
          </p:sp>
        </mc:Choice>
        <mc:Fallback xmlns="">
          <p:sp>
            <p:nvSpPr>
              <p:cNvPr id="90" name="TextBox 89">
                <a:extLst>
                  <a:ext uri="{FF2B5EF4-FFF2-40B4-BE49-F238E27FC236}">
                    <a16:creationId xmlns:a16="http://schemas.microsoft.com/office/drawing/2014/main" id="{CFFCC18F-A9C5-3D48-B57B-EAD85449E70C}"/>
                  </a:ext>
                </a:extLst>
              </p:cNvPr>
              <p:cNvSpPr txBox="1">
                <a:spLocks noRot="1" noChangeAspect="1" noMove="1" noResize="1" noEditPoints="1" noAdjustHandles="1" noChangeArrowheads="1" noChangeShapeType="1" noTextEdit="1"/>
              </p:cNvSpPr>
              <p:nvPr/>
            </p:nvSpPr>
            <p:spPr>
              <a:xfrm>
                <a:off x="4597587" y="3348442"/>
                <a:ext cx="1656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95" name="Straight Connector 94">
            <a:extLst>
              <a:ext uri="{FF2B5EF4-FFF2-40B4-BE49-F238E27FC236}">
                <a16:creationId xmlns:a16="http://schemas.microsoft.com/office/drawing/2014/main" id="{798195E6-A432-504F-8061-CDFC8D20A6B6}"/>
              </a:ext>
            </a:extLst>
          </p:cNvPr>
          <p:cNvCxnSpPr>
            <a:cxnSpLocks/>
            <a:stCxn id="88" idx="4"/>
            <a:endCxn id="66" idx="0"/>
          </p:cNvCxnSpPr>
          <p:nvPr/>
        </p:nvCxnSpPr>
        <p:spPr>
          <a:xfrm>
            <a:off x="3306734" y="2487620"/>
            <a:ext cx="0" cy="86082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EA06522B-2F79-824D-B86D-7EB3D282012C}"/>
              </a:ext>
            </a:extLst>
          </p:cNvPr>
          <p:cNvCxnSpPr>
            <a:cxnSpLocks/>
            <a:stCxn id="89" idx="4"/>
            <a:endCxn id="51" idx="1"/>
          </p:cNvCxnSpPr>
          <p:nvPr/>
        </p:nvCxnSpPr>
        <p:spPr>
          <a:xfrm>
            <a:off x="1187881" y="3737955"/>
            <a:ext cx="242516" cy="426582"/>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854D798-6D65-D243-9D4C-164726E55534}"/>
              </a:ext>
            </a:extLst>
          </p:cNvPr>
          <p:cNvCxnSpPr>
            <a:cxnSpLocks/>
            <a:stCxn id="90" idx="4"/>
            <a:endCxn id="67" idx="7"/>
          </p:cNvCxnSpPr>
          <p:nvPr/>
        </p:nvCxnSpPr>
        <p:spPr>
          <a:xfrm flipH="1">
            <a:off x="5232025" y="3737955"/>
            <a:ext cx="193562" cy="429707"/>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DBF903BF-0998-CE40-8182-C9C2CFCC81F8}"/>
                  </a:ext>
                </a:extLst>
              </p:cNvPr>
              <p:cNvSpPr txBox="1"/>
              <p:nvPr/>
            </p:nvSpPr>
            <p:spPr>
              <a:xfrm>
                <a:off x="6818930" y="3801172"/>
                <a:ext cx="1656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𝐵</m:t>
                      </m:r>
                      <m:r>
                        <a:rPr lang="de-DE" b="0" i="1" smtClean="0">
                          <a:latin typeface="Cambria Math" panose="02040503050406030204" pitchFamily="18" charset="0"/>
                        </a:rPr>
                        <m:t>𝑢𝑟𝑔𝑙𝑎𝑟𝑦</m:t>
                      </m:r>
                    </m:oMath>
                  </m:oMathPara>
                </a14:m>
                <a:endParaRPr lang="en-GB" dirty="0"/>
              </a:p>
            </p:txBody>
          </p:sp>
        </mc:Choice>
        <mc:Fallback xmlns="">
          <p:sp>
            <p:nvSpPr>
              <p:cNvPr id="108" name="TextBox 107">
                <a:extLst>
                  <a:ext uri="{FF2B5EF4-FFF2-40B4-BE49-F238E27FC236}">
                    <a16:creationId xmlns:a16="http://schemas.microsoft.com/office/drawing/2014/main" id="{DBF903BF-0998-CE40-8182-C9C2CFCC81F8}"/>
                  </a:ext>
                </a:extLst>
              </p:cNvPr>
              <p:cNvSpPr txBox="1">
                <a:spLocks noRot="1" noChangeAspect="1" noMove="1" noResize="1" noEditPoints="1" noAdjustHandles="1" noChangeArrowheads="1" noChangeShapeType="1" noTextEdit="1"/>
              </p:cNvSpPr>
              <p:nvPr/>
            </p:nvSpPr>
            <p:spPr>
              <a:xfrm>
                <a:off x="6818930" y="3801172"/>
                <a:ext cx="1656000" cy="389513"/>
              </a:xfrm>
              <a:prstGeom prst="ellipse">
                <a:avLst/>
              </a:prstGeom>
              <a:blipFill>
                <a:blip r:embed="rId10"/>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FFEF69FF-8C1B-2E45-ACB9-8CED9C63046E}"/>
                  </a:ext>
                </a:extLst>
              </p:cNvPr>
              <p:cNvSpPr txBox="1"/>
              <p:nvPr/>
            </p:nvSpPr>
            <p:spPr>
              <a:xfrm>
                <a:off x="7008027" y="5466649"/>
                <a:ext cx="165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𝐽𝑜h𝑛𝐶𝑎𝑙𝑙</m:t>
                      </m:r>
                    </m:oMath>
                  </m:oMathPara>
                </a14:m>
                <a:endParaRPr lang="en-GB" dirty="0"/>
              </a:p>
            </p:txBody>
          </p:sp>
        </mc:Choice>
        <mc:Fallback xmlns="">
          <p:sp>
            <p:nvSpPr>
              <p:cNvPr id="109" name="TextBox 108">
                <a:extLst>
                  <a:ext uri="{FF2B5EF4-FFF2-40B4-BE49-F238E27FC236}">
                    <a16:creationId xmlns:a16="http://schemas.microsoft.com/office/drawing/2014/main" id="{FFEF69FF-8C1B-2E45-ACB9-8CED9C63046E}"/>
                  </a:ext>
                </a:extLst>
              </p:cNvPr>
              <p:cNvSpPr txBox="1">
                <a:spLocks noRot="1" noChangeAspect="1" noMove="1" noResize="1" noEditPoints="1" noAdjustHandles="1" noChangeArrowheads="1" noChangeShapeType="1" noTextEdit="1"/>
              </p:cNvSpPr>
              <p:nvPr/>
            </p:nvSpPr>
            <p:spPr>
              <a:xfrm>
                <a:off x="7008027" y="5466649"/>
                <a:ext cx="1656000" cy="389513"/>
              </a:xfrm>
              <a:prstGeom prst="ellipse">
                <a:avLst/>
              </a:prstGeom>
              <a:blipFill>
                <a:blip r:embed="rId11"/>
                <a:stretch>
                  <a:fillRect b="-3030"/>
                </a:stretch>
              </a:blipFill>
              <a:ln>
                <a:solidFill>
                  <a:schemeClr val="tx1"/>
                </a:solidFill>
              </a:ln>
            </p:spPr>
            <p:txBody>
              <a:bodyPr/>
              <a:lstStyle/>
              <a:p>
                <a:r>
                  <a:rPr lang="de-DE">
                    <a:noFill/>
                  </a:rPr>
                  <a:t> </a:t>
                </a:r>
              </a:p>
            </p:txBody>
          </p:sp>
        </mc:Fallback>
      </mc:AlternateContent>
      <p:cxnSp>
        <p:nvCxnSpPr>
          <p:cNvPr id="110" name="Straight Connector 109">
            <a:extLst>
              <a:ext uri="{FF2B5EF4-FFF2-40B4-BE49-F238E27FC236}">
                <a16:creationId xmlns:a16="http://schemas.microsoft.com/office/drawing/2014/main" id="{63C46BF4-8CD7-B448-B45A-11A697E62D4D}"/>
              </a:ext>
            </a:extLst>
          </p:cNvPr>
          <p:cNvCxnSpPr>
            <a:cxnSpLocks/>
            <a:stCxn id="115" idx="3"/>
            <a:endCxn id="77" idx="3"/>
          </p:cNvCxnSpPr>
          <p:nvPr/>
        </p:nvCxnSpPr>
        <p:spPr>
          <a:xfrm flipH="1">
            <a:off x="7903555" y="5040069"/>
            <a:ext cx="637841" cy="204238"/>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26F0044-6DE4-CA4C-9A39-AC2EC35DED15}"/>
              </a:ext>
            </a:extLst>
          </p:cNvPr>
          <p:cNvCxnSpPr>
            <a:cxnSpLocks/>
            <a:stCxn id="52" idx="2"/>
            <a:endCxn id="118" idx="0"/>
          </p:cNvCxnSpPr>
          <p:nvPr/>
        </p:nvCxnSpPr>
        <p:spPr>
          <a:xfrm>
            <a:off x="7008027" y="4512841"/>
            <a:ext cx="0" cy="194756"/>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F4F6791-8363-894E-82A9-D3FDB46E2C75}"/>
              </a:ext>
            </a:extLst>
          </p:cNvPr>
          <p:cNvCxnSpPr>
            <a:cxnSpLocks/>
            <a:stCxn id="54" idx="2"/>
            <a:endCxn id="119" idx="0"/>
          </p:cNvCxnSpPr>
          <p:nvPr/>
        </p:nvCxnSpPr>
        <p:spPr>
          <a:xfrm>
            <a:off x="11244173" y="4508983"/>
            <a:ext cx="1560" cy="198614"/>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15323A8-8CA9-6D44-9FFA-67C3D8E3B1B9}"/>
              </a:ext>
            </a:extLst>
          </p:cNvPr>
          <p:cNvCxnSpPr>
            <a:cxnSpLocks/>
            <a:stCxn id="115" idx="5"/>
            <a:endCxn id="78" idx="1"/>
          </p:cNvCxnSpPr>
          <p:nvPr/>
        </p:nvCxnSpPr>
        <p:spPr>
          <a:xfrm>
            <a:off x="9712364" y="5040069"/>
            <a:ext cx="682323" cy="204238"/>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2EBF452E-1F62-A24F-9A1A-D56492DEFC3D}"/>
                  </a:ext>
                </a:extLst>
              </p:cNvPr>
              <p:cNvSpPr txBox="1"/>
              <p:nvPr/>
            </p:nvSpPr>
            <p:spPr>
              <a:xfrm>
                <a:off x="9911449" y="3801172"/>
                <a:ext cx="165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𝐸𝑎𝑟𝑡h𝑞𝑢𝑎𝑘𝑒</m:t>
                      </m:r>
                    </m:oMath>
                  </m:oMathPara>
                </a14:m>
                <a:endParaRPr lang="en-GB" dirty="0"/>
              </a:p>
            </p:txBody>
          </p:sp>
        </mc:Choice>
        <mc:Fallback xmlns="">
          <p:sp>
            <p:nvSpPr>
              <p:cNvPr id="114" name="TextBox 113">
                <a:extLst>
                  <a:ext uri="{FF2B5EF4-FFF2-40B4-BE49-F238E27FC236}">
                    <a16:creationId xmlns:a16="http://schemas.microsoft.com/office/drawing/2014/main" id="{2EBF452E-1F62-A24F-9A1A-D56492DEFC3D}"/>
                  </a:ext>
                </a:extLst>
              </p:cNvPr>
              <p:cNvSpPr txBox="1">
                <a:spLocks noRot="1" noChangeAspect="1" noMove="1" noResize="1" noEditPoints="1" noAdjustHandles="1" noChangeArrowheads="1" noChangeShapeType="1" noTextEdit="1"/>
              </p:cNvSpPr>
              <p:nvPr/>
            </p:nvSpPr>
            <p:spPr>
              <a:xfrm>
                <a:off x="9911449" y="3801172"/>
                <a:ext cx="1656000" cy="389513"/>
              </a:xfrm>
              <a:prstGeom prst="ellipse">
                <a:avLst/>
              </a:prstGeom>
              <a:blipFill>
                <a:blip r:embed="rId12"/>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8FC7D607-BDDB-EC43-A839-CFD978B20696}"/>
                  </a:ext>
                </a:extLst>
              </p:cNvPr>
              <p:cNvSpPr txBox="1"/>
              <p:nvPr/>
            </p:nvSpPr>
            <p:spPr>
              <a:xfrm>
                <a:off x="8298880" y="4707599"/>
                <a:ext cx="165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𝐴𝑙𝑎𝑟𝑚</m:t>
                      </m:r>
                    </m:oMath>
                  </m:oMathPara>
                </a14:m>
                <a:endParaRPr lang="en-GB" dirty="0"/>
              </a:p>
            </p:txBody>
          </p:sp>
        </mc:Choice>
        <mc:Fallback xmlns="">
          <p:sp>
            <p:nvSpPr>
              <p:cNvPr id="115" name="TextBox 114">
                <a:extLst>
                  <a:ext uri="{FF2B5EF4-FFF2-40B4-BE49-F238E27FC236}">
                    <a16:creationId xmlns:a16="http://schemas.microsoft.com/office/drawing/2014/main" id="{8FC7D607-BDDB-EC43-A839-CFD978B20696}"/>
                  </a:ext>
                </a:extLst>
              </p:cNvPr>
              <p:cNvSpPr txBox="1">
                <a:spLocks noRot="1" noChangeAspect="1" noMove="1" noResize="1" noEditPoints="1" noAdjustHandles="1" noChangeArrowheads="1" noChangeShapeType="1" noTextEdit="1"/>
              </p:cNvSpPr>
              <p:nvPr/>
            </p:nvSpPr>
            <p:spPr>
              <a:xfrm>
                <a:off x="8298880" y="4707599"/>
                <a:ext cx="1656000" cy="389513"/>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DE6AD0C4-6E1C-6443-AB59-20B6765DC49E}"/>
                  </a:ext>
                </a:extLst>
              </p:cNvPr>
              <p:cNvSpPr txBox="1"/>
              <p:nvPr/>
            </p:nvSpPr>
            <p:spPr>
              <a:xfrm>
                <a:off x="9638687" y="5469774"/>
                <a:ext cx="165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𝑀𝑎𝑟𝑦𝐶𝑎𝑙𝑙</m:t>
                      </m:r>
                    </m:oMath>
                  </m:oMathPara>
                </a14:m>
                <a:endParaRPr lang="en-GB" dirty="0">
                  <a:solidFill>
                    <a:schemeClr val="accent1"/>
                  </a:solidFill>
                </a:endParaRPr>
              </a:p>
            </p:txBody>
          </p:sp>
        </mc:Choice>
        <mc:Fallback xmlns="">
          <p:sp>
            <p:nvSpPr>
              <p:cNvPr id="116" name="TextBox 115">
                <a:extLst>
                  <a:ext uri="{FF2B5EF4-FFF2-40B4-BE49-F238E27FC236}">
                    <a16:creationId xmlns:a16="http://schemas.microsoft.com/office/drawing/2014/main" id="{DE6AD0C4-6E1C-6443-AB59-20B6765DC49E}"/>
                  </a:ext>
                </a:extLst>
              </p:cNvPr>
              <p:cNvSpPr txBox="1">
                <a:spLocks noRot="1" noChangeAspect="1" noMove="1" noResize="1" noEditPoints="1" noAdjustHandles="1" noChangeArrowheads="1" noChangeShapeType="1" noTextEdit="1"/>
              </p:cNvSpPr>
              <p:nvPr/>
            </p:nvSpPr>
            <p:spPr>
              <a:xfrm>
                <a:off x="9638687" y="5469774"/>
                <a:ext cx="1656000" cy="389513"/>
              </a:xfrm>
              <a:prstGeom prst="ellipse">
                <a:avLst/>
              </a:prstGeom>
              <a:blipFill>
                <a:blip r:embed="rId14"/>
                <a:stretch>
                  <a:fillRect b="-9375"/>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9CAADC43-8BCD-AD4B-948E-23C35E273081}"/>
                  </a:ext>
                </a:extLst>
              </p:cNvPr>
              <p:cNvSpPr txBox="1"/>
              <p:nvPr/>
            </p:nvSpPr>
            <p:spPr>
              <a:xfrm>
                <a:off x="8298880" y="3457262"/>
                <a:ext cx="1656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𝐸</m:t>
                      </m:r>
                      <m:r>
                        <a:rPr lang="de-DE" b="0" i="1" smtClean="0">
                          <a:latin typeface="Cambria Math" panose="02040503050406030204" pitchFamily="18" charset="0"/>
                        </a:rPr>
                        <m:t>𝑟𝑟𝑜𝑟</m:t>
                      </m:r>
                    </m:oMath>
                  </m:oMathPara>
                </a14:m>
                <a:endParaRPr lang="en-GB" dirty="0"/>
              </a:p>
            </p:txBody>
          </p:sp>
        </mc:Choice>
        <mc:Fallback xmlns="">
          <p:sp>
            <p:nvSpPr>
              <p:cNvPr id="117" name="TextBox 116">
                <a:extLst>
                  <a:ext uri="{FF2B5EF4-FFF2-40B4-BE49-F238E27FC236}">
                    <a16:creationId xmlns:a16="http://schemas.microsoft.com/office/drawing/2014/main" id="{9CAADC43-8BCD-AD4B-948E-23C35E273081}"/>
                  </a:ext>
                </a:extLst>
              </p:cNvPr>
              <p:cNvSpPr txBox="1">
                <a:spLocks noRot="1" noChangeAspect="1" noMove="1" noResize="1" noEditPoints="1" noAdjustHandles="1" noChangeArrowheads="1" noChangeShapeType="1" noTextEdit="1"/>
              </p:cNvSpPr>
              <p:nvPr/>
            </p:nvSpPr>
            <p:spPr>
              <a:xfrm>
                <a:off x="8298880" y="3457262"/>
                <a:ext cx="1656000" cy="389513"/>
              </a:xfrm>
              <a:prstGeom prst="ellipse">
                <a:avLst/>
              </a:prstGeom>
              <a:blipFill>
                <a:blip r:embed="rId1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3766B760-3BEA-F544-AA5E-2200B3128F3A}"/>
                  </a:ext>
                </a:extLst>
              </p:cNvPr>
              <p:cNvSpPr txBox="1"/>
              <p:nvPr/>
            </p:nvSpPr>
            <p:spPr>
              <a:xfrm>
                <a:off x="6180027" y="4707597"/>
                <a:ext cx="1656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𝑇</m:t>
                      </m:r>
                      <m:r>
                        <a:rPr lang="de-DE" b="0" i="1" smtClean="0">
                          <a:latin typeface="Cambria Math" panose="02040503050406030204" pitchFamily="18" charset="0"/>
                        </a:rPr>
                        <m:t>𝑉</m:t>
                      </m:r>
                    </m:oMath>
                  </m:oMathPara>
                </a14:m>
                <a:endParaRPr lang="en-GB" dirty="0"/>
              </a:p>
            </p:txBody>
          </p:sp>
        </mc:Choice>
        <mc:Fallback xmlns="">
          <p:sp>
            <p:nvSpPr>
              <p:cNvPr id="118" name="TextBox 117">
                <a:extLst>
                  <a:ext uri="{FF2B5EF4-FFF2-40B4-BE49-F238E27FC236}">
                    <a16:creationId xmlns:a16="http://schemas.microsoft.com/office/drawing/2014/main" id="{3766B760-3BEA-F544-AA5E-2200B3128F3A}"/>
                  </a:ext>
                </a:extLst>
              </p:cNvPr>
              <p:cNvSpPr txBox="1">
                <a:spLocks noRot="1" noChangeAspect="1" noMove="1" noResize="1" noEditPoints="1" noAdjustHandles="1" noChangeArrowheads="1" noChangeShapeType="1" noTextEdit="1"/>
              </p:cNvSpPr>
              <p:nvPr/>
            </p:nvSpPr>
            <p:spPr>
              <a:xfrm>
                <a:off x="6180027" y="4707597"/>
                <a:ext cx="1656000" cy="389513"/>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01495ECB-DEEB-C645-9F1D-DE2F5538C160}"/>
                  </a:ext>
                </a:extLst>
              </p:cNvPr>
              <p:cNvSpPr txBox="1"/>
              <p:nvPr/>
            </p:nvSpPr>
            <p:spPr>
              <a:xfrm>
                <a:off x="10417733" y="4707597"/>
                <a:ext cx="1656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𝑁</m:t>
                      </m:r>
                      <m:r>
                        <a:rPr lang="de-DE" b="0" i="1" smtClean="0">
                          <a:latin typeface="Cambria Math" panose="02040503050406030204" pitchFamily="18" charset="0"/>
                        </a:rPr>
                        <m:t>𝑎𝑝</m:t>
                      </m:r>
                    </m:oMath>
                  </m:oMathPara>
                </a14:m>
                <a:endParaRPr lang="en-GB" dirty="0"/>
              </a:p>
            </p:txBody>
          </p:sp>
        </mc:Choice>
        <mc:Fallback xmlns="">
          <p:sp>
            <p:nvSpPr>
              <p:cNvPr id="119" name="TextBox 118">
                <a:extLst>
                  <a:ext uri="{FF2B5EF4-FFF2-40B4-BE49-F238E27FC236}">
                    <a16:creationId xmlns:a16="http://schemas.microsoft.com/office/drawing/2014/main" id="{01495ECB-DEEB-C645-9F1D-DE2F5538C160}"/>
                  </a:ext>
                </a:extLst>
              </p:cNvPr>
              <p:cNvSpPr txBox="1">
                <a:spLocks noRot="1" noChangeAspect="1" noMove="1" noResize="1" noEditPoints="1" noAdjustHandles="1" noChangeArrowheads="1" noChangeShapeType="1" noTextEdit="1"/>
              </p:cNvSpPr>
              <p:nvPr/>
            </p:nvSpPr>
            <p:spPr>
              <a:xfrm>
                <a:off x="10417733" y="4707597"/>
                <a:ext cx="1656000" cy="389513"/>
              </a:xfrm>
              <a:prstGeom prst="ellipse">
                <a:avLst/>
              </a:prstGeom>
              <a:blipFill>
                <a:blip r:embed="rId17"/>
                <a:stretch>
                  <a:fillRect/>
                </a:stretch>
              </a:blipFill>
              <a:ln>
                <a:solidFill>
                  <a:schemeClr val="tx1"/>
                </a:solidFill>
              </a:ln>
            </p:spPr>
            <p:txBody>
              <a:bodyPr/>
              <a:lstStyle/>
              <a:p>
                <a:r>
                  <a:rPr lang="de-DE">
                    <a:noFill/>
                  </a:rPr>
                  <a:t> </a:t>
                </a:r>
              </a:p>
            </p:txBody>
          </p:sp>
        </mc:Fallback>
      </mc:AlternateContent>
      <p:cxnSp>
        <p:nvCxnSpPr>
          <p:cNvPr id="120" name="Straight Connector 119">
            <a:extLst>
              <a:ext uri="{FF2B5EF4-FFF2-40B4-BE49-F238E27FC236}">
                <a16:creationId xmlns:a16="http://schemas.microsoft.com/office/drawing/2014/main" id="{DACA59EA-93D4-3343-B89D-18BCA61DEF87}"/>
              </a:ext>
            </a:extLst>
          </p:cNvPr>
          <p:cNvCxnSpPr>
            <a:cxnSpLocks/>
            <a:stCxn id="44" idx="2"/>
            <a:endCxn id="115" idx="0"/>
          </p:cNvCxnSpPr>
          <p:nvPr/>
        </p:nvCxnSpPr>
        <p:spPr>
          <a:xfrm>
            <a:off x="9126880" y="4413766"/>
            <a:ext cx="0" cy="293833"/>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2E49FC3-6AA8-D74D-895D-299817041391}"/>
              </a:ext>
            </a:extLst>
          </p:cNvPr>
          <p:cNvCxnSpPr>
            <a:cxnSpLocks/>
            <a:stCxn id="118" idx="4"/>
            <a:endCxn id="77" idx="1"/>
          </p:cNvCxnSpPr>
          <p:nvPr/>
        </p:nvCxnSpPr>
        <p:spPr>
          <a:xfrm>
            <a:off x="7008027" y="5097110"/>
            <a:ext cx="751528" cy="147197"/>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9F7C724-623E-AE4D-A5F6-7AB08CCA3D65}"/>
              </a:ext>
            </a:extLst>
          </p:cNvPr>
          <p:cNvCxnSpPr>
            <a:cxnSpLocks/>
            <a:stCxn id="78" idx="2"/>
            <a:endCxn id="116" idx="0"/>
          </p:cNvCxnSpPr>
          <p:nvPr/>
        </p:nvCxnSpPr>
        <p:spPr>
          <a:xfrm>
            <a:off x="10466687" y="5316307"/>
            <a:ext cx="0" cy="153467"/>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D041DC7-0341-4343-9706-0055AF8C07BB}"/>
              </a:ext>
            </a:extLst>
          </p:cNvPr>
          <p:cNvCxnSpPr>
            <a:cxnSpLocks/>
            <a:stCxn id="119" idx="4"/>
            <a:endCxn id="78" idx="3"/>
          </p:cNvCxnSpPr>
          <p:nvPr/>
        </p:nvCxnSpPr>
        <p:spPr>
          <a:xfrm flipH="1">
            <a:off x="10538687" y="5097110"/>
            <a:ext cx="707046" cy="147197"/>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3125C67-C030-6241-9030-6A96FB029B62}"/>
              </a:ext>
            </a:extLst>
          </p:cNvPr>
          <p:cNvCxnSpPr>
            <a:cxnSpLocks/>
            <a:stCxn id="109" idx="0"/>
            <a:endCxn id="77" idx="2"/>
          </p:cNvCxnSpPr>
          <p:nvPr/>
        </p:nvCxnSpPr>
        <p:spPr>
          <a:xfrm flipH="1" flipV="1">
            <a:off x="7831555" y="5316307"/>
            <a:ext cx="4472" cy="150342"/>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EA544E6-BCE8-0341-9AC7-4D1077B2EBBC}"/>
              </a:ext>
            </a:extLst>
          </p:cNvPr>
          <p:cNvCxnSpPr>
            <a:cxnSpLocks/>
            <a:stCxn id="114" idx="3"/>
            <a:endCxn id="44" idx="3"/>
          </p:cNvCxnSpPr>
          <p:nvPr/>
        </p:nvCxnSpPr>
        <p:spPr>
          <a:xfrm flipH="1">
            <a:off x="9198880" y="4133642"/>
            <a:ext cx="955085" cy="208124"/>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0FC9B62-311C-1D45-A799-3BED943931BD}"/>
              </a:ext>
            </a:extLst>
          </p:cNvPr>
          <p:cNvCxnSpPr>
            <a:cxnSpLocks/>
            <a:stCxn id="61" idx="2"/>
            <a:endCxn id="108" idx="0"/>
          </p:cNvCxnSpPr>
          <p:nvPr/>
        </p:nvCxnSpPr>
        <p:spPr>
          <a:xfrm flipH="1">
            <a:off x="7646930" y="3635724"/>
            <a:ext cx="3070" cy="165448"/>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1B96299-CED9-CE42-B5EC-47F5EB73C037}"/>
              </a:ext>
            </a:extLst>
          </p:cNvPr>
          <p:cNvCxnSpPr>
            <a:cxnSpLocks/>
            <a:stCxn id="114" idx="0"/>
            <a:endCxn id="62" idx="2"/>
          </p:cNvCxnSpPr>
          <p:nvPr/>
        </p:nvCxnSpPr>
        <p:spPr>
          <a:xfrm flipV="1">
            <a:off x="10739449" y="3634712"/>
            <a:ext cx="0" cy="16646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9" name="Rectangle 138">
                <a:extLst>
                  <a:ext uri="{FF2B5EF4-FFF2-40B4-BE49-F238E27FC236}">
                    <a16:creationId xmlns:a16="http://schemas.microsoft.com/office/drawing/2014/main" id="{EBAA72FB-917F-0740-B4C7-CB9DE31ECAE8}"/>
                  </a:ext>
                </a:extLst>
              </p:cNvPr>
              <p:cNvSpPr/>
              <p:nvPr/>
            </p:nvSpPr>
            <p:spPr>
              <a:xfrm>
                <a:off x="95986" y="4699775"/>
                <a:ext cx="6102350" cy="1200329"/>
              </a:xfrm>
              <a:prstGeom prst="rect">
                <a:avLst/>
              </a:prstGeom>
            </p:spPr>
            <p:txBody>
              <a:bodyPr>
                <a:spAutoFit/>
              </a:bodyPr>
              <a:lstStyle/>
              <a:p>
                <a:pPr marL="11113" lvl="1"/>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𝐵𝑢𝑟𝑔𝑙𝑎𝑟𝑦</m:t>
                          </m:r>
                        </m:e>
                      </m:d>
                      <m:r>
                        <a:rPr lang="de-DE">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𝐸𝑟𝑟𝑜𝑟</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𝐸𝑎𝑟𝑡h𝑞𝑢𝑎𝑘𝑒</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𝑇𝑉</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𝑁𝑎𝑝</m:t>
                          </m:r>
                        </m:e>
                      </m:d>
                    </m:oMath>
                  </m:oMathPara>
                </a14:m>
                <a:endParaRPr lang="de-DE" i="1" dirty="0"/>
              </a:p>
              <a:p>
                <a:pPr marL="11113" lvl="1"/>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𝐴𝑙𝑎𝑟𝑚</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𝐵𝑢𝑟𝑔𝑙𝑎𝑟𝑦</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𝐸𝑟𝑟𝑜𝑟</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𝐸𝑎𝑟𝑡h𝑞𝑢𝑎𝑘𝑒</m:t>
                          </m:r>
                        </m:e>
                      </m:d>
                    </m:oMath>
                  </m:oMathPara>
                </a14:m>
                <a:endParaRPr lang="de-DE" dirty="0"/>
              </a:p>
              <a:p>
                <a:pPr marL="11113" lvl="1"/>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𝐽𝑜h𝑛𝐶𝑎𝑙𝑙</m:t>
                          </m:r>
                          <m:r>
                            <a:rPr lang="de-DE" i="1">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𝑇𝑉</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𝐴𝑙𝑎𝑟𝑚</m:t>
                          </m:r>
                        </m:e>
                      </m:d>
                    </m:oMath>
                  </m:oMathPara>
                </a14:m>
                <a:endParaRPr lang="de-DE" dirty="0"/>
              </a:p>
              <a:p>
                <a:pPr marL="11113" lvl="1"/>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𝑀𝑎𝑟𝑦𝐶𝑎𝑙𝑙</m:t>
                          </m:r>
                          <m:r>
                            <a:rPr lang="de-DE" i="1">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𝑁𝑎𝑝</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𝐴𝑙𝑎𝑟𝑚</m:t>
                          </m:r>
                        </m:e>
                      </m:d>
                    </m:oMath>
                  </m:oMathPara>
                </a14:m>
                <a:endParaRPr lang="de-DE" dirty="0"/>
              </a:p>
            </p:txBody>
          </p:sp>
        </mc:Choice>
        <mc:Fallback xmlns="">
          <p:sp>
            <p:nvSpPr>
              <p:cNvPr id="139" name="Rectangle 138">
                <a:extLst>
                  <a:ext uri="{FF2B5EF4-FFF2-40B4-BE49-F238E27FC236}">
                    <a16:creationId xmlns:a16="http://schemas.microsoft.com/office/drawing/2014/main" id="{EBAA72FB-917F-0740-B4C7-CB9DE31ECAE8}"/>
                  </a:ext>
                </a:extLst>
              </p:cNvPr>
              <p:cNvSpPr>
                <a:spLocks noRot="1" noChangeAspect="1" noMove="1" noResize="1" noEditPoints="1" noAdjustHandles="1" noChangeArrowheads="1" noChangeShapeType="1" noTextEdit="1"/>
              </p:cNvSpPr>
              <p:nvPr/>
            </p:nvSpPr>
            <p:spPr>
              <a:xfrm>
                <a:off x="95986" y="4699775"/>
                <a:ext cx="6102350" cy="1200329"/>
              </a:xfrm>
              <a:prstGeom prst="rect">
                <a:avLst/>
              </a:prstGeom>
              <a:blipFill>
                <a:blip r:embed="rId18"/>
                <a:stretch>
                  <a:fillRect b="-3125"/>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0" name="Rectangle 139">
                <a:extLst>
                  <a:ext uri="{FF2B5EF4-FFF2-40B4-BE49-F238E27FC236}">
                    <a16:creationId xmlns:a16="http://schemas.microsoft.com/office/drawing/2014/main" id="{8485F9F0-4189-2B46-8527-59796D9569AF}"/>
                  </a:ext>
                </a:extLst>
              </p:cNvPr>
              <p:cNvSpPr/>
              <p:nvPr/>
            </p:nvSpPr>
            <p:spPr>
              <a:xfrm>
                <a:off x="5703871" y="1954639"/>
                <a:ext cx="6219725" cy="1200329"/>
              </a:xfrm>
              <a:prstGeom prst="rect">
                <a:avLst/>
              </a:prstGeom>
            </p:spPr>
            <p:txBody>
              <a:bodyPr wrap="square">
                <a:spAutoFit/>
              </a:bodyPr>
              <a:lstStyle/>
              <a:p>
                <a:pPr marL="11113" lvl="1"/>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0</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𝐵𝑢𝑟𝑔𝑙𝑎𝑟𝑦</m:t>
                          </m:r>
                        </m:e>
                      </m:d>
                      <m:r>
                        <a:rPr lang="de-DE">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𝐸𝑟𝑟𝑜𝑟</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2</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𝐸𝑎𝑟𝑡h𝑞𝑢𝑎𝑘𝑒</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3</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𝑇𝑉</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4</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𝑁𝑎𝑝</m:t>
                          </m:r>
                        </m:e>
                      </m:d>
                    </m:oMath>
                  </m:oMathPara>
                </a14:m>
                <a:endParaRPr lang="de-DE" i="1" dirty="0"/>
              </a:p>
              <a:p>
                <a:pPr marL="11113" lvl="1"/>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5</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𝐴𝑙𝑎𝑟𝑚</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𝐵𝑢𝑟𝑔𝑙𝑎𝑟𝑦</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𝐸𝑟𝑟𝑜𝑟</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𝐸𝑎𝑟𝑡h𝑞𝑢𝑎𝑘𝑒</m:t>
                          </m:r>
                        </m:e>
                      </m:d>
                    </m:oMath>
                  </m:oMathPara>
                </a14:m>
                <a:endParaRPr lang="de-DE" dirty="0"/>
              </a:p>
              <a:p>
                <a:pPr marL="11113" lvl="1"/>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6</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𝐽𝑜h𝑛𝐶𝑎𝑙𝑙</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𝑇𝑉</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𝐴𝑙𝑎𝑟𝑚</m:t>
                          </m:r>
                        </m:e>
                      </m:d>
                    </m:oMath>
                  </m:oMathPara>
                </a14:m>
                <a:endParaRPr lang="de-DE" dirty="0"/>
              </a:p>
              <a:p>
                <a:pPr marL="11113" lvl="1"/>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7</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𝑀𝑎𝑟𝑦𝐶𝑎𝑙𝑙</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𝑁𝑎𝑝</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𝐴𝑙𝑎𝑟𝑚</m:t>
                          </m:r>
                        </m:e>
                      </m:d>
                    </m:oMath>
                  </m:oMathPara>
                </a14:m>
                <a:endParaRPr lang="de-DE" dirty="0"/>
              </a:p>
            </p:txBody>
          </p:sp>
        </mc:Choice>
        <mc:Fallback xmlns="">
          <p:sp>
            <p:nvSpPr>
              <p:cNvPr id="140" name="Rectangle 139">
                <a:extLst>
                  <a:ext uri="{FF2B5EF4-FFF2-40B4-BE49-F238E27FC236}">
                    <a16:creationId xmlns:a16="http://schemas.microsoft.com/office/drawing/2014/main" id="{8485F9F0-4189-2B46-8527-59796D9569AF}"/>
                  </a:ext>
                </a:extLst>
              </p:cNvPr>
              <p:cNvSpPr>
                <a:spLocks noRot="1" noChangeAspect="1" noMove="1" noResize="1" noEditPoints="1" noAdjustHandles="1" noChangeArrowheads="1" noChangeShapeType="1" noTextEdit="1"/>
              </p:cNvSpPr>
              <p:nvPr/>
            </p:nvSpPr>
            <p:spPr>
              <a:xfrm>
                <a:off x="5703871" y="1954639"/>
                <a:ext cx="6219725" cy="1200329"/>
              </a:xfrm>
              <a:prstGeom prst="rect">
                <a:avLst/>
              </a:prstGeom>
              <a:blipFill>
                <a:blip r:embed="rId19"/>
                <a:stretch>
                  <a:fillRect b="-4211"/>
                </a:stretch>
              </a:blipFill>
            </p:spPr>
            <p:txBody>
              <a:bodyPr/>
              <a:lstStyle/>
              <a:p>
                <a:r>
                  <a:rPr lang="de-DE">
                    <a:noFill/>
                  </a:rPr>
                  <a:t> </a:t>
                </a:r>
              </a:p>
            </p:txBody>
          </p:sp>
        </mc:Fallback>
      </mc:AlternateContent>
      <p:sp>
        <p:nvSpPr>
          <p:cNvPr id="44" name="Rectangle 43">
            <a:extLst>
              <a:ext uri="{FF2B5EF4-FFF2-40B4-BE49-F238E27FC236}">
                <a16:creationId xmlns:a16="http://schemas.microsoft.com/office/drawing/2014/main" id="{FD453DFB-99C9-A647-BCC9-6029CA0D6DF7}"/>
              </a:ext>
            </a:extLst>
          </p:cNvPr>
          <p:cNvSpPr/>
          <p:nvPr/>
        </p:nvSpPr>
        <p:spPr>
          <a:xfrm>
            <a:off x="9054880" y="4269766"/>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51">
            <a:extLst>
              <a:ext uri="{FF2B5EF4-FFF2-40B4-BE49-F238E27FC236}">
                <a16:creationId xmlns:a16="http://schemas.microsoft.com/office/drawing/2014/main" id="{84F39142-C868-8A40-99FF-3D6E06A23823}"/>
              </a:ext>
            </a:extLst>
          </p:cNvPr>
          <p:cNvSpPr/>
          <p:nvPr/>
        </p:nvSpPr>
        <p:spPr>
          <a:xfrm>
            <a:off x="6936027" y="4368841"/>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1ACB7A94-BE04-2C40-8CD7-37C64D031128}"/>
              </a:ext>
            </a:extLst>
          </p:cNvPr>
          <p:cNvSpPr/>
          <p:nvPr/>
        </p:nvSpPr>
        <p:spPr>
          <a:xfrm>
            <a:off x="11172173" y="4364983"/>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3CD4B87A-8FC1-5742-B80D-CE51F56220EF}"/>
              </a:ext>
            </a:extLst>
          </p:cNvPr>
          <p:cNvSpPr/>
          <p:nvPr/>
        </p:nvSpPr>
        <p:spPr>
          <a:xfrm>
            <a:off x="9054880" y="3164108"/>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C0E6A2C2-F4C7-D641-BFF5-99EF68FABD52}"/>
              </a:ext>
            </a:extLst>
          </p:cNvPr>
          <p:cNvSpPr/>
          <p:nvPr/>
        </p:nvSpPr>
        <p:spPr>
          <a:xfrm>
            <a:off x="7578000" y="3491724"/>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3FAC3E9D-2F93-2B49-BF2F-BAEB61B08980}"/>
              </a:ext>
            </a:extLst>
          </p:cNvPr>
          <p:cNvSpPr/>
          <p:nvPr/>
        </p:nvSpPr>
        <p:spPr>
          <a:xfrm>
            <a:off x="10667449" y="3490712"/>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 name="Straight Connector 62">
            <a:extLst>
              <a:ext uri="{FF2B5EF4-FFF2-40B4-BE49-F238E27FC236}">
                <a16:creationId xmlns:a16="http://schemas.microsoft.com/office/drawing/2014/main" id="{62187064-5106-2744-9C74-758F16D3420C}"/>
              </a:ext>
            </a:extLst>
          </p:cNvPr>
          <p:cNvCxnSpPr>
            <a:cxnSpLocks/>
            <a:stCxn id="60" idx="2"/>
            <a:endCxn id="117" idx="0"/>
          </p:cNvCxnSpPr>
          <p:nvPr/>
        </p:nvCxnSpPr>
        <p:spPr>
          <a:xfrm>
            <a:off x="9126880" y="3308108"/>
            <a:ext cx="0" cy="149154"/>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763989D-96A5-174B-B8CD-C5AA4A7EC516}"/>
              </a:ext>
            </a:extLst>
          </p:cNvPr>
          <p:cNvCxnSpPr>
            <a:cxnSpLocks/>
            <a:stCxn id="44" idx="1"/>
            <a:endCxn id="108" idx="5"/>
          </p:cNvCxnSpPr>
          <p:nvPr/>
        </p:nvCxnSpPr>
        <p:spPr>
          <a:xfrm flipH="1" flipV="1">
            <a:off x="8232414" y="4133642"/>
            <a:ext cx="822466" cy="208124"/>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F40F4CB-A451-0A49-95DB-4A6E74E404F7}"/>
              </a:ext>
            </a:extLst>
          </p:cNvPr>
          <p:cNvCxnSpPr>
            <a:cxnSpLocks/>
            <a:stCxn id="117" idx="4"/>
            <a:endCxn id="44" idx="0"/>
          </p:cNvCxnSpPr>
          <p:nvPr/>
        </p:nvCxnSpPr>
        <p:spPr>
          <a:xfrm>
            <a:off x="9126880" y="3846775"/>
            <a:ext cx="0" cy="422991"/>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24AE8297-C136-D14A-826A-B33FA9CC4B9D}"/>
              </a:ext>
            </a:extLst>
          </p:cNvPr>
          <p:cNvSpPr/>
          <p:nvPr/>
        </p:nvSpPr>
        <p:spPr>
          <a:xfrm>
            <a:off x="7759555" y="517230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F1CC3401-1949-5841-AA86-D2582A1FD0E1}"/>
              </a:ext>
            </a:extLst>
          </p:cNvPr>
          <p:cNvSpPr/>
          <p:nvPr/>
        </p:nvSpPr>
        <p:spPr>
          <a:xfrm>
            <a:off x="10394687" y="517230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292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44" grpId="0" animBg="1"/>
      <p:bldP spid="52" grpId="0" animBg="1"/>
      <p:bldP spid="54" grpId="0" animBg="1"/>
      <p:bldP spid="60" grpId="0" animBg="1"/>
      <p:bldP spid="61" grpId="0" animBg="1"/>
      <p:bldP spid="62" grpId="0" animBg="1"/>
      <p:bldP spid="77" grpId="0" animBg="1"/>
      <p:bldP spid="7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4F372-0127-C04B-9937-72679C6E61FC}"/>
              </a:ext>
            </a:extLst>
          </p:cNvPr>
          <p:cNvSpPr>
            <a:spLocks noGrp="1"/>
          </p:cNvSpPr>
          <p:nvPr>
            <p:ph type="title"/>
          </p:nvPr>
        </p:nvSpPr>
        <p:spPr/>
        <p:txBody>
          <a:bodyPr/>
          <a:lstStyle/>
          <a:p>
            <a:r>
              <a:rPr lang="de-DE" dirty="0"/>
              <a:t>Faktormodelle: Eine zweite graphische Darstellung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2E6DAE0-6C6C-CF45-BBD0-A85C2D55883B}"/>
                  </a:ext>
                </a:extLst>
              </p:cNvPr>
              <p:cNvSpPr>
                <a:spLocks noGrp="1"/>
              </p:cNvSpPr>
              <p:nvPr>
                <p:ph idx="1"/>
              </p:nvPr>
            </p:nvSpPr>
            <p:spPr>
              <a:xfrm>
                <a:off x="360000" y="1665065"/>
                <a:ext cx="7641999" cy="4326431"/>
              </a:xfrm>
            </p:spPr>
            <p:txBody>
              <a:bodyPr>
                <a:normAutofit fontScale="92500" lnSpcReduction="10000"/>
              </a:bodyPr>
              <a:lstStyle/>
              <a:p>
                <a:r>
                  <a:rPr lang="de-DE" dirty="0"/>
                  <a:t>Graphische Darstellung eines Faktormodell </a:t>
                </a:r>
                <a14:m>
                  <m:oMath xmlns:m="http://schemas.openxmlformats.org/officeDocument/2006/math">
                    <m:r>
                      <a:rPr lang="de-DE" i="1">
                        <a:latin typeface="Cambria Math" panose="02040503050406030204" pitchFamily="18" charset="0"/>
                      </a:rPr>
                      <m:t>𝐹</m:t>
                    </m:r>
                    <m:r>
                      <a:rPr lang="de-DE" i="1">
                        <a:latin typeface="Cambria Math" panose="02040503050406030204" pitchFamily="18" charset="0"/>
                      </a:rPr>
                      <m:t>=</m:t>
                    </m:r>
                    <m:sSubSup>
                      <m:sSubSupPr>
                        <m:ctrlPr>
                          <a:rPr lang="de-DE" i="1">
                            <a:latin typeface="Cambria Math" panose="02040503050406030204" pitchFamily="18" charset="0"/>
                          </a:rPr>
                        </m:ctrlPr>
                      </m:sSubSupPr>
                      <m:e>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ea typeface="Cambria Math" panose="02040503050406030204" pitchFamily="18" charset="0"/>
                                  </a:rPr>
                                  <m:t>𝑓</m:t>
                                </m:r>
                              </m:e>
                              <m:sub>
                                <m:r>
                                  <a:rPr lang="de-DE" i="1">
                                    <a:latin typeface="Cambria Math" panose="02040503050406030204" pitchFamily="18" charset="0"/>
                                  </a:rPr>
                                  <m:t>𝑖</m:t>
                                </m:r>
                              </m:sub>
                            </m:sSub>
                          </m:e>
                        </m:d>
                      </m:e>
                      <m:sub>
                        <m:r>
                          <a:rPr lang="de-DE" i="1">
                            <a:latin typeface="Cambria Math" panose="02040503050406030204" pitchFamily="18" charset="0"/>
                          </a:rPr>
                          <m:t>𝑖</m:t>
                        </m:r>
                        <m:r>
                          <a:rPr lang="de-DE" i="1">
                            <a:latin typeface="Cambria Math" panose="02040503050406030204" pitchFamily="18" charset="0"/>
                          </a:rPr>
                          <m:t>=1</m:t>
                        </m:r>
                      </m:sub>
                      <m:sup>
                        <m:sSup>
                          <m:sSupPr>
                            <m:ctrlPr>
                              <a:rPr lang="de-DE" i="1">
                                <a:latin typeface="Cambria Math" panose="02040503050406030204" pitchFamily="18" charset="0"/>
                              </a:rPr>
                            </m:ctrlPr>
                          </m:sSupPr>
                          <m:e>
                            <m:r>
                              <a:rPr lang="de-DE" i="1">
                                <a:latin typeface="Cambria Math" panose="02040503050406030204" pitchFamily="18" charset="0"/>
                              </a:rPr>
                              <m:t>𝑛</m:t>
                            </m:r>
                          </m:e>
                          <m:sup>
                            <m:r>
                              <a:rPr lang="de-DE" i="1">
                                <a:latin typeface="Cambria Math" panose="02040503050406030204" pitchFamily="18" charset="0"/>
                              </a:rPr>
                              <m:t>′</m:t>
                            </m:r>
                          </m:sup>
                        </m:sSup>
                      </m:sup>
                    </m:sSubSup>
                  </m:oMath>
                </a14:m>
                <a:r>
                  <a:rPr lang="de-DE" dirty="0"/>
                  <a:t> als </a:t>
                </a:r>
                <a:r>
                  <a:rPr lang="de-DE" dirty="0">
                    <a:solidFill>
                      <a:schemeClr val="accent1"/>
                    </a:solidFill>
                  </a:rPr>
                  <a:t>Markov Netz (MN)</a:t>
                </a:r>
                <a:endParaRPr lang="de-DE" dirty="0"/>
              </a:p>
              <a:p>
                <a:pPr lvl="2"/>
                <a:r>
                  <a:rPr lang="de-DE" dirty="0"/>
                  <a:t>Auch </a:t>
                </a:r>
                <a:r>
                  <a:rPr lang="de-DE" i="1" dirty="0"/>
                  <a:t>Markov Random Field (MRF)</a:t>
                </a:r>
                <a:r>
                  <a:rPr lang="de-DE" dirty="0"/>
                  <a:t> genannt</a:t>
                </a:r>
              </a:p>
              <a:p>
                <a:pPr lvl="1"/>
                <a:r>
                  <a:rPr lang="de-DE" dirty="0"/>
                  <a:t>Für jedes </a:t>
                </a:r>
                <a14:m>
                  <m:oMath xmlns:m="http://schemas.openxmlformats.org/officeDocument/2006/math">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oMath>
                </a14:m>
                <a:r>
                  <a:rPr lang="de-DE" dirty="0"/>
                  <a:t>: Knoten in MN (Ellipse)</a:t>
                </a:r>
              </a:p>
              <a:p>
                <a:pPr lvl="1"/>
                <a:r>
                  <a:rPr lang="de-DE" dirty="0"/>
                  <a:t>Für jedes </a:t>
                </a:r>
                <a14:m>
                  <m:oMath xmlns:m="http://schemas.openxmlformats.org/officeDocument/2006/math">
                    <m:r>
                      <a:rPr lang="de-DE" i="1">
                        <a:latin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oMath>
                </a14:m>
                <a:r>
                  <a:rPr lang="de-DE" dirty="0"/>
                  <a:t>: Paarweise Kanten zwischen allen Knoten </a:t>
                </a:r>
                <a14:m>
                  <m:oMath xmlns:m="http://schemas.openxmlformats.org/officeDocument/2006/math">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𝑓</m:t>
                        </m:r>
                      </m:e>
                    </m:d>
                  </m:oMath>
                </a14:m>
                <a:endParaRPr lang="de-DE" dirty="0"/>
              </a:p>
              <a:p>
                <a:pPr lvl="2"/>
                <a:r>
                  <a:rPr lang="de-DE" dirty="0"/>
                  <a:t>Vollständiger </a:t>
                </a:r>
                <a:r>
                  <a:rPr lang="de-DE" dirty="0" err="1"/>
                  <a:t>Subgraph</a:t>
                </a:r>
                <a:r>
                  <a:rPr lang="de-DE" dirty="0"/>
                  <a:t> pro </a:t>
                </a:r>
                <a14:m>
                  <m:oMath xmlns:m="http://schemas.openxmlformats.org/officeDocument/2006/math">
                    <m:r>
                      <a:rPr lang="de-DE" i="1">
                        <a:latin typeface="Cambria Math" panose="02040503050406030204" pitchFamily="18" charset="0"/>
                        <a:ea typeface="Cambria Math" panose="02040503050406030204" pitchFamily="18" charset="0"/>
                      </a:rPr>
                      <m:t>𝑓</m:t>
                    </m:r>
                  </m:oMath>
                </a14:m>
                <a:r>
                  <a:rPr lang="de-DE" dirty="0"/>
                  <a:t> bzw. </a:t>
                </a:r>
                <a14:m>
                  <m:oMath xmlns:m="http://schemas.openxmlformats.org/officeDocument/2006/math">
                    <m:r>
                      <m:rPr>
                        <m:sty m:val="p"/>
                      </m:rPr>
                      <a:rPr lang="de-DE">
                        <a:latin typeface="Cambria Math" panose="02040503050406030204" pitchFamily="18" charset="0"/>
                        <a:ea typeface="Cambria Math" panose="02040503050406030204" pitchFamily="18" charset="0"/>
                      </a:rPr>
                      <m:t>rv</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𝑓</m:t>
                        </m:r>
                      </m:e>
                    </m:d>
                  </m:oMath>
                </a14:m>
                <a:r>
                  <a:rPr lang="de-DE" dirty="0"/>
                  <a:t> ist Clique in MN</a:t>
                </a:r>
              </a:p>
              <a:p>
                <a:pPr lvl="5"/>
                <a:r>
                  <a:rPr lang="de-DE" dirty="0"/>
                  <a:t>Zu jeder Clique gehört das entsprechende </a:t>
                </a:r>
                <a14:m>
                  <m:oMath xmlns:m="http://schemas.openxmlformats.org/officeDocument/2006/math">
                    <m:r>
                      <a:rPr lang="de-DE" i="1">
                        <a:latin typeface="Cambria Math" panose="02040503050406030204" pitchFamily="18" charset="0"/>
                      </a:rPr>
                      <m:t>𝑓</m:t>
                    </m:r>
                  </m:oMath>
                </a14:m>
                <a:r>
                  <a:rPr lang="de-DE" dirty="0"/>
                  <a:t>, deshalb Faktoren auch Cliquenpotentiale genannt (</a:t>
                </a:r>
                <a:r>
                  <a:rPr lang="de-DE" i="1" dirty="0" err="1"/>
                  <a:t>clique</a:t>
                </a:r>
                <a:r>
                  <a:rPr lang="de-DE" i="1" dirty="0"/>
                  <a:t> </a:t>
                </a:r>
                <a:r>
                  <a:rPr lang="de-DE" i="1" dirty="0" err="1"/>
                  <a:t>potentials</a:t>
                </a:r>
                <a:r>
                  <a:rPr lang="de-DE" dirty="0"/>
                  <a:t>)</a:t>
                </a:r>
              </a:p>
              <a:p>
                <a:pPr lvl="5"/>
                <a:r>
                  <a:rPr lang="de-DE" dirty="0"/>
                  <a:t>Faktoren erscheinen nicht explizit im Graph</a:t>
                </a:r>
              </a:p>
              <a:p>
                <a:pPr lvl="1"/>
                <a:r>
                  <a:rPr lang="de-DE" dirty="0"/>
                  <a:t>D.h. ein MN ist ein Graph </a:t>
                </a:r>
                <a14:m>
                  <m:oMath xmlns:m="http://schemas.openxmlformats.org/officeDocument/2006/math">
                    <m:d>
                      <m:dPr>
                        <m:ctrlPr>
                          <a:rPr lang="de-DE" i="1" smtClean="0">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𝑉</m:t>
                        </m:r>
                        <m:r>
                          <a:rPr lang="de-DE" i="1">
                            <a:solidFill>
                              <a:schemeClr val="accent1"/>
                            </a:solidFill>
                            <a:latin typeface="Cambria Math" panose="02040503050406030204" pitchFamily="18" charset="0"/>
                          </a:rPr>
                          <m:t>,</m:t>
                        </m:r>
                        <m:r>
                          <a:rPr lang="de-DE" i="1">
                            <a:solidFill>
                              <a:schemeClr val="accent1"/>
                            </a:solidFill>
                            <a:latin typeface="Cambria Math" panose="02040503050406030204" pitchFamily="18" charset="0"/>
                          </a:rPr>
                          <m:t>𝐸</m:t>
                        </m:r>
                      </m:e>
                    </m:d>
                  </m:oMath>
                </a14:m>
                <a:r>
                  <a:rPr lang="de-DE" dirty="0">
                    <a:solidFill>
                      <a:schemeClr val="accent1"/>
                    </a:solidFill>
                  </a:rPr>
                  <a:t> mit </a:t>
                </a:r>
                <a14:m>
                  <m:oMath xmlns:m="http://schemas.openxmlformats.org/officeDocument/2006/math">
                    <m:r>
                      <a:rPr lang="de-DE" i="1">
                        <a:solidFill>
                          <a:schemeClr val="accent1"/>
                        </a:solidFill>
                        <a:latin typeface="Cambria Math" panose="02040503050406030204" pitchFamily="18" charset="0"/>
                      </a:rPr>
                      <m:t>𝑉</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𝑹</m:t>
                    </m:r>
                  </m:oMath>
                </a14:m>
                <a:r>
                  <a:rPr lang="de-DE" dirty="0">
                    <a:solidFill>
                      <a:schemeClr val="accent1"/>
                    </a:solidFill>
                  </a:rPr>
                  <a:t> </a:t>
                </a:r>
                <a:endParaRPr lang="de-DE" dirty="0"/>
              </a:p>
              <a:p>
                <a:pPr lvl="1"/>
                <a:r>
                  <a:rPr lang="de-DE" dirty="0"/>
                  <a:t>Beispiel: </a:t>
                </a:r>
                <a14:m>
                  <m:oMath xmlns:m="http://schemas.openxmlformats.org/officeDocument/2006/math">
                    <m:r>
                      <a:rPr lang="de-DE" i="1">
                        <a:latin typeface="Cambria Math" panose="02040503050406030204" pitchFamily="18" charset="0"/>
                      </a:rPr>
                      <m:t>𝐹</m:t>
                    </m:r>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0</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2</m:t>
                            </m:r>
                          </m:sub>
                        </m:sSub>
                      </m:e>
                    </m:d>
                  </m:oMath>
                </a14:m>
                <a:r>
                  <a:rPr lang="de-DE" dirty="0"/>
                  <a:t> und </a:t>
                </a:r>
                <a14:m>
                  <m:oMath xmlns:m="http://schemas.openxmlformats.org/officeDocument/2006/math">
                    <m:r>
                      <a:rPr lang="de-DE" b="1" i="1">
                        <a:latin typeface="Cambria Math" panose="02040503050406030204" pitchFamily="18" charset="0"/>
                      </a:rPr>
                      <m:t>𝑹</m:t>
                    </m:r>
                    <m:r>
                      <a:rPr lang="de-DE">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 </m:t>
                        </m:r>
                        <m:r>
                          <a:rPr lang="de-DE" i="1">
                            <a:latin typeface="Cambria Math" panose="02040503050406030204" pitchFamily="18" charset="0"/>
                          </a:rPr>
                          <m:t>𝑇𝑟𝑎𝑣𝑒𝑙</m:t>
                        </m:r>
                        <m:r>
                          <a:rPr lang="de-DE" i="1">
                            <a:latin typeface="Cambria Math" panose="02040503050406030204" pitchFamily="18" charset="0"/>
                          </a:rPr>
                          <m:t>,</m:t>
                        </m:r>
                        <m:r>
                          <a:rPr lang="de-DE" i="1">
                            <a:latin typeface="Cambria Math" panose="02040503050406030204" pitchFamily="18" charset="0"/>
                          </a:rPr>
                          <m:t>𝑆𝑖𝑐𝑘</m:t>
                        </m:r>
                      </m:e>
                    </m:d>
                  </m:oMath>
                </a14:m>
                <a:endParaRPr lang="de-DE" dirty="0"/>
              </a:p>
              <a:p>
                <a:pPr lvl="2"/>
                <a:r>
                  <a:rPr lang="de-DE" dirty="0"/>
                  <a:t>Knoten für </a:t>
                </a:r>
                <a14:m>
                  <m:oMath xmlns:m="http://schemas.openxmlformats.org/officeDocument/2006/math">
                    <m:r>
                      <a:rPr lang="de-DE" i="1">
                        <a:latin typeface="Cambria Math" panose="02040503050406030204" pitchFamily="18" charset="0"/>
                      </a:rPr>
                      <m:t>𝐸𝑝𝑖𝑑</m:t>
                    </m:r>
                    <m:r>
                      <a:rPr lang="de-DE" i="1">
                        <a:latin typeface="Cambria Math" panose="02040503050406030204" pitchFamily="18" charset="0"/>
                      </a:rPr>
                      <m:t>, </m:t>
                    </m:r>
                    <m:r>
                      <a:rPr lang="de-DE" i="1">
                        <a:latin typeface="Cambria Math" panose="02040503050406030204" pitchFamily="18" charset="0"/>
                      </a:rPr>
                      <m:t>𝑇𝑟𝑎𝑣𝑒𝑙</m:t>
                    </m:r>
                    <m:r>
                      <a:rPr lang="de-DE" i="1">
                        <a:latin typeface="Cambria Math" panose="02040503050406030204" pitchFamily="18" charset="0"/>
                      </a:rPr>
                      <m:t>,</m:t>
                    </m:r>
                    <m:r>
                      <a:rPr lang="de-DE" i="1">
                        <a:latin typeface="Cambria Math" panose="02040503050406030204" pitchFamily="18" charset="0"/>
                      </a:rPr>
                      <m:t>𝑆𝑖𝑐𝑘</m:t>
                    </m:r>
                  </m:oMath>
                </a14:m>
                <a:endParaRPr lang="de-DE" dirty="0"/>
              </a:p>
              <a:p>
                <a:pPr lvl="2"/>
                <a:r>
                  <a:rPr lang="de-DE" dirty="0"/>
                  <a:t>Kanten zwischen </a:t>
                </a:r>
                <a14:m>
                  <m:oMath xmlns:m="http://schemas.openxmlformats.org/officeDocument/2006/math">
                    <m:r>
                      <a:rPr lang="de-DE" i="1">
                        <a:latin typeface="Cambria Math" panose="02040503050406030204" pitchFamily="18" charset="0"/>
                      </a:rPr>
                      <m:t>𝐸𝑝𝑖𝑑</m:t>
                    </m:r>
                    <m:r>
                      <a:rPr lang="de-DE" i="1">
                        <a:latin typeface="Cambria Math" panose="02040503050406030204" pitchFamily="18" charset="0"/>
                      </a:rPr>
                      <m:t>, </m:t>
                    </m:r>
                    <m:r>
                      <a:rPr lang="de-DE" i="1">
                        <a:latin typeface="Cambria Math" panose="02040503050406030204" pitchFamily="18" charset="0"/>
                      </a:rPr>
                      <m:t>𝑇𝑟𝑎𝑣𝑒𝑙</m:t>
                    </m:r>
                  </m:oMath>
                </a14:m>
                <a:r>
                  <a:rPr lang="de-DE" dirty="0"/>
                  <a:t> wegen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i="1">
                            <a:latin typeface="Cambria Math" panose="02040503050406030204" pitchFamily="18" charset="0"/>
                          </a:rPr>
                          <m:t>1</m:t>
                        </m:r>
                      </m:sub>
                    </m:sSub>
                  </m:oMath>
                </a14:m>
                <a:r>
                  <a:rPr lang="de-DE" dirty="0"/>
                  <a:t>; zwischen </a:t>
                </a:r>
                <a14:m>
                  <m:oMath xmlns:m="http://schemas.openxmlformats.org/officeDocument/2006/math">
                    <m:r>
                      <a:rPr lang="de-DE" i="1">
                        <a:latin typeface="Cambria Math" panose="02040503050406030204" pitchFamily="18" charset="0"/>
                      </a:rPr>
                      <m:t>𝐸𝑝𝑖𝑑</m:t>
                    </m:r>
                    <m:r>
                      <a:rPr lang="de-DE" i="1">
                        <a:latin typeface="Cambria Math" panose="02040503050406030204" pitchFamily="18" charset="0"/>
                      </a:rPr>
                      <m:t>, </m:t>
                    </m:r>
                    <m:r>
                      <a:rPr lang="de-DE" b="0" i="1" smtClean="0">
                        <a:latin typeface="Cambria Math" panose="02040503050406030204" pitchFamily="18" charset="0"/>
                      </a:rPr>
                      <m:t>𝑆𝑖𝑐𝑘</m:t>
                    </m:r>
                  </m:oMath>
                </a14:m>
                <a:r>
                  <a:rPr lang="de-DE" dirty="0"/>
                  <a:t> wegen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2</m:t>
                        </m:r>
                      </m:sub>
                    </m:sSub>
                  </m:oMath>
                </a14:m>
                <a:r>
                  <a:rPr lang="de-DE" dirty="0"/>
                  <a:t>; keine weitere Kante wegen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𝑓</m:t>
                        </m:r>
                      </m:e>
                      <m:sub>
                        <m:r>
                          <a:rPr lang="de-DE" b="0" i="1" smtClean="0">
                            <a:latin typeface="Cambria Math" panose="02040503050406030204" pitchFamily="18" charset="0"/>
                          </a:rPr>
                          <m:t>0</m:t>
                        </m:r>
                      </m:sub>
                    </m:sSub>
                  </m:oMath>
                </a14:m>
                <a:endParaRPr lang="de-DE" dirty="0"/>
              </a:p>
              <a:p>
                <a:pPr lvl="2"/>
                <a:r>
                  <a:rPr lang="de-DE" dirty="0"/>
                  <a:t>MN des Beispiel-BNs</a:t>
                </a:r>
              </a:p>
              <a:p>
                <a:endParaRPr lang="de-DE" dirty="0"/>
              </a:p>
            </p:txBody>
          </p:sp>
        </mc:Choice>
        <mc:Fallback xmlns="">
          <p:sp>
            <p:nvSpPr>
              <p:cNvPr id="3" name="Content Placeholder 2">
                <a:extLst>
                  <a:ext uri="{FF2B5EF4-FFF2-40B4-BE49-F238E27FC236}">
                    <a16:creationId xmlns:a16="http://schemas.microsoft.com/office/drawing/2014/main" id="{82E6DAE0-6C6C-CF45-BBD0-A85C2D55883B}"/>
                  </a:ext>
                </a:extLst>
              </p:cNvPr>
              <p:cNvSpPr>
                <a:spLocks noGrp="1" noRot="1" noChangeAspect="1" noMove="1" noResize="1" noEditPoints="1" noAdjustHandles="1" noChangeArrowheads="1" noChangeShapeType="1" noTextEdit="1"/>
              </p:cNvSpPr>
              <p:nvPr>
                <p:ph idx="1"/>
              </p:nvPr>
            </p:nvSpPr>
            <p:spPr>
              <a:xfrm>
                <a:off x="360000" y="1665065"/>
                <a:ext cx="7641999" cy="4326431"/>
              </a:xfrm>
              <a:blipFill>
                <a:blip r:embed="rId2"/>
                <a:stretch>
                  <a:fillRect l="-1990" t="-2047" r="-1990" b="-2339"/>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114EB022-CC93-F94C-AE6E-675B92C7A915}"/>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C843D872-8EE0-4F44-B1DD-50BA8BC6DC8D}"/>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82521BDE-F2BE-324A-A278-2B8FCCC04D96}"/>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74</a:t>
            </a:fld>
            <a:r>
              <a:rPr lang="de-DE"/>
              <a:t> </a:t>
            </a:r>
            <a:endParaRPr lang="de-DE" sz="1400" dirty="0"/>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494180E9-EC05-7A46-838B-7B3CCDB337F6}"/>
                  </a:ext>
                </a:extLst>
              </p:cNvPr>
              <p:cNvGraphicFramePr>
                <a:graphicFrameLocks noGrp="1"/>
              </p:cNvGraphicFramePr>
              <p:nvPr>
                <p:extLst>
                  <p:ext uri="{D42A27DB-BD31-4B8C-83A1-F6EECF244321}">
                    <p14:modId xmlns:p14="http://schemas.microsoft.com/office/powerpoint/2010/main" val="883425160"/>
                  </p:ext>
                </p:extLst>
              </p:nvPr>
            </p:nvGraphicFramePr>
            <p:xfrm>
              <a:off x="8051606" y="4375914"/>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1</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6</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7" name="Table 6">
                <a:extLst>
                  <a:ext uri="{FF2B5EF4-FFF2-40B4-BE49-F238E27FC236}">
                    <a16:creationId xmlns:a16="http://schemas.microsoft.com/office/drawing/2014/main" id="{494180E9-EC05-7A46-838B-7B3CCDB337F6}"/>
                  </a:ext>
                </a:extLst>
              </p:cNvPr>
              <p:cNvGraphicFramePr>
                <a:graphicFrameLocks noGrp="1"/>
              </p:cNvGraphicFramePr>
              <p:nvPr>
                <p:extLst>
                  <p:ext uri="{D42A27DB-BD31-4B8C-83A1-F6EECF244321}">
                    <p14:modId xmlns:p14="http://schemas.microsoft.com/office/powerpoint/2010/main" val="883425160"/>
                  </p:ext>
                </p:extLst>
              </p:nvPr>
            </p:nvGraphicFramePr>
            <p:xfrm>
              <a:off x="8051606" y="4375914"/>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3"/>
                          <a:stretch>
                            <a:fillRect t="-4167" r="-206667" b="-408333"/>
                          </a:stretch>
                        </a:blipFill>
                      </a:tcPr>
                    </a:tc>
                    <a:tc>
                      <a:txBody>
                        <a:bodyPr/>
                        <a:lstStyle/>
                        <a:p>
                          <a:endParaRPr lang="en-US"/>
                        </a:p>
                      </a:txBody>
                      <a:tcPr marL="45720" marR="45720">
                        <a:blipFill>
                          <a:blip r:embed="rId3"/>
                          <a:stretch>
                            <a:fillRect l="-84906" t="-4167" r="-75472" b="-408333"/>
                          </a:stretch>
                        </a:blipFill>
                      </a:tcPr>
                    </a:tc>
                    <a:tc>
                      <a:txBody>
                        <a:bodyPr/>
                        <a:lstStyle/>
                        <a:p>
                          <a:endParaRPr lang="en-US"/>
                        </a:p>
                      </a:txBody>
                      <a:tcPr marL="45720" marR="45720">
                        <a:blipFill>
                          <a:blip r:embed="rId3"/>
                          <a:stretch>
                            <a:fillRect l="-245000" t="-4167"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3"/>
                          <a:stretch>
                            <a:fillRect t="-100000" r="-206667" b="-292000"/>
                          </a:stretch>
                        </a:blipFill>
                      </a:tcPr>
                    </a:tc>
                    <a:tc>
                      <a:txBody>
                        <a:bodyPr/>
                        <a:lstStyle/>
                        <a:p>
                          <a:endParaRPr lang="en-US"/>
                        </a:p>
                      </a:txBody>
                      <a:tcPr marL="45720" marR="45720">
                        <a:blipFill>
                          <a:blip r:embed="rId3"/>
                          <a:stretch>
                            <a:fillRect l="-84906" t="-100000" r="-75472" b="-292000"/>
                          </a:stretch>
                        </a:blipFill>
                      </a:tcPr>
                    </a:tc>
                    <a:tc>
                      <a:txBody>
                        <a:bodyPr/>
                        <a:lstStyle/>
                        <a:p>
                          <a:endParaRPr lang="en-US"/>
                        </a:p>
                      </a:txBody>
                      <a:tcPr marL="45720" marR="45720">
                        <a:blipFill>
                          <a:blip r:embed="rId3"/>
                          <a:stretch>
                            <a:fillRect l="-245000" t="-1000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3"/>
                          <a:stretch>
                            <a:fillRect t="-208333" r="-206667" b="-204167"/>
                          </a:stretch>
                        </a:blipFill>
                      </a:tcPr>
                    </a:tc>
                    <a:tc>
                      <a:txBody>
                        <a:bodyPr/>
                        <a:lstStyle/>
                        <a:p>
                          <a:endParaRPr lang="en-US"/>
                        </a:p>
                      </a:txBody>
                      <a:tcPr marL="45720" marR="45720">
                        <a:blipFill>
                          <a:blip r:embed="rId3"/>
                          <a:stretch>
                            <a:fillRect l="-84906" t="-208333" r="-75472" b="-204167"/>
                          </a:stretch>
                        </a:blipFill>
                      </a:tcPr>
                    </a:tc>
                    <a:tc>
                      <a:txBody>
                        <a:bodyPr/>
                        <a:lstStyle/>
                        <a:p>
                          <a:endParaRPr lang="en-US"/>
                        </a:p>
                      </a:txBody>
                      <a:tcPr marL="45720" marR="45720">
                        <a:blipFill>
                          <a:blip r:embed="rId3"/>
                          <a:stretch>
                            <a:fillRect l="-245000" t="-208333"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3"/>
                          <a:stretch>
                            <a:fillRect t="-296000" r="-206667" b="-96000"/>
                          </a:stretch>
                        </a:blipFill>
                      </a:tcPr>
                    </a:tc>
                    <a:tc>
                      <a:txBody>
                        <a:bodyPr/>
                        <a:lstStyle/>
                        <a:p>
                          <a:endParaRPr lang="en-US"/>
                        </a:p>
                      </a:txBody>
                      <a:tcPr marL="45720" marR="45720">
                        <a:blipFill>
                          <a:blip r:embed="rId3"/>
                          <a:stretch>
                            <a:fillRect l="-84906" t="-296000" r="-75472" b="-96000"/>
                          </a:stretch>
                        </a:blipFill>
                      </a:tcPr>
                    </a:tc>
                    <a:tc>
                      <a:txBody>
                        <a:bodyPr/>
                        <a:lstStyle/>
                        <a:p>
                          <a:endParaRPr lang="en-US"/>
                        </a:p>
                      </a:txBody>
                      <a:tcPr marL="45720" marR="45720">
                        <a:blipFill>
                          <a:blip r:embed="rId3"/>
                          <a:stretch>
                            <a:fillRect l="-245000" t="-2960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3"/>
                          <a:stretch>
                            <a:fillRect t="-412500" r="-206667"/>
                          </a:stretch>
                        </a:blipFill>
                      </a:tcPr>
                    </a:tc>
                    <a:tc>
                      <a:txBody>
                        <a:bodyPr/>
                        <a:lstStyle/>
                        <a:p>
                          <a:endParaRPr lang="en-US"/>
                        </a:p>
                      </a:txBody>
                      <a:tcPr marL="45720" marR="45720">
                        <a:blipFill>
                          <a:blip r:embed="rId3"/>
                          <a:stretch>
                            <a:fillRect l="-84906" t="-412500" r="-75472"/>
                          </a:stretch>
                        </a:blipFill>
                      </a:tcPr>
                    </a:tc>
                    <a:tc>
                      <a:txBody>
                        <a:bodyPr/>
                        <a:lstStyle/>
                        <a:p>
                          <a:endParaRPr lang="en-US"/>
                        </a:p>
                      </a:txBody>
                      <a:tcPr marL="45720" marR="45720">
                        <a:blipFill>
                          <a:blip r:embed="rId3"/>
                          <a:stretch>
                            <a:fillRect l="-245000" t="-41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33E9CC8C-4F59-744B-A7D4-579BF73ADBD8}"/>
                  </a:ext>
                </a:extLst>
              </p:cNvPr>
              <p:cNvGraphicFramePr>
                <a:graphicFrameLocks noGrp="1"/>
              </p:cNvGraphicFramePr>
              <p:nvPr>
                <p:extLst>
                  <p:ext uri="{D42A27DB-BD31-4B8C-83A1-F6EECF244321}">
                    <p14:modId xmlns:p14="http://schemas.microsoft.com/office/powerpoint/2010/main" val="2415096827"/>
                  </p:ext>
                </p:extLst>
              </p:nvPr>
            </p:nvGraphicFramePr>
            <p:xfrm>
              <a:off x="10223543" y="4375914"/>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2</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8" name="Table 7">
                <a:extLst>
                  <a:ext uri="{FF2B5EF4-FFF2-40B4-BE49-F238E27FC236}">
                    <a16:creationId xmlns:a16="http://schemas.microsoft.com/office/drawing/2014/main" id="{33E9CC8C-4F59-744B-A7D4-579BF73ADBD8}"/>
                  </a:ext>
                </a:extLst>
              </p:cNvPr>
              <p:cNvGraphicFramePr>
                <a:graphicFrameLocks noGrp="1"/>
              </p:cNvGraphicFramePr>
              <p:nvPr>
                <p:extLst>
                  <p:ext uri="{D42A27DB-BD31-4B8C-83A1-F6EECF244321}">
                    <p14:modId xmlns:p14="http://schemas.microsoft.com/office/powerpoint/2010/main" val="2415096827"/>
                  </p:ext>
                </p:extLst>
              </p:nvPr>
            </p:nvGraphicFramePr>
            <p:xfrm>
              <a:off x="10223543" y="4375914"/>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4"/>
                          <a:stretch>
                            <a:fillRect l="-2273" t="-4167" r="-190909" b="-408333"/>
                          </a:stretch>
                        </a:blipFill>
                      </a:tcPr>
                    </a:tc>
                    <a:tc>
                      <a:txBody>
                        <a:bodyPr/>
                        <a:lstStyle/>
                        <a:p>
                          <a:endParaRPr lang="en-US"/>
                        </a:p>
                      </a:txBody>
                      <a:tcPr marL="45720" marR="45720">
                        <a:blipFill>
                          <a:blip r:embed="rId4"/>
                          <a:stretch>
                            <a:fillRect l="-102273" t="-4167" r="-90909" b="-408333"/>
                          </a:stretch>
                        </a:blipFill>
                      </a:tcPr>
                    </a:tc>
                    <a:tc>
                      <a:txBody>
                        <a:bodyPr/>
                        <a:lstStyle/>
                        <a:p>
                          <a:endParaRPr lang="en-US"/>
                        </a:p>
                      </a:txBody>
                      <a:tcPr marL="45720" marR="45720">
                        <a:blipFill>
                          <a:blip r:embed="rId4"/>
                          <a:stretch>
                            <a:fillRect l="-222500" t="-4167"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4"/>
                          <a:stretch>
                            <a:fillRect l="-2273" t="-100000" r="-190909" b="-292000"/>
                          </a:stretch>
                        </a:blipFill>
                      </a:tcPr>
                    </a:tc>
                    <a:tc>
                      <a:txBody>
                        <a:bodyPr/>
                        <a:lstStyle/>
                        <a:p>
                          <a:endParaRPr lang="en-US"/>
                        </a:p>
                      </a:txBody>
                      <a:tcPr marL="45720" marR="45720">
                        <a:blipFill>
                          <a:blip r:embed="rId4"/>
                          <a:stretch>
                            <a:fillRect l="-102273" t="-100000" r="-90909" b="-292000"/>
                          </a:stretch>
                        </a:blipFill>
                      </a:tcPr>
                    </a:tc>
                    <a:tc>
                      <a:txBody>
                        <a:bodyPr/>
                        <a:lstStyle/>
                        <a:p>
                          <a:endParaRPr lang="en-US"/>
                        </a:p>
                      </a:txBody>
                      <a:tcPr marL="45720" marR="45720">
                        <a:blipFill>
                          <a:blip r:embed="rId4"/>
                          <a:stretch>
                            <a:fillRect l="-222500" t="-1000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4"/>
                          <a:stretch>
                            <a:fillRect l="-2273" t="-208333" r="-190909" b="-204167"/>
                          </a:stretch>
                        </a:blipFill>
                      </a:tcPr>
                    </a:tc>
                    <a:tc>
                      <a:txBody>
                        <a:bodyPr/>
                        <a:lstStyle/>
                        <a:p>
                          <a:endParaRPr lang="en-US"/>
                        </a:p>
                      </a:txBody>
                      <a:tcPr marL="45720" marR="45720">
                        <a:blipFill>
                          <a:blip r:embed="rId4"/>
                          <a:stretch>
                            <a:fillRect l="-102273" t="-208333" r="-90909" b="-204167"/>
                          </a:stretch>
                        </a:blipFill>
                      </a:tcPr>
                    </a:tc>
                    <a:tc>
                      <a:txBody>
                        <a:bodyPr/>
                        <a:lstStyle/>
                        <a:p>
                          <a:endParaRPr lang="en-US"/>
                        </a:p>
                      </a:txBody>
                      <a:tcPr marL="45720" marR="45720">
                        <a:blipFill>
                          <a:blip r:embed="rId4"/>
                          <a:stretch>
                            <a:fillRect l="-222500" t="-208333"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4"/>
                          <a:stretch>
                            <a:fillRect l="-2273" t="-296000" r="-190909" b="-96000"/>
                          </a:stretch>
                        </a:blipFill>
                      </a:tcPr>
                    </a:tc>
                    <a:tc>
                      <a:txBody>
                        <a:bodyPr/>
                        <a:lstStyle/>
                        <a:p>
                          <a:endParaRPr lang="en-US"/>
                        </a:p>
                      </a:txBody>
                      <a:tcPr marL="45720" marR="45720">
                        <a:blipFill>
                          <a:blip r:embed="rId4"/>
                          <a:stretch>
                            <a:fillRect l="-102273" t="-296000" r="-90909" b="-96000"/>
                          </a:stretch>
                        </a:blipFill>
                      </a:tcPr>
                    </a:tc>
                    <a:tc>
                      <a:txBody>
                        <a:bodyPr/>
                        <a:lstStyle/>
                        <a:p>
                          <a:endParaRPr lang="en-US"/>
                        </a:p>
                      </a:txBody>
                      <a:tcPr marL="45720" marR="45720">
                        <a:blipFill>
                          <a:blip r:embed="rId4"/>
                          <a:stretch>
                            <a:fillRect l="-222500" t="-2960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4"/>
                          <a:stretch>
                            <a:fillRect l="-2273" t="-412500" r="-190909"/>
                          </a:stretch>
                        </a:blipFill>
                      </a:tcPr>
                    </a:tc>
                    <a:tc>
                      <a:txBody>
                        <a:bodyPr/>
                        <a:lstStyle/>
                        <a:p>
                          <a:endParaRPr lang="en-US"/>
                        </a:p>
                      </a:txBody>
                      <a:tcPr marL="45720" marR="45720">
                        <a:blipFill>
                          <a:blip r:embed="rId4"/>
                          <a:stretch>
                            <a:fillRect l="-102273" t="-412500" r="-90909"/>
                          </a:stretch>
                        </a:blipFill>
                      </a:tcPr>
                    </a:tc>
                    <a:tc>
                      <a:txBody>
                        <a:bodyPr/>
                        <a:lstStyle/>
                        <a:p>
                          <a:endParaRPr lang="en-US"/>
                        </a:p>
                      </a:txBody>
                      <a:tcPr marL="45720" marR="45720">
                        <a:blipFill>
                          <a:blip r:embed="rId4"/>
                          <a:stretch>
                            <a:fillRect l="-222500" t="-41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5D3BF00F-85A0-0349-9084-0412082DE026}"/>
                  </a:ext>
                </a:extLst>
              </p:cNvPr>
              <p:cNvGraphicFramePr>
                <a:graphicFrameLocks noGrp="1"/>
              </p:cNvGraphicFramePr>
              <p:nvPr>
                <p:extLst>
                  <p:ext uri="{D42A27DB-BD31-4B8C-83A1-F6EECF244321}">
                    <p14:modId xmlns:p14="http://schemas.microsoft.com/office/powerpoint/2010/main" val="1402138931"/>
                  </p:ext>
                </p:extLst>
              </p:nvPr>
            </p:nvGraphicFramePr>
            <p:xfrm>
              <a:off x="10661799" y="2175215"/>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0</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9" name="Table 8">
                <a:extLst>
                  <a:ext uri="{FF2B5EF4-FFF2-40B4-BE49-F238E27FC236}">
                    <a16:creationId xmlns:a16="http://schemas.microsoft.com/office/drawing/2014/main" id="{5D3BF00F-85A0-0349-9084-0412082DE026}"/>
                  </a:ext>
                </a:extLst>
              </p:cNvPr>
              <p:cNvGraphicFramePr>
                <a:graphicFrameLocks noGrp="1"/>
              </p:cNvGraphicFramePr>
              <p:nvPr>
                <p:extLst>
                  <p:ext uri="{D42A27DB-BD31-4B8C-83A1-F6EECF244321}">
                    <p14:modId xmlns:p14="http://schemas.microsoft.com/office/powerpoint/2010/main" val="1402138931"/>
                  </p:ext>
                </p:extLst>
              </p:nvPr>
            </p:nvGraphicFramePr>
            <p:xfrm>
              <a:off x="10661799" y="2175215"/>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5"/>
                          <a:stretch>
                            <a:fillRect l="-2222" t="-4167" r="-71111" b="-204167"/>
                          </a:stretch>
                        </a:blipFill>
                      </a:tcPr>
                    </a:tc>
                    <a:tc>
                      <a:txBody>
                        <a:bodyPr/>
                        <a:lstStyle/>
                        <a:p>
                          <a:endParaRPr lang="en-US"/>
                        </a:p>
                      </a:txBody>
                      <a:tcPr marL="45720" marR="45720">
                        <a:blipFill>
                          <a:blip r:embed="rId5"/>
                          <a:stretch>
                            <a:fillRect l="-143750" t="-4167"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5"/>
                          <a:stretch>
                            <a:fillRect l="-2222" t="-100000" r="-71111" b="-96000"/>
                          </a:stretch>
                        </a:blipFill>
                      </a:tcPr>
                    </a:tc>
                    <a:tc>
                      <a:txBody>
                        <a:bodyPr/>
                        <a:lstStyle/>
                        <a:p>
                          <a:endParaRPr lang="en-US"/>
                        </a:p>
                      </a:txBody>
                      <a:tcPr marL="45720" marR="45720">
                        <a:blipFill>
                          <a:blip r:embed="rId5"/>
                          <a:stretch>
                            <a:fillRect l="-143750" t="-100000" b="-96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5"/>
                          <a:stretch>
                            <a:fillRect l="-2222" t="-208333" r="-71111"/>
                          </a:stretch>
                        </a:blipFill>
                      </a:tcPr>
                    </a:tc>
                    <a:tc>
                      <a:txBody>
                        <a:bodyPr/>
                        <a:lstStyle/>
                        <a:p>
                          <a:endParaRPr lang="en-US"/>
                        </a:p>
                      </a:txBody>
                      <a:tcPr marL="45720" marR="45720">
                        <a:blipFill>
                          <a:blip r:embed="rId5"/>
                          <a:stretch>
                            <a:fillRect l="-143750" t="-208333"/>
                          </a:stretch>
                        </a:blipFill>
                      </a:tcPr>
                    </a:tc>
                    <a:extLst>
                      <a:ext uri="{0D108BD9-81ED-4DB2-BD59-A6C34878D82A}">
                        <a16:rowId xmlns:a16="http://schemas.microsoft.com/office/drawing/2014/main" val="10008"/>
                      </a:ext>
                    </a:extLst>
                  </a:tr>
                </a:tbl>
              </a:graphicData>
            </a:graphic>
          </p:graphicFrame>
        </mc:Fallback>
      </mc:AlternateContent>
      <p:grpSp>
        <p:nvGrpSpPr>
          <p:cNvPr id="11" name="Group 10">
            <a:extLst>
              <a:ext uri="{FF2B5EF4-FFF2-40B4-BE49-F238E27FC236}">
                <a16:creationId xmlns:a16="http://schemas.microsoft.com/office/drawing/2014/main" id="{31D6467F-F380-6848-8972-E379AD6DBBCA}"/>
              </a:ext>
            </a:extLst>
          </p:cNvPr>
          <p:cNvGrpSpPr/>
          <p:nvPr/>
        </p:nvGrpSpPr>
        <p:grpSpPr>
          <a:xfrm>
            <a:off x="8826352" y="3155117"/>
            <a:ext cx="2377597" cy="1153116"/>
            <a:chOff x="692704" y="3464504"/>
            <a:chExt cx="2377597" cy="1153116"/>
          </a:xfrm>
        </p:grpSpPr>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1AD353E-7785-8649-AAA3-0B3AEB6EC9D3}"/>
                    </a:ext>
                  </a:extLst>
                </p:cNvPr>
                <p:cNvSpPr txBox="1"/>
                <p:nvPr/>
              </p:nvSpPr>
              <p:spPr>
                <a:xfrm>
                  <a:off x="692704" y="420336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53" name="TextBox 52">
                  <a:extLst>
                    <a:ext uri="{FF2B5EF4-FFF2-40B4-BE49-F238E27FC236}">
                      <a16:creationId xmlns:a16="http://schemas.microsoft.com/office/drawing/2014/main" id="{FFECA7EF-66D2-154F-A007-903C9CD582DE}"/>
                    </a:ext>
                  </a:extLst>
                </p:cNvPr>
                <p:cNvSpPr txBox="1">
                  <a:spLocks noRot="1" noChangeAspect="1" noMove="1" noResize="1" noEditPoints="1" noAdjustHandles="1" noChangeArrowheads="1" noChangeShapeType="1" noTextEdit="1"/>
                </p:cNvSpPr>
                <p:nvPr/>
              </p:nvSpPr>
              <p:spPr>
                <a:xfrm>
                  <a:off x="692704" y="4203366"/>
                  <a:ext cx="972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5C8DF6B-C10F-BD4F-9F2D-368F33823AF7}"/>
                    </a:ext>
                  </a:extLst>
                </p:cNvPr>
                <p:cNvSpPr txBox="1"/>
                <p:nvPr/>
              </p:nvSpPr>
              <p:spPr>
                <a:xfrm>
                  <a:off x="1351335" y="346450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de-DE" dirty="0"/>
                </a:p>
              </p:txBody>
            </p:sp>
          </mc:Choice>
          <mc:Fallback xmlns="">
            <p:sp>
              <p:nvSpPr>
                <p:cNvPr id="51" name="TextBox 50">
                  <a:extLst>
                    <a:ext uri="{FF2B5EF4-FFF2-40B4-BE49-F238E27FC236}">
                      <a16:creationId xmlns:a16="http://schemas.microsoft.com/office/drawing/2014/main" id="{15213A92-6BD1-1442-AC88-F0950E02DC32}"/>
                    </a:ext>
                  </a:extLst>
                </p:cNvPr>
                <p:cNvSpPr txBox="1">
                  <a:spLocks noRot="1" noChangeAspect="1" noMove="1" noResize="1" noEditPoints="1" noAdjustHandles="1" noChangeArrowheads="1" noChangeShapeType="1" noTextEdit="1"/>
                </p:cNvSpPr>
                <p:nvPr/>
              </p:nvSpPr>
              <p:spPr>
                <a:xfrm>
                  <a:off x="1351335" y="3464504"/>
                  <a:ext cx="972000" cy="389513"/>
                </a:xfrm>
                <a:prstGeom prst="ellipse">
                  <a:avLst/>
                </a:prstGeom>
                <a:blipFill>
                  <a:blip r:embed="rId7"/>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E1C96A1-0358-D543-83C9-60E44C05877D}"/>
                    </a:ext>
                  </a:extLst>
                </p:cNvPr>
                <p:cNvSpPr txBox="1"/>
                <p:nvPr/>
              </p:nvSpPr>
              <p:spPr>
                <a:xfrm>
                  <a:off x="2058266" y="4228107"/>
                  <a:ext cx="101203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oMath>
                    </m:oMathPara>
                  </a14:m>
                  <a:endParaRPr lang="de-DE" dirty="0"/>
                </a:p>
              </p:txBody>
            </p:sp>
          </mc:Choice>
          <mc:Fallback xmlns="">
            <p:sp>
              <p:nvSpPr>
                <p:cNvPr id="49" name="TextBox 48">
                  <a:extLst>
                    <a:ext uri="{FF2B5EF4-FFF2-40B4-BE49-F238E27FC236}">
                      <a16:creationId xmlns:a16="http://schemas.microsoft.com/office/drawing/2014/main" id="{A8E32224-36EA-DF46-B1C1-49B968FB5125}"/>
                    </a:ext>
                  </a:extLst>
                </p:cNvPr>
                <p:cNvSpPr txBox="1">
                  <a:spLocks noRot="1" noChangeAspect="1" noMove="1" noResize="1" noEditPoints="1" noAdjustHandles="1" noChangeArrowheads="1" noChangeShapeType="1" noTextEdit="1"/>
                </p:cNvSpPr>
                <p:nvPr/>
              </p:nvSpPr>
              <p:spPr>
                <a:xfrm>
                  <a:off x="2058266" y="4228107"/>
                  <a:ext cx="1012035"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16" name="Straight Arrow Connector 15">
              <a:extLst>
                <a:ext uri="{FF2B5EF4-FFF2-40B4-BE49-F238E27FC236}">
                  <a16:creationId xmlns:a16="http://schemas.microsoft.com/office/drawing/2014/main" id="{04D92F75-4ADA-F848-9F19-CA6E0FE16EC5}"/>
                </a:ext>
              </a:extLst>
            </p:cNvPr>
            <p:cNvCxnSpPr>
              <a:cxnSpLocks/>
              <a:stCxn id="14" idx="3"/>
              <a:endCxn id="13" idx="0"/>
            </p:cNvCxnSpPr>
            <p:nvPr/>
          </p:nvCxnSpPr>
          <p:spPr>
            <a:xfrm flipH="1">
              <a:off x="1178704" y="3796974"/>
              <a:ext cx="314977" cy="40639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A7CC333B-A76A-9442-8B23-2E02DD4CB95A}"/>
                </a:ext>
              </a:extLst>
            </p:cNvPr>
            <p:cNvCxnSpPr>
              <a:cxnSpLocks/>
              <a:stCxn id="14" idx="5"/>
              <a:endCxn id="15" idx="0"/>
            </p:cNvCxnSpPr>
            <p:nvPr/>
          </p:nvCxnSpPr>
          <p:spPr>
            <a:xfrm>
              <a:off x="2180989" y="3796974"/>
              <a:ext cx="383295" cy="43113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18" name="Rounded Rectangle 17">
            <a:extLst>
              <a:ext uri="{FF2B5EF4-FFF2-40B4-BE49-F238E27FC236}">
                <a16:creationId xmlns:a16="http://schemas.microsoft.com/office/drawing/2014/main" id="{566C8329-25A5-B043-B4C3-B3A713896174}"/>
              </a:ext>
            </a:extLst>
          </p:cNvPr>
          <p:cNvSpPr/>
          <p:nvPr/>
        </p:nvSpPr>
        <p:spPr>
          <a:xfrm rot="2646496">
            <a:off x="9253065" y="2869958"/>
            <a:ext cx="791021" cy="1641651"/>
          </a:xfrm>
          <a:prstGeom prst="round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Rounded Rectangle 18">
            <a:extLst>
              <a:ext uri="{FF2B5EF4-FFF2-40B4-BE49-F238E27FC236}">
                <a16:creationId xmlns:a16="http://schemas.microsoft.com/office/drawing/2014/main" id="{DE0E4854-7B22-F040-8FAD-A82CAF041CD6}"/>
              </a:ext>
            </a:extLst>
          </p:cNvPr>
          <p:cNvSpPr/>
          <p:nvPr/>
        </p:nvSpPr>
        <p:spPr>
          <a:xfrm rot="18953504" flipH="1">
            <a:off x="9903536" y="2844819"/>
            <a:ext cx="791021" cy="1641651"/>
          </a:xfrm>
          <a:prstGeom prst="round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ounded Rectangle 19">
            <a:extLst>
              <a:ext uri="{FF2B5EF4-FFF2-40B4-BE49-F238E27FC236}">
                <a16:creationId xmlns:a16="http://schemas.microsoft.com/office/drawing/2014/main" id="{AF491C9C-EDE5-3642-86D5-B31AE68A0CF9}"/>
              </a:ext>
            </a:extLst>
          </p:cNvPr>
          <p:cNvSpPr/>
          <p:nvPr/>
        </p:nvSpPr>
        <p:spPr>
          <a:xfrm>
            <a:off x="9457916" y="3000301"/>
            <a:ext cx="1045955" cy="674294"/>
          </a:xfrm>
          <a:prstGeom prst="roundRect">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4838247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DA9B5-7E3E-2346-BE20-455E0B953960}"/>
              </a:ext>
            </a:extLst>
          </p:cNvPr>
          <p:cNvSpPr>
            <a:spLocks noGrp="1"/>
          </p:cNvSpPr>
          <p:nvPr>
            <p:ph type="title"/>
          </p:nvPr>
        </p:nvSpPr>
        <p:spPr/>
        <p:txBody>
          <a:bodyPr/>
          <a:lstStyle/>
          <a:p>
            <a:r>
              <a:rPr lang="de-DE" dirty="0"/>
              <a:t>Faktormodelle: Beispiele als Markov Netzwerke</a:t>
            </a:r>
          </a:p>
        </p:txBody>
      </p:sp>
      <mc:AlternateContent xmlns:mc="http://schemas.openxmlformats.org/markup-compatibility/2006" xmlns:a14="http://schemas.microsoft.com/office/drawing/2010/main">
        <mc:Choice Requires="a14">
          <p:sp>
            <p:nvSpPr>
              <p:cNvPr id="153" name="Content Placeholder 152">
                <a:extLst>
                  <a:ext uri="{FF2B5EF4-FFF2-40B4-BE49-F238E27FC236}">
                    <a16:creationId xmlns:a16="http://schemas.microsoft.com/office/drawing/2014/main" id="{8B655BC8-058F-2C42-8905-B5DF1D276407}"/>
                  </a:ext>
                </a:extLst>
              </p:cNvPr>
              <p:cNvSpPr>
                <a:spLocks noGrp="1"/>
              </p:cNvSpPr>
              <p:nvPr>
                <p:ph idx="1"/>
              </p:nvPr>
            </p:nvSpPr>
            <p:spPr>
              <a:xfrm>
                <a:off x="359999" y="1665066"/>
                <a:ext cx="5719077" cy="4240848"/>
              </a:xfrm>
            </p:spPr>
            <p:txBody>
              <a:bodyPr/>
              <a:lstStyle/>
              <a:p>
                <a:r>
                  <a:rPr lang="en-GB" dirty="0"/>
                  <a:t>Faktor von der Faktordefinition</a:t>
                </a:r>
              </a:p>
              <a:p>
                <a:pPr lvl="1"/>
                <a14:m>
                  <m:oMath xmlns:m="http://schemas.openxmlformats.org/officeDocument/2006/math">
                    <m:r>
                      <a:rPr lang="en-GB" i="1" dirty="0">
                        <a:latin typeface="Cambria Math" panose="02040503050406030204" pitchFamily="18" charset="0"/>
                      </a:rPr>
                      <m:t>𝑍</m:t>
                    </m:r>
                    <m:r>
                      <a:rPr lang="en-GB" i="1" dirty="0">
                        <a:latin typeface="Cambria Math" panose="02040503050406030204" pitchFamily="18" charset="0"/>
                      </a:rPr>
                      <m:t>=100</m:t>
                    </m:r>
                  </m:oMath>
                </a14:m>
                <a:r>
                  <a:rPr lang="en-GB" dirty="0"/>
                  <a:t> als Summe der Potentiale</a:t>
                </a:r>
              </a:p>
              <a:p>
                <a:pPr lvl="2"/>
                <a:r>
                  <a:rPr lang="en-GB" dirty="0"/>
                  <a:t>Ergibt die Beispielverteilung vom Anfang, die keine bedingte Unabhängigkeiten aufwies</a:t>
                </a:r>
              </a:p>
              <a:p>
                <a:r>
                  <a:rPr lang="en-GB" dirty="0"/>
                  <a:t>Könnte Teil eines größeren Modells sein: Faktormodell </a:t>
                </a:r>
                <a14:m>
                  <m:oMath xmlns:m="http://schemas.openxmlformats.org/officeDocument/2006/math">
                    <m:r>
                      <a:rPr lang="en-GB" i="1" dirty="0">
                        <a:latin typeface="Cambria Math" panose="02040503050406030204" pitchFamily="18" charset="0"/>
                      </a:rPr>
                      <m:t>𝐹</m:t>
                    </m:r>
                    <m:r>
                      <a:rPr lang="en-GB" i="1" dirty="0">
                        <a:latin typeface="Cambria Math" panose="02040503050406030204" pitchFamily="18" charset="0"/>
                      </a:rPr>
                      <m:t>=</m:t>
                    </m:r>
                    <m:sSubSup>
                      <m:sSubSupPr>
                        <m:ctrlPr>
                          <a:rPr lang="ar-AE" i="1" dirty="0">
                            <a:latin typeface="Cambria Math" panose="02040503050406030204" pitchFamily="18" charset="0"/>
                          </a:rPr>
                        </m:ctrlPr>
                      </m:sSubSupPr>
                      <m:e>
                        <m:d>
                          <m:dPr>
                            <m:begChr m:val="{"/>
                            <m:endChr m:val="}"/>
                            <m:ctrlPr>
                              <a:rPr lang="ar-AE" i="1" dirty="0">
                                <a:latin typeface="Cambria Math" panose="02040503050406030204" pitchFamily="18" charset="0"/>
                              </a:rPr>
                            </m:ctrlPr>
                          </m:dPr>
                          <m:e>
                            <m:sSub>
                              <m:sSubPr>
                                <m:ctrlPr>
                                  <a:rPr lang="ar-AE" i="1" dirty="0">
                                    <a:latin typeface="Cambria Math" panose="02040503050406030204" pitchFamily="18" charset="0"/>
                                  </a:rPr>
                                </m:ctrlPr>
                              </m:sSubPr>
                              <m:e>
                                <m:r>
                                  <a:rPr lang="ar-AE" i="1" dirty="0">
                                    <a:latin typeface="Cambria Math" panose="02040503050406030204" pitchFamily="18" charset="0"/>
                                  </a:rPr>
                                  <m:t>𝑓</m:t>
                                </m:r>
                              </m:e>
                              <m:sub>
                                <m:r>
                                  <a:rPr lang="ar-AE" i="1" dirty="0">
                                    <a:latin typeface="Cambria Math" panose="02040503050406030204" pitchFamily="18" charset="0"/>
                                  </a:rPr>
                                  <m:t>𝑖</m:t>
                                </m:r>
                              </m:sub>
                            </m:sSub>
                          </m:e>
                        </m:d>
                      </m:e>
                      <m:sub>
                        <m:r>
                          <a:rPr lang="ar-AE" i="1" dirty="0">
                            <a:latin typeface="Cambria Math" panose="02040503050406030204" pitchFamily="18" charset="0"/>
                          </a:rPr>
                          <m:t>𝑖</m:t>
                        </m:r>
                        <m:r>
                          <a:rPr lang="ar-AE" i="1" dirty="0">
                            <a:latin typeface="Cambria Math" panose="02040503050406030204" pitchFamily="18" charset="0"/>
                          </a:rPr>
                          <m:t>=0</m:t>
                        </m:r>
                      </m:sub>
                      <m:sup>
                        <m:r>
                          <a:rPr lang="ar-AE" i="1" dirty="0">
                            <a:latin typeface="Cambria Math" panose="02040503050406030204" pitchFamily="18" charset="0"/>
                          </a:rPr>
                          <m:t>3</m:t>
                        </m:r>
                      </m:sup>
                    </m:sSubSup>
                  </m:oMath>
                </a14:m>
                <a:endParaRPr lang="ar-AE" dirty="0"/>
              </a:p>
              <a:p>
                <a:pPr lvl="1"/>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𝑓</m:t>
                        </m:r>
                      </m:e>
                      <m:sub>
                        <m:r>
                          <a:rPr lang="ar-AE" i="1">
                            <a:latin typeface="Cambria Math" panose="02040503050406030204" pitchFamily="18" charset="0"/>
                          </a:rPr>
                          <m:t>0</m:t>
                        </m:r>
                      </m:sub>
                    </m:sSub>
                    <m:r>
                      <a:rPr lang="ar-AE" i="1">
                        <a:latin typeface="Cambria Math" panose="02040503050406030204" pitchFamily="18" charset="0"/>
                      </a:rPr>
                      <m:t>=</m:t>
                    </m:r>
                    <m:sSub>
                      <m:sSubPr>
                        <m:ctrlPr>
                          <a:rPr lang="ar-AE" i="1">
                            <a:latin typeface="Cambria Math" panose="02040503050406030204" pitchFamily="18" charset="0"/>
                            <a:ea typeface="Cambria Math" panose="02040503050406030204" pitchFamily="18" charset="0"/>
                          </a:rPr>
                        </m:ctrlPr>
                      </m:sSubPr>
                      <m:e>
                        <m:r>
                          <a:rPr lang="ar-AE" i="1">
                            <a:latin typeface="Cambria Math" panose="02040503050406030204" pitchFamily="18" charset="0"/>
                            <a:ea typeface="Cambria Math" panose="02040503050406030204" pitchFamily="18" charset="0"/>
                          </a:rPr>
                          <m:t>𝜙</m:t>
                        </m:r>
                      </m:e>
                      <m:sub>
                        <m:r>
                          <a:rPr lang="ar-AE" i="1">
                            <a:latin typeface="Cambria Math" panose="02040503050406030204" pitchFamily="18" charset="0"/>
                            <a:ea typeface="Cambria Math" panose="02040503050406030204" pitchFamily="18" charset="0"/>
                          </a:rPr>
                          <m:t>0</m:t>
                        </m:r>
                      </m:sub>
                    </m:sSub>
                    <m:d>
                      <m:dPr>
                        <m:ctrlPr>
                          <a:rPr lang="ar-AE" i="1">
                            <a:latin typeface="Cambria Math" panose="02040503050406030204" pitchFamily="18" charset="0"/>
                            <a:ea typeface="Cambria Math" panose="02040503050406030204" pitchFamily="18" charset="0"/>
                          </a:rPr>
                        </m:ctrlPr>
                      </m:dPr>
                      <m:e>
                        <m:r>
                          <a:rPr lang="ar-AE" i="1">
                            <a:latin typeface="Cambria Math" panose="02040503050406030204" pitchFamily="18" charset="0"/>
                            <a:ea typeface="Cambria Math" panose="02040503050406030204" pitchFamily="18" charset="0"/>
                          </a:rPr>
                          <m:t>𝐸𝑝𝑖𝑑</m:t>
                        </m:r>
                      </m:e>
                    </m:d>
                  </m:oMath>
                </a14:m>
                <a:r>
                  <a:rPr lang="ar-AE" dirty="0">
                    <a:ea typeface="Cambria Math" panose="02040503050406030204" pitchFamily="18" charset="0"/>
                  </a:rPr>
                  <a:t> </a:t>
                </a:r>
                <a:r>
                  <a:rPr lang="en-GB" dirty="0">
                    <a:solidFill>
                      <a:schemeClr val="tx1">
                        <a:lumMod val="40000"/>
                        <a:lumOff val="60000"/>
                      </a:schemeClr>
                    </a:solidFill>
                    <a:ea typeface="Cambria Math" panose="02040503050406030204" pitchFamily="18" charset="0"/>
                  </a:rPr>
                  <a:t>als Quasi-Apriori-Verteilung</a:t>
                </a:r>
              </a:p>
              <a:p>
                <a:pPr lvl="1"/>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𝑓</m:t>
                        </m:r>
                      </m:e>
                      <m:sub>
                        <m:r>
                          <a:rPr lang="ar-AE" i="1">
                            <a:latin typeface="Cambria Math" panose="02040503050406030204" pitchFamily="18" charset="0"/>
                          </a:rPr>
                          <m:t>1</m:t>
                        </m:r>
                      </m:sub>
                    </m:sSub>
                    <m:r>
                      <a:rPr lang="ar-AE" i="1">
                        <a:latin typeface="Cambria Math" panose="02040503050406030204" pitchFamily="18" charset="0"/>
                      </a:rPr>
                      <m:t>=</m:t>
                    </m:r>
                    <m:sSub>
                      <m:sSubPr>
                        <m:ctrlPr>
                          <a:rPr lang="ar-AE" i="1">
                            <a:latin typeface="Cambria Math" panose="02040503050406030204" pitchFamily="18" charset="0"/>
                            <a:ea typeface="Cambria Math" panose="02040503050406030204" pitchFamily="18" charset="0"/>
                          </a:rPr>
                        </m:ctrlPr>
                      </m:sSubPr>
                      <m:e>
                        <m:r>
                          <a:rPr lang="ar-AE" i="1">
                            <a:latin typeface="Cambria Math" panose="02040503050406030204" pitchFamily="18" charset="0"/>
                            <a:ea typeface="Cambria Math" panose="02040503050406030204" pitchFamily="18" charset="0"/>
                          </a:rPr>
                          <m:t>𝜙</m:t>
                        </m:r>
                      </m:e>
                      <m:sub>
                        <m:r>
                          <a:rPr lang="ar-AE" i="1">
                            <a:latin typeface="Cambria Math" panose="02040503050406030204" pitchFamily="18" charset="0"/>
                            <a:ea typeface="Cambria Math" panose="02040503050406030204" pitchFamily="18" charset="0"/>
                          </a:rPr>
                          <m:t>1</m:t>
                        </m:r>
                      </m:sub>
                    </m:sSub>
                    <m:d>
                      <m:dPr>
                        <m:ctrlPr>
                          <a:rPr lang="ar-AE" i="1">
                            <a:latin typeface="Cambria Math" panose="02040503050406030204" pitchFamily="18" charset="0"/>
                            <a:ea typeface="Cambria Math" panose="02040503050406030204" pitchFamily="18" charset="0"/>
                          </a:rPr>
                        </m:ctrlPr>
                      </m:dPr>
                      <m:e>
                        <m:r>
                          <a:rPr lang="ar-AE" i="1">
                            <a:latin typeface="Cambria Math" panose="02040503050406030204" pitchFamily="18" charset="0"/>
                            <a:ea typeface="Cambria Math" panose="02040503050406030204" pitchFamily="18" charset="0"/>
                          </a:rPr>
                          <m:t>𝐸𝑝𝑖𝑑</m:t>
                        </m:r>
                        <m:r>
                          <a:rPr lang="ar-AE" i="1">
                            <a:latin typeface="Cambria Math" panose="02040503050406030204" pitchFamily="18" charset="0"/>
                            <a:ea typeface="Cambria Math" panose="02040503050406030204" pitchFamily="18" charset="0"/>
                          </a:rPr>
                          <m:t>,</m:t>
                        </m:r>
                        <m:r>
                          <a:rPr lang="ar-AE" i="1">
                            <a:latin typeface="Cambria Math" panose="02040503050406030204" pitchFamily="18" charset="0"/>
                            <a:ea typeface="Cambria Math" panose="02040503050406030204" pitchFamily="18" charset="0"/>
                          </a:rPr>
                          <m:t>𝑁𝑎𝑡𝐷𝑖𝑠</m:t>
                        </m:r>
                        <m:r>
                          <a:rPr lang="ar-AE" i="1">
                            <a:latin typeface="Cambria Math" panose="02040503050406030204" pitchFamily="18" charset="0"/>
                            <a:ea typeface="Cambria Math" panose="02040503050406030204" pitchFamily="18" charset="0"/>
                          </a:rPr>
                          <m:t>,</m:t>
                        </m:r>
                        <m:r>
                          <a:rPr lang="ar-AE" i="1">
                            <a:latin typeface="Cambria Math" panose="02040503050406030204" pitchFamily="18" charset="0"/>
                            <a:ea typeface="Cambria Math" panose="02040503050406030204" pitchFamily="18" charset="0"/>
                          </a:rPr>
                          <m:t>𝐴𝑟𝑡𝑖𝑓</m:t>
                        </m:r>
                      </m:e>
                    </m:d>
                  </m:oMath>
                </a14:m>
                <a:r>
                  <a:rPr lang="ar-AE" dirty="0"/>
                  <a:t> </a:t>
                </a:r>
                <a:r>
                  <a:rPr lang="en-GB" dirty="0">
                    <a:solidFill>
                      <a:schemeClr val="tx1">
                        <a:lumMod val="40000"/>
                        <a:lumOff val="60000"/>
                      </a:schemeClr>
                    </a:solidFill>
                  </a:rPr>
                  <a:t>als Quasi-CPD</a:t>
                </a:r>
              </a:p>
              <a:p>
                <a:pPr lvl="1"/>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𝑓</m:t>
                        </m:r>
                      </m:e>
                      <m:sub>
                        <m:r>
                          <a:rPr lang="ar-AE" i="1">
                            <a:latin typeface="Cambria Math" panose="02040503050406030204" pitchFamily="18" charset="0"/>
                          </a:rPr>
                          <m:t>2</m:t>
                        </m:r>
                      </m:sub>
                    </m:sSub>
                    <m:r>
                      <a:rPr lang="ar-AE" i="1">
                        <a:latin typeface="Cambria Math" panose="02040503050406030204" pitchFamily="18" charset="0"/>
                      </a:rPr>
                      <m:t>=</m:t>
                    </m:r>
                    <m:sSub>
                      <m:sSubPr>
                        <m:ctrlPr>
                          <a:rPr lang="ar-AE" i="1">
                            <a:latin typeface="Cambria Math" panose="02040503050406030204" pitchFamily="18" charset="0"/>
                            <a:ea typeface="Cambria Math" panose="02040503050406030204" pitchFamily="18" charset="0"/>
                          </a:rPr>
                        </m:ctrlPr>
                      </m:sSubPr>
                      <m:e>
                        <m:r>
                          <a:rPr lang="ar-AE" i="1">
                            <a:latin typeface="Cambria Math" panose="02040503050406030204" pitchFamily="18" charset="0"/>
                            <a:ea typeface="Cambria Math" panose="02040503050406030204" pitchFamily="18" charset="0"/>
                          </a:rPr>
                          <m:t>𝜙</m:t>
                        </m:r>
                      </m:e>
                      <m:sub>
                        <m:r>
                          <a:rPr lang="ar-AE" i="1">
                            <a:latin typeface="Cambria Math" panose="02040503050406030204" pitchFamily="18" charset="0"/>
                            <a:ea typeface="Cambria Math" panose="02040503050406030204" pitchFamily="18" charset="0"/>
                          </a:rPr>
                          <m:t>2</m:t>
                        </m:r>
                      </m:sub>
                    </m:sSub>
                    <m:d>
                      <m:dPr>
                        <m:ctrlPr>
                          <a:rPr lang="ar-AE" i="1">
                            <a:latin typeface="Cambria Math" panose="02040503050406030204" pitchFamily="18" charset="0"/>
                            <a:ea typeface="Cambria Math" panose="02040503050406030204" pitchFamily="18" charset="0"/>
                          </a:rPr>
                        </m:ctrlPr>
                      </m:dPr>
                      <m:e>
                        <m:r>
                          <a:rPr lang="ar-AE" i="1">
                            <a:latin typeface="Cambria Math" panose="02040503050406030204" pitchFamily="18" charset="0"/>
                            <a:ea typeface="Cambria Math" panose="02040503050406030204" pitchFamily="18" charset="0"/>
                          </a:rPr>
                          <m:t>𝐸𝑝𝑖𝑑</m:t>
                        </m:r>
                        <m:r>
                          <a:rPr lang="ar-AE" i="1">
                            <a:latin typeface="Cambria Math" panose="02040503050406030204" pitchFamily="18" charset="0"/>
                            <a:ea typeface="Cambria Math" panose="02040503050406030204" pitchFamily="18" charset="0"/>
                          </a:rPr>
                          <m:t>,</m:t>
                        </m:r>
                        <m:r>
                          <a:rPr lang="ar-AE" i="1">
                            <a:latin typeface="Cambria Math" panose="02040503050406030204" pitchFamily="18" charset="0"/>
                            <a:ea typeface="Cambria Math" panose="02040503050406030204" pitchFamily="18" charset="0"/>
                          </a:rPr>
                          <m:t>𝑇𝑟𝑎𝑣𝑒𝑙</m:t>
                        </m:r>
                        <m:r>
                          <a:rPr lang="ar-AE" i="1">
                            <a:latin typeface="Cambria Math" panose="02040503050406030204" pitchFamily="18" charset="0"/>
                            <a:ea typeface="Cambria Math" panose="02040503050406030204" pitchFamily="18" charset="0"/>
                          </a:rPr>
                          <m:t>,</m:t>
                        </m:r>
                        <m:r>
                          <a:rPr lang="ar-AE" i="1">
                            <a:latin typeface="Cambria Math" panose="02040503050406030204" pitchFamily="18" charset="0"/>
                            <a:ea typeface="Cambria Math" panose="02040503050406030204" pitchFamily="18" charset="0"/>
                          </a:rPr>
                          <m:t>𝑆𝑖𝑐𝑘</m:t>
                        </m:r>
                      </m:e>
                    </m:d>
                    <m:r>
                      <a:rPr lang="ar-AE" i="1">
                        <a:solidFill>
                          <a:schemeClr val="tx1">
                            <a:lumMod val="40000"/>
                            <a:lumOff val="60000"/>
                          </a:schemeClr>
                        </a:solidFill>
                        <a:latin typeface="Cambria Math" panose="02040503050406030204" pitchFamily="18" charset="0"/>
                        <a:ea typeface="Cambria Math" panose="02040503050406030204" pitchFamily="18" charset="0"/>
                      </a:rPr>
                      <m:t>=</m:t>
                    </m:r>
                    <m:r>
                      <a:rPr lang="ar-AE" i="1">
                        <a:solidFill>
                          <a:schemeClr val="tx1">
                            <a:lumMod val="40000"/>
                            <a:lumOff val="60000"/>
                          </a:schemeClr>
                        </a:solidFill>
                        <a:latin typeface="Cambria Math" panose="02040503050406030204" pitchFamily="18" charset="0"/>
                        <a:ea typeface="Cambria Math" panose="02040503050406030204" pitchFamily="18" charset="0"/>
                      </a:rPr>
                      <m:t>𝑓</m:t>
                    </m:r>
                  </m:oMath>
                </a14:m>
                <a:endParaRPr lang="ar-AE" dirty="0"/>
              </a:p>
              <a:p>
                <a:pPr lvl="1"/>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𝑓</m:t>
                        </m:r>
                      </m:e>
                      <m:sub>
                        <m:r>
                          <a:rPr lang="ar-AE" i="1">
                            <a:latin typeface="Cambria Math" panose="02040503050406030204" pitchFamily="18" charset="0"/>
                          </a:rPr>
                          <m:t>3</m:t>
                        </m:r>
                      </m:sub>
                    </m:sSub>
                    <m:r>
                      <a:rPr lang="ar-AE" i="1">
                        <a:latin typeface="Cambria Math" panose="02040503050406030204" pitchFamily="18" charset="0"/>
                      </a:rPr>
                      <m:t>=</m:t>
                    </m:r>
                    <m:sSub>
                      <m:sSubPr>
                        <m:ctrlPr>
                          <a:rPr lang="ar-AE" i="1">
                            <a:latin typeface="Cambria Math" panose="02040503050406030204" pitchFamily="18" charset="0"/>
                            <a:ea typeface="Cambria Math" panose="02040503050406030204" pitchFamily="18" charset="0"/>
                          </a:rPr>
                        </m:ctrlPr>
                      </m:sSubPr>
                      <m:e>
                        <m:r>
                          <a:rPr lang="ar-AE" i="1">
                            <a:latin typeface="Cambria Math" panose="02040503050406030204" pitchFamily="18" charset="0"/>
                            <a:ea typeface="Cambria Math" panose="02040503050406030204" pitchFamily="18" charset="0"/>
                          </a:rPr>
                          <m:t>𝜙</m:t>
                        </m:r>
                      </m:e>
                      <m:sub>
                        <m:r>
                          <a:rPr lang="ar-AE" i="1">
                            <a:latin typeface="Cambria Math" panose="02040503050406030204" pitchFamily="18" charset="0"/>
                            <a:ea typeface="Cambria Math" panose="02040503050406030204" pitchFamily="18" charset="0"/>
                          </a:rPr>
                          <m:t>3</m:t>
                        </m:r>
                      </m:sub>
                    </m:sSub>
                    <m:d>
                      <m:dPr>
                        <m:ctrlPr>
                          <a:rPr lang="ar-AE" i="1">
                            <a:latin typeface="Cambria Math" panose="02040503050406030204" pitchFamily="18" charset="0"/>
                            <a:ea typeface="Cambria Math" panose="02040503050406030204" pitchFamily="18" charset="0"/>
                          </a:rPr>
                        </m:ctrlPr>
                      </m:dPr>
                      <m:e>
                        <m:r>
                          <a:rPr lang="ar-AE" i="1">
                            <a:latin typeface="Cambria Math" panose="02040503050406030204" pitchFamily="18" charset="0"/>
                            <a:ea typeface="Cambria Math" panose="02040503050406030204" pitchFamily="18" charset="0"/>
                          </a:rPr>
                          <m:t>𝐸𝑝𝑖𝑑</m:t>
                        </m:r>
                        <m:r>
                          <a:rPr lang="ar-AE" i="1">
                            <a:latin typeface="Cambria Math" panose="02040503050406030204" pitchFamily="18" charset="0"/>
                            <a:ea typeface="Cambria Math" panose="02040503050406030204" pitchFamily="18" charset="0"/>
                          </a:rPr>
                          <m:t>,</m:t>
                        </m:r>
                        <m:r>
                          <a:rPr lang="ar-AE" i="1">
                            <a:latin typeface="Cambria Math" panose="02040503050406030204" pitchFamily="18" charset="0"/>
                            <a:ea typeface="Cambria Math" panose="02040503050406030204" pitchFamily="18" charset="0"/>
                          </a:rPr>
                          <m:t>𝑆𝑖𝑐𝑘</m:t>
                        </m:r>
                        <m:r>
                          <a:rPr lang="ar-AE" i="1">
                            <a:latin typeface="Cambria Math" panose="02040503050406030204" pitchFamily="18" charset="0"/>
                            <a:ea typeface="Cambria Math" panose="02040503050406030204" pitchFamily="18" charset="0"/>
                          </a:rPr>
                          <m:t>,</m:t>
                        </m:r>
                        <m:r>
                          <a:rPr lang="ar-AE" i="1">
                            <a:latin typeface="Cambria Math" panose="02040503050406030204" pitchFamily="18" charset="0"/>
                            <a:ea typeface="Cambria Math" panose="02040503050406030204" pitchFamily="18" charset="0"/>
                          </a:rPr>
                          <m:t>𝑇𝑟𝑒𝑎𝑡</m:t>
                        </m:r>
                      </m:e>
                    </m:d>
                  </m:oMath>
                </a14:m>
                <a:r>
                  <a:rPr lang="ar-AE" dirty="0">
                    <a:solidFill>
                      <a:schemeClr val="tx1">
                        <a:lumMod val="20000"/>
                        <a:lumOff val="80000"/>
                      </a:schemeClr>
                    </a:solidFill>
                  </a:rPr>
                  <a:t> </a:t>
                </a:r>
                <a:r>
                  <a:rPr lang="en-GB" dirty="0">
                    <a:solidFill>
                      <a:schemeClr val="tx1">
                        <a:lumMod val="40000"/>
                        <a:lumOff val="60000"/>
                      </a:schemeClr>
                    </a:solidFill>
                  </a:rPr>
                  <a:t>ähnlich zu </a:t>
                </a:r>
                <a14:m>
                  <m:oMath xmlns:m="http://schemas.openxmlformats.org/officeDocument/2006/math">
                    <m:r>
                      <a:rPr lang="en-GB" i="1">
                        <a:solidFill>
                          <a:schemeClr val="tx1">
                            <a:lumMod val="40000"/>
                            <a:lumOff val="60000"/>
                          </a:schemeClr>
                        </a:solidFill>
                        <a:latin typeface="Cambria Math" panose="02040503050406030204" pitchFamily="18" charset="0"/>
                        <a:ea typeface="Cambria Math" panose="02040503050406030204" pitchFamily="18" charset="0"/>
                      </a:rPr>
                      <m:t>𝑓</m:t>
                    </m:r>
                  </m:oMath>
                </a14:m>
                <a:endParaRPr lang="en-GB" dirty="0">
                  <a:solidFill>
                    <a:schemeClr val="tx1">
                      <a:lumMod val="40000"/>
                      <a:lumOff val="60000"/>
                    </a:schemeClr>
                  </a:solidFill>
                </a:endParaRPr>
              </a:p>
              <a:p>
                <a:pPr lvl="1"/>
                <a:r>
                  <a:rPr lang="en-GB" dirty="0"/>
                  <a:t>Repräsentiert </a:t>
                </a:r>
                <a14:m>
                  <m:oMath xmlns:m="http://schemas.openxmlformats.org/officeDocument/2006/math">
                    <m:sSub>
                      <m:sSubPr>
                        <m:ctrlPr>
                          <a:rPr lang="ar-AE" i="1">
                            <a:latin typeface="Cambria Math" panose="02040503050406030204" pitchFamily="18" charset="0"/>
                          </a:rPr>
                        </m:ctrlPr>
                      </m:sSubPr>
                      <m:e>
                        <m:r>
                          <a:rPr lang="ar-AE" i="1">
                            <a:latin typeface="Cambria Math" panose="02040503050406030204" pitchFamily="18" charset="0"/>
                          </a:rPr>
                          <m:t>𝑃</m:t>
                        </m:r>
                      </m:e>
                      <m:sub>
                        <m:r>
                          <a:rPr lang="ar-AE" i="1">
                            <a:latin typeface="Cambria Math" panose="02040503050406030204" pitchFamily="18" charset="0"/>
                          </a:rPr>
                          <m:t>𝐹</m:t>
                        </m:r>
                      </m:sub>
                    </m:sSub>
                    <m:r>
                      <a:rPr lang="ar-AE" i="1">
                        <a:latin typeface="Cambria Math" panose="02040503050406030204" pitchFamily="18" charset="0"/>
                      </a:rPr>
                      <m:t>=</m:t>
                    </m:r>
                    <m:f>
                      <m:fPr>
                        <m:ctrlPr>
                          <a:rPr lang="ar-AE" i="1">
                            <a:latin typeface="Cambria Math" panose="02040503050406030204" pitchFamily="18" charset="0"/>
                          </a:rPr>
                        </m:ctrlPr>
                      </m:fPr>
                      <m:num>
                        <m:r>
                          <a:rPr lang="ar-AE" i="1">
                            <a:latin typeface="Cambria Math" panose="02040503050406030204" pitchFamily="18" charset="0"/>
                          </a:rPr>
                          <m:t>1</m:t>
                        </m:r>
                      </m:num>
                      <m:den>
                        <m:r>
                          <a:rPr lang="ar-AE" i="1">
                            <a:latin typeface="Cambria Math" panose="02040503050406030204" pitchFamily="18" charset="0"/>
                          </a:rPr>
                          <m:t>𝑍</m:t>
                        </m:r>
                      </m:den>
                    </m:f>
                    <m:nary>
                      <m:naryPr>
                        <m:chr m:val="∏"/>
                        <m:ctrlPr>
                          <a:rPr lang="ar-AE" i="1">
                            <a:latin typeface="Cambria Math" panose="02040503050406030204" pitchFamily="18" charset="0"/>
                          </a:rPr>
                        </m:ctrlPr>
                      </m:naryPr>
                      <m:sub>
                        <m:r>
                          <m:rPr>
                            <m:brk m:alnAt="23"/>
                          </m:rPr>
                          <a:rPr lang="ar-AE" i="1">
                            <a:latin typeface="Cambria Math" panose="02040503050406030204" pitchFamily="18" charset="0"/>
                          </a:rPr>
                          <m:t>𝑖</m:t>
                        </m:r>
                        <m:r>
                          <a:rPr lang="ar-AE" i="1">
                            <a:latin typeface="Cambria Math" panose="02040503050406030204" pitchFamily="18" charset="0"/>
                          </a:rPr>
                          <m:t>=</m:t>
                        </m:r>
                        <m:r>
                          <a:rPr lang="de-DE" b="0" i="1" smtClean="0">
                            <a:latin typeface="Cambria Math" panose="02040503050406030204" pitchFamily="18" charset="0"/>
                          </a:rPr>
                          <m:t>0</m:t>
                        </m:r>
                      </m:sub>
                      <m:sup>
                        <m:r>
                          <a:rPr lang="ar-AE" i="1">
                            <a:latin typeface="Cambria Math" panose="02040503050406030204" pitchFamily="18" charset="0"/>
                          </a:rPr>
                          <m:t>3</m:t>
                        </m:r>
                      </m:sup>
                      <m:e>
                        <m:sSub>
                          <m:sSubPr>
                            <m:ctrlPr>
                              <a:rPr lang="ar-AE" i="1">
                                <a:latin typeface="Cambria Math" panose="02040503050406030204" pitchFamily="18" charset="0"/>
                              </a:rPr>
                            </m:ctrlPr>
                          </m:sSubPr>
                          <m:e>
                            <m:r>
                              <a:rPr lang="ar-AE" i="1">
                                <a:latin typeface="Cambria Math" panose="02040503050406030204" pitchFamily="18" charset="0"/>
                              </a:rPr>
                              <m:t>𝑓</m:t>
                            </m:r>
                          </m:e>
                          <m:sub>
                            <m:r>
                              <a:rPr lang="ar-AE" i="1">
                                <a:latin typeface="Cambria Math" panose="02040503050406030204" pitchFamily="18" charset="0"/>
                              </a:rPr>
                              <m:t>𝑖</m:t>
                            </m:r>
                          </m:sub>
                        </m:sSub>
                      </m:e>
                    </m:nary>
                  </m:oMath>
                </a14:m>
                <a:endParaRPr lang="ar-AE" dirty="0"/>
              </a:p>
              <a:p>
                <a:endParaRPr lang="ar-AE" dirty="0"/>
              </a:p>
              <a:p>
                <a:endParaRPr lang="de-DE" dirty="0"/>
              </a:p>
            </p:txBody>
          </p:sp>
        </mc:Choice>
        <mc:Fallback xmlns="">
          <p:sp>
            <p:nvSpPr>
              <p:cNvPr id="153" name="Content Placeholder 152">
                <a:extLst>
                  <a:ext uri="{FF2B5EF4-FFF2-40B4-BE49-F238E27FC236}">
                    <a16:creationId xmlns:a16="http://schemas.microsoft.com/office/drawing/2014/main" id="{8B655BC8-058F-2C42-8905-B5DF1D276407}"/>
                  </a:ext>
                </a:extLst>
              </p:cNvPr>
              <p:cNvSpPr>
                <a:spLocks noGrp="1" noRot="1" noChangeAspect="1" noMove="1" noResize="1" noEditPoints="1" noAdjustHandles="1" noChangeArrowheads="1" noChangeShapeType="1" noTextEdit="1"/>
              </p:cNvSpPr>
              <p:nvPr>
                <p:ph idx="1"/>
              </p:nvPr>
            </p:nvSpPr>
            <p:spPr>
              <a:xfrm>
                <a:off x="359999" y="1665066"/>
                <a:ext cx="5719077" cy="4240848"/>
              </a:xfrm>
              <a:blipFill>
                <a:blip r:embed="rId2"/>
                <a:stretch>
                  <a:fillRect l="-2876" t="-2687" r="-1770" b="-13433"/>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890C195E-1B82-574B-82AC-A0D0A70C6676}"/>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19036A2F-1A90-A34E-9528-BD50D9AB98D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0F6F3F53-8084-344F-B321-F6E4C99DBB04}"/>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75</a:t>
            </a:fld>
            <a:r>
              <a:rPr lang="de-DE"/>
              <a:t> </a:t>
            </a:r>
            <a:endParaRPr lang="de-DE" sz="1400" dirty="0"/>
          </a:p>
        </p:txBody>
      </p:sp>
      <p:grpSp>
        <p:nvGrpSpPr>
          <p:cNvPr id="69" name="Group 68">
            <a:extLst>
              <a:ext uri="{FF2B5EF4-FFF2-40B4-BE49-F238E27FC236}">
                <a16:creationId xmlns:a16="http://schemas.microsoft.com/office/drawing/2014/main" id="{8B684722-CC01-C94A-83BE-4C4B7A78EEA3}"/>
              </a:ext>
            </a:extLst>
          </p:cNvPr>
          <p:cNvGrpSpPr/>
          <p:nvPr/>
        </p:nvGrpSpPr>
        <p:grpSpPr>
          <a:xfrm>
            <a:off x="9285593" y="1664401"/>
            <a:ext cx="2435914" cy="1206908"/>
            <a:chOff x="3061845" y="4040291"/>
            <a:chExt cx="2435914" cy="1206908"/>
          </a:xfrm>
        </p:grpSpPr>
        <mc:AlternateContent xmlns:mc="http://schemas.openxmlformats.org/markup-compatibility/2006" xmlns:a14="http://schemas.microsoft.com/office/drawing/2010/main">
          <mc:Choice Requires="a14">
            <p:sp>
              <p:nvSpPr>
                <p:cNvPr id="74" name="TextBox 73">
                  <a:extLst>
                    <a:ext uri="{FF2B5EF4-FFF2-40B4-BE49-F238E27FC236}">
                      <a16:creationId xmlns:a16="http://schemas.microsoft.com/office/drawing/2014/main" id="{2781DF1D-8BBB-AB4A-A990-FABCB9B67C55}"/>
                    </a:ext>
                  </a:extLst>
                </p:cNvPr>
                <p:cNvSpPr txBox="1"/>
                <p:nvPr/>
              </p:nvSpPr>
              <p:spPr>
                <a:xfrm>
                  <a:off x="3061845" y="485768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37" name="TextBox 36">
                  <a:extLst>
                    <a:ext uri="{FF2B5EF4-FFF2-40B4-BE49-F238E27FC236}">
                      <a16:creationId xmlns:a16="http://schemas.microsoft.com/office/drawing/2014/main" id="{A3245AAF-8798-B54F-87EB-BB86660A2F3F}"/>
                    </a:ext>
                  </a:extLst>
                </p:cNvPr>
                <p:cNvSpPr txBox="1">
                  <a:spLocks noRot="1" noChangeAspect="1" noMove="1" noResize="1" noEditPoints="1" noAdjustHandles="1" noChangeArrowheads="1" noChangeShapeType="1" noTextEdit="1"/>
                </p:cNvSpPr>
                <p:nvPr/>
              </p:nvSpPr>
              <p:spPr>
                <a:xfrm>
                  <a:off x="3061845" y="4857686"/>
                  <a:ext cx="972000" cy="389513"/>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43D89E90-3E4E-3941-ABF6-1722168F983B}"/>
                    </a:ext>
                  </a:extLst>
                </p:cNvPr>
                <p:cNvSpPr txBox="1"/>
                <p:nvPr/>
              </p:nvSpPr>
              <p:spPr>
                <a:xfrm>
                  <a:off x="3793802" y="4040291"/>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de-DE" dirty="0"/>
                </a:p>
              </p:txBody>
            </p:sp>
          </mc:Choice>
          <mc:Fallback xmlns="">
            <p:sp>
              <p:nvSpPr>
                <p:cNvPr id="76" name="TextBox 75">
                  <a:extLst>
                    <a:ext uri="{FF2B5EF4-FFF2-40B4-BE49-F238E27FC236}">
                      <a16:creationId xmlns:a16="http://schemas.microsoft.com/office/drawing/2014/main" id="{43D89E90-3E4E-3941-ABF6-1722168F983B}"/>
                    </a:ext>
                  </a:extLst>
                </p:cNvPr>
                <p:cNvSpPr txBox="1">
                  <a:spLocks noRot="1" noChangeAspect="1" noMove="1" noResize="1" noEditPoints="1" noAdjustHandles="1" noChangeArrowheads="1" noChangeShapeType="1" noTextEdit="1"/>
                </p:cNvSpPr>
                <p:nvPr/>
              </p:nvSpPr>
              <p:spPr>
                <a:xfrm>
                  <a:off x="3793802" y="4040291"/>
                  <a:ext cx="972000" cy="389513"/>
                </a:xfrm>
                <a:prstGeom prst="ellipse">
                  <a:avLst/>
                </a:prstGeom>
                <a:blipFill>
                  <a:blip r:embed="rId15"/>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70091929-6021-DF46-8985-3DF9A00ED6DB}"/>
                    </a:ext>
                  </a:extLst>
                </p:cNvPr>
                <p:cNvSpPr txBox="1"/>
                <p:nvPr/>
              </p:nvSpPr>
              <p:spPr>
                <a:xfrm>
                  <a:off x="4525759" y="4857685"/>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oMath>
                    </m:oMathPara>
                  </a14:m>
                  <a:endParaRPr lang="de-DE" dirty="0"/>
                </a:p>
              </p:txBody>
            </p:sp>
          </mc:Choice>
          <mc:Fallback xmlns="">
            <p:sp>
              <p:nvSpPr>
                <p:cNvPr id="39" name="TextBox 38">
                  <a:extLst>
                    <a:ext uri="{FF2B5EF4-FFF2-40B4-BE49-F238E27FC236}">
                      <a16:creationId xmlns:a16="http://schemas.microsoft.com/office/drawing/2014/main" id="{713111C3-AEBF-214D-BA3E-A75C7F117C4F}"/>
                    </a:ext>
                  </a:extLst>
                </p:cNvPr>
                <p:cNvSpPr txBox="1">
                  <a:spLocks noRot="1" noChangeAspect="1" noMove="1" noResize="1" noEditPoints="1" noAdjustHandles="1" noChangeArrowheads="1" noChangeShapeType="1" noTextEdit="1"/>
                </p:cNvSpPr>
                <p:nvPr/>
              </p:nvSpPr>
              <p:spPr>
                <a:xfrm>
                  <a:off x="4525759" y="4857685"/>
                  <a:ext cx="972000" cy="389513"/>
                </a:xfrm>
                <a:prstGeom prst="ellipse">
                  <a:avLst/>
                </a:prstGeom>
                <a:blipFill>
                  <a:blip r:embed="rId16"/>
                  <a:stretch>
                    <a:fillRect/>
                  </a:stretch>
                </a:blipFill>
                <a:ln>
                  <a:solidFill>
                    <a:schemeClr val="tx1"/>
                  </a:solidFill>
                </a:ln>
              </p:spPr>
              <p:txBody>
                <a:bodyPr/>
                <a:lstStyle/>
                <a:p>
                  <a:r>
                    <a:rPr lang="de-DE">
                      <a:noFill/>
                    </a:rPr>
                    <a:t> </a:t>
                  </a:r>
                </a:p>
              </p:txBody>
            </p:sp>
          </mc:Fallback>
        </mc:AlternateContent>
        <p:cxnSp>
          <p:nvCxnSpPr>
            <p:cNvPr id="80" name="Straight Connector 79">
              <a:extLst>
                <a:ext uri="{FF2B5EF4-FFF2-40B4-BE49-F238E27FC236}">
                  <a16:creationId xmlns:a16="http://schemas.microsoft.com/office/drawing/2014/main" id="{B1A68527-0DE9-A348-BFF0-48474803DA7F}"/>
                </a:ext>
              </a:extLst>
            </p:cNvPr>
            <p:cNvCxnSpPr>
              <a:cxnSpLocks/>
              <a:stCxn id="78" idx="2"/>
              <a:endCxn id="74" idx="6"/>
            </p:cNvCxnSpPr>
            <p:nvPr/>
          </p:nvCxnSpPr>
          <p:spPr>
            <a:xfrm flipH="1">
              <a:off x="4033845" y="5052442"/>
              <a:ext cx="49191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3F63D7B2-1C8C-5946-85DA-4EBEB528E4B9}"/>
                </a:ext>
              </a:extLst>
            </p:cNvPr>
            <p:cNvCxnSpPr>
              <a:cxnSpLocks/>
              <a:stCxn id="76" idx="5"/>
              <a:endCxn id="78" idx="0"/>
            </p:cNvCxnSpPr>
            <p:nvPr/>
          </p:nvCxnSpPr>
          <p:spPr>
            <a:xfrm>
              <a:off x="4623456" y="4372761"/>
              <a:ext cx="388303" cy="484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0DBDEF5-691F-FD43-8A56-6CFCCC42D66E}"/>
                </a:ext>
              </a:extLst>
            </p:cNvPr>
            <p:cNvCxnSpPr>
              <a:cxnSpLocks/>
              <a:stCxn id="76" idx="3"/>
              <a:endCxn id="74" idx="0"/>
            </p:cNvCxnSpPr>
            <p:nvPr/>
          </p:nvCxnSpPr>
          <p:spPr>
            <a:xfrm flipH="1">
              <a:off x="3547845" y="4372761"/>
              <a:ext cx="388303" cy="484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C22E4E42-F4C3-6E40-ABB3-BFE676DEBA4E}"/>
              </a:ext>
            </a:extLst>
          </p:cNvPr>
          <p:cNvGrpSpPr/>
          <p:nvPr/>
        </p:nvGrpSpPr>
        <p:grpSpPr>
          <a:xfrm>
            <a:off x="6114779" y="3275696"/>
            <a:ext cx="2580308" cy="2591084"/>
            <a:chOff x="5901425" y="2314993"/>
            <a:chExt cx="2580308" cy="2591084"/>
          </a:xfrm>
        </p:grpSpPr>
        <p:grpSp>
          <p:nvGrpSpPr>
            <p:cNvPr id="59" name="Group 58">
              <a:extLst>
                <a:ext uri="{FF2B5EF4-FFF2-40B4-BE49-F238E27FC236}">
                  <a16:creationId xmlns:a16="http://schemas.microsoft.com/office/drawing/2014/main" id="{41A5CEA2-987E-214E-B508-308C0BA6F274}"/>
                </a:ext>
              </a:extLst>
            </p:cNvPr>
            <p:cNvGrpSpPr/>
            <p:nvPr/>
          </p:nvGrpSpPr>
          <p:grpSpPr>
            <a:xfrm>
              <a:off x="5901425" y="2314993"/>
              <a:ext cx="2580308" cy="2591084"/>
              <a:chOff x="5863640" y="2314993"/>
              <a:chExt cx="2580308" cy="2591084"/>
            </a:xfrm>
          </p:grpSpPr>
          <mc:AlternateContent xmlns:mc="http://schemas.openxmlformats.org/markup-compatibility/2006" xmlns:a14="http://schemas.microsoft.com/office/drawing/2010/main">
            <mc:Choice Requires="a14">
              <p:sp>
                <p:nvSpPr>
                  <p:cNvPr id="63" name="TextBox 62">
                    <a:extLst>
                      <a:ext uri="{FF2B5EF4-FFF2-40B4-BE49-F238E27FC236}">
                        <a16:creationId xmlns:a16="http://schemas.microsoft.com/office/drawing/2014/main" id="{40AC5024-D483-214E-BF3C-A66C1039B1F8}"/>
                      </a:ext>
                    </a:extLst>
                  </p:cNvPr>
                  <p:cNvSpPr txBox="1"/>
                  <p:nvPr/>
                </p:nvSpPr>
                <p:spPr>
                  <a:xfrm>
                    <a:off x="5874644" y="2315730"/>
                    <a:ext cx="972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charset="0"/>
                            </a:rPr>
                            <m:t>𝑁𝑎</m:t>
                          </m:r>
                          <m:r>
                            <a:rPr lang="de-DE" b="0" i="1" smtClean="0">
                              <a:latin typeface="Cambria Math" panose="02040503050406030204" pitchFamily="18" charset="0"/>
                            </a:rPr>
                            <m:t>𝑡𝐷𝑖𝑠</m:t>
                          </m:r>
                        </m:oMath>
                      </m:oMathPara>
                    </a14:m>
                    <a:endParaRPr lang="en-GB" dirty="0"/>
                  </a:p>
                </p:txBody>
              </p:sp>
            </mc:Choice>
            <mc:Fallback xmlns="">
              <p:sp>
                <p:nvSpPr>
                  <p:cNvPr id="63" name="TextBox 62">
                    <a:extLst>
                      <a:ext uri="{FF2B5EF4-FFF2-40B4-BE49-F238E27FC236}">
                        <a16:creationId xmlns:a16="http://schemas.microsoft.com/office/drawing/2014/main" id="{40AC5024-D483-214E-BF3C-A66C1039B1F8}"/>
                      </a:ext>
                    </a:extLst>
                  </p:cNvPr>
                  <p:cNvSpPr txBox="1">
                    <a:spLocks noRot="1" noChangeAspect="1" noMove="1" noResize="1" noEditPoints="1" noAdjustHandles="1" noChangeArrowheads="1" noChangeShapeType="1" noTextEdit="1"/>
                  </p:cNvSpPr>
                  <p:nvPr/>
                </p:nvSpPr>
                <p:spPr>
                  <a:xfrm>
                    <a:off x="5874644" y="2315730"/>
                    <a:ext cx="972000" cy="389513"/>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735FBBD3-E66F-E747-BCD1-1F84C468F64E}"/>
                      </a:ext>
                    </a:extLst>
                  </p:cNvPr>
                  <p:cNvSpPr txBox="1"/>
                  <p:nvPr/>
                </p:nvSpPr>
                <p:spPr>
                  <a:xfrm>
                    <a:off x="5863640" y="363843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en-GB" dirty="0"/>
                  </a:p>
                </p:txBody>
              </p:sp>
            </mc:Choice>
            <mc:Fallback xmlns="">
              <p:sp>
                <p:nvSpPr>
                  <p:cNvPr id="64" name="TextBox 63">
                    <a:extLst>
                      <a:ext uri="{FF2B5EF4-FFF2-40B4-BE49-F238E27FC236}">
                        <a16:creationId xmlns:a16="http://schemas.microsoft.com/office/drawing/2014/main" id="{735FBBD3-E66F-E747-BCD1-1F84C468F64E}"/>
                      </a:ext>
                    </a:extLst>
                  </p:cNvPr>
                  <p:cNvSpPr txBox="1">
                    <a:spLocks noRot="1" noChangeAspect="1" noMove="1" noResize="1" noEditPoints="1" noAdjustHandles="1" noChangeArrowheads="1" noChangeShapeType="1" noTextEdit="1"/>
                  </p:cNvSpPr>
                  <p:nvPr/>
                </p:nvSpPr>
                <p:spPr>
                  <a:xfrm>
                    <a:off x="5863640" y="3638434"/>
                    <a:ext cx="972000" cy="389513"/>
                  </a:xfrm>
                  <a:prstGeom prst="ellipse">
                    <a:avLst/>
                  </a:prstGeom>
                  <a:blipFill>
                    <a:blip r:embed="rId18"/>
                    <a:stretch>
                      <a:fillRect/>
                    </a:stretch>
                  </a:blipFill>
                  <a:ln>
                    <a:solidFill>
                      <a:schemeClr val="tx1"/>
                    </a:solidFill>
                  </a:ln>
                </p:spPr>
                <p:txBody>
                  <a:bodyPr/>
                  <a:lstStyle/>
                  <a:p>
                    <a:r>
                      <a:rPr lang="de-DE">
                        <a:noFill/>
                      </a:rPr>
                      <a:t> </a:t>
                    </a:r>
                  </a:p>
                </p:txBody>
              </p:sp>
            </mc:Fallback>
          </mc:AlternateContent>
          <p:cxnSp>
            <p:nvCxnSpPr>
              <p:cNvPr id="66" name="Straight Connector 65">
                <a:extLst>
                  <a:ext uri="{FF2B5EF4-FFF2-40B4-BE49-F238E27FC236}">
                    <a16:creationId xmlns:a16="http://schemas.microsoft.com/office/drawing/2014/main" id="{61123480-4F6A-C943-A8C5-22E4584D92FA}"/>
                  </a:ext>
                </a:extLst>
              </p:cNvPr>
              <p:cNvCxnSpPr>
                <a:cxnSpLocks/>
                <a:stCxn id="64" idx="5"/>
                <a:endCxn id="117" idx="1"/>
              </p:cNvCxnSpPr>
              <p:nvPr/>
            </p:nvCxnSpPr>
            <p:spPr>
              <a:xfrm>
                <a:off x="6693294" y="3970904"/>
                <a:ext cx="226213" cy="213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CFFA02A5-EC22-4E47-BCAC-8260DDC6A9E4}"/>
                  </a:ext>
                </a:extLst>
              </p:cNvPr>
              <p:cNvCxnSpPr>
                <a:cxnSpLocks/>
                <a:stCxn id="117" idx="0"/>
                <a:endCxn id="106" idx="4"/>
              </p:cNvCxnSpPr>
              <p:nvPr/>
            </p:nvCxnSpPr>
            <p:spPr>
              <a:xfrm flipV="1">
                <a:off x="6991507" y="3638434"/>
                <a:ext cx="173688" cy="47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5" name="Group 84">
                <a:extLst>
                  <a:ext uri="{FF2B5EF4-FFF2-40B4-BE49-F238E27FC236}">
                    <a16:creationId xmlns:a16="http://schemas.microsoft.com/office/drawing/2014/main" id="{1DCFB4F3-DBB9-F145-A835-4AA5CA1084A7}"/>
                  </a:ext>
                </a:extLst>
              </p:cNvPr>
              <p:cNvGrpSpPr/>
              <p:nvPr/>
            </p:nvGrpSpPr>
            <p:grpSpPr>
              <a:xfrm>
                <a:off x="7061843" y="2615881"/>
                <a:ext cx="963251" cy="902756"/>
                <a:chOff x="7061843" y="2615881"/>
                <a:chExt cx="963251" cy="902756"/>
              </a:xfrm>
            </p:grpSpPr>
            <p:sp>
              <p:nvSpPr>
                <p:cNvPr id="119" name="Rectangle 118">
                  <a:extLst>
                    <a:ext uri="{FF2B5EF4-FFF2-40B4-BE49-F238E27FC236}">
                      <a16:creationId xmlns:a16="http://schemas.microsoft.com/office/drawing/2014/main" id="{73A13A3D-E155-C14C-96D9-AA1FA3A23D57}"/>
                    </a:ext>
                  </a:extLst>
                </p:cNvPr>
                <p:cNvSpPr/>
                <p:nvPr/>
              </p:nvSpPr>
              <p:spPr>
                <a:xfrm>
                  <a:off x="7881094" y="337463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20" name="TextBox 119">
                      <a:extLst>
                        <a:ext uri="{FF2B5EF4-FFF2-40B4-BE49-F238E27FC236}">
                          <a16:creationId xmlns:a16="http://schemas.microsoft.com/office/drawing/2014/main" id="{B527FCC5-7A87-1B4F-94FA-473F6079932D}"/>
                        </a:ext>
                      </a:extLst>
                    </p:cNvPr>
                    <p:cNvSpPr txBox="1"/>
                    <p:nvPr/>
                  </p:nvSpPr>
                  <p:spPr>
                    <a:xfrm>
                      <a:off x="7061843" y="2615881"/>
                      <a:ext cx="19005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en-GB" sz="1400" dirty="0"/>
                    </a:p>
                  </p:txBody>
                </p:sp>
              </mc:Choice>
              <mc:Fallback xmlns="">
                <p:sp>
                  <p:nvSpPr>
                    <p:cNvPr id="113" name="TextBox 112">
                      <a:extLst>
                        <a:ext uri="{FF2B5EF4-FFF2-40B4-BE49-F238E27FC236}">
                          <a16:creationId xmlns:a16="http://schemas.microsoft.com/office/drawing/2014/main" id="{067500F4-6D6E-E240-BAF7-411FF819E0B9}"/>
                        </a:ext>
                      </a:extLst>
                    </p:cNvPr>
                    <p:cNvSpPr txBox="1">
                      <a:spLocks noRot="1" noChangeAspect="1" noMove="1" noResize="1" noEditPoints="1" noAdjustHandles="1" noChangeArrowheads="1" noChangeShapeType="1" noTextEdit="1"/>
                    </p:cNvSpPr>
                    <p:nvPr/>
                  </p:nvSpPr>
                  <p:spPr>
                    <a:xfrm>
                      <a:off x="7061843" y="2615881"/>
                      <a:ext cx="190052" cy="215444"/>
                    </a:xfrm>
                    <a:prstGeom prst="rect">
                      <a:avLst/>
                    </a:prstGeom>
                    <a:blipFill>
                      <a:blip r:embed="rId5"/>
                      <a:stretch>
                        <a:fillRect l="-40000" b="-27778"/>
                      </a:stretch>
                    </a:blipFill>
                  </p:spPr>
                  <p:txBody>
                    <a:bodyPr/>
                    <a:lstStyle/>
                    <a:p>
                      <a:r>
                        <a:rPr lang="de-DE">
                          <a:noFill/>
                        </a:rPr>
                        <a:t> </a:t>
                      </a:r>
                    </a:p>
                  </p:txBody>
                </p:sp>
              </mc:Fallback>
            </mc:AlternateContent>
          </p:grpSp>
          <p:grpSp>
            <p:nvGrpSpPr>
              <p:cNvPr id="86" name="Group 85">
                <a:extLst>
                  <a:ext uri="{FF2B5EF4-FFF2-40B4-BE49-F238E27FC236}">
                    <a16:creationId xmlns:a16="http://schemas.microsoft.com/office/drawing/2014/main" id="{DDDBBBF5-DD6D-F246-B994-52B19070E474}"/>
                  </a:ext>
                </a:extLst>
              </p:cNvPr>
              <p:cNvGrpSpPr/>
              <p:nvPr/>
            </p:nvGrpSpPr>
            <p:grpSpPr>
              <a:xfrm>
                <a:off x="6393179" y="4112587"/>
                <a:ext cx="670328" cy="364026"/>
                <a:chOff x="6393179" y="4112587"/>
                <a:chExt cx="670328" cy="364026"/>
              </a:xfrm>
            </p:grpSpPr>
            <p:sp>
              <p:nvSpPr>
                <p:cNvPr id="117" name="Rectangle 116">
                  <a:extLst>
                    <a:ext uri="{FF2B5EF4-FFF2-40B4-BE49-F238E27FC236}">
                      <a16:creationId xmlns:a16="http://schemas.microsoft.com/office/drawing/2014/main" id="{F0BB8080-5510-634E-82F8-47E922CD840C}"/>
                    </a:ext>
                  </a:extLst>
                </p:cNvPr>
                <p:cNvSpPr/>
                <p:nvPr/>
              </p:nvSpPr>
              <p:spPr>
                <a:xfrm>
                  <a:off x="6919507" y="41125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877958E4-8727-4F40-8BBF-14C9BCF7EBED}"/>
                        </a:ext>
                      </a:extLst>
                    </p:cNvPr>
                    <p:cNvSpPr txBox="1"/>
                    <p:nvPr/>
                  </p:nvSpPr>
                  <p:spPr>
                    <a:xfrm>
                      <a:off x="6393179" y="4261169"/>
                      <a:ext cx="53328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r>
                              <a:rPr lang="de-DE" sz="1400" b="0" i="1" smtClean="0">
                                <a:latin typeface="Cambria Math" panose="02040503050406030204" pitchFamily="18" charset="0"/>
                              </a:rPr>
                              <m:t>=</m:t>
                            </m:r>
                            <m:r>
                              <a:rPr lang="de-DE" sz="1400" b="0" i="1" smtClean="0">
                                <a:latin typeface="Cambria Math" panose="02040503050406030204" pitchFamily="18" charset="0"/>
                              </a:rPr>
                              <m:t>𝑓</m:t>
                            </m:r>
                          </m:oMath>
                        </m:oMathPara>
                      </a14:m>
                      <a:endParaRPr lang="en-GB" sz="1400" dirty="0"/>
                    </a:p>
                  </p:txBody>
                </p:sp>
              </mc:Choice>
              <mc:Fallback xmlns="">
                <p:sp>
                  <p:nvSpPr>
                    <p:cNvPr id="118" name="TextBox 117">
                      <a:extLst>
                        <a:ext uri="{FF2B5EF4-FFF2-40B4-BE49-F238E27FC236}">
                          <a16:creationId xmlns:a16="http://schemas.microsoft.com/office/drawing/2014/main" id="{877958E4-8727-4F40-8BBF-14C9BCF7EBED}"/>
                        </a:ext>
                      </a:extLst>
                    </p:cNvPr>
                    <p:cNvSpPr txBox="1">
                      <a:spLocks noRot="1" noChangeAspect="1" noMove="1" noResize="1" noEditPoints="1" noAdjustHandles="1" noChangeArrowheads="1" noChangeShapeType="1" noTextEdit="1"/>
                    </p:cNvSpPr>
                    <p:nvPr/>
                  </p:nvSpPr>
                  <p:spPr>
                    <a:xfrm>
                      <a:off x="6393179" y="4261169"/>
                      <a:ext cx="533288" cy="215444"/>
                    </a:xfrm>
                    <a:prstGeom prst="rect">
                      <a:avLst/>
                    </a:prstGeom>
                    <a:blipFill>
                      <a:blip r:embed="rId19"/>
                      <a:stretch>
                        <a:fillRect l="-11628" r="-9302" b="-27778"/>
                      </a:stretch>
                    </a:blipFill>
                  </p:spPr>
                  <p:txBody>
                    <a:bodyPr/>
                    <a:lstStyle/>
                    <a:p>
                      <a:r>
                        <a:rPr lang="de-DE">
                          <a:noFill/>
                        </a:rPr>
                        <a:t> </a:t>
                      </a:r>
                    </a:p>
                  </p:txBody>
                </p:sp>
              </mc:Fallback>
            </mc:AlternateContent>
          </p:grpSp>
          <p:cxnSp>
            <p:nvCxnSpPr>
              <p:cNvPr id="89" name="Straight Connector 88">
                <a:extLst>
                  <a:ext uri="{FF2B5EF4-FFF2-40B4-BE49-F238E27FC236}">
                    <a16:creationId xmlns:a16="http://schemas.microsoft.com/office/drawing/2014/main" id="{8929D79A-35D6-5A4D-9E97-2A2EA1A3AC29}"/>
                  </a:ext>
                </a:extLst>
              </p:cNvPr>
              <p:cNvCxnSpPr>
                <a:cxnSpLocks/>
                <a:stCxn id="106" idx="0"/>
                <a:endCxn id="115" idx="2"/>
              </p:cNvCxnSpPr>
              <p:nvPr/>
            </p:nvCxnSpPr>
            <p:spPr>
              <a:xfrm flipV="1">
                <a:off x="7165195" y="3016120"/>
                <a:ext cx="0" cy="2328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036C148-5112-B846-B556-91C69F0C1C7C}"/>
                  </a:ext>
                </a:extLst>
              </p:cNvPr>
              <p:cNvCxnSpPr>
                <a:cxnSpLocks/>
                <a:stCxn id="115" idx="1"/>
                <a:endCxn id="63" idx="5"/>
              </p:cNvCxnSpPr>
              <p:nvPr/>
            </p:nvCxnSpPr>
            <p:spPr>
              <a:xfrm flipH="1" flipV="1">
                <a:off x="6704298" y="2648200"/>
                <a:ext cx="388897" cy="295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506BB0A-427A-6E4B-949A-DB759B8014AB}"/>
                  </a:ext>
                </a:extLst>
              </p:cNvPr>
              <p:cNvCxnSpPr>
                <a:cxnSpLocks/>
                <a:stCxn id="102" idx="3"/>
                <a:endCxn id="115" idx="3"/>
              </p:cNvCxnSpPr>
              <p:nvPr/>
            </p:nvCxnSpPr>
            <p:spPr>
              <a:xfrm flipH="1">
                <a:off x="7237195" y="2647463"/>
                <a:ext cx="372245" cy="296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70E3D49-50A2-0A47-85F3-97E22D1F17D3}"/>
                  </a:ext>
                </a:extLst>
              </p:cNvPr>
              <p:cNvCxnSpPr>
                <a:cxnSpLocks/>
                <a:stCxn id="106" idx="4"/>
                <a:endCxn id="109" idx="0"/>
              </p:cNvCxnSpPr>
              <p:nvPr/>
            </p:nvCxnSpPr>
            <p:spPr>
              <a:xfrm>
                <a:off x="7165195" y="3638434"/>
                <a:ext cx="148650" cy="47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4BF0218A-E107-F54D-9087-7492ABA52D10}"/>
                  </a:ext>
                </a:extLst>
              </p:cNvPr>
              <p:cNvCxnSpPr>
                <a:cxnSpLocks/>
                <a:stCxn id="107" idx="0"/>
                <a:endCxn id="109" idx="2"/>
              </p:cNvCxnSpPr>
              <p:nvPr/>
            </p:nvCxnSpPr>
            <p:spPr>
              <a:xfrm flipV="1">
                <a:off x="7163998" y="4256587"/>
                <a:ext cx="149847" cy="259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46FB582-6F8B-874D-9C7C-740AFA5A155E}"/>
                  </a:ext>
                </a:extLst>
              </p:cNvPr>
              <p:cNvCxnSpPr>
                <a:cxnSpLocks/>
                <a:stCxn id="109" idx="3"/>
                <a:endCxn id="103" idx="3"/>
              </p:cNvCxnSpPr>
              <p:nvPr/>
            </p:nvCxnSpPr>
            <p:spPr>
              <a:xfrm flipV="1">
                <a:off x="7385845" y="3970904"/>
                <a:ext cx="228449" cy="213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4156EC40-2F0F-5D43-A386-9709D778162D}"/>
                  </a:ext>
                </a:extLst>
              </p:cNvPr>
              <p:cNvGrpSpPr/>
              <p:nvPr/>
            </p:nvGrpSpPr>
            <p:grpSpPr>
              <a:xfrm>
                <a:off x="7093195" y="2872120"/>
                <a:ext cx="1196348" cy="676957"/>
                <a:chOff x="7093195" y="2872120"/>
                <a:chExt cx="1196348" cy="676957"/>
              </a:xfrm>
            </p:grpSpPr>
            <p:sp>
              <p:nvSpPr>
                <p:cNvPr id="115" name="Rectangle 114">
                  <a:extLst>
                    <a:ext uri="{FF2B5EF4-FFF2-40B4-BE49-F238E27FC236}">
                      <a16:creationId xmlns:a16="http://schemas.microsoft.com/office/drawing/2014/main" id="{E2EE386C-A022-084E-9F65-0A6F3EEF1A0F}"/>
                    </a:ext>
                  </a:extLst>
                </p:cNvPr>
                <p:cNvSpPr/>
                <p:nvPr/>
              </p:nvSpPr>
              <p:spPr>
                <a:xfrm>
                  <a:off x="7093195" y="287212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F7751B47-DC11-454A-A030-45A159DCAC00}"/>
                        </a:ext>
                      </a:extLst>
                    </p:cNvPr>
                    <p:cNvSpPr txBox="1"/>
                    <p:nvPr/>
                  </p:nvSpPr>
                  <p:spPr>
                    <a:xfrm>
                      <a:off x="8095324" y="3333633"/>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0</m:t>
                                </m:r>
                              </m:sub>
                            </m:sSub>
                          </m:oMath>
                        </m:oMathPara>
                      </a14:m>
                      <a:endParaRPr lang="en-GB" sz="1400" dirty="0"/>
                    </a:p>
                  </p:txBody>
                </p:sp>
              </mc:Choice>
              <mc:Fallback xmlns="">
                <p:sp>
                  <p:nvSpPr>
                    <p:cNvPr id="105" name="TextBox 104">
                      <a:extLst>
                        <a:ext uri="{FF2B5EF4-FFF2-40B4-BE49-F238E27FC236}">
                          <a16:creationId xmlns:a16="http://schemas.microsoft.com/office/drawing/2014/main" id="{AD0C8622-B55E-5F48-82A5-9100A8EBAEC5}"/>
                        </a:ext>
                      </a:extLst>
                    </p:cNvPr>
                    <p:cNvSpPr txBox="1">
                      <a:spLocks noRot="1" noChangeAspect="1" noMove="1" noResize="1" noEditPoints="1" noAdjustHandles="1" noChangeArrowheads="1" noChangeShapeType="1" noTextEdit="1"/>
                    </p:cNvSpPr>
                    <p:nvPr/>
                  </p:nvSpPr>
                  <p:spPr>
                    <a:xfrm>
                      <a:off x="8095324" y="3333633"/>
                      <a:ext cx="194219" cy="215444"/>
                    </a:xfrm>
                    <a:prstGeom prst="rect">
                      <a:avLst/>
                    </a:prstGeom>
                    <a:blipFill>
                      <a:blip r:embed="rId7"/>
                      <a:stretch>
                        <a:fillRect l="-31250" r="-6250" b="-27778"/>
                      </a:stretch>
                    </a:blipFill>
                  </p:spPr>
                  <p:txBody>
                    <a:bodyPr/>
                    <a:lstStyle/>
                    <a:p>
                      <a:r>
                        <a:rPr lang="de-DE">
                          <a:noFill/>
                        </a:rPr>
                        <a:t> </a:t>
                      </a:r>
                    </a:p>
                  </p:txBody>
                </p:sp>
              </mc:Fallback>
            </mc:AlternateContent>
          </p:grpSp>
          <p:grpSp>
            <p:nvGrpSpPr>
              <p:cNvPr id="99" name="Group 98">
                <a:extLst>
                  <a:ext uri="{FF2B5EF4-FFF2-40B4-BE49-F238E27FC236}">
                    <a16:creationId xmlns:a16="http://schemas.microsoft.com/office/drawing/2014/main" id="{F79BD094-C11C-E64C-B67B-BD748BEF9BC8}"/>
                  </a:ext>
                </a:extLst>
              </p:cNvPr>
              <p:cNvGrpSpPr/>
              <p:nvPr/>
            </p:nvGrpSpPr>
            <p:grpSpPr>
              <a:xfrm>
                <a:off x="7241845" y="4112587"/>
                <a:ext cx="355334" cy="358866"/>
                <a:chOff x="7241845" y="4112587"/>
                <a:chExt cx="355334" cy="358866"/>
              </a:xfrm>
            </p:grpSpPr>
            <p:sp>
              <p:nvSpPr>
                <p:cNvPr id="109" name="Rectangle 108">
                  <a:extLst>
                    <a:ext uri="{FF2B5EF4-FFF2-40B4-BE49-F238E27FC236}">
                      <a16:creationId xmlns:a16="http://schemas.microsoft.com/office/drawing/2014/main" id="{B9530CD1-88C9-A240-9BB3-41CCE3319F44}"/>
                    </a:ext>
                  </a:extLst>
                </p:cNvPr>
                <p:cNvSpPr/>
                <p:nvPr/>
              </p:nvSpPr>
              <p:spPr>
                <a:xfrm>
                  <a:off x="7241845" y="41125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6B3C1560-5B4F-E84D-A096-411F806750DB}"/>
                        </a:ext>
                      </a:extLst>
                    </p:cNvPr>
                    <p:cNvSpPr txBox="1"/>
                    <p:nvPr/>
                  </p:nvSpPr>
                  <p:spPr>
                    <a:xfrm>
                      <a:off x="7402960" y="4256009"/>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en-GB" sz="1400" dirty="0"/>
                    </a:p>
                  </p:txBody>
                </p:sp>
              </mc:Choice>
              <mc:Fallback xmlns="">
                <p:sp>
                  <p:nvSpPr>
                    <p:cNvPr id="114" name="TextBox 113">
                      <a:extLst>
                        <a:ext uri="{FF2B5EF4-FFF2-40B4-BE49-F238E27FC236}">
                          <a16:creationId xmlns:a16="http://schemas.microsoft.com/office/drawing/2014/main" id="{6B3C1560-5B4F-E84D-A096-411F806750DB}"/>
                        </a:ext>
                      </a:extLst>
                    </p:cNvPr>
                    <p:cNvSpPr txBox="1">
                      <a:spLocks noRot="1" noChangeAspect="1" noMove="1" noResize="1" noEditPoints="1" noAdjustHandles="1" noChangeArrowheads="1" noChangeShapeType="1" noTextEdit="1"/>
                    </p:cNvSpPr>
                    <p:nvPr/>
                  </p:nvSpPr>
                  <p:spPr>
                    <a:xfrm>
                      <a:off x="7402960" y="4256009"/>
                      <a:ext cx="194219" cy="215444"/>
                    </a:xfrm>
                    <a:prstGeom prst="rect">
                      <a:avLst/>
                    </a:prstGeom>
                    <a:blipFill>
                      <a:blip r:embed="rId20"/>
                      <a:stretch>
                        <a:fillRect l="-3125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102" name="TextBox 101">
                    <a:extLst>
                      <a:ext uri="{FF2B5EF4-FFF2-40B4-BE49-F238E27FC236}">
                        <a16:creationId xmlns:a16="http://schemas.microsoft.com/office/drawing/2014/main" id="{039E841E-5B01-C442-8E55-75E14077B53A}"/>
                      </a:ext>
                    </a:extLst>
                  </p:cNvPr>
                  <p:cNvSpPr txBox="1"/>
                  <p:nvPr/>
                </p:nvSpPr>
                <p:spPr>
                  <a:xfrm>
                    <a:off x="7467094" y="2314993"/>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𝐴𝑟𝑡𝑖𝑓</m:t>
                          </m:r>
                        </m:oMath>
                      </m:oMathPara>
                    </a14:m>
                    <a:endParaRPr lang="en-GB" dirty="0"/>
                  </a:p>
                </p:txBody>
              </p:sp>
            </mc:Choice>
            <mc:Fallback xmlns="">
              <p:sp>
                <p:nvSpPr>
                  <p:cNvPr id="98" name="TextBox 97">
                    <a:extLst>
                      <a:ext uri="{FF2B5EF4-FFF2-40B4-BE49-F238E27FC236}">
                        <a16:creationId xmlns:a16="http://schemas.microsoft.com/office/drawing/2014/main" id="{B50EB494-7653-FC4F-B228-FE8A5A82AC3A}"/>
                      </a:ext>
                    </a:extLst>
                  </p:cNvPr>
                  <p:cNvSpPr txBox="1">
                    <a:spLocks noRot="1" noChangeAspect="1" noMove="1" noResize="1" noEditPoints="1" noAdjustHandles="1" noChangeArrowheads="1" noChangeShapeType="1" noTextEdit="1"/>
                  </p:cNvSpPr>
                  <p:nvPr/>
                </p:nvSpPr>
                <p:spPr>
                  <a:xfrm>
                    <a:off x="7467094" y="2314993"/>
                    <a:ext cx="97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3" name="TextBox 102">
                    <a:extLst>
                      <a:ext uri="{FF2B5EF4-FFF2-40B4-BE49-F238E27FC236}">
                        <a16:creationId xmlns:a16="http://schemas.microsoft.com/office/drawing/2014/main" id="{1669E517-5AE4-D84D-820D-6887B8FF4E59}"/>
                      </a:ext>
                    </a:extLst>
                  </p:cNvPr>
                  <p:cNvSpPr txBox="1"/>
                  <p:nvPr/>
                </p:nvSpPr>
                <p:spPr>
                  <a:xfrm>
                    <a:off x="7471948" y="363843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𝑇𝑟𝑒𝑎𝑡</m:t>
                          </m:r>
                        </m:oMath>
                      </m:oMathPara>
                    </a14:m>
                    <a:endParaRPr lang="en-GB" dirty="0"/>
                  </a:p>
                </p:txBody>
              </p:sp>
            </mc:Choice>
            <mc:Fallback xmlns="">
              <p:sp>
                <p:nvSpPr>
                  <p:cNvPr id="103" name="TextBox 102">
                    <a:extLst>
                      <a:ext uri="{FF2B5EF4-FFF2-40B4-BE49-F238E27FC236}">
                        <a16:creationId xmlns:a16="http://schemas.microsoft.com/office/drawing/2014/main" id="{1669E517-5AE4-D84D-820D-6887B8FF4E59}"/>
                      </a:ext>
                    </a:extLst>
                  </p:cNvPr>
                  <p:cNvSpPr txBox="1">
                    <a:spLocks noRot="1" noChangeAspect="1" noMove="1" noResize="1" noEditPoints="1" noAdjustHandles="1" noChangeArrowheads="1" noChangeShapeType="1" noTextEdit="1"/>
                  </p:cNvSpPr>
                  <p:nvPr/>
                </p:nvSpPr>
                <p:spPr>
                  <a:xfrm>
                    <a:off x="7471948" y="3638434"/>
                    <a:ext cx="972000" cy="389513"/>
                  </a:xfrm>
                  <a:prstGeom prst="ellipse">
                    <a:avLst/>
                  </a:prstGeom>
                  <a:blipFill>
                    <a:blip r:embed="rId21"/>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6" name="TextBox 105">
                    <a:extLst>
                      <a:ext uri="{FF2B5EF4-FFF2-40B4-BE49-F238E27FC236}">
                        <a16:creationId xmlns:a16="http://schemas.microsoft.com/office/drawing/2014/main" id="{D473EEE1-1071-5E42-9AB1-92BB89FB321E}"/>
                      </a:ext>
                    </a:extLst>
                  </p:cNvPr>
                  <p:cNvSpPr txBox="1"/>
                  <p:nvPr/>
                </p:nvSpPr>
                <p:spPr>
                  <a:xfrm>
                    <a:off x="6679195" y="3248921"/>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en-GB" dirty="0"/>
                  </a:p>
                </p:txBody>
              </p:sp>
            </mc:Choice>
            <mc:Fallback xmlns="">
              <p:sp>
                <p:nvSpPr>
                  <p:cNvPr id="90" name="TextBox 89">
                    <a:extLst>
                      <a:ext uri="{FF2B5EF4-FFF2-40B4-BE49-F238E27FC236}">
                        <a16:creationId xmlns:a16="http://schemas.microsoft.com/office/drawing/2014/main" id="{8B0FACB7-0AC2-9F4C-B62D-C6F7DCB4AF52}"/>
                      </a:ext>
                    </a:extLst>
                  </p:cNvPr>
                  <p:cNvSpPr txBox="1">
                    <a:spLocks noRot="1" noChangeAspect="1" noMove="1" noResize="1" noEditPoints="1" noAdjustHandles="1" noChangeArrowheads="1" noChangeShapeType="1" noTextEdit="1"/>
                  </p:cNvSpPr>
                  <p:nvPr/>
                </p:nvSpPr>
                <p:spPr>
                  <a:xfrm>
                    <a:off x="6679195" y="3248921"/>
                    <a:ext cx="972000" cy="389513"/>
                  </a:xfrm>
                  <a:prstGeom prst="ellipse">
                    <a:avLst/>
                  </a:prstGeom>
                  <a:blipFill>
                    <a:blip r:embed="rId11"/>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7" name="TextBox 106">
                    <a:extLst>
                      <a:ext uri="{FF2B5EF4-FFF2-40B4-BE49-F238E27FC236}">
                        <a16:creationId xmlns:a16="http://schemas.microsoft.com/office/drawing/2014/main" id="{1B922C89-29BC-5249-924E-887156247A65}"/>
                      </a:ext>
                    </a:extLst>
                  </p:cNvPr>
                  <p:cNvSpPr txBox="1"/>
                  <p:nvPr/>
                </p:nvSpPr>
                <p:spPr>
                  <a:xfrm>
                    <a:off x="6677998" y="451656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m:t>
                          </m:r>
                          <m:r>
                            <a:rPr lang="de-DE" i="1">
                              <a:latin typeface="Cambria Math" panose="02040503050406030204" pitchFamily="18" charset="0"/>
                            </a:rPr>
                            <m:t>𝑐</m:t>
                          </m:r>
                          <m:r>
                            <a:rPr lang="de-DE" i="1">
                              <a:latin typeface="Cambria Math" charset="0"/>
                            </a:rPr>
                            <m:t>𝑘</m:t>
                          </m:r>
                        </m:oMath>
                      </m:oMathPara>
                    </a14:m>
                    <a:endParaRPr lang="en-GB" dirty="0">
                      <a:solidFill>
                        <a:schemeClr val="accent1"/>
                      </a:solidFill>
                    </a:endParaRPr>
                  </a:p>
                </p:txBody>
              </p:sp>
            </mc:Choice>
            <mc:Fallback xmlns="">
              <p:sp>
                <p:nvSpPr>
                  <p:cNvPr id="107" name="TextBox 106">
                    <a:extLst>
                      <a:ext uri="{FF2B5EF4-FFF2-40B4-BE49-F238E27FC236}">
                        <a16:creationId xmlns:a16="http://schemas.microsoft.com/office/drawing/2014/main" id="{1B922C89-29BC-5249-924E-887156247A65}"/>
                      </a:ext>
                    </a:extLst>
                  </p:cNvPr>
                  <p:cNvSpPr txBox="1">
                    <a:spLocks noRot="1" noChangeAspect="1" noMove="1" noResize="1" noEditPoints="1" noAdjustHandles="1" noChangeArrowheads="1" noChangeShapeType="1" noTextEdit="1"/>
                  </p:cNvSpPr>
                  <p:nvPr/>
                </p:nvSpPr>
                <p:spPr>
                  <a:xfrm>
                    <a:off x="6677998" y="4516564"/>
                    <a:ext cx="972000" cy="389513"/>
                  </a:xfrm>
                  <a:prstGeom prst="ellipse">
                    <a:avLst/>
                  </a:prstGeom>
                  <a:blipFill>
                    <a:blip r:embed="rId22"/>
                    <a:stretch>
                      <a:fillRect/>
                    </a:stretch>
                  </a:blipFill>
                  <a:ln>
                    <a:solidFill>
                      <a:schemeClr val="tx1"/>
                    </a:solidFill>
                  </a:ln>
                </p:spPr>
                <p:txBody>
                  <a:bodyPr/>
                  <a:lstStyle/>
                  <a:p>
                    <a:r>
                      <a:rPr lang="de-DE">
                        <a:noFill/>
                      </a:rPr>
                      <a:t> </a:t>
                    </a:r>
                  </a:p>
                </p:txBody>
              </p:sp>
            </mc:Fallback>
          </mc:AlternateContent>
          <p:cxnSp>
            <p:nvCxnSpPr>
              <p:cNvPr id="108" name="Straight Connector 107">
                <a:extLst>
                  <a:ext uri="{FF2B5EF4-FFF2-40B4-BE49-F238E27FC236}">
                    <a16:creationId xmlns:a16="http://schemas.microsoft.com/office/drawing/2014/main" id="{88760B49-D56A-4847-B7B6-09DCC9FA5993}"/>
                  </a:ext>
                </a:extLst>
              </p:cNvPr>
              <p:cNvCxnSpPr>
                <a:cxnSpLocks/>
                <a:stCxn id="117" idx="2"/>
                <a:endCxn id="107" idx="0"/>
              </p:cNvCxnSpPr>
              <p:nvPr/>
            </p:nvCxnSpPr>
            <p:spPr>
              <a:xfrm>
                <a:off x="6991507" y="4256587"/>
                <a:ext cx="172491" cy="259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A492C3A5-CA23-A641-8C90-DC2F4C7705BA}"/>
                </a:ext>
              </a:extLst>
            </p:cNvPr>
            <p:cNvCxnSpPr>
              <a:cxnSpLocks/>
              <a:stCxn id="106" idx="6"/>
              <a:endCxn id="119" idx="1"/>
            </p:cNvCxnSpPr>
            <p:nvPr/>
          </p:nvCxnSpPr>
          <p:spPr>
            <a:xfrm>
              <a:off x="7688980" y="3443678"/>
              <a:ext cx="229899" cy="29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2" name="Group 121">
            <a:extLst>
              <a:ext uri="{FF2B5EF4-FFF2-40B4-BE49-F238E27FC236}">
                <a16:creationId xmlns:a16="http://schemas.microsoft.com/office/drawing/2014/main" id="{03B0CCB9-C0CF-574A-BC3D-DCF900D78D28}"/>
              </a:ext>
            </a:extLst>
          </p:cNvPr>
          <p:cNvGrpSpPr/>
          <p:nvPr/>
        </p:nvGrpSpPr>
        <p:grpSpPr>
          <a:xfrm>
            <a:off x="6190983" y="1664401"/>
            <a:ext cx="2435914" cy="1206908"/>
            <a:chOff x="9044876" y="1711119"/>
            <a:chExt cx="2435914" cy="1206908"/>
          </a:xfrm>
        </p:grpSpPr>
        <p:grpSp>
          <p:nvGrpSpPr>
            <p:cNvPr id="123" name="Group 122">
              <a:extLst>
                <a:ext uri="{FF2B5EF4-FFF2-40B4-BE49-F238E27FC236}">
                  <a16:creationId xmlns:a16="http://schemas.microsoft.com/office/drawing/2014/main" id="{B14EC7A6-09F3-C742-92CC-9B3C98B46C80}"/>
                </a:ext>
              </a:extLst>
            </p:cNvPr>
            <p:cNvGrpSpPr/>
            <p:nvPr/>
          </p:nvGrpSpPr>
          <p:grpSpPr>
            <a:xfrm>
              <a:off x="9044876" y="1711119"/>
              <a:ext cx="2435914" cy="1206908"/>
              <a:chOff x="3061845" y="4040291"/>
              <a:chExt cx="2435914" cy="1206908"/>
            </a:xfrm>
          </p:grpSpPr>
          <mc:AlternateContent xmlns:mc="http://schemas.openxmlformats.org/markup-compatibility/2006" xmlns:a14="http://schemas.microsoft.com/office/drawing/2010/main">
            <mc:Choice Requires="a14">
              <p:sp>
                <p:nvSpPr>
                  <p:cNvPr id="125" name="TextBox 124">
                    <a:extLst>
                      <a:ext uri="{FF2B5EF4-FFF2-40B4-BE49-F238E27FC236}">
                        <a16:creationId xmlns:a16="http://schemas.microsoft.com/office/drawing/2014/main" id="{A1C4E1C2-05C9-AF46-B251-F3B9E06792C5}"/>
                      </a:ext>
                    </a:extLst>
                  </p:cNvPr>
                  <p:cNvSpPr txBox="1"/>
                  <p:nvPr/>
                </p:nvSpPr>
                <p:spPr>
                  <a:xfrm>
                    <a:off x="3061845" y="485768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37" name="TextBox 36">
                    <a:extLst>
                      <a:ext uri="{FF2B5EF4-FFF2-40B4-BE49-F238E27FC236}">
                        <a16:creationId xmlns:a16="http://schemas.microsoft.com/office/drawing/2014/main" id="{A3245AAF-8798-B54F-87EB-BB86660A2F3F}"/>
                      </a:ext>
                    </a:extLst>
                  </p:cNvPr>
                  <p:cNvSpPr txBox="1">
                    <a:spLocks noRot="1" noChangeAspect="1" noMove="1" noResize="1" noEditPoints="1" noAdjustHandles="1" noChangeArrowheads="1" noChangeShapeType="1" noTextEdit="1"/>
                  </p:cNvSpPr>
                  <p:nvPr/>
                </p:nvSpPr>
                <p:spPr>
                  <a:xfrm>
                    <a:off x="3061845" y="4857686"/>
                    <a:ext cx="972000" cy="389513"/>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6" name="TextBox 125">
                    <a:extLst>
                      <a:ext uri="{FF2B5EF4-FFF2-40B4-BE49-F238E27FC236}">
                        <a16:creationId xmlns:a16="http://schemas.microsoft.com/office/drawing/2014/main" id="{094F7595-1979-8649-8648-EAAA8D15EAC8}"/>
                      </a:ext>
                    </a:extLst>
                  </p:cNvPr>
                  <p:cNvSpPr txBox="1"/>
                  <p:nvPr/>
                </p:nvSpPr>
                <p:spPr>
                  <a:xfrm>
                    <a:off x="3793802" y="4040291"/>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de-DE" dirty="0"/>
                  </a:p>
                </p:txBody>
              </p:sp>
            </mc:Choice>
            <mc:Fallback xmlns="">
              <p:sp>
                <p:nvSpPr>
                  <p:cNvPr id="76" name="TextBox 75">
                    <a:extLst>
                      <a:ext uri="{FF2B5EF4-FFF2-40B4-BE49-F238E27FC236}">
                        <a16:creationId xmlns:a16="http://schemas.microsoft.com/office/drawing/2014/main" id="{43D89E90-3E4E-3941-ABF6-1722168F983B}"/>
                      </a:ext>
                    </a:extLst>
                  </p:cNvPr>
                  <p:cNvSpPr txBox="1">
                    <a:spLocks noRot="1" noChangeAspect="1" noMove="1" noResize="1" noEditPoints="1" noAdjustHandles="1" noChangeArrowheads="1" noChangeShapeType="1" noTextEdit="1"/>
                  </p:cNvSpPr>
                  <p:nvPr/>
                </p:nvSpPr>
                <p:spPr>
                  <a:xfrm>
                    <a:off x="3793802" y="4040291"/>
                    <a:ext cx="972000" cy="389513"/>
                  </a:xfrm>
                  <a:prstGeom prst="ellipse">
                    <a:avLst/>
                  </a:prstGeom>
                  <a:blipFill>
                    <a:blip r:embed="rId15"/>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7" name="TextBox 126">
                    <a:extLst>
                      <a:ext uri="{FF2B5EF4-FFF2-40B4-BE49-F238E27FC236}">
                        <a16:creationId xmlns:a16="http://schemas.microsoft.com/office/drawing/2014/main" id="{5E91DDA7-3E1E-E246-8437-BB6D9339D456}"/>
                      </a:ext>
                    </a:extLst>
                  </p:cNvPr>
                  <p:cNvSpPr txBox="1"/>
                  <p:nvPr/>
                </p:nvSpPr>
                <p:spPr>
                  <a:xfrm>
                    <a:off x="4525759" y="4857685"/>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oMath>
                      </m:oMathPara>
                    </a14:m>
                    <a:endParaRPr lang="de-DE" dirty="0"/>
                  </a:p>
                </p:txBody>
              </p:sp>
            </mc:Choice>
            <mc:Fallback xmlns="">
              <p:sp>
                <p:nvSpPr>
                  <p:cNvPr id="39" name="TextBox 38">
                    <a:extLst>
                      <a:ext uri="{FF2B5EF4-FFF2-40B4-BE49-F238E27FC236}">
                        <a16:creationId xmlns:a16="http://schemas.microsoft.com/office/drawing/2014/main" id="{713111C3-AEBF-214D-BA3E-A75C7F117C4F}"/>
                      </a:ext>
                    </a:extLst>
                  </p:cNvPr>
                  <p:cNvSpPr txBox="1">
                    <a:spLocks noRot="1" noChangeAspect="1" noMove="1" noResize="1" noEditPoints="1" noAdjustHandles="1" noChangeArrowheads="1" noChangeShapeType="1" noTextEdit="1"/>
                  </p:cNvSpPr>
                  <p:nvPr/>
                </p:nvSpPr>
                <p:spPr>
                  <a:xfrm>
                    <a:off x="4525759" y="4857685"/>
                    <a:ext cx="972000" cy="389513"/>
                  </a:xfrm>
                  <a:prstGeom prst="ellipse">
                    <a:avLst/>
                  </a:prstGeom>
                  <a:blipFill>
                    <a:blip r:embed="rId16"/>
                    <a:stretch>
                      <a:fillRect/>
                    </a:stretch>
                  </a:blipFill>
                  <a:ln>
                    <a:solidFill>
                      <a:schemeClr val="tx1"/>
                    </a:solidFill>
                  </a:ln>
                </p:spPr>
                <p:txBody>
                  <a:bodyPr/>
                  <a:lstStyle/>
                  <a:p>
                    <a:r>
                      <a:rPr lang="de-DE">
                        <a:noFill/>
                      </a:rPr>
                      <a:t> </a:t>
                    </a:r>
                  </a:p>
                </p:txBody>
              </p:sp>
            </mc:Fallback>
          </mc:AlternateContent>
          <p:sp>
            <p:nvSpPr>
              <p:cNvPr id="128" name="Rectangle 127">
                <a:extLst>
                  <a:ext uri="{FF2B5EF4-FFF2-40B4-BE49-F238E27FC236}">
                    <a16:creationId xmlns:a16="http://schemas.microsoft.com/office/drawing/2014/main" id="{05D3D8D9-FC64-0343-8B06-B9D0A6EF40E9}"/>
                  </a:ext>
                </a:extLst>
              </p:cNvPr>
              <p:cNvSpPr/>
              <p:nvPr/>
            </p:nvSpPr>
            <p:spPr>
              <a:xfrm>
                <a:off x="4207802" y="4625971"/>
                <a:ext cx="144000" cy="160531"/>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9" name="Straight Connector 128">
                <a:extLst>
                  <a:ext uri="{FF2B5EF4-FFF2-40B4-BE49-F238E27FC236}">
                    <a16:creationId xmlns:a16="http://schemas.microsoft.com/office/drawing/2014/main" id="{D6783D10-C3D4-2744-83FC-7E67EA401ADB}"/>
                  </a:ext>
                </a:extLst>
              </p:cNvPr>
              <p:cNvCxnSpPr>
                <a:cxnSpLocks/>
                <a:stCxn id="126" idx="4"/>
                <a:endCxn id="128" idx="0"/>
              </p:cNvCxnSpPr>
              <p:nvPr/>
            </p:nvCxnSpPr>
            <p:spPr>
              <a:xfrm>
                <a:off x="4279802" y="4429804"/>
                <a:ext cx="0" cy="196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B8EB90E2-AC95-F04B-AF5C-71B07FAB5A01}"/>
                  </a:ext>
                </a:extLst>
              </p:cNvPr>
              <p:cNvCxnSpPr>
                <a:cxnSpLocks/>
                <a:stCxn id="128" idx="3"/>
                <a:endCxn id="127" idx="0"/>
              </p:cNvCxnSpPr>
              <p:nvPr/>
            </p:nvCxnSpPr>
            <p:spPr>
              <a:xfrm>
                <a:off x="4351802" y="4706237"/>
                <a:ext cx="659957" cy="151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BD7D4DD-D65A-C144-8EFF-BC62D45E29BC}"/>
                  </a:ext>
                </a:extLst>
              </p:cNvPr>
              <p:cNvCxnSpPr>
                <a:cxnSpLocks/>
                <a:stCxn id="128" idx="1"/>
                <a:endCxn id="125" idx="0"/>
              </p:cNvCxnSpPr>
              <p:nvPr/>
            </p:nvCxnSpPr>
            <p:spPr>
              <a:xfrm flipH="1">
                <a:off x="3547845" y="4706237"/>
                <a:ext cx="659957" cy="1514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24" name="Rectangle 123">
                  <a:extLst>
                    <a:ext uri="{FF2B5EF4-FFF2-40B4-BE49-F238E27FC236}">
                      <a16:creationId xmlns:a16="http://schemas.microsoft.com/office/drawing/2014/main" id="{A058FA5E-36E4-434D-A027-C39E6920C818}"/>
                    </a:ext>
                  </a:extLst>
                </p:cNvPr>
                <p:cNvSpPr/>
                <p:nvPr/>
              </p:nvSpPr>
              <p:spPr>
                <a:xfrm>
                  <a:off x="9933447" y="2100632"/>
                  <a:ext cx="329386"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ea typeface="Cambria Math" panose="02040503050406030204" pitchFamily="18" charset="0"/>
                          </a:rPr>
                          <m:t>𝑓</m:t>
                        </m:r>
                      </m:oMath>
                    </m:oMathPara>
                  </a14:m>
                  <a:endParaRPr lang="de-DE" sz="1400" dirty="0"/>
                </a:p>
              </p:txBody>
            </p:sp>
          </mc:Choice>
          <mc:Fallback xmlns="">
            <p:sp>
              <p:nvSpPr>
                <p:cNvPr id="70" name="Rectangle 69">
                  <a:extLst>
                    <a:ext uri="{FF2B5EF4-FFF2-40B4-BE49-F238E27FC236}">
                      <a16:creationId xmlns:a16="http://schemas.microsoft.com/office/drawing/2014/main" id="{83E9A2F4-B2E3-A242-A590-5FA5F926FE3F}"/>
                    </a:ext>
                  </a:extLst>
                </p:cNvPr>
                <p:cNvSpPr>
                  <a:spLocks noRot="1" noChangeAspect="1" noMove="1" noResize="1" noEditPoints="1" noAdjustHandles="1" noChangeArrowheads="1" noChangeShapeType="1" noTextEdit="1"/>
                </p:cNvSpPr>
                <p:nvPr/>
              </p:nvSpPr>
              <p:spPr>
                <a:xfrm>
                  <a:off x="9933447" y="2100632"/>
                  <a:ext cx="329386" cy="307777"/>
                </a:xfrm>
                <a:prstGeom prst="rect">
                  <a:avLst/>
                </a:prstGeom>
                <a:blipFill>
                  <a:blip r:embed="rId23"/>
                  <a:stretch>
                    <a:fillRect b="-8000"/>
                  </a:stretch>
                </a:blipFill>
              </p:spPr>
              <p:txBody>
                <a:bodyPr/>
                <a:lstStyle/>
                <a:p>
                  <a:r>
                    <a:rPr lang="de-DE">
                      <a:noFill/>
                    </a:rPr>
                    <a:t> </a:t>
                  </a:r>
                </a:p>
              </p:txBody>
            </p:sp>
          </mc:Fallback>
        </mc:AlternateContent>
      </p:grpSp>
      <p:grpSp>
        <p:nvGrpSpPr>
          <p:cNvPr id="155" name="Group 154">
            <a:extLst>
              <a:ext uri="{FF2B5EF4-FFF2-40B4-BE49-F238E27FC236}">
                <a16:creationId xmlns:a16="http://schemas.microsoft.com/office/drawing/2014/main" id="{E8209A3A-0093-1741-BD08-7441F3199DA5}"/>
              </a:ext>
            </a:extLst>
          </p:cNvPr>
          <p:cNvGrpSpPr/>
          <p:nvPr/>
        </p:nvGrpSpPr>
        <p:grpSpPr>
          <a:xfrm>
            <a:off x="9223468" y="3275696"/>
            <a:ext cx="2568998" cy="2591084"/>
            <a:chOff x="5874644" y="2314993"/>
            <a:chExt cx="2568998" cy="2591084"/>
          </a:xfrm>
        </p:grpSpPr>
        <mc:AlternateContent xmlns:mc="http://schemas.openxmlformats.org/markup-compatibility/2006" xmlns:a14="http://schemas.microsoft.com/office/drawing/2010/main">
          <mc:Choice Requires="a14">
            <p:sp>
              <p:nvSpPr>
                <p:cNvPr id="157" name="TextBox 156">
                  <a:extLst>
                    <a:ext uri="{FF2B5EF4-FFF2-40B4-BE49-F238E27FC236}">
                      <a16:creationId xmlns:a16="http://schemas.microsoft.com/office/drawing/2014/main" id="{8C44FD45-FBDF-424F-A981-8738C7B9F682}"/>
                    </a:ext>
                  </a:extLst>
                </p:cNvPr>
                <p:cNvSpPr txBox="1"/>
                <p:nvPr/>
              </p:nvSpPr>
              <p:spPr>
                <a:xfrm>
                  <a:off x="5874644" y="2315730"/>
                  <a:ext cx="972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charset="0"/>
                          </a:rPr>
                          <m:t>𝑁𝑎</m:t>
                        </m:r>
                        <m:r>
                          <a:rPr lang="de-DE" b="0" i="1" smtClean="0">
                            <a:latin typeface="Cambria Math" panose="02040503050406030204" pitchFamily="18" charset="0"/>
                          </a:rPr>
                          <m:t>𝑡𝐷𝑖𝑠</m:t>
                        </m:r>
                      </m:oMath>
                    </m:oMathPara>
                  </a14:m>
                  <a:endParaRPr lang="en-GB" dirty="0"/>
                </a:p>
              </p:txBody>
            </p:sp>
          </mc:Choice>
          <mc:Fallback xmlns="">
            <p:sp>
              <p:nvSpPr>
                <p:cNvPr id="157" name="TextBox 156">
                  <a:extLst>
                    <a:ext uri="{FF2B5EF4-FFF2-40B4-BE49-F238E27FC236}">
                      <a16:creationId xmlns:a16="http://schemas.microsoft.com/office/drawing/2014/main" id="{8C44FD45-FBDF-424F-A981-8738C7B9F682}"/>
                    </a:ext>
                  </a:extLst>
                </p:cNvPr>
                <p:cNvSpPr txBox="1">
                  <a:spLocks noRot="1" noChangeAspect="1" noMove="1" noResize="1" noEditPoints="1" noAdjustHandles="1" noChangeArrowheads="1" noChangeShapeType="1" noTextEdit="1"/>
                </p:cNvSpPr>
                <p:nvPr/>
              </p:nvSpPr>
              <p:spPr>
                <a:xfrm>
                  <a:off x="5874644" y="2315730"/>
                  <a:ext cx="972000" cy="389513"/>
                </a:xfrm>
                <a:prstGeom prst="ellipse">
                  <a:avLst/>
                </a:prstGeom>
                <a:blipFill>
                  <a:blip r:embed="rId2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8" name="TextBox 157">
                  <a:extLst>
                    <a:ext uri="{FF2B5EF4-FFF2-40B4-BE49-F238E27FC236}">
                      <a16:creationId xmlns:a16="http://schemas.microsoft.com/office/drawing/2014/main" id="{F5E2AA38-B6B8-D546-9E23-56233C0F80FC}"/>
                    </a:ext>
                  </a:extLst>
                </p:cNvPr>
                <p:cNvSpPr txBox="1"/>
                <p:nvPr/>
              </p:nvSpPr>
              <p:spPr>
                <a:xfrm>
                  <a:off x="5877259" y="389223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en-GB" dirty="0"/>
                </a:p>
              </p:txBody>
            </p:sp>
          </mc:Choice>
          <mc:Fallback xmlns="">
            <p:sp>
              <p:nvSpPr>
                <p:cNvPr id="158" name="TextBox 157">
                  <a:extLst>
                    <a:ext uri="{FF2B5EF4-FFF2-40B4-BE49-F238E27FC236}">
                      <a16:creationId xmlns:a16="http://schemas.microsoft.com/office/drawing/2014/main" id="{F5E2AA38-B6B8-D546-9E23-56233C0F80FC}"/>
                    </a:ext>
                  </a:extLst>
                </p:cNvPr>
                <p:cNvSpPr txBox="1">
                  <a:spLocks noRot="1" noChangeAspect="1" noMove="1" noResize="1" noEditPoints="1" noAdjustHandles="1" noChangeArrowheads="1" noChangeShapeType="1" noTextEdit="1"/>
                </p:cNvSpPr>
                <p:nvPr/>
              </p:nvSpPr>
              <p:spPr>
                <a:xfrm>
                  <a:off x="5877259" y="3892236"/>
                  <a:ext cx="972000" cy="389513"/>
                </a:xfrm>
                <a:prstGeom prst="ellipse">
                  <a:avLst/>
                </a:prstGeom>
                <a:blipFill>
                  <a:blip r:embed="rId18"/>
                  <a:stretch>
                    <a:fillRect/>
                  </a:stretch>
                </a:blipFill>
                <a:ln>
                  <a:solidFill>
                    <a:schemeClr val="tx1"/>
                  </a:solidFill>
                </a:ln>
              </p:spPr>
              <p:txBody>
                <a:bodyPr/>
                <a:lstStyle/>
                <a:p>
                  <a:r>
                    <a:rPr lang="de-DE">
                      <a:noFill/>
                    </a:rPr>
                    <a:t> </a:t>
                  </a:r>
                </a:p>
              </p:txBody>
            </p:sp>
          </mc:Fallback>
        </mc:AlternateContent>
        <p:cxnSp>
          <p:nvCxnSpPr>
            <p:cNvPr id="159" name="Straight Connector 158">
              <a:extLst>
                <a:ext uri="{FF2B5EF4-FFF2-40B4-BE49-F238E27FC236}">
                  <a16:creationId xmlns:a16="http://schemas.microsoft.com/office/drawing/2014/main" id="{3364124C-C930-E344-8B08-80564986563A}"/>
                </a:ext>
              </a:extLst>
            </p:cNvPr>
            <p:cNvCxnSpPr>
              <a:cxnSpLocks/>
              <a:stCxn id="158" idx="5"/>
              <a:endCxn id="174" idx="1"/>
            </p:cNvCxnSpPr>
            <p:nvPr/>
          </p:nvCxnSpPr>
          <p:spPr>
            <a:xfrm>
              <a:off x="6706913" y="4224706"/>
              <a:ext cx="113431" cy="348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F71C9D23-DDEF-7D42-97F5-EF3B83FC56B6}"/>
                </a:ext>
              </a:extLst>
            </p:cNvPr>
            <p:cNvCxnSpPr>
              <a:cxnSpLocks/>
              <a:stCxn id="158" idx="7"/>
              <a:endCxn id="173" idx="3"/>
            </p:cNvCxnSpPr>
            <p:nvPr/>
          </p:nvCxnSpPr>
          <p:spPr>
            <a:xfrm flipV="1">
              <a:off x="6706913" y="3581391"/>
              <a:ext cx="114628" cy="3678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B496CD68-E13C-1F42-BA8C-ED9E19B063AA}"/>
                </a:ext>
              </a:extLst>
            </p:cNvPr>
            <p:cNvCxnSpPr>
              <a:cxnSpLocks/>
              <a:stCxn id="157" idx="6"/>
              <a:endCxn id="171" idx="2"/>
            </p:cNvCxnSpPr>
            <p:nvPr/>
          </p:nvCxnSpPr>
          <p:spPr>
            <a:xfrm flipV="1">
              <a:off x="6846644" y="2509750"/>
              <a:ext cx="620450" cy="7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BA51BEEC-E4DD-1045-8E66-26DE01BD9909}"/>
                </a:ext>
              </a:extLst>
            </p:cNvPr>
            <p:cNvCxnSpPr>
              <a:cxnSpLocks/>
              <a:stCxn id="173" idx="1"/>
              <a:endCxn id="157" idx="4"/>
            </p:cNvCxnSpPr>
            <p:nvPr/>
          </p:nvCxnSpPr>
          <p:spPr>
            <a:xfrm flipH="1" flipV="1">
              <a:off x="6360644" y="2705243"/>
              <a:ext cx="460897" cy="600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DEE1C53-049A-5144-BA55-4CAEF77FD542}"/>
                </a:ext>
              </a:extLst>
            </p:cNvPr>
            <p:cNvCxnSpPr>
              <a:cxnSpLocks/>
              <a:stCxn id="171" idx="4"/>
              <a:endCxn id="173" idx="7"/>
            </p:cNvCxnSpPr>
            <p:nvPr/>
          </p:nvCxnSpPr>
          <p:spPr>
            <a:xfrm flipH="1">
              <a:off x="7508849" y="2704506"/>
              <a:ext cx="444245" cy="601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5865C0E0-8CAE-B84E-9A0B-C6B746524DEF}"/>
                </a:ext>
              </a:extLst>
            </p:cNvPr>
            <p:cNvCxnSpPr>
              <a:cxnSpLocks/>
              <a:stCxn id="173" idx="5"/>
              <a:endCxn id="172" idx="1"/>
            </p:cNvCxnSpPr>
            <p:nvPr/>
          </p:nvCxnSpPr>
          <p:spPr>
            <a:xfrm>
              <a:off x="7508849" y="3581391"/>
              <a:ext cx="105139" cy="3678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DC6D2523-0E68-D544-A070-3C2E5E3F1F5B}"/>
                </a:ext>
              </a:extLst>
            </p:cNvPr>
            <p:cNvCxnSpPr>
              <a:cxnSpLocks/>
              <a:stCxn id="174" idx="0"/>
              <a:endCxn id="173" idx="4"/>
            </p:cNvCxnSpPr>
            <p:nvPr/>
          </p:nvCxnSpPr>
          <p:spPr>
            <a:xfrm flipV="1">
              <a:off x="7163998" y="3638434"/>
              <a:ext cx="1197" cy="878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17F83708-B633-CD40-961B-0B42348757B4}"/>
                </a:ext>
              </a:extLst>
            </p:cNvPr>
            <p:cNvCxnSpPr>
              <a:cxnSpLocks/>
              <a:stCxn id="174" idx="7"/>
              <a:endCxn id="172" idx="3"/>
            </p:cNvCxnSpPr>
            <p:nvPr/>
          </p:nvCxnSpPr>
          <p:spPr>
            <a:xfrm flipV="1">
              <a:off x="7507652" y="4224706"/>
              <a:ext cx="106336" cy="348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1" name="TextBox 170">
                  <a:extLst>
                    <a:ext uri="{FF2B5EF4-FFF2-40B4-BE49-F238E27FC236}">
                      <a16:creationId xmlns:a16="http://schemas.microsoft.com/office/drawing/2014/main" id="{A925C708-325D-8C4C-A920-C13A96CEBC80}"/>
                    </a:ext>
                  </a:extLst>
                </p:cNvPr>
                <p:cNvSpPr txBox="1"/>
                <p:nvPr/>
              </p:nvSpPr>
              <p:spPr>
                <a:xfrm>
                  <a:off x="7467094" y="2314993"/>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𝐴𝑟𝑡𝑖𝑓</m:t>
                        </m:r>
                      </m:oMath>
                    </m:oMathPara>
                  </a14:m>
                  <a:endParaRPr lang="en-GB" dirty="0"/>
                </a:p>
              </p:txBody>
            </p:sp>
          </mc:Choice>
          <mc:Fallback xmlns="">
            <p:sp>
              <p:nvSpPr>
                <p:cNvPr id="98" name="TextBox 97">
                  <a:extLst>
                    <a:ext uri="{FF2B5EF4-FFF2-40B4-BE49-F238E27FC236}">
                      <a16:creationId xmlns:a16="http://schemas.microsoft.com/office/drawing/2014/main" id="{B50EB494-7653-FC4F-B228-FE8A5A82AC3A}"/>
                    </a:ext>
                  </a:extLst>
                </p:cNvPr>
                <p:cNvSpPr txBox="1">
                  <a:spLocks noRot="1" noChangeAspect="1" noMove="1" noResize="1" noEditPoints="1" noAdjustHandles="1" noChangeArrowheads="1" noChangeShapeType="1" noTextEdit="1"/>
                </p:cNvSpPr>
                <p:nvPr/>
              </p:nvSpPr>
              <p:spPr>
                <a:xfrm>
                  <a:off x="7467094" y="2314993"/>
                  <a:ext cx="97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2" name="TextBox 171">
                  <a:extLst>
                    <a:ext uri="{FF2B5EF4-FFF2-40B4-BE49-F238E27FC236}">
                      <a16:creationId xmlns:a16="http://schemas.microsoft.com/office/drawing/2014/main" id="{2D502885-D40F-0541-BF7B-A58ABFCB982D}"/>
                    </a:ext>
                  </a:extLst>
                </p:cNvPr>
                <p:cNvSpPr txBox="1"/>
                <p:nvPr/>
              </p:nvSpPr>
              <p:spPr>
                <a:xfrm>
                  <a:off x="7471642" y="389223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𝑇𝑟𝑒𝑎𝑡</m:t>
                        </m:r>
                      </m:oMath>
                    </m:oMathPara>
                  </a14:m>
                  <a:endParaRPr lang="en-GB" dirty="0"/>
                </a:p>
              </p:txBody>
            </p:sp>
          </mc:Choice>
          <mc:Fallback xmlns="">
            <p:sp>
              <p:nvSpPr>
                <p:cNvPr id="172" name="TextBox 171">
                  <a:extLst>
                    <a:ext uri="{FF2B5EF4-FFF2-40B4-BE49-F238E27FC236}">
                      <a16:creationId xmlns:a16="http://schemas.microsoft.com/office/drawing/2014/main" id="{2D502885-D40F-0541-BF7B-A58ABFCB982D}"/>
                    </a:ext>
                  </a:extLst>
                </p:cNvPr>
                <p:cNvSpPr txBox="1">
                  <a:spLocks noRot="1" noChangeAspect="1" noMove="1" noResize="1" noEditPoints="1" noAdjustHandles="1" noChangeArrowheads="1" noChangeShapeType="1" noTextEdit="1"/>
                </p:cNvSpPr>
                <p:nvPr/>
              </p:nvSpPr>
              <p:spPr>
                <a:xfrm>
                  <a:off x="7471642" y="3892236"/>
                  <a:ext cx="972000" cy="389513"/>
                </a:xfrm>
                <a:prstGeom prst="ellipse">
                  <a:avLst/>
                </a:prstGeom>
                <a:blipFill>
                  <a:blip r:embed="rId2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3" name="TextBox 172">
                  <a:extLst>
                    <a:ext uri="{FF2B5EF4-FFF2-40B4-BE49-F238E27FC236}">
                      <a16:creationId xmlns:a16="http://schemas.microsoft.com/office/drawing/2014/main" id="{62D30054-2A84-854D-B7BD-F5B66AC10E6E}"/>
                    </a:ext>
                  </a:extLst>
                </p:cNvPr>
                <p:cNvSpPr txBox="1"/>
                <p:nvPr/>
              </p:nvSpPr>
              <p:spPr>
                <a:xfrm>
                  <a:off x="6679195" y="3248921"/>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en-GB" dirty="0"/>
                </a:p>
              </p:txBody>
            </p:sp>
          </mc:Choice>
          <mc:Fallback xmlns="">
            <p:sp>
              <p:nvSpPr>
                <p:cNvPr id="90" name="TextBox 89">
                  <a:extLst>
                    <a:ext uri="{FF2B5EF4-FFF2-40B4-BE49-F238E27FC236}">
                      <a16:creationId xmlns:a16="http://schemas.microsoft.com/office/drawing/2014/main" id="{8B0FACB7-0AC2-9F4C-B62D-C6F7DCB4AF52}"/>
                    </a:ext>
                  </a:extLst>
                </p:cNvPr>
                <p:cNvSpPr txBox="1">
                  <a:spLocks noRot="1" noChangeAspect="1" noMove="1" noResize="1" noEditPoints="1" noAdjustHandles="1" noChangeArrowheads="1" noChangeShapeType="1" noTextEdit="1"/>
                </p:cNvSpPr>
                <p:nvPr/>
              </p:nvSpPr>
              <p:spPr>
                <a:xfrm>
                  <a:off x="6679195" y="3248921"/>
                  <a:ext cx="972000" cy="389513"/>
                </a:xfrm>
                <a:prstGeom prst="ellipse">
                  <a:avLst/>
                </a:prstGeom>
                <a:blipFill>
                  <a:blip r:embed="rId11"/>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4" name="TextBox 173">
                  <a:extLst>
                    <a:ext uri="{FF2B5EF4-FFF2-40B4-BE49-F238E27FC236}">
                      <a16:creationId xmlns:a16="http://schemas.microsoft.com/office/drawing/2014/main" id="{E1638E70-9B7F-9D4E-894A-296D2305B609}"/>
                    </a:ext>
                  </a:extLst>
                </p:cNvPr>
                <p:cNvSpPr txBox="1"/>
                <p:nvPr/>
              </p:nvSpPr>
              <p:spPr>
                <a:xfrm>
                  <a:off x="6677998" y="451656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m:t>
                        </m:r>
                        <m:r>
                          <a:rPr lang="de-DE" i="1">
                            <a:latin typeface="Cambria Math" panose="02040503050406030204" pitchFamily="18" charset="0"/>
                          </a:rPr>
                          <m:t>𝑐</m:t>
                        </m:r>
                        <m:r>
                          <a:rPr lang="de-DE" i="1">
                            <a:latin typeface="Cambria Math" charset="0"/>
                          </a:rPr>
                          <m:t>𝑘</m:t>
                        </m:r>
                      </m:oMath>
                    </m:oMathPara>
                  </a14:m>
                  <a:endParaRPr lang="en-GB" dirty="0">
                    <a:solidFill>
                      <a:schemeClr val="accent1"/>
                    </a:solidFill>
                  </a:endParaRPr>
                </a:p>
              </p:txBody>
            </p:sp>
          </mc:Choice>
          <mc:Fallback xmlns="">
            <p:sp>
              <p:nvSpPr>
                <p:cNvPr id="174" name="TextBox 173">
                  <a:extLst>
                    <a:ext uri="{FF2B5EF4-FFF2-40B4-BE49-F238E27FC236}">
                      <a16:creationId xmlns:a16="http://schemas.microsoft.com/office/drawing/2014/main" id="{E1638E70-9B7F-9D4E-894A-296D2305B609}"/>
                    </a:ext>
                  </a:extLst>
                </p:cNvPr>
                <p:cNvSpPr txBox="1">
                  <a:spLocks noRot="1" noChangeAspect="1" noMove="1" noResize="1" noEditPoints="1" noAdjustHandles="1" noChangeArrowheads="1" noChangeShapeType="1" noTextEdit="1"/>
                </p:cNvSpPr>
                <p:nvPr/>
              </p:nvSpPr>
              <p:spPr>
                <a:xfrm>
                  <a:off x="6677998" y="4516564"/>
                  <a:ext cx="972000" cy="389513"/>
                </a:xfrm>
                <a:prstGeom prst="ellipse">
                  <a:avLst/>
                </a:prstGeom>
                <a:blipFill>
                  <a:blip r:embed="rId26"/>
                  <a:stretch>
                    <a:fillRect/>
                  </a:stretch>
                </a:blipFill>
                <a:ln>
                  <a:solidFill>
                    <a:schemeClr val="tx1"/>
                  </a:solidFill>
                </a:ln>
              </p:spPr>
              <p:txBody>
                <a:bodyPr/>
                <a:lstStyle/>
                <a:p>
                  <a:r>
                    <a:rPr lang="de-DE">
                      <a:noFill/>
                    </a:rPr>
                    <a:t> </a:t>
                  </a:r>
                </a:p>
              </p:txBody>
            </p:sp>
          </mc:Fallback>
        </mc:AlternateContent>
      </p:grpSp>
      <p:sp>
        <p:nvSpPr>
          <p:cNvPr id="27" name="Trapezoid 26">
            <a:extLst>
              <a:ext uri="{FF2B5EF4-FFF2-40B4-BE49-F238E27FC236}">
                <a16:creationId xmlns:a16="http://schemas.microsoft.com/office/drawing/2014/main" id="{D8136BF5-3B2A-7D40-B412-4437FD056761}"/>
              </a:ext>
            </a:extLst>
          </p:cNvPr>
          <p:cNvSpPr/>
          <p:nvPr/>
        </p:nvSpPr>
        <p:spPr>
          <a:xfrm>
            <a:off x="9033879" y="1624947"/>
            <a:ext cx="2943494" cy="1299495"/>
          </a:xfrm>
          <a:prstGeom prst="trapezoid">
            <a:avLst>
              <a:gd name="adj" fmla="val 83303"/>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3" name="Trapezoid 132">
            <a:extLst>
              <a:ext uri="{FF2B5EF4-FFF2-40B4-BE49-F238E27FC236}">
                <a16:creationId xmlns:a16="http://schemas.microsoft.com/office/drawing/2014/main" id="{46CCD715-EC71-5140-8D95-4F6E359A0BEA}"/>
              </a:ext>
            </a:extLst>
          </p:cNvPr>
          <p:cNvSpPr/>
          <p:nvPr/>
        </p:nvSpPr>
        <p:spPr>
          <a:xfrm rot="10800000">
            <a:off x="9038193" y="3287669"/>
            <a:ext cx="2943494" cy="1299495"/>
          </a:xfrm>
          <a:prstGeom prst="trapezoid">
            <a:avLst>
              <a:gd name="adj" fmla="val 83303"/>
            </a:avLst>
          </a:prstGeom>
          <a:no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Snip Single Corner Rectangle 28">
            <a:extLst>
              <a:ext uri="{FF2B5EF4-FFF2-40B4-BE49-F238E27FC236}">
                <a16:creationId xmlns:a16="http://schemas.microsoft.com/office/drawing/2014/main" id="{B6498D23-F6F1-E94D-9A76-091EADFF75D4}"/>
              </a:ext>
            </a:extLst>
          </p:cNvPr>
          <p:cNvSpPr/>
          <p:nvPr/>
        </p:nvSpPr>
        <p:spPr>
          <a:xfrm flipH="1">
            <a:off x="9153887" y="4209624"/>
            <a:ext cx="1876750" cy="1647072"/>
          </a:xfrm>
          <a:prstGeom prst="snip1Rect">
            <a:avLst>
              <a:gd name="adj" fmla="val 50000"/>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5" name="Snip Single Corner Rectangle 134">
            <a:extLst>
              <a:ext uri="{FF2B5EF4-FFF2-40B4-BE49-F238E27FC236}">
                <a16:creationId xmlns:a16="http://schemas.microsoft.com/office/drawing/2014/main" id="{331EB01D-FE56-074B-877A-06E928BDFA3A}"/>
              </a:ext>
            </a:extLst>
          </p:cNvPr>
          <p:cNvSpPr/>
          <p:nvPr/>
        </p:nvSpPr>
        <p:spPr>
          <a:xfrm>
            <a:off x="10024944" y="4240571"/>
            <a:ext cx="1796688" cy="1647072"/>
          </a:xfrm>
          <a:prstGeom prst="snip1Rect">
            <a:avLst>
              <a:gd name="adj" fmla="val 50000"/>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6" name="Rounded Rectangle 135">
            <a:extLst>
              <a:ext uri="{FF2B5EF4-FFF2-40B4-BE49-F238E27FC236}">
                <a16:creationId xmlns:a16="http://schemas.microsoft.com/office/drawing/2014/main" id="{0F044F07-6ADA-8E4E-9DDF-DD42D1D3B8E1}"/>
              </a:ext>
            </a:extLst>
          </p:cNvPr>
          <p:cNvSpPr/>
          <p:nvPr/>
        </p:nvSpPr>
        <p:spPr>
          <a:xfrm>
            <a:off x="9984684" y="4074061"/>
            <a:ext cx="1045955" cy="674294"/>
          </a:xfrm>
          <a:prstGeom prst="roundRect">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390401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33" grpId="0" animBg="1"/>
      <p:bldP spid="29" grpId="0" animBg="1"/>
      <p:bldP spid="135" grpId="0" animBg="1"/>
      <p:bldP spid="13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C92E4-44CD-EC47-B9DA-38F8BBDDB680}"/>
              </a:ext>
            </a:extLst>
          </p:cNvPr>
          <p:cNvSpPr>
            <a:spLocks noGrp="1"/>
          </p:cNvSpPr>
          <p:nvPr>
            <p:ph type="title"/>
          </p:nvPr>
        </p:nvSpPr>
        <p:spPr/>
        <p:txBody>
          <a:bodyPr/>
          <a:lstStyle/>
          <a:p>
            <a:r>
              <a:rPr lang="de-DE" dirty="0"/>
              <a:t>Einsatz von Markov Netzen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ABDB7A-C7C3-4A4E-8379-C6DB4FAFC869}"/>
                  </a:ext>
                </a:extLst>
              </p:cNvPr>
              <p:cNvSpPr>
                <a:spLocks noGrp="1"/>
              </p:cNvSpPr>
              <p:nvPr>
                <p:ph idx="1"/>
              </p:nvPr>
            </p:nvSpPr>
            <p:spPr>
              <a:xfrm>
                <a:off x="359999" y="1665066"/>
                <a:ext cx="11484001" cy="4240848"/>
              </a:xfrm>
            </p:spPr>
            <p:txBody>
              <a:bodyPr>
                <a:normAutofit lnSpcReduction="10000"/>
              </a:bodyPr>
              <a:lstStyle/>
              <a:p>
                <a:r>
                  <a:rPr lang="de-DE" dirty="0">
                    <a:solidFill>
                      <a:schemeClr val="accent1"/>
                    </a:solidFill>
                  </a:rPr>
                  <a:t>Paarweise MNs</a:t>
                </a:r>
                <a:r>
                  <a:rPr lang="de-DE" dirty="0"/>
                  <a:t> (im Gitter) </a:t>
                </a:r>
              </a:p>
              <a:p>
                <a:pPr lvl="1"/>
                <a:r>
                  <a:rPr lang="de-DE" dirty="0"/>
                  <a:t>Faktoren pro Knoten: </a:t>
                </a:r>
                <a14:m>
                  <m:oMath xmlns:m="http://schemas.openxmlformats.org/officeDocument/2006/math">
                    <m:r>
                      <a:rPr lang="de-DE" i="1">
                        <a:latin typeface="Cambria Math" panose="02040503050406030204" pitchFamily="18" charset="0"/>
                        <a:ea typeface="Cambria Math" panose="02040503050406030204" pitchFamily="18" charset="0"/>
                      </a:rPr>
                      <m:t>𝜙</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oMath>
                </a14:m>
                <a:r>
                  <a:rPr lang="de-DE" dirty="0"/>
                  <a:t> (</a:t>
                </a:r>
                <a:r>
                  <a:rPr lang="de-DE" dirty="0" err="1"/>
                  <a:t>Einercliquen</a:t>
                </a:r>
                <a:r>
                  <a:rPr lang="de-DE" dirty="0"/>
                  <a:t>; Knotenpotentiale)</a:t>
                </a:r>
              </a:p>
              <a:p>
                <a:pPr lvl="1"/>
                <a:r>
                  <a:rPr lang="de-DE" dirty="0"/>
                  <a:t>Faktoren pro Kante: </a:t>
                </a:r>
                <a14:m>
                  <m:oMath xmlns:m="http://schemas.openxmlformats.org/officeDocument/2006/math">
                    <m:r>
                      <a:rPr lang="de-DE" i="1">
                        <a:latin typeface="Cambria Math" panose="02040503050406030204" pitchFamily="18" charset="0"/>
                        <a:ea typeface="Cambria Math" panose="02040503050406030204" pitchFamily="18" charset="0"/>
                      </a:rPr>
                      <m:t>𝜙</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𝑅</m:t>
                            </m:r>
                          </m:e>
                          <m:sup>
                            <m:r>
                              <a:rPr lang="de-DE" i="1">
                                <a:latin typeface="Cambria Math" panose="02040503050406030204" pitchFamily="18" charset="0"/>
                                <a:ea typeface="Cambria Math" panose="02040503050406030204" pitchFamily="18" charset="0"/>
                              </a:rPr>
                              <m:t>′</m:t>
                            </m:r>
                          </m:sup>
                        </m:sSup>
                      </m:e>
                    </m:d>
                  </m:oMath>
                </a14:m>
                <a:r>
                  <a:rPr lang="de-DE" dirty="0"/>
                  <a:t> (Zweiercliquen; Kantenpotentiale)</a:t>
                </a:r>
              </a:p>
              <a:p>
                <a:r>
                  <a:rPr lang="de-DE" dirty="0"/>
                  <a:t>U.a. im Bereich </a:t>
                </a:r>
                <a:r>
                  <a:rPr lang="de-DE" dirty="0">
                    <a:solidFill>
                      <a:schemeClr val="accent2"/>
                    </a:solidFill>
                  </a:rPr>
                  <a:t>Computer Vision</a:t>
                </a:r>
                <a:r>
                  <a:rPr lang="de-DE" dirty="0"/>
                  <a:t> eingesetzt</a:t>
                </a:r>
              </a:p>
              <a:p>
                <a:pPr lvl="1"/>
                <a:r>
                  <a:rPr lang="de-DE" dirty="0"/>
                  <a:t>Netzwerk: Gitter = Bild</a:t>
                </a:r>
              </a:p>
              <a:p>
                <a:pPr lvl="2"/>
                <a:r>
                  <a:rPr lang="de-DE" dirty="0"/>
                  <a:t>Zufallsvariablen = Knoten = </a:t>
                </a:r>
                <a:r>
                  <a:rPr lang="de-DE" i="1" dirty="0"/>
                  <a:t>Pixel</a:t>
                </a:r>
              </a:p>
              <a:p>
                <a:pPr lvl="2"/>
                <a:r>
                  <a:rPr lang="de-DE" dirty="0"/>
                  <a:t>Faktoren = Kanten = </a:t>
                </a:r>
                <a:r>
                  <a:rPr lang="de-DE" i="1" dirty="0"/>
                  <a:t>Interaktion zwischen benachbarten Pixeln</a:t>
                </a:r>
              </a:p>
              <a:p>
                <a:pPr lvl="2"/>
                <a:r>
                  <a:rPr lang="de-DE" dirty="0"/>
                  <a:t>Potentiale als Strafe für Diskrepanz interpretiert (niedriger Wert besser)</a:t>
                </a:r>
              </a:p>
              <a:p>
                <a:pPr lvl="1"/>
                <a:r>
                  <a:rPr lang="de-DE" dirty="0"/>
                  <a:t>Aufgabe: Rauschunterdrückung</a:t>
                </a:r>
              </a:p>
              <a:p>
                <a:pPr lvl="2"/>
                <a:r>
                  <a:rPr lang="de-DE" dirty="0"/>
                  <a:t>Ziel: „Wahren“ Pixel-Wert wieder herstellen</a:t>
                </a:r>
              </a:p>
              <a:p>
                <a:pPr lvl="3"/>
                <a:r>
                  <a:rPr lang="de-DE" dirty="0"/>
                  <a:t>Knotenpotential: Bestrafung einer (hohen) Diskrepanz zwischen </a:t>
                </a:r>
                <a:r>
                  <a:rPr lang="de-DE" dirty="0" err="1"/>
                  <a:t>inferiertem</a:t>
                </a:r>
                <a:r>
                  <a:rPr lang="de-DE" dirty="0"/>
                  <a:t> und beobachtetem Pixel-Wert</a:t>
                </a:r>
              </a:p>
              <a:p>
                <a:pPr lvl="3"/>
                <a:r>
                  <a:rPr lang="de-DE" dirty="0"/>
                  <a:t>Kantenpotentiale: Bestrafung von Diskrepanz zwischen benachbarten </a:t>
                </a:r>
                <a:r>
                  <a:rPr lang="de-DE" dirty="0" err="1"/>
                  <a:t>inferierten</a:t>
                </a:r>
                <a:r>
                  <a:rPr lang="de-DE" dirty="0"/>
                  <a:t> Pixel-Werten </a:t>
                </a:r>
                <a:br>
                  <a:rPr lang="de-DE" dirty="0"/>
                </a:br>
                <a:r>
                  <a:rPr lang="de-DE" dirty="0"/>
                  <a:t>➝ Achtung: wahre Diskrepanzen bei Kanten zwischen Objekten oder Regionen</a:t>
                </a:r>
              </a:p>
            </p:txBody>
          </p:sp>
        </mc:Choice>
        <mc:Fallback xmlns="">
          <p:sp>
            <p:nvSpPr>
              <p:cNvPr id="3" name="Content Placeholder 2">
                <a:extLst>
                  <a:ext uri="{FF2B5EF4-FFF2-40B4-BE49-F238E27FC236}">
                    <a16:creationId xmlns:a16="http://schemas.microsoft.com/office/drawing/2014/main" id="{45ABDB7A-C7C3-4A4E-8379-C6DB4FAFC869}"/>
                  </a:ext>
                </a:extLst>
              </p:cNvPr>
              <p:cNvSpPr>
                <a:spLocks noGrp="1" noRot="1" noChangeAspect="1" noMove="1" noResize="1" noEditPoints="1" noAdjustHandles="1" noChangeArrowheads="1" noChangeShapeType="1" noTextEdit="1"/>
              </p:cNvSpPr>
              <p:nvPr>
                <p:ph idx="1"/>
              </p:nvPr>
            </p:nvSpPr>
            <p:spPr>
              <a:xfrm>
                <a:off x="359999" y="1665066"/>
                <a:ext cx="11484001" cy="4240848"/>
              </a:xfrm>
              <a:blipFill>
                <a:blip r:embed="rId2"/>
                <a:stretch>
                  <a:fillRect l="-1435" t="-3582"/>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428752B3-A719-DC49-9B2A-4BA70E532164}"/>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3B87F5A4-5843-9D48-9723-8C147A2C128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CA4F8D08-D452-5147-A835-80731457F16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76</a:t>
            </a:fld>
            <a:r>
              <a:rPr lang="de-DE"/>
              <a:t> </a:t>
            </a:r>
            <a:endParaRPr lang="de-DE" sz="1400" dirty="0"/>
          </a:p>
        </p:txBody>
      </p:sp>
      <p:grpSp>
        <p:nvGrpSpPr>
          <p:cNvPr id="97" name="Group 96">
            <a:extLst>
              <a:ext uri="{FF2B5EF4-FFF2-40B4-BE49-F238E27FC236}">
                <a16:creationId xmlns:a16="http://schemas.microsoft.com/office/drawing/2014/main" id="{507FAC60-6D1B-0640-B76D-9A146859D9C0}"/>
              </a:ext>
            </a:extLst>
          </p:cNvPr>
          <p:cNvGrpSpPr/>
          <p:nvPr/>
        </p:nvGrpSpPr>
        <p:grpSpPr>
          <a:xfrm>
            <a:off x="9018127" y="1665066"/>
            <a:ext cx="2825873" cy="2810220"/>
            <a:chOff x="9018127" y="1666698"/>
            <a:chExt cx="2825873" cy="2810220"/>
          </a:xfrm>
        </p:grpSpPr>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92E36E30-B89C-0F49-91AC-95D38E52EA29}"/>
                    </a:ext>
                  </a:extLst>
                </p:cNvPr>
                <p:cNvSpPr/>
                <p:nvPr/>
              </p:nvSpPr>
              <p:spPr>
                <a:xfrm>
                  <a:off x="9018127" y="1666698"/>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1,1</m:t>
                          </m:r>
                        </m:sub>
                      </m:sSub>
                    </m:oMath>
                  </a14:m>
                  <a:r>
                    <a:rPr lang="de-DE" sz="1400" dirty="0">
                      <a:solidFill>
                        <a:schemeClr val="tx1"/>
                      </a:solidFill>
                    </a:rPr>
                    <a:t> </a:t>
                  </a:r>
                </a:p>
              </p:txBody>
            </p:sp>
          </mc:Choice>
          <mc:Fallback xmlns="">
            <p:sp>
              <p:nvSpPr>
                <p:cNvPr id="8" name="Oval 7">
                  <a:extLst>
                    <a:ext uri="{FF2B5EF4-FFF2-40B4-BE49-F238E27FC236}">
                      <a16:creationId xmlns:a16="http://schemas.microsoft.com/office/drawing/2014/main" id="{92E36E30-B89C-0F49-91AC-95D38E52EA29}"/>
                    </a:ext>
                  </a:extLst>
                </p:cNvPr>
                <p:cNvSpPr>
                  <a:spLocks noRot="1" noChangeAspect="1" noMove="1" noResize="1" noEditPoints="1" noAdjustHandles="1" noChangeArrowheads="1" noChangeShapeType="1" noTextEdit="1"/>
                </p:cNvSpPr>
                <p:nvPr/>
              </p:nvSpPr>
              <p:spPr>
                <a:xfrm>
                  <a:off x="9018127" y="1666698"/>
                  <a:ext cx="374468" cy="374469"/>
                </a:xfrm>
                <a:prstGeom prst="ellipse">
                  <a:avLst/>
                </a:prstGeom>
                <a:blipFill>
                  <a:blip r:embed="rId3"/>
                  <a:stretch>
                    <a:fillRect l="-3125"/>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E1C8367E-D0CB-5A4C-8FEA-469D0B92E830}"/>
                    </a:ext>
                  </a:extLst>
                </p:cNvPr>
                <p:cNvSpPr/>
                <p:nvPr/>
              </p:nvSpPr>
              <p:spPr>
                <a:xfrm>
                  <a:off x="9835262" y="1666698"/>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1,2</m:t>
                          </m:r>
                        </m:sub>
                      </m:sSub>
                    </m:oMath>
                  </a14:m>
                  <a:r>
                    <a:rPr lang="de-DE" sz="1400" dirty="0">
                      <a:solidFill>
                        <a:schemeClr val="tx1"/>
                      </a:solidFill>
                    </a:rPr>
                    <a:t> </a:t>
                  </a:r>
                </a:p>
              </p:txBody>
            </p:sp>
          </mc:Choice>
          <mc:Fallback xmlns="">
            <p:sp>
              <p:nvSpPr>
                <p:cNvPr id="9" name="Oval 8">
                  <a:extLst>
                    <a:ext uri="{FF2B5EF4-FFF2-40B4-BE49-F238E27FC236}">
                      <a16:creationId xmlns:a16="http://schemas.microsoft.com/office/drawing/2014/main" id="{E1C8367E-D0CB-5A4C-8FEA-469D0B92E830}"/>
                    </a:ext>
                  </a:extLst>
                </p:cNvPr>
                <p:cNvSpPr>
                  <a:spLocks noRot="1" noChangeAspect="1" noMove="1" noResize="1" noEditPoints="1" noAdjustHandles="1" noChangeArrowheads="1" noChangeShapeType="1" noTextEdit="1"/>
                </p:cNvSpPr>
                <p:nvPr/>
              </p:nvSpPr>
              <p:spPr>
                <a:xfrm>
                  <a:off x="9835262" y="1666698"/>
                  <a:ext cx="374468" cy="374469"/>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444A4340-D439-9D4D-93A4-EAE456E6E4DA}"/>
                    </a:ext>
                  </a:extLst>
                </p:cNvPr>
                <p:cNvSpPr/>
                <p:nvPr/>
              </p:nvSpPr>
              <p:spPr>
                <a:xfrm>
                  <a:off x="10652397" y="1666698"/>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1,3</m:t>
                          </m:r>
                        </m:sub>
                      </m:sSub>
                    </m:oMath>
                  </a14:m>
                  <a:r>
                    <a:rPr lang="de-DE" sz="1400" dirty="0">
                      <a:solidFill>
                        <a:schemeClr val="tx1"/>
                      </a:solidFill>
                    </a:rPr>
                    <a:t> </a:t>
                  </a:r>
                </a:p>
              </p:txBody>
            </p:sp>
          </mc:Choice>
          <mc:Fallback xmlns="">
            <p:sp>
              <p:nvSpPr>
                <p:cNvPr id="10" name="Oval 9">
                  <a:extLst>
                    <a:ext uri="{FF2B5EF4-FFF2-40B4-BE49-F238E27FC236}">
                      <a16:creationId xmlns:a16="http://schemas.microsoft.com/office/drawing/2014/main" id="{444A4340-D439-9D4D-93A4-EAE456E6E4DA}"/>
                    </a:ext>
                  </a:extLst>
                </p:cNvPr>
                <p:cNvSpPr>
                  <a:spLocks noRot="1" noChangeAspect="1" noMove="1" noResize="1" noEditPoints="1" noAdjustHandles="1" noChangeArrowheads="1" noChangeShapeType="1" noTextEdit="1"/>
                </p:cNvSpPr>
                <p:nvPr/>
              </p:nvSpPr>
              <p:spPr>
                <a:xfrm>
                  <a:off x="10652397" y="1666698"/>
                  <a:ext cx="374468" cy="374469"/>
                </a:xfrm>
                <a:prstGeom prst="ellipse">
                  <a:avLst/>
                </a:prstGeom>
                <a:blipFill>
                  <a:blip r:embed="rId5"/>
                  <a:stretch>
                    <a:fillRect l="-322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Oval 10">
                  <a:extLst>
                    <a:ext uri="{FF2B5EF4-FFF2-40B4-BE49-F238E27FC236}">
                      <a16:creationId xmlns:a16="http://schemas.microsoft.com/office/drawing/2014/main" id="{99BED90B-BBF0-184F-A6E0-D9B18E12ED68}"/>
                    </a:ext>
                  </a:extLst>
                </p:cNvPr>
                <p:cNvSpPr/>
                <p:nvPr/>
              </p:nvSpPr>
              <p:spPr>
                <a:xfrm>
                  <a:off x="11469532" y="1666698"/>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1,4</m:t>
                          </m:r>
                        </m:sub>
                      </m:sSub>
                    </m:oMath>
                  </a14:m>
                  <a:r>
                    <a:rPr lang="de-DE" sz="1400" dirty="0">
                      <a:solidFill>
                        <a:schemeClr val="tx1"/>
                      </a:solidFill>
                    </a:rPr>
                    <a:t> </a:t>
                  </a:r>
                </a:p>
              </p:txBody>
            </p:sp>
          </mc:Choice>
          <mc:Fallback xmlns="">
            <p:sp>
              <p:nvSpPr>
                <p:cNvPr id="11" name="Oval 10">
                  <a:extLst>
                    <a:ext uri="{FF2B5EF4-FFF2-40B4-BE49-F238E27FC236}">
                      <a16:creationId xmlns:a16="http://schemas.microsoft.com/office/drawing/2014/main" id="{99BED90B-BBF0-184F-A6E0-D9B18E12ED68}"/>
                    </a:ext>
                  </a:extLst>
                </p:cNvPr>
                <p:cNvSpPr>
                  <a:spLocks noRot="1" noChangeAspect="1" noMove="1" noResize="1" noEditPoints="1" noAdjustHandles="1" noChangeArrowheads="1" noChangeShapeType="1" noTextEdit="1"/>
                </p:cNvSpPr>
                <p:nvPr/>
              </p:nvSpPr>
              <p:spPr>
                <a:xfrm>
                  <a:off x="11469532" y="1666698"/>
                  <a:ext cx="374468" cy="374469"/>
                </a:xfrm>
                <a:prstGeom prst="ellipse">
                  <a:avLst/>
                </a:prstGeom>
                <a:blipFill>
                  <a:blip r:embed="rId6"/>
                  <a:stretch>
                    <a:fillRect l="-3125"/>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A7BBEBE8-AE4E-2A48-A299-15FF62C4F7F2}"/>
                    </a:ext>
                  </a:extLst>
                </p:cNvPr>
                <p:cNvSpPr/>
                <p:nvPr/>
              </p:nvSpPr>
              <p:spPr>
                <a:xfrm>
                  <a:off x="9018127" y="2478479"/>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2,1</m:t>
                          </m:r>
                        </m:sub>
                      </m:sSub>
                    </m:oMath>
                  </a14:m>
                  <a:r>
                    <a:rPr lang="de-DE" sz="1400" dirty="0">
                      <a:solidFill>
                        <a:schemeClr val="tx1"/>
                      </a:solidFill>
                    </a:rPr>
                    <a:t> </a:t>
                  </a:r>
                </a:p>
              </p:txBody>
            </p:sp>
          </mc:Choice>
          <mc:Fallback xmlns="">
            <p:sp>
              <p:nvSpPr>
                <p:cNvPr id="12" name="Oval 11">
                  <a:extLst>
                    <a:ext uri="{FF2B5EF4-FFF2-40B4-BE49-F238E27FC236}">
                      <a16:creationId xmlns:a16="http://schemas.microsoft.com/office/drawing/2014/main" id="{A7BBEBE8-AE4E-2A48-A299-15FF62C4F7F2}"/>
                    </a:ext>
                  </a:extLst>
                </p:cNvPr>
                <p:cNvSpPr>
                  <a:spLocks noRot="1" noChangeAspect="1" noMove="1" noResize="1" noEditPoints="1" noAdjustHandles="1" noChangeArrowheads="1" noChangeShapeType="1" noTextEdit="1"/>
                </p:cNvSpPr>
                <p:nvPr/>
              </p:nvSpPr>
              <p:spPr>
                <a:xfrm>
                  <a:off x="9018127" y="2478479"/>
                  <a:ext cx="374468" cy="374469"/>
                </a:xfrm>
                <a:prstGeom prst="ellipse">
                  <a:avLst/>
                </a:prstGeom>
                <a:blipFill>
                  <a:blip r:embed="rId7"/>
                  <a:stretch>
                    <a:fillRect l="-3125"/>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303B0335-5468-EA4E-B28F-BCECA9D74255}"/>
                    </a:ext>
                  </a:extLst>
                </p:cNvPr>
                <p:cNvSpPr/>
                <p:nvPr/>
              </p:nvSpPr>
              <p:spPr>
                <a:xfrm>
                  <a:off x="9835262" y="2478479"/>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2,2</m:t>
                          </m:r>
                        </m:sub>
                      </m:sSub>
                    </m:oMath>
                  </a14:m>
                  <a:r>
                    <a:rPr lang="de-DE" sz="1400" dirty="0">
                      <a:solidFill>
                        <a:schemeClr val="tx1"/>
                      </a:solidFill>
                    </a:rPr>
                    <a:t> </a:t>
                  </a:r>
                </a:p>
              </p:txBody>
            </p:sp>
          </mc:Choice>
          <mc:Fallback xmlns="">
            <p:sp>
              <p:nvSpPr>
                <p:cNvPr id="13" name="Oval 12">
                  <a:extLst>
                    <a:ext uri="{FF2B5EF4-FFF2-40B4-BE49-F238E27FC236}">
                      <a16:creationId xmlns:a16="http://schemas.microsoft.com/office/drawing/2014/main" id="{303B0335-5468-EA4E-B28F-BCECA9D74255}"/>
                    </a:ext>
                  </a:extLst>
                </p:cNvPr>
                <p:cNvSpPr>
                  <a:spLocks noRot="1" noChangeAspect="1" noMove="1" noResize="1" noEditPoints="1" noAdjustHandles="1" noChangeArrowheads="1" noChangeShapeType="1" noTextEdit="1"/>
                </p:cNvSpPr>
                <p:nvPr/>
              </p:nvSpPr>
              <p:spPr>
                <a:xfrm>
                  <a:off x="9835262" y="2478479"/>
                  <a:ext cx="374468" cy="374469"/>
                </a:xfrm>
                <a:prstGeom prst="ellipse">
                  <a:avLst/>
                </a:prstGeom>
                <a:blipFill>
                  <a:blip r:embed="rId8"/>
                  <a:stretch>
                    <a:fillRect l="-3125"/>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723C9FF9-EBBC-DF41-8FAD-1EE3FD09C396}"/>
                    </a:ext>
                  </a:extLst>
                </p:cNvPr>
                <p:cNvSpPr/>
                <p:nvPr/>
              </p:nvSpPr>
              <p:spPr>
                <a:xfrm>
                  <a:off x="10652397" y="2478479"/>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2,3</m:t>
                          </m:r>
                        </m:sub>
                      </m:sSub>
                    </m:oMath>
                  </a14:m>
                  <a:r>
                    <a:rPr lang="de-DE" sz="1400" dirty="0">
                      <a:solidFill>
                        <a:schemeClr val="tx1"/>
                      </a:solidFill>
                    </a:rPr>
                    <a:t> </a:t>
                  </a:r>
                </a:p>
              </p:txBody>
            </p:sp>
          </mc:Choice>
          <mc:Fallback xmlns="">
            <p:sp>
              <p:nvSpPr>
                <p:cNvPr id="14" name="Oval 13">
                  <a:extLst>
                    <a:ext uri="{FF2B5EF4-FFF2-40B4-BE49-F238E27FC236}">
                      <a16:creationId xmlns:a16="http://schemas.microsoft.com/office/drawing/2014/main" id="{723C9FF9-EBBC-DF41-8FAD-1EE3FD09C396}"/>
                    </a:ext>
                  </a:extLst>
                </p:cNvPr>
                <p:cNvSpPr>
                  <a:spLocks noRot="1" noChangeAspect="1" noMove="1" noResize="1" noEditPoints="1" noAdjustHandles="1" noChangeArrowheads="1" noChangeShapeType="1" noTextEdit="1"/>
                </p:cNvSpPr>
                <p:nvPr/>
              </p:nvSpPr>
              <p:spPr>
                <a:xfrm>
                  <a:off x="10652397" y="2478479"/>
                  <a:ext cx="374468" cy="374469"/>
                </a:xfrm>
                <a:prstGeom prst="ellipse">
                  <a:avLst/>
                </a:prstGeom>
                <a:blipFill>
                  <a:blip r:embed="rId9"/>
                  <a:stretch>
                    <a:fillRect l="-322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5" name="Oval 14">
                  <a:extLst>
                    <a:ext uri="{FF2B5EF4-FFF2-40B4-BE49-F238E27FC236}">
                      <a16:creationId xmlns:a16="http://schemas.microsoft.com/office/drawing/2014/main" id="{B98ED160-596B-D84D-A283-2D9FBC41626C}"/>
                    </a:ext>
                  </a:extLst>
                </p:cNvPr>
                <p:cNvSpPr/>
                <p:nvPr/>
              </p:nvSpPr>
              <p:spPr>
                <a:xfrm>
                  <a:off x="11469532" y="2478479"/>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2,4</m:t>
                          </m:r>
                        </m:sub>
                      </m:sSub>
                    </m:oMath>
                  </a14:m>
                  <a:r>
                    <a:rPr lang="de-DE" sz="1400" dirty="0">
                      <a:solidFill>
                        <a:schemeClr val="tx1"/>
                      </a:solidFill>
                    </a:rPr>
                    <a:t> </a:t>
                  </a:r>
                </a:p>
              </p:txBody>
            </p:sp>
          </mc:Choice>
          <mc:Fallback xmlns="">
            <p:sp>
              <p:nvSpPr>
                <p:cNvPr id="15" name="Oval 14">
                  <a:extLst>
                    <a:ext uri="{FF2B5EF4-FFF2-40B4-BE49-F238E27FC236}">
                      <a16:creationId xmlns:a16="http://schemas.microsoft.com/office/drawing/2014/main" id="{B98ED160-596B-D84D-A283-2D9FBC41626C}"/>
                    </a:ext>
                  </a:extLst>
                </p:cNvPr>
                <p:cNvSpPr>
                  <a:spLocks noRot="1" noChangeAspect="1" noMove="1" noResize="1" noEditPoints="1" noAdjustHandles="1" noChangeArrowheads="1" noChangeShapeType="1" noTextEdit="1"/>
                </p:cNvSpPr>
                <p:nvPr/>
              </p:nvSpPr>
              <p:spPr>
                <a:xfrm>
                  <a:off x="11469532" y="2478479"/>
                  <a:ext cx="374468" cy="374469"/>
                </a:xfrm>
                <a:prstGeom prst="ellipse">
                  <a:avLst/>
                </a:prstGeom>
                <a:blipFill>
                  <a:blip r:embed="rId10"/>
                  <a:stretch>
                    <a:fillRect l="-3125"/>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2C7CFC22-6FB6-0A43-823B-5DF34BFA5A6F}"/>
                    </a:ext>
                  </a:extLst>
                </p:cNvPr>
                <p:cNvSpPr/>
                <p:nvPr/>
              </p:nvSpPr>
              <p:spPr>
                <a:xfrm>
                  <a:off x="9018127" y="3292708"/>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3,1</m:t>
                          </m:r>
                        </m:sub>
                      </m:sSub>
                    </m:oMath>
                  </a14:m>
                  <a:r>
                    <a:rPr lang="de-DE" sz="1400" dirty="0">
                      <a:solidFill>
                        <a:schemeClr val="tx1"/>
                      </a:solidFill>
                    </a:rPr>
                    <a:t> </a:t>
                  </a:r>
                </a:p>
              </p:txBody>
            </p:sp>
          </mc:Choice>
          <mc:Fallback xmlns="">
            <p:sp>
              <p:nvSpPr>
                <p:cNvPr id="16" name="Oval 15">
                  <a:extLst>
                    <a:ext uri="{FF2B5EF4-FFF2-40B4-BE49-F238E27FC236}">
                      <a16:creationId xmlns:a16="http://schemas.microsoft.com/office/drawing/2014/main" id="{2C7CFC22-6FB6-0A43-823B-5DF34BFA5A6F}"/>
                    </a:ext>
                  </a:extLst>
                </p:cNvPr>
                <p:cNvSpPr>
                  <a:spLocks noRot="1" noChangeAspect="1" noMove="1" noResize="1" noEditPoints="1" noAdjustHandles="1" noChangeArrowheads="1" noChangeShapeType="1" noTextEdit="1"/>
                </p:cNvSpPr>
                <p:nvPr/>
              </p:nvSpPr>
              <p:spPr>
                <a:xfrm>
                  <a:off x="9018127" y="3292708"/>
                  <a:ext cx="374468" cy="374469"/>
                </a:xfrm>
                <a:prstGeom prst="ellipse">
                  <a:avLst/>
                </a:prstGeom>
                <a:blipFill>
                  <a:blip r:embed="rId11"/>
                  <a:stretch>
                    <a:fillRect l="-3125"/>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51E6F630-757F-0243-8F55-F50CC2A1572B}"/>
                    </a:ext>
                  </a:extLst>
                </p:cNvPr>
                <p:cNvSpPr/>
                <p:nvPr/>
              </p:nvSpPr>
              <p:spPr>
                <a:xfrm>
                  <a:off x="9835262" y="3292708"/>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3,2</m:t>
                          </m:r>
                        </m:sub>
                      </m:sSub>
                    </m:oMath>
                  </a14:m>
                  <a:r>
                    <a:rPr lang="de-DE" sz="1400" dirty="0">
                      <a:solidFill>
                        <a:schemeClr val="tx1"/>
                      </a:solidFill>
                    </a:rPr>
                    <a:t> </a:t>
                  </a:r>
                </a:p>
              </p:txBody>
            </p:sp>
          </mc:Choice>
          <mc:Fallback xmlns="">
            <p:sp>
              <p:nvSpPr>
                <p:cNvPr id="17" name="Oval 16">
                  <a:extLst>
                    <a:ext uri="{FF2B5EF4-FFF2-40B4-BE49-F238E27FC236}">
                      <a16:creationId xmlns:a16="http://schemas.microsoft.com/office/drawing/2014/main" id="{51E6F630-757F-0243-8F55-F50CC2A1572B}"/>
                    </a:ext>
                  </a:extLst>
                </p:cNvPr>
                <p:cNvSpPr>
                  <a:spLocks noRot="1" noChangeAspect="1" noMove="1" noResize="1" noEditPoints="1" noAdjustHandles="1" noChangeArrowheads="1" noChangeShapeType="1" noTextEdit="1"/>
                </p:cNvSpPr>
                <p:nvPr/>
              </p:nvSpPr>
              <p:spPr>
                <a:xfrm>
                  <a:off x="9835262" y="3292708"/>
                  <a:ext cx="374468" cy="374469"/>
                </a:xfrm>
                <a:prstGeom prst="ellipse">
                  <a:avLst/>
                </a:prstGeom>
                <a:blipFill>
                  <a:blip r:embed="rId12"/>
                  <a:stretch>
                    <a:fillRect l="-3125"/>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Oval 17">
                  <a:extLst>
                    <a:ext uri="{FF2B5EF4-FFF2-40B4-BE49-F238E27FC236}">
                      <a16:creationId xmlns:a16="http://schemas.microsoft.com/office/drawing/2014/main" id="{6C6006EC-450A-8E4A-8DEA-2EFC3DDEE3E2}"/>
                    </a:ext>
                  </a:extLst>
                </p:cNvPr>
                <p:cNvSpPr/>
                <p:nvPr/>
              </p:nvSpPr>
              <p:spPr>
                <a:xfrm>
                  <a:off x="10652397" y="3292708"/>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3,3</m:t>
                          </m:r>
                        </m:sub>
                      </m:sSub>
                    </m:oMath>
                  </a14:m>
                  <a:r>
                    <a:rPr lang="de-DE" sz="1400" dirty="0">
                      <a:solidFill>
                        <a:schemeClr val="tx1"/>
                      </a:solidFill>
                    </a:rPr>
                    <a:t> </a:t>
                  </a:r>
                </a:p>
              </p:txBody>
            </p:sp>
          </mc:Choice>
          <mc:Fallback xmlns="">
            <p:sp>
              <p:nvSpPr>
                <p:cNvPr id="18" name="Oval 17">
                  <a:extLst>
                    <a:ext uri="{FF2B5EF4-FFF2-40B4-BE49-F238E27FC236}">
                      <a16:creationId xmlns:a16="http://schemas.microsoft.com/office/drawing/2014/main" id="{6C6006EC-450A-8E4A-8DEA-2EFC3DDEE3E2}"/>
                    </a:ext>
                  </a:extLst>
                </p:cNvPr>
                <p:cNvSpPr>
                  <a:spLocks noRot="1" noChangeAspect="1" noMove="1" noResize="1" noEditPoints="1" noAdjustHandles="1" noChangeArrowheads="1" noChangeShapeType="1" noTextEdit="1"/>
                </p:cNvSpPr>
                <p:nvPr/>
              </p:nvSpPr>
              <p:spPr>
                <a:xfrm>
                  <a:off x="10652397" y="3292708"/>
                  <a:ext cx="374468" cy="374469"/>
                </a:xfrm>
                <a:prstGeom prst="ellipse">
                  <a:avLst/>
                </a:prstGeom>
                <a:blipFill>
                  <a:blip r:embed="rId13"/>
                  <a:stretch>
                    <a:fillRect l="-322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Oval 18">
                  <a:extLst>
                    <a:ext uri="{FF2B5EF4-FFF2-40B4-BE49-F238E27FC236}">
                      <a16:creationId xmlns:a16="http://schemas.microsoft.com/office/drawing/2014/main" id="{91ECBC74-4E5A-294A-BBC7-C40F0497C9E9}"/>
                    </a:ext>
                  </a:extLst>
                </p:cNvPr>
                <p:cNvSpPr/>
                <p:nvPr/>
              </p:nvSpPr>
              <p:spPr>
                <a:xfrm>
                  <a:off x="11469532" y="3292708"/>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3,4</m:t>
                          </m:r>
                        </m:sub>
                      </m:sSub>
                    </m:oMath>
                  </a14:m>
                  <a:r>
                    <a:rPr lang="de-DE" sz="1400" dirty="0">
                      <a:solidFill>
                        <a:schemeClr val="tx1"/>
                      </a:solidFill>
                    </a:rPr>
                    <a:t> </a:t>
                  </a:r>
                </a:p>
              </p:txBody>
            </p:sp>
          </mc:Choice>
          <mc:Fallback xmlns="">
            <p:sp>
              <p:nvSpPr>
                <p:cNvPr id="19" name="Oval 18">
                  <a:extLst>
                    <a:ext uri="{FF2B5EF4-FFF2-40B4-BE49-F238E27FC236}">
                      <a16:creationId xmlns:a16="http://schemas.microsoft.com/office/drawing/2014/main" id="{91ECBC74-4E5A-294A-BBC7-C40F0497C9E9}"/>
                    </a:ext>
                  </a:extLst>
                </p:cNvPr>
                <p:cNvSpPr>
                  <a:spLocks noRot="1" noChangeAspect="1" noMove="1" noResize="1" noEditPoints="1" noAdjustHandles="1" noChangeArrowheads="1" noChangeShapeType="1" noTextEdit="1"/>
                </p:cNvSpPr>
                <p:nvPr/>
              </p:nvSpPr>
              <p:spPr>
                <a:xfrm>
                  <a:off x="11469532" y="3292708"/>
                  <a:ext cx="374468" cy="374469"/>
                </a:xfrm>
                <a:prstGeom prst="ellipse">
                  <a:avLst/>
                </a:prstGeom>
                <a:blipFill>
                  <a:blip r:embed="rId14"/>
                  <a:stretch>
                    <a:fillRect l="-3125"/>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0" name="Oval 19">
                  <a:extLst>
                    <a:ext uri="{FF2B5EF4-FFF2-40B4-BE49-F238E27FC236}">
                      <a16:creationId xmlns:a16="http://schemas.microsoft.com/office/drawing/2014/main" id="{46205D91-C30F-CA43-9E9C-03D58C0F18C7}"/>
                    </a:ext>
                  </a:extLst>
                </p:cNvPr>
                <p:cNvSpPr/>
                <p:nvPr/>
              </p:nvSpPr>
              <p:spPr>
                <a:xfrm>
                  <a:off x="9018127" y="4102449"/>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4,1</m:t>
                          </m:r>
                        </m:sub>
                      </m:sSub>
                    </m:oMath>
                  </a14:m>
                  <a:r>
                    <a:rPr lang="de-DE" sz="1400" dirty="0">
                      <a:solidFill>
                        <a:schemeClr val="tx1"/>
                      </a:solidFill>
                    </a:rPr>
                    <a:t> </a:t>
                  </a:r>
                </a:p>
              </p:txBody>
            </p:sp>
          </mc:Choice>
          <mc:Fallback xmlns="">
            <p:sp>
              <p:nvSpPr>
                <p:cNvPr id="20" name="Oval 19">
                  <a:extLst>
                    <a:ext uri="{FF2B5EF4-FFF2-40B4-BE49-F238E27FC236}">
                      <a16:creationId xmlns:a16="http://schemas.microsoft.com/office/drawing/2014/main" id="{46205D91-C30F-CA43-9E9C-03D58C0F18C7}"/>
                    </a:ext>
                  </a:extLst>
                </p:cNvPr>
                <p:cNvSpPr>
                  <a:spLocks noRot="1" noChangeAspect="1" noMove="1" noResize="1" noEditPoints="1" noAdjustHandles="1" noChangeArrowheads="1" noChangeShapeType="1" noTextEdit="1"/>
                </p:cNvSpPr>
                <p:nvPr/>
              </p:nvSpPr>
              <p:spPr>
                <a:xfrm>
                  <a:off x="9018127" y="4102449"/>
                  <a:ext cx="374468" cy="374469"/>
                </a:xfrm>
                <a:prstGeom prst="ellipse">
                  <a:avLst/>
                </a:prstGeom>
                <a:blipFill>
                  <a:blip r:embed="rId15"/>
                  <a:stretch>
                    <a:fillRect l="-3125"/>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 name="Oval 20">
                  <a:extLst>
                    <a:ext uri="{FF2B5EF4-FFF2-40B4-BE49-F238E27FC236}">
                      <a16:creationId xmlns:a16="http://schemas.microsoft.com/office/drawing/2014/main" id="{E8537E4A-D0CA-564F-933D-2FCA4611DE19}"/>
                    </a:ext>
                  </a:extLst>
                </p:cNvPr>
                <p:cNvSpPr/>
                <p:nvPr/>
              </p:nvSpPr>
              <p:spPr>
                <a:xfrm>
                  <a:off x="9835262" y="4102449"/>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4,2</m:t>
                          </m:r>
                        </m:sub>
                      </m:sSub>
                    </m:oMath>
                  </a14:m>
                  <a:r>
                    <a:rPr lang="de-DE" sz="1400" dirty="0">
                      <a:solidFill>
                        <a:schemeClr val="tx1"/>
                      </a:solidFill>
                    </a:rPr>
                    <a:t> </a:t>
                  </a:r>
                </a:p>
              </p:txBody>
            </p:sp>
          </mc:Choice>
          <mc:Fallback xmlns="">
            <p:sp>
              <p:nvSpPr>
                <p:cNvPr id="21" name="Oval 20">
                  <a:extLst>
                    <a:ext uri="{FF2B5EF4-FFF2-40B4-BE49-F238E27FC236}">
                      <a16:creationId xmlns:a16="http://schemas.microsoft.com/office/drawing/2014/main" id="{E8537E4A-D0CA-564F-933D-2FCA4611DE19}"/>
                    </a:ext>
                  </a:extLst>
                </p:cNvPr>
                <p:cNvSpPr>
                  <a:spLocks noRot="1" noChangeAspect="1" noMove="1" noResize="1" noEditPoints="1" noAdjustHandles="1" noChangeArrowheads="1" noChangeShapeType="1" noTextEdit="1"/>
                </p:cNvSpPr>
                <p:nvPr/>
              </p:nvSpPr>
              <p:spPr>
                <a:xfrm>
                  <a:off x="9835262" y="4102449"/>
                  <a:ext cx="374468" cy="374469"/>
                </a:xfrm>
                <a:prstGeom prst="ellipse">
                  <a:avLst/>
                </a:prstGeom>
                <a:blipFill>
                  <a:blip r:embed="rId16"/>
                  <a:stretch>
                    <a:fillRect l="-3125"/>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Oval 21">
                  <a:extLst>
                    <a:ext uri="{FF2B5EF4-FFF2-40B4-BE49-F238E27FC236}">
                      <a16:creationId xmlns:a16="http://schemas.microsoft.com/office/drawing/2014/main" id="{13348025-98F4-E04A-8C31-B927C85F4485}"/>
                    </a:ext>
                  </a:extLst>
                </p:cNvPr>
                <p:cNvSpPr/>
                <p:nvPr/>
              </p:nvSpPr>
              <p:spPr>
                <a:xfrm>
                  <a:off x="10652397" y="4102449"/>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4,3</m:t>
                          </m:r>
                        </m:sub>
                      </m:sSub>
                    </m:oMath>
                  </a14:m>
                  <a:r>
                    <a:rPr lang="de-DE" sz="1400" dirty="0">
                      <a:solidFill>
                        <a:schemeClr val="tx1"/>
                      </a:solidFill>
                    </a:rPr>
                    <a:t> </a:t>
                  </a:r>
                </a:p>
              </p:txBody>
            </p:sp>
          </mc:Choice>
          <mc:Fallback xmlns="">
            <p:sp>
              <p:nvSpPr>
                <p:cNvPr id="22" name="Oval 21">
                  <a:extLst>
                    <a:ext uri="{FF2B5EF4-FFF2-40B4-BE49-F238E27FC236}">
                      <a16:creationId xmlns:a16="http://schemas.microsoft.com/office/drawing/2014/main" id="{13348025-98F4-E04A-8C31-B927C85F4485}"/>
                    </a:ext>
                  </a:extLst>
                </p:cNvPr>
                <p:cNvSpPr>
                  <a:spLocks noRot="1" noChangeAspect="1" noMove="1" noResize="1" noEditPoints="1" noAdjustHandles="1" noChangeArrowheads="1" noChangeShapeType="1" noTextEdit="1"/>
                </p:cNvSpPr>
                <p:nvPr/>
              </p:nvSpPr>
              <p:spPr>
                <a:xfrm>
                  <a:off x="10652397" y="4102449"/>
                  <a:ext cx="374468" cy="374469"/>
                </a:xfrm>
                <a:prstGeom prst="ellipse">
                  <a:avLst/>
                </a:prstGeom>
                <a:blipFill>
                  <a:blip r:embed="rId17"/>
                  <a:stretch>
                    <a:fillRect l="-3226"/>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Oval 22">
                  <a:extLst>
                    <a:ext uri="{FF2B5EF4-FFF2-40B4-BE49-F238E27FC236}">
                      <a16:creationId xmlns:a16="http://schemas.microsoft.com/office/drawing/2014/main" id="{9E774557-BFB0-BF4A-BE9A-1003916941BE}"/>
                    </a:ext>
                  </a:extLst>
                </p:cNvPr>
                <p:cNvSpPr/>
                <p:nvPr/>
              </p:nvSpPr>
              <p:spPr>
                <a:xfrm>
                  <a:off x="11469532" y="4102449"/>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4,4</m:t>
                          </m:r>
                        </m:sub>
                      </m:sSub>
                    </m:oMath>
                  </a14:m>
                  <a:r>
                    <a:rPr lang="de-DE" sz="1400" dirty="0">
                      <a:solidFill>
                        <a:schemeClr val="tx1"/>
                      </a:solidFill>
                    </a:rPr>
                    <a:t> </a:t>
                  </a:r>
                </a:p>
              </p:txBody>
            </p:sp>
          </mc:Choice>
          <mc:Fallback xmlns="">
            <p:sp>
              <p:nvSpPr>
                <p:cNvPr id="23" name="Oval 22">
                  <a:extLst>
                    <a:ext uri="{FF2B5EF4-FFF2-40B4-BE49-F238E27FC236}">
                      <a16:creationId xmlns:a16="http://schemas.microsoft.com/office/drawing/2014/main" id="{9E774557-BFB0-BF4A-BE9A-1003916941BE}"/>
                    </a:ext>
                  </a:extLst>
                </p:cNvPr>
                <p:cNvSpPr>
                  <a:spLocks noRot="1" noChangeAspect="1" noMove="1" noResize="1" noEditPoints="1" noAdjustHandles="1" noChangeArrowheads="1" noChangeShapeType="1" noTextEdit="1"/>
                </p:cNvSpPr>
                <p:nvPr/>
              </p:nvSpPr>
              <p:spPr>
                <a:xfrm>
                  <a:off x="11469532" y="4102449"/>
                  <a:ext cx="374468" cy="374469"/>
                </a:xfrm>
                <a:prstGeom prst="ellipse">
                  <a:avLst/>
                </a:prstGeom>
                <a:blipFill>
                  <a:blip r:embed="rId18"/>
                  <a:stretch>
                    <a:fillRect l="-3125"/>
                  </a:stretch>
                </a:blipFill>
                <a:ln>
                  <a:solidFill>
                    <a:schemeClr val="tx1"/>
                  </a:solidFill>
                </a:ln>
              </p:spPr>
              <p:txBody>
                <a:bodyPr/>
                <a:lstStyle/>
                <a:p>
                  <a:r>
                    <a:rPr lang="de-DE">
                      <a:noFill/>
                    </a:rPr>
                    <a:t> </a:t>
                  </a:r>
                </a:p>
              </p:txBody>
            </p:sp>
          </mc:Fallback>
        </mc:AlternateContent>
        <p:cxnSp>
          <p:nvCxnSpPr>
            <p:cNvPr id="25" name="Straight Connector 24">
              <a:extLst>
                <a:ext uri="{FF2B5EF4-FFF2-40B4-BE49-F238E27FC236}">
                  <a16:creationId xmlns:a16="http://schemas.microsoft.com/office/drawing/2014/main" id="{34A1874F-441C-1849-8303-EA146E3E31E8}"/>
                </a:ext>
              </a:extLst>
            </p:cNvPr>
            <p:cNvCxnSpPr>
              <a:stCxn id="8" idx="6"/>
              <a:endCxn id="9" idx="2"/>
            </p:cNvCxnSpPr>
            <p:nvPr/>
          </p:nvCxnSpPr>
          <p:spPr>
            <a:xfrm>
              <a:off x="9392595" y="1853933"/>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79EFD4F-0B93-854F-91DF-75894F94E04D}"/>
                </a:ext>
              </a:extLst>
            </p:cNvPr>
            <p:cNvCxnSpPr>
              <a:cxnSpLocks/>
              <a:stCxn id="9" idx="6"/>
              <a:endCxn id="10" idx="2"/>
            </p:cNvCxnSpPr>
            <p:nvPr/>
          </p:nvCxnSpPr>
          <p:spPr>
            <a:xfrm>
              <a:off x="10209730" y="1853933"/>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0A9581D-30FF-1046-B0E1-5ED20546F9F2}"/>
                </a:ext>
              </a:extLst>
            </p:cNvPr>
            <p:cNvCxnSpPr>
              <a:cxnSpLocks/>
              <a:stCxn id="10" idx="6"/>
              <a:endCxn id="11" idx="2"/>
            </p:cNvCxnSpPr>
            <p:nvPr/>
          </p:nvCxnSpPr>
          <p:spPr>
            <a:xfrm>
              <a:off x="11026865" y="1853933"/>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A330A34-7DC0-324F-A5BC-D1AD64C41390}"/>
                </a:ext>
              </a:extLst>
            </p:cNvPr>
            <p:cNvCxnSpPr>
              <a:cxnSpLocks/>
            </p:cNvCxnSpPr>
            <p:nvPr/>
          </p:nvCxnSpPr>
          <p:spPr>
            <a:xfrm>
              <a:off x="9392595" y="2665713"/>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A6F83AC-5AB4-A44F-8CB3-3CD3AA4BD9A5}"/>
                </a:ext>
              </a:extLst>
            </p:cNvPr>
            <p:cNvCxnSpPr>
              <a:cxnSpLocks/>
            </p:cNvCxnSpPr>
            <p:nvPr/>
          </p:nvCxnSpPr>
          <p:spPr>
            <a:xfrm>
              <a:off x="10209730" y="2665713"/>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A9096F9-1DF8-9F47-A916-B93E3A41852C}"/>
                </a:ext>
              </a:extLst>
            </p:cNvPr>
            <p:cNvCxnSpPr>
              <a:cxnSpLocks/>
            </p:cNvCxnSpPr>
            <p:nvPr/>
          </p:nvCxnSpPr>
          <p:spPr>
            <a:xfrm>
              <a:off x="11026865" y="2665713"/>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94F716E-201D-3849-B56C-4031CC3E83BD}"/>
                </a:ext>
              </a:extLst>
            </p:cNvPr>
            <p:cNvCxnSpPr>
              <a:cxnSpLocks/>
              <a:stCxn id="16" idx="6"/>
              <a:endCxn id="17" idx="2"/>
            </p:cNvCxnSpPr>
            <p:nvPr/>
          </p:nvCxnSpPr>
          <p:spPr>
            <a:xfrm>
              <a:off x="9392595" y="3479943"/>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CBB2ABC-B0AB-4447-94B9-D79A96F34B74}"/>
                </a:ext>
              </a:extLst>
            </p:cNvPr>
            <p:cNvCxnSpPr>
              <a:cxnSpLocks/>
              <a:stCxn id="17" idx="6"/>
              <a:endCxn id="18" idx="2"/>
            </p:cNvCxnSpPr>
            <p:nvPr/>
          </p:nvCxnSpPr>
          <p:spPr>
            <a:xfrm>
              <a:off x="10209730" y="3479943"/>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20D23C5-1506-3947-B544-552442815DB3}"/>
                </a:ext>
              </a:extLst>
            </p:cNvPr>
            <p:cNvCxnSpPr>
              <a:cxnSpLocks/>
              <a:stCxn id="18" idx="6"/>
              <a:endCxn id="19" idx="2"/>
            </p:cNvCxnSpPr>
            <p:nvPr/>
          </p:nvCxnSpPr>
          <p:spPr>
            <a:xfrm>
              <a:off x="11026865" y="3479943"/>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2F745E6F-68A7-DE4A-91A0-B222A6E00F96}"/>
                </a:ext>
              </a:extLst>
            </p:cNvPr>
            <p:cNvCxnSpPr>
              <a:cxnSpLocks/>
              <a:stCxn id="20" idx="6"/>
              <a:endCxn id="21" idx="2"/>
            </p:cNvCxnSpPr>
            <p:nvPr/>
          </p:nvCxnSpPr>
          <p:spPr>
            <a:xfrm>
              <a:off x="9392595" y="4289684"/>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D466604-C94B-F344-AF5C-4A2985379B6D}"/>
                </a:ext>
              </a:extLst>
            </p:cNvPr>
            <p:cNvCxnSpPr>
              <a:cxnSpLocks/>
              <a:stCxn id="21" idx="6"/>
              <a:endCxn id="22" idx="2"/>
            </p:cNvCxnSpPr>
            <p:nvPr/>
          </p:nvCxnSpPr>
          <p:spPr>
            <a:xfrm>
              <a:off x="10209730" y="4289684"/>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9BEA665-3E59-FD49-96DD-ABBC1436EE27}"/>
                </a:ext>
              </a:extLst>
            </p:cNvPr>
            <p:cNvCxnSpPr>
              <a:cxnSpLocks/>
              <a:stCxn id="22" idx="6"/>
              <a:endCxn id="23" idx="2"/>
            </p:cNvCxnSpPr>
            <p:nvPr/>
          </p:nvCxnSpPr>
          <p:spPr>
            <a:xfrm>
              <a:off x="11026865" y="4289684"/>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6980B69-F2A8-9545-9F34-3753789E765D}"/>
                </a:ext>
              </a:extLst>
            </p:cNvPr>
            <p:cNvCxnSpPr>
              <a:cxnSpLocks/>
              <a:stCxn id="8" idx="4"/>
              <a:endCxn id="12" idx="0"/>
            </p:cNvCxnSpPr>
            <p:nvPr/>
          </p:nvCxnSpPr>
          <p:spPr>
            <a:xfrm>
              <a:off x="9205361" y="2041167"/>
              <a:ext cx="0" cy="437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A987EB1-C6CE-464D-8E49-95A64D962B70}"/>
                </a:ext>
              </a:extLst>
            </p:cNvPr>
            <p:cNvCxnSpPr>
              <a:cxnSpLocks/>
              <a:stCxn id="9" idx="4"/>
              <a:endCxn id="13" idx="0"/>
            </p:cNvCxnSpPr>
            <p:nvPr/>
          </p:nvCxnSpPr>
          <p:spPr>
            <a:xfrm>
              <a:off x="10022496" y="2041167"/>
              <a:ext cx="0" cy="437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5D9ECC8-DCEF-C648-A4A3-A94669C20746}"/>
                </a:ext>
              </a:extLst>
            </p:cNvPr>
            <p:cNvCxnSpPr>
              <a:cxnSpLocks/>
              <a:stCxn id="10" idx="4"/>
              <a:endCxn id="14" idx="0"/>
            </p:cNvCxnSpPr>
            <p:nvPr/>
          </p:nvCxnSpPr>
          <p:spPr>
            <a:xfrm>
              <a:off x="10839631" y="2041167"/>
              <a:ext cx="0" cy="437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B09748F-3600-1C42-BFB4-74D5DF38023F}"/>
                </a:ext>
              </a:extLst>
            </p:cNvPr>
            <p:cNvCxnSpPr>
              <a:cxnSpLocks/>
              <a:stCxn id="11" idx="4"/>
              <a:endCxn id="15" idx="0"/>
            </p:cNvCxnSpPr>
            <p:nvPr/>
          </p:nvCxnSpPr>
          <p:spPr>
            <a:xfrm>
              <a:off x="11656766" y="2041167"/>
              <a:ext cx="0" cy="437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C180BE0-DEE2-8841-8689-E0D989EA6CB8}"/>
                </a:ext>
              </a:extLst>
            </p:cNvPr>
            <p:cNvCxnSpPr>
              <a:cxnSpLocks/>
              <a:stCxn id="12" idx="4"/>
              <a:endCxn id="16" idx="0"/>
            </p:cNvCxnSpPr>
            <p:nvPr/>
          </p:nvCxnSpPr>
          <p:spPr>
            <a:xfrm>
              <a:off x="9205361" y="2852948"/>
              <a:ext cx="0" cy="4397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23F46A0-D5DA-A44B-B5A4-5129A483EB73}"/>
                </a:ext>
              </a:extLst>
            </p:cNvPr>
            <p:cNvCxnSpPr>
              <a:cxnSpLocks/>
              <a:stCxn id="13" idx="4"/>
              <a:endCxn id="17" idx="0"/>
            </p:cNvCxnSpPr>
            <p:nvPr/>
          </p:nvCxnSpPr>
          <p:spPr>
            <a:xfrm>
              <a:off x="10022496" y="2852948"/>
              <a:ext cx="0" cy="4397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B69A738-5B10-5041-8580-B35808E2B309}"/>
                </a:ext>
              </a:extLst>
            </p:cNvPr>
            <p:cNvCxnSpPr>
              <a:cxnSpLocks/>
              <a:stCxn id="14" idx="4"/>
              <a:endCxn id="18" idx="0"/>
            </p:cNvCxnSpPr>
            <p:nvPr/>
          </p:nvCxnSpPr>
          <p:spPr>
            <a:xfrm>
              <a:off x="10839631" y="2852948"/>
              <a:ext cx="0" cy="4397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CFCF9A72-3D34-F14A-A9A3-D37327F6A786}"/>
                </a:ext>
              </a:extLst>
            </p:cNvPr>
            <p:cNvCxnSpPr>
              <a:cxnSpLocks/>
              <a:stCxn id="15" idx="4"/>
              <a:endCxn id="19" idx="0"/>
            </p:cNvCxnSpPr>
            <p:nvPr/>
          </p:nvCxnSpPr>
          <p:spPr>
            <a:xfrm>
              <a:off x="11656766" y="2852948"/>
              <a:ext cx="0" cy="43976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28BD8E1-06EB-1D4F-9FA9-544E8576FC74}"/>
                </a:ext>
              </a:extLst>
            </p:cNvPr>
            <p:cNvCxnSpPr>
              <a:cxnSpLocks/>
              <a:stCxn id="16" idx="4"/>
              <a:endCxn id="20" idx="0"/>
            </p:cNvCxnSpPr>
            <p:nvPr/>
          </p:nvCxnSpPr>
          <p:spPr>
            <a:xfrm>
              <a:off x="9205361" y="3667177"/>
              <a:ext cx="0" cy="4352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AF6131C-5D6B-E147-A9F5-791856010493}"/>
                </a:ext>
              </a:extLst>
            </p:cNvPr>
            <p:cNvCxnSpPr>
              <a:cxnSpLocks/>
              <a:stCxn id="17" idx="4"/>
              <a:endCxn id="21" idx="0"/>
            </p:cNvCxnSpPr>
            <p:nvPr/>
          </p:nvCxnSpPr>
          <p:spPr>
            <a:xfrm>
              <a:off x="10022496" y="3667177"/>
              <a:ext cx="0" cy="4352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4972EB3-BE36-4F45-91C8-B25AF2EB2B49}"/>
                </a:ext>
              </a:extLst>
            </p:cNvPr>
            <p:cNvCxnSpPr>
              <a:cxnSpLocks/>
              <a:stCxn id="18" idx="4"/>
              <a:endCxn id="22" idx="0"/>
            </p:cNvCxnSpPr>
            <p:nvPr/>
          </p:nvCxnSpPr>
          <p:spPr>
            <a:xfrm>
              <a:off x="10839631" y="3667177"/>
              <a:ext cx="0" cy="4352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CC69098F-AFF0-6B49-A7FA-54C3825A0738}"/>
                </a:ext>
              </a:extLst>
            </p:cNvPr>
            <p:cNvCxnSpPr>
              <a:cxnSpLocks/>
              <a:stCxn id="19" idx="4"/>
              <a:endCxn id="23" idx="0"/>
            </p:cNvCxnSpPr>
            <p:nvPr/>
          </p:nvCxnSpPr>
          <p:spPr>
            <a:xfrm>
              <a:off x="11656766" y="3667177"/>
              <a:ext cx="0" cy="4352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6987795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C92E4-44CD-EC47-B9DA-38F8BBDDB680}"/>
              </a:ext>
            </a:extLst>
          </p:cNvPr>
          <p:cNvSpPr>
            <a:spLocks noGrp="1"/>
          </p:cNvSpPr>
          <p:nvPr>
            <p:ph type="title"/>
          </p:nvPr>
        </p:nvSpPr>
        <p:spPr/>
        <p:txBody>
          <a:bodyPr/>
          <a:lstStyle/>
          <a:p>
            <a:r>
              <a:rPr lang="de-DE" dirty="0"/>
              <a:t>Einsatz von Markov Netzen</a:t>
            </a:r>
          </a:p>
        </p:txBody>
      </p:sp>
      <p:sp>
        <p:nvSpPr>
          <p:cNvPr id="3" name="Content Placeholder 2">
            <a:extLst>
              <a:ext uri="{FF2B5EF4-FFF2-40B4-BE49-F238E27FC236}">
                <a16:creationId xmlns:a16="http://schemas.microsoft.com/office/drawing/2014/main" id="{45ABDB7A-C7C3-4A4E-8379-C6DB4FAFC869}"/>
              </a:ext>
            </a:extLst>
          </p:cNvPr>
          <p:cNvSpPr>
            <a:spLocks noGrp="1"/>
          </p:cNvSpPr>
          <p:nvPr>
            <p:ph idx="1"/>
          </p:nvPr>
        </p:nvSpPr>
        <p:spPr/>
        <p:txBody>
          <a:bodyPr>
            <a:normAutofit/>
          </a:bodyPr>
          <a:lstStyle/>
          <a:p>
            <a:r>
              <a:rPr lang="de-DE" dirty="0"/>
              <a:t>Aufgabe: Bildsegmentierung</a:t>
            </a:r>
          </a:p>
          <a:p>
            <a:pPr lvl="1"/>
            <a:r>
              <a:rPr lang="de-DE" dirty="0"/>
              <a:t>Knoten = Superpixel (kohärente Regionen)</a:t>
            </a:r>
          </a:p>
          <a:p>
            <a:pPr lvl="2"/>
            <a:r>
              <a:rPr lang="de-DE" dirty="0"/>
              <a:t>Features (Farbe, Textur, Position) </a:t>
            </a:r>
            <a:br>
              <a:rPr lang="de-DE" dirty="0"/>
            </a:br>
            <a:r>
              <a:rPr lang="de-DE" dirty="0"/>
              <a:t>extrahieren, evtl. auf Label / Cluster </a:t>
            </a:r>
            <a:br>
              <a:rPr lang="de-DE" dirty="0"/>
            </a:br>
            <a:r>
              <a:rPr lang="de-DE" dirty="0"/>
              <a:t>abbilden (Dimensionsreduktion)</a:t>
            </a:r>
          </a:p>
          <a:p>
            <a:pPr lvl="2"/>
            <a:r>
              <a:rPr lang="de-DE" dirty="0"/>
              <a:t>Knotenpotentiale als Funktion der Features</a:t>
            </a:r>
          </a:p>
          <a:p>
            <a:pPr lvl="1"/>
            <a:r>
              <a:rPr lang="de-DE" dirty="0"/>
              <a:t>Kanten zwischen Superpixeln, die </a:t>
            </a:r>
            <a:br>
              <a:rPr lang="de-DE" dirty="0"/>
            </a:br>
            <a:r>
              <a:rPr lang="de-DE" dirty="0"/>
              <a:t>aneinander grenzen</a:t>
            </a:r>
          </a:p>
          <a:p>
            <a:pPr lvl="2"/>
            <a:r>
              <a:rPr lang="de-DE" dirty="0"/>
              <a:t>Kantenpotentiale: Bestrafung von Diskrepanz zwischen benachbarten Superpixeln </a:t>
            </a:r>
            <a:r>
              <a:rPr lang="de-DE" i="1" dirty="0"/>
              <a:t>gegeben Features</a:t>
            </a:r>
          </a:p>
          <a:p>
            <a:pPr lvl="2"/>
            <a:r>
              <a:rPr lang="de-DE" dirty="0"/>
              <a:t>Domänenwissen </a:t>
            </a:r>
            <a:r>
              <a:rPr lang="de-DE" dirty="0" err="1"/>
              <a:t>kodierbar</a:t>
            </a:r>
            <a:r>
              <a:rPr lang="de-DE" dirty="0"/>
              <a:t>: Tiger eher neben Vegetation als Wasser, Wasser unter Vegetation, Autos auf Straßen, Himmel über allem</a:t>
            </a:r>
          </a:p>
          <a:p>
            <a:pPr lvl="1"/>
            <a:r>
              <a:rPr lang="de-DE" dirty="0"/>
              <a:t>Abbildung: (a) Original (b) Superpixel (c) Nur mit Knotenpotentialen segmentiert </a:t>
            </a:r>
            <a:br>
              <a:rPr lang="de-DE" dirty="0"/>
            </a:br>
            <a:r>
              <a:rPr lang="de-DE" dirty="0"/>
              <a:t>(d) Mit einem paarweisen MN segmentiert</a:t>
            </a:r>
          </a:p>
          <a:p>
            <a:pPr lvl="2"/>
            <a:endParaRPr lang="de-DE" dirty="0"/>
          </a:p>
          <a:p>
            <a:pPr lvl="2"/>
            <a:endParaRPr lang="de-DE" dirty="0"/>
          </a:p>
        </p:txBody>
      </p:sp>
      <p:sp>
        <p:nvSpPr>
          <p:cNvPr id="4" name="Date Placeholder 3">
            <a:extLst>
              <a:ext uri="{FF2B5EF4-FFF2-40B4-BE49-F238E27FC236}">
                <a16:creationId xmlns:a16="http://schemas.microsoft.com/office/drawing/2014/main" id="{428752B3-A719-DC49-9B2A-4BA70E532164}"/>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3B87F5A4-5843-9D48-9723-8C147A2C128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CA4F8D08-D452-5147-A835-80731457F16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77</a:t>
            </a:fld>
            <a:r>
              <a:rPr lang="de-DE"/>
              <a:t> </a:t>
            </a:r>
            <a:endParaRPr lang="de-DE" sz="1400" dirty="0"/>
          </a:p>
        </p:txBody>
      </p:sp>
      <p:pic>
        <p:nvPicPr>
          <p:cNvPr id="7" name="Picture 6">
            <a:extLst>
              <a:ext uri="{FF2B5EF4-FFF2-40B4-BE49-F238E27FC236}">
                <a16:creationId xmlns:a16="http://schemas.microsoft.com/office/drawing/2014/main" id="{ADE7D46F-98D7-3040-9E6E-D932F65FD0A2}"/>
              </a:ext>
            </a:extLst>
          </p:cNvPr>
          <p:cNvPicPr>
            <a:picLocks noChangeAspect="1"/>
          </p:cNvPicPr>
          <p:nvPr/>
        </p:nvPicPr>
        <p:blipFill rotWithShape="1">
          <a:blip r:embed="rId2"/>
          <a:srcRect b="29587"/>
          <a:stretch/>
        </p:blipFill>
        <p:spPr>
          <a:xfrm>
            <a:off x="6160168" y="1665067"/>
            <a:ext cx="5683832" cy="25063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9" name="Rectangle 48">
            <a:extLst>
              <a:ext uri="{FF2B5EF4-FFF2-40B4-BE49-F238E27FC236}">
                <a16:creationId xmlns:a16="http://schemas.microsoft.com/office/drawing/2014/main" id="{B0E7E41E-8A1C-8748-A923-201C937CD36E}"/>
              </a:ext>
            </a:extLst>
          </p:cNvPr>
          <p:cNvSpPr/>
          <p:nvPr/>
        </p:nvSpPr>
        <p:spPr>
          <a:xfrm>
            <a:off x="5393161" y="6238384"/>
            <a:ext cx="1417697" cy="246221"/>
          </a:xfrm>
          <a:prstGeom prst="rect">
            <a:avLst/>
          </a:prstGeom>
        </p:spPr>
        <p:txBody>
          <a:bodyPr wrap="none">
            <a:spAutoFit/>
          </a:bodyPr>
          <a:lstStyle/>
          <a:p>
            <a:pPr marL="7938" lvl="1" algn="ctr"/>
            <a:r>
              <a:rPr lang="de-DE" sz="1000" dirty="0">
                <a:solidFill>
                  <a:schemeClr val="tx1">
                    <a:lumMod val="60000"/>
                    <a:lumOff val="40000"/>
                  </a:schemeClr>
                </a:solidFill>
              </a:rPr>
              <a:t>Abbildung: PGM, S. 114</a:t>
            </a:r>
          </a:p>
        </p:txBody>
      </p:sp>
    </p:spTree>
    <p:extLst>
      <p:ext uri="{BB962C8B-B14F-4D97-AF65-F5344CB8AC3E}">
        <p14:creationId xmlns:p14="http://schemas.microsoft.com/office/powerpoint/2010/main" val="15402441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B767F-CC15-8F40-BD72-77F4A804ED8A}"/>
              </a:ext>
            </a:extLst>
          </p:cNvPr>
          <p:cNvSpPr>
            <a:spLocks noGrp="1"/>
          </p:cNvSpPr>
          <p:nvPr>
            <p:ph type="title"/>
          </p:nvPr>
        </p:nvSpPr>
        <p:spPr/>
        <p:txBody>
          <a:bodyPr/>
          <a:lstStyle/>
          <a:p>
            <a:r>
              <a:rPr lang="de-DE" dirty="0"/>
              <a:t>Einsatz von Markov Netzen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10AC52A-D557-6E46-A0C0-095EE5BB45CF}"/>
                  </a:ext>
                </a:extLst>
              </p:cNvPr>
              <p:cNvSpPr>
                <a:spLocks noGrp="1"/>
              </p:cNvSpPr>
              <p:nvPr>
                <p:ph idx="1"/>
              </p:nvPr>
            </p:nvSpPr>
            <p:spPr>
              <a:xfrm>
                <a:off x="359999" y="1665065"/>
                <a:ext cx="11484001" cy="4378683"/>
              </a:xfrm>
            </p:spPr>
            <p:txBody>
              <a:bodyPr>
                <a:normAutofit fontScale="92500" lnSpcReduction="10000"/>
              </a:bodyPr>
              <a:lstStyle/>
              <a:p>
                <a:r>
                  <a:rPr lang="de-DE" dirty="0"/>
                  <a:t>MN für Bildsegmentierung eigentlich ein </a:t>
                </a:r>
                <a:r>
                  <a:rPr lang="de-DE" i="1" dirty="0" err="1">
                    <a:solidFill>
                      <a:schemeClr val="accent1"/>
                    </a:solidFill>
                  </a:rPr>
                  <a:t>conditional</a:t>
                </a:r>
                <a:r>
                  <a:rPr lang="de-DE" i="1" dirty="0">
                    <a:solidFill>
                      <a:schemeClr val="accent1"/>
                    </a:solidFill>
                  </a:rPr>
                  <a:t> </a:t>
                </a:r>
                <a:r>
                  <a:rPr lang="de-DE" i="1" dirty="0" err="1">
                    <a:solidFill>
                      <a:schemeClr val="accent1"/>
                    </a:solidFill>
                  </a:rPr>
                  <a:t>random</a:t>
                </a:r>
                <a:r>
                  <a:rPr lang="de-DE" i="1" dirty="0">
                    <a:solidFill>
                      <a:schemeClr val="accent1"/>
                    </a:solidFill>
                  </a:rPr>
                  <a:t> </a:t>
                </a:r>
                <a:r>
                  <a:rPr lang="de-DE" i="1" dirty="0" err="1">
                    <a:solidFill>
                      <a:schemeClr val="accent1"/>
                    </a:solidFill>
                  </a:rPr>
                  <a:t>field</a:t>
                </a:r>
                <a:r>
                  <a:rPr lang="de-DE" i="1" dirty="0">
                    <a:solidFill>
                      <a:schemeClr val="accent1"/>
                    </a:solidFill>
                  </a:rPr>
                  <a:t> (CRF)</a:t>
                </a:r>
              </a:p>
              <a:p>
                <a:r>
                  <a:rPr lang="de-DE" dirty="0"/>
                  <a:t>Kodierung einer bedingten Verteilung </a:t>
                </a:r>
                <a14:m>
                  <m:oMath xmlns:m="http://schemas.openxmlformats.org/officeDocument/2006/math">
                    <m:r>
                      <a:rPr lang="de-DE" b="0" i="1" smtClean="0">
                        <a:solidFill>
                          <a:schemeClr val="accent1"/>
                        </a:solidFill>
                        <a:latin typeface="Cambria Math" panose="02040503050406030204" pitchFamily="18" charset="0"/>
                      </a:rPr>
                      <m:t>𝑃</m:t>
                    </m:r>
                    <m:d>
                      <m:dPr>
                        <m:ctrlPr>
                          <a:rPr lang="de-DE" b="0" i="1" smtClean="0">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𝑻</m:t>
                        </m:r>
                        <m:r>
                          <a:rPr lang="de-DE" b="0" i="1" smtClean="0">
                            <a:solidFill>
                              <a:schemeClr val="accent1"/>
                            </a:solidFill>
                            <a:latin typeface="Cambria Math" panose="02040503050406030204" pitchFamily="18" charset="0"/>
                          </a:rPr>
                          <m:t> | </m:t>
                        </m:r>
                        <m:r>
                          <a:rPr lang="de-DE" b="1" i="1" smtClean="0">
                            <a:solidFill>
                              <a:schemeClr val="accent1"/>
                            </a:solidFill>
                            <a:latin typeface="Cambria Math" panose="02040503050406030204" pitchFamily="18" charset="0"/>
                          </a:rPr>
                          <m:t>𝑬</m:t>
                        </m:r>
                      </m:e>
                    </m:d>
                  </m:oMath>
                </a14:m>
                <a:r>
                  <a:rPr lang="de-DE" dirty="0">
                    <a:solidFill>
                      <a:schemeClr val="accent1"/>
                    </a:solidFill>
                  </a:rPr>
                  <a:t> </a:t>
                </a:r>
                <a:r>
                  <a:rPr lang="de-DE" dirty="0"/>
                  <a:t>mit </a:t>
                </a:r>
                <a14:m>
                  <m:oMath xmlns:m="http://schemas.openxmlformats.org/officeDocument/2006/math">
                    <m:r>
                      <a:rPr lang="de-DE" i="1" dirty="0">
                        <a:latin typeface="Cambria Math" panose="02040503050406030204" pitchFamily="18" charset="0"/>
                      </a:rPr>
                      <m:t>𝑚</m:t>
                    </m:r>
                  </m:oMath>
                </a14:m>
                <a:r>
                  <a:rPr lang="de-DE" dirty="0"/>
                  <a:t> Faktoren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𝑖</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𝑫</m:t>
                            </m:r>
                          </m:e>
                          <m:sub>
                            <m:r>
                              <a:rPr lang="de-DE" i="1">
                                <a:latin typeface="Cambria Math" panose="02040503050406030204" pitchFamily="18" charset="0"/>
                                <a:ea typeface="Cambria Math" panose="02040503050406030204" pitchFamily="18" charset="0"/>
                              </a:rPr>
                              <m:t>𝑖</m:t>
                            </m:r>
                          </m:sub>
                        </m:sSub>
                      </m:e>
                    </m:d>
                  </m:oMath>
                </a14:m>
                <a:endParaRPr lang="de-DE" dirty="0"/>
              </a:p>
              <a:p>
                <a:pPr lvl="1"/>
                <a14:m>
                  <m:oMath xmlns:m="http://schemas.openxmlformats.org/officeDocument/2006/math">
                    <m:r>
                      <a:rPr lang="de-DE" b="1" i="1">
                        <a:latin typeface="Cambria Math" panose="02040503050406030204" pitchFamily="18" charset="0"/>
                      </a:rPr>
                      <m:t>𝑻</m:t>
                    </m:r>
                  </m:oMath>
                </a14:m>
                <a:r>
                  <a:rPr lang="de-DE" dirty="0"/>
                  <a:t> Menge von Zielvariablen (</a:t>
                </a:r>
                <a:r>
                  <a:rPr lang="de-DE" b="1" i="1" dirty="0" err="1"/>
                  <a:t>t</a:t>
                </a:r>
                <a:r>
                  <a:rPr lang="de-DE" i="1" dirty="0" err="1"/>
                  <a:t>arget</a:t>
                </a:r>
                <a:r>
                  <a:rPr lang="de-DE" dirty="0"/>
                  <a:t>)</a:t>
                </a:r>
              </a:p>
              <a:p>
                <a:pPr lvl="1"/>
                <a14:m>
                  <m:oMath xmlns:m="http://schemas.openxmlformats.org/officeDocument/2006/math">
                    <m:r>
                      <a:rPr lang="de-DE" b="1" i="1">
                        <a:latin typeface="Cambria Math" panose="02040503050406030204" pitchFamily="18" charset="0"/>
                      </a:rPr>
                      <m:t>𝑬</m:t>
                    </m:r>
                  </m:oMath>
                </a14:m>
                <a:r>
                  <a:rPr lang="de-DE" dirty="0"/>
                  <a:t> Menge von beobachteten Variablen (</a:t>
                </a:r>
                <a:r>
                  <a:rPr lang="de-DE" b="1" i="1" dirty="0" err="1"/>
                  <a:t>e</a:t>
                </a:r>
                <a:r>
                  <a:rPr lang="de-DE" i="1" dirty="0" err="1"/>
                  <a:t>vidence</a:t>
                </a:r>
                <a:r>
                  <a:rPr lang="de-DE" dirty="0"/>
                  <a:t>); </a:t>
                </a:r>
                <a14:m>
                  <m:oMath xmlns:m="http://schemas.openxmlformats.org/officeDocument/2006/math">
                    <m:r>
                      <a:rPr lang="de-DE" b="1" i="1">
                        <a:latin typeface="Cambria Math" panose="02040503050406030204" pitchFamily="18" charset="0"/>
                      </a:rPr>
                      <m:t>𝑬</m:t>
                    </m:r>
                    <m:r>
                      <a:rPr lang="de-DE" b="1" i="1">
                        <a:latin typeface="Cambria Math" panose="02040503050406030204" pitchFamily="18" charset="0"/>
                        <a:ea typeface="Cambria Math" panose="02040503050406030204" pitchFamily="18" charset="0"/>
                      </a:rPr>
                      <m:t>∩</m:t>
                    </m:r>
                    <m:r>
                      <a:rPr lang="de-DE" b="1" i="1">
                        <a:latin typeface="Cambria Math" panose="02040503050406030204" pitchFamily="18" charset="0"/>
                      </a:rPr>
                      <m:t>𝑻</m:t>
                    </m:r>
                    <m:r>
                      <a:rPr lang="de-DE" b="1" i="1">
                        <a:latin typeface="Cambria Math" panose="02040503050406030204" pitchFamily="18" charset="0"/>
                      </a:rPr>
                      <m:t>=∅</m:t>
                    </m:r>
                  </m:oMath>
                </a14:m>
                <a:endParaRPr lang="de-DE" dirty="0"/>
              </a:p>
              <a:p>
                <a:pPr lvl="1"/>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𝑫</m:t>
                        </m:r>
                      </m:e>
                      <m:sub>
                        <m:r>
                          <a:rPr lang="de-DE" i="1">
                            <a:latin typeface="Cambria Math" panose="02040503050406030204" pitchFamily="18" charset="0"/>
                            <a:ea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𝑬</m:t>
                    </m:r>
                  </m:oMath>
                </a14:m>
                <a:r>
                  <a:rPr lang="de-DE" dirty="0"/>
                  <a:t> ➝ </a:t>
                </a:r>
                <a:r>
                  <a:rPr lang="de-DE" dirty="0">
                    <a:solidFill>
                      <a:schemeClr val="accent1"/>
                    </a:solidFill>
                  </a:rPr>
                  <a:t>Keine Verteilungen nur über (Untermengen von) </a:t>
                </a:r>
                <a14:m>
                  <m:oMath xmlns:m="http://schemas.openxmlformats.org/officeDocument/2006/math">
                    <m:r>
                      <a:rPr lang="de-DE" b="1" i="1">
                        <a:solidFill>
                          <a:schemeClr val="accent1"/>
                        </a:solidFill>
                        <a:latin typeface="Cambria Math" panose="02040503050406030204" pitchFamily="18" charset="0"/>
                        <a:ea typeface="Cambria Math" panose="02040503050406030204" pitchFamily="18" charset="0"/>
                      </a:rPr>
                      <m:t>𝑬</m:t>
                    </m:r>
                  </m:oMath>
                </a14:m>
                <a:endParaRPr lang="de-DE" dirty="0">
                  <a:solidFill>
                    <a:schemeClr val="accent1"/>
                  </a:solidFill>
                </a:endParaRPr>
              </a:p>
              <a:p>
                <a:pPr lvl="2"/>
                <a:r>
                  <a:rPr lang="de-DE" dirty="0"/>
                  <a:t>Erlaubt komplexe (kontinuierliche) Features, deren Zusammenhang nur schwer zu kodieren oder nicht verstanden ist</a:t>
                </a:r>
              </a:p>
              <a:p>
                <a:pPr lvl="1"/>
                <a:r>
                  <a:rPr lang="de-DE" dirty="0"/>
                  <a:t>Ergibt ungerichteten Graph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𝑉</m:t>
                        </m:r>
                        <m:r>
                          <a:rPr lang="de-DE" i="1">
                            <a:latin typeface="Cambria Math" panose="02040503050406030204" pitchFamily="18" charset="0"/>
                          </a:rPr>
                          <m:t>,</m:t>
                        </m:r>
                        <m:r>
                          <a:rPr lang="de-DE" i="1">
                            <a:latin typeface="Cambria Math" panose="02040503050406030204" pitchFamily="18" charset="0"/>
                          </a:rPr>
                          <m:t>𝐸</m:t>
                        </m:r>
                      </m:e>
                    </m:d>
                  </m:oMath>
                </a14:m>
                <a:r>
                  <a:rPr lang="de-DE" dirty="0"/>
                  <a:t> mit </a:t>
                </a:r>
                <a14:m>
                  <m:oMath xmlns:m="http://schemas.openxmlformats.org/officeDocument/2006/math">
                    <m:r>
                      <a:rPr lang="de-DE" i="1">
                        <a:latin typeface="Cambria Math" panose="02040503050406030204" pitchFamily="18" charset="0"/>
                      </a:rPr>
                      <m:t>𝑉</m:t>
                    </m:r>
                    <m:r>
                      <a:rPr lang="de-DE" i="1">
                        <a:latin typeface="Cambria Math" panose="02040503050406030204" pitchFamily="18" charset="0"/>
                      </a:rPr>
                      <m:t>=</m:t>
                    </m:r>
                  </m:oMath>
                </a14:m>
                <a:r>
                  <a:rPr lang="de-DE" b="1" dirty="0"/>
                  <a:t> </a:t>
                </a:r>
                <a14:m>
                  <m:oMath xmlns:m="http://schemas.openxmlformats.org/officeDocument/2006/math">
                    <m:r>
                      <a:rPr lang="de-DE" b="1" i="1">
                        <a:latin typeface="Cambria Math" panose="02040503050406030204" pitchFamily="18" charset="0"/>
                      </a:rPr>
                      <m:t>𝑻</m:t>
                    </m:r>
                    <m:r>
                      <a:rPr lang="de-DE" b="1" i="1">
                        <a:latin typeface="Cambria Math" panose="02040503050406030204" pitchFamily="18" charset="0"/>
                        <a:ea typeface="Cambria Math" panose="02040503050406030204" pitchFamily="18" charset="0"/>
                      </a:rPr>
                      <m:t>∪</m:t>
                    </m:r>
                    <m:r>
                      <a:rPr lang="de-DE" b="1" i="1">
                        <a:latin typeface="Cambria Math" panose="02040503050406030204" pitchFamily="18" charset="0"/>
                      </a:rPr>
                      <m:t>𝑬</m:t>
                    </m:r>
                  </m:oMath>
                </a14:m>
                <a:r>
                  <a:rPr lang="de-DE" dirty="0"/>
                  <a:t>, Ausgrauen der Variablen </a:t>
                </a:r>
                <a14:m>
                  <m:oMath xmlns:m="http://schemas.openxmlformats.org/officeDocument/2006/math">
                    <m:r>
                      <a:rPr lang="de-DE" b="1" i="1">
                        <a:latin typeface="Cambria Math" panose="02040503050406030204" pitchFamily="18" charset="0"/>
                      </a:rPr>
                      <m:t>𝑬</m:t>
                    </m:r>
                  </m:oMath>
                </a14:m>
                <a:r>
                  <a:rPr lang="de-DE" dirty="0"/>
                  <a:t> (keine Knotenpotentiale)</a:t>
                </a:r>
              </a:p>
              <a:p>
                <a:pPr lvl="1"/>
                <a:r>
                  <a:rPr lang="de-DE" dirty="0"/>
                  <a:t>Semantik:</a:t>
                </a:r>
              </a:p>
              <a:p>
                <a:pPr lvl="3"/>
                <a:endParaRPr lang="de-DE" dirty="0"/>
              </a:p>
              <a:p>
                <a:pPr lvl="3"/>
                <a:endParaRPr lang="de-DE" dirty="0"/>
              </a:p>
              <a:p>
                <a:pPr lvl="1"/>
                <a:r>
                  <a:rPr lang="de-DE" dirty="0"/>
                  <a:t>Andere Normalisierung im Vergleich zur Semantik von Faktormodellen (MNs)</a:t>
                </a:r>
              </a:p>
              <a:p>
                <a:pPr lvl="2"/>
                <a:r>
                  <a:rPr lang="de-DE" dirty="0">
                    <a:solidFill>
                      <a:srgbClr val="FFC000"/>
                    </a:solidFill>
                  </a:rPr>
                  <a:t>Unterschiedliche Werte für jede Zuweisung </a:t>
                </a:r>
                <a14:m>
                  <m:oMath xmlns:m="http://schemas.openxmlformats.org/officeDocument/2006/math">
                    <m:r>
                      <a:rPr lang="de-DE" b="1" i="1">
                        <a:solidFill>
                          <a:srgbClr val="FFC000"/>
                        </a:solidFill>
                        <a:latin typeface="Cambria Math" panose="02040503050406030204" pitchFamily="18" charset="0"/>
                      </a:rPr>
                      <m:t>𝒆</m:t>
                    </m:r>
                  </m:oMath>
                </a14:m>
                <a:r>
                  <a:rPr lang="de-DE" dirty="0">
                    <a:solidFill>
                      <a:srgbClr val="FFC000"/>
                    </a:solidFill>
                  </a:rPr>
                  <a:t> an </a:t>
                </a:r>
                <a14:m>
                  <m:oMath xmlns:m="http://schemas.openxmlformats.org/officeDocument/2006/math">
                    <m:r>
                      <a:rPr lang="de-DE" b="1" i="1">
                        <a:solidFill>
                          <a:srgbClr val="FFC000"/>
                        </a:solidFill>
                        <a:latin typeface="Cambria Math" panose="02040503050406030204" pitchFamily="18" charset="0"/>
                      </a:rPr>
                      <m:t>𝑬</m:t>
                    </m:r>
                  </m:oMath>
                </a14:m>
                <a:endParaRPr lang="de-DE" dirty="0">
                  <a:solidFill>
                    <a:srgbClr val="FFC000"/>
                  </a:solidFill>
                </a:endParaRPr>
              </a:p>
              <a:p>
                <a:pPr lvl="1"/>
                <a:r>
                  <a:rPr lang="de-DE" dirty="0"/>
                  <a:t>Bildsegmentierung: </a:t>
                </a:r>
                <a14:m>
                  <m:oMath xmlns:m="http://schemas.openxmlformats.org/officeDocument/2006/math">
                    <m:r>
                      <a:rPr lang="de-DE" b="1" i="1">
                        <a:latin typeface="Cambria Math" panose="02040503050406030204" pitchFamily="18" charset="0"/>
                      </a:rPr>
                      <m:t>𝑬</m:t>
                    </m:r>
                  </m:oMath>
                </a14:m>
                <a:r>
                  <a:rPr lang="de-DE" dirty="0"/>
                  <a:t> = Features der Superpixel, Zusammenhang von Farbe / Textur / Position komplex</a:t>
                </a:r>
                <a:br>
                  <a:rPr lang="de-DE" dirty="0"/>
                </a:br>
                <a:r>
                  <a:rPr lang="de-DE" dirty="0"/>
                  <a:t>➝ Bedingte Verteilung über Segmentzuweisungen </a:t>
                </a:r>
                <a:r>
                  <a:rPr lang="de-DE" i="1" dirty="0"/>
                  <a:t>gegeben der Features</a:t>
                </a:r>
                <a:endParaRPr lang="de-DE" dirty="0">
                  <a:solidFill>
                    <a:srgbClr val="FFC000"/>
                  </a:solidFill>
                </a:endParaRPr>
              </a:p>
              <a:p>
                <a:pPr lvl="2"/>
                <a:endParaRPr lang="de-DE" dirty="0"/>
              </a:p>
            </p:txBody>
          </p:sp>
        </mc:Choice>
        <mc:Fallback xmlns="">
          <p:sp>
            <p:nvSpPr>
              <p:cNvPr id="3" name="Content Placeholder 2">
                <a:extLst>
                  <a:ext uri="{FF2B5EF4-FFF2-40B4-BE49-F238E27FC236}">
                    <a16:creationId xmlns:a16="http://schemas.microsoft.com/office/drawing/2014/main" id="{310AC52A-D557-6E46-A0C0-095EE5BB45CF}"/>
                  </a:ext>
                </a:extLst>
              </p:cNvPr>
              <p:cNvSpPr>
                <a:spLocks noGrp="1" noRot="1" noChangeAspect="1" noMove="1" noResize="1" noEditPoints="1" noAdjustHandles="1" noChangeArrowheads="1" noChangeShapeType="1" noTextEdit="1"/>
              </p:cNvSpPr>
              <p:nvPr>
                <p:ph idx="1"/>
              </p:nvPr>
            </p:nvSpPr>
            <p:spPr>
              <a:xfrm>
                <a:off x="359999" y="1665065"/>
                <a:ext cx="11484001" cy="4378683"/>
              </a:xfrm>
              <a:blipFill>
                <a:blip r:embed="rId2"/>
                <a:stretch>
                  <a:fillRect l="-1325" t="-3179" b="-2890"/>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639DD3D6-2CFF-4E4E-8529-F5470A7E86CA}"/>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0F67B0AE-08C1-684F-8EFB-32793E61A764}"/>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A7206168-76A5-9A43-B2D7-6466E6AA0D54}"/>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78</a:t>
            </a:fld>
            <a:r>
              <a:rPr lang="de-DE"/>
              <a:t> </a:t>
            </a:r>
            <a:endParaRPr lang="de-DE" sz="1400" dirty="0"/>
          </a:p>
        </p:txBody>
      </p:sp>
      <p:grpSp>
        <p:nvGrpSpPr>
          <p:cNvPr id="7" name="Group 6">
            <a:extLst>
              <a:ext uri="{FF2B5EF4-FFF2-40B4-BE49-F238E27FC236}">
                <a16:creationId xmlns:a16="http://schemas.microsoft.com/office/drawing/2014/main" id="{3F8F8098-6E09-A149-A466-886084BE6A07}"/>
              </a:ext>
            </a:extLst>
          </p:cNvPr>
          <p:cNvGrpSpPr/>
          <p:nvPr/>
        </p:nvGrpSpPr>
        <p:grpSpPr>
          <a:xfrm>
            <a:off x="9018127" y="1665066"/>
            <a:ext cx="2825873" cy="1184210"/>
            <a:chOff x="9018127" y="3292708"/>
            <a:chExt cx="2825873" cy="1184210"/>
          </a:xfrm>
        </p:grpSpPr>
        <mc:AlternateContent xmlns:mc="http://schemas.openxmlformats.org/markup-compatibility/2006" xmlns:a14="http://schemas.microsoft.com/office/drawing/2010/main">
          <mc:Choice Requires="a14">
            <p:sp>
              <p:nvSpPr>
                <p:cNvPr id="16" name="Oval 15">
                  <a:extLst>
                    <a:ext uri="{FF2B5EF4-FFF2-40B4-BE49-F238E27FC236}">
                      <a16:creationId xmlns:a16="http://schemas.microsoft.com/office/drawing/2014/main" id="{CE4D6E3F-0D85-314A-8EE9-53FA54F48839}"/>
                    </a:ext>
                  </a:extLst>
                </p:cNvPr>
                <p:cNvSpPr/>
                <p:nvPr/>
              </p:nvSpPr>
              <p:spPr>
                <a:xfrm>
                  <a:off x="9018127" y="3292708"/>
                  <a:ext cx="374468" cy="374469"/>
                </a:xfrm>
                <a:prstGeom prst="ellipse">
                  <a:avLst/>
                </a:prstGeom>
                <a:solidFill>
                  <a:schemeClr val="tx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𝐸</m:t>
                          </m:r>
                        </m:e>
                        <m:sub>
                          <m:r>
                            <a:rPr lang="de-DE" sz="1400" b="0" i="1" smtClean="0">
                              <a:solidFill>
                                <a:schemeClr val="tx1"/>
                              </a:solidFill>
                              <a:latin typeface="Cambria Math" panose="02040503050406030204" pitchFamily="18" charset="0"/>
                            </a:rPr>
                            <m:t>1</m:t>
                          </m:r>
                        </m:sub>
                      </m:sSub>
                    </m:oMath>
                  </a14:m>
                  <a:r>
                    <a:rPr lang="de-DE" sz="1400" dirty="0">
                      <a:solidFill>
                        <a:schemeClr val="tx1"/>
                      </a:solidFill>
                    </a:rPr>
                    <a:t> </a:t>
                  </a:r>
                </a:p>
              </p:txBody>
            </p:sp>
          </mc:Choice>
          <mc:Fallback xmlns="">
            <p:sp>
              <p:nvSpPr>
                <p:cNvPr id="16" name="Oval 15">
                  <a:extLst>
                    <a:ext uri="{FF2B5EF4-FFF2-40B4-BE49-F238E27FC236}">
                      <a16:creationId xmlns:a16="http://schemas.microsoft.com/office/drawing/2014/main" id="{CE4D6E3F-0D85-314A-8EE9-53FA54F48839}"/>
                    </a:ext>
                  </a:extLst>
                </p:cNvPr>
                <p:cNvSpPr>
                  <a:spLocks noRot="1" noChangeAspect="1" noMove="1" noResize="1" noEditPoints="1" noAdjustHandles="1" noChangeArrowheads="1" noChangeShapeType="1" noTextEdit="1"/>
                </p:cNvSpPr>
                <p:nvPr/>
              </p:nvSpPr>
              <p:spPr>
                <a:xfrm>
                  <a:off x="9018127" y="3292708"/>
                  <a:ext cx="374468" cy="374469"/>
                </a:xfrm>
                <a:prstGeom prst="ellipse">
                  <a:avLst/>
                </a:prstGeom>
                <a:blipFill>
                  <a:blip r:embed="rId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 name="Oval 16">
                  <a:extLst>
                    <a:ext uri="{FF2B5EF4-FFF2-40B4-BE49-F238E27FC236}">
                      <a16:creationId xmlns:a16="http://schemas.microsoft.com/office/drawing/2014/main" id="{D82614F5-222B-974F-9110-DE678FBDCAA0}"/>
                    </a:ext>
                  </a:extLst>
                </p:cNvPr>
                <p:cNvSpPr/>
                <p:nvPr/>
              </p:nvSpPr>
              <p:spPr>
                <a:xfrm>
                  <a:off x="9835262" y="3292708"/>
                  <a:ext cx="374468" cy="374469"/>
                </a:xfrm>
                <a:prstGeom prst="ellipse">
                  <a:avLst/>
                </a:prstGeom>
                <a:solidFill>
                  <a:schemeClr val="tx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𝐸</m:t>
                          </m:r>
                        </m:e>
                        <m:sub>
                          <m:r>
                            <a:rPr lang="de-DE" sz="1400" b="0" i="1" smtClean="0">
                              <a:solidFill>
                                <a:schemeClr val="tx1"/>
                              </a:solidFill>
                              <a:latin typeface="Cambria Math" panose="02040503050406030204" pitchFamily="18" charset="0"/>
                            </a:rPr>
                            <m:t>2</m:t>
                          </m:r>
                        </m:sub>
                      </m:sSub>
                    </m:oMath>
                  </a14:m>
                  <a:r>
                    <a:rPr lang="de-DE" sz="1400" dirty="0">
                      <a:solidFill>
                        <a:schemeClr val="tx1"/>
                      </a:solidFill>
                    </a:rPr>
                    <a:t> </a:t>
                  </a:r>
                </a:p>
              </p:txBody>
            </p:sp>
          </mc:Choice>
          <mc:Fallback xmlns="">
            <p:sp>
              <p:nvSpPr>
                <p:cNvPr id="17" name="Oval 16">
                  <a:extLst>
                    <a:ext uri="{FF2B5EF4-FFF2-40B4-BE49-F238E27FC236}">
                      <a16:creationId xmlns:a16="http://schemas.microsoft.com/office/drawing/2014/main" id="{D82614F5-222B-974F-9110-DE678FBDCAA0}"/>
                    </a:ext>
                  </a:extLst>
                </p:cNvPr>
                <p:cNvSpPr>
                  <a:spLocks noRot="1" noChangeAspect="1" noMove="1" noResize="1" noEditPoints="1" noAdjustHandles="1" noChangeArrowheads="1" noChangeShapeType="1" noTextEdit="1"/>
                </p:cNvSpPr>
                <p:nvPr/>
              </p:nvSpPr>
              <p:spPr>
                <a:xfrm>
                  <a:off x="9835262" y="3292708"/>
                  <a:ext cx="374468" cy="374469"/>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Oval 17">
                  <a:extLst>
                    <a:ext uri="{FF2B5EF4-FFF2-40B4-BE49-F238E27FC236}">
                      <a16:creationId xmlns:a16="http://schemas.microsoft.com/office/drawing/2014/main" id="{BE702238-ED16-2441-803B-8099C5744171}"/>
                    </a:ext>
                  </a:extLst>
                </p:cNvPr>
                <p:cNvSpPr/>
                <p:nvPr/>
              </p:nvSpPr>
              <p:spPr>
                <a:xfrm>
                  <a:off x="10652397" y="3292708"/>
                  <a:ext cx="374468" cy="374469"/>
                </a:xfrm>
                <a:prstGeom prst="ellipse">
                  <a:avLst/>
                </a:prstGeom>
                <a:solidFill>
                  <a:schemeClr val="tx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𝐸</m:t>
                          </m:r>
                        </m:e>
                        <m:sub>
                          <m:r>
                            <a:rPr lang="de-DE" sz="1400" b="0" i="1" smtClean="0">
                              <a:solidFill>
                                <a:schemeClr val="tx1"/>
                              </a:solidFill>
                              <a:latin typeface="Cambria Math" panose="02040503050406030204" pitchFamily="18" charset="0"/>
                            </a:rPr>
                            <m:t>3</m:t>
                          </m:r>
                        </m:sub>
                      </m:sSub>
                    </m:oMath>
                  </a14:m>
                  <a:r>
                    <a:rPr lang="de-DE" sz="1400" dirty="0">
                      <a:solidFill>
                        <a:schemeClr val="tx1"/>
                      </a:solidFill>
                    </a:rPr>
                    <a:t> </a:t>
                  </a:r>
                </a:p>
              </p:txBody>
            </p:sp>
          </mc:Choice>
          <mc:Fallback xmlns="">
            <p:sp>
              <p:nvSpPr>
                <p:cNvPr id="18" name="Oval 17">
                  <a:extLst>
                    <a:ext uri="{FF2B5EF4-FFF2-40B4-BE49-F238E27FC236}">
                      <a16:creationId xmlns:a16="http://schemas.microsoft.com/office/drawing/2014/main" id="{BE702238-ED16-2441-803B-8099C5744171}"/>
                    </a:ext>
                  </a:extLst>
                </p:cNvPr>
                <p:cNvSpPr>
                  <a:spLocks noRot="1" noChangeAspect="1" noMove="1" noResize="1" noEditPoints="1" noAdjustHandles="1" noChangeArrowheads="1" noChangeShapeType="1" noTextEdit="1"/>
                </p:cNvSpPr>
                <p:nvPr/>
              </p:nvSpPr>
              <p:spPr>
                <a:xfrm>
                  <a:off x="10652397" y="3292708"/>
                  <a:ext cx="374468" cy="374469"/>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9" name="Oval 18">
                  <a:extLst>
                    <a:ext uri="{FF2B5EF4-FFF2-40B4-BE49-F238E27FC236}">
                      <a16:creationId xmlns:a16="http://schemas.microsoft.com/office/drawing/2014/main" id="{7C9CFA6C-A5B4-1841-BBB7-17D032B5E243}"/>
                    </a:ext>
                  </a:extLst>
                </p:cNvPr>
                <p:cNvSpPr/>
                <p:nvPr/>
              </p:nvSpPr>
              <p:spPr>
                <a:xfrm>
                  <a:off x="11469532" y="3292708"/>
                  <a:ext cx="374468" cy="374469"/>
                </a:xfrm>
                <a:prstGeom prst="ellipse">
                  <a:avLst/>
                </a:prstGeom>
                <a:solidFill>
                  <a:schemeClr val="tx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𝐸</m:t>
                          </m:r>
                        </m:e>
                        <m:sub>
                          <m:r>
                            <a:rPr lang="de-DE" sz="1400" b="0" i="1" smtClean="0">
                              <a:solidFill>
                                <a:schemeClr val="tx1"/>
                              </a:solidFill>
                              <a:latin typeface="Cambria Math" panose="02040503050406030204" pitchFamily="18" charset="0"/>
                            </a:rPr>
                            <m:t>4</m:t>
                          </m:r>
                        </m:sub>
                      </m:sSub>
                    </m:oMath>
                  </a14:m>
                  <a:r>
                    <a:rPr lang="de-DE" sz="1400" dirty="0">
                      <a:solidFill>
                        <a:schemeClr val="tx1"/>
                      </a:solidFill>
                    </a:rPr>
                    <a:t> </a:t>
                  </a:r>
                </a:p>
              </p:txBody>
            </p:sp>
          </mc:Choice>
          <mc:Fallback xmlns="">
            <p:sp>
              <p:nvSpPr>
                <p:cNvPr id="19" name="Oval 18">
                  <a:extLst>
                    <a:ext uri="{FF2B5EF4-FFF2-40B4-BE49-F238E27FC236}">
                      <a16:creationId xmlns:a16="http://schemas.microsoft.com/office/drawing/2014/main" id="{7C9CFA6C-A5B4-1841-BBB7-17D032B5E243}"/>
                    </a:ext>
                  </a:extLst>
                </p:cNvPr>
                <p:cNvSpPr>
                  <a:spLocks noRot="1" noChangeAspect="1" noMove="1" noResize="1" noEditPoints="1" noAdjustHandles="1" noChangeArrowheads="1" noChangeShapeType="1" noTextEdit="1"/>
                </p:cNvSpPr>
                <p:nvPr/>
              </p:nvSpPr>
              <p:spPr>
                <a:xfrm>
                  <a:off x="11469532" y="3292708"/>
                  <a:ext cx="374468" cy="374469"/>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0" name="Oval 19">
                  <a:extLst>
                    <a:ext uri="{FF2B5EF4-FFF2-40B4-BE49-F238E27FC236}">
                      <a16:creationId xmlns:a16="http://schemas.microsoft.com/office/drawing/2014/main" id="{A86F8212-72FA-4148-9D98-CA3A5DACB497}"/>
                    </a:ext>
                  </a:extLst>
                </p:cNvPr>
                <p:cNvSpPr/>
                <p:nvPr/>
              </p:nvSpPr>
              <p:spPr>
                <a:xfrm>
                  <a:off x="9018127" y="4102449"/>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𝑇</m:t>
                          </m:r>
                        </m:e>
                        <m:sub>
                          <m:r>
                            <a:rPr lang="de-DE" sz="1400" b="0" i="1" smtClean="0">
                              <a:solidFill>
                                <a:schemeClr val="tx1"/>
                              </a:solidFill>
                              <a:latin typeface="Cambria Math" panose="02040503050406030204" pitchFamily="18" charset="0"/>
                            </a:rPr>
                            <m:t>1</m:t>
                          </m:r>
                        </m:sub>
                      </m:sSub>
                    </m:oMath>
                  </a14:m>
                  <a:r>
                    <a:rPr lang="de-DE" sz="1400" dirty="0">
                      <a:solidFill>
                        <a:schemeClr val="tx1"/>
                      </a:solidFill>
                    </a:rPr>
                    <a:t> </a:t>
                  </a:r>
                </a:p>
              </p:txBody>
            </p:sp>
          </mc:Choice>
          <mc:Fallback xmlns="">
            <p:sp>
              <p:nvSpPr>
                <p:cNvPr id="20" name="Oval 19">
                  <a:extLst>
                    <a:ext uri="{FF2B5EF4-FFF2-40B4-BE49-F238E27FC236}">
                      <a16:creationId xmlns:a16="http://schemas.microsoft.com/office/drawing/2014/main" id="{A86F8212-72FA-4148-9D98-CA3A5DACB497}"/>
                    </a:ext>
                  </a:extLst>
                </p:cNvPr>
                <p:cNvSpPr>
                  <a:spLocks noRot="1" noChangeAspect="1" noMove="1" noResize="1" noEditPoints="1" noAdjustHandles="1" noChangeArrowheads="1" noChangeShapeType="1" noTextEdit="1"/>
                </p:cNvSpPr>
                <p:nvPr/>
              </p:nvSpPr>
              <p:spPr>
                <a:xfrm>
                  <a:off x="9018127" y="4102449"/>
                  <a:ext cx="374468" cy="374469"/>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1" name="Oval 20">
                  <a:extLst>
                    <a:ext uri="{FF2B5EF4-FFF2-40B4-BE49-F238E27FC236}">
                      <a16:creationId xmlns:a16="http://schemas.microsoft.com/office/drawing/2014/main" id="{6B27248A-B91D-5A4C-BB18-07C512AD9B8D}"/>
                    </a:ext>
                  </a:extLst>
                </p:cNvPr>
                <p:cNvSpPr/>
                <p:nvPr/>
              </p:nvSpPr>
              <p:spPr>
                <a:xfrm>
                  <a:off x="9835262" y="4102449"/>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𝑇</m:t>
                          </m:r>
                        </m:e>
                        <m:sub>
                          <m:r>
                            <a:rPr lang="de-DE" sz="1400" b="0" i="1" smtClean="0">
                              <a:solidFill>
                                <a:schemeClr val="tx1"/>
                              </a:solidFill>
                              <a:latin typeface="Cambria Math" panose="02040503050406030204" pitchFamily="18" charset="0"/>
                            </a:rPr>
                            <m:t>2</m:t>
                          </m:r>
                        </m:sub>
                      </m:sSub>
                    </m:oMath>
                  </a14:m>
                  <a:r>
                    <a:rPr lang="de-DE" sz="1400" dirty="0">
                      <a:solidFill>
                        <a:schemeClr val="tx1"/>
                      </a:solidFill>
                    </a:rPr>
                    <a:t> </a:t>
                  </a:r>
                </a:p>
              </p:txBody>
            </p:sp>
          </mc:Choice>
          <mc:Fallback xmlns="">
            <p:sp>
              <p:nvSpPr>
                <p:cNvPr id="21" name="Oval 20">
                  <a:extLst>
                    <a:ext uri="{FF2B5EF4-FFF2-40B4-BE49-F238E27FC236}">
                      <a16:creationId xmlns:a16="http://schemas.microsoft.com/office/drawing/2014/main" id="{6B27248A-B91D-5A4C-BB18-07C512AD9B8D}"/>
                    </a:ext>
                  </a:extLst>
                </p:cNvPr>
                <p:cNvSpPr>
                  <a:spLocks noRot="1" noChangeAspect="1" noMove="1" noResize="1" noEditPoints="1" noAdjustHandles="1" noChangeArrowheads="1" noChangeShapeType="1" noTextEdit="1"/>
                </p:cNvSpPr>
                <p:nvPr/>
              </p:nvSpPr>
              <p:spPr>
                <a:xfrm>
                  <a:off x="9835262" y="4102449"/>
                  <a:ext cx="374468" cy="374469"/>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Oval 21">
                  <a:extLst>
                    <a:ext uri="{FF2B5EF4-FFF2-40B4-BE49-F238E27FC236}">
                      <a16:creationId xmlns:a16="http://schemas.microsoft.com/office/drawing/2014/main" id="{AE776604-E9E9-6F4C-A9D5-F1A1D1C23109}"/>
                    </a:ext>
                  </a:extLst>
                </p:cNvPr>
                <p:cNvSpPr/>
                <p:nvPr/>
              </p:nvSpPr>
              <p:spPr>
                <a:xfrm>
                  <a:off x="10652397" y="4102449"/>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𝑇</m:t>
                          </m:r>
                        </m:e>
                        <m:sub>
                          <m:r>
                            <a:rPr lang="de-DE" sz="1400" b="0" i="1" smtClean="0">
                              <a:solidFill>
                                <a:schemeClr val="tx1"/>
                              </a:solidFill>
                              <a:latin typeface="Cambria Math" panose="02040503050406030204" pitchFamily="18" charset="0"/>
                            </a:rPr>
                            <m:t>3</m:t>
                          </m:r>
                        </m:sub>
                      </m:sSub>
                    </m:oMath>
                  </a14:m>
                  <a:r>
                    <a:rPr lang="de-DE" sz="1400" dirty="0">
                      <a:solidFill>
                        <a:schemeClr val="tx1"/>
                      </a:solidFill>
                    </a:rPr>
                    <a:t> </a:t>
                  </a:r>
                </a:p>
              </p:txBody>
            </p:sp>
          </mc:Choice>
          <mc:Fallback xmlns="">
            <p:sp>
              <p:nvSpPr>
                <p:cNvPr id="22" name="Oval 21">
                  <a:extLst>
                    <a:ext uri="{FF2B5EF4-FFF2-40B4-BE49-F238E27FC236}">
                      <a16:creationId xmlns:a16="http://schemas.microsoft.com/office/drawing/2014/main" id="{AE776604-E9E9-6F4C-A9D5-F1A1D1C23109}"/>
                    </a:ext>
                  </a:extLst>
                </p:cNvPr>
                <p:cNvSpPr>
                  <a:spLocks noRot="1" noChangeAspect="1" noMove="1" noResize="1" noEditPoints="1" noAdjustHandles="1" noChangeArrowheads="1" noChangeShapeType="1" noTextEdit="1"/>
                </p:cNvSpPr>
                <p:nvPr/>
              </p:nvSpPr>
              <p:spPr>
                <a:xfrm>
                  <a:off x="10652397" y="4102449"/>
                  <a:ext cx="374468" cy="374469"/>
                </a:xfrm>
                <a:prstGeom prst="ellipse">
                  <a:avLst/>
                </a:prstGeom>
                <a:blipFill>
                  <a:blip r:embed="rId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Oval 22">
                  <a:extLst>
                    <a:ext uri="{FF2B5EF4-FFF2-40B4-BE49-F238E27FC236}">
                      <a16:creationId xmlns:a16="http://schemas.microsoft.com/office/drawing/2014/main" id="{5A8ED8DE-39C8-8144-8292-55C4710F20B6}"/>
                    </a:ext>
                  </a:extLst>
                </p:cNvPr>
                <p:cNvSpPr/>
                <p:nvPr/>
              </p:nvSpPr>
              <p:spPr>
                <a:xfrm>
                  <a:off x="11469532" y="4102449"/>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𝑇</m:t>
                          </m:r>
                        </m:e>
                        <m:sub>
                          <m:r>
                            <a:rPr lang="de-DE" sz="1400" b="0" i="1" smtClean="0">
                              <a:solidFill>
                                <a:schemeClr val="tx1"/>
                              </a:solidFill>
                              <a:latin typeface="Cambria Math" panose="02040503050406030204" pitchFamily="18" charset="0"/>
                            </a:rPr>
                            <m:t>4</m:t>
                          </m:r>
                        </m:sub>
                      </m:sSub>
                    </m:oMath>
                  </a14:m>
                  <a:r>
                    <a:rPr lang="de-DE" sz="1400" dirty="0">
                      <a:solidFill>
                        <a:schemeClr val="tx1"/>
                      </a:solidFill>
                    </a:rPr>
                    <a:t> </a:t>
                  </a:r>
                </a:p>
              </p:txBody>
            </p:sp>
          </mc:Choice>
          <mc:Fallback xmlns="">
            <p:sp>
              <p:nvSpPr>
                <p:cNvPr id="23" name="Oval 22">
                  <a:extLst>
                    <a:ext uri="{FF2B5EF4-FFF2-40B4-BE49-F238E27FC236}">
                      <a16:creationId xmlns:a16="http://schemas.microsoft.com/office/drawing/2014/main" id="{5A8ED8DE-39C8-8144-8292-55C4710F20B6}"/>
                    </a:ext>
                  </a:extLst>
                </p:cNvPr>
                <p:cNvSpPr>
                  <a:spLocks noRot="1" noChangeAspect="1" noMove="1" noResize="1" noEditPoints="1" noAdjustHandles="1" noChangeArrowheads="1" noChangeShapeType="1" noTextEdit="1"/>
                </p:cNvSpPr>
                <p:nvPr/>
              </p:nvSpPr>
              <p:spPr>
                <a:xfrm>
                  <a:off x="11469532" y="4102449"/>
                  <a:ext cx="374468" cy="374469"/>
                </a:xfrm>
                <a:prstGeom prst="ellipse">
                  <a:avLst/>
                </a:prstGeom>
                <a:blipFill>
                  <a:blip r:embed="rId10"/>
                  <a:stretch>
                    <a:fillRect/>
                  </a:stretch>
                </a:blipFill>
                <a:ln>
                  <a:solidFill>
                    <a:schemeClr val="tx1"/>
                  </a:solidFill>
                </a:ln>
              </p:spPr>
              <p:txBody>
                <a:bodyPr/>
                <a:lstStyle/>
                <a:p>
                  <a:r>
                    <a:rPr lang="de-DE">
                      <a:noFill/>
                    </a:rPr>
                    <a:t> </a:t>
                  </a:r>
                </a:p>
              </p:txBody>
            </p:sp>
          </mc:Fallback>
        </mc:AlternateContent>
        <p:cxnSp>
          <p:nvCxnSpPr>
            <p:cNvPr id="33" name="Straight Connector 32">
              <a:extLst>
                <a:ext uri="{FF2B5EF4-FFF2-40B4-BE49-F238E27FC236}">
                  <a16:creationId xmlns:a16="http://schemas.microsoft.com/office/drawing/2014/main" id="{78F0C3FA-D2E4-5449-93B2-387D61190612}"/>
                </a:ext>
              </a:extLst>
            </p:cNvPr>
            <p:cNvCxnSpPr>
              <a:cxnSpLocks/>
              <a:stCxn id="20" idx="6"/>
              <a:endCxn id="21" idx="2"/>
            </p:cNvCxnSpPr>
            <p:nvPr/>
          </p:nvCxnSpPr>
          <p:spPr>
            <a:xfrm>
              <a:off x="9392595" y="4289684"/>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48DDC4B-90D8-2E4D-98B0-DED6A1C8C32D}"/>
                </a:ext>
              </a:extLst>
            </p:cNvPr>
            <p:cNvCxnSpPr>
              <a:cxnSpLocks/>
              <a:stCxn id="21" idx="6"/>
              <a:endCxn id="22" idx="2"/>
            </p:cNvCxnSpPr>
            <p:nvPr/>
          </p:nvCxnSpPr>
          <p:spPr>
            <a:xfrm>
              <a:off x="10209730" y="4289684"/>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F8D5525-B579-1C44-9926-2B82697A0664}"/>
                </a:ext>
              </a:extLst>
            </p:cNvPr>
            <p:cNvCxnSpPr>
              <a:cxnSpLocks/>
              <a:stCxn id="22" idx="6"/>
              <a:endCxn id="23" idx="2"/>
            </p:cNvCxnSpPr>
            <p:nvPr/>
          </p:nvCxnSpPr>
          <p:spPr>
            <a:xfrm>
              <a:off x="11026865" y="4289684"/>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FFC1882D-26C8-514B-B727-520A29C60315}"/>
                </a:ext>
              </a:extLst>
            </p:cNvPr>
            <p:cNvCxnSpPr>
              <a:cxnSpLocks/>
              <a:stCxn id="16" idx="4"/>
              <a:endCxn id="20" idx="0"/>
            </p:cNvCxnSpPr>
            <p:nvPr/>
          </p:nvCxnSpPr>
          <p:spPr>
            <a:xfrm>
              <a:off x="9205361" y="3667177"/>
              <a:ext cx="0" cy="4352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03834F4F-E10C-E749-8DA6-FF07CE8C5278}"/>
                </a:ext>
              </a:extLst>
            </p:cNvPr>
            <p:cNvCxnSpPr>
              <a:cxnSpLocks/>
              <a:stCxn id="17" idx="4"/>
              <a:endCxn id="21" idx="0"/>
            </p:cNvCxnSpPr>
            <p:nvPr/>
          </p:nvCxnSpPr>
          <p:spPr>
            <a:xfrm>
              <a:off x="10022496" y="3667177"/>
              <a:ext cx="0" cy="4352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17ADBF1-D715-6B43-A8C3-EBCF5A69E0E1}"/>
                </a:ext>
              </a:extLst>
            </p:cNvPr>
            <p:cNvCxnSpPr>
              <a:cxnSpLocks/>
              <a:stCxn id="18" idx="4"/>
              <a:endCxn id="22" idx="0"/>
            </p:cNvCxnSpPr>
            <p:nvPr/>
          </p:nvCxnSpPr>
          <p:spPr>
            <a:xfrm>
              <a:off x="10839631" y="3667177"/>
              <a:ext cx="0" cy="4352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3CA6522-DFEE-DB40-996F-25E1FD7DCE9D}"/>
                </a:ext>
              </a:extLst>
            </p:cNvPr>
            <p:cNvCxnSpPr>
              <a:cxnSpLocks/>
              <a:stCxn id="19" idx="4"/>
              <a:endCxn id="23" idx="0"/>
            </p:cNvCxnSpPr>
            <p:nvPr/>
          </p:nvCxnSpPr>
          <p:spPr>
            <a:xfrm>
              <a:off x="11656766" y="3667177"/>
              <a:ext cx="0" cy="43527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48" name="Rectangle 47">
                <a:extLst>
                  <a:ext uri="{FF2B5EF4-FFF2-40B4-BE49-F238E27FC236}">
                    <a16:creationId xmlns:a16="http://schemas.microsoft.com/office/drawing/2014/main" id="{44FE4FCD-2E98-144C-9148-20839229DAC7}"/>
                  </a:ext>
                </a:extLst>
              </p:cNvPr>
              <p:cNvSpPr/>
              <p:nvPr/>
            </p:nvSpPr>
            <p:spPr>
              <a:xfrm>
                <a:off x="2180479" y="4080829"/>
                <a:ext cx="6207725" cy="878317"/>
              </a:xfrm>
              <a:prstGeom prst="rect">
                <a:avLst/>
              </a:prstGeom>
            </p:spPr>
            <p:txBody>
              <a:bodyPr wrap="none">
                <a:spAutoFit/>
              </a:bodyPr>
              <a:lstStyle/>
              <a:p>
                <a:pPr indent="-6350"/>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b="1" i="1">
                              <a:latin typeface="Cambria Math" panose="02040503050406030204" pitchFamily="18" charset="0"/>
                            </a:rPr>
                            <m:t>𝑻</m:t>
                          </m:r>
                          <m:r>
                            <a:rPr lang="de-DE" i="1">
                              <a:latin typeface="Cambria Math" panose="02040503050406030204" pitchFamily="18" charset="0"/>
                            </a:rPr>
                            <m:t> | </m:t>
                          </m:r>
                          <m:r>
                            <a:rPr lang="de-DE" b="1" i="1">
                              <a:latin typeface="Cambria Math" panose="02040503050406030204" pitchFamily="18" charset="0"/>
                            </a:rPr>
                            <m:t>𝑬</m:t>
                          </m:r>
                        </m:e>
                      </m:d>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solidFill>
                                <a:srgbClr val="FFC000"/>
                              </a:solidFill>
                              <a:latin typeface="Cambria Math" panose="02040503050406030204" pitchFamily="18" charset="0"/>
                            </a:rPr>
                            <m:t>𝑍</m:t>
                          </m:r>
                          <m:d>
                            <m:dPr>
                              <m:ctrlPr>
                                <a:rPr lang="de-DE" i="1">
                                  <a:solidFill>
                                    <a:srgbClr val="FFC000"/>
                                  </a:solidFill>
                                  <a:latin typeface="Cambria Math" panose="02040503050406030204" pitchFamily="18" charset="0"/>
                                </a:rPr>
                              </m:ctrlPr>
                            </m:dPr>
                            <m:e>
                              <m:r>
                                <a:rPr lang="de-DE" b="1" i="1">
                                  <a:solidFill>
                                    <a:srgbClr val="FFC000"/>
                                  </a:solidFill>
                                  <a:latin typeface="Cambria Math" panose="02040503050406030204" pitchFamily="18" charset="0"/>
                                </a:rPr>
                                <m:t>𝑬</m:t>
                              </m:r>
                            </m:e>
                          </m:d>
                        </m:den>
                      </m:f>
                      <m:nary>
                        <m:naryPr>
                          <m:chr m:val="∏"/>
                          <m:ctrlPr>
                            <a:rPr lang="de-DE" i="1">
                              <a:latin typeface="Cambria Math" panose="02040503050406030204" pitchFamily="18" charset="0"/>
                            </a:rPr>
                          </m:ctrlPr>
                        </m:naryPr>
                        <m:sub>
                          <m:r>
                            <m:rPr>
                              <m:brk m:alnAt="7"/>
                            </m:rPr>
                            <a:rPr lang="de-DE" i="1">
                              <a:latin typeface="Cambria Math" panose="02040503050406030204" pitchFamily="18" charset="0"/>
                            </a:rPr>
                            <m:t>𝑖</m:t>
                          </m:r>
                          <m:r>
                            <a:rPr lang="de-DE" i="1">
                              <a:latin typeface="Cambria Math" panose="02040503050406030204" pitchFamily="18" charset="0"/>
                            </a:rPr>
                            <m:t>=1</m:t>
                          </m:r>
                        </m:sub>
                        <m:sup>
                          <m:r>
                            <a:rPr lang="de-DE" i="1">
                              <a:latin typeface="Cambria Math" panose="02040503050406030204" pitchFamily="18" charset="0"/>
                            </a:rPr>
                            <m:t>𝑚</m:t>
                          </m:r>
                        </m:sup>
                        <m:e>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𝑖</m:t>
                              </m:r>
                            </m:sub>
                          </m:sSub>
                          <m:d>
                            <m:dPr>
                              <m:ctrlPr>
                                <a:rPr lang="de-DE" i="1">
                                  <a:latin typeface="Cambria Math" panose="02040503050406030204" pitchFamily="18" charset="0"/>
                                  <a:ea typeface="Cambria Math" panose="02040503050406030204" pitchFamily="18" charset="0"/>
                                </a:rPr>
                              </m:ctrlPr>
                            </m:dPr>
                            <m:e>
                              <m:sSub>
                                <m:sSubPr>
                                  <m:ctrlPr>
                                    <a:rPr lang="de-DE" i="1">
                                      <a:latin typeface="Cambria Math" panose="02040503050406030204" pitchFamily="18" charset="0"/>
                                      <a:ea typeface="Cambria Math" panose="02040503050406030204" pitchFamily="18" charset="0"/>
                                    </a:rPr>
                                  </m:ctrlPr>
                                </m:sSubPr>
                                <m:e>
                                  <m:r>
                                    <a:rPr lang="de-DE" b="1" i="1">
                                      <a:latin typeface="Cambria Math" panose="02040503050406030204" pitchFamily="18" charset="0"/>
                                      <a:ea typeface="Cambria Math" panose="02040503050406030204" pitchFamily="18" charset="0"/>
                                    </a:rPr>
                                    <m:t>𝑫</m:t>
                                  </m:r>
                                </m:e>
                                <m:sub>
                                  <m:r>
                                    <a:rPr lang="de-DE" i="1">
                                      <a:latin typeface="Cambria Math" panose="02040503050406030204" pitchFamily="18" charset="0"/>
                                      <a:ea typeface="Cambria Math" panose="02040503050406030204" pitchFamily="18" charset="0"/>
                                    </a:rPr>
                                    <m:t>𝑖</m:t>
                                  </m:r>
                                </m:sub>
                              </m:sSub>
                            </m:e>
                          </m:d>
                        </m:e>
                      </m:nary>
                      <m:r>
                        <a:rPr lang="de-DE" i="1">
                          <a:latin typeface="Cambria Math" panose="02040503050406030204" pitchFamily="18" charset="0"/>
                        </a:rPr>
                        <m:t>            </m:t>
                      </m:r>
                      <m:r>
                        <a:rPr lang="de-DE" i="1">
                          <a:latin typeface="Cambria Math" panose="02040503050406030204" pitchFamily="18" charset="0"/>
                        </a:rPr>
                        <m:t>𝑍</m:t>
                      </m:r>
                      <m:d>
                        <m:dPr>
                          <m:ctrlPr>
                            <a:rPr lang="de-DE" i="1">
                              <a:latin typeface="Cambria Math" panose="02040503050406030204" pitchFamily="18" charset="0"/>
                            </a:rPr>
                          </m:ctrlPr>
                        </m:dPr>
                        <m:e>
                          <m:r>
                            <a:rPr lang="de-DE" b="1" i="1">
                              <a:latin typeface="Cambria Math" panose="02040503050406030204" pitchFamily="18" charset="0"/>
                            </a:rPr>
                            <m:t>𝑬</m:t>
                          </m:r>
                        </m:e>
                      </m:d>
                      <m:r>
                        <a:rPr lang="de-DE" i="1">
                          <a:latin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b="1" i="1">
                              <a:solidFill>
                                <a:srgbClr val="FFC000"/>
                              </a:solidFill>
                              <a:latin typeface="Cambria Math" panose="02040503050406030204" pitchFamily="18" charset="0"/>
                            </a:rPr>
                            <m:t>𝒕</m:t>
                          </m:r>
                          <m:r>
                            <m:rPr>
                              <m:brk m:alnAt="7"/>
                            </m:rPr>
                            <a:rPr lang="de-DE" i="1">
                              <a:solidFill>
                                <a:srgbClr val="FFC000"/>
                              </a:solidFill>
                              <a:latin typeface="Cambria Math" panose="02040503050406030204" pitchFamily="18" charset="0"/>
                              <a:ea typeface="Cambria Math" panose="02040503050406030204" pitchFamily="18" charset="0"/>
                            </a:rPr>
                            <m:t>∈</m:t>
                          </m:r>
                          <m:r>
                            <m:rPr>
                              <m:sty m:val="p"/>
                              <m:brk m:alnAt="7"/>
                            </m:rPr>
                            <a:rPr lang="de-DE">
                              <a:solidFill>
                                <a:srgbClr val="FFC000"/>
                              </a:solidFill>
                              <a:latin typeface="Cambria Math" panose="02040503050406030204" pitchFamily="18" charset="0"/>
                              <a:ea typeface="Cambria Math" panose="02040503050406030204" pitchFamily="18" charset="0"/>
                            </a:rPr>
                            <m:t>V</m:t>
                          </m:r>
                          <m:r>
                            <m:rPr>
                              <m:sty m:val="p"/>
                            </m:rPr>
                            <a:rPr lang="de-DE">
                              <a:solidFill>
                                <a:srgbClr val="FFC000"/>
                              </a:solidFill>
                              <a:latin typeface="Cambria Math" panose="02040503050406030204" pitchFamily="18" charset="0"/>
                              <a:ea typeface="Cambria Math" panose="02040503050406030204" pitchFamily="18" charset="0"/>
                            </a:rPr>
                            <m:t>al</m:t>
                          </m:r>
                          <m:d>
                            <m:dPr>
                              <m:ctrlPr>
                                <a:rPr lang="de-DE" i="1">
                                  <a:solidFill>
                                    <a:srgbClr val="FFC000"/>
                                  </a:solidFill>
                                  <a:latin typeface="Cambria Math" panose="02040503050406030204" pitchFamily="18" charset="0"/>
                                  <a:ea typeface="Cambria Math" panose="02040503050406030204" pitchFamily="18" charset="0"/>
                                </a:rPr>
                              </m:ctrlPr>
                            </m:dPr>
                            <m:e>
                              <m:r>
                                <m:rPr>
                                  <m:brk m:alnAt="7"/>
                                </m:rPr>
                                <a:rPr lang="de-DE" b="1" i="1">
                                  <a:solidFill>
                                    <a:srgbClr val="FFC000"/>
                                  </a:solidFill>
                                  <a:latin typeface="Cambria Math" panose="02040503050406030204" pitchFamily="18" charset="0"/>
                                  <a:ea typeface="Cambria Math" panose="02040503050406030204" pitchFamily="18" charset="0"/>
                                </a:rPr>
                                <m:t>𝑻</m:t>
                              </m:r>
                            </m:e>
                          </m:d>
                        </m:sub>
                        <m:sup/>
                        <m:e>
                          <m:acc>
                            <m:accPr>
                              <m:chr m:val="̃"/>
                              <m:ctrlPr>
                                <a:rPr lang="de-DE" i="1">
                                  <a:latin typeface="Cambria Math" panose="02040503050406030204" pitchFamily="18" charset="0"/>
                                </a:rPr>
                              </m:ctrlPr>
                            </m:accPr>
                            <m:e>
                              <m:r>
                                <a:rPr lang="de-DE" i="1">
                                  <a:latin typeface="Cambria Math" panose="02040503050406030204" pitchFamily="18" charset="0"/>
                                </a:rPr>
                                <m:t>𝑃</m:t>
                              </m:r>
                            </m:e>
                          </m:acc>
                          <m:d>
                            <m:dPr>
                              <m:ctrlPr>
                                <a:rPr lang="de-DE" i="1">
                                  <a:latin typeface="Cambria Math" panose="02040503050406030204" pitchFamily="18" charset="0"/>
                                </a:rPr>
                              </m:ctrlPr>
                            </m:dPr>
                            <m:e>
                              <m:r>
                                <a:rPr lang="de-DE" b="1" i="1">
                                  <a:latin typeface="Cambria Math" panose="02040503050406030204" pitchFamily="18" charset="0"/>
                                </a:rPr>
                                <m:t>𝑻</m:t>
                              </m:r>
                              <m:r>
                                <a:rPr lang="de-DE" b="1" i="1">
                                  <a:latin typeface="Cambria Math" panose="02040503050406030204" pitchFamily="18" charset="0"/>
                                </a:rPr>
                                <m:t>=</m:t>
                              </m:r>
                              <m:r>
                                <a:rPr lang="de-DE" b="1" i="1">
                                  <a:latin typeface="Cambria Math" panose="02040503050406030204" pitchFamily="18" charset="0"/>
                                </a:rPr>
                                <m:t>𝒕</m:t>
                              </m:r>
                              <m:r>
                                <a:rPr lang="de-DE" b="1" i="1">
                                  <a:latin typeface="Cambria Math" panose="02040503050406030204" pitchFamily="18" charset="0"/>
                                </a:rPr>
                                <m:t>,</m:t>
                              </m:r>
                              <m:r>
                                <a:rPr lang="de-DE" b="1" i="1">
                                  <a:latin typeface="Cambria Math" panose="02040503050406030204" pitchFamily="18" charset="0"/>
                                </a:rPr>
                                <m:t>𝑬</m:t>
                              </m:r>
                            </m:e>
                          </m:d>
                        </m:e>
                      </m:nary>
                    </m:oMath>
                  </m:oMathPara>
                </a14:m>
                <a:endParaRPr lang="de-DE" dirty="0"/>
              </a:p>
            </p:txBody>
          </p:sp>
        </mc:Choice>
        <mc:Fallback xmlns="">
          <p:sp>
            <p:nvSpPr>
              <p:cNvPr id="48" name="Rectangle 47">
                <a:extLst>
                  <a:ext uri="{FF2B5EF4-FFF2-40B4-BE49-F238E27FC236}">
                    <a16:creationId xmlns:a16="http://schemas.microsoft.com/office/drawing/2014/main" id="{44FE4FCD-2E98-144C-9148-20839229DAC7}"/>
                  </a:ext>
                </a:extLst>
              </p:cNvPr>
              <p:cNvSpPr>
                <a:spLocks noRot="1" noChangeAspect="1" noMove="1" noResize="1" noEditPoints="1" noAdjustHandles="1" noChangeArrowheads="1" noChangeShapeType="1" noTextEdit="1"/>
              </p:cNvSpPr>
              <p:nvPr/>
            </p:nvSpPr>
            <p:spPr>
              <a:xfrm>
                <a:off x="2180479" y="4080829"/>
                <a:ext cx="6207725" cy="878317"/>
              </a:xfrm>
              <a:prstGeom prst="rect">
                <a:avLst/>
              </a:prstGeom>
              <a:blipFill>
                <a:blip r:embed="rId11"/>
                <a:stretch>
                  <a:fillRect t="-95714" b="-145714"/>
                </a:stretch>
              </a:blipFill>
            </p:spPr>
            <p:txBody>
              <a:bodyPr/>
              <a:lstStyle/>
              <a:p>
                <a:r>
                  <a:rPr lang="de-DE">
                    <a:noFill/>
                  </a:rPr>
                  <a:t> </a:t>
                </a:r>
              </a:p>
            </p:txBody>
          </p:sp>
        </mc:Fallback>
      </mc:AlternateContent>
    </p:spTree>
    <p:extLst>
      <p:ext uri="{BB962C8B-B14F-4D97-AF65-F5344CB8AC3E}">
        <p14:creationId xmlns:p14="http://schemas.microsoft.com/office/powerpoint/2010/main" val="21525315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7D270-3302-5647-AE8D-1562BD34CAF6}"/>
              </a:ext>
            </a:extLst>
          </p:cNvPr>
          <p:cNvSpPr>
            <a:spLocks noGrp="1"/>
          </p:cNvSpPr>
          <p:nvPr>
            <p:ph type="title"/>
          </p:nvPr>
        </p:nvSpPr>
        <p:spPr/>
        <p:txBody>
          <a:bodyPr/>
          <a:lstStyle/>
          <a:p>
            <a:r>
              <a:rPr lang="de-DE" dirty="0"/>
              <a:t>Umwandlung von BNs in MNs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4953D79-F281-B54C-84D8-D7F5CE3A2152}"/>
                  </a:ext>
                </a:extLst>
              </p:cNvPr>
              <p:cNvSpPr>
                <a:spLocks noGrp="1"/>
              </p:cNvSpPr>
              <p:nvPr>
                <p:ph idx="1"/>
              </p:nvPr>
            </p:nvSpPr>
            <p:spPr/>
            <p:txBody>
              <a:bodyPr/>
              <a:lstStyle/>
              <a:p>
                <a:pPr marL="0" indent="0">
                  <a:buNone/>
                </a:pPr>
                <a:r>
                  <a:rPr lang="de-DE" u="sng" dirty="0"/>
                  <a:t>Basierend auf der </a:t>
                </a:r>
                <a:r>
                  <a:rPr lang="de-DE" u="sng" dirty="0" err="1"/>
                  <a:t>Graphstruktur</a:t>
                </a:r>
                <a:endParaRPr lang="de-DE" u="sng" dirty="0"/>
              </a:p>
              <a:p>
                <a:r>
                  <a:rPr lang="de-DE" dirty="0"/>
                  <a:t>Gegeben ein BN </a:t>
                </a:r>
                <a14:m>
                  <m:oMath xmlns:m="http://schemas.openxmlformats.org/officeDocument/2006/math">
                    <m:r>
                      <a:rPr lang="de-DE" i="1">
                        <a:latin typeface="Cambria Math" panose="02040503050406030204" pitchFamily="18" charset="0"/>
                      </a:rPr>
                      <m:t>𝐵</m:t>
                    </m:r>
                    <m:r>
                      <a:rPr lang="de-DE" b="0" i="1" smtClean="0">
                        <a:latin typeface="Cambria Math" panose="02040503050406030204" pitchFamily="18" charset="0"/>
                      </a:rPr>
                      <m:t>=</m:t>
                    </m:r>
                    <m:d>
                      <m:dPr>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𝑉</m:t>
                            </m:r>
                          </m:e>
                          <m:sub>
                            <m:r>
                              <a:rPr lang="de-DE" b="0" i="1" smtClean="0">
                                <a:latin typeface="Cambria Math" panose="02040503050406030204" pitchFamily="18" charset="0"/>
                              </a:rPr>
                              <m:t>𝐵</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𝐸</m:t>
                            </m:r>
                          </m:e>
                          <m:sub>
                            <m:r>
                              <a:rPr lang="de-DE" b="0" i="1" smtClean="0">
                                <a:latin typeface="Cambria Math" panose="02040503050406030204" pitchFamily="18" charset="0"/>
                              </a:rPr>
                              <m:t>𝐵</m:t>
                            </m:r>
                          </m:sub>
                        </m:sSub>
                      </m:e>
                    </m:d>
                  </m:oMath>
                </a14:m>
                <a:r>
                  <a:rPr lang="de-DE" dirty="0"/>
                  <a:t> über </a:t>
                </a:r>
                <a14:m>
                  <m:oMath xmlns:m="http://schemas.openxmlformats.org/officeDocument/2006/math">
                    <m:r>
                      <a:rPr lang="de-DE" b="1" i="1">
                        <a:latin typeface="Cambria Math" panose="02040503050406030204" pitchFamily="18" charset="0"/>
                      </a:rPr>
                      <m:t>𝑹</m:t>
                    </m:r>
                    <m:r>
                      <a:rPr lang="de-DE" i="1">
                        <a:latin typeface="Cambria Math" panose="02040503050406030204" pitchFamily="18" charset="0"/>
                      </a:rPr>
                      <m:t>=</m:t>
                    </m:r>
                    <m:d>
                      <m:dPr>
                        <m:begChr m:val="{"/>
                        <m:endChr m:val="}"/>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1</m:t>
                            </m:r>
                          </m:sub>
                        </m:sSub>
                        <m:r>
                          <a:rPr lang="de-DE" i="1">
                            <a:latin typeface="Cambria Math" panose="02040503050406030204" pitchFamily="18" charset="0"/>
                          </a:rPr>
                          <m:t>,…,</m:t>
                        </m:r>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𝑛</m:t>
                            </m:r>
                          </m:sub>
                        </m:sSub>
                      </m:e>
                    </m:d>
                  </m:oMath>
                </a14:m>
                <a:r>
                  <a:rPr lang="de-DE" dirty="0"/>
                  <a:t> </a:t>
                </a:r>
              </a:p>
              <a:p>
                <a:pPr marL="0" indent="0">
                  <a:buNone/>
                </a:pPr>
                <a:r>
                  <a:rPr lang="de-DE" dirty="0"/>
                  <a:t>Für ein MN </a:t>
                </a:r>
                <a14:m>
                  <m:oMath xmlns:m="http://schemas.openxmlformats.org/officeDocument/2006/math">
                    <m:r>
                      <a:rPr lang="de-DE" i="1" dirty="0" smtClean="0">
                        <a:latin typeface="Cambria Math" panose="02040503050406030204" pitchFamily="18" charset="0"/>
                      </a:rPr>
                      <m:t>𝑀</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𝑉</m:t>
                            </m:r>
                          </m:e>
                          <m:sub>
                            <m:r>
                              <a:rPr lang="de-DE" b="0" i="1" dirty="0" smtClean="0">
                                <a:latin typeface="Cambria Math" panose="02040503050406030204" pitchFamily="18" charset="0"/>
                              </a:rPr>
                              <m:t>𝑀</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𝐸</m:t>
                            </m:r>
                          </m:e>
                          <m:sub>
                            <m:r>
                              <a:rPr lang="de-DE" b="0" i="1" dirty="0" smtClean="0">
                                <a:latin typeface="Cambria Math" panose="02040503050406030204" pitchFamily="18" charset="0"/>
                              </a:rPr>
                              <m:t>𝑀</m:t>
                            </m:r>
                          </m:sub>
                        </m:sSub>
                      </m:e>
                    </m:d>
                  </m:oMath>
                </a14:m>
                <a:endParaRPr lang="de-DE" dirty="0"/>
              </a:p>
              <a:p>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𝑉</m:t>
                        </m:r>
                      </m:e>
                      <m:sub>
                        <m:r>
                          <a:rPr lang="de-DE" i="1" dirty="0">
                            <a:latin typeface="Cambria Math" panose="02040503050406030204" pitchFamily="18" charset="0"/>
                          </a:rPr>
                          <m:t>𝑀</m:t>
                        </m:r>
                      </m:sub>
                    </m:sSub>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𝑉</m:t>
                        </m:r>
                      </m:e>
                      <m:sub>
                        <m:r>
                          <a:rPr lang="de-DE" b="0" i="1" dirty="0" smtClean="0">
                            <a:latin typeface="Cambria Math" panose="02040503050406030204" pitchFamily="18" charset="0"/>
                          </a:rPr>
                          <m:t>𝐵</m:t>
                        </m:r>
                      </m:sub>
                    </m:sSub>
                  </m:oMath>
                </a14:m>
                <a:r>
                  <a:rPr lang="de-DE" dirty="0"/>
                  <a:t> (bzw. </a:t>
                </a:r>
                <a14:m>
                  <m:oMath xmlns:m="http://schemas.openxmlformats.org/officeDocument/2006/math">
                    <m:r>
                      <a:rPr lang="de-DE" b="1" i="1">
                        <a:latin typeface="Cambria Math" panose="02040503050406030204" pitchFamily="18" charset="0"/>
                      </a:rPr>
                      <m:t>𝑹</m:t>
                    </m:r>
                  </m:oMath>
                </a14:m>
                <a:r>
                  <a:rPr lang="de-DE" dirty="0"/>
                  <a:t>)</a:t>
                </a:r>
              </a:p>
              <a:p>
                <a:r>
                  <a:rPr lang="de-DE" dirty="0"/>
                  <a:t>Für jedes </a:t>
                </a:r>
                <a14:m>
                  <m:oMath xmlns:m="http://schemas.openxmlformats.org/officeDocument/2006/math">
                    <m:r>
                      <a:rPr lang="de-DE" b="0" i="1" smtClean="0">
                        <a:latin typeface="Cambria Math" panose="02040503050406030204" pitchFamily="18" charset="0"/>
                        <a:ea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𝑹</m:t>
                    </m:r>
                  </m:oMath>
                </a14:m>
                <a:endParaRPr lang="de-DE" b="1" dirty="0"/>
              </a:p>
              <a:p>
                <a:pPr lvl="1"/>
                <a:r>
                  <a:rPr lang="de-DE" dirty="0"/>
                  <a:t>Für jedes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𝑅</m:t>
                        </m:r>
                      </m:e>
                      <m:sup>
                        <m:r>
                          <a:rPr lang="de-DE" b="0" i="1" smtClean="0">
                            <a:latin typeface="Cambria Math" panose="02040503050406030204" pitchFamily="18" charset="0"/>
                            <a:ea typeface="Cambria Math" panose="02040503050406030204" pitchFamily="18" charset="0"/>
                          </a:rPr>
                          <m:t>′</m:t>
                        </m:r>
                      </m:sup>
                    </m:sSup>
                    <m:r>
                      <a:rPr lang="de-DE" i="1"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Pa</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𝑅</m:t>
                        </m:r>
                      </m:e>
                    </m:d>
                  </m:oMath>
                </a14:m>
                <a:endParaRPr lang="de-DE" dirty="0"/>
              </a:p>
              <a:p>
                <a:pPr lvl="2"/>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r>
                          <a:rPr lang="de-DE" i="1" dirty="0">
                            <a:latin typeface="Cambria Math" panose="02040503050406030204" pitchFamily="18" charset="0"/>
                          </a:rPr>
                          <m:t>𝑀</m:t>
                        </m:r>
                      </m:sub>
                    </m:sSub>
                    <m:r>
                      <a:rPr lang="de-DE"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𝐸</m:t>
                        </m:r>
                      </m:e>
                      <m:sub>
                        <m:r>
                          <a:rPr lang="de-DE" b="0" i="1" dirty="0" smtClean="0">
                            <a:latin typeface="Cambria Math" panose="02040503050406030204" pitchFamily="18" charset="0"/>
                            <a:ea typeface="Cambria Math" panose="02040503050406030204" pitchFamily="18" charset="0"/>
                          </a:rPr>
                          <m:t>𝑀</m:t>
                        </m:r>
                      </m:sub>
                    </m:sSub>
                    <m:r>
                      <a:rPr lang="de-DE" b="0" i="1" dirty="0" smtClean="0">
                        <a:latin typeface="Cambria Math" panose="02040503050406030204" pitchFamily="18" charset="0"/>
                        <a:ea typeface="Cambria Math" panose="02040503050406030204" pitchFamily="18" charset="0"/>
                      </a:rPr>
                      <m:t>∪</m:t>
                    </m:r>
                    <m:d>
                      <m:dPr>
                        <m:begChr m:val="{"/>
                        <m:endChr m:val="}"/>
                        <m:ctrlPr>
                          <a:rPr lang="de-DE" b="0" i="1" dirty="0" smtClean="0">
                            <a:latin typeface="Cambria Math" panose="02040503050406030204" pitchFamily="18" charset="0"/>
                            <a:ea typeface="Cambria Math" panose="02040503050406030204" pitchFamily="18" charset="0"/>
                          </a:rPr>
                        </m:ctrlPr>
                      </m:dPr>
                      <m:e>
                        <m:d>
                          <m:dPr>
                            <m:begChr m:val="{"/>
                            <m:endChr m:val="}"/>
                            <m:ctrlPr>
                              <a:rPr lang="de-DE" b="0" i="1" dirty="0" smtClean="0">
                                <a:latin typeface="Cambria Math" panose="02040503050406030204" pitchFamily="18" charset="0"/>
                                <a:ea typeface="Cambria Math" panose="02040503050406030204" pitchFamily="18" charset="0"/>
                              </a:rPr>
                            </m:ctrlPr>
                          </m:dPr>
                          <m:e>
                            <m:r>
                              <a:rPr lang="de-DE" b="0" i="1" dirty="0" smtClean="0">
                                <a:latin typeface="Cambria Math" panose="02040503050406030204" pitchFamily="18" charset="0"/>
                                <a:ea typeface="Cambria Math" panose="02040503050406030204" pitchFamily="18" charset="0"/>
                              </a:rPr>
                              <m:t>𝑅</m:t>
                            </m:r>
                            <m:r>
                              <a:rPr lang="de-DE" b="0" i="1" dirty="0" smtClean="0">
                                <a:latin typeface="Cambria Math" panose="02040503050406030204" pitchFamily="18" charset="0"/>
                                <a:ea typeface="Cambria Math" panose="02040503050406030204" pitchFamily="18" charset="0"/>
                              </a:rPr>
                              <m:t>,</m:t>
                            </m:r>
                            <m:sSup>
                              <m:sSupPr>
                                <m:ctrlPr>
                                  <a:rPr lang="de-DE" b="0" i="1" dirty="0" smtClean="0">
                                    <a:latin typeface="Cambria Math" panose="02040503050406030204" pitchFamily="18" charset="0"/>
                                    <a:ea typeface="Cambria Math" panose="02040503050406030204" pitchFamily="18" charset="0"/>
                                  </a:rPr>
                                </m:ctrlPr>
                              </m:sSupPr>
                              <m:e>
                                <m:r>
                                  <a:rPr lang="de-DE" b="0" i="1" dirty="0" smtClean="0">
                                    <a:latin typeface="Cambria Math" panose="02040503050406030204" pitchFamily="18" charset="0"/>
                                    <a:ea typeface="Cambria Math" panose="02040503050406030204" pitchFamily="18" charset="0"/>
                                  </a:rPr>
                                  <m:t>𝑅</m:t>
                                </m:r>
                              </m:e>
                              <m:sup>
                                <m:r>
                                  <a:rPr lang="de-DE" b="0" i="1" dirty="0" smtClean="0">
                                    <a:latin typeface="Cambria Math" panose="02040503050406030204" pitchFamily="18" charset="0"/>
                                    <a:ea typeface="Cambria Math" panose="02040503050406030204" pitchFamily="18" charset="0"/>
                                  </a:rPr>
                                  <m:t>′</m:t>
                                </m:r>
                              </m:sup>
                            </m:sSup>
                          </m:e>
                        </m:d>
                      </m:e>
                    </m:d>
                  </m:oMath>
                </a14:m>
                <a:r>
                  <a:rPr lang="de-DE" dirty="0"/>
                  <a:t> (gerichtete Kante wird zu ungerichteter Kante)</a:t>
                </a:r>
              </a:p>
              <a:p>
                <a:pPr lvl="2"/>
                <a:r>
                  <a:rPr lang="de-DE" dirty="0"/>
                  <a:t>Für jedes </a:t>
                </a:r>
                <a14:m>
                  <m:oMath xmlns:m="http://schemas.openxmlformats.org/officeDocument/2006/math">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𝑅</m:t>
                        </m:r>
                      </m:e>
                      <m:sup>
                        <m:r>
                          <a:rPr lang="de-DE" b="0" i="1" smtClean="0">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Pa</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oMath>
                </a14:m>
                <a:endParaRPr lang="de-DE" dirty="0"/>
              </a:p>
              <a:p>
                <a:pPr lvl="4"/>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r>
                          <a:rPr lang="de-DE" i="1" dirty="0">
                            <a:latin typeface="Cambria Math" panose="02040503050406030204" pitchFamily="18" charset="0"/>
                          </a:rPr>
                          <m:t>𝑀</m:t>
                        </m:r>
                      </m:sub>
                    </m:sSub>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𝐸</m:t>
                        </m:r>
                      </m:e>
                      <m:sub>
                        <m:r>
                          <a:rPr lang="de-DE" i="1" dirty="0">
                            <a:latin typeface="Cambria Math" panose="02040503050406030204" pitchFamily="18" charset="0"/>
                            <a:ea typeface="Cambria Math" panose="02040503050406030204" pitchFamily="18" charset="0"/>
                          </a:rPr>
                          <m:t>𝑀</m:t>
                        </m:r>
                      </m:sub>
                    </m:sSub>
                    <m:r>
                      <a:rPr lang="de-DE" i="1" dirty="0">
                        <a:latin typeface="Cambria Math" panose="02040503050406030204" pitchFamily="18" charset="0"/>
                        <a:ea typeface="Cambria Math" panose="02040503050406030204" pitchFamily="18" charset="0"/>
                      </a:rPr>
                      <m:t>∪</m:t>
                    </m:r>
                    <m:d>
                      <m:dPr>
                        <m:begChr m:val="{"/>
                        <m:endChr m:val="}"/>
                        <m:ctrlPr>
                          <a:rPr lang="de-DE" i="1" dirty="0">
                            <a:latin typeface="Cambria Math" panose="02040503050406030204" pitchFamily="18" charset="0"/>
                            <a:ea typeface="Cambria Math" panose="02040503050406030204" pitchFamily="18" charset="0"/>
                          </a:rPr>
                        </m:ctrlPr>
                      </m:dPr>
                      <m:e>
                        <m:d>
                          <m:dPr>
                            <m:begChr m:val="{"/>
                            <m:endChr m:val="}"/>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𝑅</m:t>
                            </m:r>
                            <m:r>
                              <a:rPr lang="de-DE" b="0" i="1" dirty="0" smtClean="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m:t>
                            </m:r>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𝑅</m:t>
                                </m:r>
                              </m:e>
                              <m:sup>
                                <m:r>
                                  <a:rPr lang="de-DE" b="0" i="1" dirty="0" smtClean="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m:t>
                                </m:r>
                              </m:sup>
                            </m:sSup>
                          </m:e>
                        </m:d>
                      </m:e>
                    </m:d>
                  </m:oMath>
                </a14:m>
                <a:r>
                  <a:rPr lang="de-DE" dirty="0"/>
                  <a:t> (Elternknoten werden paarweise mit einer Kante verbunden)</a:t>
                </a:r>
              </a:p>
              <a:p>
                <a:pPr lvl="5">
                  <a:buFont typeface="Wingdings" pitchFamily="2" charset="2"/>
                  <a:buChar char="v"/>
                </a:pPr>
                <a:r>
                  <a:rPr lang="de-DE" dirty="0"/>
                  <a:t>Nicht effizient aufgeschrieben, da einige Kanten doppelt hinzugefügt werden</a:t>
                </a:r>
              </a:p>
              <a:p>
                <a:pPr lvl="5">
                  <a:buFont typeface="Wingdings" pitchFamily="2" charset="2"/>
                  <a:buChar char="v"/>
                </a:pPr>
                <a:r>
                  <a:rPr lang="de-DE" dirty="0"/>
                  <a:t>Fügt möglicherweise mehr Kanten hinzu als im BN sind, um die Clique zur CPD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r>
                          <a:rPr lang="de-DE" b="0" i="1" smtClean="0">
                            <a:latin typeface="Cambria Math" panose="02040503050406030204" pitchFamily="18" charset="0"/>
                          </a:rPr>
                          <m:t> | </m:t>
                        </m:r>
                        <m:r>
                          <m:rPr>
                            <m:sty m:val="p"/>
                          </m:rPr>
                          <a:rPr lang="de-DE" b="0" i="0" smtClean="0">
                            <a:latin typeface="Cambria Math" panose="02040503050406030204" pitchFamily="18" charset="0"/>
                          </a:rPr>
                          <m:t>Pa</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e>
                    </m:d>
                  </m:oMath>
                </a14:m>
                <a:r>
                  <a:rPr lang="de-DE" dirty="0"/>
                  <a:t> zu erzeugen</a:t>
                </a:r>
              </a:p>
              <a:p>
                <a:pPr lvl="5">
                  <a:buFont typeface="Wingdings" pitchFamily="2" charset="2"/>
                  <a:buChar char="v"/>
                </a:pPr>
                <a:r>
                  <a:rPr lang="de-DE" dirty="0"/>
                  <a:t>Faktor zu einer Clique wie bisher aus der CPD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r>
                          <a:rPr lang="de-DE" b="0" i="1" smtClean="0">
                            <a:latin typeface="Cambria Math" panose="02040503050406030204" pitchFamily="18" charset="0"/>
                          </a:rPr>
                          <m:t> | </m:t>
                        </m:r>
                        <m:r>
                          <m:rPr>
                            <m:sty m:val="p"/>
                          </m:rPr>
                          <a:rPr lang="de-DE" b="0" i="0" smtClean="0">
                            <a:latin typeface="Cambria Math" panose="02040503050406030204" pitchFamily="18" charset="0"/>
                          </a:rPr>
                          <m:t>Pa</m:t>
                        </m:r>
                        <m:d>
                          <m:dPr>
                            <m:ctrlPr>
                              <a:rPr lang="de-DE" b="0" i="1" smtClean="0">
                                <a:latin typeface="Cambria Math" panose="02040503050406030204" pitchFamily="18" charset="0"/>
                              </a:rPr>
                            </m:ctrlPr>
                          </m:dPr>
                          <m:e>
                            <m:r>
                              <a:rPr lang="de-DE" b="0" i="1" smtClean="0">
                                <a:latin typeface="Cambria Math" panose="02040503050406030204" pitchFamily="18" charset="0"/>
                              </a:rPr>
                              <m:t>𝑅</m:t>
                            </m:r>
                          </m:e>
                        </m:d>
                      </m:e>
                    </m:d>
                  </m:oMath>
                </a14:m>
                <a:r>
                  <a:rPr lang="de-DE" dirty="0"/>
                  <a:t> erzeugen</a:t>
                </a:r>
              </a:p>
              <a:p>
                <a:pPr lvl="5"/>
                <a:endParaRPr lang="de-DE" dirty="0"/>
              </a:p>
              <a:p>
                <a:endParaRPr lang="de-DE" dirty="0"/>
              </a:p>
            </p:txBody>
          </p:sp>
        </mc:Choice>
        <mc:Fallback xmlns="">
          <p:sp>
            <p:nvSpPr>
              <p:cNvPr id="3" name="Content Placeholder 2">
                <a:extLst>
                  <a:ext uri="{FF2B5EF4-FFF2-40B4-BE49-F238E27FC236}">
                    <a16:creationId xmlns:a16="http://schemas.microsoft.com/office/drawing/2014/main" id="{E4953D79-F281-B54C-84D8-D7F5CE3A2152}"/>
                  </a:ext>
                </a:extLst>
              </p:cNvPr>
              <p:cNvSpPr>
                <a:spLocks noGrp="1" noRot="1" noChangeAspect="1" noMove="1" noResize="1" noEditPoints="1" noAdjustHandles="1" noChangeArrowheads="1" noChangeShapeType="1" noTextEdit="1"/>
              </p:cNvSpPr>
              <p:nvPr>
                <p:ph idx="1"/>
              </p:nvPr>
            </p:nvSpPr>
            <p:spPr>
              <a:blipFill>
                <a:blip r:embed="rId3"/>
                <a:stretch>
                  <a:fillRect l="-1545" t="-2687" b="-4776"/>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F1DDC948-3D26-1F4E-BB4F-B72A62D07965}"/>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3046D71F-D648-6949-82C7-100339023BEC}"/>
              </a:ext>
            </a:extLst>
          </p:cNvPr>
          <p:cNvSpPr>
            <a:spLocks noGrp="1"/>
          </p:cNvSpPr>
          <p:nvPr>
            <p:ph type="ftr" sz="quarter" idx="3"/>
          </p:nvPr>
        </p:nvSpPr>
        <p:spPr/>
        <p:txBody>
          <a:bodyPr/>
          <a:lstStyle/>
          <a:p>
            <a:r>
              <a:rPr lang="de-DE" dirty="0"/>
              <a:t>Tanya Braun</a:t>
            </a:r>
          </a:p>
        </p:txBody>
      </p:sp>
      <p:sp>
        <p:nvSpPr>
          <p:cNvPr id="6" name="Slide Number Placeholder 5">
            <a:extLst>
              <a:ext uri="{FF2B5EF4-FFF2-40B4-BE49-F238E27FC236}">
                <a16:creationId xmlns:a16="http://schemas.microsoft.com/office/drawing/2014/main" id="{CA3283C6-E438-774F-B997-DF54B533976F}"/>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79</a:t>
            </a:fld>
            <a:r>
              <a:rPr lang="de-DE"/>
              <a:t> </a:t>
            </a:r>
            <a:endParaRPr lang="de-DE" sz="1400" dirty="0"/>
          </a:p>
        </p:txBody>
      </p:sp>
      <p:sp>
        <p:nvSpPr>
          <p:cNvPr id="8" name="Rectangle 7">
            <a:extLst>
              <a:ext uri="{FF2B5EF4-FFF2-40B4-BE49-F238E27FC236}">
                <a16:creationId xmlns:a16="http://schemas.microsoft.com/office/drawing/2014/main" id="{4A57AD1C-55F5-6B4B-AA01-6D5F4F80A801}"/>
              </a:ext>
            </a:extLst>
          </p:cNvPr>
          <p:cNvSpPr/>
          <p:nvPr/>
        </p:nvSpPr>
        <p:spPr>
          <a:xfrm>
            <a:off x="1103971" y="3958683"/>
            <a:ext cx="8519531" cy="1048215"/>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Box 8">
            <a:extLst>
              <a:ext uri="{FF2B5EF4-FFF2-40B4-BE49-F238E27FC236}">
                <a16:creationId xmlns:a16="http://schemas.microsoft.com/office/drawing/2014/main" id="{6AF4C26D-8770-9545-9B09-58CD3B1F8C5B}"/>
              </a:ext>
            </a:extLst>
          </p:cNvPr>
          <p:cNvSpPr txBox="1"/>
          <p:nvPr/>
        </p:nvSpPr>
        <p:spPr>
          <a:xfrm>
            <a:off x="9426994" y="2071090"/>
            <a:ext cx="2417006" cy="175432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Einen DAG </a:t>
            </a:r>
            <a:r>
              <a:rPr lang="de-DE" dirty="0">
                <a:solidFill>
                  <a:schemeClr val="accent3">
                    <a:lumMod val="40000"/>
                    <a:lumOff val="60000"/>
                  </a:schemeClr>
                </a:solidFill>
              </a:rPr>
              <a:t>moralisieren</a:t>
            </a:r>
            <a:endParaRPr lang="de-DE" dirty="0"/>
          </a:p>
          <a:p>
            <a:pPr marL="285750" indent="-285750">
              <a:buFont typeface="Arial" panose="020B0604020202020204" pitchFamily="34" charset="0"/>
              <a:buChar char="•"/>
            </a:pPr>
            <a:r>
              <a:rPr lang="de-DE" dirty="0"/>
              <a:t>Gerichtete Kanten in ungerichtete Kanten umwandeln</a:t>
            </a:r>
          </a:p>
          <a:p>
            <a:pPr marL="285750" indent="-285750">
              <a:buFont typeface="Arial" panose="020B0604020202020204" pitchFamily="34" charset="0"/>
              <a:buChar char="•"/>
            </a:pPr>
            <a:r>
              <a:rPr lang="de-DE" dirty="0"/>
              <a:t>Elternknoten durch Kanten verbinden</a:t>
            </a:r>
          </a:p>
        </p:txBody>
      </p:sp>
      <p:cxnSp>
        <p:nvCxnSpPr>
          <p:cNvPr id="11" name="Straight Connector 10">
            <a:extLst>
              <a:ext uri="{FF2B5EF4-FFF2-40B4-BE49-F238E27FC236}">
                <a16:creationId xmlns:a16="http://schemas.microsoft.com/office/drawing/2014/main" id="{8092A363-882C-2E46-BF6F-FE8457818D94}"/>
              </a:ext>
            </a:extLst>
          </p:cNvPr>
          <p:cNvCxnSpPr>
            <a:cxnSpLocks/>
            <a:stCxn id="9" idx="2"/>
            <a:endCxn id="8" idx="3"/>
          </p:cNvCxnSpPr>
          <p:nvPr/>
        </p:nvCxnSpPr>
        <p:spPr>
          <a:xfrm flipH="1">
            <a:off x="9623502" y="3825416"/>
            <a:ext cx="1011995" cy="657375"/>
          </a:xfrm>
          <a:prstGeom prst="line">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8230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Zufallsvariablen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9999" y="1665066"/>
                <a:ext cx="8583715" cy="4240848"/>
              </a:xfrm>
            </p:spPr>
            <p:txBody>
              <a:bodyPr>
                <a:normAutofit fontScale="92500"/>
              </a:bodyPr>
              <a:lstStyle/>
              <a:p>
                <a:r>
                  <a:rPr lang="de-DE" dirty="0"/>
                  <a:t>Beschreibung eines Szenarios mittels einer Menge von </a:t>
                </a:r>
                <a:r>
                  <a:rPr lang="de-DE" dirty="0">
                    <a:solidFill>
                      <a:schemeClr val="accent1"/>
                    </a:solidFill>
                  </a:rPr>
                  <a:t>Zufallsvariablen</a:t>
                </a:r>
              </a:p>
              <a:p>
                <a:pPr lvl="1"/>
                <a14:m>
                  <m:oMath xmlns:m="http://schemas.openxmlformats.org/officeDocument/2006/math">
                    <m:r>
                      <a:rPr lang="de-DE" b="1" i="1" smtClean="0">
                        <a:solidFill>
                          <a:schemeClr val="accent1"/>
                        </a:solidFill>
                        <a:latin typeface="Cambria Math" panose="02040503050406030204" pitchFamily="18" charset="0"/>
                      </a:rPr>
                      <m:t>𝑹</m:t>
                    </m:r>
                    <m:r>
                      <a:rPr lang="de-DE" b="0" i="0" smtClean="0">
                        <a:solidFill>
                          <a:schemeClr val="accent1"/>
                        </a:solidFill>
                        <a:latin typeface="Cambria Math" panose="02040503050406030204" pitchFamily="18" charset="0"/>
                      </a:rPr>
                      <m:t>=</m:t>
                    </m:r>
                    <m:d>
                      <m:dPr>
                        <m:begChr m:val="{"/>
                        <m:endChr m:val="}"/>
                        <m:ctrlPr>
                          <a:rPr lang="de-DE" i="1" smtClean="0">
                            <a:solidFill>
                              <a:schemeClr val="accent1"/>
                            </a:solidFill>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i="1" smtClean="0">
                                <a:solidFill>
                                  <a:schemeClr val="accent1"/>
                                </a:solidFill>
                                <a:latin typeface="Cambria Math" panose="02040503050406030204" pitchFamily="18" charset="0"/>
                              </a:rPr>
                              <m:t>𝑅</m:t>
                            </m:r>
                          </m:e>
                          <m:sub>
                            <m:r>
                              <a:rPr lang="de-DE" b="0" i="1" smtClean="0">
                                <a:solidFill>
                                  <a:schemeClr val="accent1"/>
                                </a:solidFill>
                                <a:latin typeface="Cambria Math" panose="02040503050406030204" pitchFamily="18" charset="0"/>
                              </a:rPr>
                              <m:t>1</m:t>
                            </m:r>
                          </m:sub>
                        </m:sSub>
                        <m:r>
                          <a:rPr lang="de-DE" b="0" i="1" smtClean="0">
                            <a:solidFill>
                              <a:schemeClr val="accent1"/>
                            </a:solidFill>
                            <a:latin typeface="Cambria Math" panose="02040503050406030204" pitchFamily="18" charset="0"/>
                          </a:rPr>
                          <m:t>, …, </m:t>
                        </m:r>
                        <m:sSub>
                          <m:sSubPr>
                            <m:ctrlPr>
                              <a:rPr lang="de-DE" b="0" i="1" smtClean="0">
                                <a:solidFill>
                                  <a:schemeClr val="accent1"/>
                                </a:solidFill>
                                <a:latin typeface="Cambria Math" panose="02040503050406030204" pitchFamily="18" charset="0"/>
                              </a:rPr>
                            </m:ctrlPr>
                          </m:sSubPr>
                          <m:e>
                            <m:r>
                              <a:rPr lang="de-DE" b="0" i="1" smtClean="0">
                                <a:solidFill>
                                  <a:schemeClr val="accent1"/>
                                </a:solidFill>
                                <a:latin typeface="Cambria Math" panose="02040503050406030204" pitchFamily="18" charset="0"/>
                              </a:rPr>
                              <m:t>𝑅</m:t>
                            </m:r>
                          </m:e>
                          <m:sub>
                            <m:r>
                              <a:rPr lang="de-DE" b="0" i="1" smtClean="0">
                                <a:solidFill>
                                  <a:schemeClr val="accent1"/>
                                </a:solidFill>
                                <a:latin typeface="Cambria Math" panose="02040503050406030204" pitchFamily="18" charset="0"/>
                              </a:rPr>
                              <m:t>𝑛</m:t>
                            </m:r>
                          </m:sub>
                        </m:sSub>
                      </m:e>
                    </m:d>
                  </m:oMath>
                </a14:m>
                <a:endParaRPr lang="de-DE" dirty="0">
                  <a:solidFill>
                    <a:schemeClr val="accent1"/>
                  </a:solidFill>
                </a:endParaRPr>
              </a:p>
              <a:p>
                <a:pPr lvl="1"/>
                <a:r>
                  <a:rPr lang="de-DE" dirty="0"/>
                  <a:t>In graphischen Modellen häufig als Ellipsen dargestellt</a:t>
                </a:r>
              </a:p>
              <a:p>
                <a:pPr lvl="1"/>
                <a:r>
                  <a:rPr lang="de-DE" dirty="0"/>
                  <a:t>Beispiel</a:t>
                </a:r>
                <a:endParaRPr lang="de-DE" b="0" i="1" dirty="0">
                  <a:latin typeface="Cambria Math" panose="02040503050406030204" pitchFamily="18" charset="0"/>
                </a:endParaRPr>
              </a:p>
              <a:p>
                <a:pPr marL="258762" lvl="1" indent="0">
                  <a:buNone/>
                </a:pPr>
                <a14:m>
                  <m:oMathPara xmlns:m="http://schemas.openxmlformats.org/officeDocument/2006/math">
                    <m:oMathParaPr>
                      <m:jc m:val="centerGroup"/>
                    </m:oMathParaPr>
                    <m:oMath xmlns:m="http://schemas.openxmlformats.org/officeDocument/2006/math">
                      <m:d>
                        <m:dPr>
                          <m:begChr m:val="{"/>
                          <m:endChr m:val="}"/>
                          <m:ctrlPr>
                            <a:rPr lang="de-DE" b="0" i="1" smtClean="0">
                              <a:latin typeface="Cambria Math" panose="02040503050406030204" pitchFamily="18" charset="0"/>
                            </a:rPr>
                          </m:ctrlPr>
                        </m:dPr>
                        <m:e>
                          <m:r>
                            <a:rPr lang="de-DE" b="0" i="1" smtClean="0">
                              <a:latin typeface="Cambria Math" charset="0"/>
                            </a:rPr>
                            <m:t>𝐸𝑝𝑖𝑑</m:t>
                          </m:r>
                          <m:r>
                            <a:rPr lang="de-DE" i="1">
                              <a:latin typeface="Cambria Math" panose="02040503050406030204" pitchFamily="18" charset="0"/>
                            </a:rPr>
                            <m:t>, </m:t>
                          </m:r>
                          <m:r>
                            <a:rPr lang="de-DE" i="1">
                              <a:latin typeface="Cambria Math" panose="02040503050406030204" pitchFamily="18" charset="0"/>
                            </a:rPr>
                            <m:t>𝑇𝑟𝑎𝑣𝑒𝑙</m:t>
                          </m:r>
                          <m:r>
                            <a:rPr lang="de-DE" b="0" i="1" smtClean="0">
                              <a:latin typeface="Cambria Math" panose="02040503050406030204" pitchFamily="18" charset="0"/>
                            </a:rPr>
                            <m:t>,</m:t>
                          </m:r>
                          <m:r>
                            <a:rPr lang="de-DE" b="0" i="1" smtClean="0">
                              <a:latin typeface="Cambria Math" panose="02040503050406030204" pitchFamily="18" charset="0"/>
                            </a:rPr>
                            <m:t>𝑆𝑖𝑐𝑘</m:t>
                          </m:r>
                        </m:e>
                      </m:d>
                    </m:oMath>
                  </m:oMathPara>
                </a14:m>
                <a:endParaRPr lang="de-DE" dirty="0"/>
              </a:p>
              <a:p>
                <a:r>
                  <a:rPr lang="de-DE" dirty="0"/>
                  <a:t>Mögliche Werte, die eine Zufallsvariable annehmen kann = </a:t>
                </a:r>
                <a:r>
                  <a:rPr lang="de-DE" dirty="0">
                    <a:solidFill>
                      <a:schemeClr val="accent1"/>
                    </a:solidFill>
                  </a:rPr>
                  <a:t>Domäne </a:t>
                </a:r>
                <a:endParaRPr lang="de-DE" i="1" dirty="0">
                  <a:solidFill>
                    <a:schemeClr val="accent1"/>
                  </a:solidFill>
                  <a:latin typeface="Cambria Math" panose="02040503050406030204" pitchFamily="18" charset="0"/>
                  <a:ea typeface="Cambria Math" panose="02040503050406030204" pitchFamily="18" charset="0"/>
                </a:endParaRPr>
              </a:p>
              <a:p>
                <a:pPr lvl="1"/>
                <a14:m>
                  <m:oMath xmlns:m="http://schemas.openxmlformats.org/officeDocument/2006/math">
                    <m:r>
                      <m:rPr>
                        <m:nor/>
                      </m:rPr>
                      <a:rPr lang="de-DE" b="0" i="0" smtClean="0">
                        <a:solidFill>
                          <a:schemeClr val="accent1"/>
                        </a:solidFill>
                        <a:latin typeface="Cambria Math" panose="02040503050406030204" pitchFamily="18" charset="0"/>
                        <a:ea typeface="Cambria Math" panose="02040503050406030204" pitchFamily="18" charset="0"/>
                      </a:rPr>
                      <m:t>Val</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𝑅</m:t>
                        </m:r>
                      </m:e>
                    </m:d>
                    <m:r>
                      <a:rPr lang="de-DE" b="0" i="1" smtClean="0">
                        <a:solidFill>
                          <a:schemeClr val="accent1"/>
                        </a:solidFill>
                        <a:latin typeface="Cambria Math" panose="02040503050406030204" pitchFamily="18" charset="0"/>
                        <a:ea typeface="Cambria Math" panose="02040503050406030204" pitchFamily="18" charset="0"/>
                      </a:rPr>
                      <m:t>=</m:t>
                    </m:r>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𝑣</m:t>
                            </m:r>
                          </m:e>
                          <m:sub>
                            <m:r>
                              <a:rPr lang="de-DE" b="0" i="1" smtClean="0">
                                <a:solidFill>
                                  <a:schemeClr val="accent1"/>
                                </a:solidFill>
                                <a:latin typeface="Cambria Math" panose="02040503050406030204" pitchFamily="18" charset="0"/>
                                <a:ea typeface="Cambria Math" panose="02040503050406030204" pitchFamily="18" charset="0"/>
                              </a:rPr>
                              <m:t>1</m:t>
                            </m:r>
                          </m:sub>
                        </m:sSub>
                        <m:r>
                          <a:rPr lang="de-DE" b="0" i="1" smtClean="0">
                            <a:solidFill>
                              <a:schemeClr val="accent1"/>
                            </a:solidFill>
                            <a:latin typeface="Cambria Math" panose="02040503050406030204" pitchFamily="18" charset="0"/>
                            <a:ea typeface="Cambria Math" panose="02040503050406030204" pitchFamily="18" charset="0"/>
                          </a:rPr>
                          <m:t>,…, </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𝑣</m:t>
                            </m:r>
                          </m:e>
                          <m:sub>
                            <m:r>
                              <a:rPr lang="de-DE" b="0" i="1" smtClean="0">
                                <a:solidFill>
                                  <a:schemeClr val="accent1"/>
                                </a:solidFill>
                                <a:latin typeface="Cambria Math" panose="02040503050406030204" pitchFamily="18" charset="0"/>
                                <a:ea typeface="Cambria Math" panose="02040503050406030204" pitchFamily="18" charset="0"/>
                              </a:rPr>
                              <m:t>𝑚</m:t>
                            </m:r>
                          </m:sub>
                        </m:sSub>
                      </m:e>
                    </m:d>
                  </m:oMath>
                </a14:m>
                <a:endParaRPr lang="de-DE" dirty="0"/>
              </a:p>
              <a:p>
                <a:pPr lvl="1"/>
                <a:r>
                  <a:rPr lang="de-DE" dirty="0"/>
                  <a:t>Wenn</a:t>
                </a:r>
                <a:r>
                  <a:rPr lang="de-DE" dirty="0">
                    <a:solidFill>
                      <a:schemeClr val="tx1"/>
                    </a:solidFill>
                  </a:rPr>
                  <a:t> </a:t>
                </a:r>
                <a14:m>
                  <m:oMath xmlns:m="http://schemas.openxmlformats.org/officeDocument/2006/math">
                    <m:d>
                      <m:dPr>
                        <m:begChr m:val="|"/>
                        <m:endChr m:val="|"/>
                        <m:ctrlPr>
                          <a:rPr lang="de-DE" b="0" i="1" smtClean="0">
                            <a:solidFill>
                              <a:schemeClr val="tx1"/>
                            </a:solidFill>
                            <a:latin typeface="Cambria Math" panose="02040503050406030204" pitchFamily="18" charset="0"/>
                            <a:ea typeface="Cambria Math" panose="02040503050406030204" pitchFamily="18" charset="0"/>
                          </a:rPr>
                        </m:ctrlPr>
                      </m:dPr>
                      <m:e>
                        <m:r>
                          <a:rPr lang="de-DE" b="0" i="1" smtClean="0">
                            <a:solidFill>
                              <a:schemeClr val="tx1"/>
                            </a:solidFill>
                            <a:latin typeface="Cambria Math" panose="02040503050406030204" pitchFamily="18" charset="0"/>
                            <a:ea typeface="Cambria Math" panose="02040503050406030204" pitchFamily="18" charset="0"/>
                          </a:rPr>
                          <m:t>𝑉𝑎𝑙</m:t>
                        </m:r>
                        <m:d>
                          <m:dPr>
                            <m:ctrlPr>
                              <a:rPr lang="de-DE" i="1">
                                <a:solidFill>
                                  <a:schemeClr val="tx1"/>
                                </a:solidFill>
                                <a:latin typeface="Cambria Math" panose="02040503050406030204" pitchFamily="18" charset="0"/>
                                <a:ea typeface="Cambria Math" panose="02040503050406030204" pitchFamily="18" charset="0"/>
                              </a:rPr>
                            </m:ctrlPr>
                          </m:dPr>
                          <m:e>
                            <m:r>
                              <a:rPr lang="de-DE" i="1">
                                <a:solidFill>
                                  <a:schemeClr val="tx1"/>
                                </a:solidFill>
                                <a:latin typeface="Cambria Math" panose="02040503050406030204" pitchFamily="18" charset="0"/>
                                <a:ea typeface="Cambria Math" panose="02040503050406030204" pitchFamily="18" charset="0"/>
                              </a:rPr>
                              <m:t>𝑅</m:t>
                            </m:r>
                          </m:e>
                        </m:d>
                      </m:e>
                    </m:d>
                    <m:r>
                      <a:rPr lang="de-DE" b="0" i="1" smtClean="0">
                        <a:solidFill>
                          <a:schemeClr val="tx1"/>
                        </a:solidFill>
                        <a:latin typeface="Cambria Math" panose="02040503050406030204" pitchFamily="18" charset="0"/>
                        <a:ea typeface="Cambria Math" panose="02040503050406030204" pitchFamily="18" charset="0"/>
                      </a:rPr>
                      <m:t>=2</m:t>
                    </m:r>
                  </m:oMath>
                </a14:m>
                <a:r>
                  <a:rPr lang="de-DE" dirty="0">
                    <a:solidFill>
                      <a:schemeClr val="tx1"/>
                    </a:solidFill>
                  </a:rPr>
                  <a:t>, dann Boolesche Domäne</a:t>
                </a:r>
              </a:p>
              <a:p>
                <a:pPr lvl="1"/>
                <a:r>
                  <a:rPr lang="de-DE" dirty="0"/>
                  <a:t>Gegeben eine Menge </a:t>
                </a:r>
                <a14:m>
                  <m:oMath xmlns:m="http://schemas.openxmlformats.org/officeDocument/2006/math">
                    <m:r>
                      <a:rPr lang="de-DE" b="1" i="1" smtClean="0">
                        <a:latin typeface="Cambria Math" panose="02040503050406030204" pitchFamily="18" charset="0"/>
                      </a:rPr>
                      <m:t>𝑹</m:t>
                    </m:r>
                  </m:oMath>
                </a14:m>
                <a:r>
                  <a:rPr lang="de-DE" dirty="0"/>
                  <a:t> oder Sequenz </a:t>
                </a:r>
                <a14:m>
                  <m:oMath xmlns:m="http://schemas.openxmlformats.org/officeDocument/2006/math">
                    <m:r>
                      <a:rPr lang="de-DE" i="1" smtClean="0">
                        <a:latin typeface="Cambria Math" panose="02040503050406030204" pitchFamily="18" charset="0"/>
                        <a:ea typeface="Cambria Math" panose="02040503050406030204" pitchFamily="18" charset="0"/>
                      </a:rPr>
                      <m:t>ℛ</m:t>
                    </m:r>
                  </m:oMath>
                </a14:m>
                <a:r>
                  <a:rPr lang="de-DE" dirty="0"/>
                  <a:t>: Kreuzprodukt der Domänen</a:t>
                </a:r>
              </a:p>
              <a:p>
                <a:pPr lvl="1"/>
                <a:r>
                  <a:rPr lang="de-DE" dirty="0"/>
                  <a:t>Beispiel:</a:t>
                </a:r>
                <a:endParaRPr lang="de-DE" b="0" i="0" dirty="0">
                  <a:latin typeface="Cambria Math" panose="02040503050406030204" pitchFamily="18" charset="0"/>
                  <a:ea typeface="Cambria Math" panose="02040503050406030204" pitchFamily="18" charset="0"/>
                </a:endParaRPr>
              </a:p>
              <a:p>
                <a:pPr marL="258762" lvl="1" indent="0">
                  <a:buNone/>
                </a:pPr>
                <a14:m>
                  <m:oMathPara xmlns:m="http://schemas.openxmlformats.org/officeDocument/2006/math">
                    <m:oMathParaPr>
                      <m:jc m:val="centerGroup"/>
                    </m:oMathParaPr>
                    <m:oMath xmlns:m="http://schemas.openxmlformats.org/officeDocument/2006/math">
                      <m:r>
                        <m:rPr>
                          <m:nor/>
                        </m:rPr>
                        <a:rPr lang="de-DE" b="0" i="0" smtClean="0">
                          <a:latin typeface="Cambria Math" panose="02040503050406030204" pitchFamily="18" charset="0"/>
                          <a:ea typeface="Cambria Math" panose="02040503050406030204" pitchFamily="18" charset="0"/>
                        </a:rPr>
                        <m:t>Val</m:t>
                      </m:r>
                      <m:d>
                        <m:dPr>
                          <m:ctrlPr>
                            <a:rPr lang="de-DE" b="0" i="1" smtClean="0">
                              <a:latin typeface="Cambria Math" panose="02040503050406030204" pitchFamily="18" charset="0"/>
                            </a:rPr>
                          </m:ctrlPr>
                        </m:dPr>
                        <m:e>
                          <m:r>
                            <a:rPr lang="de-DE" b="0" i="1" smtClean="0">
                              <a:latin typeface="Cambria Math" charset="0"/>
                            </a:rPr>
                            <m:t>𝐸𝑝𝑖𝑑</m:t>
                          </m:r>
                        </m:e>
                      </m:d>
                      <m:r>
                        <m:rPr>
                          <m:aln/>
                        </m:rPr>
                        <a:rPr lang="de-DE" i="1">
                          <a:latin typeface="Cambria Math" charset="0"/>
                        </a:rPr>
                        <m:t>=</m:t>
                      </m:r>
                      <m:r>
                        <m:rPr>
                          <m:nor/>
                        </m:rPr>
                        <a:rPr lang="de-DE" i="0">
                          <a:latin typeface="Cambria Math" panose="02040503050406030204" pitchFamily="18" charset="0"/>
                        </a:rPr>
                        <m:t>Val</m:t>
                      </m:r>
                      <m:d>
                        <m:dPr>
                          <m:ctrlPr>
                            <a:rPr lang="de-DE" i="1">
                              <a:latin typeface="Cambria Math" panose="02040503050406030204" pitchFamily="18" charset="0"/>
                            </a:rPr>
                          </m:ctrlPr>
                        </m:dPr>
                        <m:e>
                          <m:r>
                            <a:rPr lang="de-DE" i="1">
                              <a:latin typeface="Cambria Math" panose="02040503050406030204" pitchFamily="18" charset="0"/>
                            </a:rPr>
                            <m:t>𝑇𝑟𝑎𝑣𝑒𝑙</m:t>
                          </m:r>
                        </m:e>
                      </m:d>
                      <m:r>
                        <a:rPr lang="de-DE" b="0" i="1" smtClean="0">
                          <a:latin typeface="Cambria Math" panose="02040503050406030204" pitchFamily="18" charset="0"/>
                        </a:rPr>
                        <m:t>=</m:t>
                      </m:r>
                      <m:r>
                        <m:rPr>
                          <m:nor/>
                        </m:rPr>
                        <a:rPr lang="de-DE" b="0" i="0" smtClean="0">
                          <a:latin typeface="Cambria Math" panose="02040503050406030204" pitchFamily="18" charset="0"/>
                        </a:rPr>
                        <m:t>Val</m:t>
                      </m:r>
                      <m:d>
                        <m:dPr>
                          <m:ctrlPr>
                            <a:rPr lang="de-DE" b="0" i="1" smtClean="0">
                              <a:latin typeface="Cambria Math" panose="02040503050406030204" pitchFamily="18" charset="0"/>
                            </a:rPr>
                          </m:ctrlPr>
                        </m:dPr>
                        <m:e>
                          <m:r>
                            <a:rPr lang="de-DE" b="0" i="1" smtClean="0">
                              <a:latin typeface="Cambria Math" panose="02040503050406030204" pitchFamily="18" charset="0"/>
                            </a:rPr>
                            <m:t>𝑆𝑖𝑐𝑘</m:t>
                          </m:r>
                        </m:e>
                      </m:d>
                      <m:r>
                        <m:rPr>
                          <m:aln/>
                        </m:rPr>
                        <a:rPr lang="de-DE" i="1" smtClean="0">
                          <a:latin typeface="Cambria Math" charset="0"/>
                        </a:rPr>
                        <m:t>=</m:t>
                      </m:r>
                      <m:d>
                        <m:dPr>
                          <m:begChr m:val="{"/>
                          <m:endChr m:val="}"/>
                          <m:ctrlPr>
                            <a:rPr lang="de-DE" i="1" smtClean="0">
                              <a:latin typeface="Cambria Math" panose="02040503050406030204" pitchFamily="18" charset="0"/>
                            </a:rPr>
                          </m:ctrlPr>
                        </m:dPr>
                        <m:e>
                          <m:r>
                            <a:rPr lang="de-DE" i="1">
                              <a:latin typeface="Cambria Math" panose="02040503050406030204" pitchFamily="18" charset="0"/>
                            </a:rPr>
                            <m:t>𝑡𝑟𝑢𝑒</m:t>
                          </m:r>
                          <m:r>
                            <a:rPr lang="de-DE" i="1" smtClean="0">
                              <a:latin typeface="Cambria Math" charset="0"/>
                            </a:rPr>
                            <m:t>,</m:t>
                          </m:r>
                          <m:r>
                            <a:rPr lang="de-DE" i="1">
                              <a:latin typeface="Cambria Math" panose="02040503050406030204" pitchFamily="18" charset="0"/>
                            </a:rPr>
                            <m:t>𝑓𝑎𝑙𝑠𝑒</m:t>
                          </m:r>
                        </m:e>
                      </m:d>
                    </m:oMath>
                  </m:oMathPara>
                </a14:m>
                <a:endParaRPr lang="de-DE" i="1" dirty="0">
                  <a:latin typeface="Cambria Math" panose="02040503050406030204" pitchFamily="18" charset="0"/>
                </a:endParaRPr>
              </a:p>
              <a:p>
                <a:pPr marL="258762" lvl="1"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𝑉𝑎𝑙</m:t>
                      </m:r>
                      <m:d>
                        <m:dPr>
                          <m:ctrlPr>
                            <a:rPr lang="de-DE" b="0" i="1" smtClean="0">
                              <a:latin typeface="Cambria Math" panose="02040503050406030204" pitchFamily="18" charset="0"/>
                            </a:rPr>
                          </m:ctrlPr>
                        </m:dPr>
                        <m:e>
                          <m:r>
                            <a:rPr lang="de-DE" b="0" i="1" smtClean="0">
                              <a:latin typeface="Cambria Math" panose="02040503050406030204" pitchFamily="18" charset="0"/>
                            </a:rPr>
                            <m:t>𝐸𝑝𝑖𝑑</m:t>
                          </m:r>
                          <m:r>
                            <a:rPr lang="de-DE" b="0" i="1" smtClean="0">
                              <a:latin typeface="Cambria Math" panose="02040503050406030204" pitchFamily="18" charset="0"/>
                            </a:rPr>
                            <m:t>, </m:t>
                          </m:r>
                          <m:r>
                            <a:rPr lang="de-DE" b="0" i="1" smtClean="0">
                              <a:latin typeface="Cambria Math" panose="02040503050406030204" pitchFamily="18" charset="0"/>
                            </a:rPr>
                            <m:t>𝑇𝑟𝑎𝑣𝑒𝑙</m:t>
                          </m:r>
                        </m:e>
                      </m:d>
                      <m:r>
                        <a:rPr lang="de-DE" b="0" i="1" smtClean="0">
                          <a:latin typeface="Cambria Math" panose="02040503050406030204" pitchFamily="18" charset="0"/>
                        </a:rPr>
                        <m:t>=</m:t>
                      </m:r>
                      <m:d>
                        <m:dPr>
                          <m:begChr m:val="{"/>
                          <m:endChr m:val="}"/>
                          <m:ctrlPr>
                            <a:rPr lang="de-DE" b="0" i="1" smtClean="0">
                              <a:latin typeface="Cambria Math" panose="02040503050406030204" pitchFamily="18" charset="0"/>
                            </a:rPr>
                          </m:ctrlPr>
                        </m:dPr>
                        <m:e>
                          <m:d>
                            <m:dPr>
                              <m:ctrlPr>
                                <a:rPr lang="de-DE" b="0" i="1" smtClean="0">
                                  <a:latin typeface="Cambria Math" panose="02040503050406030204" pitchFamily="18" charset="0"/>
                                </a:rPr>
                              </m:ctrlPr>
                            </m:dPr>
                            <m:e>
                              <m:r>
                                <a:rPr lang="de-DE" b="0" i="1" smtClean="0">
                                  <a:latin typeface="Cambria Math" panose="02040503050406030204" pitchFamily="18" charset="0"/>
                                </a:rPr>
                                <m:t>𝑡𝑟𝑢𝑒</m:t>
                              </m:r>
                              <m:r>
                                <a:rPr lang="de-DE" b="0" i="1" smtClean="0">
                                  <a:latin typeface="Cambria Math" panose="02040503050406030204" pitchFamily="18" charset="0"/>
                                </a:rPr>
                                <m:t>,</m:t>
                              </m:r>
                              <m:r>
                                <a:rPr lang="de-DE" b="0" i="1" smtClean="0">
                                  <a:latin typeface="Cambria Math" panose="02040503050406030204" pitchFamily="18" charset="0"/>
                                </a:rPr>
                                <m:t>𝑡𝑟𝑢𝑒</m:t>
                              </m:r>
                            </m:e>
                          </m:d>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i="1">
                                  <a:latin typeface="Cambria Math" panose="02040503050406030204" pitchFamily="18" charset="0"/>
                                </a:rPr>
                                <m:t>𝑡𝑟</m:t>
                              </m:r>
                              <m:r>
                                <a:rPr lang="de-DE" b="0" i="1" smtClean="0">
                                  <a:latin typeface="Cambria Math" panose="02040503050406030204" pitchFamily="18" charset="0"/>
                                </a:rPr>
                                <m:t>𝑢𝑒</m:t>
                              </m:r>
                              <m:r>
                                <a:rPr lang="de-DE" i="1">
                                  <a:latin typeface="Cambria Math" panose="02040503050406030204" pitchFamily="18" charset="0"/>
                                </a:rPr>
                                <m:t>,</m:t>
                              </m:r>
                              <m:r>
                                <a:rPr lang="de-DE" i="1">
                                  <a:latin typeface="Cambria Math" panose="02040503050406030204" pitchFamily="18" charset="0"/>
                                </a:rPr>
                                <m:t>𝑓𝑎𝑙𝑠𝑒</m:t>
                              </m:r>
                            </m:e>
                          </m:d>
                          <m:r>
                            <a:rPr lang="de-DE" b="0" i="1" smtClean="0">
                              <a:latin typeface="Cambria Math" panose="02040503050406030204" pitchFamily="18" charset="0"/>
                            </a:rPr>
                            <m:t>,</m:t>
                          </m:r>
                          <m:d>
                            <m:dPr>
                              <m:ctrlPr>
                                <a:rPr lang="de-DE" b="0" i="1" smtClean="0">
                                  <a:latin typeface="Cambria Math" panose="02040503050406030204" pitchFamily="18" charset="0"/>
                                </a:rPr>
                              </m:ctrlPr>
                            </m:dPr>
                            <m:e>
                              <m:r>
                                <a:rPr lang="de-DE" b="0" i="1" smtClean="0">
                                  <a:latin typeface="Cambria Math" panose="02040503050406030204" pitchFamily="18" charset="0"/>
                                </a:rPr>
                                <m:t>𝑓𝑎𝑙𝑠𝑒</m:t>
                              </m:r>
                              <m:r>
                                <a:rPr lang="de-DE" b="0" i="1" smtClean="0">
                                  <a:latin typeface="Cambria Math" panose="02040503050406030204" pitchFamily="18" charset="0"/>
                                </a:rPr>
                                <m:t>,</m:t>
                              </m:r>
                              <m:r>
                                <a:rPr lang="de-DE" b="0" i="1" smtClean="0">
                                  <a:latin typeface="Cambria Math" panose="02040503050406030204" pitchFamily="18" charset="0"/>
                                </a:rPr>
                                <m:t>𝑡𝑟𝑢𝑒</m:t>
                              </m:r>
                            </m:e>
                          </m:d>
                          <m:r>
                            <a:rPr lang="de-DE" b="0" i="1" smtClean="0">
                              <a:latin typeface="Cambria Math" panose="02040503050406030204" pitchFamily="18" charset="0"/>
                            </a:rPr>
                            <m:t>, </m:t>
                          </m:r>
                          <m:d>
                            <m:dPr>
                              <m:ctrlPr>
                                <a:rPr lang="de-DE" b="0" i="1" smtClean="0">
                                  <a:latin typeface="Cambria Math" panose="02040503050406030204" pitchFamily="18" charset="0"/>
                                </a:rPr>
                              </m:ctrlPr>
                            </m:dPr>
                            <m:e>
                              <m:r>
                                <a:rPr lang="de-DE" b="0" i="1" smtClean="0">
                                  <a:latin typeface="Cambria Math" panose="02040503050406030204" pitchFamily="18" charset="0"/>
                                </a:rPr>
                                <m:t>𝑓𝑎𝑙𝑠𝑒</m:t>
                              </m:r>
                              <m:r>
                                <a:rPr lang="de-DE" b="0" i="1" smtClean="0">
                                  <a:latin typeface="Cambria Math" panose="02040503050406030204" pitchFamily="18" charset="0"/>
                                </a:rPr>
                                <m:t>,</m:t>
                              </m:r>
                              <m:r>
                                <a:rPr lang="de-DE" b="0" i="1" smtClean="0">
                                  <a:latin typeface="Cambria Math" panose="02040503050406030204" pitchFamily="18" charset="0"/>
                                </a:rPr>
                                <m:t>𝑓𝑎𝑙𝑠𝑒</m:t>
                              </m:r>
                            </m:e>
                          </m:d>
                        </m:e>
                      </m:d>
                    </m:oMath>
                  </m:oMathPara>
                </a14:m>
                <a:endParaRPr lang="de-DE"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9999" y="1665066"/>
                <a:ext cx="8583715" cy="4240848"/>
              </a:xfrm>
              <a:blipFill>
                <a:blip r:embed="rId3"/>
                <a:stretch>
                  <a:fillRect l="-1773" t="-2687"/>
                </a:stretch>
              </a:blipFill>
            </p:spPr>
            <p:txBody>
              <a:bodyPr/>
              <a:lstStyle/>
              <a:p>
                <a:r>
                  <a:rPr lang="de-DE">
                    <a:noFill/>
                  </a:rPr>
                  <a:t> </a:t>
                </a:r>
              </a:p>
            </p:txBody>
          </p:sp>
        </mc:Fallback>
      </mc:AlternateContent>
      <p:sp>
        <p:nvSpPr>
          <p:cNvPr id="5" name="Footer Placeholder 4">
            <a:extLst>
              <a:ext uri="{FF2B5EF4-FFF2-40B4-BE49-F238E27FC236}">
                <a16:creationId xmlns:a16="http://schemas.microsoft.com/office/drawing/2014/main" id="{8CE64049-97CA-B042-B964-1BEF647E8804}"/>
              </a:ext>
            </a:extLst>
          </p:cNvPr>
          <p:cNvSpPr>
            <a:spLocks noGrp="1"/>
          </p:cNvSpPr>
          <p:nvPr>
            <p:ph type="ftr" sz="quarter" idx="3"/>
          </p:nvPr>
        </p:nvSpPr>
        <p:spPr/>
        <p:txBody>
          <a:bodyPr/>
          <a:lstStyle/>
          <a:p>
            <a:r>
              <a:rPr lang="en-GB"/>
              <a:t>Tanya Braun</a:t>
            </a:r>
          </a:p>
        </p:txBody>
      </p:sp>
      <p:sp>
        <p:nvSpPr>
          <p:cNvPr id="4" name="Slide Number Placeholder 3"/>
          <p:cNvSpPr>
            <a:spLocks noGrp="1"/>
          </p:cNvSpPr>
          <p:nvPr>
            <p:ph type="sldNum" sz="quarter" idx="4"/>
          </p:nvPr>
        </p:nvSpPr>
        <p:spPr/>
        <p:txBody>
          <a:bodyPr/>
          <a:lstStyle/>
          <a:p>
            <a:fld id="{DB7C4649-800D-CB47-881A-AA04BFFFB18C}" type="slidenum">
              <a:rPr lang="en-US" smtClean="0"/>
              <a:pPr/>
              <a:t>8</a:t>
            </a:fld>
            <a:endParaRPr 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B86A0D10-56C6-E24D-93C2-52886FA1630C}"/>
                  </a:ext>
                </a:extLst>
              </p:cNvPr>
              <p:cNvSpPr txBox="1"/>
              <p:nvPr/>
            </p:nvSpPr>
            <p:spPr>
              <a:xfrm>
                <a:off x="8317197" y="3867383"/>
                <a:ext cx="3526803" cy="203132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Notation:</a:t>
                </a:r>
              </a:p>
              <a:p>
                <a:pPr marL="285750" indent="-285750">
                  <a:buFont typeface="Arial" panose="020B0604020202020204" pitchFamily="34" charset="0"/>
                  <a:buChar char="•"/>
                </a:pPr>
                <a:r>
                  <a:rPr lang="de-DE" dirty="0"/>
                  <a:t>Variable: Anfang groß	</a:t>
                </a:r>
                <a14:m>
                  <m:oMath xmlns:m="http://schemas.openxmlformats.org/officeDocument/2006/math">
                    <m:r>
                      <a:rPr lang="de-DE" i="1" dirty="0" smtClean="0">
                        <a:latin typeface="Cambria Math" panose="02040503050406030204" pitchFamily="18" charset="0"/>
                      </a:rPr>
                      <m:t>𝑅</m:t>
                    </m:r>
                  </m:oMath>
                </a14:m>
                <a:endParaRPr lang="de-DE" dirty="0"/>
              </a:p>
              <a:p>
                <a:pPr marL="285750" indent="-285750">
                  <a:buFont typeface="Arial" panose="020B0604020202020204" pitchFamily="34" charset="0"/>
                  <a:buChar char="•"/>
                </a:pPr>
                <a:r>
                  <a:rPr lang="de-DE" dirty="0"/>
                  <a:t>Wert: Anfang klein	</a:t>
                </a:r>
                <a14:m>
                  <m:oMath xmlns:m="http://schemas.openxmlformats.org/officeDocument/2006/math">
                    <m:r>
                      <a:rPr lang="de-DE" b="0" i="1" dirty="0" smtClean="0">
                        <a:latin typeface="Cambria Math" panose="02040503050406030204" pitchFamily="18" charset="0"/>
                      </a:rPr>
                      <m:t>𝑟</m:t>
                    </m:r>
                  </m:oMath>
                </a14:m>
                <a:endParaRPr lang="de-DE" dirty="0"/>
              </a:p>
              <a:p>
                <a:pPr marL="285750" indent="-285750">
                  <a:buFont typeface="Arial" panose="020B0604020202020204" pitchFamily="34" charset="0"/>
                  <a:buChar char="•"/>
                </a:pPr>
                <a:r>
                  <a:rPr lang="de-DE" dirty="0"/>
                  <a:t>Menge: </a:t>
                </a:r>
                <a:r>
                  <a:rPr lang="de-DE" b="1" dirty="0"/>
                  <a:t>fett gesetzt</a:t>
                </a:r>
                <a:endParaRPr lang="de-DE" b="1"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b="1" i="1" dirty="0" smtClean="0">
                          <a:latin typeface="Cambria Math" panose="02040503050406030204" pitchFamily="18" charset="0"/>
                        </a:rPr>
                        <m:t>𝑹</m:t>
                      </m:r>
                      <m:r>
                        <a:rPr lang="de-DE" i="1" dirty="0">
                          <a:latin typeface="Cambria Math" panose="02040503050406030204" pitchFamily="18" charset="0"/>
                          <a:ea typeface="Cambria Math" panose="02040503050406030204" pitchFamily="18" charset="0"/>
                        </a:rPr>
                        <m:t>=</m:t>
                      </m:r>
                      <m:d>
                        <m:dPr>
                          <m:begChr m:val="{"/>
                          <m:endChr m:val="}"/>
                          <m:ctrlPr>
                            <a:rPr lang="de-DE" b="0" i="1" dirty="0" smtClean="0">
                              <a:latin typeface="Cambria Math" panose="02040503050406030204" pitchFamily="18" charset="0"/>
                              <a:ea typeface="Cambria Math" panose="02040503050406030204" pitchFamily="18" charset="0"/>
                            </a:rPr>
                          </m:ctrlPr>
                        </m:dPr>
                        <m:e>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𝑅</m:t>
                              </m:r>
                            </m:e>
                            <m:sub>
                              <m:r>
                                <a:rPr lang="de-DE" i="1" dirty="0">
                                  <a:latin typeface="Cambria Math" panose="02040503050406030204" pitchFamily="18" charset="0"/>
                                  <a:ea typeface="Cambria Math" panose="02040503050406030204" pitchFamily="18" charset="0"/>
                                </a:rPr>
                                <m:t>1</m:t>
                              </m:r>
                            </m:sub>
                          </m:sSub>
                          <m:r>
                            <a:rPr lang="de-DE" i="1" dirty="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ea typeface="Cambria Math" panose="02040503050406030204" pitchFamily="18" charset="0"/>
                                </a:rPr>
                              </m:ctrlPr>
                            </m:sSubPr>
                            <m:e>
                              <m:r>
                                <a:rPr lang="de-DE" i="1" dirty="0">
                                  <a:latin typeface="Cambria Math" panose="02040503050406030204" pitchFamily="18" charset="0"/>
                                  <a:ea typeface="Cambria Math" panose="02040503050406030204" pitchFamily="18" charset="0"/>
                                </a:rPr>
                                <m:t>𝑅</m:t>
                              </m:r>
                            </m:e>
                            <m:sub>
                              <m:r>
                                <a:rPr lang="de-DE" i="1" dirty="0">
                                  <a:latin typeface="Cambria Math" panose="02040503050406030204" pitchFamily="18" charset="0"/>
                                  <a:ea typeface="Cambria Math" panose="02040503050406030204" pitchFamily="18" charset="0"/>
                                </a:rPr>
                                <m:t>𝑛</m:t>
                              </m:r>
                            </m:sub>
                          </m:sSub>
                        </m:e>
                      </m:d>
                      <m:r>
                        <a:rPr lang="de-DE" b="0" i="1" dirty="0" smtClean="0">
                          <a:latin typeface="Cambria Math" panose="02040503050406030204" pitchFamily="18" charset="0"/>
                          <a:ea typeface="Cambria Math" panose="02040503050406030204" pitchFamily="18" charset="0"/>
                        </a:rPr>
                        <m:t>,</m:t>
                      </m:r>
                      <m:r>
                        <a:rPr lang="de-DE" b="1" i="1" dirty="0" smtClean="0">
                          <a:latin typeface="Cambria Math" panose="02040503050406030204" pitchFamily="18" charset="0"/>
                          <a:ea typeface="Cambria Math" panose="02040503050406030204" pitchFamily="18" charset="0"/>
                        </a:rPr>
                        <m:t>𝒓</m:t>
                      </m:r>
                      <m:r>
                        <a:rPr lang="de-DE" b="0" i="1" dirty="0" smtClean="0">
                          <a:latin typeface="Cambria Math" panose="02040503050406030204" pitchFamily="18" charset="0"/>
                          <a:ea typeface="Cambria Math" panose="02040503050406030204" pitchFamily="18" charset="0"/>
                        </a:rPr>
                        <m:t>=</m:t>
                      </m:r>
                      <m:d>
                        <m:dPr>
                          <m:begChr m:val="{"/>
                          <m:endChr m:val="}"/>
                          <m:ctrlPr>
                            <a:rPr lang="de-DE" b="0" i="1" dirty="0" smtClean="0">
                              <a:latin typeface="Cambria Math" panose="02040503050406030204" pitchFamily="18" charset="0"/>
                              <a:ea typeface="Cambria Math" panose="02040503050406030204" pitchFamily="18" charset="0"/>
                            </a:rPr>
                          </m:ctrlPr>
                        </m:dPr>
                        <m:e>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𝑟</m:t>
                              </m:r>
                            </m:e>
                            <m:sub>
                              <m:r>
                                <a:rPr lang="de-DE" b="0" i="1" dirty="0" smtClean="0">
                                  <a:latin typeface="Cambria Math" panose="02040503050406030204" pitchFamily="18" charset="0"/>
                                  <a:ea typeface="Cambria Math" panose="02040503050406030204" pitchFamily="18" charset="0"/>
                                </a:rPr>
                                <m:t>1</m:t>
                              </m:r>
                            </m:sub>
                          </m:sSub>
                          <m:r>
                            <a:rPr lang="de-DE" b="0"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𝑟</m:t>
                              </m:r>
                            </m:e>
                            <m:sub>
                              <m:r>
                                <a:rPr lang="de-DE" b="0" i="1" dirty="0" smtClean="0">
                                  <a:latin typeface="Cambria Math" panose="02040503050406030204" pitchFamily="18" charset="0"/>
                                  <a:ea typeface="Cambria Math" panose="02040503050406030204" pitchFamily="18" charset="0"/>
                                </a:rPr>
                                <m:t>𝑛</m:t>
                              </m:r>
                            </m:sub>
                          </m:sSub>
                        </m:e>
                      </m:d>
                    </m:oMath>
                  </m:oMathPara>
                </a14:m>
                <a:endParaRPr lang="de-DE" b="1" dirty="0"/>
              </a:p>
              <a:p>
                <a:pPr marL="285750" indent="-285750">
                  <a:buFont typeface="Arial" panose="020B0604020202020204" pitchFamily="34" charset="0"/>
                  <a:buChar char="•"/>
                </a:pPr>
                <a:r>
                  <a:rPr lang="de-DE" dirty="0"/>
                  <a:t>Sequenz: </a:t>
                </a:r>
                <a:r>
                  <a:rPr lang="de-DE" sz="1400" dirty="0">
                    <a:latin typeface="Lucida Calligraphy" panose="03010101010101010101" pitchFamily="66" charset="77"/>
                  </a:rPr>
                  <a:t>kalligraphisch gesetzt</a:t>
                </a:r>
                <a:endParaRPr lang="de-DE" i="1" dirty="0">
                  <a:latin typeface="Cambria Math" panose="02040503050406030204" pitchFamily="18" charset="0"/>
                  <a:ea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ea typeface="Cambria Math" panose="02040503050406030204" pitchFamily="18" charset="0"/>
                        </a:rPr>
                        <m:t>ℛ</m:t>
                      </m:r>
                      <m:r>
                        <a:rPr lang="de-DE" b="0" i="1" dirty="0" smtClean="0">
                          <a:latin typeface="Cambria Math" panose="02040503050406030204" pitchFamily="18" charset="0"/>
                          <a:ea typeface="Cambria Math" panose="02040503050406030204" pitchFamily="18" charset="0"/>
                        </a:rPr>
                        <m:t>=</m:t>
                      </m:r>
                      <m:d>
                        <m:dPr>
                          <m:ctrlPr>
                            <a:rPr lang="de-DE" b="0" i="1" dirty="0" smtClean="0">
                              <a:latin typeface="Cambria Math" panose="02040503050406030204" pitchFamily="18" charset="0"/>
                              <a:ea typeface="Cambria Math" panose="02040503050406030204" pitchFamily="18" charset="0"/>
                            </a:rPr>
                          </m:ctrlPr>
                        </m:dPr>
                        <m:e>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𝑅</m:t>
                              </m:r>
                            </m:e>
                            <m:sub>
                              <m:r>
                                <a:rPr lang="de-DE" b="0" i="1" dirty="0" smtClean="0">
                                  <a:latin typeface="Cambria Math" panose="02040503050406030204" pitchFamily="18" charset="0"/>
                                  <a:ea typeface="Cambria Math" panose="02040503050406030204" pitchFamily="18" charset="0"/>
                                </a:rPr>
                                <m:t>1</m:t>
                              </m:r>
                            </m:sub>
                          </m:sSub>
                          <m:r>
                            <a:rPr lang="de-DE" b="0"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𝑅</m:t>
                              </m:r>
                            </m:e>
                            <m:sub>
                              <m:r>
                                <a:rPr lang="de-DE" b="0" i="1" dirty="0" smtClean="0">
                                  <a:latin typeface="Cambria Math" panose="02040503050406030204" pitchFamily="18" charset="0"/>
                                  <a:ea typeface="Cambria Math" panose="02040503050406030204" pitchFamily="18" charset="0"/>
                                </a:rPr>
                                <m:t>𝑛</m:t>
                              </m:r>
                            </m:sub>
                          </m:sSub>
                        </m:e>
                      </m:d>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𝓇</m:t>
                      </m:r>
                      <m:r>
                        <a:rPr lang="de-DE" b="0" i="1" dirty="0" smtClean="0">
                          <a:latin typeface="Cambria Math" panose="02040503050406030204" pitchFamily="18" charset="0"/>
                          <a:ea typeface="Cambria Math" panose="02040503050406030204" pitchFamily="18" charset="0"/>
                        </a:rPr>
                        <m:t>=</m:t>
                      </m:r>
                      <m:d>
                        <m:dPr>
                          <m:ctrlPr>
                            <a:rPr lang="de-DE" b="0" i="1" dirty="0" smtClean="0">
                              <a:latin typeface="Cambria Math" panose="02040503050406030204" pitchFamily="18" charset="0"/>
                              <a:ea typeface="Cambria Math" panose="02040503050406030204" pitchFamily="18" charset="0"/>
                            </a:rPr>
                          </m:ctrlPr>
                        </m:dPr>
                        <m:e>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𝑟</m:t>
                              </m:r>
                            </m:e>
                            <m:sub>
                              <m:r>
                                <a:rPr lang="de-DE" b="0" i="1" dirty="0" smtClean="0">
                                  <a:latin typeface="Cambria Math" panose="02040503050406030204" pitchFamily="18" charset="0"/>
                                  <a:ea typeface="Cambria Math" panose="02040503050406030204" pitchFamily="18" charset="0"/>
                                </a:rPr>
                                <m:t>1</m:t>
                              </m:r>
                            </m:sub>
                          </m:sSub>
                          <m:r>
                            <a:rPr lang="de-DE" b="0" i="1" dirty="0" smtClean="0">
                              <a:latin typeface="Cambria Math" panose="02040503050406030204" pitchFamily="18" charset="0"/>
                              <a:ea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𝑟</m:t>
                              </m:r>
                            </m:e>
                            <m:sub>
                              <m:r>
                                <a:rPr lang="de-DE" b="0" i="1" dirty="0" smtClean="0">
                                  <a:latin typeface="Cambria Math" panose="02040503050406030204" pitchFamily="18" charset="0"/>
                                  <a:ea typeface="Cambria Math" panose="02040503050406030204" pitchFamily="18" charset="0"/>
                                </a:rPr>
                                <m:t>𝑛</m:t>
                              </m:r>
                            </m:sub>
                          </m:sSub>
                        </m:e>
                      </m:d>
                    </m:oMath>
                  </m:oMathPara>
                </a14:m>
                <a:endParaRPr lang="de-DE" dirty="0">
                  <a:latin typeface="Lucida Calligraphy" panose="03010101010101010101" pitchFamily="66" charset="77"/>
                </a:endParaRPr>
              </a:p>
            </p:txBody>
          </p:sp>
        </mc:Choice>
        <mc:Fallback xmlns="">
          <p:sp>
            <p:nvSpPr>
              <p:cNvPr id="6" name="TextBox 5">
                <a:extLst>
                  <a:ext uri="{FF2B5EF4-FFF2-40B4-BE49-F238E27FC236}">
                    <a16:creationId xmlns:a16="http://schemas.microsoft.com/office/drawing/2014/main" id="{B86A0D10-56C6-E24D-93C2-52886FA1630C}"/>
                  </a:ext>
                </a:extLst>
              </p:cNvPr>
              <p:cNvSpPr txBox="1">
                <a:spLocks noRot="1" noChangeAspect="1" noMove="1" noResize="1" noEditPoints="1" noAdjustHandles="1" noChangeArrowheads="1" noChangeShapeType="1" noTextEdit="1"/>
              </p:cNvSpPr>
              <p:nvPr/>
            </p:nvSpPr>
            <p:spPr>
              <a:xfrm>
                <a:off x="8317197" y="3867383"/>
                <a:ext cx="3526803" cy="2031325"/>
              </a:xfrm>
              <a:prstGeom prst="rect">
                <a:avLst/>
              </a:prstGeom>
              <a:blipFill>
                <a:blip r:embed="rId4"/>
                <a:stretch>
                  <a:fillRect/>
                </a:stretch>
              </a:blipFill>
            </p:spPr>
            <p:txBody>
              <a:bodyPr/>
              <a:lstStyle/>
              <a:p>
                <a:r>
                  <a:rPr lang="de-DE">
                    <a:noFill/>
                  </a:rPr>
                  <a:t> </a:t>
                </a:r>
              </a:p>
            </p:txBody>
          </p:sp>
        </mc:Fallback>
      </mc:AlternateContent>
      <p:grpSp>
        <p:nvGrpSpPr>
          <p:cNvPr id="16" name="Group 15">
            <a:extLst>
              <a:ext uri="{FF2B5EF4-FFF2-40B4-BE49-F238E27FC236}">
                <a16:creationId xmlns:a16="http://schemas.microsoft.com/office/drawing/2014/main" id="{B41D55E0-E358-CB4B-BC36-6BC09499ABA0}"/>
              </a:ext>
            </a:extLst>
          </p:cNvPr>
          <p:cNvGrpSpPr/>
          <p:nvPr/>
        </p:nvGrpSpPr>
        <p:grpSpPr>
          <a:xfrm>
            <a:off x="9962548" y="1769043"/>
            <a:ext cx="986555" cy="389513"/>
            <a:chOff x="5532078" y="2979431"/>
            <a:chExt cx="986555" cy="389513"/>
          </a:xfrm>
        </p:grpSpPr>
        <p:sp>
          <p:nvSpPr>
            <p:cNvPr id="17" name="TextBox 16">
              <a:extLst>
                <a:ext uri="{FF2B5EF4-FFF2-40B4-BE49-F238E27FC236}">
                  <a16:creationId xmlns:a16="http://schemas.microsoft.com/office/drawing/2014/main" id="{B6FA32C4-95E8-4446-8E94-F0E7C3F5B9B3}"/>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415C2D79-339E-5542-BF91-A60A7153E046}"/>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5"/>
                  <a:stretch>
                    <a:fillRect/>
                  </a:stretch>
                </a:blipFill>
              </p:spPr>
              <p:txBody>
                <a:bodyPr/>
                <a:lstStyle/>
                <a:p>
                  <a:r>
                    <a:rPr lang="de-DE">
                      <a:noFill/>
                    </a:rPr>
                    <a:t> </a:t>
                  </a:r>
                </a:p>
              </p:txBody>
            </p:sp>
          </mc:Fallback>
        </mc:AlternateContent>
      </p:grpSp>
      <p:grpSp>
        <p:nvGrpSpPr>
          <p:cNvPr id="19" name="Group 18">
            <a:extLst>
              <a:ext uri="{FF2B5EF4-FFF2-40B4-BE49-F238E27FC236}">
                <a16:creationId xmlns:a16="http://schemas.microsoft.com/office/drawing/2014/main" id="{8B441FFF-A3A4-B04F-8351-5D1A271CAE86}"/>
              </a:ext>
            </a:extLst>
          </p:cNvPr>
          <p:cNvGrpSpPr/>
          <p:nvPr/>
        </p:nvGrpSpPr>
        <p:grpSpPr>
          <a:xfrm>
            <a:off x="9046869" y="1770147"/>
            <a:ext cx="724173" cy="389513"/>
            <a:chOff x="6518638" y="3371343"/>
            <a:chExt cx="724173" cy="389513"/>
          </a:xfrm>
        </p:grpSpPr>
        <p:sp>
          <p:nvSpPr>
            <p:cNvPr id="20" name="TextBox 19">
              <a:extLst>
                <a:ext uri="{FF2B5EF4-FFF2-40B4-BE49-F238E27FC236}">
                  <a16:creationId xmlns:a16="http://schemas.microsoft.com/office/drawing/2014/main" id="{96536BCE-F88E-8D4E-BB47-3ABB9EA777E4}"/>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34546FEA-8194-E243-BCDC-11075E98BB7F}"/>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6"/>
                  <a:stretch>
                    <a:fillRect b="-9677"/>
                  </a:stretch>
                </a:blipFill>
              </p:spPr>
              <p:txBody>
                <a:bodyPr/>
                <a:lstStyle/>
                <a:p>
                  <a:r>
                    <a:rPr lang="de-DE">
                      <a:noFill/>
                    </a:rPr>
                    <a:t> </a:t>
                  </a:r>
                </a:p>
              </p:txBody>
            </p:sp>
          </mc:Fallback>
        </mc:AlternateContent>
      </p:grpSp>
      <p:grpSp>
        <p:nvGrpSpPr>
          <p:cNvPr id="22" name="Group 21">
            <a:extLst>
              <a:ext uri="{FF2B5EF4-FFF2-40B4-BE49-F238E27FC236}">
                <a16:creationId xmlns:a16="http://schemas.microsoft.com/office/drawing/2014/main" id="{B3E6A2BB-7324-974D-BB03-D40D852D4FDA}"/>
              </a:ext>
            </a:extLst>
          </p:cNvPr>
          <p:cNvGrpSpPr/>
          <p:nvPr/>
        </p:nvGrpSpPr>
        <p:grpSpPr>
          <a:xfrm>
            <a:off x="11098385" y="1770148"/>
            <a:ext cx="771229" cy="389513"/>
            <a:chOff x="6102187" y="5664879"/>
            <a:chExt cx="771229" cy="389513"/>
          </a:xfrm>
        </p:grpSpPr>
        <p:sp>
          <p:nvSpPr>
            <p:cNvPr id="23" name="TextBox 22">
              <a:extLst>
                <a:ext uri="{FF2B5EF4-FFF2-40B4-BE49-F238E27FC236}">
                  <a16:creationId xmlns:a16="http://schemas.microsoft.com/office/drawing/2014/main" id="{5D2ABB4F-EF29-194B-BF93-76E622927626}"/>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DAAFE14B-AA29-7049-A945-902C0AD109AC}"/>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31" name="Rectangle 30">
                  <a:extLst>
                    <a:ext uri="{FF2B5EF4-FFF2-40B4-BE49-F238E27FC236}">
                      <a16:creationId xmlns:a16="http://schemas.microsoft.com/office/drawing/2014/main" id="{DAAFE14B-AA29-7049-A945-902C0AD109AC}"/>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7"/>
                  <a:stretch>
                    <a:fillRect/>
                  </a:stretch>
                </a:blipFill>
              </p:spPr>
              <p:txBody>
                <a:bodyPr/>
                <a:lstStyle/>
                <a:p>
                  <a:r>
                    <a:rPr lang="de-DE">
                      <a:noFill/>
                    </a:rPr>
                    <a:t> </a:t>
                  </a:r>
                </a:p>
              </p:txBody>
            </p:sp>
          </mc:Fallback>
        </mc:AlternateContent>
      </p:grpSp>
      <p:sp>
        <p:nvSpPr>
          <p:cNvPr id="7" name="Date Placeholder 6">
            <a:extLst>
              <a:ext uri="{FF2B5EF4-FFF2-40B4-BE49-F238E27FC236}">
                <a16:creationId xmlns:a16="http://schemas.microsoft.com/office/drawing/2014/main" id="{71D67412-A2A3-B84B-B636-87396723EE56}"/>
              </a:ext>
            </a:extLst>
          </p:cNvPr>
          <p:cNvSpPr>
            <a:spLocks noGrp="1"/>
          </p:cNvSpPr>
          <p:nvPr>
            <p:ph type="dt" sz="half" idx="2"/>
          </p:nvPr>
        </p:nvSpPr>
        <p:spPr/>
        <p:txBody>
          <a:bodyPr/>
          <a:lstStyle/>
          <a:p>
            <a:r>
              <a:rPr lang="en-GB"/>
              <a:t>Episodische PGMs</a:t>
            </a:r>
            <a:endParaRPr lang="de-DE" dirty="0"/>
          </a:p>
        </p:txBody>
      </p:sp>
    </p:spTree>
    <p:extLst>
      <p:ext uri="{BB962C8B-B14F-4D97-AF65-F5344CB8AC3E}">
        <p14:creationId xmlns:p14="http://schemas.microsoft.com/office/powerpoint/2010/main" val="1711424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DA9B5-7E3E-2346-BE20-455E0B953960}"/>
              </a:ext>
            </a:extLst>
          </p:cNvPr>
          <p:cNvSpPr>
            <a:spLocks noGrp="1"/>
          </p:cNvSpPr>
          <p:nvPr>
            <p:ph type="title"/>
          </p:nvPr>
        </p:nvSpPr>
        <p:spPr/>
        <p:txBody>
          <a:bodyPr/>
          <a:lstStyle/>
          <a:p>
            <a:r>
              <a:rPr lang="de-DE" dirty="0"/>
              <a:t>Faktormodelle: Beispiel Umwandlung BN in MN</a:t>
            </a:r>
          </a:p>
        </p:txBody>
      </p:sp>
      <mc:AlternateContent xmlns:mc="http://schemas.openxmlformats.org/markup-compatibility/2006" xmlns:a14="http://schemas.microsoft.com/office/drawing/2010/main">
        <mc:Choice Requires="a14">
          <p:sp>
            <p:nvSpPr>
              <p:cNvPr id="154" name="Content Placeholder 153">
                <a:extLst>
                  <a:ext uri="{FF2B5EF4-FFF2-40B4-BE49-F238E27FC236}">
                    <a16:creationId xmlns:a16="http://schemas.microsoft.com/office/drawing/2014/main" id="{A3D2E3C2-0DA1-4641-894F-803E679875D2}"/>
                  </a:ext>
                </a:extLst>
              </p:cNvPr>
              <p:cNvSpPr>
                <a:spLocks noGrp="1"/>
              </p:cNvSpPr>
              <p:nvPr>
                <p:ph idx="1"/>
              </p:nvPr>
            </p:nvSpPr>
            <p:spPr>
              <a:xfrm>
                <a:off x="360000" y="1665066"/>
                <a:ext cx="7825312" cy="4240848"/>
              </a:xfrm>
            </p:spPr>
            <p:txBody>
              <a:bodyPr>
                <a:normAutofit lnSpcReduction="10000"/>
              </a:bodyPr>
              <a:lstStyle/>
              <a:p>
                <a:r>
                  <a:rPr lang="de-DE" dirty="0"/>
                  <a:t>BN </a:t>
                </a:r>
                <a14:m>
                  <m:oMath xmlns:m="http://schemas.openxmlformats.org/officeDocument/2006/math">
                    <m:r>
                      <a:rPr lang="de-DE" i="1" dirty="0" smtClean="0">
                        <a:latin typeface="Cambria Math" panose="02040503050406030204" pitchFamily="18" charset="0"/>
                      </a:rPr>
                      <m:t>𝐵</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𝑉</m:t>
                            </m:r>
                          </m:e>
                          <m:sub>
                            <m:r>
                              <a:rPr lang="de-DE" b="0" i="1" dirty="0" smtClean="0">
                                <a:latin typeface="Cambria Math" panose="02040503050406030204" pitchFamily="18" charset="0"/>
                              </a:rPr>
                              <m:t>𝐵</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𝐸</m:t>
                            </m:r>
                          </m:e>
                          <m:sub>
                            <m:r>
                              <a:rPr lang="de-DE" b="0" i="1" dirty="0" smtClean="0">
                                <a:latin typeface="Cambria Math" panose="02040503050406030204" pitchFamily="18" charset="0"/>
                              </a:rPr>
                              <m:t>𝐵</m:t>
                            </m:r>
                          </m:sub>
                        </m:sSub>
                      </m:e>
                    </m:d>
                  </m:oMath>
                </a14:m>
                <a:endParaRPr lang="de-DE" dirty="0"/>
              </a:p>
              <a:p>
                <a:pPr lvl="1"/>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𝑉</m:t>
                        </m:r>
                      </m:e>
                      <m:sub>
                        <m:r>
                          <a:rPr lang="de-DE" i="1" dirty="0">
                            <a:latin typeface="Cambria Math" panose="02040503050406030204" pitchFamily="18" charset="0"/>
                          </a:rPr>
                          <m:t>𝐵</m:t>
                        </m:r>
                      </m:sub>
                    </m:sSub>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rPr>
                          <m:t>𝐸𝑝𝑖𝑑</m:t>
                        </m:r>
                        <m:r>
                          <a:rPr lang="de-DE" b="0" i="1" dirty="0" smtClean="0">
                            <a:latin typeface="Cambria Math" panose="02040503050406030204" pitchFamily="18" charset="0"/>
                          </a:rPr>
                          <m:t>, </m:t>
                        </m:r>
                        <m:r>
                          <a:rPr lang="de-DE" b="0" i="1" dirty="0" smtClean="0">
                            <a:latin typeface="Cambria Math" panose="02040503050406030204" pitchFamily="18" charset="0"/>
                          </a:rPr>
                          <m:t>𝑇𝑟𝑎𝑣𝑒𝑙</m:t>
                        </m:r>
                        <m:r>
                          <a:rPr lang="de-DE" b="0" i="1" dirty="0" smtClean="0">
                            <a:latin typeface="Cambria Math" panose="02040503050406030204" pitchFamily="18" charset="0"/>
                          </a:rPr>
                          <m:t>,</m:t>
                        </m:r>
                        <m:r>
                          <a:rPr lang="de-DE" b="0" i="1" dirty="0" smtClean="0">
                            <a:latin typeface="Cambria Math" panose="02040503050406030204" pitchFamily="18" charset="0"/>
                          </a:rPr>
                          <m:t>𝑆𝑖𝑐𝑘</m:t>
                        </m:r>
                      </m:e>
                    </m:d>
                  </m:oMath>
                </a14:m>
                <a:endParaRPr lang="de-DE" dirty="0"/>
              </a:p>
              <a:p>
                <a:pPr lvl="1"/>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r>
                          <a:rPr lang="de-DE" i="1" dirty="0">
                            <a:latin typeface="Cambria Math" panose="02040503050406030204" pitchFamily="18" charset="0"/>
                          </a:rPr>
                          <m:t>𝐵</m:t>
                        </m:r>
                      </m:sub>
                    </m:sSub>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𝐸𝑝𝑖𝑑</m:t>
                            </m:r>
                            <m:r>
                              <a:rPr lang="de-DE" b="0" i="1" dirty="0" smtClean="0">
                                <a:latin typeface="Cambria Math" panose="02040503050406030204" pitchFamily="18" charset="0"/>
                              </a:rPr>
                              <m:t>,</m:t>
                            </m:r>
                            <m:r>
                              <a:rPr lang="de-DE" b="0" i="1" dirty="0" smtClean="0">
                                <a:latin typeface="Cambria Math" panose="02040503050406030204" pitchFamily="18" charset="0"/>
                              </a:rPr>
                              <m:t>𝑇𝑟𝑎𝑣𝑒𝑙</m:t>
                            </m:r>
                          </m:e>
                        </m:d>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𝐸𝑝𝑖𝑑</m:t>
                            </m:r>
                            <m:r>
                              <a:rPr lang="de-DE" b="0" i="1" dirty="0" smtClean="0">
                                <a:latin typeface="Cambria Math" panose="02040503050406030204" pitchFamily="18" charset="0"/>
                              </a:rPr>
                              <m:t>,</m:t>
                            </m:r>
                            <m:r>
                              <a:rPr lang="de-DE" b="0" i="1" dirty="0" smtClean="0">
                                <a:latin typeface="Cambria Math" panose="02040503050406030204" pitchFamily="18" charset="0"/>
                              </a:rPr>
                              <m:t>𝑆𝑖𝑐𝑘</m:t>
                            </m:r>
                          </m:e>
                        </m:d>
                      </m:e>
                    </m:d>
                  </m:oMath>
                </a14:m>
                <a:endParaRPr lang="de-DE" dirty="0"/>
              </a:p>
              <a:p>
                <a:pPr lvl="1"/>
                <a:r>
                  <a:rPr lang="de-DE" dirty="0"/>
                  <a:t>CPDs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𝐸𝑝𝑖𝑑</m:t>
                        </m:r>
                      </m:e>
                    </m:d>
                  </m:oMath>
                </a14:m>
                <a:r>
                  <a:rPr lang="de-DE" dirty="0"/>
                  <a:t>, </a:t>
                </a:r>
                <a14:m>
                  <m:oMath xmlns:m="http://schemas.openxmlformats.org/officeDocument/2006/math">
                    <m:r>
                      <a:rPr lang="de-DE" i="1">
                        <a:latin typeface="Cambria Math" panose="02040503050406030204" pitchFamily="18" charset="0"/>
                      </a:rPr>
                      <m:t>𝑃</m:t>
                    </m:r>
                    <m:d>
                      <m:dPr>
                        <m:ctrlPr>
                          <a:rPr lang="de-DE" i="1">
                            <a:latin typeface="Cambria Math" panose="02040503050406030204" pitchFamily="18" charset="0"/>
                          </a:rPr>
                        </m:ctrlPr>
                      </m:dPr>
                      <m:e>
                        <m:r>
                          <a:rPr lang="de-DE" i="1">
                            <a:latin typeface="Cambria Math" panose="02040503050406030204" pitchFamily="18" charset="0"/>
                          </a:rPr>
                          <m:t>𝑇𝑟𝑎𝑣𝑒𝑙</m:t>
                        </m:r>
                        <m:r>
                          <a:rPr lang="de-DE" i="1">
                            <a:latin typeface="Cambria Math" panose="02040503050406030204" pitchFamily="18" charset="0"/>
                          </a:rPr>
                          <m:t>|</m:t>
                        </m:r>
                        <m:r>
                          <a:rPr lang="de-DE" i="1">
                            <a:latin typeface="Cambria Math" panose="02040503050406030204" pitchFamily="18" charset="0"/>
                          </a:rPr>
                          <m:t>𝐸𝑝𝑖𝑑</m:t>
                        </m:r>
                      </m:e>
                    </m:d>
                  </m:oMath>
                </a14:m>
                <a:r>
                  <a:rPr lang="de-DE" dirty="0"/>
                  <a:t>, </a:t>
                </a:r>
                <a:br>
                  <a:rPr lang="de-DE" b="0" i="1" dirty="0">
                    <a:latin typeface="Cambria Math" panose="02040503050406030204" pitchFamily="18" charset="0"/>
                  </a:rPr>
                </a:b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r>
                          <a:rPr lang="de-DE" b="0" i="1" smtClean="0">
                            <a:latin typeface="Cambria Math" panose="02040503050406030204" pitchFamily="18" charset="0"/>
                          </a:rPr>
                          <m:t>𝑆𝑖𝑐𝑘</m:t>
                        </m:r>
                        <m:r>
                          <a:rPr lang="de-DE" b="0" i="1" smtClean="0">
                            <a:latin typeface="Cambria Math" panose="02040503050406030204" pitchFamily="18" charset="0"/>
                          </a:rPr>
                          <m:t>|</m:t>
                        </m:r>
                        <m:r>
                          <a:rPr lang="de-DE" b="0" i="1" smtClean="0">
                            <a:latin typeface="Cambria Math" panose="02040503050406030204" pitchFamily="18" charset="0"/>
                          </a:rPr>
                          <m:t>𝐸𝑝𝑖𝑑</m:t>
                        </m:r>
                      </m:e>
                    </m:d>
                  </m:oMath>
                </a14:m>
                <a:r>
                  <a:rPr lang="de-DE" dirty="0"/>
                  <a:t> </a:t>
                </a:r>
              </a:p>
              <a:p>
                <a:r>
                  <a:rPr lang="de-DE" dirty="0"/>
                  <a:t>MN </a:t>
                </a:r>
                <a14:m>
                  <m:oMath xmlns:m="http://schemas.openxmlformats.org/officeDocument/2006/math">
                    <m:r>
                      <a:rPr lang="de-DE" b="0" i="1" dirty="0" smtClean="0">
                        <a:latin typeface="Cambria Math" panose="02040503050406030204" pitchFamily="18" charset="0"/>
                      </a:rPr>
                      <m:t>𝑀</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𝑉</m:t>
                            </m:r>
                          </m:e>
                          <m:sub>
                            <m:r>
                              <a:rPr lang="de-DE" b="0" i="1" dirty="0" smtClean="0">
                                <a:latin typeface="Cambria Math" panose="02040503050406030204" pitchFamily="18" charset="0"/>
                              </a:rPr>
                              <m:t>𝑀</m:t>
                            </m:r>
                          </m:sub>
                        </m:sSub>
                        <m:r>
                          <a:rPr lang="de-DE" b="0"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𝐸</m:t>
                            </m:r>
                          </m:e>
                          <m:sub>
                            <m:r>
                              <a:rPr lang="de-DE" b="0" i="1" dirty="0" smtClean="0">
                                <a:latin typeface="Cambria Math" panose="02040503050406030204" pitchFamily="18" charset="0"/>
                              </a:rPr>
                              <m:t>𝑀</m:t>
                            </m:r>
                          </m:sub>
                        </m:sSub>
                      </m:e>
                    </m:d>
                  </m:oMath>
                </a14:m>
                <a:endParaRPr lang="de-DE" dirty="0"/>
              </a:p>
              <a:p>
                <a:pPr lvl="1"/>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𝑉</m:t>
                        </m:r>
                      </m:e>
                      <m:sub>
                        <m:r>
                          <a:rPr lang="de-DE" b="0" i="1" dirty="0" smtClean="0">
                            <a:latin typeface="Cambria Math" panose="02040503050406030204" pitchFamily="18" charset="0"/>
                          </a:rPr>
                          <m:t>𝑀</m:t>
                        </m:r>
                      </m:sub>
                    </m:sSub>
                    <m:r>
                      <a:rPr lang="de-DE" i="1" dirty="0">
                        <a:latin typeface="Cambria Math" panose="02040503050406030204" pitchFamily="18" charset="0"/>
                      </a:rPr>
                      <m:t>=</m:t>
                    </m:r>
                    <m:sSub>
                      <m:sSubPr>
                        <m:ctrlPr>
                          <a:rPr lang="de-DE" b="0" i="1" dirty="0" smtClean="0">
                            <a:latin typeface="Cambria Math" panose="02040503050406030204" pitchFamily="18" charset="0"/>
                            <a:ea typeface="Cambria Math" panose="02040503050406030204" pitchFamily="18" charset="0"/>
                          </a:rPr>
                        </m:ctrlPr>
                      </m:sSubPr>
                      <m:e>
                        <m:r>
                          <a:rPr lang="de-DE" b="0" i="1" dirty="0" smtClean="0">
                            <a:latin typeface="Cambria Math" panose="02040503050406030204" pitchFamily="18" charset="0"/>
                            <a:ea typeface="Cambria Math" panose="02040503050406030204" pitchFamily="18" charset="0"/>
                          </a:rPr>
                          <m:t>𝑉</m:t>
                        </m:r>
                      </m:e>
                      <m:sub>
                        <m:r>
                          <a:rPr lang="de-DE" b="0" i="1" dirty="0" smtClean="0">
                            <a:latin typeface="Cambria Math" panose="02040503050406030204" pitchFamily="18" charset="0"/>
                            <a:ea typeface="Cambria Math" panose="02040503050406030204" pitchFamily="18" charset="0"/>
                          </a:rPr>
                          <m:t>𝐵</m:t>
                        </m:r>
                      </m:sub>
                    </m:sSub>
                  </m:oMath>
                </a14:m>
                <a:endParaRPr lang="de-DE" dirty="0"/>
              </a:p>
              <a:p>
                <a:pPr lvl="1"/>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𝐸</m:t>
                        </m:r>
                      </m:e>
                      <m:sub>
                        <m:r>
                          <a:rPr lang="de-DE" b="0" i="1" dirty="0" smtClean="0">
                            <a:latin typeface="Cambria Math" panose="02040503050406030204" pitchFamily="18" charset="0"/>
                          </a:rPr>
                          <m:t>𝑀</m:t>
                        </m:r>
                      </m:sub>
                    </m:sSub>
                    <m:r>
                      <a:rPr lang="de-DE" b="0" i="1" dirty="0" smtClean="0">
                        <a:latin typeface="Cambria Math" panose="02040503050406030204" pitchFamily="18" charset="0"/>
                      </a:rPr>
                      <m:t>=</m:t>
                    </m:r>
                    <m:d>
                      <m:dPr>
                        <m:begChr m:val="{"/>
                        <m:endChr m:val="}"/>
                        <m:ctrlPr>
                          <a:rPr lang="de-DE" b="0" i="1" dirty="0" smtClean="0">
                            <a:latin typeface="Cambria Math" panose="02040503050406030204" pitchFamily="18" charset="0"/>
                          </a:rPr>
                        </m:ctrlPr>
                      </m:dPr>
                      <m:e>
                        <m:d>
                          <m:dPr>
                            <m:begChr m:val="{"/>
                            <m:endChr m:val="}"/>
                            <m:ctrlPr>
                              <a:rPr lang="de-DE" i="1" dirty="0">
                                <a:latin typeface="Cambria Math" panose="02040503050406030204" pitchFamily="18" charset="0"/>
                              </a:rPr>
                            </m:ctrlPr>
                          </m:dPr>
                          <m:e>
                            <m:r>
                              <a:rPr lang="de-DE" b="0" i="1" dirty="0" smtClean="0">
                                <a:latin typeface="Cambria Math" panose="02040503050406030204" pitchFamily="18" charset="0"/>
                              </a:rPr>
                              <m:t>𝐸𝑝𝑖𝑑</m:t>
                            </m:r>
                            <m:r>
                              <a:rPr lang="de-DE" b="0" i="1" dirty="0" smtClean="0">
                                <a:latin typeface="Cambria Math" panose="02040503050406030204" pitchFamily="18" charset="0"/>
                              </a:rPr>
                              <m:t>,</m:t>
                            </m:r>
                            <m:r>
                              <a:rPr lang="de-DE" i="1" dirty="0">
                                <a:latin typeface="Cambria Math" panose="02040503050406030204" pitchFamily="18" charset="0"/>
                              </a:rPr>
                              <m:t>𝑇𝑟𝑎𝑣𝑒𝑙</m:t>
                            </m:r>
                            <m:r>
                              <a:rPr lang="de-DE" i="1" dirty="0" smtClean="0">
                                <a:latin typeface="Cambria Math" panose="02040503050406030204" pitchFamily="18" charset="0"/>
                              </a:rPr>
                              <m:t> </m:t>
                            </m:r>
                          </m:e>
                        </m:d>
                        <m:r>
                          <a:rPr lang="de-DE" i="1" dirty="0">
                            <a:latin typeface="Cambria Math" panose="02040503050406030204" pitchFamily="18" charset="0"/>
                          </a:rPr>
                          <m:t>,</m:t>
                        </m:r>
                        <m:d>
                          <m:dPr>
                            <m:begChr m:val="{"/>
                            <m:endChr m:val="}"/>
                            <m:ctrlPr>
                              <a:rPr lang="de-DE" b="0" i="1" dirty="0" smtClean="0">
                                <a:latin typeface="Cambria Math" panose="02040503050406030204" pitchFamily="18" charset="0"/>
                              </a:rPr>
                            </m:ctrlPr>
                          </m:dPr>
                          <m:e>
                            <m:r>
                              <a:rPr lang="de-DE" b="0" i="1" dirty="0" smtClean="0">
                                <a:latin typeface="Cambria Math" panose="02040503050406030204" pitchFamily="18" charset="0"/>
                              </a:rPr>
                              <m:t>𝐸𝑝𝑖𝑑</m:t>
                            </m:r>
                            <m:r>
                              <a:rPr lang="de-DE" b="0" i="1" dirty="0" smtClean="0">
                                <a:latin typeface="Cambria Math" panose="02040503050406030204" pitchFamily="18" charset="0"/>
                              </a:rPr>
                              <m:t>,</m:t>
                            </m:r>
                            <m:r>
                              <a:rPr lang="de-DE" b="0" i="1" dirty="0" smtClean="0">
                                <a:latin typeface="Cambria Math" panose="02040503050406030204" pitchFamily="18" charset="0"/>
                              </a:rPr>
                              <m:t>𝑆𝑖𝑐𝑘</m:t>
                            </m:r>
                          </m:e>
                        </m:d>
                      </m:e>
                    </m:d>
                  </m:oMath>
                </a14:m>
                <a:endParaRPr lang="de-DE" dirty="0"/>
              </a:p>
              <a:p>
                <a:pPr lvl="1"/>
                <a:r>
                  <a:rPr lang="de-DE" dirty="0"/>
                  <a:t>Mit den Faktoren</a:t>
                </a:r>
              </a:p>
              <a:p>
                <a:pPr lvl="2"/>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𝑓</m:t>
                        </m:r>
                      </m:e>
                      <m:sub>
                        <m:r>
                          <a:rPr lang="de-DE" i="1" dirty="0">
                            <a:latin typeface="Cambria Math" panose="02040503050406030204" pitchFamily="18" charset="0"/>
                          </a:rPr>
                          <m:t>0</m:t>
                        </m:r>
                      </m:sub>
                    </m:sSub>
                    <m:r>
                      <a:rPr lang="de-DE" i="1" dirty="0">
                        <a:latin typeface="Cambria Math" panose="02040503050406030204" pitchFamily="18" charset="0"/>
                      </a:rPr>
                      <m:t>=</m:t>
                    </m:r>
                    <m:r>
                      <a:rPr lang="de-DE" i="1" dirty="0">
                        <a:latin typeface="Cambria Math" panose="02040503050406030204" pitchFamily="18" charset="0"/>
                        <a:ea typeface="Cambria Math" panose="02040503050406030204" pitchFamily="18" charset="0"/>
                      </a:rPr>
                      <m:t>𝜙</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𝐸𝑝𝑖𝑑</m:t>
                        </m:r>
                      </m:e>
                    </m:d>
                  </m:oMath>
                </a14:m>
                <a:endParaRPr lang="de-DE" dirty="0"/>
              </a:p>
              <a:p>
                <a:pPr lvl="2"/>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𝑓</m:t>
                        </m:r>
                      </m:e>
                      <m:sub>
                        <m:r>
                          <a:rPr lang="de-DE" i="1" dirty="0">
                            <a:latin typeface="Cambria Math" panose="02040503050406030204" pitchFamily="18" charset="0"/>
                          </a:rPr>
                          <m:t>1</m:t>
                        </m:r>
                      </m:sub>
                    </m:sSub>
                    <m:r>
                      <a:rPr lang="de-DE" i="1" dirty="0">
                        <a:latin typeface="Cambria Math" panose="02040503050406030204" pitchFamily="18" charset="0"/>
                      </a:rPr>
                      <m:t>=</m:t>
                    </m:r>
                    <m:r>
                      <a:rPr lang="de-DE" i="1" dirty="0">
                        <a:latin typeface="Cambria Math" panose="02040503050406030204" pitchFamily="18" charset="0"/>
                        <a:ea typeface="Cambria Math" panose="02040503050406030204" pitchFamily="18" charset="0"/>
                      </a:rPr>
                      <m:t>𝜙</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𝐸𝑝𝑖𝑑</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𝑇𝑟𝑎𝑣𝑒𝑙</m:t>
                        </m:r>
                      </m:e>
                    </m:d>
                  </m:oMath>
                </a14:m>
                <a:endParaRPr lang="de-DE" dirty="0"/>
              </a:p>
              <a:p>
                <a:pPr lvl="2"/>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𝑓</m:t>
                        </m:r>
                      </m:e>
                      <m:sub>
                        <m:r>
                          <a:rPr lang="de-DE" i="1" dirty="0">
                            <a:latin typeface="Cambria Math" panose="02040503050406030204" pitchFamily="18" charset="0"/>
                          </a:rPr>
                          <m:t>2</m:t>
                        </m:r>
                      </m:sub>
                    </m:sSub>
                    <m:r>
                      <a:rPr lang="de-DE" i="1" dirty="0">
                        <a:latin typeface="Cambria Math" panose="02040503050406030204" pitchFamily="18" charset="0"/>
                      </a:rPr>
                      <m:t>=</m:t>
                    </m:r>
                    <m:r>
                      <a:rPr lang="de-DE" i="1" dirty="0">
                        <a:latin typeface="Cambria Math" panose="02040503050406030204" pitchFamily="18" charset="0"/>
                        <a:ea typeface="Cambria Math" panose="02040503050406030204" pitchFamily="18" charset="0"/>
                      </a:rPr>
                      <m:t>𝜙</m:t>
                    </m:r>
                    <m:d>
                      <m:dPr>
                        <m:ctrlPr>
                          <a:rPr lang="de-DE" i="1" dirty="0">
                            <a:latin typeface="Cambria Math" panose="02040503050406030204" pitchFamily="18" charset="0"/>
                            <a:ea typeface="Cambria Math" panose="02040503050406030204" pitchFamily="18" charset="0"/>
                          </a:rPr>
                        </m:ctrlPr>
                      </m:dPr>
                      <m:e>
                        <m:r>
                          <a:rPr lang="de-DE" i="1" dirty="0">
                            <a:latin typeface="Cambria Math" panose="02040503050406030204" pitchFamily="18" charset="0"/>
                            <a:ea typeface="Cambria Math" panose="02040503050406030204" pitchFamily="18" charset="0"/>
                          </a:rPr>
                          <m:t>𝐸𝑝𝑖𝑑</m:t>
                        </m:r>
                        <m:r>
                          <a:rPr lang="de-DE" i="1" dirty="0">
                            <a:latin typeface="Cambria Math" panose="02040503050406030204" pitchFamily="18" charset="0"/>
                            <a:ea typeface="Cambria Math" panose="02040503050406030204" pitchFamily="18" charset="0"/>
                          </a:rPr>
                          <m:t>,</m:t>
                        </m:r>
                        <m:r>
                          <a:rPr lang="de-DE" i="1" dirty="0">
                            <a:latin typeface="Cambria Math" panose="02040503050406030204" pitchFamily="18" charset="0"/>
                            <a:ea typeface="Cambria Math" panose="02040503050406030204" pitchFamily="18" charset="0"/>
                          </a:rPr>
                          <m:t>𝑆𝑖𝑐𝑘</m:t>
                        </m:r>
                      </m:e>
                    </m:d>
                  </m:oMath>
                </a14:m>
                <a:endParaRPr lang="de-DE" dirty="0"/>
              </a:p>
              <a:p>
                <a:pPr lvl="1"/>
                <a:endParaRPr lang="de-DE" dirty="0"/>
              </a:p>
              <a:p>
                <a:pPr lvl="1"/>
                <a:endParaRPr lang="de-DE" dirty="0"/>
              </a:p>
              <a:p>
                <a:endParaRPr lang="de-DE" dirty="0"/>
              </a:p>
            </p:txBody>
          </p:sp>
        </mc:Choice>
        <mc:Fallback xmlns="">
          <p:sp>
            <p:nvSpPr>
              <p:cNvPr id="154" name="Content Placeholder 153">
                <a:extLst>
                  <a:ext uri="{FF2B5EF4-FFF2-40B4-BE49-F238E27FC236}">
                    <a16:creationId xmlns:a16="http://schemas.microsoft.com/office/drawing/2014/main" id="{A3D2E3C2-0DA1-4641-894F-803E679875D2}"/>
                  </a:ext>
                </a:extLst>
              </p:cNvPr>
              <p:cNvSpPr>
                <a:spLocks noGrp="1" noRot="1" noChangeAspect="1" noMove="1" noResize="1" noEditPoints="1" noAdjustHandles="1" noChangeArrowheads="1" noChangeShapeType="1" noTextEdit="1"/>
              </p:cNvSpPr>
              <p:nvPr>
                <p:ph idx="1"/>
              </p:nvPr>
            </p:nvSpPr>
            <p:spPr>
              <a:xfrm>
                <a:off x="360000" y="1665066"/>
                <a:ext cx="7825312" cy="4240848"/>
              </a:xfrm>
              <a:blipFill>
                <a:blip r:embed="rId2"/>
                <a:stretch>
                  <a:fillRect l="-2104" t="-3582"/>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890C195E-1B82-574B-82AC-A0D0A70C6676}"/>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19036A2F-1A90-A34E-9528-BD50D9AB98D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0F6F3F53-8084-344F-B321-F6E4C99DBB04}"/>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80</a:t>
            </a:fld>
            <a:r>
              <a:rPr lang="de-DE"/>
              <a:t> </a:t>
            </a:r>
            <a:endParaRPr lang="de-DE" sz="1400" dirty="0"/>
          </a:p>
        </p:txBody>
      </p:sp>
      <mc:AlternateContent xmlns:mc="http://schemas.openxmlformats.org/markup-compatibility/2006" xmlns:a14="http://schemas.microsoft.com/office/drawing/2010/main">
        <mc:Choice Requires="a14">
          <p:graphicFrame>
            <p:nvGraphicFramePr>
              <p:cNvPr id="162" name="Table 161">
                <a:extLst>
                  <a:ext uri="{FF2B5EF4-FFF2-40B4-BE49-F238E27FC236}">
                    <a16:creationId xmlns:a16="http://schemas.microsoft.com/office/drawing/2014/main" id="{787D289E-DB41-A949-AEFB-06EDAC05F962}"/>
                  </a:ext>
                </a:extLst>
              </p:cNvPr>
              <p:cNvGraphicFramePr>
                <a:graphicFrameLocks noGrp="1"/>
              </p:cNvGraphicFramePr>
              <p:nvPr>
                <p:extLst/>
              </p:nvPr>
            </p:nvGraphicFramePr>
            <p:xfrm>
              <a:off x="8263478" y="4375914"/>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1</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6</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62" name="Table 161">
                <a:extLst>
                  <a:ext uri="{FF2B5EF4-FFF2-40B4-BE49-F238E27FC236}">
                    <a16:creationId xmlns:a16="http://schemas.microsoft.com/office/drawing/2014/main" id="{787D289E-DB41-A949-AEFB-06EDAC05F962}"/>
                  </a:ext>
                </a:extLst>
              </p:cNvPr>
              <p:cNvGraphicFramePr>
                <a:graphicFrameLocks noGrp="1"/>
              </p:cNvGraphicFramePr>
              <p:nvPr>
                <p:extLst/>
              </p:nvPr>
            </p:nvGraphicFramePr>
            <p:xfrm>
              <a:off x="8263478" y="4375914"/>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3"/>
                          <a:stretch>
                            <a:fillRect l="-2273" t="-4167" r="-213636" b="-408333"/>
                          </a:stretch>
                        </a:blipFill>
                      </a:tcPr>
                    </a:tc>
                    <a:tc>
                      <a:txBody>
                        <a:bodyPr/>
                        <a:lstStyle/>
                        <a:p>
                          <a:endParaRPr lang="en-US"/>
                        </a:p>
                      </a:txBody>
                      <a:tcPr marL="45720" marR="45720">
                        <a:blipFill>
                          <a:blip r:embed="rId3"/>
                          <a:stretch>
                            <a:fillRect l="-84906" t="-4167" r="-77358" b="-408333"/>
                          </a:stretch>
                        </a:blipFill>
                      </a:tcPr>
                    </a:tc>
                    <a:tc>
                      <a:txBody>
                        <a:bodyPr/>
                        <a:lstStyle/>
                        <a:p>
                          <a:endParaRPr lang="en-US"/>
                        </a:p>
                      </a:txBody>
                      <a:tcPr marL="45720" marR="45720">
                        <a:blipFill>
                          <a:blip r:embed="rId3"/>
                          <a:stretch>
                            <a:fillRect l="-245000" t="-4167" r="-2500"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3"/>
                          <a:stretch>
                            <a:fillRect l="-2273" t="-100000" r="-213636" b="-292000"/>
                          </a:stretch>
                        </a:blipFill>
                      </a:tcPr>
                    </a:tc>
                    <a:tc>
                      <a:txBody>
                        <a:bodyPr/>
                        <a:lstStyle/>
                        <a:p>
                          <a:endParaRPr lang="en-US"/>
                        </a:p>
                      </a:txBody>
                      <a:tcPr marL="45720" marR="45720">
                        <a:blipFill>
                          <a:blip r:embed="rId3"/>
                          <a:stretch>
                            <a:fillRect l="-84906" t="-100000" r="-77358" b="-292000"/>
                          </a:stretch>
                        </a:blipFill>
                      </a:tcPr>
                    </a:tc>
                    <a:tc>
                      <a:txBody>
                        <a:bodyPr/>
                        <a:lstStyle/>
                        <a:p>
                          <a:endParaRPr lang="en-US"/>
                        </a:p>
                      </a:txBody>
                      <a:tcPr marL="45720" marR="45720">
                        <a:blipFill>
                          <a:blip r:embed="rId3"/>
                          <a:stretch>
                            <a:fillRect l="-245000" t="-100000" r="-25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3"/>
                          <a:stretch>
                            <a:fillRect l="-2273" t="-208333" r="-213636" b="-204167"/>
                          </a:stretch>
                        </a:blipFill>
                      </a:tcPr>
                    </a:tc>
                    <a:tc>
                      <a:txBody>
                        <a:bodyPr/>
                        <a:lstStyle/>
                        <a:p>
                          <a:endParaRPr lang="en-US"/>
                        </a:p>
                      </a:txBody>
                      <a:tcPr marL="45720" marR="45720">
                        <a:blipFill>
                          <a:blip r:embed="rId3"/>
                          <a:stretch>
                            <a:fillRect l="-84906" t="-208333" r="-77358" b="-204167"/>
                          </a:stretch>
                        </a:blipFill>
                      </a:tcPr>
                    </a:tc>
                    <a:tc>
                      <a:txBody>
                        <a:bodyPr/>
                        <a:lstStyle/>
                        <a:p>
                          <a:endParaRPr lang="en-US"/>
                        </a:p>
                      </a:txBody>
                      <a:tcPr marL="45720" marR="45720">
                        <a:blipFill>
                          <a:blip r:embed="rId3"/>
                          <a:stretch>
                            <a:fillRect l="-245000" t="-208333" r="-2500"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3"/>
                          <a:stretch>
                            <a:fillRect l="-2273" t="-296000" r="-213636" b="-96000"/>
                          </a:stretch>
                        </a:blipFill>
                      </a:tcPr>
                    </a:tc>
                    <a:tc>
                      <a:txBody>
                        <a:bodyPr/>
                        <a:lstStyle/>
                        <a:p>
                          <a:endParaRPr lang="en-US"/>
                        </a:p>
                      </a:txBody>
                      <a:tcPr marL="45720" marR="45720">
                        <a:blipFill>
                          <a:blip r:embed="rId3"/>
                          <a:stretch>
                            <a:fillRect l="-84906" t="-296000" r="-77358" b="-96000"/>
                          </a:stretch>
                        </a:blipFill>
                      </a:tcPr>
                    </a:tc>
                    <a:tc>
                      <a:txBody>
                        <a:bodyPr/>
                        <a:lstStyle/>
                        <a:p>
                          <a:endParaRPr lang="en-US"/>
                        </a:p>
                      </a:txBody>
                      <a:tcPr marL="45720" marR="45720">
                        <a:blipFill>
                          <a:blip r:embed="rId3"/>
                          <a:stretch>
                            <a:fillRect l="-245000" t="-296000" r="-25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3"/>
                          <a:stretch>
                            <a:fillRect l="-2273" t="-412500" r="-213636"/>
                          </a:stretch>
                        </a:blipFill>
                      </a:tcPr>
                    </a:tc>
                    <a:tc>
                      <a:txBody>
                        <a:bodyPr/>
                        <a:lstStyle/>
                        <a:p>
                          <a:endParaRPr lang="en-US"/>
                        </a:p>
                      </a:txBody>
                      <a:tcPr marL="45720" marR="45720">
                        <a:blipFill>
                          <a:blip r:embed="rId3"/>
                          <a:stretch>
                            <a:fillRect l="-84906" t="-412500" r="-77358"/>
                          </a:stretch>
                        </a:blipFill>
                      </a:tcPr>
                    </a:tc>
                    <a:tc>
                      <a:txBody>
                        <a:bodyPr/>
                        <a:lstStyle/>
                        <a:p>
                          <a:endParaRPr lang="en-US"/>
                        </a:p>
                      </a:txBody>
                      <a:tcPr marL="45720" marR="45720">
                        <a:blipFill>
                          <a:blip r:embed="rId3"/>
                          <a:stretch>
                            <a:fillRect l="-245000" t="-412500" r="-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63" name="Table 162">
                <a:extLst>
                  <a:ext uri="{FF2B5EF4-FFF2-40B4-BE49-F238E27FC236}">
                    <a16:creationId xmlns:a16="http://schemas.microsoft.com/office/drawing/2014/main" id="{767AE325-EA88-E34F-8780-D1C73F1DC445}"/>
                  </a:ext>
                </a:extLst>
              </p:cNvPr>
              <p:cNvGraphicFramePr>
                <a:graphicFrameLocks noGrp="1"/>
              </p:cNvGraphicFramePr>
              <p:nvPr>
                <p:extLst/>
              </p:nvPr>
            </p:nvGraphicFramePr>
            <p:xfrm>
              <a:off x="10223543" y="4375914"/>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2</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63" name="Table 162">
                <a:extLst>
                  <a:ext uri="{FF2B5EF4-FFF2-40B4-BE49-F238E27FC236}">
                    <a16:creationId xmlns:a16="http://schemas.microsoft.com/office/drawing/2014/main" id="{767AE325-EA88-E34F-8780-D1C73F1DC445}"/>
                  </a:ext>
                </a:extLst>
              </p:cNvPr>
              <p:cNvGraphicFramePr>
                <a:graphicFrameLocks noGrp="1"/>
              </p:cNvGraphicFramePr>
              <p:nvPr>
                <p:extLst>
                  <p:ext uri="{D42A27DB-BD31-4B8C-83A1-F6EECF244321}">
                    <p14:modId xmlns:p14="http://schemas.microsoft.com/office/powerpoint/2010/main" val="2982426012"/>
                  </p:ext>
                </p:extLst>
              </p:nvPr>
            </p:nvGraphicFramePr>
            <p:xfrm>
              <a:off x="10223543" y="4375914"/>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5"/>
                          <a:stretch>
                            <a:fillRect l="-2273" t="-4167" r="-190909" b="-408333"/>
                          </a:stretch>
                        </a:blipFill>
                      </a:tcPr>
                    </a:tc>
                    <a:tc>
                      <a:txBody>
                        <a:bodyPr/>
                        <a:lstStyle/>
                        <a:p>
                          <a:endParaRPr lang="en-US"/>
                        </a:p>
                      </a:txBody>
                      <a:tcPr marL="45720" marR="45720">
                        <a:blipFill>
                          <a:blip r:embed="rId5"/>
                          <a:stretch>
                            <a:fillRect l="-102273" t="-4167" r="-90909" b="-408333"/>
                          </a:stretch>
                        </a:blipFill>
                      </a:tcPr>
                    </a:tc>
                    <a:tc>
                      <a:txBody>
                        <a:bodyPr/>
                        <a:lstStyle/>
                        <a:p>
                          <a:endParaRPr lang="en-US"/>
                        </a:p>
                      </a:txBody>
                      <a:tcPr marL="45720" marR="45720">
                        <a:blipFill>
                          <a:blip r:embed="rId5"/>
                          <a:stretch>
                            <a:fillRect l="-222500" t="-4167"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5"/>
                          <a:stretch>
                            <a:fillRect l="-2273" t="-100000" r="-190909" b="-292000"/>
                          </a:stretch>
                        </a:blipFill>
                      </a:tcPr>
                    </a:tc>
                    <a:tc>
                      <a:txBody>
                        <a:bodyPr/>
                        <a:lstStyle/>
                        <a:p>
                          <a:endParaRPr lang="en-US"/>
                        </a:p>
                      </a:txBody>
                      <a:tcPr marL="45720" marR="45720">
                        <a:blipFill>
                          <a:blip r:embed="rId5"/>
                          <a:stretch>
                            <a:fillRect l="-102273" t="-100000" r="-90909" b="-292000"/>
                          </a:stretch>
                        </a:blipFill>
                      </a:tcPr>
                    </a:tc>
                    <a:tc>
                      <a:txBody>
                        <a:bodyPr/>
                        <a:lstStyle/>
                        <a:p>
                          <a:endParaRPr lang="en-US"/>
                        </a:p>
                      </a:txBody>
                      <a:tcPr marL="45720" marR="45720">
                        <a:blipFill>
                          <a:blip r:embed="rId5"/>
                          <a:stretch>
                            <a:fillRect l="-222500" t="-1000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5"/>
                          <a:stretch>
                            <a:fillRect l="-2273" t="-208333" r="-190909" b="-204167"/>
                          </a:stretch>
                        </a:blipFill>
                      </a:tcPr>
                    </a:tc>
                    <a:tc>
                      <a:txBody>
                        <a:bodyPr/>
                        <a:lstStyle/>
                        <a:p>
                          <a:endParaRPr lang="en-US"/>
                        </a:p>
                      </a:txBody>
                      <a:tcPr marL="45720" marR="45720">
                        <a:blipFill>
                          <a:blip r:embed="rId5"/>
                          <a:stretch>
                            <a:fillRect l="-102273" t="-208333" r="-90909" b="-204167"/>
                          </a:stretch>
                        </a:blipFill>
                      </a:tcPr>
                    </a:tc>
                    <a:tc>
                      <a:txBody>
                        <a:bodyPr/>
                        <a:lstStyle/>
                        <a:p>
                          <a:endParaRPr lang="en-US"/>
                        </a:p>
                      </a:txBody>
                      <a:tcPr marL="45720" marR="45720">
                        <a:blipFill>
                          <a:blip r:embed="rId5"/>
                          <a:stretch>
                            <a:fillRect l="-222500" t="-208333"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5"/>
                          <a:stretch>
                            <a:fillRect l="-2273" t="-296000" r="-190909" b="-96000"/>
                          </a:stretch>
                        </a:blipFill>
                      </a:tcPr>
                    </a:tc>
                    <a:tc>
                      <a:txBody>
                        <a:bodyPr/>
                        <a:lstStyle/>
                        <a:p>
                          <a:endParaRPr lang="en-US"/>
                        </a:p>
                      </a:txBody>
                      <a:tcPr marL="45720" marR="45720">
                        <a:blipFill>
                          <a:blip r:embed="rId5"/>
                          <a:stretch>
                            <a:fillRect l="-102273" t="-296000" r="-90909" b="-96000"/>
                          </a:stretch>
                        </a:blipFill>
                      </a:tcPr>
                    </a:tc>
                    <a:tc>
                      <a:txBody>
                        <a:bodyPr/>
                        <a:lstStyle/>
                        <a:p>
                          <a:endParaRPr lang="en-US"/>
                        </a:p>
                      </a:txBody>
                      <a:tcPr marL="45720" marR="45720">
                        <a:blipFill>
                          <a:blip r:embed="rId5"/>
                          <a:stretch>
                            <a:fillRect l="-222500" t="-2960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5"/>
                          <a:stretch>
                            <a:fillRect l="-2273" t="-412500" r="-190909"/>
                          </a:stretch>
                        </a:blipFill>
                      </a:tcPr>
                    </a:tc>
                    <a:tc>
                      <a:txBody>
                        <a:bodyPr/>
                        <a:lstStyle/>
                        <a:p>
                          <a:endParaRPr lang="en-US"/>
                        </a:p>
                      </a:txBody>
                      <a:tcPr marL="45720" marR="45720">
                        <a:blipFill>
                          <a:blip r:embed="rId5"/>
                          <a:stretch>
                            <a:fillRect l="-102273" t="-412500" r="-90909"/>
                          </a:stretch>
                        </a:blipFill>
                      </a:tcPr>
                    </a:tc>
                    <a:tc>
                      <a:txBody>
                        <a:bodyPr/>
                        <a:lstStyle/>
                        <a:p>
                          <a:endParaRPr lang="en-US"/>
                        </a:p>
                      </a:txBody>
                      <a:tcPr marL="45720" marR="45720">
                        <a:blipFill>
                          <a:blip r:embed="rId5"/>
                          <a:stretch>
                            <a:fillRect l="-222500" t="-41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64" name="Table 163">
                <a:extLst>
                  <a:ext uri="{FF2B5EF4-FFF2-40B4-BE49-F238E27FC236}">
                    <a16:creationId xmlns:a16="http://schemas.microsoft.com/office/drawing/2014/main" id="{6918D919-43AC-3F44-B03A-06B3B11833A5}"/>
                  </a:ext>
                </a:extLst>
              </p:cNvPr>
              <p:cNvGraphicFramePr>
                <a:graphicFrameLocks noGrp="1"/>
              </p:cNvGraphicFramePr>
              <p:nvPr>
                <p:extLst/>
              </p:nvPr>
            </p:nvGraphicFramePr>
            <p:xfrm>
              <a:off x="10661799" y="2175215"/>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b="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0</m:t>
                                    </m:r>
                                  </m:sub>
                                </m:sSub>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164" name="Table 163">
                <a:extLst>
                  <a:ext uri="{FF2B5EF4-FFF2-40B4-BE49-F238E27FC236}">
                    <a16:creationId xmlns:a16="http://schemas.microsoft.com/office/drawing/2014/main" id="{6918D919-43AC-3F44-B03A-06B3B11833A5}"/>
                  </a:ext>
                </a:extLst>
              </p:cNvPr>
              <p:cNvGraphicFramePr>
                <a:graphicFrameLocks noGrp="1"/>
              </p:cNvGraphicFramePr>
              <p:nvPr>
                <p:extLst>
                  <p:ext uri="{D42A27DB-BD31-4B8C-83A1-F6EECF244321}">
                    <p14:modId xmlns:p14="http://schemas.microsoft.com/office/powerpoint/2010/main" val="3765860241"/>
                  </p:ext>
                </p:extLst>
              </p:nvPr>
            </p:nvGraphicFramePr>
            <p:xfrm>
              <a:off x="10661799" y="2175215"/>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6"/>
                          <a:stretch>
                            <a:fillRect l="-2222" t="-4167" r="-71111" b="-204167"/>
                          </a:stretch>
                        </a:blipFill>
                      </a:tcPr>
                    </a:tc>
                    <a:tc>
                      <a:txBody>
                        <a:bodyPr/>
                        <a:lstStyle/>
                        <a:p>
                          <a:endParaRPr lang="en-US"/>
                        </a:p>
                      </a:txBody>
                      <a:tcPr marL="45720" marR="45720">
                        <a:blipFill>
                          <a:blip r:embed="rId6"/>
                          <a:stretch>
                            <a:fillRect l="-143750" t="-4167"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6"/>
                          <a:stretch>
                            <a:fillRect l="-2222" t="-100000" r="-71111" b="-96000"/>
                          </a:stretch>
                        </a:blipFill>
                      </a:tcPr>
                    </a:tc>
                    <a:tc>
                      <a:txBody>
                        <a:bodyPr/>
                        <a:lstStyle/>
                        <a:p>
                          <a:endParaRPr lang="en-US"/>
                        </a:p>
                      </a:txBody>
                      <a:tcPr marL="45720" marR="45720">
                        <a:blipFill>
                          <a:blip r:embed="rId6"/>
                          <a:stretch>
                            <a:fillRect l="-143750" t="-100000" b="-96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6"/>
                          <a:stretch>
                            <a:fillRect l="-2222" t="-208333" r="-71111"/>
                          </a:stretch>
                        </a:blipFill>
                      </a:tcPr>
                    </a:tc>
                    <a:tc>
                      <a:txBody>
                        <a:bodyPr/>
                        <a:lstStyle/>
                        <a:p>
                          <a:endParaRPr lang="en-US"/>
                        </a:p>
                      </a:txBody>
                      <a:tcPr marL="45720" marR="45720">
                        <a:blipFill>
                          <a:blip r:embed="rId6"/>
                          <a:stretch>
                            <a:fillRect l="-143750" t="-208333"/>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6" name="Table 25">
                <a:extLst>
                  <a:ext uri="{FF2B5EF4-FFF2-40B4-BE49-F238E27FC236}">
                    <a16:creationId xmlns:a16="http://schemas.microsoft.com/office/drawing/2014/main" id="{CC3100EF-F639-CB46-97D7-B3D2BD8614EF}"/>
                  </a:ext>
                </a:extLst>
              </p:cNvPr>
              <p:cNvGraphicFramePr>
                <a:graphicFrameLocks noGrp="1"/>
              </p:cNvGraphicFramePr>
              <p:nvPr>
                <p:extLst>
                  <p:ext uri="{D42A27DB-BD31-4B8C-83A1-F6EECF244321}">
                    <p14:modId xmlns:p14="http://schemas.microsoft.com/office/powerpoint/2010/main" val="2509301721"/>
                  </p:ext>
                </p:extLst>
              </p:nvPr>
            </p:nvGraphicFramePr>
            <p:xfrm>
              <a:off x="5199472" y="2631925"/>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6</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26" name="Table 25">
                <a:extLst>
                  <a:ext uri="{FF2B5EF4-FFF2-40B4-BE49-F238E27FC236}">
                    <a16:creationId xmlns:a16="http://schemas.microsoft.com/office/drawing/2014/main" id="{CC3100EF-F639-CB46-97D7-B3D2BD8614EF}"/>
                  </a:ext>
                </a:extLst>
              </p:cNvPr>
              <p:cNvGraphicFramePr>
                <a:graphicFrameLocks noGrp="1"/>
              </p:cNvGraphicFramePr>
              <p:nvPr>
                <p:extLst>
                  <p:ext uri="{D42A27DB-BD31-4B8C-83A1-F6EECF244321}">
                    <p14:modId xmlns:p14="http://schemas.microsoft.com/office/powerpoint/2010/main" val="2509301721"/>
                  </p:ext>
                </p:extLst>
              </p:nvPr>
            </p:nvGraphicFramePr>
            <p:xfrm>
              <a:off x="5199472" y="2631925"/>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7"/>
                          <a:stretch>
                            <a:fillRect l="-2273" t="-4167" r="-211364" b="-404167"/>
                          </a:stretch>
                        </a:blipFill>
                      </a:tcPr>
                    </a:tc>
                    <a:tc>
                      <a:txBody>
                        <a:bodyPr/>
                        <a:lstStyle/>
                        <a:p>
                          <a:endParaRPr lang="en-US"/>
                        </a:p>
                      </a:txBody>
                      <a:tcPr marL="45720" marR="45720">
                        <a:blipFill>
                          <a:blip r:embed="rId7"/>
                          <a:stretch>
                            <a:fillRect l="-84906" t="-4167" r="-75472" b="-404167"/>
                          </a:stretch>
                        </a:blipFill>
                      </a:tcPr>
                    </a:tc>
                    <a:tc>
                      <a:txBody>
                        <a:bodyPr/>
                        <a:lstStyle/>
                        <a:p>
                          <a:endParaRPr lang="en-US"/>
                        </a:p>
                      </a:txBody>
                      <a:tcPr marL="45720" marR="45720">
                        <a:blipFill>
                          <a:blip r:embed="rId7"/>
                          <a:stretch>
                            <a:fillRect l="-245000" t="-4167" b="-4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7"/>
                          <a:stretch>
                            <a:fillRect l="-2273" t="-104167" r="-211364" b="-304167"/>
                          </a:stretch>
                        </a:blipFill>
                      </a:tcPr>
                    </a:tc>
                    <a:tc>
                      <a:txBody>
                        <a:bodyPr/>
                        <a:lstStyle/>
                        <a:p>
                          <a:endParaRPr lang="en-US"/>
                        </a:p>
                      </a:txBody>
                      <a:tcPr marL="45720" marR="45720">
                        <a:blipFill>
                          <a:blip r:embed="rId7"/>
                          <a:stretch>
                            <a:fillRect l="-84906" t="-104167" r="-75472" b="-304167"/>
                          </a:stretch>
                        </a:blipFill>
                      </a:tcPr>
                    </a:tc>
                    <a:tc>
                      <a:txBody>
                        <a:bodyPr/>
                        <a:lstStyle/>
                        <a:p>
                          <a:endParaRPr lang="en-US"/>
                        </a:p>
                      </a:txBody>
                      <a:tcPr marL="45720" marR="45720">
                        <a:blipFill>
                          <a:blip r:embed="rId7"/>
                          <a:stretch>
                            <a:fillRect l="-245000" t="-104167" b="-304167"/>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7"/>
                          <a:stretch>
                            <a:fillRect l="-2273" t="-196000" r="-211364" b="-192000"/>
                          </a:stretch>
                        </a:blipFill>
                      </a:tcPr>
                    </a:tc>
                    <a:tc>
                      <a:txBody>
                        <a:bodyPr/>
                        <a:lstStyle/>
                        <a:p>
                          <a:endParaRPr lang="en-US"/>
                        </a:p>
                      </a:txBody>
                      <a:tcPr marL="45720" marR="45720">
                        <a:blipFill>
                          <a:blip r:embed="rId7"/>
                          <a:stretch>
                            <a:fillRect l="-84906" t="-196000" r="-75472" b="-192000"/>
                          </a:stretch>
                        </a:blipFill>
                      </a:tcPr>
                    </a:tc>
                    <a:tc>
                      <a:txBody>
                        <a:bodyPr/>
                        <a:lstStyle/>
                        <a:p>
                          <a:endParaRPr lang="en-US"/>
                        </a:p>
                      </a:txBody>
                      <a:tcPr marL="45720" marR="45720">
                        <a:blipFill>
                          <a:blip r:embed="rId7"/>
                          <a:stretch>
                            <a:fillRect l="-245000" t="-196000" b="-192000"/>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7"/>
                          <a:stretch>
                            <a:fillRect l="-2273" t="-308333" r="-211364" b="-100000"/>
                          </a:stretch>
                        </a:blipFill>
                      </a:tcPr>
                    </a:tc>
                    <a:tc>
                      <a:txBody>
                        <a:bodyPr/>
                        <a:lstStyle/>
                        <a:p>
                          <a:endParaRPr lang="en-US"/>
                        </a:p>
                      </a:txBody>
                      <a:tcPr marL="45720" marR="45720">
                        <a:blipFill>
                          <a:blip r:embed="rId7"/>
                          <a:stretch>
                            <a:fillRect l="-84906" t="-308333" r="-75472" b="-100000"/>
                          </a:stretch>
                        </a:blipFill>
                      </a:tcPr>
                    </a:tc>
                    <a:tc>
                      <a:txBody>
                        <a:bodyPr/>
                        <a:lstStyle/>
                        <a:p>
                          <a:endParaRPr lang="en-US"/>
                        </a:p>
                      </a:txBody>
                      <a:tcPr marL="45720" marR="45720">
                        <a:blipFill>
                          <a:blip r:embed="rId7"/>
                          <a:stretch>
                            <a:fillRect l="-245000" t="-308333" b="-100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7"/>
                          <a:stretch>
                            <a:fillRect l="-2273" t="-408333" r="-211364"/>
                          </a:stretch>
                        </a:blipFill>
                      </a:tcPr>
                    </a:tc>
                    <a:tc>
                      <a:txBody>
                        <a:bodyPr/>
                        <a:lstStyle/>
                        <a:p>
                          <a:endParaRPr lang="en-US"/>
                        </a:p>
                      </a:txBody>
                      <a:tcPr marL="45720" marR="45720">
                        <a:blipFill>
                          <a:blip r:embed="rId7"/>
                          <a:stretch>
                            <a:fillRect l="-84906" t="-408333" r="-75472"/>
                          </a:stretch>
                        </a:blipFill>
                      </a:tcPr>
                    </a:tc>
                    <a:tc>
                      <a:txBody>
                        <a:bodyPr/>
                        <a:lstStyle/>
                        <a:p>
                          <a:endParaRPr lang="en-US"/>
                        </a:p>
                      </a:txBody>
                      <a:tcPr marL="45720" marR="45720">
                        <a:blipFill>
                          <a:blip r:embed="rId7"/>
                          <a:stretch>
                            <a:fillRect l="-245000" t="-408333"/>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7" name="Table 26">
                <a:extLst>
                  <a:ext uri="{FF2B5EF4-FFF2-40B4-BE49-F238E27FC236}">
                    <a16:creationId xmlns:a16="http://schemas.microsoft.com/office/drawing/2014/main" id="{C10267FF-56B0-8140-A836-D0E505843A9E}"/>
                  </a:ext>
                </a:extLst>
              </p:cNvPr>
              <p:cNvGraphicFramePr>
                <a:graphicFrameLocks noGrp="1"/>
              </p:cNvGraphicFramePr>
              <p:nvPr>
                <p:extLst>
                  <p:ext uri="{D42A27DB-BD31-4B8C-83A1-F6EECF244321}">
                    <p14:modId xmlns:p14="http://schemas.microsoft.com/office/powerpoint/2010/main" val="1593623667"/>
                  </p:ext>
                </p:extLst>
              </p:nvPr>
            </p:nvGraphicFramePr>
            <p:xfrm>
              <a:off x="7056487" y="2631925"/>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27" name="Table 26">
                <a:extLst>
                  <a:ext uri="{FF2B5EF4-FFF2-40B4-BE49-F238E27FC236}">
                    <a16:creationId xmlns:a16="http://schemas.microsoft.com/office/drawing/2014/main" id="{C10267FF-56B0-8140-A836-D0E505843A9E}"/>
                  </a:ext>
                </a:extLst>
              </p:cNvPr>
              <p:cNvGraphicFramePr>
                <a:graphicFrameLocks noGrp="1"/>
              </p:cNvGraphicFramePr>
              <p:nvPr>
                <p:extLst>
                  <p:ext uri="{D42A27DB-BD31-4B8C-83A1-F6EECF244321}">
                    <p14:modId xmlns:p14="http://schemas.microsoft.com/office/powerpoint/2010/main" val="1593623667"/>
                  </p:ext>
                </p:extLst>
              </p:nvPr>
            </p:nvGraphicFramePr>
            <p:xfrm>
              <a:off x="7056487" y="2631925"/>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8"/>
                          <a:stretch>
                            <a:fillRect l="-2273" t="-4167" r="-193182" b="-404167"/>
                          </a:stretch>
                        </a:blipFill>
                      </a:tcPr>
                    </a:tc>
                    <a:tc>
                      <a:txBody>
                        <a:bodyPr/>
                        <a:lstStyle/>
                        <a:p>
                          <a:endParaRPr lang="en-US"/>
                        </a:p>
                      </a:txBody>
                      <a:tcPr marL="45720" marR="45720">
                        <a:blipFill>
                          <a:blip r:embed="rId8"/>
                          <a:stretch>
                            <a:fillRect l="-100000" t="-4167" r="-88889" b="-404167"/>
                          </a:stretch>
                        </a:blipFill>
                      </a:tcPr>
                    </a:tc>
                    <a:tc>
                      <a:txBody>
                        <a:bodyPr/>
                        <a:lstStyle/>
                        <a:p>
                          <a:endParaRPr lang="en-US"/>
                        </a:p>
                      </a:txBody>
                      <a:tcPr marL="45720" marR="45720">
                        <a:blipFill>
                          <a:blip r:embed="rId8"/>
                          <a:stretch>
                            <a:fillRect l="-225000" t="-4167" b="-4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8"/>
                          <a:stretch>
                            <a:fillRect l="-2273" t="-104167" r="-193182" b="-304167"/>
                          </a:stretch>
                        </a:blipFill>
                      </a:tcPr>
                    </a:tc>
                    <a:tc>
                      <a:txBody>
                        <a:bodyPr/>
                        <a:lstStyle/>
                        <a:p>
                          <a:endParaRPr lang="en-US"/>
                        </a:p>
                      </a:txBody>
                      <a:tcPr marL="45720" marR="45720">
                        <a:blipFill>
                          <a:blip r:embed="rId8"/>
                          <a:stretch>
                            <a:fillRect l="-100000" t="-104167" r="-88889" b="-304167"/>
                          </a:stretch>
                        </a:blipFill>
                      </a:tcPr>
                    </a:tc>
                    <a:tc>
                      <a:txBody>
                        <a:bodyPr/>
                        <a:lstStyle/>
                        <a:p>
                          <a:endParaRPr lang="en-US"/>
                        </a:p>
                      </a:txBody>
                      <a:tcPr marL="45720" marR="45720">
                        <a:blipFill>
                          <a:blip r:embed="rId8"/>
                          <a:stretch>
                            <a:fillRect l="-225000" t="-104167" b="-304167"/>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8"/>
                          <a:stretch>
                            <a:fillRect l="-2273" t="-196000" r="-193182" b="-192000"/>
                          </a:stretch>
                        </a:blipFill>
                      </a:tcPr>
                    </a:tc>
                    <a:tc>
                      <a:txBody>
                        <a:bodyPr/>
                        <a:lstStyle/>
                        <a:p>
                          <a:endParaRPr lang="en-US"/>
                        </a:p>
                      </a:txBody>
                      <a:tcPr marL="45720" marR="45720">
                        <a:blipFill>
                          <a:blip r:embed="rId8"/>
                          <a:stretch>
                            <a:fillRect l="-100000" t="-196000" r="-88889" b="-192000"/>
                          </a:stretch>
                        </a:blipFill>
                      </a:tcPr>
                    </a:tc>
                    <a:tc>
                      <a:txBody>
                        <a:bodyPr/>
                        <a:lstStyle/>
                        <a:p>
                          <a:endParaRPr lang="en-US"/>
                        </a:p>
                      </a:txBody>
                      <a:tcPr marL="45720" marR="45720">
                        <a:blipFill>
                          <a:blip r:embed="rId8"/>
                          <a:stretch>
                            <a:fillRect l="-225000" t="-196000" b="-192000"/>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8"/>
                          <a:stretch>
                            <a:fillRect l="-2273" t="-308333" r="-193182" b="-100000"/>
                          </a:stretch>
                        </a:blipFill>
                      </a:tcPr>
                    </a:tc>
                    <a:tc>
                      <a:txBody>
                        <a:bodyPr/>
                        <a:lstStyle/>
                        <a:p>
                          <a:endParaRPr lang="en-US"/>
                        </a:p>
                      </a:txBody>
                      <a:tcPr marL="45720" marR="45720">
                        <a:blipFill>
                          <a:blip r:embed="rId8"/>
                          <a:stretch>
                            <a:fillRect l="-100000" t="-308333" r="-88889" b="-100000"/>
                          </a:stretch>
                        </a:blipFill>
                      </a:tcPr>
                    </a:tc>
                    <a:tc>
                      <a:txBody>
                        <a:bodyPr/>
                        <a:lstStyle/>
                        <a:p>
                          <a:endParaRPr lang="en-US"/>
                        </a:p>
                      </a:txBody>
                      <a:tcPr marL="45720" marR="45720">
                        <a:blipFill>
                          <a:blip r:embed="rId8"/>
                          <a:stretch>
                            <a:fillRect l="-225000" t="-308333" b="-100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8"/>
                          <a:stretch>
                            <a:fillRect l="-2273" t="-408333" r="-193182"/>
                          </a:stretch>
                        </a:blipFill>
                      </a:tcPr>
                    </a:tc>
                    <a:tc>
                      <a:txBody>
                        <a:bodyPr/>
                        <a:lstStyle/>
                        <a:p>
                          <a:endParaRPr lang="en-US"/>
                        </a:p>
                      </a:txBody>
                      <a:tcPr marL="45720" marR="45720">
                        <a:blipFill>
                          <a:blip r:embed="rId8"/>
                          <a:stretch>
                            <a:fillRect l="-100000" t="-408333" r="-88889"/>
                          </a:stretch>
                        </a:blipFill>
                      </a:tcPr>
                    </a:tc>
                    <a:tc>
                      <a:txBody>
                        <a:bodyPr/>
                        <a:lstStyle/>
                        <a:p>
                          <a:endParaRPr lang="en-US"/>
                        </a:p>
                      </a:txBody>
                      <a:tcPr marL="45720" marR="45720">
                        <a:blipFill>
                          <a:blip r:embed="rId8"/>
                          <a:stretch>
                            <a:fillRect l="-225000" t="-408333"/>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28" name="Table 27">
                <a:extLst>
                  <a:ext uri="{FF2B5EF4-FFF2-40B4-BE49-F238E27FC236}">
                    <a16:creationId xmlns:a16="http://schemas.microsoft.com/office/drawing/2014/main" id="{80CE3349-72AA-E44E-81C7-6EE6827682C0}"/>
                  </a:ext>
                </a:extLst>
              </p:cNvPr>
              <p:cNvGraphicFramePr>
                <a:graphicFrameLocks noGrp="1"/>
              </p:cNvGraphicFramePr>
              <p:nvPr>
                <p:extLst/>
              </p:nvPr>
            </p:nvGraphicFramePr>
            <p:xfrm>
              <a:off x="8114503" y="1489179"/>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28" name="Table 27">
                <a:extLst>
                  <a:ext uri="{FF2B5EF4-FFF2-40B4-BE49-F238E27FC236}">
                    <a16:creationId xmlns:a16="http://schemas.microsoft.com/office/drawing/2014/main" id="{80CE3349-72AA-E44E-81C7-6EE6827682C0}"/>
                  </a:ext>
                </a:extLst>
              </p:cNvPr>
              <p:cNvGraphicFramePr>
                <a:graphicFrameLocks noGrp="1"/>
              </p:cNvGraphicFramePr>
              <p:nvPr>
                <p:extLst/>
              </p:nvPr>
            </p:nvGraphicFramePr>
            <p:xfrm>
              <a:off x="8114503" y="1489179"/>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9"/>
                          <a:stretch>
                            <a:fillRect t="-4167" r="-73333" b="-204167"/>
                          </a:stretch>
                        </a:blipFill>
                      </a:tcPr>
                    </a:tc>
                    <a:tc>
                      <a:txBody>
                        <a:bodyPr/>
                        <a:lstStyle/>
                        <a:p>
                          <a:endParaRPr lang="en-US"/>
                        </a:p>
                      </a:txBody>
                      <a:tcPr marL="45720" marR="45720">
                        <a:blipFill>
                          <a:blip r:embed="rId9"/>
                          <a:stretch>
                            <a:fillRect l="-140625" t="-4167" r="-3125"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9"/>
                          <a:stretch>
                            <a:fillRect t="-100000" r="-73333" b="-96000"/>
                          </a:stretch>
                        </a:blipFill>
                      </a:tcPr>
                    </a:tc>
                    <a:tc>
                      <a:txBody>
                        <a:bodyPr/>
                        <a:lstStyle/>
                        <a:p>
                          <a:endParaRPr lang="en-US"/>
                        </a:p>
                      </a:txBody>
                      <a:tcPr marL="45720" marR="45720">
                        <a:blipFill>
                          <a:blip r:embed="rId9"/>
                          <a:stretch>
                            <a:fillRect l="-140625" t="-100000" r="-3125" b="-96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9"/>
                          <a:stretch>
                            <a:fillRect t="-208333" r="-73333"/>
                          </a:stretch>
                        </a:blipFill>
                      </a:tcPr>
                    </a:tc>
                    <a:tc>
                      <a:txBody>
                        <a:bodyPr/>
                        <a:lstStyle/>
                        <a:p>
                          <a:endParaRPr lang="en-US"/>
                        </a:p>
                      </a:txBody>
                      <a:tcPr marL="45720" marR="45720">
                        <a:blipFill>
                          <a:blip r:embed="rId9"/>
                          <a:stretch>
                            <a:fillRect l="-140625" t="-208333" r="-3125"/>
                          </a:stretch>
                        </a:blipFill>
                      </a:tcPr>
                    </a:tc>
                    <a:extLst>
                      <a:ext uri="{0D108BD9-81ED-4DB2-BD59-A6C34878D82A}">
                        <a16:rowId xmlns:a16="http://schemas.microsoft.com/office/drawing/2014/main" val="10008"/>
                      </a:ext>
                    </a:extLst>
                  </a:tr>
                </a:tbl>
              </a:graphicData>
            </a:graphic>
          </p:graphicFrame>
        </mc:Fallback>
      </mc:AlternateContent>
      <p:grpSp>
        <p:nvGrpSpPr>
          <p:cNvPr id="29" name="Group 28">
            <a:extLst>
              <a:ext uri="{FF2B5EF4-FFF2-40B4-BE49-F238E27FC236}">
                <a16:creationId xmlns:a16="http://schemas.microsoft.com/office/drawing/2014/main" id="{8734A71F-2B6B-9A40-BEED-AB151B709467}"/>
              </a:ext>
            </a:extLst>
          </p:cNvPr>
          <p:cNvGrpSpPr/>
          <p:nvPr/>
        </p:nvGrpSpPr>
        <p:grpSpPr>
          <a:xfrm>
            <a:off x="5702665" y="1534760"/>
            <a:ext cx="2158963" cy="1026482"/>
            <a:chOff x="835638" y="3999781"/>
            <a:chExt cx="2158963" cy="1026482"/>
          </a:xfrm>
        </p:grpSpPr>
        <p:grpSp>
          <p:nvGrpSpPr>
            <p:cNvPr id="30" name="Group 29">
              <a:extLst>
                <a:ext uri="{FF2B5EF4-FFF2-40B4-BE49-F238E27FC236}">
                  <a16:creationId xmlns:a16="http://schemas.microsoft.com/office/drawing/2014/main" id="{2764ABB0-D3DB-4F49-BA1A-172BBBD3461F}"/>
                </a:ext>
              </a:extLst>
            </p:cNvPr>
            <p:cNvGrpSpPr/>
            <p:nvPr/>
          </p:nvGrpSpPr>
          <p:grpSpPr>
            <a:xfrm>
              <a:off x="835638" y="4636750"/>
              <a:ext cx="986555" cy="389513"/>
              <a:chOff x="5532078" y="2979431"/>
              <a:chExt cx="986555" cy="389513"/>
            </a:xfrm>
          </p:grpSpPr>
          <p:sp>
            <p:nvSpPr>
              <p:cNvPr id="39" name="TextBox 38">
                <a:extLst>
                  <a:ext uri="{FF2B5EF4-FFF2-40B4-BE49-F238E27FC236}">
                    <a16:creationId xmlns:a16="http://schemas.microsoft.com/office/drawing/2014/main" id="{F36E2040-A1FA-B24C-B906-EB2144014826}"/>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E8734790-E099-B547-9038-689FECE91384}"/>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10"/>
                    <a:stretch>
                      <a:fillRect/>
                    </a:stretch>
                  </a:blipFill>
                </p:spPr>
                <p:txBody>
                  <a:bodyPr/>
                  <a:lstStyle/>
                  <a:p>
                    <a:r>
                      <a:rPr lang="de-DE">
                        <a:noFill/>
                      </a:rPr>
                      <a:t> </a:t>
                    </a:r>
                  </a:p>
                </p:txBody>
              </p:sp>
            </mc:Fallback>
          </mc:AlternateContent>
        </p:grpSp>
        <p:grpSp>
          <p:nvGrpSpPr>
            <p:cNvPr id="31" name="Group 30">
              <a:extLst>
                <a:ext uri="{FF2B5EF4-FFF2-40B4-BE49-F238E27FC236}">
                  <a16:creationId xmlns:a16="http://schemas.microsoft.com/office/drawing/2014/main" id="{FE61A66D-8F4D-FD41-9366-7CBF5E3D4026}"/>
                </a:ext>
              </a:extLst>
            </p:cNvPr>
            <p:cNvGrpSpPr/>
            <p:nvPr/>
          </p:nvGrpSpPr>
          <p:grpSpPr>
            <a:xfrm>
              <a:off x="1604770" y="3999781"/>
              <a:ext cx="724173" cy="389513"/>
              <a:chOff x="6518638" y="3371343"/>
              <a:chExt cx="724173" cy="389513"/>
            </a:xfrm>
          </p:grpSpPr>
          <p:sp>
            <p:nvSpPr>
              <p:cNvPr id="37" name="TextBox 36">
                <a:extLst>
                  <a:ext uri="{FF2B5EF4-FFF2-40B4-BE49-F238E27FC236}">
                    <a16:creationId xmlns:a16="http://schemas.microsoft.com/office/drawing/2014/main" id="{94D77655-6116-0040-9BE4-E1FF47C23A66}"/>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6309F63C-17BA-F64B-A2A0-3BEFA3586318}"/>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11"/>
                    <a:stretch>
                      <a:fillRect b="-9677"/>
                    </a:stretch>
                  </a:blipFill>
                </p:spPr>
                <p:txBody>
                  <a:bodyPr/>
                  <a:lstStyle/>
                  <a:p>
                    <a:r>
                      <a:rPr lang="de-DE">
                        <a:noFill/>
                      </a:rPr>
                      <a:t> </a:t>
                    </a:r>
                  </a:p>
                </p:txBody>
              </p:sp>
            </mc:Fallback>
          </mc:AlternateContent>
        </p:grpSp>
        <p:grpSp>
          <p:nvGrpSpPr>
            <p:cNvPr id="32" name="Group 31">
              <a:extLst>
                <a:ext uri="{FF2B5EF4-FFF2-40B4-BE49-F238E27FC236}">
                  <a16:creationId xmlns:a16="http://schemas.microsoft.com/office/drawing/2014/main" id="{F1D40006-B153-6440-BC75-CCF5AAAE866D}"/>
                </a:ext>
              </a:extLst>
            </p:cNvPr>
            <p:cNvGrpSpPr/>
            <p:nvPr/>
          </p:nvGrpSpPr>
          <p:grpSpPr>
            <a:xfrm>
              <a:off x="2223372" y="4635646"/>
              <a:ext cx="771229" cy="389513"/>
              <a:chOff x="6102187" y="5664879"/>
              <a:chExt cx="771229" cy="389513"/>
            </a:xfrm>
          </p:grpSpPr>
          <p:sp>
            <p:nvSpPr>
              <p:cNvPr id="35" name="TextBox 34">
                <a:extLst>
                  <a:ext uri="{FF2B5EF4-FFF2-40B4-BE49-F238E27FC236}">
                    <a16:creationId xmlns:a16="http://schemas.microsoft.com/office/drawing/2014/main" id="{140E694B-3AFF-3B44-BC4D-52DA3F39D2E6}"/>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2267759-A193-1D4A-9703-C716426A58DB}"/>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1" name="Rectangle 40">
                    <a:extLst>
                      <a:ext uri="{FF2B5EF4-FFF2-40B4-BE49-F238E27FC236}">
                        <a16:creationId xmlns:a16="http://schemas.microsoft.com/office/drawing/2014/main" id="{23F6380D-279B-2544-8BC3-F212C1516CED}"/>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12"/>
                    <a:stretch>
                      <a:fillRect/>
                    </a:stretch>
                  </a:blipFill>
                </p:spPr>
                <p:txBody>
                  <a:bodyPr/>
                  <a:lstStyle/>
                  <a:p>
                    <a:r>
                      <a:rPr lang="de-DE">
                        <a:noFill/>
                      </a:rPr>
                      <a:t> </a:t>
                    </a:r>
                  </a:p>
                </p:txBody>
              </p:sp>
            </mc:Fallback>
          </mc:AlternateContent>
        </p:grpSp>
        <p:cxnSp>
          <p:nvCxnSpPr>
            <p:cNvPr id="33" name="Straight Arrow Connector 32">
              <a:extLst>
                <a:ext uri="{FF2B5EF4-FFF2-40B4-BE49-F238E27FC236}">
                  <a16:creationId xmlns:a16="http://schemas.microsoft.com/office/drawing/2014/main" id="{40A1375B-E43A-884B-AE6E-37A63F71ACA1}"/>
                </a:ext>
              </a:extLst>
            </p:cNvPr>
            <p:cNvCxnSpPr>
              <a:stCxn id="37" idx="3"/>
              <a:endCxn id="39" idx="0"/>
            </p:cNvCxnSpPr>
            <p:nvPr/>
          </p:nvCxnSpPr>
          <p:spPr>
            <a:xfrm flipH="1">
              <a:off x="1328916" y="4332251"/>
              <a:ext cx="401178" cy="3044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C290F52-AD84-794F-8D8A-D1516F8AF5B3}"/>
                </a:ext>
              </a:extLst>
            </p:cNvPr>
            <p:cNvCxnSpPr>
              <a:cxnSpLocks/>
              <a:stCxn id="37" idx="5"/>
              <a:endCxn id="35" idx="0"/>
            </p:cNvCxnSpPr>
            <p:nvPr/>
          </p:nvCxnSpPr>
          <p:spPr>
            <a:xfrm>
              <a:off x="2203620" y="4332251"/>
              <a:ext cx="390377" cy="303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C03794BC-4143-CA48-8B42-F7500F4FFCDF}"/>
              </a:ext>
            </a:extLst>
          </p:cNvPr>
          <p:cNvGrpSpPr/>
          <p:nvPr/>
        </p:nvGrpSpPr>
        <p:grpSpPr>
          <a:xfrm>
            <a:off x="8826352" y="3155117"/>
            <a:ext cx="2377597" cy="1153116"/>
            <a:chOff x="692704" y="3464504"/>
            <a:chExt cx="2377597" cy="1153116"/>
          </a:xfrm>
        </p:grpSpPr>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8CF0B333-4F5A-9E43-9877-223A5BA6CDAF}"/>
                    </a:ext>
                  </a:extLst>
                </p:cNvPr>
                <p:cNvSpPr txBox="1"/>
                <p:nvPr/>
              </p:nvSpPr>
              <p:spPr>
                <a:xfrm>
                  <a:off x="692704" y="420336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53" name="TextBox 52">
                  <a:extLst>
                    <a:ext uri="{FF2B5EF4-FFF2-40B4-BE49-F238E27FC236}">
                      <a16:creationId xmlns:a16="http://schemas.microsoft.com/office/drawing/2014/main" id="{FFECA7EF-66D2-154F-A007-903C9CD582DE}"/>
                    </a:ext>
                  </a:extLst>
                </p:cNvPr>
                <p:cNvSpPr txBox="1">
                  <a:spLocks noRot="1" noChangeAspect="1" noMove="1" noResize="1" noEditPoints="1" noAdjustHandles="1" noChangeArrowheads="1" noChangeShapeType="1" noTextEdit="1"/>
                </p:cNvSpPr>
                <p:nvPr/>
              </p:nvSpPr>
              <p:spPr>
                <a:xfrm>
                  <a:off x="692704" y="4203366"/>
                  <a:ext cx="972000" cy="389513"/>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28069332-2AA8-954F-A7CC-A0D0078DAAB7}"/>
                    </a:ext>
                  </a:extLst>
                </p:cNvPr>
                <p:cNvSpPr txBox="1"/>
                <p:nvPr/>
              </p:nvSpPr>
              <p:spPr>
                <a:xfrm>
                  <a:off x="1351335" y="346450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de-DE" dirty="0"/>
                </a:p>
              </p:txBody>
            </p:sp>
          </mc:Choice>
          <mc:Fallback xmlns="">
            <p:sp>
              <p:nvSpPr>
                <p:cNvPr id="51" name="TextBox 50">
                  <a:extLst>
                    <a:ext uri="{FF2B5EF4-FFF2-40B4-BE49-F238E27FC236}">
                      <a16:creationId xmlns:a16="http://schemas.microsoft.com/office/drawing/2014/main" id="{15213A92-6BD1-1442-AC88-F0950E02DC32}"/>
                    </a:ext>
                  </a:extLst>
                </p:cNvPr>
                <p:cNvSpPr txBox="1">
                  <a:spLocks noRot="1" noChangeAspect="1" noMove="1" noResize="1" noEditPoints="1" noAdjustHandles="1" noChangeArrowheads="1" noChangeShapeType="1" noTextEdit="1"/>
                </p:cNvSpPr>
                <p:nvPr/>
              </p:nvSpPr>
              <p:spPr>
                <a:xfrm>
                  <a:off x="1351335" y="3464504"/>
                  <a:ext cx="972000" cy="389513"/>
                </a:xfrm>
                <a:prstGeom prst="ellipse">
                  <a:avLst/>
                </a:prstGeom>
                <a:blipFill>
                  <a:blip r:embed="rId14"/>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3CD71315-E142-C848-AF91-FEDD8FD125B7}"/>
                    </a:ext>
                  </a:extLst>
                </p:cNvPr>
                <p:cNvSpPr txBox="1"/>
                <p:nvPr/>
              </p:nvSpPr>
              <p:spPr>
                <a:xfrm>
                  <a:off x="2058266" y="4228107"/>
                  <a:ext cx="101203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oMath>
                    </m:oMathPara>
                  </a14:m>
                  <a:endParaRPr lang="de-DE" dirty="0"/>
                </a:p>
              </p:txBody>
            </p:sp>
          </mc:Choice>
          <mc:Fallback xmlns="">
            <p:sp>
              <p:nvSpPr>
                <p:cNvPr id="49" name="TextBox 48">
                  <a:extLst>
                    <a:ext uri="{FF2B5EF4-FFF2-40B4-BE49-F238E27FC236}">
                      <a16:creationId xmlns:a16="http://schemas.microsoft.com/office/drawing/2014/main" id="{A8E32224-36EA-DF46-B1C1-49B968FB5125}"/>
                    </a:ext>
                  </a:extLst>
                </p:cNvPr>
                <p:cNvSpPr txBox="1">
                  <a:spLocks noRot="1" noChangeAspect="1" noMove="1" noResize="1" noEditPoints="1" noAdjustHandles="1" noChangeArrowheads="1" noChangeShapeType="1" noTextEdit="1"/>
                </p:cNvSpPr>
                <p:nvPr/>
              </p:nvSpPr>
              <p:spPr>
                <a:xfrm>
                  <a:off x="2058266" y="4228107"/>
                  <a:ext cx="1012035" cy="389513"/>
                </a:xfrm>
                <a:prstGeom prst="ellipse">
                  <a:avLst/>
                </a:prstGeom>
                <a:blipFill>
                  <a:blip r:embed="rId15"/>
                  <a:stretch>
                    <a:fillRect/>
                  </a:stretch>
                </a:blipFill>
                <a:ln>
                  <a:solidFill>
                    <a:schemeClr val="tx1"/>
                  </a:solidFill>
                </a:ln>
              </p:spPr>
              <p:txBody>
                <a:bodyPr/>
                <a:lstStyle/>
                <a:p>
                  <a:r>
                    <a:rPr lang="de-DE">
                      <a:noFill/>
                    </a:rPr>
                    <a:t> </a:t>
                  </a:r>
                </a:p>
              </p:txBody>
            </p:sp>
          </mc:Fallback>
        </mc:AlternateContent>
        <p:cxnSp>
          <p:nvCxnSpPr>
            <p:cNvPr id="45" name="Straight Arrow Connector 44">
              <a:extLst>
                <a:ext uri="{FF2B5EF4-FFF2-40B4-BE49-F238E27FC236}">
                  <a16:creationId xmlns:a16="http://schemas.microsoft.com/office/drawing/2014/main" id="{D3AF6D74-56B7-AD48-9EAD-7836AC8471BC}"/>
                </a:ext>
              </a:extLst>
            </p:cNvPr>
            <p:cNvCxnSpPr>
              <a:cxnSpLocks/>
              <a:stCxn id="43" idx="3"/>
              <a:endCxn id="42" idx="0"/>
            </p:cNvCxnSpPr>
            <p:nvPr/>
          </p:nvCxnSpPr>
          <p:spPr>
            <a:xfrm flipH="1">
              <a:off x="1178704" y="3796974"/>
              <a:ext cx="314977" cy="40639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6085F8E7-149C-2543-940B-BDFB6099A4C2}"/>
                </a:ext>
              </a:extLst>
            </p:cNvPr>
            <p:cNvCxnSpPr>
              <a:cxnSpLocks/>
              <a:stCxn id="43" idx="5"/>
              <a:endCxn id="44" idx="0"/>
            </p:cNvCxnSpPr>
            <p:nvPr/>
          </p:nvCxnSpPr>
          <p:spPr>
            <a:xfrm>
              <a:off x="2180989" y="3796974"/>
              <a:ext cx="383295" cy="43113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436762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DA9B5-7E3E-2346-BE20-455E0B953960}"/>
              </a:ext>
            </a:extLst>
          </p:cNvPr>
          <p:cNvSpPr>
            <a:spLocks noGrp="1"/>
          </p:cNvSpPr>
          <p:nvPr>
            <p:ph type="title"/>
          </p:nvPr>
        </p:nvSpPr>
        <p:spPr/>
        <p:txBody>
          <a:bodyPr/>
          <a:lstStyle/>
          <a:p>
            <a:r>
              <a:rPr lang="de-DE" dirty="0"/>
              <a:t>Faktormodelle: Beispiel Umwandlung BN in MN</a:t>
            </a:r>
          </a:p>
        </p:txBody>
      </p:sp>
      <p:sp>
        <p:nvSpPr>
          <p:cNvPr id="154" name="Content Placeholder 153">
            <a:extLst>
              <a:ext uri="{FF2B5EF4-FFF2-40B4-BE49-F238E27FC236}">
                <a16:creationId xmlns:a16="http://schemas.microsoft.com/office/drawing/2014/main" id="{A3D2E3C2-0DA1-4641-894F-803E679875D2}"/>
              </a:ext>
            </a:extLst>
          </p:cNvPr>
          <p:cNvSpPr>
            <a:spLocks noGrp="1"/>
          </p:cNvSpPr>
          <p:nvPr>
            <p:ph idx="1"/>
          </p:nvPr>
        </p:nvSpPr>
        <p:spPr/>
        <p:txBody>
          <a:bodyPr>
            <a:normAutofit/>
          </a:bodyPr>
          <a:lstStyle/>
          <a:p>
            <a:r>
              <a:rPr lang="de-DE" dirty="0"/>
              <a:t>Ein Beispiel mit mehreren Elternknoten</a:t>
            </a:r>
          </a:p>
          <a:p>
            <a:endParaRPr lang="de-DE" dirty="0"/>
          </a:p>
          <a:p>
            <a:endParaRPr lang="de-DE" dirty="0"/>
          </a:p>
          <a:p>
            <a:endParaRPr lang="de-DE" dirty="0"/>
          </a:p>
          <a:p>
            <a:endParaRPr lang="de-DE" dirty="0"/>
          </a:p>
          <a:p>
            <a:pPr lvl="1"/>
            <a:endParaRPr lang="de-DE" dirty="0"/>
          </a:p>
          <a:p>
            <a:endParaRPr lang="de-DE" dirty="0"/>
          </a:p>
          <a:p>
            <a:pPr lvl="1"/>
            <a:endParaRPr lang="de-DE" dirty="0"/>
          </a:p>
          <a:p>
            <a:pPr lvl="1"/>
            <a:endParaRPr lang="de-DE" dirty="0"/>
          </a:p>
          <a:p>
            <a:endParaRPr lang="de-DE" dirty="0"/>
          </a:p>
        </p:txBody>
      </p:sp>
      <p:sp>
        <p:nvSpPr>
          <p:cNvPr id="4" name="Date Placeholder 3">
            <a:extLst>
              <a:ext uri="{FF2B5EF4-FFF2-40B4-BE49-F238E27FC236}">
                <a16:creationId xmlns:a16="http://schemas.microsoft.com/office/drawing/2014/main" id="{890C195E-1B82-574B-82AC-A0D0A70C6676}"/>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19036A2F-1A90-A34E-9528-BD50D9AB98D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0F6F3F53-8084-344F-B321-F6E4C99DBB04}"/>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81</a:t>
            </a:fld>
            <a:r>
              <a:rPr lang="de-DE"/>
              <a:t> </a:t>
            </a:r>
            <a:endParaRPr lang="de-DE" sz="1400" dirty="0"/>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6207E055-47D5-A147-BD6A-64687537AD92}"/>
                  </a:ext>
                </a:extLst>
              </p:cNvPr>
              <p:cNvSpPr txBox="1"/>
              <p:nvPr/>
            </p:nvSpPr>
            <p:spPr>
              <a:xfrm>
                <a:off x="998784" y="2442017"/>
                <a:ext cx="1656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𝐵</m:t>
                      </m:r>
                      <m:r>
                        <a:rPr lang="de-DE" b="0" i="1" smtClean="0">
                          <a:latin typeface="Cambria Math" panose="02040503050406030204" pitchFamily="18" charset="0"/>
                        </a:rPr>
                        <m:t>𝑢𝑟𝑔𝑙𝑎𝑟𝑦</m:t>
                      </m:r>
                    </m:oMath>
                  </m:oMathPara>
                </a14:m>
                <a:endParaRPr lang="en-GB" dirty="0"/>
              </a:p>
            </p:txBody>
          </p:sp>
        </mc:Choice>
        <mc:Fallback xmlns="">
          <p:sp>
            <p:nvSpPr>
              <p:cNvPr id="50" name="TextBox 49">
                <a:extLst>
                  <a:ext uri="{FF2B5EF4-FFF2-40B4-BE49-F238E27FC236}">
                    <a16:creationId xmlns:a16="http://schemas.microsoft.com/office/drawing/2014/main" id="{6207E055-47D5-A147-BD6A-64687537AD92}"/>
                  </a:ext>
                </a:extLst>
              </p:cNvPr>
              <p:cNvSpPr txBox="1">
                <a:spLocks noRot="1" noChangeAspect="1" noMove="1" noResize="1" noEditPoints="1" noAdjustHandles="1" noChangeArrowheads="1" noChangeShapeType="1" noTextEdit="1"/>
              </p:cNvSpPr>
              <p:nvPr/>
            </p:nvSpPr>
            <p:spPr>
              <a:xfrm>
                <a:off x="998784" y="2442017"/>
                <a:ext cx="1656000" cy="389513"/>
              </a:xfrm>
              <a:prstGeom prst="ellipse">
                <a:avLst/>
              </a:prstGeom>
              <a:blipFill>
                <a:blip r:embed="rId2"/>
                <a:stretch>
                  <a:fillRect b="-625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7271BC0-E375-784D-8BFD-30AE6AC33805}"/>
                  </a:ext>
                </a:extLst>
              </p:cNvPr>
              <p:cNvSpPr txBox="1"/>
              <p:nvPr/>
            </p:nvSpPr>
            <p:spPr>
              <a:xfrm>
                <a:off x="1187881" y="4107494"/>
                <a:ext cx="165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𝐽𝑜h𝑛𝐶𝑎𝑙𝑙</m:t>
                      </m:r>
                    </m:oMath>
                  </m:oMathPara>
                </a14:m>
                <a:endParaRPr lang="en-GB" dirty="0"/>
              </a:p>
            </p:txBody>
          </p:sp>
        </mc:Choice>
        <mc:Fallback xmlns="">
          <p:sp>
            <p:nvSpPr>
              <p:cNvPr id="51" name="TextBox 50">
                <a:extLst>
                  <a:ext uri="{FF2B5EF4-FFF2-40B4-BE49-F238E27FC236}">
                    <a16:creationId xmlns:a16="http://schemas.microsoft.com/office/drawing/2014/main" id="{A7271BC0-E375-784D-8BFD-30AE6AC33805}"/>
                  </a:ext>
                </a:extLst>
              </p:cNvPr>
              <p:cNvSpPr txBox="1">
                <a:spLocks noRot="1" noChangeAspect="1" noMove="1" noResize="1" noEditPoints="1" noAdjustHandles="1" noChangeArrowheads="1" noChangeShapeType="1" noTextEdit="1"/>
              </p:cNvSpPr>
              <p:nvPr/>
            </p:nvSpPr>
            <p:spPr>
              <a:xfrm>
                <a:off x="1187881" y="4107494"/>
                <a:ext cx="1656000" cy="389513"/>
              </a:xfrm>
              <a:prstGeom prst="ellipse">
                <a:avLst/>
              </a:prstGeom>
              <a:blipFill>
                <a:blip r:embed="rId3"/>
                <a:stretch>
                  <a:fillRect b="-3030"/>
                </a:stretch>
              </a:blipFill>
              <a:ln>
                <a:solidFill>
                  <a:schemeClr val="tx1"/>
                </a:solidFill>
              </a:ln>
            </p:spPr>
            <p:txBody>
              <a:bodyPr/>
              <a:lstStyle/>
              <a:p>
                <a:r>
                  <a:rPr lang="de-DE">
                    <a:noFill/>
                  </a:rPr>
                  <a:t> </a:t>
                </a:r>
              </a:p>
            </p:txBody>
          </p:sp>
        </mc:Fallback>
      </mc:AlternateContent>
      <p:cxnSp>
        <p:nvCxnSpPr>
          <p:cNvPr id="53" name="Straight Connector 52">
            <a:extLst>
              <a:ext uri="{FF2B5EF4-FFF2-40B4-BE49-F238E27FC236}">
                <a16:creationId xmlns:a16="http://schemas.microsoft.com/office/drawing/2014/main" id="{D7E580BC-8EA9-5C4F-BB8F-8E2F6D13E74E}"/>
              </a:ext>
            </a:extLst>
          </p:cNvPr>
          <p:cNvCxnSpPr>
            <a:cxnSpLocks/>
            <a:stCxn id="66" idx="3"/>
            <a:endCxn id="51" idx="7"/>
          </p:cNvCxnSpPr>
          <p:nvPr/>
        </p:nvCxnSpPr>
        <p:spPr>
          <a:xfrm flipH="1">
            <a:off x="2601365" y="3680914"/>
            <a:ext cx="119885" cy="483623"/>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ED88A8A4-F1F8-1C4E-B29E-110DECFF223E}"/>
              </a:ext>
            </a:extLst>
          </p:cNvPr>
          <p:cNvCxnSpPr>
            <a:cxnSpLocks/>
            <a:stCxn id="50" idx="4"/>
            <a:endCxn id="66" idx="1"/>
          </p:cNvCxnSpPr>
          <p:nvPr/>
        </p:nvCxnSpPr>
        <p:spPr>
          <a:xfrm>
            <a:off x="1826784" y="2831530"/>
            <a:ext cx="894466" cy="573957"/>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0AB06D5-CC81-9F4B-ACC7-B63CE0590A5F}"/>
              </a:ext>
            </a:extLst>
          </p:cNvPr>
          <p:cNvCxnSpPr>
            <a:cxnSpLocks/>
            <a:stCxn id="64" idx="4"/>
            <a:endCxn id="66" idx="7"/>
          </p:cNvCxnSpPr>
          <p:nvPr/>
        </p:nvCxnSpPr>
        <p:spPr>
          <a:xfrm flipH="1">
            <a:off x="3892218" y="2831530"/>
            <a:ext cx="1027085" cy="573957"/>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C43DBFF-4D61-7140-AF8F-7D69560A9FE7}"/>
              </a:ext>
            </a:extLst>
          </p:cNvPr>
          <p:cNvCxnSpPr>
            <a:cxnSpLocks/>
            <a:stCxn id="66" idx="5"/>
            <a:endCxn id="67" idx="1"/>
          </p:cNvCxnSpPr>
          <p:nvPr/>
        </p:nvCxnSpPr>
        <p:spPr>
          <a:xfrm>
            <a:off x="3892218" y="3680914"/>
            <a:ext cx="168839" cy="486748"/>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4" name="TextBox 63">
                <a:extLst>
                  <a:ext uri="{FF2B5EF4-FFF2-40B4-BE49-F238E27FC236}">
                    <a16:creationId xmlns:a16="http://schemas.microsoft.com/office/drawing/2014/main" id="{FC926246-D735-CC4E-9B97-F7BCF989EBF0}"/>
                  </a:ext>
                </a:extLst>
              </p:cNvPr>
              <p:cNvSpPr txBox="1"/>
              <p:nvPr/>
            </p:nvSpPr>
            <p:spPr>
              <a:xfrm>
                <a:off x="4091303" y="2442017"/>
                <a:ext cx="165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𝐸𝑎𝑟𝑡h𝑞𝑢𝑎𝑘𝑒</m:t>
                      </m:r>
                    </m:oMath>
                  </m:oMathPara>
                </a14:m>
                <a:endParaRPr lang="en-GB" dirty="0"/>
              </a:p>
            </p:txBody>
          </p:sp>
        </mc:Choice>
        <mc:Fallback xmlns="">
          <p:sp>
            <p:nvSpPr>
              <p:cNvPr id="64" name="TextBox 63">
                <a:extLst>
                  <a:ext uri="{FF2B5EF4-FFF2-40B4-BE49-F238E27FC236}">
                    <a16:creationId xmlns:a16="http://schemas.microsoft.com/office/drawing/2014/main" id="{FC926246-D735-CC4E-9B97-F7BCF989EBF0}"/>
                  </a:ext>
                </a:extLst>
              </p:cNvPr>
              <p:cNvSpPr txBox="1">
                <a:spLocks noRot="1" noChangeAspect="1" noMove="1" noResize="1" noEditPoints="1" noAdjustHandles="1" noChangeArrowheads="1" noChangeShapeType="1" noTextEdit="1"/>
              </p:cNvSpPr>
              <p:nvPr/>
            </p:nvSpPr>
            <p:spPr>
              <a:xfrm>
                <a:off x="4091303" y="2442017"/>
                <a:ext cx="1656000" cy="389513"/>
              </a:xfrm>
              <a:prstGeom prst="ellipse">
                <a:avLst/>
              </a:prstGeom>
              <a:blipFill>
                <a:blip r:embed="rId4"/>
                <a:stretch>
                  <a:fillRect b="-625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79B58565-0C1F-EA46-B55C-2CA7E90715D5}"/>
                  </a:ext>
                </a:extLst>
              </p:cNvPr>
              <p:cNvSpPr txBox="1"/>
              <p:nvPr/>
            </p:nvSpPr>
            <p:spPr>
              <a:xfrm>
                <a:off x="2478734" y="3348444"/>
                <a:ext cx="165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𝐴𝑙𝑎𝑟𝑚</m:t>
                      </m:r>
                    </m:oMath>
                  </m:oMathPara>
                </a14:m>
                <a:endParaRPr lang="en-GB" dirty="0"/>
              </a:p>
            </p:txBody>
          </p:sp>
        </mc:Choice>
        <mc:Fallback xmlns="">
          <p:sp>
            <p:nvSpPr>
              <p:cNvPr id="66" name="TextBox 65">
                <a:extLst>
                  <a:ext uri="{FF2B5EF4-FFF2-40B4-BE49-F238E27FC236}">
                    <a16:creationId xmlns:a16="http://schemas.microsoft.com/office/drawing/2014/main" id="{79B58565-0C1F-EA46-B55C-2CA7E90715D5}"/>
                  </a:ext>
                </a:extLst>
              </p:cNvPr>
              <p:cNvSpPr txBox="1">
                <a:spLocks noRot="1" noChangeAspect="1" noMove="1" noResize="1" noEditPoints="1" noAdjustHandles="1" noChangeArrowheads="1" noChangeShapeType="1" noTextEdit="1"/>
              </p:cNvSpPr>
              <p:nvPr/>
            </p:nvSpPr>
            <p:spPr>
              <a:xfrm>
                <a:off x="2478734" y="3348444"/>
                <a:ext cx="1656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7C19BC7E-1E82-C148-8B64-EE6836736557}"/>
                  </a:ext>
                </a:extLst>
              </p:cNvPr>
              <p:cNvSpPr txBox="1"/>
              <p:nvPr/>
            </p:nvSpPr>
            <p:spPr>
              <a:xfrm>
                <a:off x="3818541" y="4110619"/>
                <a:ext cx="165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𝑀𝑎𝑟𝑦𝐶𝑎𝑙𝑙</m:t>
                      </m:r>
                    </m:oMath>
                  </m:oMathPara>
                </a14:m>
                <a:endParaRPr lang="en-GB" dirty="0">
                  <a:solidFill>
                    <a:schemeClr val="accent1"/>
                  </a:solidFill>
                </a:endParaRPr>
              </a:p>
            </p:txBody>
          </p:sp>
        </mc:Choice>
        <mc:Fallback xmlns="">
          <p:sp>
            <p:nvSpPr>
              <p:cNvPr id="67" name="TextBox 66">
                <a:extLst>
                  <a:ext uri="{FF2B5EF4-FFF2-40B4-BE49-F238E27FC236}">
                    <a16:creationId xmlns:a16="http://schemas.microsoft.com/office/drawing/2014/main" id="{7C19BC7E-1E82-C148-8B64-EE6836736557}"/>
                  </a:ext>
                </a:extLst>
              </p:cNvPr>
              <p:cNvSpPr txBox="1">
                <a:spLocks noRot="1" noChangeAspect="1" noMove="1" noResize="1" noEditPoints="1" noAdjustHandles="1" noChangeArrowheads="1" noChangeShapeType="1" noTextEdit="1"/>
              </p:cNvSpPr>
              <p:nvPr/>
            </p:nvSpPr>
            <p:spPr>
              <a:xfrm>
                <a:off x="3818541" y="4110619"/>
                <a:ext cx="1656000" cy="389513"/>
              </a:xfrm>
              <a:prstGeom prst="ellipse">
                <a:avLst/>
              </a:prstGeom>
              <a:blipFill>
                <a:blip r:embed="rId6"/>
                <a:stretch>
                  <a:fillRect b="-9677"/>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8" name="TextBox 87">
                <a:extLst>
                  <a:ext uri="{FF2B5EF4-FFF2-40B4-BE49-F238E27FC236}">
                    <a16:creationId xmlns:a16="http://schemas.microsoft.com/office/drawing/2014/main" id="{7C9911F9-E260-804D-B672-2C8932D7D8A9}"/>
                  </a:ext>
                </a:extLst>
              </p:cNvPr>
              <p:cNvSpPr txBox="1"/>
              <p:nvPr/>
            </p:nvSpPr>
            <p:spPr>
              <a:xfrm>
                <a:off x="2478734" y="2098107"/>
                <a:ext cx="1656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𝐸</m:t>
                      </m:r>
                      <m:r>
                        <a:rPr lang="de-DE" b="0" i="1" smtClean="0">
                          <a:latin typeface="Cambria Math" panose="02040503050406030204" pitchFamily="18" charset="0"/>
                        </a:rPr>
                        <m:t>𝑟𝑟𝑜𝑟</m:t>
                      </m:r>
                    </m:oMath>
                  </m:oMathPara>
                </a14:m>
                <a:endParaRPr lang="en-GB" dirty="0"/>
              </a:p>
            </p:txBody>
          </p:sp>
        </mc:Choice>
        <mc:Fallback xmlns="">
          <p:sp>
            <p:nvSpPr>
              <p:cNvPr id="88" name="TextBox 87">
                <a:extLst>
                  <a:ext uri="{FF2B5EF4-FFF2-40B4-BE49-F238E27FC236}">
                    <a16:creationId xmlns:a16="http://schemas.microsoft.com/office/drawing/2014/main" id="{7C9911F9-E260-804D-B672-2C8932D7D8A9}"/>
                  </a:ext>
                </a:extLst>
              </p:cNvPr>
              <p:cNvSpPr txBox="1">
                <a:spLocks noRot="1" noChangeAspect="1" noMove="1" noResize="1" noEditPoints="1" noAdjustHandles="1" noChangeArrowheads="1" noChangeShapeType="1" noTextEdit="1"/>
              </p:cNvSpPr>
              <p:nvPr/>
            </p:nvSpPr>
            <p:spPr>
              <a:xfrm>
                <a:off x="2478734" y="2098107"/>
                <a:ext cx="1656000"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E8E2340B-2926-7246-BA89-74AB7B8294EB}"/>
                  </a:ext>
                </a:extLst>
              </p:cNvPr>
              <p:cNvSpPr txBox="1"/>
              <p:nvPr/>
            </p:nvSpPr>
            <p:spPr>
              <a:xfrm>
                <a:off x="359881" y="3348442"/>
                <a:ext cx="1656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𝑇</m:t>
                      </m:r>
                      <m:r>
                        <a:rPr lang="de-DE" b="0" i="1" smtClean="0">
                          <a:latin typeface="Cambria Math" panose="02040503050406030204" pitchFamily="18" charset="0"/>
                        </a:rPr>
                        <m:t>𝑉</m:t>
                      </m:r>
                    </m:oMath>
                  </m:oMathPara>
                </a14:m>
                <a:endParaRPr lang="en-GB" dirty="0"/>
              </a:p>
            </p:txBody>
          </p:sp>
        </mc:Choice>
        <mc:Fallback xmlns="">
          <p:sp>
            <p:nvSpPr>
              <p:cNvPr id="89" name="TextBox 88">
                <a:extLst>
                  <a:ext uri="{FF2B5EF4-FFF2-40B4-BE49-F238E27FC236}">
                    <a16:creationId xmlns:a16="http://schemas.microsoft.com/office/drawing/2014/main" id="{E8E2340B-2926-7246-BA89-74AB7B8294EB}"/>
                  </a:ext>
                </a:extLst>
              </p:cNvPr>
              <p:cNvSpPr txBox="1">
                <a:spLocks noRot="1" noChangeAspect="1" noMove="1" noResize="1" noEditPoints="1" noAdjustHandles="1" noChangeArrowheads="1" noChangeShapeType="1" noTextEdit="1"/>
              </p:cNvSpPr>
              <p:nvPr/>
            </p:nvSpPr>
            <p:spPr>
              <a:xfrm>
                <a:off x="359881" y="3348442"/>
                <a:ext cx="1656000"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0" name="TextBox 89">
                <a:extLst>
                  <a:ext uri="{FF2B5EF4-FFF2-40B4-BE49-F238E27FC236}">
                    <a16:creationId xmlns:a16="http://schemas.microsoft.com/office/drawing/2014/main" id="{CFFCC18F-A9C5-3D48-B57B-EAD85449E70C}"/>
                  </a:ext>
                </a:extLst>
              </p:cNvPr>
              <p:cNvSpPr txBox="1"/>
              <p:nvPr/>
            </p:nvSpPr>
            <p:spPr>
              <a:xfrm>
                <a:off x="4597587" y="3348442"/>
                <a:ext cx="1656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𝑁</m:t>
                      </m:r>
                      <m:r>
                        <a:rPr lang="de-DE" b="0" i="1" smtClean="0">
                          <a:latin typeface="Cambria Math" panose="02040503050406030204" pitchFamily="18" charset="0"/>
                        </a:rPr>
                        <m:t>𝑎𝑝</m:t>
                      </m:r>
                    </m:oMath>
                  </m:oMathPara>
                </a14:m>
                <a:endParaRPr lang="en-GB" dirty="0"/>
              </a:p>
            </p:txBody>
          </p:sp>
        </mc:Choice>
        <mc:Fallback xmlns="">
          <p:sp>
            <p:nvSpPr>
              <p:cNvPr id="90" name="TextBox 89">
                <a:extLst>
                  <a:ext uri="{FF2B5EF4-FFF2-40B4-BE49-F238E27FC236}">
                    <a16:creationId xmlns:a16="http://schemas.microsoft.com/office/drawing/2014/main" id="{CFFCC18F-A9C5-3D48-B57B-EAD85449E70C}"/>
                  </a:ext>
                </a:extLst>
              </p:cNvPr>
              <p:cNvSpPr txBox="1">
                <a:spLocks noRot="1" noChangeAspect="1" noMove="1" noResize="1" noEditPoints="1" noAdjustHandles="1" noChangeArrowheads="1" noChangeShapeType="1" noTextEdit="1"/>
              </p:cNvSpPr>
              <p:nvPr/>
            </p:nvSpPr>
            <p:spPr>
              <a:xfrm>
                <a:off x="4597587" y="3348442"/>
                <a:ext cx="1656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95" name="Straight Connector 94">
            <a:extLst>
              <a:ext uri="{FF2B5EF4-FFF2-40B4-BE49-F238E27FC236}">
                <a16:creationId xmlns:a16="http://schemas.microsoft.com/office/drawing/2014/main" id="{798195E6-A432-504F-8061-CDFC8D20A6B6}"/>
              </a:ext>
            </a:extLst>
          </p:cNvPr>
          <p:cNvCxnSpPr>
            <a:cxnSpLocks/>
            <a:stCxn id="88" idx="4"/>
            <a:endCxn id="66" idx="0"/>
          </p:cNvCxnSpPr>
          <p:nvPr/>
        </p:nvCxnSpPr>
        <p:spPr>
          <a:xfrm>
            <a:off x="3306734" y="2487620"/>
            <a:ext cx="0" cy="860824"/>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EA06522B-2F79-824D-B86D-7EB3D282012C}"/>
              </a:ext>
            </a:extLst>
          </p:cNvPr>
          <p:cNvCxnSpPr>
            <a:cxnSpLocks/>
            <a:stCxn id="89" idx="4"/>
            <a:endCxn id="51" idx="1"/>
          </p:cNvCxnSpPr>
          <p:nvPr/>
        </p:nvCxnSpPr>
        <p:spPr>
          <a:xfrm>
            <a:off x="1187881" y="3737955"/>
            <a:ext cx="242516" cy="426582"/>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854D798-6D65-D243-9D4C-164726E55534}"/>
              </a:ext>
            </a:extLst>
          </p:cNvPr>
          <p:cNvCxnSpPr>
            <a:cxnSpLocks/>
            <a:stCxn id="90" idx="4"/>
            <a:endCxn id="67" idx="7"/>
          </p:cNvCxnSpPr>
          <p:nvPr/>
        </p:nvCxnSpPr>
        <p:spPr>
          <a:xfrm flipH="1">
            <a:off x="5232025" y="3737955"/>
            <a:ext cx="193562" cy="429707"/>
          </a:xfrm>
          <a:prstGeom prst="line">
            <a:avLst/>
          </a:prstGeom>
          <a:ln>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8" name="TextBox 107">
                <a:extLst>
                  <a:ext uri="{FF2B5EF4-FFF2-40B4-BE49-F238E27FC236}">
                    <a16:creationId xmlns:a16="http://schemas.microsoft.com/office/drawing/2014/main" id="{DBF903BF-0998-CE40-8182-C9C2CFCC81F8}"/>
                  </a:ext>
                </a:extLst>
              </p:cNvPr>
              <p:cNvSpPr txBox="1"/>
              <p:nvPr/>
            </p:nvSpPr>
            <p:spPr>
              <a:xfrm>
                <a:off x="6818930" y="3801172"/>
                <a:ext cx="1656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𝐵</m:t>
                      </m:r>
                      <m:r>
                        <a:rPr lang="de-DE" b="0" i="1" smtClean="0">
                          <a:latin typeface="Cambria Math" panose="02040503050406030204" pitchFamily="18" charset="0"/>
                        </a:rPr>
                        <m:t>𝑢𝑟𝑔𝑙𝑎𝑟𝑦</m:t>
                      </m:r>
                    </m:oMath>
                  </m:oMathPara>
                </a14:m>
                <a:endParaRPr lang="en-GB" dirty="0"/>
              </a:p>
            </p:txBody>
          </p:sp>
        </mc:Choice>
        <mc:Fallback xmlns="">
          <p:sp>
            <p:nvSpPr>
              <p:cNvPr id="108" name="TextBox 107">
                <a:extLst>
                  <a:ext uri="{FF2B5EF4-FFF2-40B4-BE49-F238E27FC236}">
                    <a16:creationId xmlns:a16="http://schemas.microsoft.com/office/drawing/2014/main" id="{DBF903BF-0998-CE40-8182-C9C2CFCC81F8}"/>
                  </a:ext>
                </a:extLst>
              </p:cNvPr>
              <p:cNvSpPr txBox="1">
                <a:spLocks noRot="1" noChangeAspect="1" noMove="1" noResize="1" noEditPoints="1" noAdjustHandles="1" noChangeArrowheads="1" noChangeShapeType="1" noTextEdit="1"/>
              </p:cNvSpPr>
              <p:nvPr/>
            </p:nvSpPr>
            <p:spPr>
              <a:xfrm>
                <a:off x="6818930" y="3801172"/>
                <a:ext cx="1656000" cy="389513"/>
              </a:xfrm>
              <a:prstGeom prst="ellipse">
                <a:avLst/>
              </a:prstGeom>
              <a:blipFill>
                <a:blip r:embed="rId10"/>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9" name="TextBox 108">
                <a:extLst>
                  <a:ext uri="{FF2B5EF4-FFF2-40B4-BE49-F238E27FC236}">
                    <a16:creationId xmlns:a16="http://schemas.microsoft.com/office/drawing/2014/main" id="{FFEF69FF-8C1B-2E45-ACB9-8CED9C63046E}"/>
                  </a:ext>
                </a:extLst>
              </p:cNvPr>
              <p:cNvSpPr txBox="1"/>
              <p:nvPr/>
            </p:nvSpPr>
            <p:spPr>
              <a:xfrm>
                <a:off x="7008027" y="5466649"/>
                <a:ext cx="165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𝐽𝑜h𝑛𝐶𝑎𝑙𝑙</m:t>
                      </m:r>
                    </m:oMath>
                  </m:oMathPara>
                </a14:m>
                <a:endParaRPr lang="en-GB" dirty="0"/>
              </a:p>
            </p:txBody>
          </p:sp>
        </mc:Choice>
        <mc:Fallback xmlns="">
          <p:sp>
            <p:nvSpPr>
              <p:cNvPr id="109" name="TextBox 108">
                <a:extLst>
                  <a:ext uri="{FF2B5EF4-FFF2-40B4-BE49-F238E27FC236}">
                    <a16:creationId xmlns:a16="http://schemas.microsoft.com/office/drawing/2014/main" id="{FFEF69FF-8C1B-2E45-ACB9-8CED9C63046E}"/>
                  </a:ext>
                </a:extLst>
              </p:cNvPr>
              <p:cNvSpPr txBox="1">
                <a:spLocks noRot="1" noChangeAspect="1" noMove="1" noResize="1" noEditPoints="1" noAdjustHandles="1" noChangeArrowheads="1" noChangeShapeType="1" noTextEdit="1"/>
              </p:cNvSpPr>
              <p:nvPr/>
            </p:nvSpPr>
            <p:spPr>
              <a:xfrm>
                <a:off x="7008027" y="5466649"/>
                <a:ext cx="1656000" cy="389513"/>
              </a:xfrm>
              <a:prstGeom prst="ellipse">
                <a:avLst/>
              </a:prstGeom>
              <a:blipFill>
                <a:blip r:embed="rId11"/>
                <a:stretch>
                  <a:fillRect b="-3030"/>
                </a:stretch>
              </a:blipFill>
              <a:ln>
                <a:solidFill>
                  <a:schemeClr val="tx1"/>
                </a:solidFill>
              </a:ln>
            </p:spPr>
            <p:txBody>
              <a:bodyPr/>
              <a:lstStyle/>
              <a:p>
                <a:r>
                  <a:rPr lang="de-DE">
                    <a:noFill/>
                  </a:rPr>
                  <a:t> </a:t>
                </a:r>
              </a:p>
            </p:txBody>
          </p:sp>
        </mc:Fallback>
      </mc:AlternateContent>
      <p:cxnSp>
        <p:nvCxnSpPr>
          <p:cNvPr id="110" name="Straight Connector 109">
            <a:extLst>
              <a:ext uri="{FF2B5EF4-FFF2-40B4-BE49-F238E27FC236}">
                <a16:creationId xmlns:a16="http://schemas.microsoft.com/office/drawing/2014/main" id="{63C46BF4-8CD7-B448-B45A-11A697E62D4D}"/>
              </a:ext>
            </a:extLst>
          </p:cNvPr>
          <p:cNvCxnSpPr>
            <a:cxnSpLocks/>
            <a:stCxn id="115" idx="3"/>
            <a:endCxn id="109" idx="7"/>
          </p:cNvCxnSpPr>
          <p:nvPr/>
        </p:nvCxnSpPr>
        <p:spPr>
          <a:xfrm flipH="1">
            <a:off x="8421511" y="5040069"/>
            <a:ext cx="119885" cy="483623"/>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26F0044-6DE4-CA4C-9A39-AC2EC35DED15}"/>
              </a:ext>
            </a:extLst>
          </p:cNvPr>
          <p:cNvCxnSpPr>
            <a:cxnSpLocks/>
            <a:stCxn id="108" idx="4"/>
            <a:endCxn id="115" idx="1"/>
          </p:cNvCxnSpPr>
          <p:nvPr/>
        </p:nvCxnSpPr>
        <p:spPr>
          <a:xfrm>
            <a:off x="7646930" y="4190685"/>
            <a:ext cx="894466" cy="573957"/>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4F4F6791-8363-894E-82A9-D3FDB46E2C75}"/>
              </a:ext>
            </a:extLst>
          </p:cNvPr>
          <p:cNvCxnSpPr>
            <a:cxnSpLocks/>
            <a:stCxn id="114" idx="4"/>
            <a:endCxn id="115" idx="7"/>
          </p:cNvCxnSpPr>
          <p:nvPr/>
        </p:nvCxnSpPr>
        <p:spPr>
          <a:xfrm flipH="1">
            <a:off x="9712364" y="4190685"/>
            <a:ext cx="1027085" cy="573957"/>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815323A8-8CA9-6D44-9FFA-67C3D8E3B1B9}"/>
              </a:ext>
            </a:extLst>
          </p:cNvPr>
          <p:cNvCxnSpPr>
            <a:cxnSpLocks/>
            <a:stCxn id="115" idx="5"/>
            <a:endCxn id="116" idx="1"/>
          </p:cNvCxnSpPr>
          <p:nvPr/>
        </p:nvCxnSpPr>
        <p:spPr>
          <a:xfrm>
            <a:off x="9712364" y="5040069"/>
            <a:ext cx="168839" cy="486748"/>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4" name="TextBox 113">
                <a:extLst>
                  <a:ext uri="{FF2B5EF4-FFF2-40B4-BE49-F238E27FC236}">
                    <a16:creationId xmlns:a16="http://schemas.microsoft.com/office/drawing/2014/main" id="{2EBF452E-1F62-A24F-9A1A-D56492DEFC3D}"/>
                  </a:ext>
                </a:extLst>
              </p:cNvPr>
              <p:cNvSpPr txBox="1"/>
              <p:nvPr/>
            </p:nvSpPr>
            <p:spPr>
              <a:xfrm>
                <a:off x="9911449" y="3801172"/>
                <a:ext cx="165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𝐸𝑎𝑟𝑡h𝑞𝑢𝑎𝑘𝑒</m:t>
                      </m:r>
                    </m:oMath>
                  </m:oMathPara>
                </a14:m>
                <a:endParaRPr lang="en-GB" dirty="0"/>
              </a:p>
            </p:txBody>
          </p:sp>
        </mc:Choice>
        <mc:Fallback xmlns="">
          <p:sp>
            <p:nvSpPr>
              <p:cNvPr id="114" name="TextBox 113">
                <a:extLst>
                  <a:ext uri="{FF2B5EF4-FFF2-40B4-BE49-F238E27FC236}">
                    <a16:creationId xmlns:a16="http://schemas.microsoft.com/office/drawing/2014/main" id="{2EBF452E-1F62-A24F-9A1A-D56492DEFC3D}"/>
                  </a:ext>
                </a:extLst>
              </p:cNvPr>
              <p:cNvSpPr txBox="1">
                <a:spLocks noRot="1" noChangeAspect="1" noMove="1" noResize="1" noEditPoints="1" noAdjustHandles="1" noChangeArrowheads="1" noChangeShapeType="1" noTextEdit="1"/>
              </p:cNvSpPr>
              <p:nvPr/>
            </p:nvSpPr>
            <p:spPr>
              <a:xfrm>
                <a:off x="9911449" y="3801172"/>
                <a:ext cx="1656000" cy="389513"/>
              </a:xfrm>
              <a:prstGeom prst="ellipse">
                <a:avLst/>
              </a:prstGeom>
              <a:blipFill>
                <a:blip r:embed="rId12"/>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5" name="TextBox 114">
                <a:extLst>
                  <a:ext uri="{FF2B5EF4-FFF2-40B4-BE49-F238E27FC236}">
                    <a16:creationId xmlns:a16="http://schemas.microsoft.com/office/drawing/2014/main" id="{8FC7D607-BDDB-EC43-A839-CFD978B20696}"/>
                  </a:ext>
                </a:extLst>
              </p:cNvPr>
              <p:cNvSpPr txBox="1"/>
              <p:nvPr/>
            </p:nvSpPr>
            <p:spPr>
              <a:xfrm>
                <a:off x="8298880" y="4707599"/>
                <a:ext cx="165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𝐴𝑙𝑎𝑟𝑚</m:t>
                      </m:r>
                    </m:oMath>
                  </m:oMathPara>
                </a14:m>
                <a:endParaRPr lang="en-GB" dirty="0"/>
              </a:p>
            </p:txBody>
          </p:sp>
        </mc:Choice>
        <mc:Fallback xmlns="">
          <p:sp>
            <p:nvSpPr>
              <p:cNvPr id="115" name="TextBox 114">
                <a:extLst>
                  <a:ext uri="{FF2B5EF4-FFF2-40B4-BE49-F238E27FC236}">
                    <a16:creationId xmlns:a16="http://schemas.microsoft.com/office/drawing/2014/main" id="{8FC7D607-BDDB-EC43-A839-CFD978B20696}"/>
                  </a:ext>
                </a:extLst>
              </p:cNvPr>
              <p:cNvSpPr txBox="1">
                <a:spLocks noRot="1" noChangeAspect="1" noMove="1" noResize="1" noEditPoints="1" noAdjustHandles="1" noChangeArrowheads="1" noChangeShapeType="1" noTextEdit="1"/>
              </p:cNvSpPr>
              <p:nvPr/>
            </p:nvSpPr>
            <p:spPr>
              <a:xfrm>
                <a:off x="8298880" y="4707599"/>
                <a:ext cx="1656000" cy="389513"/>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6" name="TextBox 115">
                <a:extLst>
                  <a:ext uri="{FF2B5EF4-FFF2-40B4-BE49-F238E27FC236}">
                    <a16:creationId xmlns:a16="http://schemas.microsoft.com/office/drawing/2014/main" id="{DE6AD0C4-6E1C-6443-AB59-20B6765DC49E}"/>
                  </a:ext>
                </a:extLst>
              </p:cNvPr>
              <p:cNvSpPr txBox="1"/>
              <p:nvPr/>
            </p:nvSpPr>
            <p:spPr>
              <a:xfrm>
                <a:off x="9638687" y="5469774"/>
                <a:ext cx="1656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𝑀𝑎𝑟𝑦𝐶𝑎𝑙𝑙</m:t>
                      </m:r>
                    </m:oMath>
                  </m:oMathPara>
                </a14:m>
                <a:endParaRPr lang="en-GB" dirty="0">
                  <a:solidFill>
                    <a:schemeClr val="accent1"/>
                  </a:solidFill>
                </a:endParaRPr>
              </a:p>
            </p:txBody>
          </p:sp>
        </mc:Choice>
        <mc:Fallback xmlns="">
          <p:sp>
            <p:nvSpPr>
              <p:cNvPr id="116" name="TextBox 115">
                <a:extLst>
                  <a:ext uri="{FF2B5EF4-FFF2-40B4-BE49-F238E27FC236}">
                    <a16:creationId xmlns:a16="http://schemas.microsoft.com/office/drawing/2014/main" id="{DE6AD0C4-6E1C-6443-AB59-20B6765DC49E}"/>
                  </a:ext>
                </a:extLst>
              </p:cNvPr>
              <p:cNvSpPr txBox="1">
                <a:spLocks noRot="1" noChangeAspect="1" noMove="1" noResize="1" noEditPoints="1" noAdjustHandles="1" noChangeArrowheads="1" noChangeShapeType="1" noTextEdit="1"/>
              </p:cNvSpPr>
              <p:nvPr/>
            </p:nvSpPr>
            <p:spPr>
              <a:xfrm>
                <a:off x="9638687" y="5469774"/>
                <a:ext cx="1656000" cy="389513"/>
              </a:xfrm>
              <a:prstGeom prst="ellipse">
                <a:avLst/>
              </a:prstGeom>
              <a:blipFill>
                <a:blip r:embed="rId14"/>
                <a:stretch>
                  <a:fillRect b="-9375"/>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7" name="TextBox 116">
                <a:extLst>
                  <a:ext uri="{FF2B5EF4-FFF2-40B4-BE49-F238E27FC236}">
                    <a16:creationId xmlns:a16="http://schemas.microsoft.com/office/drawing/2014/main" id="{9CAADC43-8BCD-AD4B-948E-23C35E273081}"/>
                  </a:ext>
                </a:extLst>
              </p:cNvPr>
              <p:cNvSpPr txBox="1"/>
              <p:nvPr/>
            </p:nvSpPr>
            <p:spPr>
              <a:xfrm>
                <a:off x="8298880" y="3457262"/>
                <a:ext cx="1656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𝐸</m:t>
                      </m:r>
                      <m:r>
                        <a:rPr lang="de-DE" b="0" i="1" smtClean="0">
                          <a:latin typeface="Cambria Math" panose="02040503050406030204" pitchFamily="18" charset="0"/>
                        </a:rPr>
                        <m:t>𝑟𝑟𝑜𝑟</m:t>
                      </m:r>
                    </m:oMath>
                  </m:oMathPara>
                </a14:m>
                <a:endParaRPr lang="en-GB" dirty="0"/>
              </a:p>
            </p:txBody>
          </p:sp>
        </mc:Choice>
        <mc:Fallback xmlns="">
          <p:sp>
            <p:nvSpPr>
              <p:cNvPr id="117" name="TextBox 116">
                <a:extLst>
                  <a:ext uri="{FF2B5EF4-FFF2-40B4-BE49-F238E27FC236}">
                    <a16:creationId xmlns:a16="http://schemas.microsoft.com/office/drawing/2014/main" id="{9CAADC43-8BCD-AD4B-948E-23C35E273081}"/>
                  </a:ext>
                </a:extLst>
              </p:cNvPr>
              <p:cNvSpPr txBox="1">
                <a:spLocks noRot="1" noChangeAspect="1" noMove="1" noResize="1" noEditPoints="1" noAdjustHandles="1" noChangeArrowheads="1" noChangeShapeType="1" noTextEdit="1"/>
              </p:cNvSpPr>
              <p:nvPr/>
            </p:nvSpPr>
            <p:spPr>
              <a:xfrm>
                <a:off x="8298880" y="3457262"/>
                <a:ext cx="1656000" cy="389513"/>
              </a:xfrm>
              <a:prstGeom prst="ellipse">
                <a:avLst/>
              </a:prstGeom>
              <a:blipFill>
                <a:blip r:embed="rId1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8" name="TextBox 117">
                <a:extLst>
                  <a:ext uri="{FF2B5EF4-FFF2-40B4-BE49-F238E27FC236}">
                    <a16:creationId xmlns:a16="http://schemas.microsoft.com/office/drawing/2014/main" id="{3766B760-3BEA-F544-AA5E-2200B3128F3A}"/>
                  </a:ext>
                </a:extLst>
              </p:cNvPr>
              <p:cNvSpPr txBox="1"/>
              <p:nvPr/>
            </p:nvSpPr>
            <p:spPr>
              <a:xfrm>
                <a:off x="6180027" y="4707597"/>
                <a:ext cx="1656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𝑇</m:t>
                      </m:r>
                      <m:r>
                        <a:rPr lang="de-DE" b="0" i="1" smtClean="0">
                          <a:latin typeface="Cambria Math" panose="02040503050406030204" pitchFamily="18" charset="0"/>
                        </a:rPr>
                        <m:t>𝑉</m:t>
                      </m:r>
                    </m:oMath>
                  </m:oMathPara>
                </a14:m>
                <a:endParaRPr lang="en-GB" dirty="0"/>
              </a:p>
            </p:txBody>
          </p:sp>
        </mc:Choice>
        <mc:Fallback xmlns="">
          <p:sp>
            <p:nvSpPr>
              <p:cNvPr id="118" name="TextBox 117">
                <a:extLst>
                  <a:ext uri="{FF2B5EF4-FFF2-40B4-BE49-F238E27FC236}">
                    <a16:creationId xmlns:a16="http://schemas.microsoft.com/office/drawing/2014/main" id="{3766B760-3BEA-F544-AA5E-2200B3128F3A}"/>
                  </a:ext>
                </a:extLst>
              </p:cNvPr>
              <p:cNvSpPr txBox="1">
                <a:spLocks noRot="1" noChangeAspect="1" noMove="1" noResize="1" noEditPoints="1" noAdjustHandles="1" noChangeArrowheads="1" noChangeShapeType="1" noTextEdit="1"/>
              </p:cNvSpPr>
              <p:nvPr/>
            </p:nvSpPr>
            <p:spPr>
              <a:xfrm>
                <a:off x="6180027" y="4707597"/>
                <a:ext cx="1656000" cy="389513"/>
              </a:xfrm>
              <a:prstGeom prst="ellipse">
                <a:avLst/>
              </a:prstGeom>
              <a:blipFill>
                <a:blip r:embed="rId1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9" name="TextBox 118">
                <a:extLst>
                  <a:ext uri="{FF2B5EF4-FFF2-40B4-BE49-F238E27FC236}">
                    <a16:creationId xmlns:a16="http://schemas.microsoft.com/office/drawing/2014/main" id="{01495ECB-DEEB-C645-9F1D-DE2F5538C160}"/>
                  </a:ext>
                </a:extLst>
              </p:cNvPr>
              <p:cNvSpPr txBox="1"/>
              <p:nvPr/>
            </p:nvSpPr>
            <p:spPr>
              <a:xfrm>
                <a:off x="10417733" y="4707597"/>
                <a:ext cx="1656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panose="02040503050406030204" pitchFamily="18" charset="0"/>
                        </a:rPr>
                        <m:t>𝑁</m:t>
                      </m:r>
                      <m:r>
                        <a:rPr lang="de-DE" b="0" i="1" smtClean="0">
                          <a:latin typeface="Cambria Math" panose="02040503050406030204" pitchFamily="18" charset="0"/>
                        </a:rPr>
                        <m:t>𝑎𝑝</m:t>
                      </m:r>
                    </m:oMath>
                  </m:oMathPara>
                </a14:m>
                <a:endParaRPr lang="en-GB" dirty="0"/>
              </a:p>
            </p:txBody>
          </p:sp>
        </mc:Choice>
        <mc:Fallback xmlns="">
          <p:sp>
            <p:nvSpPr>
              <p:cNvPr id="119" name="TextBox 118">
                <a:extLst>
                  <a:ext uri="{FF2B5EF4-FFF2-40B4-BE49-F238E27FC236}">
                    <a16:creationId xmlns:a16="http://schemas.microsoft.com/office/drawing/2014/main" id="{01495ECB-DEEB-C645-9F1D-DE2F5538C160}"/>
                  </a:ext>
                </a:extLst>
              </p:cNvPr>
              <p:cNvSpPr txBox="1">
                <a:spLocks noRot="1" noChangeAspect="1" noMove="1" noResize="1" noEditPoints="1" noAdjustHandles="1" noChangeArrowheads="1" noChangeShapeType="1" noTextEdit="1"/>
              </p:cNvSpPr>
              <p:nvPr/>
            </p:nvSpPr>
            <p:spPr>
              <a:xfrm>
                <a:off x="10417733" y="4707597"/>
                <a:ext cx="1656000" cy="389513"/>
              </a:xfrm>
              <a:prstGeom prst="ellipse">
                <a:avLst/>
              </a:prstGeom>
              <a:blipFill>
                <a:blip r:embed="rId17"/>
                <a:stretch>
                  <a:fillRect/>
                </a:stretch>
              </a:blipFill>
              <a:ln>
                <a:solidFill>
                  <a:schemeClr val="tx1"/>
                </a:solidFill>
              </a:ln>
            </p:spPr>
            <p:txBody>
              <a:bodyPr/>
              <a:lstStyle/>
              <a:p>
                <a:r>
                  <a:rPr lang="de-DE">
                    <a:noFill/>
                  </a:rPr>
                  <a:t> </a:t>
                </a:r>
              </a:p>
            </p:txBody>
          </p:sp>
        </mc:Fallback>
      </mc:AlternateContent>
      <p:cxnSp>
        <p:nvCxnSpPr>
          <p:cNvPr id="120" name="Straight Connector 119">
            <a:extLst>
              <a:ext uri="{FF2B5EF4-FFF2-40B4-BE49-F238E27FC236}">
                <a16:creationId xmlns:a16="http://schemas.microsoft.com/office/drawing/2014/main" id="{DACA59EA-93D4-3343-B89D-18BCA61DEF87}"/>
              </a:ext>
            </a:extLst>
          </p:cNvPr>
          <p:cNvCxnSpPr>
            <a:cxnSpLocks/>
            <a:stCxn id="117" idx="4"/>
            <a:endCxn id="115" idx="0"/>
          </p:cNvCxnSpPr>
          <p:nvPr/>
        </p:nvCxnSpPr>
        <p:spPr>
          <a:xfrm>
            <a:off x="9126880" y="3846775"/>
            <a:ext cx="0" cy="860824"/>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02E49FC3-6AA8-D74D-895D-299817041391}"/>
              </a:ext>
            </a:extLst>
          </p:cNvPr>
          <p:cNvCxnSpPr>
            <a:cxnSpLocks/>
            <a:stCxn id="118" idx="4"/>
            <a:endCxn id="109" idx="1"/>
          </p:cNvCxnSpPr>
          <p:nvPr/>
        </p:nvCxnSpPr>
        <p:spPr>
          <a:xfrm>
            <a:off x="7008027" y="5097110"/>
            <a:ext cx="242516" cy="426582"/>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A9F7C724-623E-AE4D-A5F6-7AB08CCA3D65}"/>
              </a:ext>
            </a:extLst>
          </p:cNvPr>
          <p:cNvCxnSpPr>
            <a:cxnSpLocks/>
            <a:stCxn id="119" idx="4"/>
            <a:endCxn id="116" idx="7"/>
          </p:cNvCxnSpPr>
          <p:nvPr/>
        </p:nvCxnSpPr>
        <p:spPr>
          <a:xfrm flipH="1">
            <a:off x="11052171" y="5097110"/>
            <a:ext cx="193562" cy="429707"/>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ED041DC7-0341-4343-9706-0055AF8C07BB}"/>
              </a:ext>
            </a:extLst>
          </p:cNvPr>
          <p:cNvCxnSpPr>
            <a:cxnSpLocks/>
            <a:stCxn id="119" idx="2"/>
            <a:endCxn id="115" idx="6"/>
          </p:cNvCxnSpPr>
          <p:nvPr/>
        </p:nvCxnSpPr>
        <p:spPr>
          <a:xfrm flipH="1">
            <a:off x="9954880" y="4902354"/>
            <a:ext cx="462853" cy="2"/>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83125C67-C030-6241-9030-6A96FB029B62}"/>
              </a:ext>
            </a:extLst>
          </p:cNvPr>
          <p:cNvCxnSpPr>
            <a:cxnSpLocks/>
            <a:stCxn id="115" idx="2"/>
            <a:endCxn id="118" idx="6"/>
          </p:cNvCxnSpPr>
          <p:nvPr/>
        </p:nvCxnSpPr>
        <p:spPr>
          <a:xfrm flipH="1" flipV="1">
            <a:off x="7836027" y="4902354"/>
            <a:ext cx="462853" cy="2"/>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CEA544E6-BCE8-0341-9AC7-4D1077B2EBBC}"/>
              </a:ext>
            </a:extLst>
          </p:cNvPr>
          <p:cNvCxnSpPr>
            <a:cxnSpLocks/>
            <a:stCxn id="114" idx="2"/>
            <a:endCxn id="108" idx="6"/>
          </p:cNvCxnSpPr>
          <p:nvPr/>
        </p:nvCxnSpPr>
        <p:spPr>
          <a:xfrm flipH="1">
            <a:off x="8474930" y="3995929"/>
            <a:ext cx="1436519" cy="0"/>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D0FC9B62-311C-1D45-A799-3BED943931BD}"/>
              </a:ext>
            </a:extLst>
          </p:cNvPr>
          <p:cNvCxnSpPr>
            <a:cxnSpLocks/>
            <a:stCxn id="117" idx="2"/>
            <a:endCxn id="108" idx="0"/>
          </p:cNvCxnSpPr>
          <p:nvPr/>
        </p:nvCxnSpPr>
        <p:spPr>
          <a:xfrm flipH="1">
            <a:off x="7646930" y="3652019"/>
            <a:ext cx="651950" cy="149153"/>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id="{01B96299-CED9-CE42-B5EC-47F5EB73C037}"/>
              </a:ext>
            </a:extLst>
          </p:cNvPr>
          <p:cNvCxnSpPr>
            <a:cxnSpLocks/>
            <a:stCxn id="114" idx="0"/>
            <a:endCxn id="117" idx="6"/>
          </p:cNvCxnSpPr>
          <p:nvPr/>
        </p:nvCxnSpPr>
        <p:spPr>
          <a:xfrm flipH="1" flipV="1">
            <a:off x="9954880" y="3652019"/>
            <a:ext cx="784569" cy="149153"/>
          </a:xfrm>
          <a:prstGeom prst="line">
            <a:avLst/>
          </a:prstGeom>
          <a:ln>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9" name="Rectangle 138">
                <a:extLst>
                  <a:ext uri="{FF2B5EF4-FFF2-40B4-BE49-F238E27FC236}">
                    <a16:creationId xmlns:a16="http://schemas.microsoft.com/office/drawing/2014/main" id="{EBAA72FB-917F-0740-B4C7-CB9DE31ECAE8}"/>
                  </a:ext>
                </a:extLst>
              </p:cNvPr>
              <p:cNvSpPr/>
              <p:nvPr/>
            </p:nvSpPr>
            <p:spPr>
              <a:xfrm>
                <a:off x="95986" y="4699775"/>
                <a:ext cx="6102350" cy="1200329"/>
              </a:xfrm>
              <a:prstGeom prst="rect">
                <a:avLst/>
              </a:prstGeom>
            </p:spPr>
            <p:txBody>
              <a:bodyPr>
                <a:spAutoFit/>
              </a:bodyPr>
              <a:lstStyle/>
              <a:p>
                <a:pPr marL="11113" lvl="1"/>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𝐵𝑢𝑟𝑔𝑙𝑎𝑟𝑦</m:t>
                          </m:r>
                        </m:e>
                      </m:d>
                      <m:r>
                        <a:rPr lang="de-DE">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𝐸𝑟𝑟𝑜𝑟</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𝐸𝑎𝑟𝑡h𝑞𝑢𝑎𝑘𝑒</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𝑇𝑉</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𝑁𝑎𝑝</m:t>
                          </m:r>
                        </m:e>
                      </m:d>
                    </m:oMath>
                  </m:oMathPara>
                </a14:m>
                <a:endParaRPr lang="de-DE" i="1" dirty="0"/>
              </a:p>
              <a:p>
                <a:pPr marL="11113" lvl="1"/>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𝐴𝑙𝑎𝑟𝑚</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𝐵𝑢𝑟𝑔𝑙𝑎𝑟𝑦</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𝐸𝑟𝑟𝑜𝑟</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𝐸𝑎𝑟𝑡h𝑞𝑢𝑎𝑘𝑒</m:t>
                          </m:r>
                        </m:e>
                      </m:d>
                    </m:oMath>
                  </m:oMathPara>
                </a14:m>
                <a:endParaRPr lang="de-DE" dirty="0"/>
              </a:p>
              <a:p>
                <a:pPr marL="11113" lvl="1"/>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𝐽𝑜h𝑛𝐶𝑎𝑙𝑙</m:t>
                          </m:r>
                          <m:r>
                            <a:rPr lang="de-DE" i="1">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𝑇𝑉</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𝐴𝑙𝑎𝑟𝑚</m:t>
                          </m:r>
                        </m:e>
                      </m:d>
                    </m:oMath>
                  </m:oMathPara>
                </a14:m>
                <a:endParaRPr lang="de-DE" dirty="0"/>
              </a:p>
              <a:p>
                <a:pPr marL="11113" lvl="1"/>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ea typeface="Cambria Math" panose="02040503050406030204" pitchFamily="18" charset="0"/>
                        </a:rPr>
                        <m:t>𝑃</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𝑀𝑎𝑟𝑦𝐶𝑎𝑙𝑙</m:t>
                          </m:r>
                          <m:r>
                            <a:rPr lang="de-DE" i="1">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𝑁𝑎𝑝</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𝐴𝑙𝑎𝑟𝑚</m:t>
                          </m:r>
                        </m:e>
                      </m:d>
                    </m:oMath>
                  </m:oMathPara>
                </a14:m>
                <a:endParaRPr lang="de-DE" dirty="0"/>
              </a:p>
            </p:txBody>
          </p:sp>
        </mc:Choice>
        <mc:Fallback xmlns="">
          <p:sp>
            <p:nvSpPr>
              <p:cNvPr id="139" name="Rectangle 138">
                <a:extLst>
                  <a:ext uri="{FF2B5EF4-FFF2-40B4-BE49-F238E27FC236}">
                    <a16:creationId xmlns:a16="http://schemas.microsoft.com/office/drawing/2014/main" id="{EBAA72FB-917F-0740-B4C7-CB9DE31ECAE8}"/>
                  </a:ext>
                </a:extLst>
              </p:cNvPr>
              <p:cNvSpPr>
                <a:spLocks noRot="1" noChangeAspect="1" noMove="1" noResize="1" noEditPoints="1" noAdjustHandles="1" noChangeArrowheads="1" noChangeShapeType="1" noTextEdit="1"/>
              </p:cNvSpPr>
              <p:nvPr/>
            </p:nvSpPr>
            <p:spPr>
              <a:xfrm>
                <a:off x="95986" y="4699775"/>
                <a:ext cx="6102350" cy="1200329"/>
              </a:xfrm>
              <a:prstGeom prst="rect">
                <a:avLst/>
              </a:prstGeom>
              <a:blipFill>
                <a:blip r:embed="rId18"/>
                <a:stretch>
                  <a:fillRect b="-3125"/>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0" name="Rectangle 139">
                <a:extLst>
                  <a:ext uri="{FF2B5EF4-FFF2-40B4-BE49-F238E27FC236}">
                    <a16:creationId xmlns:a16="http://schemas.microsoft.com/office/drawing/2014/main" id="{8485F9F0-4189-2B46-8527-59796D9569AF}"/>
                  </a:ext>
                </a:extLst>
              </p:cNvPr>
              <p:cNvSpPr/>
              <p:nvPr/>
            </p:nvSpPr>
            <p:spPr>
              <a:xfrm>
                <a:off x="5781249" y="2010399"/>
                <a:ext cx="6219725" cy="1200329"/>
              </a:xfrm>
              <a:prstGeom prst="rect">
                <a:avLst/>
              </a:prstGeom>
            </p:spPr>
            <p:txBody>
              <a:bodyPr wrap="square">
                <a:spAutoFit/>
              </a:bodyPr>
              <a:lstStyle/>
              <a:p>
                <a:pPr marL="11113" lvl="1"/>
                <a14:m>
                  <m:oMathPara xmlns:m="http://schemas.openxmlformats.org/officeDocument/2006/math">
                    <m:oMathParaPr>
                      <m:jc m:val="centerGroup"/>
                    </m:oMathParaPr>
                    <m:oMath xmlns:m="http://schemas.openxmlformats.org/officeDocument/2006/math">
                      <m:sSub>
                        <m:sSubPr>
                          <m:ctrlPr>
                            <a:rPr lang="de-DE"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i="1">
                              <a:latin typeface="Cambria Math" panose="02040503050406030204" pitchFamily="18" charset="0"/>
                              <a:ea typeface="Cambria Math" panose="02040503050406030204" pitchFamily="18" charset="0"/>
                            </a:rPr>
                            <m:t>0</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𝐵𝑢𝑟𝑔𝑙𝑎𝑟𝑦</m:t>
                          </m:r>
                        </m:e>
                      </m:d>
                      <m:r>
                        <a:rPr lang="de-DE">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𝐸𝑟𝑟𝑜𝑟</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2</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𝐸𝑎𝑟𝑡h𝑞𝑢𝑎𝑘𝑒</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3</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𝑇𝑉</m:t>
                          </m:r>
                        </m:e>
                      </m:d>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4</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𝑁𝑎𝑝</m:t>
                          </m:r>
                        </m:e>
                      </m:d>
                    </m:oMath>
                  </m:oMathPara>
                </a14:m>
                <a:endParaRPr lang="de-DE" i="1" dirty="0"/>
              </a:p>
              <a:p>
                <a:pPr marL="11113" lvl="1"/>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5</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𝐴𝑙𝑎𝑟𝑚</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𝐵𝑢𝑟𝑔𝑙𝑎𝑟𝑦</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𝐸𝑟𝑟𝑜𝑟</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𝐸𝑎𝑟𝑡h𝑞𝑢𝑎𝑘𝑒</m:t>
                          </m:r>
                        </m:e>
                      </m:d>
                    </m:oMath>
                  </m:oMathPara>
                </a14:m>
                <a:endParaRPr lang="de-DE" dirty="0"/>
              </a:p>
              <a:p>
                <a:pPr marL="11113" lvl="1"/>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6</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𝐽𝑜h𝑛𝐶𝑎𝑙𝑙</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𝑇𝑉</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𝐴𝑙𝑎𝑟𝑚</m:t>
                          </m:r>
                        </m:e>
                      </m:d>
                    </m:oMath>
                  </m:oMathPara>
                </a14:m>
                <a:endParaRPr lang="de-DE" dirty="0"/>
              </a:p>
              <a:p>
                <a:pPr marL="11113" lvl="1"/>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7</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𝑀𝑎𝑟𝑦𝐶𝑎𝑙𝑙</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𝑁𝑎𝑝</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𝐴𝑙𝑎𝑟𝑚</m:t>
                          </m:r>
                        </m:e>
                      </m:d>
                    </m:oMath>
                  </m:oMathPara>
                </a14:m>
                <a:endParaRPr lang="de-DE" dirty="0"/>
              </a:p>
            </p:txBody>
          </p:sp>
        </mc:Choice>
        <mc:Fallback xmlns="">
          <p:sp>
            <p:nvSpPr>
              <p:cNvPr id="140" name="Rectangle 139">
                <a:extLst>
                  <a:ext uri="{FF2B5EF4-FFF2-40B4-BE49-F238E27FC236}">
                    <a16:creationId xmlns:a16="http://schemas.microsoft.com/office/drawing/2014/main" id="{8485F9F0-4189-2B46-8527-59796D9569AF}"/>
                  </a:ext>
                </a:extLst>
              </p:cNvPr>
              <p:cNvSpPr>
                <a:spLocks noRot="1" noChangeAspect="1" noMove="1" noResize="1" noEditPoints="1" noAdjustHandles="1" noChangeArrowheads="1" noChangeShapeType="1" noTextEdit="1"/>
              </p:cNvSpPr>
              <p:nvPr/>
            </p:nvSpPr>
            <p:spPr>
              <a:xfrm>
                <a:off x="5781249" y="2010399"/>
                <a:ext cx="6219725" cy="1200329"/>
              </a:xfrm>
              <a:prstGeom prst="rect">
                <a:avLst/>
              </a:prstGeom>
              <a:blipFill>
                <a:blip r:embed="rId19"/>
                <a:stretch>
                  <a:fillRect b="-3125"/>
                </a:stretch>
              </a:blipFill>
            </p:spPr>
            <p:txBody>
              <a:bodyPr/>
              <a:lstStyle/>
              <a:p>
                <a:r>
                  <a:rPr lang="de-DE">
                    <a:noFill/>
                  </a:rPr>
                  <a:t> </a:t>
                </a:r>
              </a:p>
            </p:txBody>
          </p:sp>
        </mc:Fallback>
      </mc:AlternateContent>
    </p:spTree>
    <p:extLst>
      <p:ext uri="{BB962C8B-B14F-4D97-AF65-F5344CB8AC3E}">
        <p14:creationId xmlns:p14="http://schemas.microsoft.com/office/powerpoint/2010/main" val="421296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E854D-CEE6-C348-B4FA-09240519A68B}"/>
              </a:ext>
            </a:extLst>
          </p:cNvPr>
          <p:cNvSpPr>
            <a:spLocks noGrp="1"/>
          </p:cNvSpPr>
          <p:nvPr>
            <p:ph type="title"/>
          </p:nvPr>
        </p:nvSpPr>
        <p:spPr/>
        <p:txBody>
          <a:bodyPr/>
          <a:lstStyle/>
          <a:p>
            <a:r>
              <a:rPr lang="de-DE" dirty="0"/>
              <a:t>Markov Netze vs. Faktorgraphen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516AA95-9993-F44B-8D94-F8D13DEDE64E}"/>
                  </a:ext>
                </a:extLst>
              </p:cNvPr>
              <p:cNvSpPr>
                <a:spLocks noGrp="1"/>
              </p:cNvSpPr>
              <p:nvPr>
                <p:ph idx="1"/>
              </p:nvPr>
            </p:nvSpPr>
            <p:spPr>
              <a:xfrm>
                <a:off x="359999" y="1665065"/>
                <a:ext cx="11484001" cy="4507381"/>
              </a:xfrm>
            </p:spPr>
            <p:txBody>
              <a:bodyPr>
                <a:normAutofit/>
              </a:bodyPr>
              <a:lstStyle/>
              <a:p>
                <a:r>
                  <a:rPr lang="de-DE" dirty="0"/>
                  <a:t>Beides graphische Darstellungen eines Faktormodells</a:t>
                </a:r>
              </a:p>
              <a:p>
                <a:r>
                  <a:rPr lang="de-DE" dirty="0"/>
                  <a:t>FGs</a:t>
                </a:r>
              </a:p>
              <a:p>
                <a:pPr lvl="1"/>
                <a:r>
                  <a:rPr lang="de-DE" dirty="0"/>
                  <a:t>Explizite graphische Darstellung der Faktoren über Faktorknoten (Boxen)</a:t>
                </a:r>
              </a:p>
              <a:p>
                <a:pPr lvl="1">
                  <a:buFont typeface="Wingdings" pitchFamily="2" charset="2"/>
                  <a:buChar char="v"/>
                </a:pPr>
                <a:r>
                  <a:rPr lang="de-DE" dirty="0"/>
                  <a:t>Erlaubt einfaches Ablesen des Modells</a:t>
                </a:r>
              </a:p>
              <a:p>
                <a:r>
                  <a:rPr lang="de-DE" dirty="0"/>
                  <a:t>MNs</a:t>
                </a:r>
              </a:p>
              <a:p>
                <a:pPr lvl="1"/>
                <a:r>
                  <a:rPr lang="de-DE" dirty="0"/>
                  <a:t>Implizite graphische Darstellung der Faktoren über vollständige Subgraphen</a:t>
                </a:r>
              </a:p>
              <a:p>
                <a:pPr lvl="2"/>
                <a:r>
                  <a:rPr lang="de-DE" dirty="0"/>
                  <a:t>Gegeben ein MN ohne Faktoren, Faktorisierung nicht zwangsweise eindeutig</a:t>
                </a:r>
              </a:p>
              <a:p>
                <a:pPr lvl="3"/>
                <a:r>
                  <a:rPr lang="de-DE" dirty="0"/>
                  <a:t>Maximale Clique: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 </m:t>
                        </m:r>
                        <m:r>
                          <a:rPr lang="de-DE" i="1">
                            <a:latin typeface="Cambria Math" panose="02040503050406030204" pitchFamily="18" charset="0"/>
                          </a:rPr>
                          <m:t>𝑇𝑟𝑎𝑣𝑒𝑙</m:t>
                        </m:r>
                        <m:r>
                          <a:rPr lang="de-DE" i="1">
                            <a:latin typeface="Cambria Math" panose="02040503050406030204" pitchFamily="18" charset="0"/>
                          </a:rPr>
                          <m:t>,</m:t>
                        </m:r>
                        <m:r>
                          <a:rPr lang="de-DE" i="1">
                            <a:latin typeface="Cambria Math" panose="02040503050406030204" pitchFamily="18" charset="0"/>
                          </a:rPr>
                          <m:t>𝑆𝑖𝑐𝑘</m:t>
                        </m:r>
                      </m:e>
                    </m:d>
                  </m:oMath>
                </a14:m>
                <a:r>
                  <a:rPr lang="de-DE" dirty="0"/>
                  <a:t> ➝ Faktorisierung: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𝑃</m:t>
                        </m:r>
                      </m:e>
                      <m:sub>
                        <m:r>
                          <a:rPr lang="de-DE" b="0" i="1" smtClean="0">
                            <a:latin typeface="Cambria Math" panose="02040503050406030204" pitchFamily="18" charset="0"/>
                          </a:rPr>
                          <m:t>𝐹</m:t>
                        </m:r>
                      </m:sub>
                    </m:sSub>
                    <m:r>
                      <a:rPr lang="de-DE" b="0" i="1" smtClean="0">
                        <a:latin typeface="Cambria Math" panose="02040503050406030204" pitchFamily="18" charset="0"/>
                      </a:rPr>
                      <m:t>=</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𝑍</m:t>
                        </m:r>
                      </m:den>
                    </m:f>
                    <m:r>
                      <a:rPr lang="de-DE" b="0" i="1" smtClean="0">
                        <a:latin typeface="Cambria Math" panose="02040503050406030204" pitchFamily="18" charset="0"/>
                        <a:ea typeface="Cambria Math" panose="02040503050406030204" pitchFamily="18" charset="0"/>
                      </a:rPr>
                      <m:t>𝜙</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𝑇𝑟𝑎𝑣𝑒𝑙</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𝑆𝑖𝑐𝑘</m:t>
                        </m:r>
                      </m:e>
                    </m:d>
                  </m:oMath>
                </a14:m>
                <a:endParaRPr lang="de-DE" dirty="0"/>
              </a:p>
              <a:p>
                <a:pPr lvl="3"/>
                <a:r>
                  <a:rPr lang="de-DE" dirty="0"/>
                  <a:t>Nicht-maximale Cliquen: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 </m:t>
                        </m:r>
                        <m:r>
                          <a:rPr lang="de-DE" i="1">
                            <a:latin typeface="Cambria Math" panose="02040503050406030204" pitchFamily="18" charset="0"/>
                          </a:rPr>
                          <m:t>𝑇𝑟𝑎𝑣𝑒𝑙</m:t>
                        </m:r>
                      </m:e>
                    </m:d>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𝐸𝑝𝑖𝑑</m:t>
                        </m:r>
                        <m:r>
                          <a:rPr lang="de-DE" i="1">
                            <a:latin typeface="Cambria Math" panose="02040503050406030204" pitchFamily="18" charset="0"/>
                          </a:rPr>
                          <m:t>, </m:t>
                        </m:r>
                        <m:r>
                          <a:rPr lang="de-DE" i="1">
                            <a:latin typeface="Cambria Math" panose="02040503050406030204" pitchFamily="18" charset="0"/>
                          </a:rPr>
                          <m:t>𝑆𝑖𝑐𝑘</m:t>
                        </m:r>
                      </m:e>
                    </m:d>
                    <m:r>
                      <a:rPr lang="de-DE" b="0" i="1" smtClean="0">
                        <a:latin typeface="Cambria Math" panose="02040503050406030204" pitchFamily="18" charset="0"/>
                      </a:rPr>
                      <m:t>,</m:t>
                    </m:r>
                    <m:d>
                      <m:dPr>
                        <m:begChr m:val="{"/>
                        <m:endChr m:val="}"/>
                        <m:ctrlPr>
                          <a:rPr lang="de-DE" i="1">
                            <a:latin typeface="Cambria Math" panose="02040503050406030204" pitchFamily="18" charset="0"/>
                          </a:rPr>
                        </m:ctrlPr>
                      </m:dPr>
                      <m:e>
                        <m:r>
                          <a:rPr lang="de-DE" i="1">
                            <a:latin typeface="Cambria Math" panose="02040503050406030204" pitchFamily="18" charset="0"/>
                          </a:rPr>
                          <m:t>𝑇𝑟𝑎𝑣𝑒𝑙</m:t>
                        </m:r>
                        <m:r>
                          <a:rPr lang="de-DE" i="1">
                            <a:latin typeface="Cambria Math" panose="02040503050406030204" pitchFamily="18" charset="0"/>
                          </a:rPr>
                          <m:t>,</m:t>
                        </m:r>
                        <m:r>
                          <a:rPr lang="de-DE" i="1">
                            <a:latin typeface="Cambria Math" panose="02040503050406030204" pitchFamily="18" charset="0"/>
                          </a:rPr>
                          <m:t>𝑆𝑖𝑐𝑘</m:t>
                        </m:r>
                      </m:e>
                    </m:d>
                  </m:oMath>
                </a14:m>
                <a:br>
                  <a:rPr lang="de-DE" dirty="0"/>
                </a:br>
                <a:r>
                  <a:rPr lang="de-DE" dirty="0"/>
                  <a:t>➝ Faktorisierung: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i="1">
                            <a:latin typeface="Cambria Math" panose="02040503050406030204" pitchFamily="18" charset="0"/>
                          </a:rPr>
                          <m:t>𝐹</m:t>
                        </m:r>
                      </m:sub>
                    </m:sSub>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𝑍</m:t>
                        </m:r>
                      </m:den>
                    </m:f>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0</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𝑇𝑟𝑎𝑣𝑒𝑙</m:t>
                        </m:r>
                      </m:e>
                    </m:d>
                    <m:r>
                      <a:rPr lang="de-DE"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1</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𝑆𝑖𝑐𝑘</m:t>
                        </m:r>
                      </m:e>
                    </m:d>
                    <m:r>
                      <a:rPr lang="de-DE"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𝜙</m:t>
                        </m:r>
                      </m:e>
                      <m:sub>
                        <m:r>
                          <a:rPr lang="de-DE" b="0" i="1" smtClean="0">
                            <a:latin typeface="Cambria Math" panose="02040503050406030204" pitchFamily="18" charset="0"/>
                            <a:ea typeface="Cambria Math" panose="02040503050406030204" pitchFamily="18" charset="0"/>
                          </a:rPr>
                          <m:t>2</m:t>
                        </m:r>
                      </m:sub>
                    </m:sSub>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𝑇𝑟𝑎𝑣𝑒𝑙</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𝑆𝑖𝑐𝑘</m:t>
                        </m:r>
                      </m:e>
                    </m:d>
                  </m:oMath>
                </a14:m>
                <a:endParaRPr lang="de-DE" dirty="0"/>
              </a:p>
              <a:p>
                <a:pPr lvl="1">
                  <a:buFont typeface="Wingdings" pitchFamily="2" charset="2"/>
                  <a:buChar char="v"/>
                </a:pPr>
                <a:r>
                  <a:rPr lang="de-DE" dirty="0">
                    <a:solidFill>
                      <a:schemeClr val="accent1"/>
                    </a:solidFill>
                  </a:rPr>
                  <a:t>Vereinfacht die Analyse der Abhängigkeiten zwischen den Zufallsvariablen</a:t>
                </a:r>
              </a:p>
            </p:txBody>
          </p:sp>
        </mc:Choice>
        <mc:Fallback xmlns="">
          <p:sp>
            <p:nvSpPr>
              <p:cNvPr id="3" name="Content Placeholder 2">
                <a:extLst>
                  <a:ext uri="{FF2B5EF4-FFF2-40B4-BE49-F238E27FC236}">
                    <a16:creationId xmlns:a16="http://schemas.microsoft.com/office/drawing/2014/main" id="{0516AA95-9993-F44B-8D94-F8D13DEDE64E}"/>
                  </a:ext>
                </a:extLst>
              </p:cNvPr>
              <p:cNvSpPr>
                <a:spLocks noGrp="1" noRot="1" noChangeAspect="1" noMove="1" noResize="1" noEditPoints="1" noAdjustHandles="1" noChangeArrowheads="1" noChangeShapeType="1" noTextEdit="1"/>
              </p:cNvSpPr>
              <p:nvPr>
                <p:ph idx="1"/>
              </p:nvPr>
            </p:nvSpPr>
            <p:spPr>
              <a:xfrm>
                <a:off x="359999" y="1665065"/>
                <a:ext cx="11484001" cy="4507381"/>
              </a:xfrm>
              <a:blipFill>
                <a:blip r:embed="rId3"/>
                <a:stretch>
                  <a:fillRect l="-1435" t="-2528"/>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8078E704-3546-0348-8766-7D41FE13D8EC}"/>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47517B82-5D9E-3A4B-A0C4-AFA2F3B66745}"/>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9C94D25B-7197-D44D-9624-57E34AE3A47D}"/>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82</a:t>
            </a:fld>
            <a:r>
              <a:rPr lang="de-DE"/>
              <a:t> </a:t>
            </a:r>
            <a:endParaRPr lang="de-DE" sz="1400" dirty="0"/>
          </a:p>
        </p:txBody>
      </p:sp>
      <p:grpSp>
        <p:nvGrpSpPr>
          <p:cNvPr id="7" name="Group 6">
            <a:extLst>
              <a:ext uri="{FF2B5EF4-FFF2-40B4-BE49-F238E27FC236}">
                <a16:creationId xmlns:a16="http://schemas.microsoft.com/office/drawing/2014/main" id="{83008557-5D7B-084D-88D0-F88090344034}"/>
              </a:ext>
            </a:extLst>
          </p:cNvPr>
          <p:cNvGrpSpPr/>
          <p:nvPr/>
        </p:nvGrpSpPr>
        <p:grpSpPr>
          <a:xfrm>
            <a:off x="9497294" y="4520587"/>
            <a:ext cx="2435914" cy="1206908"/>
            <a:chOff x="3061845" y="4040291"/>
            <a:chExt cx="2435914" cy="1206908"/>
          </a:xfrm>
        </p:grpSpPr>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97C9BB0-4344-8240-8859-C2EF8D132FF2}"/>
                    </a:ext>
                  </a:extLst>
                </p:cNvPr>
                <p:cNvSpPr txBox="1"/>
                <p:nvPr/>
              </p:nvSpPr>
              <p:spPr>
                <a:xfrm>
                  <a:off x="3061845" y="485768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37" name="TextBox 36">
                  <a:extLst>
                    <a:ext uri="{FF2B5EF4-FFF2-40B4-BE49-F238E27FC236}">
                      <a16:creationId xmlns:a16="http://schemas.microsoft.com/office/drawing/2014/main" id="{A3245AAF-8798-B54F-87EB-BB86660A2F3F}"/>
                    </a:ext>
                  </a:extLst>
                </p:cNvPr>
                <p:cNvSpPr txBox="1">
                  <a:spLocks noRot="1" noChangeAspect="1" noMove="1" noResize="1" noEditPoints="1" noAdjustHandles="1" noChangeArrowheads="1" noChangeShapeType="1" noTextEdit="1"/>
                </p:cNvSpPr>
                <p:nvPr/>
              </p:nvSpPr>
              <p:spPr>
                <a:xfrm>
                  <a:off x="3061845" y="4857686"/>
                  <a:ext cx="972000" cy="389513"/>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C6AC35F9-653B-3245-AA54-969254C0C1A2}"/>
                    </a:ext>
                  </a:extLst>
                </p:cNvPr>
                <p:cNvSpPr txBox="1"/>
                <p:nvPr/>
              </p:nvSpPr>
              <p:spPr>
                <a:xfrm>
                  <a:off x="3793802" y="4040291"/>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de-DE" dirty="0"/>
                </a:p>
              </p:txBody>
            </p:sp>
          </mc:Choice>
          <mc:Fallback xmlns="">
            <p:sp>
              <p:nvSpPr>
                <p:cNvPr id="76" name="TextBox 75">
                  <a:extLst>
                    <a:ext uri="{FF2B5EF4-FFF2-40B4-BE49-F238E27FC236}">
                      <a16:creationId xmlns:a16="http://schemas.microsoft.com/office/drawing/2014/main" id="{43D89E90-3E4E-3941-ABF6-1722168F983B}"/>
                    </a:ext>
                  </a:extLst>
                </p:cNvPr>
                <p:cNvSpPr txBox="1">
                  <a:spLocks noRot="1" noChangeAspect="1" noMove="1" noResize="1" noEditPoints="1" noAdjustHandles="1" noChangeArrowheads="1" noChangeShapeType="1" noTextEdit="1"/>
                </p:cNvSpPr>
                <p:nvPr/>
              </p:nvSpPr>
              <p:spPr>
                <a:xfrm>
                  <a:off x="3793802" y="4040291"/>
                  <a:ext cx="972000" cy="389513"/>
                </a:xfrm>
                <a:prstGeom prst="ellipse">
                  <a:avLst/>
                </a:prstGeom>
                <a:blipFill>
                  <a:blip r:embed="rId15"/>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DC96B0B-470E-E440-BA95-46E3FD64E6EC}"/>
                    </a:ext>
                  </a:extLst>
                </p:cNvPr>
                <p:cNvSpPr txBox="1"/>
                <p:nvPr/>
              </p:nvSpPr>
              <p:spPr>
                <a:xfrm>
                  <a:off x="4525759" y="4857685"/>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oMath>
                    </m:oMathPara>
                  </a14:m>
                  <a:endParaRPr lang="de-DE" dirty="0"/>
                </a:p>
              </p:txBody>
            </p:sp>
          </mc:Choice>
          <mc:Fallback xmlns="">
            <p:sp>
              <p:nvSpPr>
                <p:cNvPr id="39" name="TextBox 38">
                  <a:extLst>
                    <a:ext uri="{FF2B5EF4-FFF2-40B4-BE49-F238E27FC236}">
                      <a16:creationId xmlns:a16="http://schemas.microsoft.com/office/drawing/2014/main" id="{713111C3-AEBF-214D-BA3E-A75C7F117C4F}"/>
                    </a:ext>
                  </a:extLst>
                </p:cNvPr>
                <p:cNvSpPr txBox="1">
                  <a:spLocks noRot="1" noChangeAspect="1" noMove="1" noResize="1" noEditPoints="1" noAdjustHandles="1" noChangeArrowheads="1" noChangeShapeType="1" noTextEdit="1"/>
                </p:cNvSpPr>
                <p:nvPr/>
              </p:nvSpPr>
              <p:spPr>
                <a:xfrm>
                  <a:off x="4525759" y="4857685"/>
                  <a:ext cx="972000" cy="389513"/>
                </a:xfrm>
                <a:prstGeom prst="ellipse">
                  <a:avLst/>
                </a:prstGeom>
                <a:blipFill>
                  <a:blip r:embed="rId16"/>
                  <a:stretch>
                    <a:fillRect/>
                  </a:stretch>
                </a:blipFill>
                <a:ln>
                  <a:solidFill>
                    <a:schemeClr val="tx1"/>
                  </a:solidFill>
                </a:ln>
              </p:spPr>
              <p:txBody>
                <a:bodyPr/>
                <a:lstStyle/>
                <a:p>
                  <a:r>
                    <a:rPr lang="de-DE">
                      <a:noFill/>
                    </a:rPr>
                    <a:t> </a:t>
                  </a:r>
                </a:p>
              </p:txBody>
            </p:sp>
          </mc:Fallback>
        </mc:AlternateContent>
        <p:cxnSp>
          <p:nvCxnSpPr>
            <p:cNvPr id="11" name="Straight Connector 10">
              <a:extLst>
                <a:ext uri="{FF2B5EF4-FFF2-40B4-BE49-F238E27FC236}">
                  <a16:creationId xmlns:a16="http://schemas.microsoft.com/office/drawing/2014/main" id="{1692326A-24D3-C447-AB6B-3E44594DDC6D}"/>
                </a:ext>
              </a:extLst>
            </p:cNvPr>
            <p:cNvCxnSpPr>
              <a:cxnSpLocks/>
              <a:stCxn id="10" idx="2"/>
              <a:endCxn id="8" idx="6"/>
            </p:cNvCxnSpPr>
            <p:nvPr/>
          </p:nvCxnSpPr>
          <p:spPr>
            <a:xfrm flipH="1">
              <a:off x="4033845" y="5052442"/>
              <a:ext cx="49191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9EB26E4-B936-EF41-A766-CC249C1D0ABA}"/>
                </a:ext>
              </a:extLst>
            </p:cNvPr>
            <p:cNvCxnSpPr>
              <a:cxnSpLocks/>
              <a:stCxn id="9" idx="5"/>
              <a:endCxn id="10" idx="0"/>
            </p:cNvCxnSpPr>
            <p:nvPr/>
          </p:nvCxnSpPr>
          <p:spPr>
            <a:xfrm>
              <a:off x="4623456" y="4372761"/>
              <a:ext cx="388303" cy="484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479E35E-34CB-3949-B41C-C8E63699E3A8}"/>
                </a:ext>
              </a:extLst>
            </p:cNvPr>
            <p:cNvCxnSpPr>
              <a:cxnSpLocks/>
              <a:stCxn id="9" idx="3"/>
              <a:endCxn id="8" idx="0"/>
            </p:cNvCxnSpPr>
            <p:nvPr/>
          </p:nvCxnSpPr>
          <p:spPr>
            <a:xfrm flipH="1">
              <a:off x="3547845" y="4372761"/>
              <a:ext cx="388303" cy="484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4537B7E5-7209-2A4F-B726-1EDC60894368}"/>
              </a:ext>
            </a:extLst>
          </p:cNvPr>
          <p:cNvSpPr txBox="1"/>
          <p:nvPr/>
        </p:nvSpPr>
        <p:spPr>
          <a:xfrm>
            <a:off x="2363016" y="5704193"/>
            <a:ext cx="5131261" cy="64633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Nächstes Thema 2.D bezieht sich deshalb auf MNs</a:t>
            </a:r>
          </a:p>
          <a:p>
            <a:pPr marL="285750" indent="-285750">
              <a:buFont typeface="Arial" panose="020B0604020202020204" pitchFamily="34" charset="0"/>
              <a:buChar char="•"/>
            </a:pPr>
            <a:r>
              <a:rPr lang="de-DE" dirty="0"/>
              <a:t>Analoge Definitionen für FGs sind immer möglich</a:t>
            </a:r>
          </a:p>
        </p:txBody>
      </p:sp>
      <p:grpSp>
        <p:nvGrpSpPr>
          <p:cNvPr id="15" name="Group 14">
            <a:extLst>
              <a:ext uri="{FF2B5EF4-FFF2-40B4-BE49-F238E27FC236}">
                <a16:creationId xmlns:a16="http://schemas.microsoft.com/office/drawing/2014/main" id="{535D7427-393E-5C48-9893-B9CEA92B2C05}"/>
              </a:ext>
            </a:extLst>
          </p:cNvPr>
          <p:cNvGrpSpPr/>
          <p:nvPr/>
        </p:nvGrpSpPr>
        <p:grpSpPr>
          <a:xfrm>
            <a:off x="9497294" y="2924166"/>
            <a:ext cx="2435914" cy="1206908"/>
            <a:chOff x="3061845" y="4040291"/>
            <a:chExt cx="2435914" cy="1206908"/>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8BF8B3B-EF17-194E-BC09-78A3A1EFB125}"/>
                    </a:ext>
                  </a:extLst>
                </p:cNvPr>
                <p:cNvSpPr txBox="1"/>
                <p:nvPr/>
              </p:nvSpPr>
              <p:spPr>
                <a:xfrm>
                  <a:off x="3061845" y="485768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37" name="TextBox 36">
                  <a:extLst>
                    <a:ext uri="{FF2B5EF4-FFF2-40B4-BE49-F238E27FC236}">
                      <a16:creationId xmlns:a16="http://schemas.microsoft.com/office/drawing/2014/main" id="{A3245AAF-8798-B54F-87EB-BB86660A2F3F}"/>
                    </a:ext>
                  </a:extLst>
                </p:cNvPr>
                <p:cNvSpPr txBox="1">
                  <a:spLocks noRot="1" noChangeAspect="1" noMove="1" noResize="1" noEditPoints="1" noAdjustHandles="1" noChangeArrowheads="1" noChangeShapeType="1" noTextEdit="1"/>
                </p:cNvSpPr>
                <p:nvPr/>
              </p:nvSpPr>
              <p:spPr>
                <a:xfrm>
                  <a:off x="3061845" y="4857686"/>
                  <a:ext cx="972000" cy="389513"/>
                </a:xfrm>
                <a:prstGeom prst="ellipse">
                  <a:avLst/>
                </a:prstGeom>
                <a:blipFill>
                  <a:blip r:embed="rId1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06299DB7-1D5A-0741-8806-39EF61A290DD}"/>
                    </a:ext>
                  </a:extLst>
                </p:cNvPr>
                <p:cNvSpPr txBox="1"/>
                <p:nvPr/>
              </p:nvSpPr>
              <p:spPr>
                <a:xfrm>
                  <a:off x="3793802" y="4040291"/>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de-DE" dirty="0"/>
                </a:p>
              </p:txBody>
            </p:sp>
          </mc:Choice>
          <mc:Fallback xmlns="">
            <p:sp>
              <p:nvSpPr>
                <p:cNvPr id="76" name="TextBox 75">
                  <a:extLst>
                    <a:ext uri="{FF2B5EF4-FFF2-40B4-BE49-F238E27FC236}">
                      <a16:creationId xmlns:a16="http://schemas.microsoft.com/office/drawing/2014/main" id="{43D89E90-3E4E-3941-ABF6-1722168F983B}"/>
                    </a:ext>
                  </a:extLst>
                </p:cNvPr>
                <p:cNvSpPr txBox="1">
                  <a:spLocks noRot="1" noChangeAspect="1" noMove="1" noResize="1" noEditPoints="1" noAdjustHandles="1" noChangeArrowheads="1" noChangeShapeType="1" noTextEdit="1"/>
                </p:cNvSpPr>
                <p:nvPr/>
              </p:nvSpPr>
              <p:spPr>
                <a:xfrm>
                  <a:off x="3793802" y="4040291"/>
                  <a:ext cx="972000" cy="389513"/>
                </a:xfrm>
                <a:prstGeom prst="ellipse">
                  <a:avLst/>
                </a:prstGeom>
                <a:blipFill>
                  <a:blip r:embed="rId15"/>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9BEF6FF-4229-2341-8C3E-9C2A7C56CF7D}"/>
                    </a:ext>
                  </a:extLst>
                </p:cNvPr>
                <p:cNvSpPr txBox="1"/>
                <p:nvPr/>
              </p:nvSpPr>
              <p:spPr>
                <a:xfrm>
                  <a:off x="4525759" y="4857685"/>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oMath>
                    </m:oMathPara>
                  </a14:m>
                  <a:endParaRPr lang="de-DE" dirty="0"/>
                </a:p>
              </p:txBody>
            </p:sp>
          </mc:Choice>
          <mc:Fallback xmlns="">
            <p:sp>
              <p:nvSpPr>
                <p:cNvPr id="39" name="TextBox 38">
                  <a:extLst>
                    <a:ext uri="{FF2B5EF4-FFF2-40B4-BE49-F238E27FC236}">
                      <a16:creationId xmlns:a16="http://schemas.microsoft.com/office/drawing/2014/main" id="{713111C3-AEBF-214D-BA3E-A75C7F117C4F}"/>
                    </a:ext>
                  </a:extLst>
                </p:cNvPr>
                <p:cNvSpPr txBox="1">
                  <a:spLocks noRot="1" noChangeAspect="1" noMove="1" noResize="1" noEditPoints="1" noAdjustHandles="1" noChangeArrowheads="1" noChangeShapeType="1" noTextEdit="1"/>
                </p:cNvSpPr>
                <p:nvPr/>
              </p:nvSpPr>
              <p:spPr>
                <a:xfrm>
                  <a:off x="4525759" y="4857685"/>
                  <a:ext cx="972000" cy="389513"/>
                </a:xfrm>
                <a:prstGeom prst="ellipse">
                  <a:avLst/>
                </a:prstGeom>
                <a:blipFill>
                  <a:blip r:embed="rId16"/>
                  <a:stretch>
                    <a:fillRect/>
                  </a:stretch>
                </a:blipFill>
                <a:ln>
                  <a:solidFill>
                    <a:schemeClr val="tx1"/>
                  </a:solidFill>
                </a:ln>
              </p:spPr>
              <p:txBody>
                <a:bodyPr/>
                <a:lstStyle/>
                <a:p>
                  <a:r>
                    <a:rPr lang="de-DE">
                      <a:noFill/>
                    </a:rPr>
                    <a:t> </a:t>
                  </a:r>
                </a:p>
              </p:txBody>
            </p:sp>
          </mc:Fallback>
        </mc:AlternateContent>
        <p:cxnSp>
          <p:nvCxnSpPr>
            <p:cNvPr id="19" name="Straight Connector 18">
              <a:extLst>
                <a:ext uri="{FF2B5EF4-FFF2-40B4-BE49-F238E27FC236}">
                  <a16:creationId xmlns:a16="http://schemas.microsoft.com/office/drawing/2014/main" id="{C64D4569-BEB2-7D48-8A21-14FE625F6889}"/>
                </a:ext>
              </a:extLst>
            </p:cNvPr>
            <p:cNvCxnSpPr>
              <a:cxnSpLocks/>
              <a:stCxn id="18" idx="2"/>
              <a:endCxn id="16" idx="6"/>
            </p:cNvCxnSpPr>
            <p:nvPr/>
          </p:nvCxnSpPr>
          <p:spPr>
            <a:xfrm flipH="1">
              <a:off x="4033845" y="5052442"/>
              <a:ext cx="49191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8237FAB-C9CC-F249-8C8B-649CC8484BA1}"/>
                </a:ext>
              </a:extLst>
            </p:cNvPr>
            <p:cNvCxnSpPr>
              <a:cxnSpLocks/>
              <a:stCxn id="17" idx="5"/>
              <a:endCxn id="18" idx="0"/>
            </p:cNvCxnSpPr>
            <p:nvPr/>
          </p:nvCxnSpPr>
          <p:spPr>
            <a:xfrm>
              <a:off x="4623456" y="4372761"/>
              <a:ext cx="388303" cy="4849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372A8A8-C827-6946-A127-F18ADDEC5A79}"/>
                </a:ext>
              </a:extLst>
            </p:cNvPr>
            <p:cNvCxnSpPr>
              <a:cxnSpLocks/>
              <a:stCxn id="17" idx="3"/>
              <a:endCxn id="16" idx="0"/>
            </p:cNvCxnSpPr>
            <p:nvPr/>
          </p:nvCxnSpPr>
          <p:spPr>
            <a:xfrm flipH="1">
              <a:off x="3547845" y="4372761"/>
              <a:ext cx="388303" cy="4849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75CA8260-E19C-C944-BF06-C4F8E9E8499E}"/>
              </a:ext>
            </a:extLst>
          </p:cNvPr>
          <p:cNvGrpSpPr/>
          <p:nvPr/>
        </p:nvGrpSpPr>
        <p:grpSpPr>
          <a:xfrm>
            <a:off x="9497294" y="1403971"/>
            <a:ext cx="2435914" cy="1206908"/>
            <a:chOff x="9044876" y="1711119"/>
            <a:chExt cx="2435914" cy="1206908"/>
          </a:xfrm>
        </p:grpSpPr>
        <p:grpSp>
          <p:nvGrpSpPr>
            <p:cNvPr id="23" name="Group 22">
              <a:extLst>
                <a:ext uri="{FF2B5EF4-FFF2-40B4-BE49-F238E27FC236}">
                  <a16:creationId xmlns:a16="http://schemas.microsoft.com/office/drawing/2014/main" id="{4665BDA3-5B8E-8344-9F36-498D24758757}"/>
                </a:ext>
              </a:extLst>
            </p:cNvPr>
            <p:cNvGrpSpPr/>
            <p:nvPr/>
          </p:nvGrpSpPr>
          <p:grpSpPr>
            <a:xfrm>
              <a:off x="9044876" y="1711119"/>
              <a:ext cx="2435914" cy="1206908"/>
              <a:chOff x="3061845" y="4040291"/>
              <a:chExt cx="2435914" cy="1206908"/>
            </a:xfrm>
          </p:grpSpPr>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5104B143-0733-514C-94D9-B6ADA5947FAD}"/>
                      </a:ext>
                    </a:extLst>
                  </p:cNvPr>
                  <p:cNvSpPr txBox="1"/>
                  <p:nvPr/>
                </p:nvSpPr>
                <p:spPr>
                  <a:xfrm>
                    <a:off x="3061845" y="485768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37" name="TextBox 36">
                    <a:extLst>
                      <a:ext uri="{FF2B5EF4-FFF2-40B4-BE49-F238E27FC236}">
                        <a16:creationId xmlns:a16="http://schemas.microsoft.com/office/drawing/2014/main" id="{A3245AAF-8798-B54F-87EB-BB86660A2F3F}"/>
                      </a:ext>
                    </a:extLst>
                  </p:cNvPr>
                  <p:cNvSpPr txBox="1">
                    <a:spLocks noRot="1" noChangeAspect="1" noMove="1" noResize="1" noEditPoints="1" noAdjustHandles="1" noChangeArrowheads="1" noChangeShapeType="1" noTextEdit="1"/>
                  </p:cNvSpPr>
                  <p:nvPr/>
                </p:nvSpPr>
                <p:spPr>
                  <a:xfrm>
                    <a:off x="3061845" y="4857686"/>
                    <a:ext cx="972000" cy="389513"/>
                  </a:xfrm>
                  <a:prstGeom prst="ellipse">
                    <a:avLst/>
                  </a:prstGeom>
                  <a:blipFill>
                    <a:blip r:embed="rId1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4EBDD542-CF13-4B45-87BD-EF085572A2B7}"/>
                      </a:ext>
                    </a:extLst>
                  </p:cNvPr>
                  <p:cNvSpPr txBox="1"/>
                  <p:nvPr/>
                </p:nvSpPr>
                <p:spPr>
                  <a:xfrm>
                    <a:off x="3793802" y="4040291"/>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de-DE" dirty="0"/>
                  </a:p>
                </p:txBody>
              </p:sp>
            </mc:Choice>
            <mc:Fallback xmlns="">
              <p:sp>
                <p:nvSpPr>
                  <p:cNvPr id="76" name="TextBox 75">
                    <a:extLst>
                      <a:ext uri="{FF2B5EF4-FFF2-40B4-BE49-F238E27FC236}">
                        <a16:creationId xmlns:a16="http://schemas.microsoft.com/office/drawing/2014/main" id="{43D89E90-3E4E-3941-ABF6-1722168F983B}"/>
                      </a:ext>
                    </a:extLst>
                  </p:cNvPr>
                  <p:cNvSpPr txBox="1">
                    <a:spLocks noRot="1" noChangeAspect="1" noMove="1" noResize="1" noEditPoints="1" noAdjustHandles="1" noChangeArrowheads="1" noChangeShapeType="1" noTextEdit="1"/>
                  </p:cNvSpPr>
                  <p:nvPr/>
                </p:nvSpPr>
                <p:spPr>
                  <a:xfrm>
                    <a:off x="3793802" y="4040291"/>
                    <a:ext cx="972000" cy="389513"/>
                  </a:xfrm>
                  <a:prstGeom prst="ellipse">
                    <a:avLst/>
                  </a:prstGeom>
                  <a:blipFill>
                    <a:blip r:embed="rId18"/>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5B765A12-C09D-6C43-8C97-02E250F9F464}"/>
                      </a:ext>
                    </a:extLst>
                  </p:cNvPr>
                  <p:cNvSpPr txBox="1"/>
                  <p:nvPr/>
                </p:nvSpPr>
                <p:spPr>
                  <a:xfrm>
                    <a:off x="4525759" y="4857685"/>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oMath>
                      </m:oMathPara>
                    </a14:m>
                    <a:endParaRPr lang="de-DE" dirty="0"/>
                  </a:p>
                </p:txBody>
              </p:sp>
            </mc:Choice>
            <mc:Fallback xmlns="">
              <p:sp>
                <p:nvSpPr>
                  <p:cNvPr id="39" name="TextBox 38">
                    <a:extLst>
                      <a:ext uri="{FF2B5EF4-FFF2-40B4-BE49-F238E27FC236}">
                        <a16:creationId xmlns:a16="http://schemas.microsoft.com/office/drawing/2014/main" id="{713111C3-AEBF-214D-BA3E-A75C7F117C4F}"/>
                      </a:ext>
                    </a:extLst>
                  </p:cNvPr>
                  <p:cNvSpPr txBox="1">
                    <a:spLocks noRot="1" noChangeAspect="1" noMove="1" noResize="1" noEditPoints="1" noAdjustHandles="1" noChangeArrowheads="1" noChangeShapeType="1" noTextEdit="1"/>
                  </p:cNvSpPr>
                  <p:nvPr/>
                </p:nvSpPr>
                <p:spPr>
                  <a:xfrm>
                    <a:off x="4525759" y="4857685"/>
                    <a:ext cx="972000" cy="389513"/>
                  </a:xfrm>
                  <a:prstGeom prst="ellipse">
                    <a:avLst/>
                  </a:prstGeom>
                  <a:blipFill>
                    <a:blip r:embed="rId19"/>
                    <a:stretch>
                      <a:fillRect/>
                    </a:stretch>
                  </a:blipFill>
                  <a:ln>
                    <a:solidFill>
                      <a:schemeClr val="tx1"/>
                    </a:solidFill>
                  </a:ln>
                </p:spPr>
                <p:txBody>
                  <a:bodyPr/>
                  <a:lstStyle/>
                  <a:p>
                    <a:r>
                      <a:rPr lang="de-DE">
                        <a:noFill/>
                      </a:rPr>
                      <a:t> </a:t>
                    </a:r>
                  </a:p>
                </p:txBody>
              </p:sp>
            </mc:Fallback>
          </mc:AlternateContent>
          <p:sp>
            <p:nvSpPr>
              <p:cNvPr id="28" name="Rectangle 27">
                <a:extLst>
                  <a:ext uri="{FF2B5EF4-FFF2-40B4-BE49-F238E27FC236}">
                    <a16:creationId xmlns:a16="http://schemas.microsoft.com/office/drawing/2014/main" id="{1E87CB59-5887-CB4C-8BE3-D126BBCD803C}"/>
                  </a:ext>
                </a:extLst>
              </p:cNvPr>
              <p:cNvSpPr/>
              <p:nvPr/>
            </p:nvSpPr>
            <p:spPr>
              <a:xfrm>
                <a:off x="4207802" y="4625971"/>
                <a:ext cx="144000" cy="160531"/>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9" name="Straight Connector 28">
                <a:extLst>
                  <a:ext uri="{FF2B5EF4-FFF2-40B4-BE49-F238E27FC236}">
                    <a16:creationId xmlns:a16="http://schemas.microsoft.com/office/drawing/2014/main" id="{A5000EA2-58BB-E542-9E27-A4860E625BFF}"/>
                  </a:ext>
                </a:extLst>
              </p:cNvPr>
              <p:cNvCxnSpPr>
                <a:cxnSpLocks/>
                <a:stCxn id="26" idx="4"/>
                <a:endCxn id="28" idx="0"/>
              </p:cNvCxnSpPr>
              <p:nvPr/>
            </p:nvCxnSpPr>
            <p:spPr>
              <a:xfrm>
                <a:off x="4279802" y="4429804"/>
                <a:ext cx="0" cy="19616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DF5B891-6769-4C40-BD24-6CA8D46307ED}"/>
                  </a:ext>
                </a:extLst>
              </p:cNvPr>
              <p:cNvCxnSpPr>
                <a:cxnSpLocks/>
                <a:stCxn id="28" idx="3"/>
                <a:endCxn id="27" idx="0"/>
              </p:cNvCxnSpPr>
              <p:nvPr/>
            </p:nvCxnSpPr>
            <p:spPr>
              <a:xfrm>
                <a:off x="4351802" y="4706237"/>
                <a:ext cx="659957" cy="1514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E9ABC0E-94B0-BF4E-B31B-BA533DA93A6B}"/>
                  </a:ext>
                </a:extLst>
              </p:cNvPr>
              <p:cNvCxnSpPr>
                <a:cxnSpLocks/>
                <a:stCxn id="28" idx="1"/>
                <a:endCxn id="25" idx="0"/>
              </p:cNvCxnSpPr>
              <p:nvPr/>
            </p:nvCxnSpPr>
            <p:spPr>
              <a:xfrm flipH="1">
                <a:off x="3547845" y="4706237"/>
                <a:ext cx="659957" cy="15144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2BC73339-7436-B146-BD63-C50C2F8F50BF}"/>
                    </a:ext>
                  </a:extLst>
                </p:cNvPr>
                <p:cNvSpPr/>
                <p:nvPr/>
              </p:nvSpPr>
              <p:spPr>
                <a:xfrm>
                  <a:off x="9933447" y="2100632"/>
                  <a:ext cx="350417"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1400" i="1">
                            <a:latin typeface="Cambria Math" panose="02040503050406030204" pitchFamily="18" charset="0"/>
                            <a:ea typeface="Cambria Math" panose="02040503050406030204" pitchFamily="18" charset="0"/>
                          </a:rPr>
                          <m:t>𝜙</m:t>
                        </m:r>
                      </m:oMath>
                    </m:oMathPara>
                  </a14:m>
                  <a:endParaRPr lang="de-DE" sz="1400" dirty="0"/>
                </a:p>
              </p:txBody>
            </p:sp>
          </mc:Choice>
          <mc:Fallback xmlns="">
            <p:sp>
              <p:nvSpPr>
                <p:cNvPr id="24" name="Rectangle 23">
                  <a:extLst>
                    <a:ext uri="{FF2B5EF4-FFF2-40B4-BE49-F238E27FC236}">
                      <a16:creationId xmlns:a16="http://schemas.microsoft.com/office/drawing/2014/main" id="{2BC73339-7436-B146-BD63-C50C2F8F50BF}"/>
                    </a:ext>
                  </a:extLst>
                </p:cNvPr>
                <p:cNvSpPr>
                  <a:spLocks noRot="1" noChangeAspect="1" noMove="1" noResize="1" noEditPoints="1" noAdjustHandles="1" noChangeArrowheads="1" noChangeShapeType="1" noTextEdit="1"/>
                </p:cNvSpPr>
                <p:nvPr/>
              </p:nvSpPr>
              <p:spPr>
                <a:xfrm>
                  <a:off x="9933447" y="2100632"/>
                  <a:ext cx="350417" cy="307777"/>
                </a:xfrm>
                <a:prstGeom prst="rect">
                  <a:avLst/>
                </a:prstGeom>
                <a:blipFill>
                  <a:blip r:embed="rId20"/>
                  <a:stretch>
                    <a:fillRect b="-8000"/>
                  </a:stretch>
                </a:blipFill>
              </p:spPr>
              <p:txBody>
                <a:bodyPr/>
                <a:lstStyle/>
                <a:p>
                  <a:r>
                    <a:rPr lang="de-DE">
                      <a:noFill/>
                    </a:rPr>
                    <a:t> </a:t>
                  </a:r>
                </a:p>
              </p:txBody>
            </p:sp>
          </mc:Fallback>
        </mc:AlternateContent>
      </p:grpSp>
      <p:sp>
        <p:nvSpPr>
          <p:cNvPr id="32" name="Rectangle 31">
            <a:extLst>
              <a:ext uri="{FF2B5EF4-FFF2-40B4-BE49-F238E27FC236}">
                <a16:creationId xmlns:a16="http://schemas.microsoft.com/office/drawing/2014/main" id="{66C3D6C8-65A3-B841-B124-B06861142897}"/>
              </a:ext>
            </a:extLst>
          </p:cNvPr>
          <p:cNvSpPr/>
          <p:nvPr/>
        </p:nvSpPr>
        <p:spPr>
          <a:xfrm>
            <a:off x="10122477" y="3404052"/>
            <a:ext cx="144000" cy="160531"/>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96367706-493D-BC4A-8697-C824CCC59F18}"/>
                  </a:ext>
                </a:extLst>
              </p:cNvPr>
              <p:cNvSpPr/>
              <p:nvPr/>
            </p:nvSpPr>
            <p:spPr>
              <a:xfrm>
                <a:off x="9787034" y="3207885"/>
                <a:ext cx="42934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0</m:t>
                          </m:r>
                        </m:sub>
                      </m:sSub>
                    </m:oMath>
                  </m:oMathPara>
                </a14:m>
                <a:endParaRPr lang="de-DE" sz="1400" dirty="0"/>
              </a:p>
            </p:txBody>
          </p:sp>
        </mc:Choice>
        <mc:Fallback xmlns="">
          <p:sp>
            <p:nvSpPr>
              <p:cNvPr id="33" name="Rectangle 32">
                <a:extLst>
                  <a:ext uri="{FF2B5EF4-FFF2-40B4-BE49-F238E27FC236}">
                    <a16:creationId xmlns:a16="http://schemas.microsoft.com/office/drawing/2014/main" id="{96367706-493D-BC4A-8697-C824CCC59F18}"/>
                  </a:ext>
                </a:extLst>
              </p:cNvPr>
              <p:cNvSpPr>
                <a:spLocks noRot="1" noChangeAspect="1" noMove="1" noResize="1" noEditPoints="1" noAdjustHandles="1" noChangeArrowheads="1" noChangeShapeType="1" noTextEdit="1"/>
              </p:cNvSpPr>
              <p:nvPr/>
            </p:nvSpPr>
            <p:spPr>
              <a:xfrm>
                <a:off x="9787034" y="3207885"/>
                <a:ext cx="429348" cy="307777"/>
              </a:xfrm>
              <a:prstGeom prst="rect">
                <a:avLst/>
              </a:prstGeom>
              <a:blipFill>
                <a:blip r:embed="rId21"/>
                <a:stretch>
                  <a:fillRect b="-4000"/>
                </a:stretch>
              </a:blipFill>
            </p:spPr>
            <p:txBody>
              <a:bodyPr/>
              <a:lstStyle/>
              <a:p>
                <a:r>
                  <a:rPr lang="de-DE">
                    <a:noFill/>
                  </a:rPr>
                  <a:t> </a:t>
                </a:r>
              </a:p>
            </p:txBody>
          </p:sp>
        </mc:Fallback>
      </mc:AlternateContent>
      <p:sp>
        <p:nvSpPr>
          <p:cNvPr id="34" name="Rectangle 33">
            <a:extLst>
              <a:ext uri="{FF2B5EF4-FFF2-40B4-BE49-F238E27FC236}">
                <a16:creationId xmlns:a16="http://schemas.microsoft.com/office/drawing/2014/main" id="{E01749B4-606A-D748-BDAB-E7001D5B3890}"/>
              </a:ext>
            </a:extLst>
          </p:cNvPr>
          <p:cNvSpPr/>
          <p:nvPr/>
        </p:nvSpPr>
        <p:spPr>
          <a:xfrm>
            <a:off x="11168523" y="3400084"/>
            <a:ext cx="144000" cy="160531"/>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0D59121D-D569-104F-AAAB-3D47DFD6D3B7}"/>
                  </a:ext>
                </a:extLst>
              </p:cNvPr>
              <p:cNvSpPr/>
              <p:nvPr/>
            </p:nvSpPr>
            <p:spPr>
              <a:xfrm>
                <a:off x="11254962" y="3202993"/>
                <a:ext cx="42934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1</m:t>
                          </m:r>
                        </m:sub>
                      </m:sSub>
                    </m:oMath>
                  </m:oMathPara>
                </a14:m>
                <a:endParaRPr lang="de-DE" sz="1400" dirty="0"/>
              </a:p>
            </p:txBody>
          </p:sp>
        </mc:Choice>
        <mc:Fallback xmlns="">
          <p:sp>
            <p:nvSpPr>
              <p:cNvPr id="35" name="Rectangle 34">
                <a:extLst>
                  <a:ext uri="{FF2B5EF4-FFF2-40B4-BE49-F238E27FC236}">
                    <a16:creationId xmlns:a16="http://schemas.microsoft.com/office/drawing/2014/main" id="{0D59121D-D569-104F-AAAB-3D47DFD6D3B7}"/>
                  </a:ext>
                </a:extLst>
              </p:cNvPr>
              <p:cNvSpPr>
                <a:spLocks noRot="1" noChangeAspect="1" noMove="1" noResize="1" noEditPoints="1" noAdjustHandles="1" noChangeArrowheads="1" noChangeShapeType="1" noTextEdit="1"/>
              </p:cNvSpPr>
              <p:nvPr/>
            </p:nvSpPr>
            <p:spPr>
              <a:xfrm>
                <a:off x="11254962" y="3202993"/>
                <a:ext cx="429348" cy="307777"/>
              </a:xfrm>
              <a:prstGeom prst="rect">
                <a:avLst/>
              </a:prstGeom>
              <a:blipFill>
                <a:blip r:embed="rId22"/>
                <a:stretch>
                  <a:fillRect b="-8333"/>
                </a:stretch>
              </a:blipFill>
            </p:spPr>
            <p:txBody>
              <a:bodyPr/>
              <a:lstStyle/>
              <a:p>
                <a:r>
                  <a:rPr lang="de-DE">
                    <a:noFill/>
                  </a:rPr>
                  <a:t> </a:t>
                </a:r>
              </a:p>
            </p:txBody>
          </p:sp>
        </mc:Fallback>
      </mc:AlternateContent>
      <p:sp>
        <p:nvSpPr>
          <p:cNvPr id="36" name="Rectangle 35">
            <a:extLst>
              <a:ext uri="{FF2B5EF4-FFF2-40B4-BE49-F238E27FC236}">
                <a16:creationId xmlns:a16="http://schemas.microsoft.com/office/drawing/2014/main" id="{B18BA3D7-B0A6-F148-BF6F-66EAE523D7B4}"/>
              </a:ext>
            </a:extLst>
          </p:cNvPr>
          <p:cNvSpPr/>
          <p:nvPr/>
        </p:nvSpPr>
        <p:spPr>
          <a:xfrm>
            <a:off x="10642377" y="3857534"/>
            <a:ext cx="144000" cy="160531"/>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29A7672F-4F26-EC41-91FB-0B3CCB6750D1}"/>
                  </a:ext>
                </a:extLst>
              </p:cNvPr>
              <p:cNvSpPr/>
              <p:nvPr/>
            </p:nvSpPr>
            <p:spPr>
              <a:xfrm>
                <a:off x="10652081" y="3591416"/>
                <a:ext cx="429348" cy="3077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ea typeface="Cambria Math" panose="02040503050406030204" pitchFamily="18" charset="0"/>
                            </a:rPr>
                          </m:ctrlPr>
                        </m:sSubPr>
                        <m:e>
                          <m:r>
                            <a:rPr lang="de-DE" sz="1400" i="1" smtClean="0">
                              <a:latin typeface="Cambria Math" panose="02040503050406030204" pitchFamily="18" charset="0"/>
                              <a:ea typeface="Cambria Math" panose="02040503050406030204" pitchFamily="18" charset="0"/>
                            </a:rPr>
                            <m:t>𝜙</m:t>
                          </m:r>
                        </m:e>
                        <m:sub>
                          <m:r>
                            <a:rPr lang="de-DE" sz="1400" b="0" i="1" smtClean="0">
                              <a:latin typeface="Cambria Math" panose="02040503050406030204" pitchFamily="18" charset="0"/>
                              <a:ea typeface="Cambria Math" panose="02040503050406030204" pitchFamily="18" charset="0"/>
                            </a:rPr>
                            <m:t>2</m:t>
                          </m:r>
                        </m:sub>
                      </m:sSub>
                    </m:oMath>
                  </m:oMathPara>
                </a14:m>
                <a:endParaRPr lang="de-DE" sz="1400" dirty="0"/>
              </a:p>
            </p:txBody>
          </p:sp>
        </mc:Choice>
        <mc:Fallback xmlns="">
          <p:sp>
            <p:nvSpPr>
              <p:cNvPr id="37" name="Rectangle 36">
                <a:extLst>
                  <a:ext uri="{FF2B5EF4-FFF2-40B4-BE49-F238E27FC236}">
                    <a16:creationId xmlns:a16="http://schemas.microsoft.com/office/drawing/2014/main" id="{29A7672F-4F26-EC41-91FB-0B3CCB6750D1}"/>
                  </a:ext>
                </a:extLst>
              </p:cNvPr>
              <p:cNvSpPr>
                <a:spLocks noRot="1" noChangeAspect="1" noMove="1" noResize="1" noEditPoints="1" noAdjustHandles="1" noChangeArrowheads="1" noChangeShapeType="1" noTextEdit="1"/>
              </p:cNvSpPr>
              <p:nvPr/>
            </p:nvSpPr>
            <p:spPr>
              <a:xfrm>
                <a:off x="10652081" y="3591416"/>
                <a:ext cx="429348" cy="307777"/>
              </a:xfrm>
              <a:prstGeom prst="rect">
                <a:avLst/>
              </a:prstGeom>
              <a:blipFill>
                <a:blip r:embed="rId23"/>
                <a:stretch>
                  <a:fillRect b="-8000"/>
                </a:stretch>
              </a:blipFill>
            </p:spPr>
            <p:txBody>
              <a:bodyPr/>
              <a:lstStyle/>
              <a:p>
                <a:r>
                  <a:rPr lang="de-DE">
                    <a:noFill/>
                  </a:rPr>
                  <a:t> </a:t>
                </a:r>
              </a:p>
            </p:txBody>
          </p:sp>
        </mc:Fallback>
      </mc:AlternateContent>
    </p:spTree>
    <p:extLst>
      <p:ext uri="{BB962C8B-B14F-4D97-AF65-F5344CB8AC3E}">
        <p14:creationId xmlns:p14="http://schemas.microsoft.com/office/powerpoint/2010/main" val="275687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C92E4-44CD-EC47-B9DA-38F8BBDDB680}"/>
              </a:ext>
            </a:extLst>
          </p:cNvPr>
          <p:cNvSpPr>
            <a:spLocks noGrp="1"/>
          </p:cNvSpPr>
          <p:nvPr>
            <p:ph type="title"/>
          </p:nvPr>
        </p:nvSpPr>
        <p:spPr/>
        <p:txBody>
          <a:bodyPr/>
          <a:lstStyle/>
          <a:p>
            <a:r>
              <a:rPr lang="de-DE" dirty="0"/>
              <a:t>Minimierung der Faktorenzahl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5ABDB7A-C7C3-4A4E-8379-C6DB4FAFC869}"/>
                  </a:ext>
                </a:extLst>
              </p:cNvPr>
              <p:cNvSpPr>
                <a:spLocks noGrp="1"/>
              </p:cNvSpPr>
              <p:nvPr>
                <p:ph idx="1"/>
              </p:nvPr>
            </p:nvSpPr>
            <p:spPr>
              <a:xfrm>
                <a:off x="359999" y="1665066"/>
                <a:ext cx="11484001" cy="4240848"/>
              </a:xfrm>
            </p:spPr>
            <p:txBody>
              <a:bodyPr>
                <a:normAutofit/>
              </a:bodyPr>
              <a:lstStyle/>
              <a:p>
                <a:r>
                  <a:rPr lang="de-DE" dirty="0"/>
                  <a:t>Gegeben ein Faktormodell </a:t>
                </a:r>
                <a14:m>
                  <m:oMath xmlns:m="http://schemas.openxmlformats.org/officeDocument/2006/math">
                    <m:r>
                      <a:rPr lang="de-DE" b="0" i="1" smtClean="0">
                        <a:latin typeface="Cambria Math" panose="02040503050406030204" pitchFamily="18" charset="0"/>
                      </a:rPr>
                      <m:t>𝐹</m:t>
                    </m:r>
                    <m:r>
                      <a:rPr lang="de-DE" b="0" i="1" smtClean="0">
                        <a:latin typeface="Cambria Math" panose="02040503050406030204" pitchFamily="18" charset="0"/>
                      </a:rPr>
                      <m:t>=</m:t>
                    </m:r>
                    <m:sSubSup>
                      <m:sSubSupPr>
                        <m:ctrlPr>
                          <a:rPr lang="de-DE" b="0" i="1" smtClean="0">
                            <a:latin typeface="Cambria Math" panose="02040503050406030204" pitchFamily="18" charset="0"/>
                          </a:rPr>
                        </m:ctrlPr>
                      </m:sSubSupPr>
                      <m:e>
                        <m:d>
                          <m:dPr>
                            <m:begChr m:val="{"/>
                            <m:endChr m:val="}"/>
                            <m:ctrlPr>
                              <a:rPr lang="de-DE" b="0" i="1" smtClean="0">
                                <a:latin typeface="Cambria Math" panose="02040503050406030204" pitchFamily="18" charset="0"/>
                              </a:rPr>
                            </m:ctrlPr>
                          </m:dPr>
                          <m:e>
                            <m:sSub>
                              <m:sSubPr>
                                <m:ctrlPr>
                                  <a:rPr lang="de-DE" b="0" i="1" smtClean="0">
                                    <a:latin typeface="Cambria Math" panose="02040503050406030204" pitchFamily="18" charset="0"/>
                                  </a:rPr>
                                </m:ctrlPr>
                              </m:sSubPr>
                              <m:e>
                                <m:r>
                                  <a:rPr lang="de-DE" b="0" i="1" smtClean="0">
                                    <a:latin typeface="Cambria Math" panose="02040503050406030204" pitchFamily="18" charset="0"/>
                                  </a:rPr>
                                  <m:t>𝑓</m:t>
                                </m:r>
                              </m:e>
                              <m:sub>
                                <m:r>
                                  <a:rPr lang="de-DE" b="0" i="1" smtClean="0">
                                    <a:latin typeface="Cambria Math" panose="02040503050406030204" pitchFamily="18" charset="0"/>
                                  </a:rPr>
                                  <m:t>𝑖</m:t>
                                </m:r>
                              </m:sub>
                            </m:sSub>
                          </m:e>
                        </m:d>
                      </m:e>
                      <m:sub>
                        <m:r>
                          <a:rPr lang="de-DE" b="0" i="1" smtClean="0">
                            <a:latin typeface="Cambria Math" panose="02040503050406030204" pitchFamily="18" charset="0"/>
                          </a:rPr>
                          <m:t>𝑖</m:t>
                        </m:r>
                        <m:r>
                          <a:rPr lang="de-DE" b="0" i="1" smtClean="0">
                            <a:latin typeface="Cambria Math" panose="02040503050406030204" pitchFamily="18" charset="0"/>
                          </a:rPr>
                          <m:t>=1</m:t>
                        </m:r>
                      </m:sub>
                      <m:sup>
                        <m:sSup>
                          <m:sSupPr>
                            <m:ctrlPr>
                              <a:rPr lang="de-DE" b="0" i="1" smtClean="0">
                                <a:latin typeface="Cambria Math" panose="02040503050406030204" pitchFamily="18" charset="0"/>
                              </a:rPr>
                            </m:ctrlPr>
                          </m:sSupPr>
                          <m:e>
                            <m:r>
                              <a:rPr lang="de-DE" b="0" i="1" smtClean="0">
                                <a:latin typeface="Cambria Math" panose="02040503050406030204" pitchFamily="18" charset="0"/>
                              </a:rPr>
                              <m:t>𝑛</m:t>
                            </m:r>
                          </m:e>
                          <m:sup>
                            <m:r>
                              <a:rPr lang="de-DE" b="0" i="1" smtClean="0">
                                <a:latin typeface="Cambria Math" panose="02040503050406030204" pitchFamily="18" charset="0"/>
                              </a:rPr>
                              <m:t>′</m:t>
                            </m:r>
                          </m:sup>
                        </m:sSup>
                      </m:sup>
                    </m:sSubSup>
                  </m:oMath>
                </a14:m>
                <a:r>
                  <a:rPr lang="de-DE" dirty="0"/>
                  <a:t> mit dazugehörigem MN </a:t>
                </a:r>
                <a14:m>
                  <m:oMath xmlns:m="http://schemas.openxmlformats.org/officeDocument/2006/math">
                    <m:r>
                      <a:rPr lang="de-DE" i="1" dirty="0">
                        <a:latin typeface="Cambria Math" panose="02040503050406030204" pitchFamily="18" charset="0"/>
                      </a:rPr>
                      <m:t>𝑀</m:t>
                    </m:r>
                    <m:r>
                      <a:rPr lang="de-DE" i="1" dirty="0">
                        <a:latin typeface="Cambria Math" panose="02040503050406030204" pitchFamily="18" charset="0"/>
                      </a:rPr>
                      <m:t>=</m:t>
                    </m:r>
                    <m:d>
                      <m:dPr>
                        <m:ctrlPr>
                          <a:rPr lang="de-DE" i="1" dirty="0">
                            <a:latin typeface="Cambria Math" panose="02040503050406030204" pitchFamily="18" charset="0"/>
                          </a:rPr>
                        </m:ctrlPr>
                      </m:dPr>
                      <m:e>
                        <m:r>
                          <a:rPr lang="de-DE" i="1" dirty="0">
                            <a:latin typeface="Cambria Math" panose="02040503050406030204" pitchFamily="18" charset="0"/>
                          </a:rPr>
                          <m:t>𝑉</m:t>
                        </m:r>
                        <m:r>
                          <a:rPr lang="de-DE" i="1" dirty="0">
                            <a:latin typeface="Cambria Math" panose="02040503050406030204" pitchFamily="18" charset="0"/>
                          </a:rPr>
                          <m:t>,</m:t>
                        </m:r>
                        <m:r>
                          <a:rPr lang="de-DE" i="1" dirty="0">
                            <a:latin typeface="Cambria Math" panose="02040503050406030204" pitchFamily="18" charset="0"/>
                          </a:rPr>
                          <m:t>𝐸</m:t>
                        </m:r>
                      </m:e>
                    </m:d>
                  </m:oMath>
                </a14:m>
                <a:r>
                  <a:rPr lang="de-DE" dirty="0"/>
                  <a:t>, </a:t>
                </a:r>
                <a14:m>
                  <m:oMath xmlns:m="http://schemas.openxmlformats.org/officeDocument/2006/math">
                    <m:r>
                      <a:rPr lang="de-DE" b="0" i="1" smtClean="0">
                        <a:latin typeface="Cambria Math" panose="02040503050406030204" pitchFamily="18" charset="0"/>
                      </a:rPr>
                      <m:t>𝑉</m:t>
                    </m:r>
                    <m:r>
                      <a:rPr lang="de-DE" b="0" i="1" smtClean="0">
                        <a:latin typeface="Cambria Math" panose="02040503050406030204" pitchFamily="18" charset="0"/>
                      </a:rPr>
                      <m:t>=</m:t>
                    </m:r>
                    <m:r>
                      <m:rPr>
                        <m:sty m:val="p"/>
                      </m:rPr>
                      <a:rPr lang="de-DE" b="0" i="0" smtClean="0">
                        <a:latin typeface="Cambria Math" panose="02040503050406030204" pitchFamily="18" charset="0"/>
                      </a:rPr>
                      <m:t>rv</m:t>
                    </m:r>
                    <m:d>
                      <m:dPr>
                        <m:ctrlPr>
                          <a:rPr lang="de-DE" b="0" i="1" smtClean="0">
                            <a:latin typeface="Cambria Math" panose="02040503050406030204" pitchFamily="18" charset="0"/>
                          </a:rPr>
                        </m:ctrlPr>
                      </m:dPr>
                      <m:e>
                        <m:r>
                          <a:rPr lang="de-DE" b="0" i="1" smtClean="0">
                            <a:latin typeface="Cambria Math" panose="02040503050406030204" pitchFamily="18" charset="0"/>
                          </a:rPr>
                          <m:t>𝐹</m:t>
                        </m:r>
                      </m:e>
                    </m:d>
                  </m:oMath>
                </a14:m>
                <a:endParaRPr lang="de-DE" dirty="0"/>
              </a:p>
              <a:p>
                <a:r>
                  <a:rPr lang="de-DE" dirty="0"/>
                  <a:t>Anzahl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𝑛</m:t>
                        </m:r>
                      </m:e>
                      <m:sup>
                        <m:r>
                          <a:rPr lang="de-DE" i="1">
                            <a:latin typeface="Cambria Math" panose="02040503050406030204" pitchFamily="18" charset="0"/>
                          </a:rPr>
                          <m:t>′</m:t>
                        </m:r>
                      </m:sup>
                    </m:sSup>
                  </m:oMath>
                </a14:m>
                <a:r>
                  <a:rPr lang="de-DE" dirty="0"/>
                  <a:t> der Faktoren in </a:t>
                </a:r>
                <a14:m>
                  <m:oMath xmlns:m="http://schemas.openxmlformats.org/officeDocument/2006/math">
                    <m:r>
                      <a:rPr lang="de-DE" i="1">
                        <a:latin typeface="Cambria Math" panose="02040503050406030204" pitchFamily="18" charset="0"/>
                      </a:rPr>
                      <m:t>𝐹</m:t>
                    </m:r>
                  </m:oMath>
                </a14:m>
                <a:r>
                  <a:rPr lang="de-DE" dirty="0"/>
                  <a:t> </a:t>
                </a:r>
                <a:r>
                  <a:rPr lang="de-DE" dirty="0">
                    <a:solidFill>
                      <a:schemeClr val="accent1"/>
                    </a:solidFill>
                  </a:rPr>
                  <a:t>minimieren</a:t>
                </a:r>
                <a:r>
                  <a:rPr lang="de-DE" dirty="0"/>
                  <a:t>: Nur Faktoren für maximale Cliquen zulassen</a:t>
                </a:r>
              </a:p>
              <a:p>
                <a:pPr lvl="1"/>
                <a:r>
                  <a:rPr lang="de-DE" dirty="0"/>
                  <a:t>Wenn eine Menge von Faktoren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𝐹</m:t>
                        </m:r>
                      </m:e>
                      <m:sup>
                        <m:r>
                          <a:rPr lang="de-DE" b="0" i="1" smtClean="0">
                            <a:latin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𝐹</m:t>
                    </m:r>
                  </m:oMath>
                </a14:m>
                <a:r>
                  <a:rPr lang="de-DE" dirty="0"/>
                  <a:t> zu nicht-maximalen Cliquen einer maximalen Clique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𝑉</m:t>
                        </m:r>
                      </m:e>
                      <m:sub>
                        <m:r>
                          <a:rPr lang="de-DE" b="0" i="1" smtClean="0">
                            <a:latin typeface="Cambria Math" panose="02040503050406030204" pitchFamily="18" charset="0"/>
                            <a:ea typeface="Cambria Math" panose="02040503050406030204" pitchFamily="18" charset="0"/>
                          </a:rPr>
                          <m:t>𝐶</m:t>
                        </m:r>
                      </m:sub>
                    </m:sSub>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𝑉</m:t>
                    </m:r>
                  </m:oMath>
                </a14:m>
                <a:r>
                  <a:rPr lang="de-DE" dirty="0"/>
                  <a:t> in </a:t>
                </a:r>
                <a14:m>
                  <m:oMath xmlns:m="http://schemas.openxmlformats.org/officeDocument/2006/math">
                    <m:r>
                      <a:rPr lang="de-DE" i="1" dirty="0" smtClean="0">
                        <a:latin typeface="Cambria Math" panose="02040503050406030204" pitchFamily="18" charset="0"/>
                      </a:rPr>
                      <m:t>𝑀</m:t>
                    </m:r>
                  </m:oMath>
                </a14:m>
                <a:r>
                  <a:rPr lang="de-DE" dirty="0"/>
                  <a:t> existiert, i.e., </a:t>
                </a:r>
                <a14:m>
                  <m:oMath xmlns:m="http://schemas.openxmlformats.org/officeDocument/2006/math">
                    <m:r>
                      <m:rPr>
                        <m:sty m:val="p"/>
                      </m:rPr>
                      <a:rPr lang="de-DE" b="0" i="0" smtClean="0">
                        <a:latin typeface="Cambria Math" panose="02040503050406030204" pitchFamily="18" charset="0"/>
                      </a:rPr>
                      <m:t>rv</m:t>
                    </m:r>
                    <m:d>
                      <m:dPr>
                        <m:ctrlPr>
                          <a:rPr lang="de-DE" b="0" i="1" smtClean="0">
                            <a:latin typeface="Cambria Math" panose="02040503050406030204" pitchFamily="18" charset="0"/>
                          </a:rPr>
                        </m:ctrlPr>
                      </m:dPr>
                      <m:e>
                        <m:r>
                          <a:rPr lang="de-DE" b="0" i="1" smtClean="0">
                            <a:latin typeface="Cambria Math" panose="02040503050406030204" pitchFamily="18" charset="0"/>
                          </a:rPr>
                          <m:t>𝑓</m:t>
                        </m:r>
                      </m:e>
                    </m:d>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𝑉</m:t>
                        </m:r>
                      </m:e>
                      <m:sub>
                        <m:r>
                          <a:rPr lang="de-DE" b="0" i="1" smtClean="0">
                            <a:latin typeface="Cambria Math" panose="02040503050406030204" pitchFamily="18" charset="0"/>
                            <a:ea typeface="Cambria Math" panose="02040503050406030204" pitchFamily="18" charset="0"/>
                          </a:rPr>
                          <m:t>𝐶</m:t>
                        </m:r>
                      </m:sub>
                    </m:sSub>
                  </m:oMath>
                </a14:m>
                <a:r>
                  <a:rPr lang="de-DE" dirty="0"/>
                  <a:t>, dann Faktoren innerhalb der maximalen Clique zusammenmultiplizieren, i.e., </a:t>
                </a:r>
                <a14:m>
                  <m:oMath xmlns:m="http://schemas.openxmlformats.org/officeDocument/2006/math">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𝑓</m:t>
                        </m:r>
                      </m:e>
                      <m:sub>
                        <m:r>
                          <a:rPr lang="de-DE" b="0" i="1" smtClean="0">
                            <a:latin typeface="Cambria Math" panose="02040503050406030204" pitchFamily="18" charset="0"/>
                            <a:ea typeface="Cambria Math" panose="02040503050406030204" pitchFamily="18" charset="0"/>
                          </a:rPr>
                          <m:t>𝐶</m:t>
                        </m:r>
                      </m:sub>
                    </m:sSub>
                    <m:r>
                      <a:rPr lang="de-DE" b="0" i="1" smtClean="0">
                        <a:latin typeface="Cambria Math" panose="02040503050406030204" pitchFamily="18" charset="0"/>
                        <a:ea typeface="Cambria Math" panose="02040503050406030204" pitchFamily="18" charset="0"/>
                      </a:rPr>
                      <m:t>=</m:t>
                    </m:r>
                    <m:nary>
                      <m:naryPr>
                        <m:chr m:val="∏"/>
                        <m:supHide m:val="on"/>
                        <m:ctrlPr>
                          <a:rPr lang="de-DE" b="0" i="1" smtClean="0">
                            <a:latin typeface="Cambria Math" panose="02040503050406030204" pitchFamily="18" charset="0"/>
                            <a:ea typeface="Cambria Math" panose="02040503050406030204" pitchFamily="18" charset="0"/>
                          </a:rPr>
                        </m:ctrlPr>
                      </m:naryPr>
                      <m:sub>
                        <m:r>
                          <m:rPr>
                            <m:brk m:alnAt="7"/>
                          </m:rPr>
                          <a:rPr lang="de-DE" b="0" i="1" smtClean="0">
                            <a:latin typeface="Cambria Math" panose="02040503050406030204" pitchFamily="18" charset="0"/>
                            <a:ea typeface="Cambria Math" panose="02040503050406030204" pitchFamily="18" charset="0"/>
                          </a:rPr>
                          <m:t>𝑓</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𝐹</m:t>
                            </m:r>
                          </m:e>
                          <m:sup>
                            <m:r>
                              <a:rPr lang="de-DE" b="0" i="1" smtClean="0">
                                <a:latin typeface="Cambria Math" panose="02040503050406030204" pitchFamily="18" charset="0"/>
                                <a:ea typeface="Cambria Math" panose="02040503050406030204" pitchFamily="18" charset="0"/>
                              </a:rPr>
                              <m:t>′</m:t>
                            </m:r>
                          </m:sup>
                        </m:sSup>
                      </m:sub>
                      <m:sup/>
                      <m:e>
                        <m:r>
                          <a:rPr lang="de-DE" b="0" i="1" smtClean="0">
                            <a:latin typeface="Cambria Math" panose="02040503050406030204" pitchFamily="18" charset="0"/>
                            <a:ea typeface="Cambria Math" panose="02040503050406030204" pitchFamily="18" charset="0"/>
                          </a:rPr>
                          <m:t>𝑓</m:t>
                        </m:r>
                      </m:e>
                    </m:nary>
                  </m:oMath>
                </a14:m>
                <a:endParaRPr lang="de-DE" dirty="0"/>
              </a:p>
              <a:p>
                <a:pPr lvl="1"/>
                <a:r>
                  <a:rPr lang="de-DE" dirty="0"/>
                  <a:t>Nachteil: Versteckt die vorhandene Struktur</a:t>
                </a:r>
              </a:p>
              <a:p>
                <a:pPr lvl="2"/>
                <a:r>
                  <a:rPr lang="de-DE" dirty="0"/>
                  <a:t>Kann zu einer exponentiellen Erhöhung des Speicherbedarfs führen</a:t>
                </a:r>
              </a:p>
              <a:p>
                <a:pPr lvl="2"/>
                <a:r>
                  <a:rPr lang="de-DE" dirty="0"/>
                  <a:t>Beispiel: Vollständiger </a:t>
                </a:r>
                <a:r>
                  <a:rPr lang="de-DE" dirty="0" err="1"/>
                  <a:t>Subgraph</a:t>
                </a:r>
                <a:r>
                  <a:rPr lang="de-DE" dirty="0"/>
                  <a:t> mit </a:t>
                </a:r>
                <a14:m>
                  <m:oMath xmlns:m="http://schemas.openxmlformats.org/officeDocument/2006/math">
                    <m:r>
                      <a:rPr lang="de-DE" i="1" dirty="0" smtClean="0">
                        <a:latin typeface="Cambria Math" panose="02040503050406030204" pitchFamily="18" charset="0"/>
                      </a:rPr>
                      <m:t>𝑛</m:t>
                    </m:r>
                  </m:oMath>
                </a14:m>
                <a:r>
                  <a:rPr lang="de-DE" dirty="0"/>
                  <a:t> Variablen (</a:t>
                </a:r>
                <a14:m>
                  <m:oMath xmlns:m="http://schemas.openxmlformats.org/officeDocument/2006/math">
                    <m:d>
                      <m:dPr>
                        <m:begChr m:val="|"/>
                        <m:endChr m:val="|"/>
                        <m:ctrlPr>
                          <a:rPr lang="de-DE" i="1" dirty="0">
                            <a:latin typeface="Cambria Math" panose="02040503050406030204" pitchFamily="18" charset="0"/>
                          </a:rPr>
                        </m:ctrlPr>
                      </m:dPr>
                      <m:e>
                        <m:r>
                          <m:rPr>
                            <m:sty m:val="p"/>
                          </m:rPr>
                          <a:rPr lang="de-DE" dirty="0">
                            <a:latin typeface="Cambria Math" panose="02040503050406030204" pitchFamily="18" charset="0"/>
                          </a:rPr>
                          <m:t>Val</m:t>
                        </m:r>
                        <m:d>
                          <m:dPr>
                            <m:ctrlPr>
                              <a:rPr lang="de-DE" i="1" dirty="0">
                                <a:latin typeface="Cambria Math" panose="02040503050406030204" pitchFamily="18" charset="0"/>
                              </a:rPr>
                            </m:ctrlPr>
                          </m:dPr>
                          <m:e>
                            <m:r>
                              <a:rPr lang="de-DE" i="1" dirty="0">
                                <a:latin typeface="Cambria Math" panose="02040503050406030204" pitchFamily="18" charset="0"/>
                              </a:rPr>
                              <m:t>𝑅</m:t>
                            </m:r>
                          </m:e>
                        </m:d>
                      </m:e>
                    </m:d>
                    <m:r>
                      <a:rPr lang="de-DE" i="1" dirty="0">
                        <a:latin typeface="Cambria Math" panose="02040503050406030204" pitchFamily="18" charset="0"/>
                      </a:rPr>
                      <m:t>=</m:t>
                    </m:r>
                    <m:r>
                      <a:rPr lang="de-DE" i="1" dirty="0">
                        <a:latin typeface="Cambria Math" panose="02040503050406030204" pitchFamily="18" charset="0"/>
                      </a:rPr>
                      <m:t>𝑟</m:t>
                    </m:r>
                  </m:oMath>
                </a14:m>
                <a:r>
                  <a:rPr lang="de-DE" dirty="0"/>
                  <a:t> für </a:t>
                </a:r>
                <a:br>
                  <a:rPr lang="de-DE" dirty="0"/>
                </a:br>
                <a:r>
                  <a:rPr lang="de-DE" dirty="0"/>
                  <a:t>alle Variablen) als maximale Clique, Faktoren über Zweiercliquen</a:t>
                </a:r>
              </a:p>
              <a:p>
                <a:pPr lvl="3"/>
                <a:r>
                  <a:rPr lang="de-DE" b="0" dirty="0"/>
                  <a:t>Benötigte Einträge maximale Clique: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𝑟</m:t>
                        </m:r>
                      </m:e>
                      <m:sup>
                        <m:r>
                          <a:rPr lang="de-DE" b="0" i="1" smtClean="0">
                            <a:latin typeface="Cambria Math" panose="02040503050406030204" pitchFamily="18" charset="0"/>
                          </a:rPr>
                          <m:t>𝑛</m:t>
                        </m:r>
                      </m:sup>
                    </m:sSup>
                  </m:oMath>
                </a14:m>
                <a:r>
                  <a:rPr lang="de-DE" dirty="0"/>
                  <a:t> ➝ </a:t>
                </a:r>
                <a:r>
                  <a:rPr lang="de-DE" i="1" dirty="0"/>
                  <a:t>exponentiell</a:t>
                </a:r>
                <a:r>
                  <a:rPr lang="de-DE" dirty="0"/>
                  <a:t> in </a:t>
                </a:r>
                <a14:m>
                  <m:oMath xmlns:m="http://schemas.openxmlformats.org/officeDocument/2006/math">
                    <m:r>
                      <a:rPr lang="de-DE" i="1" dirty="0" smtClean="0">
                        <a:latin typeface="Cambria Math" panose="02040503050406030204" pitchFamily="18" charset="0"/>
                      </a:rPr>
                      <m:t>𝑛</m:t>
                    </m:r>
                  </m:oMath>
                </a14:m>
                <a:endParaRPr lang="de-DE" dirty="0"/>
              </a:p>
              <a:p>
                <a:pPr lvl="3"/>
                <a:r>
                  <a:rPr lang="de-DE" dirty="0"/>
                  <a:t>Benötigte Einträge Zweiercliquen: </a:t>
                </a:r>
                <a14:m>
                  <m:oMath xmlns:m="http://schemas.openxmlformats.org/officeDocument/2006/math">
                    <m:f>
                      <m:fPr>
                        <m:ctrlPr>
                          <a:rPr lang="de-DE" b="0" i="1" dirty="0" smtClean="0">
                            <a:latin typeface="Cambria Math" panose="02040503050406030204" pitchFamily="18" charset="0"/>
                            <a:ea typeface="Cambria Math" panose="02040503050406030204" pitchFamily="18" charset="0"/>
                          </a:rPr>
                        </m:ctrlPr>
                      </m:fPr>
                      <m:num>
                        <m:r>
                          <a:rPr lang="de-DE" i="1" dirty="0">
                            <a:latin typeface="Cambria Math" panose="02040503050406030204" pitchFamily="18" charset="0"/>
                            <a:ea typeface="Cambria Math" panose="02040503050406030204" pitchFamily="18" charset="0"/>
                          </a:rPr>
                          <m:t>𝑛</m:t>
                        </m:r>
                        <m:r>
                          <a:rPr lang="de-DE" b="0" i="1" dirty="0" smtClean="0">
                            <a:latin typeface="Cambria Math" panose="02040503050406030204" pitchFamily="18" charset="0"/>
                            <a:ea typeface="Cambria Math" panose="02040503050406030204" pitchFamily="18" charset="0"/>
                          </a:rPr>
                          <m:t>(</m:t>
                        </m:r>
                        <m:r>
                          <a:rPr lang="de-DE" b="0" i="1" dirty="0" smtClean="0">
                            <a:latin typeface="Cambria Math" panose="02040503050406030204" pitchFamily="18" charset="0"/>
                            <a:ea typeface="Cambria Math" panose="02040503050406030204" pitchFamily="18" charset="0"/>
                          </a:rPr>
                          <m:t>𝑛</m:t>
                        </m:r>
                        <m:r>
                          <a:rPr lang="de-DE" b="0" i="1" dirty="0" smtClean="0">
                            <a:latin typeface="Cambria Math" panose="02040503050406030204" pitchFamily="18" charset="0"/>
                            <a:ea typeface="Cambria Math" panose="02040503050406030204" pitchFamily="18" charset="0"/>
                          </a:rPr>
                          <m:t>−1)</m:t>
                        </m:r>
                      </m:num>
                      <m:den>
                        <m:r>
                          <a:rPr lang="de-DE" b="0" i="1" dirty="0" smtClean="0">
                            <a:latin typeface="Cambria Math" panose="02040503050406030204" pitchFamily="18" charset="0"/>
                            <a:ea typeface="Cambria Math" panose="02040503050406030204" pitchFamily="18" charset="0"/>
                          </a:rPr>
                          <m:t>2</m:t>
                        </m:r>
                      </m:den>
                    </m:f>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𝑟</m:t>
                        </m:r>
                      </m:e>
                      <m:sup>
                        <m:r>
                          <a:rPr lang="de-DE" b="0" i="1" smtClean="0">
                            <a:latin typeface="Cambria Math" panose="02040503050406030204" pitchFamily="18" charset="0"/>
                            <a:ea typeface="Cambria Math" panose="02040503050406030204" pitchFamily="18" charset="0"/>
                          </a:rPr>
                          <m:t>2</m:t>
                        </m:r>
                      </m:sup>
                    </m:sSup>
                  </m:oMath>
                </a14:m>
                <a:r>
                  <a:rPr lang="de-DE" dirty="0"/>
                  <a:t> ➝ </a:t>
                </a:r>
                <a:r>
                  <a:rPr lang="de-DE" i="1" dirty="0"/>
                  <a:t>quadratisch</a:t>
                </a:r>
                <a:r>
                  <a:rPr lang="de-DE" dirty="0"/>
                  <a:t> in </a:t>
                </a:r>
                <a14:m>
                  <m:oMath xmlns:m="http://schemas.openxmlformats.org/officeDocument/2006/math">
                    <m:r>
                      <a:rPr lang="de-DE" i="1" dirty="0" smtClean="0">
                        <a:latin typeface="Cambria Math" panose="02040503050406030204" pitchFamily="18" charset="0"/>
                      </a:rPr>
                      <m:t>𝑛</m:t>
                    </m:r>
                  </m:oMath>
                </a14:m>
                <a:endParaRPr lang="de-DE" dirty="0"/>
              </a:p>
            </p:txBody>
          </p:sp>
        </mc:Choice>
        <mc:Fallback xmlns="">
          <p:sp>
            <p:nvSpPr>
              <p:cNvPr id="3" name="Content Placeholder 2">
                <a:extLst>
                  <a:ext uri="{FF2B5EF4-FFF2-40B4-BE49-F238E27FC236}">
                    <a16:creationId xmlns:a16="http://schemas.microsoft.com/office/drawing/2014/main" id="{45ABDB7A-C7C3-4A4E-8379-C6DB4FAFC869}"/>
                  </a:ext>
                </a:extLst>
              </p:cNvPr>
              <p:cNvSpPr>
                <a:spLocks noGrp="1" noRot="1" noChangeAspect="1" noMove="1" noResize="1" noEditPoints="1" noAdjustHandles="1" noChangeArrowheads="1" noChangeShapeType="1" noTextEdit="1"/>
              </p:cNvSpPr>
              <p:nvPr>
                <p:ph idx="1"/>
              </p:nvPr>
            </p:nvSpPr>
            <p:spPr>
              <a:xfrm>
                <a:off x="359999" y="1665066"/>
                <a:ext cx="11484001" cy="4240848"/>
              </a:xfrm>
              <a:blipFill>
                <a:blip r:embed="rId2"/>
                <a:stretch>
                  <a:fillRect l="-1435" t="-1194"/>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428752B3-A719-DC49-9B2A-4BA70E532164}"/>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3B87F5A4-5843-9D48-9723-8C147A2C1286}"/>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CA4F8D08-D452-5147-A835-80731457F16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83</a:t>
            </a:fld>
            <a:r>
              <a:rPr lang="de-DE"/>
              <a:t> </a:t>
            </a:r>
            <a:endParaRPr lang="de-DE" sz="1400" dirty="0"/>
          </a:p>
        </p:txBody>
      </p:sp>
      <p:sp>
        <p:nvSpPr>
          <p:cNvPr id="29" name="TextBox 28">
            <a:extLst>
              <a:ext uri="{FF2B5EF4-FFF2-40B4-BE49-F238E27FC236}">
                <a16:creationId xmlns:a16="http://schemas.microsoft.com/office/drawing/2014/main" id="{DA61F75D-641D-F24A-A88A-B83767DB9158}"/>
              </a:ext>
            </a:extLst>
          </p:cNvPr>
          <p:cNvSpPr txBox="1"/>
          <p:nvPr/>
        </p:nvSpPr>
        <p:spPr>
          <a:xfrm>
            <a:off x="4276795" y="5659275"/>
            <a:ext cx="1226746" cy="307777"/>
          </a:xfrm>
          <a:prstGeom prst="rect">
            <a:avLst/>
          </a:prstGeom>
          <a:noFill/>
        </p:spPr>
        <p:txBody>
          <a:bodyPr wrap="none" rtlCol="0">
            <a:spAutoFit/>
          </a:bodyPr>
          <a:lstStyle/>
          <a:p>
            <a:r>
              <a:rPr lang="de-DE" sz="1400" dirty="0"/>
              <a:t>Anzahl Kanten</a:t>
            </a:r>
          </a:p>
        </p:txBody>
      </p:sp>
      <p:sp>
        <p:nvSpPr>
          <p:cNvPr id="31" name="Left Brace 30">
            <a:extLst>
              <a:ext uri="{FF2B5EF4-FFF2-40B4-BE49-F238E27FC236}">
                <a16:creationId xmlns:a16="http://schemas.microsoft.com/office/drawing/2014/main" id="{CEBD8AE6-9A36-2B41-88D6-99C36C3A1FCA}"/>
              </a:ext>
            </a:extLst>
          </p:cNvPr>
          <p:cNvSpPr/>
          <p:nvPr/>
        </p:nvSpPr>
        <p:spPr>
          <a:xfrm rot="16200000">
            <a:off x="4849492" y="5278581"/>
            <a:ext cx="81352" cy="68736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graphicFrame>
        <p:nvGraphicFramePr>
          <p:cNvPr id="54" name="Chart 53">
            <a:extLst>
              <a:ext uri="{FF2B5EF4-FFF2-40B4-BE49-F238E27FC236}">
                <a16:creationId xmlns:a16="http://schemas.microsoft.com/office/drawing/2014/main" id="{D0E74E4A-FBB8-BE4C-8C83-87EB8F4701E5}"/>
              </a:ext>
            </a:extLst>
          </p:cNvPr>
          <p:cNvGraphicFramePr/>
          <p:nvPr>
            <p:extLst>
              <p:ext uri="{D42A27DB-BD31-4B8C-83A1-F6EECF244321}">
                <p14:modId xmlns:p14="http://schemas.microsoft.com/office/powerpoint/2010/main" val="2314930656"/>
              </p:ext>
            </p:extLst>
          </p:nvPr>
        </p:nvGraphicFramePr>
        <p:xfrm>
          <a:off x="9697003" y="3405408"/>
          <a:ext cx="2272007" cy="2459311"/>
        </p:xfrm>
        <a:graphic>
          <a:graphicData uri="http://schemas.openxmlformats.org/drawingml/2006/chart">
            <c:chart xmlns:c="http://schemas.openxmlformats.org/drawingml/2006/chart" xmlns:r="http://schemas.openxmlformats.org/officeDocument/2006/relationships" r:id="rId3"/>
          </a:graphicData>
        </a:graphic>
      </p:graphicFrame>
      <p:grpSp>
        <p:nvGrpSpPr>
          <p:cNvPr id="137" name="Group 136">
            <a:extLst>
              <a:ext uri="{FF2B5EF4-FFF2-40B4-BE49-F238E27FC236}">
                <a16:creationId xmlns:a16="http://schemas.microsoft.com/office/drawing/2014/main" id="{E8358454-A588-5A4A-BADB-9FF1332CC53A}"/>
              </a:ext>
            </a:extLst>
          </p:cNvPr>
          <p:cNvGrpSpPr/>
          <p:nvPr/>
        </p:nvGrpSpPr>
        <p:grpSpPr>
          <a:xfrm>
            <a:off x="8372050" y="3405408"/>
            <a:ext cx="1199943" cy="1998031"/>
            <a:chOff x="8307513" y="3736406"/>
            <a:chExt cx="1199943" cy="1998031"/>
          </a:xfrm>
        </p:grpSpPr>
        <mc:AlternateContent xmlns:mc="http://schemas.openxmlformats.org/markup-compatibility/2006" xmlns:a14="http://schemas.microsoft.com/office/drawing/2010/main">
          <mc:Choice Requires="a14">
            <p:sp>
              <p:nvSpPr>
                <p:cNvPr id="8" name="Oval 7">
                  <a:extLst>
                    <a:ext uri="{FF2B5EF4-FFF2-40B4-BE49-F238E27FC236}">
                      <a16:creationId xmlns:a16="http://schemas.microsoft.com/office/drawing/2014/main" id="{92E36E30-B89C-0F49-91AC-95D38E52EA29}"/>
                    </a:ext>
                  </a:extLst>
                </p:cNvPr>
                <p:cNvSpPr/>
                <p:nvPr/>
              </p:nvSpPr>
              <p:spPr>
                <a:xfrm>
                  <a:off x="8307513" y="3736406"/>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1</m:t>
                          </m:r>
                        </m:sub>
                      </m:sSub>
                    </m:oMath>
                  </a14:m>
                  <a:r>
                    <a:rPr lang="de-DE" sz="1400" dirty="0">
                      <a:solidFill>
                        <a:schemeClr val="tx1"/>
                      </a:solidFill>
                    </a:rPr>
                    <a:t> </a:t>
                  </a:r>
                </a:p>
              </p:txBody>
            </p:sp>
          </mc:Choice>
          <mc:Fallback xmlns="">
            <p:sp>
              <p:nvSpPr>
                <p:cNvPr id="8" name="Oval 7">
                  <a:extLst>
                    <a:ext uri="{FF2B5EF4-FFF2-40B4-BE49-F238E27FC236}">
                      <a16:creationId xmlns:a16="http://schemas.microsoft.com/office/drawing/2014/main" id="{92E36E30-B89C-0F49-91AC-95D38E52EA29}"/>
                    </a:ext>
                  </a:extLst>
                </p:cNvPr>
                <p:cNvSpPr>
                  <a:spLocks noRot="1" noChangeAspect="1" noMove="1" noResize="1" noEditPoints="1" noAdjustHandles="1" noChangeArrowheads="1" noChangeShapeType="1" noTextEdit="1"/>
                </p:cNvSpPr>
                <p:nvPr/>
              </p:nvSpPr>
              <p:spPr>
                <a:xfrm>
                  <a:off x="8307513" y="3736406"/>
                  <a:ext cx="374468" cy="374469"/>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 name="Oval 8">
                  <a:extLst>
                    <a:ext uri="{FF2B5EF4-FFF2-40B4-BE49-F238E27FC236}">
                      <a16:creationId xmlns:a16="http://schemas.microsoft.com/office/drawing/2014/main" id="{E1C8367E-D0CB-5A4C-8FEA-469D0B92E830}"/>
                    </a:ext>
                  </a:extLst>
                </p:cNvPr>
                <p:cNvSpPr/>
                <p:nvPr/>
              </p:nvSpPr>
              <p:spPr>
                <a:xfrm>
                  <a:off x="9124648" y="3736406"/>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2</m:t>
                          </m:r>
                        </m:sub>
                      </m:sSub>
                    </m:oMath>
                  </a14:m>
                  <a:r>
                    <a:rPr lang="de-DE" sz="1400" dirty="0">
                      <a:solidFill>
                        <a:schemeClr val="tx1"/>
                      </a:solidFill>
                    </a:rPr>
                    <a:t> </a:t>
                  </a:r>
                </a:p>
              </p:txBody>
            </p:sp>
          </mc:Choice>
          <mc:Fallback xmlns="">
            <p:sp>
              <p:nvSpPr>
                <p:cNvPr id="9" name="Oval 8">
                  <a:extLst>
                    <a:ext uri="{FF2B5EF4-FFF2-40B4-BE49-F238E27FC236}">
                      <a16:creationId xmlns:a16="http://schemas.microsoft.com/office/drawing/2014/main" id="{E1C8367E-D0CB-5A4C-8FEA-469D0B92E830}"/>
                    </a:ext>
                  </a:extLst>
                </p:cNvPr>
                <p:cNvSpPr>
                  <a:spLocks noRot="1" noChangeAspect="1" noMove="1" noResize="1" noEditPoints="1" noAdjustHandles="1" noChangeArrowheads="1" noChangeShapeType="1" noTextEdit="1"/>
                </p:cNvSpPr>
                <p:nvPr/>
              </p:nvSpPr>
              <p:spPr>
                <a:xfrm>
                  <a:off x="9124648" y="3736406"/>
                  <a:ext cx="374468" cy="374469"/>
                </a:xfrm>
                <a:prstGeom prst="ellipse">
                  <a:avLst/>
                </a:prstGeom>
                <a:blipFill>
                  <a:blip r:embed="rId5"/>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0" name="Oval 9">
                  <a:extLst>
                    <a:ext uri="{FF2B5EF4-FFF2-40B4-BE49-F238E27FC236}">
                      <a16:creationId xmlns:a16="http://schemas.microsoft.com/office/drawing/2014/main" id="{444A4340-D439-9D4D-93A4-EAE456E6E4DA}"/>
                    </a:ext>
                  </a:extLst>
                </p:cNvPr>
                <p:cNvSpPr/>
                <p:nvPr/>
              </p:nvSpPr>
              <p:spPr>
                <a:xfrm>
                  <a:off x="8307513" y="5359968"/>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5</m:t>
                          </m:r>
                        </m:sub>
                      </m:sSub>
                    </m:oMath>
                  </a14:m>
                  <a:r>
                    <a:rPr lang="de-DE" sz="1400" dirty="0">
                      <a:solidFill>
                        <a:schemeClr val="tx1"/>
                      </a:solidFill>
                    </a:rPr>
                    <a:t> </a:t>
                  </a:r>
                </a:p>
              </p:txBody>
            </p:sp>
          </mc:Choice>
          <mc:Fallback xmlns="">
            <p:sp>
              <p:nvSpPr>
                <p:cNvPr id="10" name="Oval 9">
                  <a:extLst>
                    <a:ext uri="{FF2B5EF4-FFF2-40B4-BE49-F238E27FC236}">
                      <a16:creationId xmlns:a16="http://schemas.microsoft.com/office/drawing/2014/main" id="{444A4340-D439-9D4D-93A4-EAE456E6E4DA}"/>
                    </a:ext>
                  </a:extLst>
                </p:cNvPr>
                <p:cNvSpPr>
                  <a:spLocks noRot="1" noChangeAspect="1" noMove="1" noResize="1" noEditPoints="1" noAdjustHandles="1" noChangeArrowheads="1" noChangeShapeType="1" noTextEdit="1"/>
                </p:cNvSpPr>
                <p:nvPr/>
              </p:nvSpPr>
              <p:spPr>
                <a:xfrm>
                  <a:off x="8307513" y="5359968"/>
                  <a:ext cx="374468" cy="374469"/>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A7BBEBE8-AE4E-2A48-A299-15FF62C4F7F2}"/>
                    </a:ext>
                  </a:extLst>
                </p:cNvPr>
                <p:cNvSpPr/>
                <p:nvPr/>
              </p:nvSpPr>
              <p:spPr>
                <a:xfrm>
                  <a:off x="8307513" y="4548187"/>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3</m:t>
                          </m:r>
                        </m:sub>
                      </m:sSub>
                    </m:oMath>
                  </a14:m>
                  <a:r>
                    <a:rPr lang="de-DE" sz="1400" dirty="0">
                      <a:solidFill>
                        <a:schemeClr val="tx1"/>
                      </a:solidFill>
                    </a:rPr>
                    <a:t> </a:t>
                  </a:r>
                </a:p>
              </p:txBody>
            </p:sp>
          </mc:Choice>
          <mc:Fallback xmlns="">
            <p:sp>
              <p:nvSpPr>
                <p:cNvPr id="12" name="Oval 11">
                  <a:extLst>
                    <a:ext uri="{FF2B5EF4-FFF2-40B4-BE49-F238E27FC236}">
                      <a16:creationId xmlns:a16="http://schemas.microsoft.com/office/drawing/2014/main" id="{A7BBEBE8-AE4E-2A48-A299-15FF62C4F7F2}"/>
                    </a:ext>
                  </a:extLst>
                </p:cNvPr>
                <p:cNvSpPr>
                  <a:spLocks noRot="1" noChangeAspect="1" noMove="1" noResize="1" noEditPoints="1" noAdjustHandles="1" noChangeArrowheads="1" noChangeShapeType="1" noTextEdit="1"/>
                </p:cNvSpPr>
                <p:nvPr/>
              </p:nvSpPr>
              <p:spPr>
                <a:xfrm>
                  <a:off x="8307513" y="4548187"/>
                  <a:ext cx="374468" cy="374469"/>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303B0335-5468-EA4E-B28F-BCECA9D74255}"/>
                    </a:ext>
                  </a:extLst>
                </p:cNvPr>
                <p:cNvSpPr/>
                <p:nvPr/>
              </p:nvSpPr>
              <p:spPr>
                <a:xfrm>
                  <a:off x="9124648" y="4548187"/>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4</m:t>
                          </m:r>
                        </m:sub>
                      </m:sSub>
                    </m:oMath>
                  </a14:m>
                  <a:r>
                    <a:rPr lang="de-DE" sz="1400" dirty="0">
                      <a:solidFill>
                        <a:schemeClr val="tx1"/>
                      </a:solidFill>
                    </a:rPr>
                    <a:t> </a:t>
                  </a:r>
                </a:p>
              </p:txBody>
            </p:sp>
          </mc:Choice>
          <mc:Fallback xmlns="">
            <p:sp>
              <p:nvSpPr>
                <p:cNvPr id="13" name="Oval 12">
                  <a:extLst>
                    <a:ext uri="{FF2B5EF4-FFF2-40B4-BE49-F238E27FC236}">
                      <a16:creationId xmlns:a16="http://schemas.microsoft.com/office/drawing/2014/main" id="{303B0335-5468-EA4E-B28F-BCECA9D74255}"/>
                    </a:ext>
                  </a:extLst>
                </p:cNvPr>
                <p:cNvSpPr>
                  <a:spLocks noRot="1" noChangeAspect="1" noMove="1" noResize="1" noEditPoints="1" noAdjustHandles="1" noChangeArrowheads="1" noChangeShapeType="1" noTextEdit="1"/>
                </p:cNvSpPr>
                <p:nvPr/>
              </p:nvSpPr>
              <p:spPr>
                <a:xfrm>
                  <a:off x="9124648" y="4548187"/>
                  <a:ext cx="374468" cy="374469"/>
                </a:xfrm>
                <a:prstGeom prst="ellipse">
                  <a:avLst/>
                </a:prstGeom>
                <a:blipFill>
                  <a:blip r:embed="rId8"/>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4" name="Oval 13">
                  <a:extLst>
                    <a:ext uri="{FF2B5EF4-FFF2-40B4-BE49-F238E27FC236}">
                      <a16:creationId xmlns:a16="http://schemas.microsoft.com/office/drawing/2014/main" id="{723C9FF9-EBBC-DF41-8FAD-1EE3FD09C396}"/>
                    </a:ext>
                  </a:extLst>
                </p:cNvPr>
                <p:cNvSpPr/>
                <p:nvPr/>
              </p:nvSpPr>
              <p:spPr>
                <a:xfrm>
                  <a:off x="9124647" y="5359966"/>
                  <a:ext cx="374468" cy="37446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de-DE" sz="1400" b="0" i="1" smtClean="0">
                              <a:solidFill>
                                <a:schemeClr val="tx1"/>
                              </a:solidFill>
                              <a:latin typeface="Cambria Math" panose="02040503050406030204" pitchFamily="18" charset="0"/>
                            </a:rPr>
                          </m:ctrlPr>
                        </m:sSubPr>
                        <m:e>
                          <m:r>
                            <a:rPr lang="de-DE" sz="1400" b="0" i="1" smtClean="0">
                              <a:solidFill>
                                <a:schemeClr val="tx1"/>
                              </a:solidFill>
                              <a:latin typeface="Cambria Math" panose="02040503050406030204" pitchFamily="18" charset="0"/>
                            </a:rPr>
                            <m:t>𝑅</m:t>
                          </m:r>
                        </m:e>
                        <m:sub>
                          <m:r>
                            <a:rPr lang="de-DE" sz="1400" b="0" i="1" smtClean="0">
                              <a:solidFill>
                                <a:schemeClr val="tx1"/>
                              </a:solidFill>
                              <a:latin typeface="Cambria Math" panose="02040503050406030204" pitchFamily="18" charset="0"/>
                            </a:rPr>
                            <m:t>6</m:t>
                          </m:r>
                        </m:sub>
                      </m:sSub>
                    </m:oMath>
                  </a14:m>
                  <a:r>
                    <a:rPr lang="de-DE" sz="1400" dirty="0">
                      <a:solidFill>
                        <a:schemeClr val="tx1"/>
                      </a:solidFill>
                    </a:rPr>
                    <a:t> </a:t>
                  </a:r>
                </a:p>
              </p:txBody>
            </p:sp>
          </mc:Choice>
          <mc:Fallback xmlns="">
            <p:sp>
              <p:nvSpPr>
                <p:cNvPr id="14" name="Oval 13">
                  <a:extLst>
                    <a:ext uri="{FF2B5EF4-FFF2-40B4-BE49-F238E27FC236}">
                      <a16:creationId xmlns:a16="http://schemas.microsoft.com/office/drawing/2014/main" id="{723C9FF9-EBBC-DF41-8FAD-1EE3FD09C396}"/>
                    </a:ext>
                  </a:extLst>
                </p:cNvPr>
                <p:cNvSpPr>
                  <a:spLocks noRot="1" noChangeAspect="1" noMove="1" noResize="1" noEditPoints="1" noAdjustHandles="1" noChangeArrowheads="1" noChangeShapeType="1" noTextEdit="1"/>
                </p:cNvSpPr>
                <p:nvPr/>
              </p:nvSpPr>
              <p:spPr>
                <a:xfrm>
                  <a:off x="9124647" y="5359966"/>
                  <a:ext cx="374468" cy="374469"/>
                </a:xfrm>
                <a:prstGeom prst="ellipse">
                  <a:avLst/>
                </a:prstGeom>
                <a:blipFill>
                  <a:blip r:embed="rId9"/>
                  <a:stretch>
                    <a:fillRect/>
                  </a:stretch>
                </a:blipFill>
                <a:ln>
                  <a:solidFill>
                    <a:schemeClr val="tx1"/>
                  </a:solidFill>
                </a:ln>
              </p:spPr>
              <p:txBody>
                <a:bodyPr/>
                <a:lstStyle/>
                <a:p>
                  <a:r>
                    <a:rPr lang="de-DE">
                      <a:noFill/>
                    </a:rPr>
                    <a:t> </a:t>
                  </a:r>
                </a:p>
              </p:txBody>
            </p:sp>
          </mc:Fallback>
        </mc:AlternateContent>
        <p:cxnSp>
          <p:nvCxnSpPr>
            <p:cNvPr id="25" name="Straight Connector 24">
              <a:extLst>
                <a:ext uri="{FF2B5EF4-FFF2-40B4-BE49-F238E27FC236}">
                  <a16:creationId xmlns:a16="http://schemas.microsoft.com/office/drawing/2014/main" id="{34A1874F-441C-1849-8303-EA146E3E31E8}"/>
                </a:ext>
              </a:extLst>
            </p:cNvPr>
            <p:cNvCxnSpPr>
              <a:stCxn id="8" idx="6"/>
              <a:endCxn id="9" idx="2"/>
            </p:cNvCxnSpPr>
            <p:nvPr/>
          </p:nvCxnSpPr>
          <p:spPr>
            <a:xfrm>
              <a:off x="8681981" y="3923641"/>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79EFD4F-0B93-854F-91DF-75894F94E04D}"/>
                </a:ext>
              </a:extLst>
            </p:cNvPr>
            <p:cNvCxnSpPr>
              <a:cxnSpLocks/>
              <a:stCxn id="9" idx="3"/>
              <a:endCxn id="10" idx="7"/>
            </p:cNvCxnSpPr>
            <p:nvPr/>
          </p:nvCxnSpPr>
          <p:spPr>
            <a:xfrm flipH="1">
              <a:off x="8627141" y="4056035"/>
              <a:ext cx="552347" cy="135877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A330A34-7DC0-324F-A5BC-D1AD64C41390}"/>
                </a:ext>
              </a:extLst>
            </p:cNvPr>
            <p:cNvCxnSpPr>
              <a:cxnSpLocks/>
            </p:cNvCxnSpPr>
            <p:nvPr/>
          </p:nvCxnSpPr>
          <p:spPr>
            <a:xfrm>
              <a:off x="8681981" y="4735421"/>
              <a:ext cx="44266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A6F83AC-5AB4-A44F-8CB3-3CD3AA4BD9A5}"/>
                </a:ext>
              </a:extLst>
            </p:cNvPr>
            <p:cNvCxnSpPr>
              <a:cxnSpLocks/>
              <a:stCxn id="13" idx="4"/>
              <a:endCxn id="14" idx="0"/>
            </p:cNvCxnSpPr>
            <p:nvPr/>
          </p:nvCxnSpPr>
          <p:spPr>
            <a:xfrm flipH="1">
              <a:off x="9311881" y="4922656"/>
              <a:ext cx="1" cy="437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94F716E-201D-3849-B56C-4031CC3E83BD}"/>
                </a:ext>
              </a:extLst>
            </p:cNvPr>
            <p:cNvCxnSpPr>
              <a:cxnSpLocks/>
              <a:stCxn id="8" idx="2"/>
              <a:endCxn id="10" idx="2"/>
            </p:cNvCxnSpPr>
            <p:nvPr/>
          </p:nvCxnSpPr>
          <p:spPr>
            <a:xfrm rot="10800000" flipV="1">
              <a:off x="8307513" y="3923641"/>
              <a:ext cx="12700" cy="1623562"/>
            </a:xfrm>
            <a:prstGeom prst="curvedConnector3">
              <a:avLst>
                <a:gd name="adj1" fmla="val 76574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CBB2ABC-B0AB-4447-94B9-D79A96F34B74}"/>
                </a:ext>
              </a:extLst>
            </p:cNvPr>
            <p:cNvCxnSpPr>
              <a:cxnSpLocks/>
              <a:stCxn id="10" idx="7"/>
              <a:endCxn id="13" idx="3"/>
            </p:cNvCxnSpPr>
            <p:nvPr/>
          </p:nvCxnSpPr>
          <p:spPr>
            <a:xfrm flipV="1">
              <a:off x="8627141" y="4867816"/>
              <a:ext cx="552347" cy="5469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6980B69-F2A8-9545-9F34-3753789E765D}"/>
                </a:ext>
              </a:extLst>
            </p:cNvPr>
            <p:cNvCxnSpPr>
              <a:cxnSpLocks/>
              <a:stCxn id="8" idx="4"/>
              <a:endCxn id="12" idx="0"/>
            </p:cNvCxnSpPr>
            <p:nvPr/>
          </p:nvCxnSpPr>
          <p:spPr>
            <a:xfrm>
              <a:off x="8494747" y="4110875"/>
              <a:ext cx="0" cy="437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5A987EB1-C6CE-464D-8E49-95A64D962B70}"/>
                </a:ext>
              </a:extLst>
            </p:cNvPr>
            <p:cNvCxnSpPr>
              <a:cxnSpLocks/>
              <a:stCxn id="9" idx="4"/>
              <a:endCxn id="13" idx="0"/>
            </p:cNvCxnSpPr>
            <p:nvPr/>
          </p:nvCxnSpPr>
          <p:spPr>
            <a:xfrm>
              <a:off x="9311882" y="4110875"/>
              <a:ext cx="0" cy="437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C5D9ECC8-DCEF-C648-A4A3-A94669C20746}"/>
                </a:ext>
              </a:extLst>
            </p:cNvPr>
            <p:cNvCxnSpPr>
              <a:cxnSpLocks/>
              <a:stCxn id="10" idx="6"/>
              <a:endCxn id="14" idx="2"/>
            </p:cNvCxnSpPr>
            <p:nvPr/>
          </p:nvCxnSpPr>
          <p:spPr>
            <a:xfrm flipV="1">
              <a:off x="8681981" y="5547201"/>
              <a:ext cx="442666" cy="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CC180BE0-DEE2-8841-8689-E0D989EA6CB8}"/>
                </a:ext>
              </a:extLst>
            </p:cNvPr>
            <p:cNvCxnSpPr>
              <a:cxnSpLocks/>
              <a:stCxn id="8" idx="5"/>
              <a:endCxn id="14" idx="1"/>
            </p:cNvCxnSpPr>
            <p:nvPr/>
          </p:nvCxnSpPr>
          <p:spPr>
            <a:xfrm>
              <a:off x="8627141" y="4056035"/>
              <a:ext cx="552346" cy="13587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923F46A0-D5DA-A44B-B5A4-5129A483EB73}"/>
                </a:ext>
              </a:extLst>
            </p:cNvPr>
            <p:cNvCxnSpPr>
              <a:cxnSpLocks/>
              <a:stCxn id="12" idx="5"/>
              <a:endCxn id="14" idx="1"/>
            </p:cNvCxnSpPr>
            <p:nvPr/>
          </p:nvCxnSpPr>
          <p:spPr>
            <a:xfrm>
              <a:off x="8627141" y="4867816"/>
              <a:ext cx="552346" cy="54699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AB69A738-5B10-5041-8580-B35808E2B309}"/>
                </a:ext>
              </a:extLst>
            </p:cNvPr>
            <p:cNvCxnSpPr>
              <a:cxnSpLocks/>
              <a:stCxn id="10" idx="0"/>
              <a:endCxn id="12" idx="4"/>
            </p:cNvCxnSpPr>
            <p:nvPr/>
          </p:nvCxnSpPr>
          <p:spPr>
            <a:xfrm flipV="1">
              <a:off x="8494747" y="4922656"/>
              <a:ext cx="0" cy="4373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28BD8E1-06EB-1D4F-9FA9-544E8576FC74}"/>
                </a:ext>
              </a:extLst>
            </p:cNvPr>
            <p:cNvCxnSpPr>
              <a:cxnSpLocks/>
              <a:stCxn id="8" idx="5"/>
              <a:endCxn id="13" idx="1"/>
            </p:cNvCxnSpPr>
            <p:nvPr/>
          </p:nvCxnSpPr>
          <p:spPr>
            <a:xfrm>
              <a:off x="8627141" y="4056035"/>
              <a:ext cx="552347" cy="5469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AF6131C-5D6B-E147-A9F5-791856010493}"/>
                </a:ext>
              </a:extLst>
            </p:cNvPr>
            <p:cNvCxnSpPr>
              <a:cxnSpLocks/>
              <a:stCxn id="9" idx="3"/>
              <a:endCxn id="12" idx="7"/>
            </p:cNvCxnSpPr>
            <p:nvPr/>
          </p:nvCxnSpPr>
          <p:spPr>
            <a:xfrm flipH="1">
              <a:off x="8627141" y="4056035"/>
              <a:ext cx="552347" cy="54699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41">
              <a:extLst>
                <a:ext uri="{FF2B5EF4-FFF2-40B4-BE49-F238E27FC236}">
                  <a16:creationId xmlns:a16="http://schemas.microsoft.com/office/drawing/2014/main" id="{9B6196F3-4682-FF42-9D76-56BB96ECD298}"/>
                </a:ext>
              </a:extLst>
            </p:cNvPr>
            <p:cNvCxnSpPr>
              <a:cxnSpLocks/>
            </p:cNvCxnSpPr>
            <p:nvPr/>
          </p:nvCxnSpPr>
          <p:spPr>
            <a:xfrm rot="10800000" flipH="1" flipV="1">
              <a:off x="9494756" y="3923640"/>
              <a:ext cx="12700" cy="1623562"/>
            </a:xfrm>
            <a:prstGeom prst="curvedConnector3">
              <a:avLst>
                <a:gd name="adj1" fmla="val 765748"/>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41" name="Rectangle 140">
                <a:extLst>
                  <a:ext uri="{FF2B5EF4-FFF2-40B4-BE49-F238E27FC236}">
                    <a16:creationId xmlns:a16="http://schemas.microsoft.com/office/drawing/2014/main" id="{D95BD51F-9A88-F540-96A2-9F3BA6E95315}"/>
                  </a:ext>
                </a:extLst>
              </p:cNvPr>
              <p:cNvSpPr/>
              <p:nvPr/>
            </p:nvSpPr>
            <p:spPr>
              <a:xfrm>
                <a:off x="8112322" y="5407696"/>
                <a:ext cx="1711058" cy="523220"/>
              </a:xfrm>
              <a:prstGeom prst="rect">
                <a:avLst/>
              </a:prstGeom>
            </p:spPr>
            <p:txBody>
              <a:bodyPr wrap="square">
                <a:spAutoFit/>
              </a:bodyPr>
              <a:lstStyle/>
              <a:p>
                <a:pPr algn="ctr"/>
                <a:r>
                  <a:rPr lang="de-DE" sz="1400" dirty="0">
                    <a:solidFill>
                      <a:schemeClr val="tx1">
                        <a:lumMod val="60000"/>
                        <a:lumOff val="40000"/>
                      </a:schemeClr>
                    </a:solidFill>
                  </a:rPr>
                  <a:t>Vollständiger Graph mit </a:t>
                </a:r>
                <a14:m>
                  <m:oMath xmlns:m="http://schemas.openxmlformats.org/officeDocument/2006/math">
                    <m:r>
                      <a:rPr lang="de-DE" sz="1400" i="1" dirty="0">
                        <a:solidFill>
                          <a:schemeClr val="tx1">
                            <a:lumMod val="60000"/>
                            <a:lumOff val="40000"/>
                          </a:schemeClr>
                        </a:solidFill>
                        <a:latin typeface="Cambria Math" panose="02040503050406030204" pitchFamily="18" charset="0"/>
                      </a:rPr>
                      <m:t>𝑛</m:t>
                    </m:r>
                    <m:r>
                      <a:rPr lang="de-DE" sz="1400" b="0" i="1" dirty="0" smtClean="0">
                        <a:solidFill>
                          <a:schemeClr val="tx1">
                            <a:lumMod val="60000"/>
                            <a:lumOff val="40000"/>
                          </a:schemeClr>
                        </a:solidFill>
                        <a:latin typeface="Cambria Math" panose="02040503050406030204" pitchFamily="18" charset="0"/>
                      </a:rPr>
                      <m:t>=6</m:t>
                    </m:r>
                  </m:oMath>
                </a14:m>
                <a:r>
                  <a:rPr lang="de-DE" sz="1400" dirty="0">
                    <a:solidFill>
                      <a:schemeClr val="tx1">
                        <a:lumMod val="60000"/>
                        <a:lumOff val="40000"/>
                      </a:schemeClr>
                    </a:solidFill>
                  </a:rPr>
                  <a:t> Variablen </a:t>
                </a:r>
              </a:p>
            </p:txBody>
          </p:sp>
        </mc:Choice>
        <mc:Fallback xmlns="">
          <p:sp>
            <p:nvSpPr>
              <p:cNvPr id="141" name="Rectangle 140">
                <a:extLst>
                  <a:ext uri="{FF2B5EF4-FFF2-40B4-BE49-F238E27FC236}">
                    <a16:creationId xmlns:a16="http://schemas.microsoft.com/office/drawing/2014/main" id="{D95BD51F-9A88-F540-96A2-9F3BA6E95315}"/>
                  </a:ext>
                </a:extLst>
              </p:cNvPr>
              <p:cNvSpPr>
                <a:spLocks noRot="1" noChangeAspect="1" noMove="1" noResize="1" noEditPoints="1" noAdjustHandles="1" noChangeArrowheads="1" noChangeShapeType="1" noTextEdit="1"/>
              </p:cNvSpPr>
              <p:nvPr/>
            </p:nvSpPr>
            <p:spPr>
              <a:xfrm>
                <a:off x="8112322" y="5407696"/>
                <a:ext cx="1711058" cy="523220"/>
              </a:xfrm>
              <a:prstGeom prst="rect">
                <a:avLst/>
              </a:prstGeom>
              <a:blipFill>
                <a:blip r:embed="rId10"/>
                <a:stretch>
                  <a:fillRect t="-2381" r="-741" b="-11905"/>
                </a:stretch>
              </a:blipFill>
            </p:spPr>
            <p:txBody>
              <a:bodyPr/>
              <a:lstStyle/>
              <a:p>
                <a:r>
                  <a:rPr lang="de-DE">
                    <a:noFill/>
                  </a:rPr>
                  <a:t> </a:t>
                </a:r>
              </a:p>
            </p:txBody>
          </p:sp>
        </mc:Fallback>
      </mc:AlternateContent>
    </p:spTree>
    <p:extLst>
      <p:ext uri="{BB962C8B-B14F-4D97-AF65-F5344CB8AC3E}">
        <p14:creationId xmlns:p14="http://schemas.microsoft.com/office/powerpoint/2010/main" val="354777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Graphic spid="54" grpId="0">
        <p:bldAsOne/>
      </p:bldGraphic>
      <p:bldP spid="141"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AD4BD-451A-6A45-AFBF-D4561167BA49}"/>
              </a:ext>
            </a:extLst>
          </p:cNvPr>
          <p:cNvSpPr>
            <a:spLocks noGrp="1"/>
          </p:cNvSpPr>
          <p:nvPr>
            <p:ph type="title"/>
          </p:nvPr>
        </p:nvSpPr>
        <p:spPr/>
        <p:txBody>
          <a:bodyPr/>
          <a:lstStyle/>
          <a:p>
            <a:r>
              <a:rPr lang="de-DE" dirty="0"/>
              <a:t>Zwischenzusammenfassung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B5377C6-7728-4F40-89EE-28C8626D0AF5}"/>
                  </a:ext>
                </a:extLst>
              </p:cNvPr>
              <p:cNvSpPr>
                <a:spLocks noGrp="1"/>
              </p:cNvSpPr>
              <p:nvPr>
                <p:ph idx="1"/>
              </p:nvPr>
            </p:nvSpPr>
            <p:spPr/>
            <p:txBody>
              <a:bodyPr/>
              <a:lstStyle/>
              <a:p>
                <a:r>
                  <a:rPr lang="de-DE" dirty="0"/>
                  <a:t>Faktormodelle</a:t>
                </a:r>
              </a:p>
              <a:p>
                <a:pPr lvl="1"/>
                <a:r>
                  <a:rPr lang="de-DE" dirty="0"/>
                  <a:t>Faktorisierung einer vollständigen gemeinsamen Wahrscheinlichkeitsverteilung durch Faktoren</a:t>
                </a:r>
              </a:p>
              <a:p>
                <a:pPr lvl="2"/>
                <a:r>
                  <a:rPr lang="de-DE" dirty="0"/>
                  <a:t>Faktor = positive, reell-wertige Funktion</a:t>
                </a:r>
              </a:p>
              <a:p>
                <a:pPr lvl="2"/>
                <a:r>
                  <a:rPr lang="de-DE" dirty="0"/>
                  <a:t>Nachteil: Normalisierungskonstante nicht mehr </a:t>
                </a:r>
                <a14:m>
                  <m:oMath xmlns:m="http://schemas.openxmlformats.org/officeDocument/2006/math">
                    <m:r>
                      <a:rPr lang="de-DE" i="1" dirty="0" smtClean="0">
                        <a:latin typeface="Cambria Math" panose="02040503050406030204" pitchFamily="18" charset="0"/>
                      </a:rPr>
                      <m:t>1</m:t>
                    </m:r>
                  </m:oMath>
                </a14:m>
                <a:endParaRPr lang="de-DE" dirty="0"/>
              </a:p>
              <a:p>
                <a:r>
                  <a:rPr lang="de-DE" dirty="0"/>
                  <a:t>Graphische Darstellung durch FGs oder MNs </a:t>
                </a:r>
              </a:p>
              <a:p>
                <a:pPr lvl="1"/>
                <a:r>
                  <a:rPr lang="de-DE" dirty="0"/>
                  <a:t>FGs mit expliziten Faktoren</a:t>
                </a:r>
              </a:p>
              <a:p>
                <a:pPr lvl="1"/>
                <a:r>
                  <a:rPr lang="de-DE" dirty="0"/>
                  <a:t>MNs mit impliziten Faktoren über Cliquen </a:t>
                </a:r>
              </a:p>
              <a:p>
                <a:pPr lvl="2"/>
                <a:r>
                  <a:rPr lang="de-DE" dirty="0"/>
                  <a:t>Nicht eindeutig, aber einfacher zu analysieren bzgl. Unabhängigkeiten</a:t>
                </a:r>
              </a:p>
              <a:p>
                <a:r>
                  <a:rPr lang="de-DE" dirty="0"/>
                  <a:t>Umwandlung BN in Faktormodell: CPD als Faktor</a:t>
                </a:r>
              </a:p>
              <a:p>
                <a:pPr lvl="1"/>
                <a:r>
                  <a:rPr lang="de-DE" dirty="0"/>
                  <a:t>Graphisch: von BN in FG – pro CPD ein Faktorknoten; von BN zu MN – BN moralisieren</a:t>
                </a:r>
              </a:p>
              <a:p>
                <a:r>
                  <a:rPr lang="de-DE" dirty="0"/>
                  <a:t>Beispiel: Einsatz von MNs in der Bildverarbeitung</a:t>
                </a:r>
              </a:p>
              <a:p>
                <a:pPr lvl="1"/>
                <a:endParaRPr lang="de-DE" dirty="0"/>
              </a:p>
              <a:p>
                <a:endParaRPr lang="de-DE" dirty="0"/>
              </a:p>
            </p:txBody>
          </p:sp>
        </mc:Choice>
        <mc:Fallback xmlns="">
          <p:sp>
            <p:nvSpPr>
              <p:cNvPr id="3" name="Content Placeholder 2">
                <a:extLst>
                  <a:ext uri="{FF2B5EF4-FFF2-40B4-BE49-F238E27FC236}">
                    <a16:creationId xmlns:a16="http://schemas.microsoft.com/office/drawing/2014/main" id="{5B5377C6-7728-4F40-89EE-28C8626D0AF5}"/>
                  </a:ext>
                </a:extLst>
              </p:cNvPr>
              <p:cNvSpPr>
                <a:spLocks noGrp="1" noRot="1" noChangeAspect="1" noMove="1" noResize="1" noEditPoints="1" noAdjustHandles="1" noChangeArrowheads="1" noChangeShapeType="1" noTextEdit="1"/>
              </p:cNvSpPr>
              <p:nvPr>
                <p:ph idx="1"/>
              </p:nvPr>
            </p:nvSpPr>
            <p:spPr>
              <a:blipFill>
                <a:blip r:embed="rId2"/>
                <a:stretch>
                  <a:fillRect l="-1435" t="-268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C2CA6CA0-78D8-264A-B2CD-72AAB5E027A8}"/>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B6CC6D69-41F4-544D-AC01-B1517A52D1A8}"/>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6F2BDCC3-CE27-3D46-B65C-2F45B512A56E}"/>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84</a:t>
            </a:fld>
            <a:r>
              <a:rPr lang="de-DE"/>
              <a:t> </a:t>
            </a:r>
            <a:endParaRPr lang="de-DE" sz="1400" dirty="0"/>
          </a:p>
        </p:txBody>
      </p:sp>
    </p:spTree>
    <p:extLst>
      <p:ext uri="{BB962C8B-B14F-4D97-AF65-F5344CB8AC3E}">
        <p14:creationId xmlns:p14="http://schemas.microsoft.com/office/powerpoint/2010/main" val="16775315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1119C-B65B-CB42-9CF3-571EF0469082}"/>
              </a:ext>
            </a:extLst>
          </p:cNvPr>
          <p:cNvSpPr>
            <a:spLocks noGrp="1"/>
          </p:cNvSpPr>
          <p:nvPr>
            <p:ph type="title"/>
          </p:nvPr>
        </p:nvSpPr>
        <p:spPr/>
        <p:txBody>
          <a:bodyPr/>
          <a:lstStyle/>
          <a:p>
            <a:r>
              <a:rPr lang="de-DE" dirty="0"/>
              <a:t>Überblick: 2. Episodische PGMs</a:t>
            </a:r>
          </a:p>
        </p:txBody>
      </p:sp>
      <p:sp>
        <p:nvSpPr>
          <p:cNvPr id="3" name="Content Placeholder 2">
            <a:extLst>
              <a:ext uri="{FF2B5EF4-FFF2-40B4-BE49-F238E27FC236}">
                <a16:creationId xmlns:a16="http://schemas.microsoft.com/office/drawing/2014/main" id="{33A9154B-E1A0-4B4B-A26C-1F7D84FD808E}"/>
              </a:ext>
            </a:extLst>
          </p:cNvPr>
          <p:cNvSpPr>
            <a:spLocks noGrp="1"/>
          </p:cNvSpPr>
          <p:nvPr>
            <p:ph idx="1"/>
          </p:nvPr>
        </p:nvSpPr>
        <p:spPr/>
        <p:txBody>
          <a:bodyPr>
            <a:normAutofit lnSpcReduction="10000"/>
          </a:bodyPr>
          <a:lstStyle/>
          <a:p>
            <a:pPr marL="457200" indent="-457200">
              <a:buFont typeface="+mj-lt"/>
              <a:buAutoNum type="alphaUcPeriod"/>
            </a:pPr>
            <a:r>
              <a:rPr lang="de-DE" i="1" dirty="0"/>
              <a:t>Probabilistische Modellierung</a:t>
            </a:r>
          </a:p>
          <a:p>
            <a:pPr lvl="1"/>
            <a:r>
              <a:rPr lang="de-DE" dirty="0"/>
              <a:t>Zufallsvariablen, vollständige gemeinsame Wahrscheinlichkeitsverteilung, Speicherkomplexität</a:t>
            </a:r>
          </a:p>
          <a:p>
            <a:pPr lvl="1"/>
            <a:r>
              <a:rPr lang="de-DE" dirty="0"/>
              <a:t>Inferenzaufgaben, Komplexität</a:t>
            </a:r>
          </a:p>
          <a:p>
            <a:pPr marL="457200" indent="-457200">
              <a:buFont typeface="+mj-lt"/>
              <a:buAutoNum type="alphaUcPeriod"/>
            </a:pPr>
            <a:r>
              <a:rPr lang="de-DE" i="1" dirty="0"/>
              <a:t>Gerichtete Modelle: </a:t>
            </a:r>
            <a:r>
              <a:rPr lang="de-DE" i="1" dirty="0" err="1"/>
              <a:t>Bayes</a:t>
            </a:r>
            <a:r>
              <a:rPr lang="de-DE" i="1" dirty="0"/>
              <a:t> Netze (BNs)</a:t>
            </a:r>
          </a:p>
          <a:p>
            <a:pPr lvl="1"/>
            <a:r>
              <a:rPr lang="de-DE" dirty="0"/>
              <a:t>(Bedingte) Unabhängigkeiten, Faktorisierung</a:t>
            </a:r>
            <a:endParaRPr lang="de-DE" i="1" dirty="0"/>
          </a:p>
          <a:p>
            <a:pPr lvl="1"/>
            <a:r>
              <a:rPr lang="de-DE" dirty="0"/>
              <a:t>Syntax, Semantik, graphische Darstellung, Speicherkomplexität</a:t>
            </a:r>
          </a:p>
          <a:p>
            <a:pPr marL="457200" indent="-457200">
              <a:buFont typeface="+mj-lt"/>
              <a:buAutoNum type="alphaUcPeriod"/>
            </a:pPr>
            <a:r>
              <a:rPr lang="de-DE" i="1" dirty="0"/>
              <a:t>Ungerichtete Modelle: Faktormodelle</a:t>
            </a:r>
          </a:p>
          <a:p>
            <a:pPr lvl="1"/>
            <a:r>
              <a:rPr lang="de-DE" dirty="0"/>
              <a:t>Syntax, Semantik, graphische Darstellungen und deren Unterschiede, Speicherkomplexität</a:t>
            </a:r>
          </a:p>
          <a:p>
            <a:pPr lvl="1"/>
            <a:r>
              <a:rPr lang="de-DE" dirty="0"/>
              <a:t>Umwandlung von BNs zu Faktormodellen und deren graphischen Darstellungen</a:t>
            </a:r>
          </a:p>
          <a:p>
            <a:pPr marL="457200" indent="-457200">
              <a:buFont typeface="+mj-lt"/>
              <a:buAutoNum type="alphaUcPeriod"/>
            </a:pPr>
            <a:r>
              <a:rPr lang="de-DE" b="1" i="1" dirty="0">
                <a:solidFill>
                  <a:schemeClr val="accent1"/>
                </a:solidFill>
              </a:rPr>
              <a:t>Unabhängigkeiten in PGMs</a:t>
            </a:r>
          </a:p>
          <a:p>
            <a:pPr lvl="1"/>
            <a:r>
              <a:rPr lang="de-DE" dirty="0">
                <a:solidFill>
                  <a:schemeClr val="accent1"/>
                </a:solidFill>
              </a:rPr>
              <a:t>Lokale, globale und paarweise Unabhängigkeiten</a:t>
            </a:r>
          </a:p>
          <a:p>
            <a:pPr lvl="1"/>
            <a:r>
              <a:rPr lang="de-DE" dirty="0">
                <a:solidFill>
                  <a:schemeClr val="accent1"/>
                </a:solidFill>
              </a:rPr>
              <a:t>Äquivalenzbedingungen von Faktormodellen und BNs</a:t>
            </a:r>
          </a:p>
        </p:txBody>
      </p:sp>
      <p:sp>
        <p:nvSpPr>
          <p:cNvPr id="4" name="Date Placeholder 3">
            <a:extLst>
              <a:ext uri="{FF2B5EF4-FFF2-40B4-BE49-F238E27FC236}">
                <a16:creationId xmlns:a16="http://schemas.microsoft.com/office/drawing/2014/main" id="{B057C80B-7B96-644A-B8C8-26FBBB1180C9}"/>
              </a:ext>
            </a:extLst>
          </p:cNvPr>
          <p:cNvSpPr>
            <a:spLocks noGrp="1"/>
          </p:cNvSpPr>
          <p:nvPr>
            <p:ph type="dt" sz="half" idx="2"/>
          </p:nvPr>
        </p:nvSpPr>
        <p:spPr/>
        <p:txBody>
          <a:bodyPr/>
          <a:lstStyle/>
          <a:p>
            <a:r>
              <a:rPr lang="en-GB"/>
              <a:t>Episodische PGMs</a:t>
            </a:r>
            <a:endParaRPr lang="de-DE"/>
          </a:p>
        </p:txBody>
      </p:sp>
      <p:sp>
        <p:nvSpPr>
          <p:cNvPr id="6" name="Slide Number Placeholder 5">
            <a:extLst>
              <a:ext uri="{FF2B5EF4-FFF2-40B4-BE49-F238E27FC236}">
                <a16:creationId xmlns:a16="http://schemas.microsoft.com/office/drawing/2014/main" id="{63A1763E-ED14-5148-99F6-6B8A39020972}"/>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85</a:t>
            </a:fld>
            <a:r>
              <a:rPr lang="de-DE"/>
              <a:t> </a:t>
            </a:r>
            <a:endParaRPr lang="de-DE" sz="1400"/>
          </a:p>
        </p:txBody>
      </p:sp>
      <p:sp>
        <p:nvSpPr>
          <p:cNvPr id="7" name="Footer Placeholder 6">
            <a:extLst>
              <a:ext uri="{FF2B5EF4-FFF2-40B4-BE49-F238E27FC236}">
                <a16:creationId xmlns:a16="http://schemas.microsoft.com/office/drawing/2014/main" id="{5A8B64C0-EF15-044E-8516-9E951E08A4E6}"/>
              </a:ext>
            </a:extLst>
          </p:cNvPr>
          <p:cNvSpPr>
            <a:spLocks noGrp="1"/>
          </p:cNvSpPr>
          <p:nvPr>
            <p:ph type="ftr" sz="quarter" idx="3"/>
          </p:nvPr>
        </p:nvSpPr>
        <p:spPr/>
        <p:txBody>
          <a:bodyPr/>
          <a:lstStyle/>
          <a:p>
            <a:r>
              <a:rPr lang="de-DE" dirty="0"/>
              <a:t>Tanya Braun</a:t>
            </a:r>
          </a:p>
        </p:txBody>
      </p:sp>
    </p:spTree>
    <p:extLst>
      <p:ext uri="{BB962C8B-B14F-4D97-AF65-F5344CB8AC3E}">
        <p14:creationId xmlns:p14="http://schemas.microsoft.com/office/powerpoint/2010/main" val="23204986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29766-A2B3-6646-8B88-D26B92D948BD}"/>
              </a:ext>
            </a:extLst>
          </p:cNvPr>
          <p:cNvSpPr>
            <a:spLocks noGrp="1"/>
          </p:cNvSpPr>
          <p:nvPr>
            <p:ph type="title"/>
          </p:nvPr>
        </p:nvSpPr>
        <p:spPr/>
        <p:txBody>
          <a:bodyPr/>
          <a:lstStyle/>
          <a:p>
            <a:r>
              <a:rPr lang="de-DE" dirty="0"/>
              <a:t>Bedingte Unabhängigkeiten in Faktormodellen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52197CA-FA51-BE4C-B76F-8FB8FD7D7EA6}"/>
                  </a:ext>
                </a:extLst>
              </p:cNvPr>
              <p:cNvSpPr>
                <a:spLocks noGrp="1"/>
              </p:cNvSpPr>
              <p:nvPr>
                <p:ph idx="1"/>
              </p:nvPr>
            </p:nvSpPr>
            <p:spPr>
              <a:xfrm>
                <a:off x="359999" y="1665066"/>
                <a:ext cx="6315637" cy="4240848"/>
              </a:xfrm>
            </p:spPr>
            <p:txBody>
              <a:bodyPr/>
              <a:lstStyle/>
              <a:p>
                <a:r>
                  <a:rPr lang="de-DE" dirty="0"/>
                  <a:t>BNs kodieren bedingte Unabhängigkeiten</a:t>
                </a:r>
              </a:p>
              <a:p>
                <a:pPr lvl="1"/>
                <a:r>
                  <a:rPr lang="de-DE" i="1" dirty="0"/>
                  <a:t>Lesart 1</a:t>
                </a:r>
                <a:r>
                  <a:rPr lang="de-DE" dirty="0"/>
                  <a:t> (</a:t>
                </a:r>
                <a:r>
                  <a:rPr lang="de-DE" u="sng" dirty="0"/>
                  <a:t>Lokale </a:t>
                </a:r>
                <a:r>
                  <a:rPr lang="de-DE" dirty="0"/>
                  <a:t>Unabhängigkeiten): Jedes </a:t>
                </a:r>
                <a14:m>
                  <m:oMath xmlns:m="http://schemas.openxmlformats.org/officeDocument/2006/math">
                    <m:r>
                      <a:rPr lang="de-DE" i="1" dirty="0" smtClean="0">
                        <a:latin typeface="Cambria Math" panose="02040503050406030204" pitchFamily="18" charset="0"/>
                      </a:rPr>
                      <m:t>𝑅</m:t>
                    </m:r>
                  </m:oMath>
                </a14:m>
                <a:r>
                  <a:rPr lang="de-DE" dirty="0"/>
                  <a:t> ist unabhängig von Nicht-Nachfahren gegeben Eltern</a:t>
                </a:r>
              </a:p>
              <a:p>
                <a:pPr lvl="2"/>
                <a:r>
                  <a:rPr lang="de-DE" dirty="0"/>
                  <a:t>Dann nur noch abhängig von Nachfahren (Kinder, Kindeskinder, ...)</a:t>
                </a:r>
              </a:p>
              <a:p>
                <a:pPr lvl="2"/>
                <a:r>
                  <a:rPr lang="de-DE" dirty="0"/>
                  <a:t>Beispiel: </a:t>
                </a:r>
                <a14:m>
                  <m:oMath xmlns:m="http://schemas.openxmlformats.org/officeDocument/2006/math">
                    <m:r>
                      <a:rPr lang="de-DE" b="0" i="1" smtClean="0">
                        <a:latin typeface="Cambria Math" panose="02040503050406030204" pitchFamily="18" charset="0"/>
                      </a:rPr>
                      <m:t>𝑇𝑟𝑎𝑣𝑒𝑙</m:t>
                    </m:r>
                  </m:oMath>
                </a14:m>
                <a:r>
                  <a:rPr lang="de-DE" dirty="0"/>
                  <a:t> unabhängig von Nichtnachfahre </a:t>
                </a:r>
                <a14:m>
                  <m:oMath xmlns:m="http://schemas.openxmlformats.org/officeDocument/2006/math">
                    <m:r>
                      <a:rPr lang="de-DE" b="0" i="1" smtClean="0">
                        <a:latin typeface="Cambria Math" panose="02040503050406030204" pitchFamily="18" charset="0"/>
                      </a:rPr>
                      <m:t>𝑆𝑖𝑐𝑘</m:t>
                    </m:r>
                  </m:oMath>
                </a14:m>
                <a:r>
                  <a:rPr lang="de-DE" dirty="0"/>
                  <a:t> gegeben Elternknoten </a:t>
                </a:r>
                <a14:m>
                  <m:oMath xmlns:m="http://schemas.openxmlformats.org/officeDocument/2006/math">
                    <m:r>
                      <a:rPr lang="de-DE" b="0" i="1" smtClean="0">
                        <a:latin typeface="Cambria Math" panose="02040503050406030204" pitchFamily="18" charset="0"/>
                      </a:rPr>
                      <m:t>𝐸𝑝𝑖𝑑</m:t>
                    </m:r>
                  </m:oMath>
                </a14:m>
                <a:endParaRPr lang="de-DE" dirty="0"/>
              </a:p>
              <a:p>
                <a:r>
                  <a:rPr lang="de-DE" dirty="0">
                    <a:solidFill>
                      <a:srgbClr val="FFC000"/>
                    </a:solidFill>
                  </a:rPr>
                  <a:t>Wie sieht das bei Faktormodellen aus?</a:t>
                </a:r>
              </a:p>
              <a:p>
                <a:r>
                  <a:rPr lang="de-DE" dirty="0"/>
                  <a:t>Intuition</a:t>
                </a:r>
              </a:p>
              <a:p>
                <a:pPr lvl="1"/>
                <a:r>
                  <a:rPr lang="de-DE" dirty="0"/>
                  <a:t>Einflüsse „fließen“ entlang der Pfade im MN</a:t>
                </a:r>
              </a:p>
              <a:p>
                <a:pPr lvl="1"/>
                <a:r>
                  <a:rPr lang="de-DE" dirty="0"/>
                  <a:t>Einflüsse werden </a:t>
                </a:r>
                <a:r>
                  <a:rPr lang="de-DE" i="1" dirty="0"/>
                  <a:t>geblockt</a:t>
                </a:r>
                <a:r>
                  <a:rPr lang="de-DE" dirty="0"/>
                  <a:t>, wenn wir Knoten auf den Pfaden mit Beobachtungen belegen</a:t>
                </a:r>
              </a:p>
              <a:p>
                <a:pPr lvl="2"/>
                <a:r>
                  <a:rPr lang="de-DE" dirty="0"/>
                  <a:t>Bzw. allgemeiner: auf diese Knoten </a:t>
                </a:r>
                <a:r>
                  <a:rPr lang="de-DE" dirty="0">
                    <a:solidFill>
                      <a:schemeClr val="accent1"/>
                    </a:solidFill>
                  </a:rPr>
                  <a:t>konditionieren</a:t>
                </a:r>
              </a:p>
              <a:p>
                <a:pPr lvl="2"/>
                <a:endParaRPr lang="de-DE" dirty="0"/>
              </a:p>
              <a:p>
                <a:endParaRPr lang="de-DE" dirty="0"/>
              </a:p>
            </p:txBody>
          </p:sp>
        </mc:Choice>
        <mc:Fallback xmlns="">
          <p:sp>
            <p:nvSpPr>
              <p:cNvPr id="3" name="Content Placeholder 2">
                <a:extLst>
                  <a:ext uri="{FF2B5EF4-FFF2-40B4-BE49-F238E27FC236}">
                    <a16:creationId xmlns:a16="http://schemas.microsoft.com/office/drawing/2014/main" id="{D52197CA-FA51-BE4C-B76F-8FB8FD7D7EA6}"/>
                  </a:ext>
                </a:extLst>
              </p:cNvPr>
              <p:cNvSpPr>
                <a:spLocks noGrp="1" noRot="1" noChangeAspect="1" noMove="1" noResize="1" noEditPoints="1" noAdjustHandles="1" noChangeArrowheads="1" noChangeShapeType="1" noTextEdit="1"/>
              </p:cNvSpPr>
              <p:nvPr>
                <p:ph idx="1"/>
              </p:nvPr>
            </p:nvSpPr>
            <p:spPr>
              <a:xfrm>
                <a:off x="359999" y="1665066"/>
                <a:ext cx="6315637" cy="4240848"/>
              </a:xfrm>
              <a:blipFill>
                <a:blip r:embed="rId3"/>
                <a:stretch>
                  <a:fillRect l="-2605" t="-2687" r="-200" b="-656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8CBB79E1-4752-A640-AFCE-27598CC76911}"/>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062B4A7C-84CA-1F4D-91FC-0EC695C2C49E}"/>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1F91DF46-087F-0C46-8DF6-7E54218E3EBB}"/>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86</a:t>
            </a:fld>
            <a:r>
              <a:rPr lang="de-DE"/>
              <a:t> </a:t>
            </a:r>
            <a:endParaRPr lang="de-DE" sz="1400" dirty="0"/>
          </a:p>
        </p:txBody>
      </p:sp>
      <p:pic>
        <p:nvPicPr>
          <p:cNvPr id="11" name="Picture 10">
            <a:extLst>
              <a:ext uri="{FF2B5EF4-FFF2-40B4-BE49-F238E27FC236}">
                <a16:creationId xmlns:a16="http://schemas.microsoft.com/office/drawing/2014/main" id="{9D74CA0F-0C16-7F42-89DC-63137D1FAB9B}"/>
              </a:ext>
            </a:extLst>
          </p:cNvPr>
          <p:cNvPicPr>
            <a:picLocks noChangeAspect="1"/>
          </p:cNvPicPr>
          <p:nvPr/>
        </p:nvPicPr>
        <p:blipFill>
          <a:blip r:embed="rId4"/>
          <a:stretch>
            <a:fillRect/>
          </a:stretch>
        </p:blipFill>
        <p:spPr>
          <a:xfrm>
            <a:off x="6866965" y="1328697"/>
            <a:ext cx="4730909" cy="2667278"/>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Oval 7">
            <a:extLst>
              <a:ext uri="{FF2B5EF4-FFF2-40B4-BE49-F238E27FC236}">
                <a16:creationId xmlns:a16="http://schemas.microsoft.com/office/drawing/2014/main" id="{3DFA8B00-1E50-3E45-8C27-B79DA6E783A7}"/>
              </a:ext>
            </a:extLst>
          </p:cNvPr>
          <p:cNvSpPr/>
          <p:nvPr/>
        </p:nvSpPr>
        <p:spPr>
          <a:xfrm rot="21239714">
            <a:off x="7089808" y="2585626"/>
            <a:ext cx="2713073" cy="536327"/>
          </a:xfrm>
          <a:prstGeom prst="ellipse">
            <a:avLst/>
          </a:prstGeom>
          <a:solidFill>
            <a:srgbClr val="FFC000">
              <a:alpha val="20000"/>
            </a:srgbClr>
          </a:solid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4" name="Group 23">
            <a:extLst>
              <a:ext uri="{FF2B5EF4-FFF2-40B4-BE49-F238E27FC236}">
                <a16:creationId xmlns:a16="http://schemas.microsoft.com/office/drawing/2014/main" id="{443FCC5C-DFB8-C646-9246-A8E363BCA482}"/>
              </a:ext>
            </a:extLst>
          </p:cNvPr>
          <p:cNvGrpSpPr/>
          <p:nvPr/>
        </p:nvGrpSpPr>
        <p:grpSpPr>
          <a:xfrm>
            <a:off x="7069198" y="4633365"/>
            <a:ext cx="2377597" cy="1153116"/>
            <a:chOff x="692704" y="3464504"/>
            <a:chExt cx="2377597" cy="1153116"/>
          </a:xfrm>
        </p:grpSpPr>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E3743B2D-B7E0-7C40-8C8C-1E08C37D1326}"/>
                    </a:ext>
                  </a:extLst>
                </p:cNvPr>
                <p:cNvSpPr txBox="1"/>
                <p:nvPr/>
              </p:nvSpPr>
              <p:spPr>
                <a:xfrm>
                  <a:off x="692704" y="420336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53" name="TextBox 52">
                  <a:extLst>
                    <a:ext uri="{FF2B5EF4-FFF2-40B4-BE49-F238E27FC236}">
                      <a16:creationId xmlns:a16="http://schemas.microsoft.com/office/drawing/2014/main" id="{FFECA7EF-66D2-154F-A007-903C9CD582DE}"/>
                    </a:ext>
                  </a:extLst>
                </p:cNvPr>
                <p:cNvSpPr txBox="1">
                  <a:spLocks noRot="1" noChangeAspect="1" noMove="1" noResize="1" noEditPoints="1" noAdjustHandles="1" noChangeArrowheads="1" noChangeShapeType="1" noTextEdit="1"/>
                </p:cNvSpPr>
                <p:nvPr/>
              </p:nvSpPr>
              <p:spPr>
                <a:xfrm>
                  <a:off x="692704" y="4203366"/>
                  <a:ext cx="972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65B54EB5-D4AE-5D41-88A6-964D947D556B}"/>
                    </a:ext>
                  </a:extLst>
                </p:cNvPr>
                <p:cNvSpPr txBox="1"/>
                <p:nvPr/>
              </p:nvSpPr>
              <p:spPr>
                <a:xfrm>
                  <a:off x="1351335" y="346450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smtClean="0">
                            <a:solidFill>
                              <a:schemeClr val="accent1"/>
                            </a:solidFill>
                            <a:latin typeface="Cambria Math" charset="0"/>
                          </a:rPr>
                          <m:t>𝐸𝑝𝑖𝑑</m:t>
                        </m:r>
                      </m:oMath>
                    </m:oMathPara>
                  </a14:m>
                  <a:endParaRPr lang="de-DE" dirty="0">
                    <a:solidFill>
                      <a:schemeClr val="accent1"/>
                    </a:solidFill>
                  </a:endParaRPr>
                </a:p>
              </p:txBody>
            </p:sp>
          </mc:Choice>
          <mc:Fallback xmlns="">
            <p:sp>
              <p:nvSpPr>
                <p:cNvPr id="27" name="TextBox 26">
                  <a:extLst>
                    <a:ext uri="{FF2B5EF4-FFF2-40B4-BE49-F238E27FC236}">
                      <a16:creationId xmlns:a16="http://schemas.microsoft.com/office/drawing/2014/main" id="{65B54EB5-D4AE-5D41-88A6-964D947D556B}"/>
                    </a:ext>
                  </a:extLst>
                </p:cNvPr>
                <p:cNvSpPr txBox="1">
                  <a:spLocks noRot="1" noChangeAspect="1" noMove="1" noResize="1" noEditPoints="1" noAdjustHandles="1" noChangeArrowheads="1" noChangeShapeType="1" noTextEdit="1"/>
                </p:cNvSpPr>
                <p:nvPr/>
              </p:nvSpPr>
              <p:spPr>
                <a:xfrm>
                  <a:off x="1351335" y="3464504"/>
                  <a:ext cx="972000" cy="389513"/>
                </a:xfrm>
                <a:prstGeom prst="ellipse">
                  <a:avLst/>
                </a:prstGeom>
                <a:blipFill>
                  <a:blip r:embed="rId7"/>
                  <a:stretch>
                    <a:fillRect b="-3030"/>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D59BFEAD-2A23-D446-A019-13315F4FCB0E}"/>
                    </a:ext>
                  </a:extLst>
                </p:cNvPr>
                <p:cNvSpPr txBox="1"/>
                <p:nvPr/>
              </p:nvSpPr>
              <p:spPr>
                <a:xfrm>
                  <a:off x="2058266" y="4228107"/>
                  <a:ext cx="101203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oMath>
                    </m:oMathPara>
                  </a14:m>
                  <a:endParaRPr lang="de-DE" dirty="0"/>
                </a:p>
              </p:txBody>
            </p:sp>
          </mc:Choice>
          <mc:Fallback xmlns="">
            <p:sp>
              <p:nvSpPr>
                <p:cNvPr id="49" name="TextBox 48">
                  <a:extLst>
                    <a:ext uri="{FF2B5EF4-FFF2-40B4-BE49-F238E27FC236}">
                      <a16:creationId xmlns:a16="http://schemas.microsoft.com/office/drawing/2014/main" id="{A8E32224-36EA-DF46-B1C1-49B968FB5125}"/>
                    </a:ext>
                  </a:extLst>
                </p:cNvPr>
                <p:cNvSpPr txBox="1">
                  <a:spLocks noRot="1" noChangeAspect="1" noMove="1" noResize="1" noEditPoints="1" noAdjustHandles="1" noChangeArrowheads="1" noChangeShapeType="1" noTextEdit="1"/>
                </p:cNvSpPr>
                <p:nvPr/>
              </p:nvSpPr>
              <p:spPr>
                <a:xfrm>
                  <a:off x="2058266" y="4228107"/>
                  <a:ext cx="1012035"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29" name="Straight Arrow Connector 28">
              <a:extLst>
                <a:ext uri="{FF2B5EF4-FFF2-40B4-BE49-F238E27FC236}">
                  <a16:creationId xmlns:a16="http://schemas.microsoft.com/office/drawing/2014/main" id="{2ACDD8E8-96F7-8B4E-B4AD-2AE712DCEA0E}"/>
                </a:ext>
              </a:extLst>
            </p:cNvPr>
            <p:cNvCxnSpPr>
              <a:cxnSpLocks/>
              <a:stCxn id="27" idx="3"/>
              <a:endCxn id="26" idx="0"/>
            </p:cNvCxnSpPr>
            <p:nvPr/>
          </p:nvCxnSpPr>
          <p:spPr>
            <a:xfrm flipH="1">
              <a:off x="1178704" y="3796974"/>
              <a:ext cx="314977" cy="40639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BE6A1208-F1A7-824C-BEA7-1524283F1D10}"/>
                </a:ext>
              </a:extLst>
            </p:cNvPr>
            <p:cNvCxnSpPr>
              <a:cxnSpLocks/>
              <a:stCxn id="27" idx="5"/>
              <a:endCxn id="28" idx="0"/>
            </p:cNvCxnSpPr>
            <p:nvPr/>
          </p:nvCxnSpPr>
          <p:spPr>
            <a:xfrm>
              <a:off x="2180989" y="3796974"/>
              <a:ext cx="383295" cy="43113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2C08FC4E-4AB4-BE4B-83E0-C400BADA6ADE}"/>
              </a:ext>
            </a:extLst>
          </p:cNvPr>
          <p:cNvGrpSpPr/>
          <p:nvPr/>
        </p:nvGrpSpPr>
        <p:grpSpPr>
          <a:xfrm>
            <a:off x="9569518" y="4633365"/>
            <a:ext cx="2377597" cy="1153116"/>
            <a:chOff x="692704" y="3464504"/>
            <a:chExt cx="2377597" cy="1153116"/>
          </a:xfrm>
        </p:grpSpPr>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FF750439-EBE7-704E-9DBA-2A89DA77B7A3}"/>
                    </a:ext>
                  </a:extLst>
                </p:cNvPr>
                <p:cNvSpPr txBox="1"/>
                <p:nvPr/>
              </p:nvSpPr>
              <p:spPr>
                <a:xfrm>
                  <a:off x="692704" y="4203366"/>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de-DE" dirty="0"/>
                </a:p>
              </p:txBody>
            </p:sp>
          </mc:Choice>
          <mc:Fallback xmlns="">
            <p:sp>
              <p:nvSpPr>
                <p:cNvPr id="53" name="TextBox 52">
                  <a:extLst>
                    <a:ext uri="{FF2B5EF4-FFF2-40B4-BE49-F238E27FC236}">
                      <a16:creationId xmlns:a16="http://schemas.microsoft.com/office/drawing/2014/main" id="{FFECA7EF-66D2-154F-A007-903C9CD582DE}"/>
                    </a:ext>
                  </a:extLst>
                </p:cNvPr>
                <p:cNvSpPr txBox="1">
                  <a:spLocks noRot="1" noChangeAspect="1" noMove="1" noResize="1" noEditPoints="1" noAdjustHandles="1" noChangeArrowheads="1" noChangeShapeType="1" noTextEdit="1"/>
                </p:cNvSpPr>
                <p:nvPr/>
              </p:nvSpPr>
              <p:spPr>
                <a:xfrm>
                  <a:off x="692704" y="4203366"/>
                  <a:ext cx="972000"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ABDAF6C4-54FA-A34F-BD6C-6B68A8404054}"/>
                    </a:ext>
                  </a:extLst>
                </p:cNvPr>
                <p:cNvSpPr txBox="1"/>
                <p:nvPr/>
              </p:nvSpPr>
              <p:spPr>
                <a:xfrm>
                  <a:off x="1351335" y="3464504"/>
                  <a:ext cx="972000" cy="389513"/>
                </a:xfrm>
                <a:prstGeom prst="ellipse">
                  <a:avLst/>
                </a:prstGeom>
                <a:solidFill>
                  <a:schemeClr val="accent1"/>
                </a:solid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solidFill>
                              <a:schemeClr val="bg1"/>
                            </a:solidFill>
                            <a:latin typeface="Cambria Math" panose="02040503050406030204" pitchFamily="18" charset="0"/>
                          </a:rPr>
                          <m:t>𝑒</m:t>
                        </m:r>
                      </m:oMath>
                    </m:oMathPara>
                  </a14:m>
                  <a:endParaRPr lang="de-DE" dirty="0">
                    <a:solidFill>
                      <a:schemeClr val="bg1"/>
                    </a:solidFill>
                  </a:endParaRPr>
                </a:p>
              </p:txBody>
            </p:sp>
          </mc:Choice>
          <mc:Fallback xmlns="">
            <p:sp>
              <p:nvSpPr>
                <p:cNvPr id="47" name="TextBox 46">
                  <a:extLst>
                    <a:ext uri="{FF2B5EF4-FFF2-40B4-BE49-F238E27FC236}">
                      <a16:creationId xmlns:a16="http://schemas.microsoft.com/office/drawing/2014/main" id="{ABDAF6C4-54FA-A34F-BD6C-6B68A8404054}"/>
                    </a:ext>
                  </a:extLst>
                </p:cNvPr>
                <p:cNvSpPr txBox="1">
                  <a:spLocks noRot="1" noChangeAspect="1" noMove="1" noResize="1" noEditPoints="1" noAdjustHandles="1" noChangeArrowheads="1" noChangeShapeType="1" noTextEdit="1"/>
                </p:cNvSpPr>
                <p:nvPr/>
              </p:nvSpPr>
              <p:spPr>
                <a:xfrm>
                  <a:off x="1351335" y="3464504"/>
                  <a:ext cx="972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0F37AC8-D2E9-9441-AD32-72C47DFC2071}"/>
                    </a:ext>
                  </a:extLst>
                </p:cNvPr>
                <p:cNvSpPr txBox="1"/>
                <p:nvPr/>
              </p:nvSpPr>
              <p:spPr>
                <a:xfrm>
                  <a:off x="2058266" y="4228107"/>
                  <a:ext cx="101203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𝑆𝑖𝑐𝑘</m:t>
                        </m:r>
                      </m:oMath>
                    </m:oMathPara>
                  </a14:m>
                  <a:endParaRPr lang="de-DE" dirty="0"/>
                </a:p>
              </p:txBody>
            </p:sp>
          </mc:Choice>
          <mc:Fallback xmlns="">
            <p:sp>
              <p:nvSpPr>
                <p:cNvPr id="49" name="TextBox 48">
                  <a:extLst>
                    <a:ext uri="{FF2B5EF4-FFF2-40B4-BE49-F238E27FC236}">
                      <a16:creationId xmlns:a16="http://schemas.microsoft.com/office/drawing/2014/main" id="{A8E32224-36EA-DF46-B1C1-49B968FB5125}"/>
                    </a:ext>
                  </a:extLst>
                </p:cNvPr>
                <p:cNvSpPr txBox="1">
                  <a:spLocks noRot="1" noChangeAspect="1" noMove="1" noResize="1" noEditPoints="1" noAdjustHandles="1" noChangeArrowheads="1" noChangeShapeType="1" noTextEdit="1"/>
                </p:cNvSpPr>
                <p:nvPr/>
              </p:nvSpPr>
              <p:spPr>
                <a:xfrm>
                  <a:off x="2058266" y="4228107"/>
                  <a:ext cx="1012035"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49" name="Straight Arrow Connector 48">
              <a:extLst>
                <a:ext uri="{FF2B5EF4-FFF2-40B4-BE49-F238E27FC236}">
                  <a16:creationId xmlns:a16="http://schemas.microsoft.com/office/drawing/2014/main" id="{8D153D13-129F-A84F-9C56-E948ED459EE5}"/>
                </a:ext>
              </a:extLst>
            </p:cNvPr>
            <p:cNvCxnSpPr>
              <a:cxnSpLocks/>
              <a:stCxn id="47" idx="3"/>
              <a:endCxn id="46" idx="0"/>
            </p:cNvCxnSpPr>
            <p:nvPr/>
          </p:nvCxnSpPr>
          <p:spPr>
            <a:xfrm flipH="1">
              <a:off x="1178704" y="3796974"/>
              <a:ext cx="314977" cy="406392"/>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99C4B6D3-7030-BE43-B3F6-4CC8952FE971}"/>
                </a:ext>
              </a:extLst>
            </p:cNvPr>
            <p:cNvCxnSpPr>
              <a:cxnSpLocks/>
              <a:stCxn id="47" idx="5"/>
              <a:endCxn id="48" idx="0"/>
            </p:cNvCxnSpPr>
            <p:nvPr/>
          </p:nvCxnSpPr>
          <p:spPr>
            <a:xfrm>
              <a:off x="2180989" y="3796974"/>
              <a:ext cx="383295" cy="431133"/>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grpSp>
      <p:sp>
        <p:nvSpPr>
          <p:cNvPr id="51" name="TextBox 50">
            <a:extLst>
              <a:ext uri="{FF2B5EF4-FFF2-40B4-BE49-F238E27FC236}">
                <a16:creationId xmlns:a16="http://schemas.microsoft.com/office/drawing/2014/main" id="{C6C1DE82-9796-9542-A741-250092B1D7FD}"/>
              </a:ext>
            </a:extLst>
          </p:cNvPr>
          <p:cNvSpPr txBox="1"/>
          <p:nvPr/>
        </p:nvSpPr>
        <p:spPr>
          <a:xfrm>
            <a:off x="10228149" y="4296239"/>
            <a:ext cx="981487" cy="369332"/>
          </a:xfrm>
          <a:prstGeom prst="rect">
            <a:avLst/>
          </a:prstGeom>
          <a:noFill/>
        </p:spPr>
        <p:txBody>
          <a:bodyPr wrap="none" rtlCol="0">
            <a:spAutoFit/>
          </a:bodyPr>
          <a:lstStyle/>
          <a:p>
            <a:r>
              <a:rPr lang="de-DE" dirty="0">
                <a:solidFill>
                  <a:schemeClr val="accent1"/>
                </a:solidFill>
              </a:rPr>
              <a:t>geblockt</a:t>
            </a:r>
          </a:p>
        </p:txBody>
      </p:sp>
    </p:spTree>
    <p:extLst>
      <p:ext uri="{BB962C8B-B14F-4D97-AF65-F5344CB8AC3E}">
        <p14:creationId xmlns:p14="http://schemas.microsoft.com/office/powerpoint/2010/main" val="1937488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63DD7-7D88-A54A-95AF-A97F1302D483}"/>
              </a:ext>
            </a:extLst>
          </p:cNvPr>
          <p:cNvSpPr>
            <a:spLocks noGrp="1"/>
          </p:cNvSpPr>
          <p:nvPr>
            <p:ph type="title"/>
          </p:nvPr>
        </p:nvSpPr>
        <p:spPr/>
        <p:txBody>
          <a:bodyPr/>
          <a:lstStyle/>
          <a:p>
            <a:r>
              <a:rPr lang="de-DE" dirty="0"/>
              <a:t>Formale Betrachtung von bedingten Unabhängigkeiten in Faktormodellen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2AAB3AB-2A50-9641-9E81-552DBA77598E}"/>
                  </a:ext>
                </a:extLst>
              </p:cNvPr>
              <p:cNvSpPr>
                <a:spLocks noGrp="1"/>
              </p:cNvSpPr>
              <p:nvPr>
                <p:ph idx="1"/>
              </p:nvPr>
            </p:nvSpPr>
            <p:spPr>
              <a:xfrm>
                <a:off x="359999" y="1665066"/>
                <a:ext cx="11484001" cy="4240848"/>
              </a:xfrm>
            </p:spPr>
            <p:txBody>
              <a:bodyPr/>
              <a:lstStyle/>
              <a:p>
                <a:r>
                  <a:rPr lang="de-DE" dirty="0"/>
                  <a:t>Gegeben ein Faktormodell </a:t>
                </a:r>
                <a14:m>
                  <m:oMath xmlns:m="http://schemas.openxmlformats.org/officeDocument/2006/math">
                    <m:r>
                      <a:rPr lang="de-DE" i="1" dirty="0" smtClean="0">
                        <a:latin typeface="Cambria Math" panose="02040503050406030204" pitchFamily="18" charset="0"/>
                      </a:rPr>
                      <m:t>𝐹</m:t>
                    </m:r>
                  </m:oMath>
                </a14:m>
                <a:r>
                  <a:rPr lang="de-DE" dirty="0"/>
                  <a:t> mit MN </a:t>
                </a:r>
                <a14:m>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𝑉</m:t>
                        </m:r>
                        <m:r>
                          <a:rPr lang="de-DE" b="0" i="1" smtClean="0">
                            <a:latin typeface="Cambria Math" panose="02040503050406030204" pitchFamily="18" charset="0"/>
                          </a:rPr>
                          <m:t>,</m:t>
                        </m:r>
                        <m:r>
                          <a:rPr lang="de-DE" b="0" i="1" smtClean="0">
                            <a:latin typeface="Cambria Math" panose="02040503050406030204" pitchFamily="18" charset="0"/>
                          </a:rPr>
                          <m:t>𝐸</m:t>
                        </m:r>
                      </m:e>
                    </m:d>
                  </m:oMath>
                </a14:m>
                <a:r>
                  <a:rPr lang="de-DE" dirty="0"/>
                  <a:t> über Zufallsvariablen </a:t>
                </a:r>
                <a14:m>
                  <m:oMath xmlns:m="http://schemas.openxmlformats.org/officeDocument/2006/math">
                    <m:r>
                      <a:rPr lang="de-DE" b="1" i="1" smtClean="0">
                        <a:latin typeface="Cambria Math" panose="02040503050406030204" pitchFamily="18" charset="0"/>
                      </a:rPr>
                      <m:t>𝑹</m:t>
                    </m:r>
                  </m:oMath>
                </a14:m>
                <a:r>
                  <a:rPr lang="de-DE" dirty="0"/>
                  <a:t> </a:t>
                </a:r>
              </a:p>
              <a:p>
                <a:r>
                  <a:rPr lang="de-DE" u="sng" dirty="0">
                    <a:solidFill>
                      <a:schemeClr val="accent1"/>
                    </a:solidFill>
                  </a:rPr>
                  <a:t>Lokale</a:t>
                </a:r>
                <a:r>
                  <a:rPr lang="de-DE" dirty="0">
                    <a:solidFill>
                      <a:schemeClr val="accent1"/>
                    </a:solidFill>
                  </a:rPr>
                  <a:t> Unabhängigkeiten </a:t>
                </a:r>
                <a:r>
                  <a:rPr lang="de-DE" dirty="0"/>
                  <a:t>in </a:t>
                </a:r>
                <a14:m>
                  <m:oMath xmlns:m="http://schemas.openxmlformats.org/officeDocument/2006/math">
                    <m:r>
                      <a:rPr lang="de-DE" i="1" dirty="0">
                        <a:latin typeface="Cambria Math" panose="02040503050406030204" pitchFamily="18" charset="0"/>
                      </a:rPr>
                      <m:t>𝐹</m:t>
                    </m:r>
                  </m:oMath>
                </a14:m>
                <a:r>
                  <a:rPr lang="de-DE" dirty="0"/>
                  <a:t>:</a:t>
                </a:r>
                <a:br>
                  <a:rPr lang="de-DE" dirty="0"/>
                </a:br>
                <a:r>
                  <a:rPr lang="de-DE" dirty="0"/>
                  <a:t>Jedes </a:t>
                </a:r>
                <a14:m>
                  <m:oMath xmlns:m="http://schemas.openxmlformats.org/officeDocument/2006/math">
                    <m:r>
                      <a:rPr lang="de-DE" i="1" dirty="0" smtClean="0">
                        <a:latin typeface="Cambria Math" panose="02040503050406030204" pitchFamily="18" charset="0"/>
                      </a:rPr>
                      <m:t>𝑅</m:t>
                    </m:r>
                    <m:r>
                      <a:rPr lang="de-DE" i="1" dirty="0" smtClean="0">
                        <a:latin typeface="Cambria Math" panose="02040503050406030204" pitchFamily="18" charset="0"/>
                        <a:ea typeface="Cambria Math" panose="02040503050406030204" pitchFamily="18" charset="0"/>
                      </a:rPr>
                      <m:t>∈</m:t>
                    </m:r>
                    <m:r>
                      <a:rPr lang="de-DE" b="1" i="1" dirty="0" smtClean="0">
                        <a:latin typeface="Cambria Math" panose="02040503050406030204" pitchFamily="18" charset="0"/>
                        <a:ea typeface="Cambria Math" panose="02040503050406030204" pitchFamily="18" charset="0"/>
                      </a:rPr>
                      <m:t>𝑹</m:t>
                    </m:r>
                  </m:oMath>
                </a14:m>
                <a:r>
                  <a:rPr lang="de-DE" dirty="0"/>
                  <a:t> ist unabhängig von allen anderen Zufallsvariablen gegeben seine Nachbarschaft, i.e.,</a:t>
                </a:r>
              </a:p>
              <a:p>
                <a:pPr marL="0" indent="0">
                  <a:buNone/>
                </a:pPr>
                <a14:m>
                  <m:oMathPara xmlns:m="http://schemas.openxmlformats.org/officeDocument/2006/math">
                    <m:oMathParaPr>
                      <m:jc m:val="centerGroup"/>
                    </m:oMathParaPr>
                    <m:oMath xmlns:m="http://schemas.openxmlformats.org/officeDocument/2006/math">
                      <m:d>
                        <m:dPr>
                          <m:begChr m:val="{"/>
                          <m:endChr m:val="}"/>
                          <m:ctrlPr>
                            <a:rPr lang="de-DE" i="1">
                              <a:solidFill>
                                <a:schemeClr val="accent1"/>
                              </a:solidFill>
                              <a:latin typeface="Cambria Math" panose="02040503050406030204" pitchFamily="18" charset="0"/>
                            </a:rPr>
                          </m:ctrlPr>
                        </m:dPr>
                        <m:e>
                          <m:d>
                            <m:dPr>
                              <m:ctrlPr>
                                <a:rPr lang="de-DE" i="1">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𝑅</m:t>
                              </m:r>
                              <m:r>
                                <a:rPr lang="de-DE" b="0" i="1">
                                  <a:solidFill>
                                    <a:schemeClr val="accent1"/>
                                  </a:solidFill>
                                  <a:latin typeface="Cambria Math" panose="02040503050406030204" pitchFamily="18" charset="0"/>
                                  <a:ea typeface="Cambria Math" panose="02040503050406030204" pitchFamily="18" charset="0"/>
                                </a:rPr>
                                <m:t>⊥</m:t>
                              </m:r>
                              <m:sSup>
                                <m:sSupPr>
                                  <m:ctrlPr>
                                    <a:rPr lang="de-DE" b="0" i="1" smtClean="0">
                                      <a:solidFill>
                                        <a:schemeClr val="accent1"/>
                                      </a:solidFill>
                                      <a:latin typeface="Cambria Math" panose="02040503050406030204" pitchFamily="18" charset="0"/>
                                      <a:ea typeface="Cambria Math" panose="02040503050406030204" pitchFamily="18" charset="0"/>
                                    </a:rPr>
                                  </m:ctrlPr>
                                </m:sSupPr>
                                <m:e>
                                  <m:r>
                                    <a:rPr lang="de-DE" b="1" i="1" smtClean="0">
                                      <a:solidFill>
                                        <a:schemeClr val="accent1"/>
                                      </a:solidFill>
                                      <a:latin typeface="Cambria Math" panose="02040503050406030204" pitchFamily="18" charset="0"/>
                                      <a:ea typeface="Cambria Math" panose="02040503050406030204" pitchFamily="18" charset="0"/>
                                    </a:rPr>
                                    <m:t>𝑹</m:t>
                                  </m:r>
                                </m:e>
                                <m:sup>
                                  <m:r>
                                    <a:rPr lang="de-DE" b="0" i="1" smtClean="0">
                                      <a:solidFill>
                                        <a:schemeClr val="accent1"/>
                                      </a:solidFill>
                                      <a:latin typeface="Cambria Math" panose="02040503050406030204" pitchFamily="18" charset="0"/>
                                      <a:ea typeface="Cambria Math" panose="02040503050406030204" pitchFamily="18" charset="0"/>
                                    </a:rPr>
                                    <m:t>′</m:t>
                                  </m:r>
                                </m:sup>
                              </m:sSup>
                              <m:r>
                                <a:rPr lang="de-DE" b="0" i="1">
                                  <a:solidFill>
                                    <a:schemeClr val="accent1"/>
                                  </a:solidFill>
                                  <a:latin typeface="Cambria Math" panose="02040503050406030204" pitchFamily="18" charset="0"/>
                                  <a:ea typeface="Cambria Math" panose="02040503050406030204" pitchFamily="18" charset="0"/>
                                </a:rPr>
                                <m:t> | </m:t>
                              </m:r>
                              <m:r>
                                <m:rPr>
                                  <m:sty m:val="p"/>
                                </m:rPr>
                                <a:rPr lang="de-DE" b="0" i="0" smtClean="0">
                                  <a:solidFill>
                                    <a:schemeClr val="accent1"/>
                                  </a:solidFill>
                                  <a:latin typeface="Cambria Math" panose="02040503050406030204" pitchFamily="18" charset="0"/>
                                  <a:ea typeface="Cambria Math" panose="02040503050406030204" pitchFamily="18" charset="0"/>
                                </a:rPr>
                                <m:t>Nb</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𝑅</m:t>
                                  </m:r>
                                </m:e>
                              </m:d>
                            </m:e>
                          </m:d>
                          <m:r>
                            <a:rPr lang="de-DE" i="1">
                              <a:solidFill>
                                <a:schemeClr val="accent1"/>
                              </a:solidFill>
                              <a:latin typeface="Cambria Math" panose="02040503050406030204" pitchFamily="18" charset="0"/>
                              <a:ea typeface="Cambria Math" panose="02040503050406030204" pitchFamily="18" charset="0"/>
                            </a:rPr>
                            <m:t> | </m:t>
                          </m:r>
                          <m:r>
                            <a:rPr lang="de-DE" b="0" i="1" smtClean="0">
                              <a:solidFill>
                                <a:schemeClr val="accent1"/>
                              </a:solidFill>
                              <a:latin typeface="Cambria Math" panose="02040503050406030204" pitchFamily="18" charset="0"/>
                              <a:ea typeface="Cambria Math" panose="02040503050406030204" pitchFamily="18" charset="0"/>
                            </a:rPr>
                            <m:t>𝑅</m:t>
                          </m:r>
                          <m:r>
                            <a:rPr lang="de-DE" b="0" i="1" smtClean="0">
                              <a:solidFill>
                                <a:schemeClr val="accent1"/>
                              </a:solidFill>
                              <a:latin typeface="Cambria Math" panose="02040503050406030204" pitchFamily="18" charset="0"/>
                              <a:ea typeface="Cambria Math" panose="02040503050406030204" pitchFamily="18" charset="0"/>
                            </a:rPr>
                            <m:t>∈</m:t>
                          </m:r>
                          <m:r>
                            <a:rPr lang="de-DE" b="1" i="1" smtClean="0">
                              <a:solidFill>
                                <a:schemeClr val="accent1"/>
                              </a:solidFill>
                              <a:latin typeface="Cambria Math" panose="02040503050406030204" pitchFamily="18" charset="0"/>
                              <a:ea typeface="Cambria Math" panose="02040503050406030204" pitchFamily="18" charset="0"/>
                            </a:rPr>
                            <m:t>𝑹</m:t>
                          </m:r>
                          <m:r>
                            <a:rPr lang="de-DE" i="1">
                              <a:solidFill>
                                <a:schemeClr val="accent1"/>
                              </a:solidFill>
                              <a:latin typeface="Cambria Math" panose="02040503050406030204" pitchFamily="18" charset="0"/>
                              <a:ea typeface="Cambria Math" panose="02040503050406030204" pitchFamily="18" charset="0"/>
                            </a:rPr>
                            <m:t>∧</m:t>
                          </m:r>
                          <m:sSup>
                            <m:sSupPr>
                              <m:ctrlPr>
                                <a:rPr lang="de-DE" i="1" smtClean="0">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𝑹</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𝑹</m:t>
                          </m:r>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e>
                          </m:d>
                          <m:r>
                            <a:rPr lang="de-DE" i="1">
                              <a:solidFill>
                                <a:schemeClr val="accent1"/>
                              </a:solidFill>
                              <a:latin typeface="Cambria Math" panose="02040503050406030204" pitchFamily="18" charset="0"/>
                              <a:ea typeface="Cambria Math" panose="02040503050406030204" pitchFamily="18" charset="0"/>
                            </a:rPr>
                            <m:t>∖</m:t>
                          </m:r>
                          <m:r>
                            <m:rPr>
                              <m:sty m:val="p"/>
                            </m:rPr>
                            <a:rPr lang="de-DE">
                              <a:solidFill>
                                <a:schemeClr val="accent1"/>
                              </a:solidFill>
                              <a:latin typeface="Cambria Math" panose="02040503050406030204" pitchFamily="18" charset="0"/>
                              <a:ea typeface="Cambria Math" panose="02040503050406030204" pitchFamily="18" charset="0"/>
                            </a:rPr>
                            <m:t>Nb</m:t>
                          </m:r>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e>
                          </m:d>
                        </m:e>
                      </m:d>
                    </m:oMath>
                  </m:oMathPara>
                </a14:m>
                <a:endParaRPr lang="de-DE" dirty="0"/>
              </a:p>
              <a:p>
                <a:pPr lvl="1"/>
                <a:r>
                  <a:rPr lang="de-DE" dirty="0"/>
                  <a:t>Nachbarschaft blockiert sämtliche Pfade zu Nicht-Nachbarn</a:t>
                </a:r>
              </a:p>
              <a:p>
                <a:pPr lvl="1"/>
                <a:r>
                  <a:rPr lang="de-DE" dirty="0"/>
                  <a:t>Nachbarschaft auch </a:t>
                </a:r>
                <a:r>
                  <a:rPr lang="de-DE" dirty="0">
                    <a:solidFill>
                      <a:schemeClr val="accent1"/>
                    </a:solidFill>
                  </a:rPr>
                  <a:t>Markov </a:t>
                </a:r>
                <a:r>
                  <a:rPr lang="de-DE" dirty="0" err="1">
                    <a:solidFill>
                      <a:schemeClr val="accent1"/>
                    </a:solidFill>
                  </a:rPr>
                  <a:t>Blanket</a:t>
                </a:r>
                <a:r>
                  <a:rPr lang="de-DE" dirty="0"/>
                  <a:t> (seltener: Markov Decke) genannt: </a:t>
                </a:r>
                <a14:m>
                  <m:oMath xmlns:m="http://schemas.openxmlformats.org/officeDocument/2006/math">
                    <m:r>
                      <m:rPr>
                        <m:sty m:val="p"/>
                      </m:rPr>
                      <a:rPr lang="de-DE" b="0" i="0" smtClean="0">
                        <a:solidFill>
                          <a:schemeClr val="accent1"/>
                        </a:solidFill>
                        <a:latin typeface="Cambria Math" panose="02040503050406030204" pitchFamily="18" charset="0"/>
                      </a:rPr>
                      <m:t>MB</m:t>
                    </m:r>
                    <m:d>
                      <m:dPr>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𝑅</m:t>
                        </m:r>
                      </m:e>
                    </m:d>
                    <m:r>
                      <a:rPr lang="de-DE" b="0" i="1" smtClean="0">
                        <a:solidFill>
                          <a:schemeClr val="accent1"/>
                        </a:solidFill>
                        <a:latin typeface="Cambria Math" panose="02040503050406030204" pitchFamily="18" charset="0"/>
                      </a:rPr>
                      <m:t>=</m:t>
                    </m:r>
                    <m:r>
                      <m:rPr>
                        <m:sty m:val="p"/>
                      </m:rPr>
                      <a:rPr lang="de-DE" b="0" i="0" smtClean="0">
                        <a:solidFill>
                          <a:schemeClr val="accent1"/>
                        </a:solidFill>
                        <a:latin typeface="Cambria Math" panose="02040503050406030204" pitchFamily="18" charset="0"/>
                      </a:rPr>
                      <m:t>Nb</m:t>
                    </m:r>
                    <m:d>
                      <m:dPr>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𝑅</m:t>
                        </m:r>
                      </m:e>
                    </m:d>
                  </m:oMath>
                </a14:m>
                <a:endParaRPr lang="de-DE" dirty="0"/>
              </a:p>
              <a:p>
                <a:pPr lvl="2"/>
                <a:r>
                  <a:rPr lang="de-DE" dirty="0"/>
                  <a:t>Analoge Definition von lokaler Unabhängigkeit: Jedes </a:t>
                </a:r>
                <a14:m>
                  <m:oMath xmlns:m="http://schemas.openxmlformats.org/officeDocument/2006/math">
                    <m:r>
                      <a:rPr lang="de-DE" i="1" dirty="0">
                        <a:latin typeface="Cambria Math" panose="02040503050406030204" pitchFamily="18" charset="0"/>
                      </a:rPr>
                      <m:t>𝑅</m:t>
                    </m:r>
                    <m:r>
                      <a:rPr lang="de-DE" i="1" dirty="0">
                        <a:latin typeface="Cambria Math" panose="02040503050406030204" pitchFamily="18" charset="0"/>
                        <a:ea typeface="Cambria Math" panose="02040503050406030204" pitchFamily="18" charset="0"/>
                      </a:rPr>
                      <m:t>∈</m:t>
                    </m:r>
                    <m:r>
                      <a:rPr lang="de-DE" b="1" i="1" dirty="0">
                        <a:latin typeface="Cambria Math" panose="02040503050406030204" pitchFamily="18" charset="0"/>
                        <a:ea typeface="Cambria Math" panose="02040503050406030204" pitchFamily="18" charset="0"/>
                      </a:rPr>
                      <m:t>𝑹</m:t>
                    </m:r>
                  </m:oMath>
                </a14:m>
                <a:r>
                  <a:rPr lang="de-DE" dirty="0"/>
                  <a:t> ist unabhängig von allen anderen Zufallsvariablen gegeben sein Markov </a:t>
                </a:r>
                <a:r>
                  <a:rPr lang="de-DE" dirty="0" err="1"/>
                  <a:t>Blanket</a:t>
                </a:r>
                <a:r>
                  <a:rPr lang="de-DE" dirty="0"/>
                  <a:t>, i.e.,</a:t>
                </a:r>
              </a:p>
              <a:p>
                <a:pPr marL="533400" lvl="2" indent="0">
                  <a:buNone/>
                </a:pPr>
                <a14:m>
                  <m:oMathPara xmlns:m="http://schemas.openxmlformats.org/officeDocument/2006/math">
                    <m:oMathParaPr>
                      <m:jc m:val="centerGroup"/>
                    </m:oMathParaPr>
                    <m:oMath xmlns:m="http://schemas.openxmlformats.org/officeDocument/2006/math">
                      <m:d>
                        <m:dPr>
                          <m:begChr m:val="{"/>
                          <m:endChr m:val="}"/>
                          <m:ctrlPr>
                            <a:rPr lang="de-DE" i="1">
                              <a:solidFill>
                                <a:schemeClr val="accent1"/>
                              </a:solidFill>
                              <a:latin typeface="Cambria Math" panose="02040503050406030204" pitchFamily="18" charset="0"/>
                            </a:rPr>
                          </m:ctrlPr>
                        </m:dPr>
                        <m:e>
                          <m:d>
                            <m:dPr>
                              <m:ctrlPr>
                                <a:rPr lang="de-DE" i="1">
                                  <a:solidFill>
                                    <a:schemeClr val="accent1"/>
                                  </a:solidFill>
                                  <a:latin typeface="Cambria Math" panose="02040503050406030204" pitchFamily="18" charset="0"/>
                                </a:rPr>
                              </m:ctrlPr>
                            </m:dPr>
                            <m:e>
                              <m:r>
                                <a:rPr lang="de-DE" i="1">
                                  <a:solidFill>
                                    <a:schemeClr val="accent1"/>
                                  </a:solidFill>
                                  <a:latin typeface="Cambria Math" panose="02040503050406030204" pitchFamily="18" charset="0"/>
                                </a:rPr>
                                <m:t>𝑅</m:t>
                              </m:r>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ea typeface="Cambria Math" panose="02040503050406030204" pitchFamily="18" charset="0"/>
                                    </a:rPr>
                                  </m:ctrlPr>
                                </m:sSupPr>
                                <m:e>
                                  <m:r>
                                    <a:rPr lang="de-DE" b="1" i="1">
                                      <a:solidFill>
                                        <a:schemeClr val="accent1"/>
                                      </a:solidFill>
                                      <a:latin typeface="Cambria Math" panose="02040503050406030204" pitchFamily="18" charset="0"/>
                                      <a:ea typeface="Cambria Math" panose="02040503050406030204" pitchFamily="18" charset="0"/>
                                    </a:rPr>
                                    <m:t>𝑹</m:t>
                                  </m:r>
                                </m:e>
                                <m:sup>
                                  <m:r>
                                    <a:rPr lang="de-DE" i="1">
                                      <a:solidFill>
                                        <a:schemeClr val="accent1"/>
                                      </a:solidFill>
                                      <a:latin typeface="Cambria Math" panose="02040503050406030204" pitchFamily="18" charset="0"/>
                                      <a:ea typeface="Cambria Math" panose="02040503050406030204" pitchFamily="18" charset="0"/>
                                    </a:rPr>
                                    <m:t>′</m:t>
                                  </m:r>
                                </m:sup>
                              </m:sSup>
                              <m:r>
                                <a:rPr lang="de-DE" i="1">
                                  <a:solidFill>
                                    <a:schemeClr val="accent1"/>
                                  </a:solidFill>
                                  <a:latin typeface="Cambria Math" panose="02040503050406030204" pitchFamily="18" charset="0"/>
                                  <a:ea typeface="Cambria Math" panose="02040503050406030204" pitchFamily="18" charset="0"/>
                                </a:rPr>
                                <m:t> | </m:t>
                              </m:r>
                              <m:r>
                                <m:rPr>
                                  <m:sty m:val="p"/>
                                </m:rPr>
                                <a:rPr lang="de-DE" b="0" i="0" smtClean="0">
                                  <a:solidFill>
                                    <a:schemeClr val="accent1"/>
                                  </a:solidFill>
                                  <a:latin typeface="Cambria Math" panose="02040503050406030204" pitchFamily="18" charset="0"/>
                                  <a:ea typeface="Cambria Math" panose="02040503050406030204" pitchFamily="18" charset="0"/>
                                </a:rPr>
                                <m:t>MB</m:t>
                              </m:r>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e>
                              </m:d>
                            </m:e>
                          </m:d>
                          <m:r>
                            <a:rPr lang="de-DE" i="1">
                              <a:solidFill>
                                <a:schemeClr val="accent1"/>
                              </a:solidFill>
                              <a:latin typeface="Cambria Math" panose="02040503050406030204" pitchFamily="18" charset="0"/>
                              <a:ea typeface="Cambria Math" panose="02040503050406030204" pitchFamily="18" charset="0"/>
                            </a:rPr>
                            <m:t> | </m:t>
                          </m:r>
                          <m:r>
                            <a:rPr lang="de-DE" i="1">
                              <a:solidFill>
                                <a:schemeClr val="accent1"/>
                              </a:solidFill>
                              <a:latin typeface="Cambria Math" panose="02040503050406030204" pitchFamily="18" charset="0"/>
                              <a:ea typeface="Cambria Math" panose="02040503050406030204" pitchFamily="18" charset="0"/>
                            </a:rPr>
                            <m:t>𝑅</m:t>
                          </m:r>
                          <m:r>
                            <a:rPr lang="de-DE"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𝑹</m:t>
                          </m:r>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𝑹</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r>
                            <a:rPr lang="de-DE" b="1" i="1" smtClean="0">
                              <a:solidFill>
                                <a:schemeClr val="accent1"/>
                              </a:solidFill>
                              <a:latin typeface="Cambria Math" panose="02040503050406030204" pitchFamily="18" charset="0"/>
                            </a:rPr>
                            <m:t>𝑹</m:t>
                          </m:r>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e>
                          </m:d>
                          <m:r>
                            <a:rPr lang="de-DE" i="1">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MB</m:t>
                          </m:r>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e>
                          </m:d>
                        </m:e>
                      </m:d>
                    </m:oMath>
                  </m:oMathPara>
                </a14:m>
                <a:endParaRPr lang="de-DE" dirty="0"/>
              </a:p>
              <a:p>
                <a:pPr lvl="2"/>
                <a:endParaRPr lang="de-DE" dirty="0"/>
              </a:p>
              <a:p>
                <a:r>
                  <a:rPr lang="de-DE" dirty="0">
                    <a:solidFill>
                      <a:srgbClr val="FFC000"/>
                    </a:solidFill>
                  </a:rPr>
                  <a:t>Gibt es weitere Unabhängigkeiten, die gelten?</a:t>
                </a:r>
              </a:p>
            </p:txBody>
          </p:sp>
        </mc:Choice>
        <mc:Fallback>
          <p:sp>
            <p:nvSpPr>
              <p:cNvPr id="3" name="Content Placeholder 2">
                <a:extLst>
                  <a:ext uri="{FF2B5EF4-FFF2-40B4-BE49-F238E27FC236}">
                    <a16:creationId xmlns:a16="http://schemas.microsoft.com/office/drawing/2014/main" id="{62AAB3AB-2A50-9641-9E81-552DBA77598E}"/>
                  </a:ext>
                </a:extLst>
              </p:cNvPr>
              <p:cNvSpPr>
                <a:spLocks noGrp="1" noRot="1" noChangeAspect="1" noMove="1" noResize="1" noEditPoints="1" noAdjustHandles="1" noChangeArrowheads="1" noChangeShapeType="1" noTextEdit="1"/>
              </p:cNvSpPr>
              <p:nvPr>
                <p:ph idx="1"/>
              </p:nvPr>
            </p:nvSpPr>
            <p:spPr>
              <a:xfrm>
                <a:off x="359999" y="1665066"/>
                <a:ext cx="11484001" cy="4240848"/>
              </a:xfrm>
              <a:blipFill>
                <a:blip r:embed="rId2"/>
                <a:stretch>
                  <a:fillRect l="-1435" t="-2687" b="-1493"/>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F8F75C1F-9347-9246-A738-B0233D94C6A1}"/>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7362D31D-B4D8-A544-9473-6BE9243C434E}"/>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D02E63CE-4591-EC43-B5F3-D23F9813A1A4}"/>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87</a:t>
            </a:fld>
            <a:r>
              <a:rPr lang="de-DE"/>
              <a:t> </a:t>
            </a:r>
            <a:endParaRPr lang="de-DE" sz="1400" dirty="0"/>
          </a:p>
        </p:txBody>
      </p:sp>
    </p:spTree>
    <p:extLst>
      <p:ext uri="{BB962C8B-B14F-4D97-AF65-F5344CB8AC3E}">
        <p14:creationId xmlns:p14="http://schemas.microsoft.com/office/powerpoint/2010/main" val="2265640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A30B-655A-E141-8E0B-5208C6E3658F}"/>
              </a:ext>
            </a:extLst>
          </p:cNvPr>
          <p:cNvSpPr>
            <a:spLocks noGrp="1"/>
          </p:cNvSpPr>
          <p:nvPr>
            <p:ph type="title"/>
          </p:nvPr>
        </p:nvSpPr>
        <p:spPr/>
        <p:txBody>
          <a:bodyPr/>
          <a:lstStyle/>
          <a:p>
            <a:r>
              <a:rPr lang="de-DE" dirty="0"/>
              <a:t>Formale Betrachtung von bedingten Unabhängigkeiten in Faktormodellen</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F8031A3-6C49-3544-98BD-4F15220DFB60}"/>
                  </a:ext>
                </a:extLst>
              </p:cNvPr>
              <p:cNvSpPr>
                <a:spLocks noGrp="1"/>
              </p:cNvSpPr>
              <p:nvPr>
                <p:ph idx="1"/>
              </p:nvPr>
            </p:nvSpPr>
            <p:spPr>
              <a:xfrm>
                <a:off x="360000" y="1665066"/>
                <a:ext cx="11292070" cy="4240848"/>
              </a:xfrm>
            </p:spPr>
            <p:txBody>
              <a:bodyPr>
                <a:noAutofit/>
              </a:bodyPr>
              <a:lstStyle/>
              <a:p>
                <a:r>
                  <a:rPr lang="de-DE" dirty="0"/>
                  <a:t>Gegeben ein Faktormodell </a:t>
                </a:r>
                <a14:m>
                  <m:oMath xmlns:m="http://schemas.openxmlformats.org/officeDocument/2006/math">
                    <m:r>
                      <a:rPr lang="de-DE" i="1" dirty="0">
                        <a:latin typeface="Cambria Math" panose="02040503050406030204" pitchFamily="18" charset="0"/>
                      </a:rPr>
                      <m:t>𝐹</m:t>
                    </m:r>
                  </m:oMath>
                </a14:m>
                <a:r>
                  <a:rPr lang="de-DE" dirty="0"/>
                  <a:t> mit MN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𝑉</m:t>
                        </m:r>
                        <m:r>
                          <a:rPr lang="de-DE" i="1">
                            <a:latin typeface="Cambria Math" panose="02040503050406030204" pitchFamily="18" charset="0"/>
                          </a:rPr>
                          <m:t>,</m:t>
                        </m:r>
                        <m:r>
                          <a:rPr lang="de-DE" i="1">
                            <a:latin typeface="Cambria Math" panose="02040503050406030204" pitchFamily="18" charset="0"/>
                          </a:rPr>
                          <m:t>𝐸</m:t>
                        </m:r>
                      </m:e>
                    </m:d>
                  </m:oMath>
                </a14:m>
                <a:r>
                  <a:rPr lang="de-DE" dirty="0"/>
                  <a:t> über Zufallsvariablen </a:t>
                </a:r>
                <a14:m>
                  <m:oMath xmlns:m="http://schemas.openxmlformats.org/officeDocument/2006/math">
                    <m:r>
                      <a:rPr lang="de-DE" b="1" i="1" dirty="0">
                        <a:latin typeface="Cambria Math" panose="02040503050406030204" pitchFamily="18" charset="0"/>
                      </a:rPr>
                      <m:t>𝑹</m:t>
                    </m:r>
                  </m:oMath>
                </a14:m>
                <a:endParaRPr lang="de-DE" dirty="0"/>
              </a:p>
              <a:p>
                <a:r>
                  <a:rPr lang="de-DE" u="sng" dirty="0">
                    <a:solidFill>
                      <a:schemeClr val="accent1"/>
                    </a:solidFill>
                  </a:rPr>
                  <a:t>Paarweise</a:t>
                </a:r>
                <a:r>
                  <a:rPr lang="de-DE" dirty="0">
                    <a:solidFill>
                      <a:schemeClr val="accent1"/>
                    </a:solidFill>
                  </a:rPr>
                  <a:t> Unabhängigkeiten </a:t>
                </a:r>
                <a:r>
                  <a:rPr lang="de-DE" dirty="0"/>
                  <a:t>in </a:t>
                </a:r>
                <a14:m>
                  <m:oMath xmlns:m="http://schemas.openxmlformats.org/officeDocument/2006/math">
                    <m:r>
                      <a:rPr lang="de-DE" i="1" dirty="0">
                        <a:latin typeface="Cambria Math" panose="02040503050406030204" pitchFamily="18" charset="0"/>
                      </a:rPr>
                      <m:t>𝐹</m:t>
                    </m:r>
                  </m:oMath>
                </a14:m>
                <a:r>
                  <a:rPr lang="de-DE" dirty="0"/>
                  <a:t>:</a:t>
                </a:r>
                <a:br>
                  <a:rPr lang="de-DE" dirty="0"/>
                </a:br>
                <a:r>
                  <a:rPr lang="de-DE" dirty="0"/>
                  <a:t>Jedes Paar von Nicht-Nachbarn </a:t>
                </a:r>
                <a14:m>
                  <m:oMath xmlns:m="http://schemas.openxmlformats.org/officeDocument/2006/math">
                    <m:sSub>
                      <m:sSubPr>
                        <m:ctrlPr>
                          <a:rPr lang="de-DE" b="0" i="1" dirty="0" smtClean="0">
                            <a:latin typeface="Cambria Math" panose="02040503050406030204" pitchFamily="18" charset="0"/>
                          </a:rPr>
                        </m:ctrlPr>
                      </m:sSubPr>
                      <m:e>
                        <m:r>
                          <a:rPr lang="de-DE" i="1" dirty="0">
                            <a:latin typeface="Cambria Math" panose="02040503050406030204" pitchFamily="18" charset="0"/>
                          </a:rPr>
                          <m:t>𝑅</m:t>
                        </m:r>
                      </m:e>
                      <m:sub>
                        <m:r>
                          <a:rPr lang="de-DE" b="0" i="1" dirty="0" smtClean="0">
                            <a:latin typeface="Cambria Math" panose="02040503050406030204" pitchFamily="18" charset="0"/>
                          </a:rPr>
                          <m:t>𝑖</m:t>
                        </m:r>
                      </m:sub>
                    </m:sSub>
                    <m:r>
                      <a:rPr lang="de-DE" b="0"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𝑅</m:t>
                        </m:r>
                      </m:e>
                      <m:sub>
                        <m:r>
                          <a:rPr lang="de-DE" b="0" i="1" dirty="0" smtClean="0">
                            <a:latin typeface="Cambria Math" panose="02040503050406030204" pitchFamily="18" charset="0"/>
                          </a:rPr>
                          <m:t>𝑗</m:t>
                        </m:r>
                      </m:sub>
                    </m:sSub>
                    <m:r>
                      <a:rPr lang="de-DE" i="1" dirty="0">
                        <a:latin typeface="Cambria Math" panose="02040503050406030204" pitchFamily="18" charset="0"/>
                        <a:ea typeface="Cambria Math" panose="02040503050406030204" pitchFamily="18" charset="0"/>
                      </a:rPr>
                      <m:t>∈</m:t>
                    </m:r>
                    <m:r>
                      <a:rPr lang="de-DE" b="1" i="1" dirty="0">
                        <a:latin typeface="Cambria Math" panose="02040503050406030204" pitchFamily="18" charset="0"/>
                        <a:ea typeface="Cambria Math" panose="02040503050406030204" pitchFamily="18" charset="0"/>
                      </a:rPr>
                      <m:t>𝑹</m:t>
                    </m:r>
                  </m:oMath>
                </a14:m>
                <a:r>
                  <a:rPr lang="de-DE" dirty="0"/>
                  <a:t> ist unabhängig gegeben alle anderen Zufallsvariablen, i.e.,</a:t>
                </a:r>
              </a:p>
              <a:p>
                <a:pPr marL="0" indent="0">
                  <a:buNone/>
                </a:pPr>
                <a14:m>
                  <m:oMathPara xmlns:m="http://schemas.openxmlformats.org/officeDocument/2006/math">
                    <m:oMathParaPr>
                      <m:jc m:val="centerGroup"/>
                    </m:oMathParaPr>
                    <m:oMath xmlns:m="http://schemas.openxmlformats.org/officeDocument/2006/math">
                      <m:d>
                        <m:dPr>
                          <m:begChr m:val="{"/>
                          <m:endChr m:val="}"/>
                          <m:ctrlPr>
                            <a:rPr lang="de-DE" i="1">
                              <a:solidFill>
                                <a:schemeClr val="accent1"/>
                              </a:solidFill>
                              <a:latin typeface="Cambria Math" panose="02040503050406030204" pitchFamily="18" charset="0"/>
                            </a:rPr>
                          </m:ctrlPr>
                        </m:dPr>
                        <m:e>
                          <m:d>
                            <m:dPr>
                              <m:ctrlPr>
                                <a:rPr lang="de-DE" i="1">
                                  <a:solidFill>
                                    <a:schemeClr val="accent1"/>
                                  </a:solidFill>
                                  <a:latin typeface="Cambria Math" panose="02040503050406030204" pitchFamily="18" charset="0"/>
                                </a:rPr>
                              </m:ctrlPr>
                            </m:dPr>
                            <m:e>
                              <m:sSub>
                                <m:sSubPr>
                                  <m:ctrlPr>
                                    <a:rPr lang="de-DE" b="0" i="1" smtClean="0">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𝑅</m:t>
                                  </m:r>
                                </m:e>
                                <m:sub>
                                  <m:r>
                                    <a:rPr lang="de-DE" b="0" i="1" smtClean="0">
                                      <a:solidFill>
                                        <a:schemeClr val="accent1"/>
                                      </a:solidFill>
                                      <a:latin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i="1" smtClean="0">
                                      <a:solidFill>
                                        <a:schemeClr val="accent1"/>
                                      </a:solidFill>
                                      <a:latin typeface="Cambria Math" panose="02040503050406030204" pitchFamily="18" charset="0"/>
                                      <a:ea typeface="Cambria Math" panose="02040503050406030204" pitchFamily="18" charset="0"/>
                                    </a:rPr>
                                    <m:t>𝑅</m:t>
                                  </m:r>
                                </m:e>
                                <m:sub>
                                  <m:r>
                                    <a:rPr lang="de-DE" b="0" i="1" smtClean="0">
                                      <a:solidFill>
                                        <a:schemeClr val="accent1"/>
                                      </a:solidFill>
                                      <a:latin typeface="Cambria Math" panose="02040503050406030204" pitchFamily="18" charset="0"/>
                                      <a:ea typeface="Cambria Math" panose="02040503050406030204" pitchFamily="18" charset="0"/>
                                    </a:rPr>
                                    <m:t>𝑗</m:t>
                                  </m:r>
                                </m:sub>
                              </m:sSub>
                              <m:r>
                                <a:rPr lang="de-DE" i="1">
                                  <a:solidFill>
                                    <a:schemeClr val="accent1"/>
                                  </a:solidFill>
                                  <a:latin typeface="Cambria Math" panose="02040503050406030204" pitchFamily="18" charset="0"/>
                                  <a:ea typeface="Cambria Math" panose="02040503050406030204" pitchFamily="18" charset="0"/>
                                </a:rPr>
                                <m:t> | </m:t>
                              </m:r>
                              <m:sSup>
                                <m:sSupPr>
                                  <m:ctrlPr>
                                    <a:rPr lang="de-DE" b="0" i="1" smtClean="0">
                                      <a:solidFill>
                                        <a:schemeClr val="accent1"/>
                                      </a:solidFill>
                                      <a:latin typeface="Cambria Math" panose="02040503050406030204" pitchFamily="18" charset="0"/>
                                      <a:ea typeface="Cambria Math" panose="02040503050406030204" pitchFamily="18" charset="0"/>
                                    </a:rPr>
                                  </m:ctrlPr>
                                </m:sSupPr>
                                <m:e>
                                  <m:r>
                                    <a:rPr lang="de-DE" b="1" i="1" smtClean="0">
                                      <a:solidFill>
                                        <a:schemeClr val="accent1"/>
                                      </a:solidFill>
                                      <a:latin typeface="Cambria Math" panose="02040503050406030204" pitchFamily="18" charset="0"/>
                                      <a:ea typeface="Cambria Math" panose="02040503050406030204" pitchFamily="18" charset="0"/>
                                    </a:rPr>
                                    <m:t>𝑹</m:t>
                                  </m:r>
                                </m:e>
                                <m:sup>
                                  <m:r>
                                    <a:rPr lang="de-DE" b="0" i="1" smtClean="0">
                                      <a:solidFill>
                                        <a:schemeClr val="accent1"/>
                                      </a:solidFill>
                                      <a:latin typeface="Cambria Math" panose="02040503050406030204" pitchFamily="18" charset="0"/>
                                      <a:ea typeface="Cambria Math" panose="02040503050406030204" pitchFamily="18" charset="0"/>
                                    </a:rPr>
                                    <m:t>′</m:t>
                                  </m:r>
                                </m:sup>
                              </m:sSup>
                            </m:e>
                          </m:d>
                          <m:r>
                            <a:rPr lang="de-DE" i="1">
                              <a:solidFill>
                                <a:schemeClr val="accent1"/>
                              </a:solidFill>
                              <a:latin typeface="Cambria Math" panose="02040503050406030204" pitchFamily="18" charset="0"/>
                              <a:ea typeface="Cambria Math" panose="02040503050406030204" pitchFamily="18" charset="0"/>
                            </a:rPr>
                            <m:t> | </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b="0" i="1" smtClean="0">
                                  <a:solidFill>
                                    <a:schemeClr val="accent1"/>
                                  </a:solidFill>
                                  <a:latin typeface="Cambria Math" panose="02040503050406030204" pitchFamily="18" charset="0"/>
                                  <a:ea typeface="Cambria Math" panose="02040503050406030204" pitchFamily="18" charset="0"/>
                                </a:rPr>
                                <m:t>𝑖</m:t>
                              </m:r>
                            </m:sub>
                          </m:sSub>
                          <m:r>
                            <a:rPr lang="de-DE" b="0" i="1" smtClean="0">
                              <a:solidFill>
                                <a:schemeClr val="accent1"/>
                              </a:solidFill>
                              <a:latin typeface="Cambria Math" panose="02040503050406030204" pitchFamily="18" charset="0"/>
                              <a:ea typeface="Cambria Math" panose="02040503050406030204" pitchFamily="18" charset="0"/>
                            </a:rPr>
                            <m:t>, </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𝑅</m:t>
                              </m:r>
                            </m:e>
                            <m:sub>
                              <m:r>
                                <a:rPr lang="de-DE" b="0" i="1" smtClean="0">
                                  <a:solidFill>
                                    <a:schemeClr val="accent1"/>
                                  </a:solidFill>
                                  <a:latin typeface="Cambria Math" panose="02040503050406030204" pitchFamily="18" charset="0"/>
                                  <a:ea typeface="Cambria Math" panose="02040503050406030204" pitchFamily="18" charset="0"/>
                                </a:rPr>
                                <m:t>𝑗</m:t>
                              </m:r>
                            </m:sub>
                          </m:sSub>
                          <m:r>
                            <a:rPr lang="de-DE"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𝑹</m:t>
                          </m:r>
                          <m:r>
                            <a:rPr lang="de-DE" i="1" smtClean="0">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 </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𝑗</m:t>
                                  </m:r>
                                </m:sub>
                              </m:sSub>
                            </m:e>
                          </m:d>
                          <m:r>
                            <a:rPr lang="de-DE" i="1" smtClean="0">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𝐸</m:t>
                          </m:r>
                          <m:r>
                            <a:rPr lang="de-DE" b="0" i="1" smtClean="0">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𝑹</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𝑹</m:t>
                          </m:r>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b="0" i="1" smtClean="0">
                                      <a:solidFill>
                                        <a:schemeClr val="accent1"/>
                                      </a:solidFill>
                                      <a:latin typeface="Cambria Math" panose="02040503050406030204" pitchFamily="18" charset="0"/>
                                      <a:ea typeface="Cambria Math" panose="02040503050406030204" pitchFamily="18" charset="0"/>
                                    </a:rPr>
                                    <m:t>𝑖</m:t>
                                  </m:r>
                                </m:sub>
                              </m:sSub>
                              <m:r>
                                <a:rPr lang="de-DE" b="0" i="1" smtClean="0">
                                  <a:solidFill>
                                    <a:schemeClr val="accent1"/>
                                  </a:solidFill>
                                  <a:latin typeface="Cambria Math" panose="02040503050406030204" pitchFamily="18" charset="0"/>
                                  <a:ea typeface="Cambria Math" panose="02040503050406030204" pitchFamily="18" charset="0"/>
                                </a:rPr>
                                <m:t>, </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𝑅</m:t>
                                  </m:r>
                                </m:e>
                                <m:sub>
                                  <m:r>
                                    <a:rPr lang="de-DE" b="0" i="1" smtClean="0">
                                      <a:solidFill>
                                        <a:schemeClr val="accent1"/>
                                      </a:solidFill>
                                      <a:latin typeface="Cambria Math" panose="02040503050406030204" pitchFamily="18" charset="0"/>
                                      <a:ea typeface="Cambria Math" panose="02040503050406030204" pitchFamily="18" charset="0"/>
                                    </a:rPr>
                                    <m:t>𝑗</m:t>
                                  </m:r>
                                </m:sub>
                              </m:sSub>
                            </m:e>
                          </m:d>
                        </m:e>
                      </m:d>
                    </m:oMath>
                  </m:oMathPara>
                </a14:m>
                <a:endParaRPr lang="de-DE" dirty="0"/>
              </a:p>
              <a:p>
                <a:pPr lvl="1"/>
                <a:r>
                  <a:rPr lang="de-DE" dirty="0"/>
                  <a:t>Wenn man auf alle verbleibenden Zufallsvariablen konditioniert, müssen sämtliche Pfade zwischen zwei Zufallsvariablen, die nicht benachbart sind, blockiert sein</a:t>
                </a:r>
              </a:p>
              <a:p>
                <a:pPr lvl="1"/>
                <a:r>
                  <a:rPr lang="de-DE" dirty="0"/>
                  <a:t>Schwächere Aussage als die zu lokalen Unabhängigkeiten</a:t>
                </a:r>
              </a:p>
              <a:p>
                <a:endParaRPr lang="de-DE" dirty="0"/>
              </a:p>
              <a:p>
                <a:r>
                  <a:rPr lang="de-DE" dirty="0">
                    <a:solidFill>
                      <a:srgbClr val="FFC000"/>
                    </a:solidFill>
                  </a:rPr>
                  <a:t>Stärkere Aussage möglich?</a:t>
                </a:r>
              </a:p>
              <a:p>
                <a:endParaRPr lang="de-DE" dirty="0"/>
              </a:p>
            </p:txBody>
          </p:sp>
        </mc:Choice>
        <mc:Fallback>
          <p:sp>
            <p:nvSpPr>
              <p:cNvPr id="3" name="Content Placeholder 2">
                <a:extLst>
                  <a:ext uri="{FF2B5EF4-FFF2-40B4-BE49-F238E27FC236}">
                    <a16:creationId xmlns:a16="http://schemas.microsoft.com/office/drawing/2014/main" id="{DF8031A3-6C49-3544-98BD-4F15220DFB60}"/>
                  </a:ext>
                </a:extLst>
              </p:cNvPr>
              <p:cNvSpPr>
                <a:spLocks noGrp="1" noRot="1" noChangeAspect="1" noMove="1" noResize="1" noEditPoints="1" noAdjustHandles="1" noChangeArrowheads="1" noChangeShapeType="1" noTextEdit="1"/>
              </p:cNvSpPr>
              <p:nvPr>
                <p:ph idx="1"/>
              </p:nvPr>
            </p:nvSpPr>
            <p:spPr>
              <a:xfrm>
                <a:off x="360000" y="1665066"/>
                <a:ext cx="11292070" cy="4240848"/>
              </a:xfrm>
              <a:blipFill>
                <a:blip r:embed="rId3"/>
                <a:stretch>
                  <a:fillRect l="-1461" t="-268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F865E607-080A-7145-9E5C-5F396AC773E2}"/>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14E83D81-9DA0-1A48-8B24-93241A38E9C2}"/>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9177E3C4-856B-E842-BC72-500DED80E3A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88</a:t>
            </a:fld>
            <a:r>
              <a:rPr lang="de-DE"/>
              <a:t> </a:t>
            </a:r>
            <a:endParaRPr lang="de-DE" sz="1400" dirty="0"/>
          </a:p>
        </p:txBody>
      </p:sp>
      <p:grpSp>
        <p:nvGrpSpPr>
          <p:cNvPr id="7" name="Group 6">
            <a:extLst>
              <a:ext uri="{FF2B5EF4-FFF2-40B4-BE49-F238E27FC236}">
                <a16:creationId xmlns:a16="http://schemas.microsoft.com/office/drawing/2014/main" id="{43460AA1-7861-304C-B3E9-2EDA96E9BC53}"/>
              </a:ext>
            </a:extLst>
          </p:cNvPr>
          <p:cNvGrpSpPr/>
          <p:nvPr/>
        </p:nvGrpSpPr>
        <p:grpSpPr>
          <a:xfrm>
            <a:off x="7817323" y="4348701"/>
            <a:ext cx="1207387" cy="516688"/>
            <a:chOff x="1343888" y="5164852"/>
            <a:chExt cx="1207387" cy="516688"/>
          </a:xfrm>
        </p:grpSpPr>
        <p:sp>
          <p:nvSpPr>
            <p:cNvPr id="8" name="TextBox 7">
              <a:extLst>
                <a:ext uri="{FF2B5EF4-FFF2-40B4-BE49-F238E27FC236}">
                  <a16:creationId xmlns:a16="http://schemas.microsoft.com/office/drawing/2014/main" id="{E13101A1-3C5E-2841-989B-10C265FED5B0}"/>
                </a:ext>
              </a:extLst>
            </p:cNvPr>
            <p:cNvSpPr txBox="1"/>
            <p:nvPr/>
          </p:nvSpPr>
          <p:spPr>
            <a:xfrm>
              <a:off x="1343888" y="5164852"/>
              <a:ext cx="1207387" cy="516688"/>
            </a:xfrm>
            <a:prstGeom prst="cloudCallout">
              <a:avLst>
                <a:gd name="adj1" fmla="val -82745"/>
                <a:gd name="adj2" fmla="val -23911"/>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de-DE" dirty="0"/>
            </a:p>
          </p:txBody>
        </p:sp>
        <p:sp>
          <p:nvSpPr>
            <p:cNvPr id="9" name="Rectangle 8">
              <a:extLst>
                <a:ext uri="{FF2B5EF4-FFF2-40B4-BE49-F238E27FC236}">
                  <a16:creationId xmlns:a16="http://schemas.microsoft.com/office/drawing/2014/main" id="{AEDA32A5-83AB-B249-A05F-D558D1A04870}"/>
                </a:ext>
              </a:extLst>
            </p:cNvPr>
            <p:cNvSpPr/>
            <p:nvPr/>
          </p:nvSpPr>
          <p:spPr>
            <a:xfrm>
              <a:off x="1436578" y="5238530"/>
              <a:ext cx="1022008" cy="369332"/>
            </a:xfrm>
            <a:prstGeom prst="rect">
              <a:avLst/>
            </a:prstGeom>
          </p:spPr>
          <p:txBody>
            <a:bodyPr wrap="square">
              <a:spAutoFit/>
            </a:bodyPr>
            <a:lstStyle/>
            <a:p>
              <a:pPr algn="ctr"/>
              <a:r>
                <a:rPr lang="de-DE" dirty="0">
                  <a:solidFill>
                    <a:schemeClr val="bg1"/>
                  </a:solidFill>
                </a:rPr>
                <a:t>Warum?</a:t>
              </a:r>
            </a:p>
          </p:txBody>
        </p:sp>
      </p:grpSp>
    </p:spTree>
    <p:extLst>
      <p:ext uri="{BB962C8B-B14F-4D97-AF65-F5344CB8AC3E}">
        <p14:creationId xmlns:p14="http://schemas.microsoft.com/office/powerpoint/2010/main" val="489105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A30B-655A-E141-8E0B-5208C6E3658F}"/>
              </a:ext>
            </a:extLst>
          </p:cNvPr>
          <p:cNvSpPr>
            <a:spLocks noGrp="1"/>
          </p:cNvSpPr>
          <p:nvPr>
            <p:ph type="title"/>
          </p:nvPr>
        </p:nvSpPr>
        <p:spPr/>
        <p:txBody>
          <a:bodyPr/>
          <a:lstStyle/>
          <a:p>
            <a:r>
              <a:rPr lang="de-DE" dirty="0"/>
              <a:t>Formale Betrachtung von bedingten Unabhängigkeiten in Faktormodellen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8031A3-6C49-3544-98BD-4F15220DFB60}"/>
                  </a:ext>
                </a:extLst>
              </p:cNvPr>
              <p:cNvSpPr>
                <a:spLocks noGrp="1"/>
              </p:cNvSpPr>
              <p:nvPr>
                <p:ph idx="1"/>
              </p:nvPr>
            </p:nvSpPr>
            <p:spPr>
              <a:xfrm>
                <a:off x="360000" y="1665066"/>
                <a:ext cx="11292070" cy="4240848"/>
              </a:xfrm>
            </p:spPr>
            <p:txBody>
              <a:bodyPr>
                <a:noAutofit/>
              </a:bodyPr>
              <a:lstStyle/>
              <a:p>
                <a:r>
                  <a:rPr lang="de-DE" dirty="0"/>
                  <a:t>Gegeben ein MN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𝑉</m:t>
                        </m:r>
                        <m:r>
                          <a:rPr lang="de-DE" i="1">
                            <a:latin typeface="Cambria Math" panose="02040503050406030204" pitchFamily="18" charset="0"/>
                          </a:rPr>
                          <m:t>,</m:t>
                        </m:r>
                        <m:r>
                          <a:rPr lang="de-DE" i="1">
                            <a:latin typeface="Cambria Math" panose="02040503050406030204" pitchFamily="18" charset="0"/>
                          </a:rPr>
                          <m:t>𝐸</m:t>
                        </m:r>
                      </m:e>
                    </m:d>
                  </m:oMath>
                </a14:m>
                <a:r>
                  <a:rPr lang="de-DE" dirty="0"/>
                  <a:t> für ein Faktormodell </a:t>
                </a:r>
                <a14:m>
                  <m:oMath xmlns:m="http://schemas.openxmlformats.org/officeDocument/2006/math">
                    <m:r>
                      <a:rPr lang="de-DE" i="1" dirty="0" smtClean="0">
                        <a:latin typeface="Cambria Math" panose="02040503050406030204" pitchFamily="18" charset="0"/>
                      </a:rPr>
                      <m:t>𝐹</m:t>
                    </m:r>
                  </m:oMath>
                </a14:m>
                <a:r>
                  <a:rPr lang="de-DE" dirty="0"/>
                  <a:t> über Zufallsvariablen </a:t>
                </a:r>
                <a14:m>
                  <m:oMath xmlns:m="http://schemas.openxmlformats.org/officeDocument/2006/math">
                    <m:r>
                      <a:rPr lang="de-DE" b="1" i="1" dirty="0">
                        <a:latin typeface="Cambria Math" panose="02040503050406030204" pitchFamily="18" charset="0"/>
                      </a:rPr>
                      <m:t>𝑹</m:t>
                    </m:r>
                  </m:oMath>
                </a14:m>
                <a:endParaRPr lang="de-DE" dirty="0"/>
              </a:p>
              <a:p>
                <a:r>
                  <a:rPr lang="de-DE" dirty="0"/>
                  <a:t>Gegeben eine Menge </a:t>
                </a:r>
                <a14:m>
                  <m:oMath xmlns:m="http://schemas.openxmlformats.org/officeDocument/2006/math">
                    <m:r>
                      <a:rPr lang="de-DE" b="1" i="1">
                        <a:latin typeface="Cambria Math" panose="02040503050406030204" pitchFamily="18" charset="0"/>
                      </a:rPr>
                      <m:t>𝑺</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oMath>
                </a14:m>
                <a:endParaRPr lang="de-DE" dirty="0"/>
              </a:p>
              <a:p>
                <a:r>
                  <a:rPr lang="de-DE" dirty="0"/>
                  <a:t>Aktiver Pfad</a:t>
                </a:r>
              </a:p>
              <a:p>
                <a:pPr lvl="1"/>
                <a:r>
                  <a:rPr lang="de-DE" dirty="0"/>
                  <a:t>Ein Pfad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1</m:t>
                        </m:r>
                      </m:sub>
                    </m:sSub>
                    <m:r>
                      <m:rPr>
                        <m:nor/>
                      </m:rPr>
                      <a:rPr lang="de-DE" dirty="0"/>
                      <m:t>—</m:t>
                    </m:r>
                    <m:r>
                      <a:rPr lang="de-DE" b="0" i="1" smtClean="0">
                        <a:latin typeface="Cambria Math" panose="02040503050406030204" pitchFamily="18" charset="0"/>
                      </a:rPr>
                      <m:t>…</m:t>
                    </m:r>
                    <m:r>
                      <m:rPr>
                        <m:nor/>
                      </m:rPr>
                      <a:rPr lang="de-DE" dirty="0"/>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𝑅</m:t>
                        </m:r>
                      </m:e>
                      <m:sub>
                        <m:r>
                          <a:rPr lang="de-DE" b="0" i="1" smtClean="0">
                            <a:latin typeface="Cambria Math" panose="02040503050406030204" pitchFamily="18" charset="0"/>
                          </a:rPr>
                          <m:t>𝑘</m:t>
                        </m:r>
                      </m:sub>
                    </m:sSub>
                  </m:oMath>
                </a14:m>
                <a:r>
                  <a:rPr lang="de-DE" dirty="0"/>
                  <a:t> in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𝑉</m:t>
                        </m:r>
                        <m:r>
                          <a:rPr lang="de-DE" i="1">
                            <a:latin typeface="Cambria Math" panose="02040503050406030204" pitchFamily="18" charset="0"/>
                          </a:rPr>
                          <m:t>,</m:t>
                        </m:r>
                        <m:r>
                          <a:rPr lang="de-DE" i="1">
                            <a:latin typeface="Cambria Math" panose="02040503050406030204" pitchFamily="18" charset="0"/>
                          </a:rPr>
                          <m:t>𝐸</m:t>
                        </m:r>
                      </m:e>
                    </m:d>
                  </m:oMath>
                </a14:m>
                <a:r>
                  <a:rPr lang="de-DE" dirty="0"/>
                  <a:t> ist </a:t>
                </a:r>
                <a:r>
                  <a:rPr lang="de-DE" dirty="0">
                    <a:solidFill>
                      <a:schemeClr val="accent1"/>
                    </a:solidFill>
                  </a:rPr>
                  <a:t>aktiv</a:t>
                </a:r>
                <a:r>
                  <a:rPr lang="de-DE" dirty="0"/>
                  <a:t> gegeben </a:t>
                </a:r>
                <a14:m>
                  <m:oMath xmlns:m="http://schemas.openxmlformats.org/officeDocument/2006/math">
                    <m:r>
                      <a:rPr lang="de-DE" b="1" i="1">
                        <a:latin typeface="Cambria Math" panose="02040503050406030204" pitchFamily="18" charset="0"/>
                      </a:rPr>
                      <m:t>𝑺</m:t>
                    </m:r>
                  </m:oMath>
                </a14:m>
                <a:r>
                  <a:rPr lang="de-DE" dirty="0"/>
                  <a:t>, wenn keins der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b="0" i="1" smtClean="0">
                            <a:latin typeface="Cambria Math" panose="02040503050406030204" pitchFamily="18" charset="0"/>
                          </a:rPr>
                          <m:t>𝑖</m:t>
                        </m:r>
                      </m:sub>
                    </m:sSub>
                    <m:r>
                      <a:rPr lang="de-DE" b="0" i="1" smtClean="0">
                        <a:latin typeface="Cambria Math" panose="02040503050406030204" pitchFamily="18" charset="0"/>
                      </a:rPr>
                      <m:t>, </m:t>
                    </m:r>
                    <m:r>
                      <a:rPr lang="de-DE" b="0" i="1" smtClean="0">
                        <a:latin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𝑘</m:t>
                        </m:r>
                      </m:e>
                    </m:d>
                  </m:oMath>
                </a14:m>
                <a:r>
                  <a:rPr lang="de-DE" dirty="0"/>
                  <a:t> in </a:t>
                </a:r>
                <a14:m>
                  <m:oMath xmlns:m="http://schemas.openxmlformats.org/officeDocument/2006/math">
                    <m:r>
                      <a:rPr lang="de-DE" b="1" i="1">
                        <a:latin typeface="Cambria Math" panose="02040503050406030204" pitchFamily="18" charset="0"/>
                      </a:rPr>
                      <m:t>𝑺</m:t>
                    </m:r>
                  </m:oMath>
                </a14:m>
                <a:r>
                  <a:rPr lang="de-DE" dirty="0"/>
                  <a:t> ist</a:t>
                </a:r>
              </a:p>
              <a:p>
                <a:pPr lvl="2"/>
                <a:r>
                  <a:rPr lang="de-DE" dirty="0"/>
                  <a:t>Formal: </a:t>
                </a:r>
                <a14:m>
                  <m:oMath xmlns:m="http://schemas.openxmlformats.org/officeDocument/2006/math">
                    <m:r>
                      <a:rPr lang="de-DE" i="1" smtClean="0">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 </m:t>
                    </m:r>
                    <m:r>
                      <a:rPr lang="de-DE" b="0" i="1" smtClean="0">
                        <a:solidFill>
                          <a:schemeClr val="accent1"/>
                        </a:solidFill>
                        <a:latin typeface="Cambria Math" panose="02040503050406030204" pitchFamily="18" charset="0"/>
                        <a:ea typeface="Cambria Math" panose="02040503050406030204" pitchFamily="18" charset="0"/>
                      </a:rPr>
                      <m:t>𝑖</m:t>
                    </m:r>
                    <m:r>
                      <a:rPr lang="de-DE" b="0" i="1" smtClean="0">
                        <a:solidFill>
                          <a:schemeClr val="accent1"/>
                        </a:solidFill>
                        <a:latin typeface="Cambria Math" panose="02040503050406030204" pitchFamily="18" charset="0"/>
                        <a:ea typeface="Cambria Math" panose="02040503050406030204" pitchFamily="18" charset="0"/>
                      </a:rPr>
                      <m:t>∈</m:t>
                    </m:r>
                    <m:d>
                      <m:dPr>
                        <m:begChr m:val="{"/>
                        <m:endChr m:val="}"/>
                        <m:ctrlPr>
                          <a:rPr lang="de-DE" b="0" i="1" smtClean="0">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1,…,</m:t>
                        </m:r>
                        <m:r>
                          <a:rPr lang="de-DE" b="0" i="1" smtClean="0">
                            <a:solidFill>
                              <a:schemeClr val="accent1"/>
                            </a:solidFill>
                            <a:latin typeface="Cambria Math" panose="02040503050406030204" pitchFamily="18" charset="0"/>
                            <a:ea typeface="Cambria Math" panose="02040503050406030204" pitchFamily="18" charset="0"/>
                          </a:rPr>
                          <m:t>𝑘</m:t>
                        </m:r>
                      </m:e>
                    </m:d>
                    <m:r>
                      <a:rPr lang="de-DE" b="0" i="1" smtClean="0">
                        <a:solidFill>
                          <a:schemeClr val="accent1"/>
                        </a:solidFill>
                        <a:latin typeface="Cambria Math" panose="02040503050406030204" pitchFamily="18" charset="0"/>
                        <a:ea typeface="Cambria Math" panose="02040503050406030204" pitchFamily="18" charset="0"/>
                      </a:rPr>
                      <m:t> :</m:t>
                    </m:r>
                    <m:sSub>
                      <m:sSubPr>
                        <m:ctrlPr>
                          <a:rPr lang="de-DE" b="0" i="1" smtClean="0">
                            <a:solidFill>
                              <a:schemeClr val="accent1"/>
                            </a:solidFill>
                            <a:latin typeface="Cambria Math" panose="02040503050406030204" pitchFamily="18" charset="0"/>
                            <a:ea typeface="Cambria Math" panose="02040503050406030204" pitchFamily="18" charset="0"/>
                          </a:rPr>
                        </m:ctrlPr>
                      </m:sSubPr>
                      <m:e>
                        <m:r>
                          <a:rPr lang="de-DE" b="0" i="1" smtClean="0">
                            <a:solidFill>
                              <a:schemeClr val="accent1"/>
                            </a:solidFill>
                            <a:latin typeface="Cambria Math" panose="02040503050406030204" pitchFamily="18" charset="0"/>
                            <a:ea typeface="Cambria Math" panose="02040503050406030204" pitchFamily="18" charset="0"/>
                          </a:rPr>
                          <m:t>𝑅</m:t>
                        </m:r>
                      </m:e>
                      <m:sub>
                        <m:r>
                          <a:rPr lang="de-DE" b="0" i="1" smtClean="0">
                            <a:solidFill>
                              <a:schemeClr val="accent1"/>
                            </a:solidFill>
                            <a:latin typeface="Cambria Math" panose="02040503050406030204" pitchFamily="18" charset="0"/>
                            <a:ea typeface="Cambria Math" panose="02040503050406030204" pitchFamily="18" charset="0"/>
                          </a:rPr>
                          <m:t>𝑖</m:t>
                        </m:r>
                      </m:sub>
                    </m:sSub>
                    <m:r>
                      <a:rPr lang="de-DE" b="0" i="1" smtClean="0">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rPr>
                      <m:t>𝑺</m:t>
                    </m:r>
                  </m:oMath>
                </a14:m>
                <a:endParaRPr lang="de-DE" dirty="0">
                  <a:solidFill>
                    <a:schemeClr val="accent1"/>
                  </a:solidFill>
                </a:endParaRPr>
              </a:p>
              <a:p>
                <a:pPr lvl="2"/>
                <a:r>
                  <a:rPr lang="de-DE" dirty="0"/>
                  <a:t>D.h., ein Pfad ist </a:t>
                </a:r>
                <a:r>
                  <a:rPr lang="de-DE" i="1" dirty="0"/>
                  <a:t>inaktiv</a:t>
                </a:r>
                <a:r>
                  <a:rPr lang="de-DE" dirty="0"/>
                  <a:t> gegeben </a:t>
                </a:r>
                <a14:m>
                  <m:oMath xmlns:m="http://schemas.openxmlformats.org/officeDocument/2006/math">
                    <m:r>
                      <a:rPr lang="de-DE" b="1" i="1">
                        <a:latin typeface="Cambria Math" panose="02040503050406030204" pitchFamily="18" charset="0"/>
                      </a:rPr>
                      <m:t>𝑺</m:t>
                    </m:r>
                  </m:oMath>
                </a14:m>
                <a:r>
                  <a:rPr lang="de-DE" dirty="0"/>
                  <a:t>, wenn mindestens ein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𝑖</m:t>
                        </m:r>
                      </m:sub>
                    </m:sSub>
                  </m:oMath>
                </a14:m>
                <a:r>
                  <a:rPr lang="de-DE" dirty="0"/>
                  <a:t> in </a:t>
                </a:r>
                <a14:m>
                  <m:oMath xmlns:m="http://schemas.openxmlformats.org/officeDocument/2006/math">
                    <m:r>
                      <a:rPr lang="de-DE" b="1" i="1">
                        <a:latin typeface="Cambria Math" panose="02040503050406030204" pitchFamily="18" charset="0"/>
                      </a:rPr>
                      <m:t>𝑺</m:t>
                    </m:r>
                  </m:oMath>
                </a14:m>
                <a:r>
                  <a:rPr lang="de-DE" dirty="0"/>
                  <a:t> ist, i.e., </a:t>
                </a:r>
                <a14:m>
                  <m:oMath xmlns:m="http://schemas.openxmlformats.org/officeDocument/2006/math">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𝑖</m:t>
                    </m:r>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𝑘</m:t>
                        </m:r>
                      </m:e>
                    </m:d>
                    <m:r>
                      <a:rPr lang="de-DE" b="0" i="1" smtClean="0">
                        <a:latin typeface="Cambria Math" panose="02040503050406030204" pitchFamily="18" charset="0"/>
                        <a:ea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𝑺</m:t>
                    </m:r>
                  </m:oMath>
                </a14:m>
                <a:endParaRPr lang="de-DE" b="1" dirty="0"/>
              </a:p>
              <a:p>
                <a:r>
                  <a:rPr lang="de-DE" dirty="0"/>
                  <a:t>Separation (Trennung; manchmal auch </a:t>
                </a:r>
                <a:r>
                  <a:rPr lang="de-DE" i="1" dirty="0"/>
                  <a:t>m</a:t>
                </a:r>
                <a:r>
                  <a:rPr lang="de-DE" dirty="0"/>
                  <a:t>-Separation genannt, </a:t>
                </a:r>
                <a:r>
                  <a:rPr lang="de-DE" i="1" dirty="0"/>
                  <a:t>m</a:t>
                </a:r>
                <a:r>
                  <a:rPr lang="de-DE" dirty="0"/>
                  <a:t> von </a:t>
                </a:r>
                <a:r>
                  <a:rPr lang="de-DE" i="1" dirty="0"/>
                  <a:t>M</a:t>
                </a:r>
                <a:r>
                  <a:rPr lang="de-DE" dirty="0"/>
                  <a:t>arkov)</a:t>
                </a:r>
              </a:p>
              <a:p>
                <a:pPr lvl="1"/>
                <a:r>
                  <a:rPr lang="de-DE" dirty="0"/>
                  <a:t>Eine Menge </a:t>
                </a:r>
                <a14:m>
                  <m:oMath xmlns:m="http://schemas.openxmlformats.org/officeDocument/2006/math">
                    <m:r>
                      <a:rPr lang="de-DE" b="1" i="1">
                        <a:latin typeface="Cambria Math" panose="02040503050406030204" pitchFamily="18" charset="0"/>
                      </a:rPr>
                      <m:t>𝑺</m:t>
                    </m:r>
                  </m:oMath>
                </a14:m>
                <a:r>
                  <a:rPr lang="de-DE" dirty="0"/>
                  <a:t> </a:t>
                </a:r>
                <a:r>
                  <a:rPr lang="de-DE" dirty="0">
                    <a:solidFill>
                      <a:schemeClr val="accent1"/>
                    </a:solidFill>
                  </a:rPr>
                  <a:t>separiert</a:t>
                </a:r>
                <a:r>
                  <a:rPr lang="de-DE" dirty="0"/>
                  <a:t> zwei Mengen </a:t>
                </a:r>
                <a14:m>
                  <m:oMath xmlns:m="http://schemas.openxmlformats.org/officeDocument/2006/math">
                    <m:r>
                      <a:rPr lang="de-DE" b="1" i="1" smtClean="0">
                        <a:latin typeface="Cambria Math" panose="02040503050406030204" pitchFamily="18" charset="0"/>
                      </a:rPr>
                      <m:t>𝑻</m:t>
                    </m:r>
                    <m:r>
                      <a:rPr lang="de-DE" b="1" i="1" smtClean="0">
                        <a:latin typeface="Cambria Math" panose="02040503050406030204" pitchFamily="18" charset="0"/>
                      </a:rPr>
                      <m:t>,</m:t>
                    </m:r>
                    <m:r>
                      <a:rPr lang="de-DE" b="1" i="1" smtClean="0">
                        <a:latin typeface="Cambria Math" panose="02040503050406030204" pitchFamily="18" charset="0"/>
                      </a:rPr>
                      <m:t>𝑼</m:t>
                    </m:r>
                  </m:oMath>
                </a14:m>
                <a:r>
                  <a:rPr lang="de-DE" dirty="0"/>
                  <a:t> in </a:t>
                </a:r>
                <a14:m>
                  <m:oMath xmlns:m="http://schemas.openxmlformats.org/officeDocument/2006/math">
                    <m:d>
                      <m:dPr>
                        <m:ctrlPr>
                          <a:rPr lang="de-DE" i="1" smtClean="0">
                            <a:latin typeface="Cambria Math" panose="02040503050406030204" pitchFamily="18" charset="0"/>
                          </a:rPr>
                        </m:ctrlPr>
                      </m:dPr>
                      <m:e>
                        <m:r>
                          <a:rPr lang="de-DE" b="0" i="1" smtClean="0">
                            <a:latin typeface="Cambria Math" panose="02040503050406030204" pitchFamily="18" charset="0"/>
                          </a:rPr>
                          <m:t>𝑉</m:t>
                        </m:r>
                        <m:r>
                          <a:rPr lang="de-DE" b="0" i="1" smtClean="0">
                            <a:latin typeface="Cambria Math" panose="02040503050406030204" pitchFamily="18" charset="0"/>
                          </a:rPr>
                          <m:t>,</m:t>
                        </m:r>
                        <m:r>
                          <a:rPr lang="de-DE" b="0" i="1" smtClean="0">
                            <a:latin typeface="Cambria Math" panose="02040503050406030204" pitchFamily="18" charset="0"/>
                          </a:rPr>
                          <m:t>𝐸</m:t>
                        </m:r>
                      </m:e>
                    </m:d>
                  </m:oMath>
                </a14:m>
                <a:r>
                  <a:rPr lang="de-DE" dirty="0"/>
                  <a:t>, wenn es keinen aktiven Pfad zwischen jeder Variable </a:t>
                </a:r>
                <a14:m>
                  <m:oMath xmlns:m="http://schemas.openxmlformats.org/officeDocument/2006/math">
                    <m:r>
                      <a:rPr lang="de-DE" b="0" i="1" smtClean="0">
                        <a:latin typeface="Cambria Math" panose="02040503050406030204" pitchFamily="18" charset="0"/>
                      </a:rPr>
                      <m:t>𝑇</m:t>
                    </m:r>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rPr>
                      <m:t>𝑻</m:t>
                    </m:r>
                  </m:oMath>
                </a14:m>
                <a:r>
                  <a:rPr lang="de-DE" dirty="0"/>
                  <a:t> und jeder Variable </a:t>
                </a:r>
                <a14:m>
                  <m:oMath xmlns:m="http://schemas.openxmlformats.org/officeDocument/2006/math">
                    <m:r>
                      <a:rPr lang="de-DE" b="0" i="1" smtClean="0">
                        <a:latin typeface="Cambria Math" panose="02040503050406030204" pitchFamily="18" charset="0"/>
                      </a:rPr>
                      <m:t>𝑈</m:t>
                    </m:r>
                    <m:r>
                      <a:rPr lang="de-DE" i="1">
                        <a:latin typeface="Cambria Math" panose="02040503050406030204" pitchFamily="18" charset="0"/>
                        <a:ea typeface="Cambria Math" panose="02040503050406030204" pitchFamily="18" charset="0"/>
                      </a:rPr>
                      <m:t>∈</m:t>
                    </m:r>
                    <m:r>
                      <a:rPr lang="de-DE" b="1" i="1" smtClean="0">
                        <a:latin typeface="Cambria Math" panose="02040503050406030204" pitchFamily="18" charset="0"/>
                      </a:rPr>
                      <m:t>𝑼</m:t>
                    </m:r>
                  </m:oMath>
                </a14:m>
                <a:r>
                  <a:rPr lang="de-DE" dirty="0"/>
                  <a:t> gegeben </a:t>
                </a:r>
                <a14:m>
                  <m:oMath xmlns:m="http://schemas.openxmlformats.org/officeDocument/2006/math">
                    <m:r>
                      <a:rPr lang="de-DE" b="1" i="1">
                        <a:latin typeface="Cambria Math" panose="02040503050406030204" pitchFamily="18" charset="0"/>
                      </a:rPr>
                      <m:t>𝑺</m:t>
                    </m:r>
                  </m:oMath>
                </a14:m>
                <a:r>
                  <a:rPr lang="de-DE" dirty="0"/>
                  <a:t> gibt, notiert als </a:t>
                </a:r>
                <a14:m>
                  <m:oMath xmlns:m="http://schemas.openxmlformats.org/officeDocument/2006/math">
                    <m:r>
                      <a:rPr lang="de-DE" b="0" i="1" smtClean="0">
                        <a:solidFill>
                          <a:schemeClr val="accent1"/>
                        </a:solidFill>
                        <a:latin typeface="Cambria Math" panose="02040503050406030204" pitchFamily="18" charset="0"/>
                      </a:rPr>
                      <m:t>𝑠𝑒𝑝</m:t>
                    </m:r>
                    <m:d>
                      <m:dPr>
                        <m:ctrlPr>
                          <a:rPr lang="de-DE" b="0" i="1" smtClean="0">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𝑻</m:t>
                        </m:r>
                        <m:r>
                          <a:rPr lang="de-DE" b="0" i="1" smtClean="0">
                            <a:solidFill>
                              <a:schemeClr val="accent1"/>
                            </a:solidFill>
                            <a:latin typeface="Cambria Math" panose="02040503050406030204" pitchFamily="18" charset="0"/>
                          </a:rPr>
                          <m:t>;</m:t>
                        </m:r>
                        <m:r>
                          <a:rPr lang="de-DE" b="1" i="1" smtClean="0">
                            <a:solidFill>
                              <a:schemeClr val="accent1"/>
                            </a:solidFill>
                            <a:latin typeface="Cambria Math" panose="02040503050406030204" pitchFamily="18" charset="0"/>
                          </a:rPr>
                          <m:t>𝑼</m:t>
                        </m:r>
                        <m:r>
                          <a:rPr lang="de-DE" b="0" i="1" smtClean="0">
                            <a:solidFill>
                              <a:schemeClr val="accent1"/>
                            </a:solidFill>
                            <a:latin typeface="Cambria Math" panose="02040503050406030204" pitchFamily="18" charset="0"/>
                          </a:rPr>
                          <m:t> | </m:t>
                        </m:r>
                        <m:r>
                          <a:rPr lang="de-DE" b="1" i="1" smtClean="0">
                            <a:solidFill>
                              <a:schemeClr val="accent1"/>
                            </a:solidFill>
                            <a:latin typeface="Cambria Math" panose="02040503050406030204" pitchFamily="18" charset="0"/>
                          </a:rPr>
                          <m:t>𝑺</m:t>
                        </m:r>
                      </m:e>
                    </m:d>
                  </m:oMath>
                </a14:m>
                <a:endParaRPr lang="de-DE" dirty="0"/>
              </a:p>
              <a:p>
                <a:pPr lvl="2"/>
                <a14:m>
                  <m:oMath xmlns:m="http://schemas.openxmlformats.org/officeDocument/2006/math">
                    <m:r>
                      <a:rPr lang="de-DE" b="1" i="1">
                        <a:latin typeface="Cambria Math" panose="02040503050406030204" pitchFamily="18" charset="0"/>
                      </a:rPr>
                      <m:t>𝑺</m:t>
                    </m:r>
                  </m:oMath>
                </a14:m>
                <a:r>
                  <a:rPr lang="de-DE" dirty="0"/>
                  <a:t> auch </a:t>
                </a:r>
                <a:r>
                  <a:rPr lang="de-DE" dirty="0">
                    <a:solidFill>
                      <a:schemeClr val="accent1"/>
                    </a:solidFill>
                  </a:rPr>
                  <a:t>Separator</a:t>
                </a:r>
                <a:r>
                  <a:rPr lang="de-DE" dirty="0"/>
                  <a:t> genannt</a:t>
                </a:r>
              </a:p>
              <a:p>
                <a:pPr lvl="2"/>
                <a:r>
                  <a:rPr lang="de-DE" dirty="0"/>
                  <a:t>D.h., alle Pfade zwischen den Variablen in </a:t>
                </a:r>
                <a14:m>
                  <m:oMath xmlns:m="http://schemas.openxmlformats.org/officeDocument/2006/math">
                    <m:r>
                      <a:rPr lang="de-DE" b="1" i="1">
                        <a:latin typeface="Cambria Math" panose="02040503050406030204" pitchFamily="18" charset="0"/>
                      </a:rPr>
                      <m:t>𝑻</m:t>
                    </m:r>
                    <m:r>
                      <a:rPr lang="de-DE" b="1" i="1">
                        <a:latin typeface="Cambria Math" panose="02040503050406030204" pitchFamily="18" charset="0"/>
                      </a:rPr>
                      <m:t>,</m:t>
                    </m:r>
                    <m:r>
                      <a:rPr lang="de-DE" b="1" i="1">
                        <a:latin typeface="Cambria Math" panose="02040503050406030204" pitchFamily="18" charset="0"/>
                      </a:rPr>
                      <m:t>𝑼</m:t>
                    </m:r>
                  </m:oMath>
                </a14:m>
                <a:r>
                  <a:rPr lang="de-DE" dirty="0"/>
                  <a:t> müssen inaktiv sein gegeben </a:t>
                </a:r>
                <a14:m>
                  <m:oMath xmlns:m="http://schemas.openxmlformats.org/officeDocument/2006/math">
                    <m:r>
                      <a:rPr lang="de-DE" b="1" i="1">
                        <a:latin typeface="Cambria Math" panose="02040503050406030204" pitchFamily="18" charset="0"/>
                      </a:rPr>
                      <m:t>𝑺</m:t>
                    </m:r>
                  </m:oMath>
                </a14:m>
                <a:endParaRPr lang="de-DE" dirty="0"/>
              </a:p>
              <a:p>
                <a:pPr lvl="3"/>
                <a:r>
                  <a:rPr lang="de-DE" dirty="0"/>
                  <a:t>Auf jedem Pfad zwischen </a:t>
                </a:r>
                <a14:m>
                  <m:oMath xmlns:m="http://schemas.openxmlformats.org/officeDocument/2006/math">
                    <m:r>
                      <a:rPr lang="de-DE" i="1">
                        <a:latin typeface="Cambria Math" panose="02040503050406030204" pitchFamily="18" charset="0"/>
                      </a:rPr>
                      <m:t>𝑇</m:t>
                    </m:r>
                    <m:r>
                      <a:rPr lang="de-DE" i="1">
                        <a:latin typeface="Cambria Math" panose="02040503050406030204" pitchFamily="18" charset="0"/>
                      </a:rPr>
                      <m:t>,</m:t>
                    </m:r>
                    <m:r>
                      <a:rPr lang="de-DE" i="1">
                        <a:latin typeface="Cambria Math" panose="02040503050406030204" pitchFamily="18" charset="0"/>
                      </a:rPr>
                      <m:t>𝑈</m:t>
                    </m:r>
                  </m:oMath>
                </a14:m>
                <a:r>
                  <a:rPr lang="de-DE" dirty="0"/>
                  <a:t> muss es ein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𝑖</m:t>
                        </m:r>
                      </m:sub>
                    </m:sSub>
                  </m:oMath>
                </a14:m>
                <a:r>
                  <a:rPr lang="de-DE" dirty="0"/>
                  <a:t> geben, was in </a:t>
                </a:r>
                <a14:m>
                  <m:oMath xmlns:m="http://schemas.openxmlformats.org/officeDocument/2006/math">
                    <m:r>
                      <a:rPr lang="de-DE" b="1" i="1">
                        <a:latin typeface="Cambria Math" panose="02040503050406030204" pitchFamily="18" charset="0"/>
                        <a:ea typeface="Cambria Math" panose="02040503050406030204" pitchFamily="18" charset="0"/>
                      </a:rPr>
                      <m:t>𝑺</m:t>
                    </m:r>
                  </m:oMath>
                </a14:m>
                <a:r>
                  <a:rPr lang="de-DE" dirty="0"/>
                  <a:t> liegt</a:t>
                </a:r>
              </a:p>
            </p:txBody>
          </p:sp>
        </mc:Choice>
        <mc:Fallback xmlns="">
          <p:sp>
            <p:nvSpPr>
              <p:cNvPr id="3" name="Content Placeholder 2">
                <a:extLst>
                  <a:ext uri="{FF2B5EF4-FFF2-40B4-BE49-F238E27FC236}">
                    <a16:creationId xmlns:a16="http://schemas.microsoft.com/office/drawing/2014/main" id="{DF8031A3-6C49-3544-98BD-4F15220DFB60}"/>
                  </a:ext>
                </a:extLst>
              </p:cNvPr>
              <p:cNvSpPr>
                <a:spLocks noGrp="1" noRot="1" noChangeAspect="1" noMove="1" noResize="1" noEditPoints="1" noAdjustHandles="1" noChangeArrowheads="1" noChangeShapeType="1" noTextEdit="1"/>
              </p:cNvSpPr>
              <p:nvPr>
                <p:ph idx="1"/>
              </p:nvPr>
            </p:nvSpPr>
            <p:spPr>
              <a:xfrm>
                <a:off x="360000" y="1665066"/>
                <a:ext cx="11292070" cy="4240848"/>
              </a:xfrm>
              <a:blipFill>
                <a:blip r:embed="rId2"/>
                <a:stretch>
                  <a:fillRect l="-1461" t="-2687" b="-2388"/>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F865E607-080A-7145-9E5C-5F396AC773E2}"/>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14E83D81-9DA0-1A48-8B24-93241A38E9C2}"/>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9177E3C4-856B-E842-BC72-500DED80E3A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89</a:t>
            </a:fld>
            <a:r>
              <a:rPr lang="de-DE"/>
              <a:t> </a:t>
            </a:r>
            <a:endParaRPr lang="de-DE" sz="1400" dirty="0"/>
          </a:p>
        </p:txBody>
      </p:sp>
    </p:spTree>
    <p:extLst>
      <p:ext uri="{BB962C8B-B14F-4D97-AF65-F5344CB8AC3E}">
        <p14:creationId xmlns:p14="http://schemas.microsoft.com/office/powerpoint/2010/main" val="268899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Events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60000" y="1665065"/>
                <a:ext cx="8468112" cy="4364673"/>
              </a:xfrm>
            </p:spPr>
            <p:txBody>
              <a:bodyPr>
                <a:normAutofit/>
              </a:bodyPr>
              <a:lstStyle/>
              <a:p>
                <a:r>
                  <a:rPr lang="de-DE" dirty="0"/>
                  <a:t>Einen bestimmten Wert einer Zufallsvariable beobachten bzw. </a:t>
                </a:r>
                <a:br>
                  <a:rPr lang="de-DE" dirty="0"/>
                </a:br>
                <a:r>
                  <a:rPr lang="de-DE" dirty="0"/>
                  <a:t>einer Zufallsvariable einen bestimmten Wert zuweisen = </a:t>
                </a:r>
                <a:br>
                  <a:rPr lang="de-DE" dirty="0"/>
                </a:br>
                <a:r>
                  <a:rPr lang="de-DE" dirty="0">
                    <a:solidFill>
                      <a:schemeClr val="accent1"/>
                    </a:solidFill>
                  </a:rPr>
                  <a:t>Event </a:t>
                </a:r>
                <a:endParaRPr lang="de-DE" i="1" dirty="0">
                  <a:solidFill>
                    <a:schemeClr val="accent1"/>
                  </a:solidFill>
                  <a:latin typeface="Cambria Math" panose="02040503050406030204" pitchFamily="18" charset="0"/>
                </a:endParaRPr>
              </a:p>
              <a:p>
                <a:pPr lvl="1"/>
                <a14:m>
                  <m:oMath xmlns:m="http://schemas.openxmlformats.org/officeDocument/2006/math">
                    <m:r>
                      <a:rPr lang="de-DE" i="1" smtClean="0">
                        <a:solidFill>
                          <a:schemeClr val="accent1"/>
                        </a:solidFill>
                        <a:latin typeface="Cambria Math" panose="02040503050406030204" pitchFamily="18" charset="0"/>
                      </a:rPr>
                      <m:t>𝑅</m:t>
                    </m:r>
                    <m:r>
                      <a:rPr lang="de-DE" b="0" i="1" smtClean="0">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𝑟</m:t>
                    </m:r>
                  </m:oMath>
                </a14:m>
                <a:endParaRPr lang="de-DE" b="0" i="1" dirty="0">
                  <a:solidFill>
                    <a:schemeClr val="accent1"/>
                  </a:solidFill>
                  <a:latin typeface="Cambria Math" panose="02040503050406030204" pitchFamily="18" charset="0"/>
                </a:endParaRPr>
              </a:p>
              <a:p>
                <a:pPr lvl="2"/>
                <a14:m>
                  <m:oMath xmlns:m="http://schemas.openxmlformats.org/officeDocument/2006/math">
                    <m:r>
                      <a:rPr lang="de-DE" b="0" i="1" smtClean="0">
                        <a:solidFill>
                          <a:schemeClr val="tx1"/>
                        </a:solidFill>
                        <a:latin typeface="Cambria Math" panose="02040503050406030204" pitchFamily="18" charset="0"/>
                      </a:rPr>
                      <m:t>𝑟</m:t>
                    </m:r>
                    <m:r>
                      <a:rPr lang="de-DE" b="0" i="1" smtClean="0">
                        <a:solidFill>
                          <a:schemeClr val="tx1"/>
                        </a:solidFill>
                        <a:latin typeface="Cambria Math" panose="02040503050406030204" pitchFamily="18" charset="0"/>
                        <a:ea typeface="Cambria Math" panose="02040503050406030204" pitchFamily="18" charset="0"/>
                      </a:rPr>
                      <m:t>∈</m:t>
                    </m:r>
                    <m:r>
                      <m:rPr>
                        <m:nor/>
                      </m:rPr>
                      <a:rPr lang="de-DE" b="0" i="0" smtClean="0">
                        <a:solidFill>
                          <a:schemeClr val="tx1"/>
                        </a:solidFill>
                        <a:latin typeface="Cambria Math" panose="02040503050406030204" pitchFamily="18" charset="0"/>
                        <a:ea typeface="Cambria Math" panose="02040503050406030204" pitchFamily="18" charset="0"/>
                      </a:rPr>
                      <m:t>Val</m:t>
                    </m:r>
                    <m:d>
                      <m:dPr>
                        <m:ctrlPr>
                          <a:rPr lang="de-DE" i="1" smtClean="0">
                            <a:solidFill>
                              <a:schemeClr val="tx1"/>
                            </a:solidFill>
                            <a:latin typeface="Cambria Math" panose="02040503050406030204" pitchFamily="18" charset="0"/>
                            <a:ea typeface="Cambria Math" panose="02040503050406030204" pitchFamily="18" charset="0"/>
                          </a:rPr>
                        </m:ctrlPr>
                      </m:dPr>
                      <m:e>
                        <m:r>
                          <a:rPr lang="de-DE" i="1" smtClean="0">
                            <a:solidFill>
                              <a:schemeClr val="tx1"/>
                            </a:solidFill>
                            <a:latin typeface="Cambria Math" panose="02040503050406030204" pitchFamily="18" charset="0"/>
                            <a:ea typeface="Cambria Math" panose="02040503050406030204" pitchFamily="18" charset="0"/>
                          </a:rPr>
                          <m:t>𝑅</m:t>
                        </m:r>
                      </m:e>
                    </m:d>
                  </m:oMath>
                </a14:m>
                <a:endParaRPr lang="de-DE" dirty="0">
                  <a:solidFill>
                    <a:schemeClr val="tx1"/>
                  </a:solidFill>
                  <a:ea typeface="Cambria Math" panose="02040503050406030204" pitchFamily="18" charset="0"/>
                </a:endParaRPr>
              </a:p>
              <a:p>
                <a:pPr lvl="1"/>
                <a:r>
                  <a:rPr lang="de-DE" dirty="0">
                    <a:solidFill>
                      <a:schemeClr val="tx1"/>
                    </a:solidFill>
                    <a:ea typeface="Cambria Math" panose="02040503050406030204" pitchFamily="18" charset="0"/>
                  </a:rPr>
                  <a:t>Kurzschrift: </a:t>
                </a:r>
                <a14:m>
                  <m:oMath xmlns:m="http://schemas.openxmlformats.org/officeDocument/2006/math">
                    <m:r>
                      <a:rPr lang="de-DE" i="1" smtClean="0">
                        <a:solidFill>
                          <a:schemeClr val="tx1"/>
                        </a:solidFill>
                        <a:latin typeface="Cambria Math" panose="02040503050406030204" pitchFamily="18" charset="0"/>
                        <a:ea typeface="Cambria Math" panose="02040503050406030204" pitchFamily="18" charset="0"/>
                      </a:rPr>
                      <m:t>𝑟</m:t>
                    </m:r>
                  </m:oMath>
                </a14:m>
                <a:r>
                  <a:rPr lang="de-DE" dirty="0">
                    <a:solidFill>
                      <a:schemeClr val="tx1"/>
                    </a:solidFill>
                    <a:ea typeface="Cambria Math" panose="02040503050406030204" pitchFamily="18" charset="0"/>
                  </a:rPr>
                  <a:t> anstatt </a:t>
                </a:r>
                <a14:m>
                  <m:oMath xmlns:m="http://schemas.openxmlformats.org/officeDocument/2006/math">
                    <m:r>
                      <a:rPr lang="de-DE" i="1">
                        <a:solidFill>
                          <a:schemeClr val="tx1"/>
                        </a:solidFill>
                        <a:latin typeface="Cambria Math" panose="02040503050406030204" pitchFamily="18" charset="0"/>
                      </a:rPr>
                      <m:t>𝑅</m:t>
                    </m:r>
                    <m:r>
                      <a:rPr lang="de-DE" i="1" smtClean="0">
                        <a:solidFill>
                          <a:schemeClr val="tx1"/>
                        </a:solidFill>
                        <a:latin typeface="Cambria Math" panose="02040503050406030204" pitchFamily="18" charset="0"/>
                      </a:rPr>
                      <m:t>=</m:t>
                    </m:r>
                    <m:r>
                      <a:rPr lang="de-DE" i="1" smtClean="0">
                        <a:solidFill>
                          <a:schemeClr val="tx1"/>
                        </a:solidFill>
                        <a:latin typeface="Cambria Math" panose="02040503050406030204" pitchFamily="18" charset="0"/>
                      </a:rPr>
                      <m:t>𝑟</m:t>
                    </m:r>
                  </m:oMath>
                </a14:m>
                <a:r>
                  <a:rPr lang="de-DE" dirty="0">
                    <a:ea typeface="Cambria Math" panose="02040503050406030204" pitchFamily="18" charset="0"/>
                  </a:rPr>
                  <a:t>, wenn </a:t>
                </a:r>
                <a14:m>
                  <m:oMath xmlns:m="http://schemas.openxmlformats.org/officeDocument/2006/math">
                    <m:r>
                      <a:rPr lang="de-DE" i="1">
                        <a:latin typeface="Cambria Math" panose="02040503050406030204" pitchFamily="18" charset="0"/>
                        <a:ea typeface="Cambria Math" panose="02040503050406030204" pitchFamily="18" charset="0"/>
                      </a:rPr>
                      <m:t>𝑅</m:t>
                    </m:r>
                  </m:oMath>
                </a14:m>
                <a:r>
                  <a:rPr lang="de-DE" dirty="0">
                    <a:ea typeface="Cambria Math" panose="02040503050406030204" pitchFamily="18" charset="0"/>
                  </a:rPr>
                  <a:t> durch Kontext klar</a:t>
                </a:r>
              </a:p>
              <a:p>
                <a:pPr lvl="2"/>
                <a:r>
                  <a:rPr lang="de-DE" dirty="0">
                    <a:solidFill>
                      <a:schemeClr val="tx1"/>
                    </a:solidFill>
                    <a:ea typeface="Cambria Math" panose="02040503050406030204" pitchFamily="18" charset="0"/>
                  </a:rPr>
                  <a:t>Wenn </a:t>
                </a:r>
                <a14:m>
                  <m:oMath xmlns:m="http://schemas.openxmlformats.org/officeDocument/2006/math">
                    <m:r>
                      <m:rPr>
                        <m:nor/>
                      </m:rPr>
                      <a:rPr lang="de-DE" b="0" i="0" smtClean="0">
                        <a:solidFill>
                          <a:schemeClr val="tx1"/>
                        </a:solidFill>
                        <a:latin typeface="Cambria Math" panose="02040503050406030204" pitchFamily="18" charset="0"/>
                        <a:ea typeface="Cambria Math" panose="02040503050406030204" pitchFamily="18" charset="0"/>
                      </a:rPr>
                      <m:t>Val</m:t>
                    </m:r>
                    <m:d>
                      <m:dPr>
                        <m:ctrlPr>
                          <a:rPr lang="de-DE" i="1" smtClean="0">
                            <a:solidFill>
                              <a:schemeClr val="tx1"/>
                            </a:solidFill>
                            <a:latin typeface="Cambria Math" panose="02040503050406030204" pitchFamily="18" charset="0"/>
                            <a:ea typeface="Cambria Math" panose="02040503050406030204" pitchFamily="18" charset="0"/>
                          </a:rPr>
                        </m:ctrlPr>
                      </m:dPr>
                      <m:e>
                        <m:r>
                          <a:rPr lang="de-DE" i="1" smtClean="0">
                            <a:solidFill>
                              <a:schemeClr val="tx1"/>
                            </a:solidFill>
                            <a:latin typeface="Cambria Math" panose="02040503050406030204" pitchFamily="18" charset="0"/>
                            <a:ea typeface="Cambria Math" panose="02040503050406030204" pitchFamily="18" charset="0"/>
                          </a:rPr>
                          <m:t>𝑅</m:t>
                        </m:r>
                      </m:e>
                    </m:d>
                  </m:oMath>
                </a14:m>
                <a:r>
                  <a:rPr lang="de-DE" dirty="0">
                    <a:solidFill>
                      <a:schemeClr val="tx1"/>
                    </a:solidFill>
                    <a:ea typeface="Cambria Math" panose="02040503050406030204" pitchFamily="18" charset="0"/>
                  </a:rPr>
                  <a:t> Boolesch, </a:t>
                </a:r>
                <a14:m>
                  <m:oMath xmlns:m="http://schemas.openxmlformats.org/officeDocument/2006/math">
                    <m:r>
                      <a:rPr lang="de-DE" i="1" smtClean="0">
                        <a:latin typeface="Cambria Math" panose="02040503050406030204" pitchFamily="18" charset="0"/>
                      </a:rPr>
                      <m:t>𝑟</m:t>
                    </m:r>
                  </m:oMath>
                </a14:m>
                <a:r>
                  <a:rPr lang="de-DE" dirty="0">
                    <a:solidFill>
                      <a:schemeClr val="tx1"/>
                    </a:solidFill>
                    <a:ea typeface="Cambria Math" panose="02040503050406030204" pitchFamily="18" charset="0"/>
                  </a:rPr>
                  <a:t> für </a:t>
                </a:r>
                <a14:m>
                  <m:oMath xmlns:m="http://schemas.openxmlformats.org/officeDocument/2006/math">
                    <m:r>
                      <a:rPr lang="de-DE" i="1">
                        <a:latin typeface="Cambria Math" panose="02040503050406030204" pitchFamily="18" charset="0"/>
                      </a:rPr>
                      <m:t>𝑅</m:t>
                    </m:r>
                    <m:r>
                      <a:rPr lang="de-DE" i="1" smtClean="0">
                        <a:latin typeface="Cambria Math" panose="02040503050406030204" pitchFamily="18" charset="0"/>
                      </a:rPr>
                      <m:t>=</m:t>
                    </m:r>
                    <m:r>
                      <a:rPr lang="de-DE" b="0" i="1" smtClean="0">
                        <a:latin typeface="Cambria Math" panose="02040503050406030204" pitchFamily="18" charset="0"/>
                      </a:rPr>
                      <m:t>𝑡𝑟𝑢𝑒</m:t>
                    </m:r>
                  </m:oMath>
                </a14:m>
                <a:r>
                  <a:rPr lang="de-DE" dirty="0">
                    <a:solidFill>
                      <a:schemeClr val="tx1"/>
                    </a:solidFill>
                    <a:ea typeface="Cambria Math" panose="02040503050406030204" pitchFamily="18" charset="0"/>
                  </a:rPr>
                  <a:t> und </a:t>
                </a:r>
                <a14:m>
                  <m:oMath xmlns:m="http://schemas.openxmlformats.org/officeDocument/2006/math">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rPr>
                      <m:t>𝑟</m:t>
                    </m:r>
                  </m:oMath>
                </a14:m>
                <a:r>
                  <a:rPr lang="de-DE" dirty="0">
                    <a:solidFill>
                      <a:schemeClr val="tx1"/>
                    </a:solidFill>
                    <a:ea typeface="Cambria Math" panose="02040503050406030204" pitchFamily="18" charset="0"/>
                  </a:rPr>
                  <a:t> für </a:t>
                </a:r>
                <a14:m>
                  <m:oMath xmlns:m="http://schemas.openxmlformats.org/officeDocument/2006/math">
                    <m:r>
                      <a:rPr lang="de-DE" i="1">
                        <a:latin typeface="Cambria Math" panose="02040503050406030204" pitchFamily="18" charset="0"/>
                      </a:rPr>
                      <m:t>𝑅</m:t>
                    </m:r>
                    <m:r>
                      <a:rPr lang="de-DE" i="1" smtClean="0">
                        <a:latin typeface="Cambria Math" panose="02040503050406030204" pitchFamily="18" charset="0"/>
                      </a:rPr>
                      <m:t>=</m:t>
                    </m:r>
                    <m:r>
                      <a:rPr lang="de-DE" b="0" i="1" smtClean="0">
                        <a:latin typeface="Cambria Math" panose="02040503050406030204" pitchFamily="18" charset="0"/>
                      </a:rPr>
                      <m:t>𝑓𝑎𝑙𝑠𝑒</m:t>
                    </m:r>
                  </m:oMath>
                </a14:m>
                <a:endParaRPr lang="de-DE" dirty="0">
                  <a:solidFill>
                    <a:schemeClr val="tx1"/>
                  </a:solidFill>
                  <a:ea typeface="Cambria Math" panose="02040503050406030204" pitchFamily="18" charset="0"/>
                </a:endParaRPr>
              </a:p>
              <a:p>
                <a:pPr lvl="1"/>
                <a:r>
                  <a:rPr lang="de-DE" dirty="0"/>
                  <a:t>Beispiel</a:t>
                </a:r>
              </a:p>
              <a:p>
                <a:pPr lvl="1"/>
                <a:endParaRPr lang="de-DE" i="1" dirty="0">
                  <a:latin typeface="Cambria Math" panose="02040503050406030204" pitchFamily="18" charset="0"/>
                </a:endParaRPr>
              </a:p>
              <a:p>
                <a:r>
                  <a:rPr lang="de-DE" dirty="0"/>
                  <a:t>Einer Menge von Zufallsvariablen </a:t>
                </a:r>
                <a14:m>
                  <m:oMath xmlns:m="http://schemas.openxmlformats.org/officeDocument/2006/math">
                    <m:r>
                      <a:rPr lang="de-DE" b="1" i="1" smtClean="0">
                        <a:solidFill>
                          <a:schemeClr val="tx1"/>
                        </a:solidFill>
                        <a:latin typeface="Cambria Math" panose="02040503050406030204" pitchFamily="18" charset="0"/>
                      </a:rPr>
                      <m:t>𝑹</m:t>
                    </m:r>
                  </m:oMath>
                </a14:m>
                <a:r>
                  <a:rPr lang="de-DE" dirty="0"/>
                  <a:t> jeweils einen Wert der jeweiligen Domäne zuweisen = </a:t>
                </a:r>
                <a:r>
                  <a:rPr lang="de-DE" dirty="0">
                    <a:solidFill>
                      <a:schemeClr val="accent1"/>
                    </a:solidFill>
                  </a:rPr>
                  <a:t>zusammengesetztes Event </a:t>
                </a:r>
              </a:p>
              <a:p>
                <a:pPr lvl="1"/>
                <a14:m>
                  <m:oMath xmlns:m="http://schemas.openxmlformats.org/officeDocument/2006/math">
                    <m:sSub>
                      <m:sSubPr>
                        <m:ctrlPr>
                          <a:rPr lang="de-DE" b="0" i="1" smtClean="0">
                            <a:solidFill>
                              <a:schemeClr val="accent1"/>
                            </a:solidFill>
                            <a:latin typeface="Cambria Math" panose="02040503050406030204" pitchFamily="18" charset="0"/>
                          </a:rPr>
                        </m:ctrlPr>
                      </m:sSubPr>
                      <m:e>
                        <m:d>
                          <m:dPr>
                            <m:begChr m:val="{"/>
                            <m:endChr m:val="}"/>
                            <m:ctrlPr>
                              <a:rPr lang="de-DE" b="0" i="1" smtClean="0">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𝑅</m:t>
                            </m:r>
                            <m:r>
                              <a:rPr lang="de-DE" b="0" i="1" smtClean="0">
                                <a:solidFill>
                                  <a:schemeClr val="accent1"/>
                                </a:solidFill>
                                <a:latin typeface="Cambria Math" panose="02040503050406030204" pitchFamily="18" charset="0"/>
                              </a:rPr>
                              <m:t>=</m:t>
                            </m:r>
                            <m:r>
                              <a:rPr lang="de-DE" b="0" i="1" smtClean="0">
                                <a:solidFill>
                                  <a:schemeClr val="accent1"/>
                                </a:solidFill>
                                <a:latin typeface="Cambria Math" panose="02040503050406030204" pitchFamily="18" charset="0"/>
                              </a:rPr>
                              <m:t>𝑟</m:t>
                            </m:r>
                          </m:e>
                        </m:d>
                      </m:e>
                      <m:sub>
                        <m:r>
                          <a:rPr lang="de-DE" i="1">
                            <a:solidFill>
                              <a:schemeClr val="accent1"/>
                            </a:solidFill>
                            <a:latin typeface="Cambria Math" panose="02040503050406030204" pitchFamily="18" charset="0"/>
                          </a:rPr>
                          <m:t>𝑅</m:t>
                        </m:r>
                        <m:r>
                          <a:rPr lang="de-DE"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𝑹</m:t>
                        </m:r>
                      </m:sub>
                    </m:sSub>
                  </m:oMath>
                </a14:m>
                <a:endParaRPr lang="de-DE" dirty="0">
                  <a:solidFill>
                    <a:schemeClr val="accent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60000" y="1665065"/>
                <a:ext cx="8468112" cy="4364673"/>
              </a:xfrm>
              <a:blipFill>
                <a:blip r:embed="rId3"/>
                <a:stretch>
                  <a:fillRect l="-1946" t="-2609"/>
                </a:stretch>
              </a:blipFill>
            </p:spPr>
            <p:txBody>
              <a:bodyPr/>
              <a:lstStyle/>
              <a:p>
                <a:r>
                  <a:rPr lang="de-DE">
                    <a:noFill/>
                  </a:rPr>
                  <a:t> </a:t>
                </a:r>
              </a:p>
            </p:txBody>
          </p:sp>
        </mc:Fallback>
      </mc:AlternateContent>
      <p:sp>
        <p:nvSpPr>
          <p:cNvPr id="5" name="Footer Placeholder 4">
            <a:extLst>
              <a:ext uri="{FF2B5EF4-FFF2-40B4-BE49-F238E27FC236}">
                <a16:creationId xmlns:a16="http://schemas.microsoft.com/office/drawing/2014/main" id="{4111896D-9719-2640-98EC-3CFCD632CBBF}"/>
              </a:ext>
            </a:extLst>
          </p:cNvPr>
          <p:cNvSpPr>
            <a:spLocks noGrp="1"/>
          </p:cNvSpPr>
          <p:nvPr>
            <p:ph type="ftr" sz="quarter" idx="3"/>
          </p:nvPr>
        </p:nvSpPr>
        <p:spPr/>
        <p:txBody>
          <a:bodyPr/>
          <a:lstStyle/>
          <a:p>
            <a:r>
              <a:rPr lang="en-GB"/>
              <a:t>Tanya Braun</a:t>
            </a:r>
          </a:p>
        </p:txBody>
      </p:sp>
      <p:sp>
        <p:nvSpPr>
          <p:cNvPr id="4" name="Slide Number Placeholder 3"/>
          <p:cNvSpPr>
            <a:spLocks noGrp="1"/>
          </p:cNvSpPr>
          <p:nvPr>
            <p:ph type="sldNum" sz="quarter" idx="4"/>
          </p:nvPr>
        </p:nvSpPr>
        <p:spPr/>
        <p:txBody>
          <a:bodyPr/>
          <a:lstStyle/>
          <a:p>
            <a:fld id="{DB7C4649-800D-CB47-881A-AA04BFFFB18C}" type="slidenum">
              <a:rPr lang="de-DE" smtClean="0"/>
              <a:pPr/>
              <a:t>9</a:t>
            </a:fld>
            <a:endParaRPr lang="de-DE" dirty="0"/>
          </a:p>
        </p:txBody>
      </p:sp>
      <p:grpSp>
        <p:nvGrpSpPr>
          <p:cNvPr id="15" name="Group 14">
            <a:extLst>
              <a:ext uri="{FF2B5EF4-FFF2-40B4-BE49-F238E27FC236}">
                <a16:creationId xmlns:a16="http://schemas.microsoft.com/office/drawing/2014/main" id="{DC35F139-F2B6-4246-BD9D-A8B49255A571}"/>
              </a:ext>
            </a:extLst>
          </p:cNvPr>
          <p:cNvGrpSpPr/>
          <p:nvPr/>
        </p:nvGrpSpPr>
        <p:grpSpPr>
          <a:xfrm>
            <a:off x="9962548" y="1769043"/>
            <a:ext cx="986555" cy="389513"/>
            <a:chOff x="5532078" y="2979431"/>
            <a:chExt cx="986555" cy="389513"/>
          </a:xfrm>
        </p:grpSpPr>
        <p:sp>
          <p:nvSpPr>
            <p:cNvPr id="16" name="TextBox 15">
              <a:extLst>
                <a:ext uri="{FF2B5EF4-FFF2-40B4-BE49-F238E27FC236}">
                  <a16:creationId xmlns:a16="http://schemas.microsoft.com/office/drawing/2014/main" id="{E10A62A0-D597-264E-B1FA-0CF9391DA9FF}"/>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1D047764-13F1-324B-800A-F291B312589F}"/>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4"/>
                  <a:stretch>
                    <a:fillRect/>
                  </a:stretch>
                </a:blipFill>
              </p:spPr>
              <p:txBody>
                <a:bodyPr/>
                <a:lstStyle/>
                <a:p>
                  <a:r>
                    <a:rPr lang="de-DE">
                      <a:noFill/>
                    </a:rPr>
                    <a:t> </a:t>
                  </a:r>
                </a:p>
              </p:txBody>
            </p:sp>
          </mc:Fallback>
        </mc:AlternateContent>
      </p:grpSp>
      <p:grpSp>
        <p:nvGrpSpPr>
          <p:cNvPr id="18" name="Group 17">
            <a:extLst>
              <a:ext uri="{FF2B5EF4-FFF2-40B4-BE49-F238E27FC236}">
                <a16:creationId xmlns:a16="http://schemas.microsoft.com/office/drawing/2014/main" id="{49BF865C-20D4-004C-BE60-9A82DCD65C23}"/>
              </a:ext>
            </a:extLst>
          </p:cNvPr>
          <p:cNvGrpSpPr/>
          <p:nvPr/>
        </p:nvGrpSpPr>
        <p:grpSpPr>
          <a:xfrm>
            <a:off x="9046869" y="1770147"/>
            <a:ext cx="724173" cy="389513"/>
            <a:chOff x="6518638" y="3371343"/>
            <a:chExt cx="724173" cy="389513"/>
          </a:xfrm>
        </p:grpSpPr>
        <p:sp>
          <p:nvSpPr>
            <p:cNvPr id="19" name="TextBox 18">
              <a:extLst>
                <a:ext uri="{FF2B5EF4-FFF2-40B4-BE49-F238E27FC236}">
                  <a16:creationId xmlns:a16="http://schemas.microsoft.com/office/drawing/2014/main" id="{FFB62230-A1AE-2A4C-83C3-D8EAB031497F}"/>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B68AEA92-4B8A-3A4E-B795-60F5C77C5D14}"/>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5"/>
                  <a:stretch>
                    <a:fillRect b="-9677"/>
                  </a:stretch>
                </a:blipFill>
              </p:spPr>
              <p:txBody>
                <a:bodyPr/>
                <a:lstStyle/>
                <a:p>
                  <a:r>
                    <a:rPr lang="de-DE">
                      <a:noFill/>
                    </a:rPr>
                    <a:t> </a:t>
                  </a:r>
                </a:p>
              </p:txBody>
            </p:sp>
          </mc:Fallback>
        </mc:AlternateContent>
      </p:grpSp>
      <p:grpSp>
        <p:nvGrpSpPr>
          <p:cNvPr id="21" name="Group 20">
            <a:extLst>
              <a:ext uri="{FF2B5EF4-FFF2-40B4-BE49-F238E27FC236}">
                <a16:creationId xmlns:a16="http://schemas.microsoft.com/office/drawing/2014/main" id="{F18C5983-FC77-FA4C-BC31-61E1454D38CF}"/>
              </a:ext>
            </a:extLst>
          </p:cNvPr>
          <p:cNvGrpSpPr/>
          <p:nvPr/>
        </p:nvGrpSpPr>
        <p:grpSpPr>
          <a:xfrm>
            <a:off x="11098385" y="1770148"/>
            <a:ext cx="771229" cy="389513"/>
            <a:chOff x="6102187" y="5664879"/>
            <a:chExt cx="771229" cy="389513"/>
          </a:xfrm>
        </p:grpSpPr>
        <p:sp>
          <p:nvSpPr>
            <p:cNvPr id="22" name="TextBox 21">
              <a:extLst>
                <a:ext uri="{FF2B5EF4-FFF2-40B4-BE49-F238E27FC236}">
                  <a16:creationId xmlns:a16="http://schemas.microsoft.com/office/drawing/2014/main" id="{9DE5F977-1DAD-B241-88E3-90B94C1622E7}"/>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62D5BCE2-5181-3F4A-B6A1-C4EE67DA8FA5}"/>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23" name="Rectangle 22">
                  <a:extLst>
                    <a:ext uri="{FF2B5EF4-FFF2-40B4-BE49-F238E27FC236}">
                      <a16:creationId xmlns:a16="http://schemas.microsoft.com/office/drawing/2014/main" id="{62D5BCE2-5181-3F4A-B6A1-C4EE67DA8FA5}"/>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6"/>
                  <a:stretch>
                    <a:fillRect/>
                  </a:stretch>
                </a:blipFill>
              </p:spPr>
              <p:txBody>
                <a:bodyPr/>
                <a:lstStyle/>
                <a:p>
                  <a:r>
                    <a:rPr lang="de-DE">
                      <a:noFill/>
                    </a:rPr>
                    <a:t> </a:t>
                  </a:r>
                </a:p>
              </p:txBody>
            </p:sp>
          </mc:Fallback>
        </mc:AlternateContent>
      </p:grpSp>
      <p:sp>
        <p:nvSpPr>
          <p:cNvPr id="6" name="Date Placeholder 5">
            <a:extLst>
              <a:ext uri="{FF2B5EF4-FFF2-40B4-BE49-F238E27FC236}">
                <a16:creationId xmlns:a16="http://schemas.microsoft.com/office/drawing/2014/main" id="{092C93D6-3A66-714D-A77A-F9942F9991F5}"/>
              </a:ext>
            </a:extLst>
          </p:cNvPr>
          <p:cNvSpPr>
            <a:spLocks noGrp="1"/>
          </p:cNvSpPr>
          <p:nvPr>
            <p:ph type="dt" sz="half" idx="2"/>
          </p:nvPr>
        </p:nvSpPr>
        <p:spPr/>
        <p:txBody>
          <a:bodyPr/>
          <a:lstStyle/>
          <a:p>
            <a:r>
              <a:rPr lang="en-GB"/>
              <a:t>Episodische PGMs</a:t>
            </a:r>
            <a:endParaRPr lang="de-DE"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7B561850-DAF7-7146-A025-66113FB1FF1D}"/>
                  </a:ext>
                </a:extLst>
              </p:cNvPr>
              <p:cNvSpPr/>
              <p:nvPr/>
            </p:nvSpPr>
            <p:spPr>
              <a:xfrm>
                <a:off x="2475834" y="4062940"/>
                <a:ext cx="1746376"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000" i="1" smtClean="0">
                          <a:latin typeface="Cambria Math" charset="0"/>
                        </a:rPr>
                        <m:t>𝐸𝑝𝑖𝑑</m:t>
                      </m:r>
                      <m:r>
                        <m:rPr>
                          <m:aln/>
                        </m:rPr>
                        <a:rPr lang="de-DE" sz="2000" i="1">
                          <a:latin typeface="Cambria Math" panose="02040503050406030204" pitchFamily="18" charset="0"/>
                        </a:rPr>
                        <m:t>=</m:t>
                      </m:r>
                      <m:r>
                        <a:rPr lang="de-DE" sz="2000" i="1">
                          <a:latin typeface="Cambria Math" panose="02040503050406030204" pitchFamily="18" charset="0"/>
                        </a:rPr>
                        <m:t>𝑡𝑟𝑢𝑒</m:t>
                      </m:r>
                    </m:oMath>
                  </m:oMathPara>
                </a14:m>
                <a:br>
                  <a:rPr lang="de-DE" sz="2000" dirty="0"/>
                </a:br>
                <a:endParaRPr lang="de-DE"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2000" b="0" i="1" smtClean="0">
                          <a:latin typeface="Cambria Math" panose="02040503050406030204" pitchFamily="18" charset="0"/>
                        </a:rPr>
                        <m:t>𝑒𝑝𝑖𝑑</m:t>
                      </m:r>
                    </m:oMath>
                  </m:oMathPara>
                </a14:m>
                <a:endParaRPr lang="de-DE" sz="2000" dirty="0"/>
              </a:p>
            </p:txBody>
          </p:sp>
        </mc:Choice>
        <mc:Fallback xmlns="">
          <p:sp>
            <p:nvSpPr>
              <p:cNvPr id="7" name="Rectangle 6">
                <a:extLst>
                  <a:ext uri="{FF2B5EF4-FFF2-40B4-BE49-F238E27FC236}">
                    <a16:creationId xmlns:a16="http://schemas.microsoft.com/office/drawing/2014/main" id="{7B561850-DAF7-7146-A025-66113FB1FF1D}"/>
                  </a:ext>
                </a:extLst>
              </p:cNvPr>
              <p:cNvSpPr>
                <a:spLocks noRot="1" noChangeAspect="1" noMove="1" noResize="1" noEditPoints="1" noAdjustHandles="1" noChangeArrowheads="1" noChangeShapeType="1" noTextEdit="1"/>
              </p:cNvSpPr>
              <p:nvPr/>
            </p:nvSpPr>
            <p:spPr>
              <a:xfrm>
                <a:off x="2475834" y="4062940"/>
                <a:ext cx="1746376" cy="707886"/>
              </a:xfrm>
              <a:prstGeom prst="rect">
                <a:avLst/>
              </a:prstGeom>
              <a:blipFill>
                <a:blip r:embed="rId7"/>
                <a:stretch>
                  <a:fillRect b="-526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92FE8490-C654-F249-999D-79098A805A38}"/>
                  </a:ext>
                </a:extLst>
              </p:cNvPr>
              <p:cNvSpPr/>
              <p:nvPr/>
            </p:nvSpPr>
            <p:spPr>
              <a:xfrm>
                <a:off x="4298962" y="4062940"/>
                <a:ext cx="1864998" cy="70788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000" i="1" smtClean="0">
                          <a:latin typeface="Cambria Math" charset="0"/>
                        </a:rPr>
                        <m:t>𝐸𝑝𝑖𝑑</m:t>
                      </m:r>
                      <m:r>
                        <m:rPr>
                          <m:aln/>
                        </m:rPr>
                        <a:rPr lang="de-DE" sz="2000" i="1">
                          <a:latin typeface="Cambria Math" panose="02040503050406030204" pitchFamily="18" charset="0"/>
                        </a:rPr>
                        <m:t>=</m:t>
                      </m:r>
                      <m:r>
                        <a:rPr lang="de-DE" sz="2000" b="0" i="1" smtClean="0">
                          <a:latin typeface="Cambria Math" panose="02040503050406030204" pitchFamily="18" charset="0"/>
                        </a:rPr>
                        <m:t>𝑓𝑎𝑙𝑠𝑒</m:t>
                      </m:r>
                    </m:oMath>
                  </m:oMathPara>
                </a14:m>
                <a:br>
                  <a:rPr lang="de-DE" sz="2000" dirty="0"/>
                </a:br>
                <a:endParaRPr lang="de-DE" sz="2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de-DE" sz="2000" b="0" i="1" smtClean="0">
                          <a:latin typeface="Cambria Math" panose="02040503050406030204" pitchFamily="18" charset="0"/>
                          <a:ea typeface="Cambria Math" panose="02040503050406030204" pitchFamily="18" charset="0"/>
                        </a:rPr>
                        <m:t>¬</m:t>
                      </m:r>
                      <m:r>
                        <a:rPr lang="de-DE" sz="2000" b="0" i="1" smtClean="0">
                          <a:latin typeface="Cambria Math" panose="02040503050406030204" pitchFamily="18" charset="0"/>
                        </a:rPr>
                        <m:t>𝑒𝑝𝑖𝑑</m:t>
                      </m:r>
                    </m:oMath>
                  </m:oMathPara>
                </a14:m>
                <a:endParaRPr lang="de-DE" sz="2000" dirty="0"/>
              </a:p>
            </p:txBody>
          </p:sp>
        </mc:Choice>
        <mc:Fallback xmlns="">
          <p:sp>
            <p:nvSpPr>
              <p:cNvPr id="24" name="Rectangle 23">
                <a:extLst>
                  <a:ext uri="{FF2B5EF4-FFF2-40B4-BE49-F238E27FC236}">
                    <a16:creationId xmlns:a16="http://schemas.microsoft.com/office/drawing/2014/main" id="{92FE8490-C654-F249-999D-79098A805A38}"/>
                  </a:ext>
                </a:extLst>
              </p:cNvPr>
              <p:cNvSpPr>
                <a:spLocks noRot="1" noChangeAspect="1" noMove="1" noResize="1" noEditPoints="1" noAdjustHandles="1" noChangeArrowheads="1" noChangeShapeType="1" noTextEdit="1"/>
              </p:cNvSpPr>
              <p:nvPr/>
            </p:nvSpPr>
            <p:spPr>
              <a:xfrm>
                <a:off x="4298962" y="4062940"/>
                <a:ext cx="1864998" cy="707886"/>
              </a:xfrm>
              <a:prstGeom prst="rect">
                <a:avLst/>
              </a:prstGeom>
              <a:blipFill>
                <a:blip r:embed="rId8"/>
                <a:stretch>
                  <a:fillRect b="-5263"/>
                </a:stretch>
              </a:blipFill>
            </p:spPr>
            <p:txBody>
              <a:bodyPr/>
              <a:lstStyle/>
              <a:p>
                <a:r>
                  <a:rPr lang="de-DE">
                    <a:noFill/>
                  </a:rPr>
                  <a:t> </a:t>
                </a:r>
              </a:p>
            </p:txBody>
          </p:sp>
        </mc:Fallback>
      </mc:AlternateContent>
    </p:spTree>
    <p:extLst>
      <p:ext uri="{BB962C8B-B14F-4D97-AF65-F5344CB8AC3E}">
        <p14:creationId xmlns:p14="http://schemas.microsoft.com/office/powerpoint/2010/main" val="3800955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A30B-655A-E141-8E0B-5208C6E3658F}"/>
              </a:ext>
            </a:extLst>
          </p:cNvPr>
          <p:cNvSpPr>
            <a:spLocks noGrp="1"/>
          </p:cNvSpPr>
          <p:nvPr>
            <p:ph type="title"/>
          </p:nvPr>
        </p:nvSpPr>
        <p:spPr/>
        <p:txBody>
          <a:bodyPr/>
          <a:lstStyle/>
          <a:p>
            <a:r>
              <a:rPr lang="de-DE" dirty="0"/>
              <a:t>Formale Betrachtung von bedingten Unabhängigkeiten in Faktormodellen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8031A3-6C49-3544-98BD-4F15220DFB60}"/>
                  </a:ext>
                </a:extLst>
              </p:cNvPr>
              <p:cNvSpPr>
                <a:spLocks noGrp="1"/>
              </p:cNvSpPr>
              <p:nvPr>
                <p:ph idx="1"/>
              </p:nvPr>
            </p:nvSpPr>
            <p:spPr>
              <a:xfrm>
                <a:off x="359999" y="1665065"/>
                <a:ext cx="11484001" cy="4422225"/>
              </a:xfrm>
            </p:spPr>
            <p:txBody>
              <a:bodyPr>
                <a:normAutofit/>
              </a:bodyPr>
              <a:lstStyle/>
              <a:p>
                <a:r>
                  <a:rPr lang="de-DE" u="sng" dirty="0">
                    <a:solidFill>
                      <a:schemeClr val="accent1"/>
                    </a:solidFill>
                  </a:rPr>
                  <a:t>Globale</a:t>
                </a:r>
                <a:r>
                  <a:rPr lang="de-DE" dirty="0">
                    <a:solidFill>
                      <a:schemeClr val="accent1"/>
                    </a:solidFill>
                  </a:rPr>
                  <a:t> Unabhängigkeiten</a:t>
                </a:r>
                <a:r>
                  <a:rPr lang="de-DE" dirty="0"/>
                  <a:t>, die in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𝑉</m:t>
                        </m:r>
                        <m:r>
                          <a:rPr lang="de-DE" i="1">
                            <a:latin typeface="Cambria Math" panose="02040503050406030204" pitchFamily="18" charset="0"/>
                          </a:rPr>
                          <m:t>,</m:t>
                        </m:r>
                        <m:r>
                          <a:rPr lang="de-DE" i="1">
                            <a:latin typeface="Cambria Math" panose="02040503050406030204" pitchFamily="18" charset="0"/>
                          </a:rPr>
                          <m:t>𝐸</m:t>
                        </m:r>
                      </m:e>
                    </m:d>
                  </m:oMath>
                </a14:m>
                <a:r>
                  <a:rPr lang="de-DE" dirty="0"/>
                  <a:t> gelten:</a:t>
                </a:r>
              </a:p>
              <a:p>
                <a:pPr marL="0" indent="0">
                  <a:buNone/>
                </a:pPr>
                <a14:m>
                  <m:oMathPara xmlns:m="http://schemas.openxmlformats.org/officeDocument/2006/math">
                    <m:oMathParaPr>
                      <m:jc m:val="centerGroup"/>
                    </m:oMathParaPr>
                    <m:oMath xmlns:m="http://schemas.openxmlformats.org/officeDocument/2006/math">
                      <m:d>
                        <m:dPr>
                          <m:begChr m:val="{"/>
                          <m:endChr m:val="}"/>
                          <m:ctrlPr>
                            <a:rPr lang="de-DE" b="0" i="1" smtClean="0">
                              <a:solidFill>
                                <a:schemeClr val="accent1"/>
                              </a:solidFill>
                              <a:latin typeface="Cambria Math" panose="02040503050406030204" pitchFamily="18" charset="0"/>
                            </a:rPr>
                          </m:ctrlPr>
                        </m:dPr>
                        <m:e>
                          <m:d>
                            <m:dPr>
                              <m:ctrlPr>
                                <a:rPr lang="de-DE" b="0" i="1" smtClean="0">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𝑻</m:t>
                              </m:r>
                              <m:r>
                                <a:rPr lang="de-DE" b="0" i="1" smtClean="0">
                                  <a:solidFill>
                                    <a:schemeClr val="accent1"/>
                                  </a:solidFill>
                                  <a:latin typeface="Cambria Math" panose="02040503050406030204" pitchFamily="18" charset="0"/>
                                  <a:ea typeface="Cambria Math" panose="02040503050406030204" pitchFamily="18" charset="0"/>
                                </a:rPr>
                                <m:t>⊥</m:t>
                              </m:r>
                              <m:r>
                                <a:rPr lang="de-DE" b="1" i="1" smtClean="0">
                                  <a:solidFill>
                                    <a:schemeClr val="accent1"/>
                                  </a:solidFill>
                                  <a:latin typeface="Cambria Math" panose="02040503050406030204" pitchFamily="18" charset="0"/>
                                  <a:ea typeface="Cambria Math" panose="02040503050406030204" pitchFamily="18" charset="0"/>
                                </a:rPr>
                                <m:t>𝑼</m:t>
                              </m:r>
                              <m:r>
                                <a:rPr lang="de-DE" b="0" i="1" smtClean="0">
                                  <a:solidFill>
                                    <a:schemeClr val="accent1"/>
                                  </a:solidFill>
                                  <a:latin typeface="Cambria Math" panose="02040503050406030204" pitchFamily="18" charset="0"/>
                                  <a:ea typeface="Cambria Math" panose="02040503050406030204" pitchFamily="18" charset="0"/>
                                </a:rPr>
                                <m:t> | </m:t>
                              </m:r>
                              <m:r>
                                <a:rPr lang="de-DE" b="1" i="1" smtClean="0">
                                  <a:solidFill>
                                    <a:schemeClr val="accent1"/>
                                  </a:solidFill>
                                  <a:latin typeface="Cambria Math" panose="02040503050406030204" pitchFamily="18" charset="0"/>
                                  <a:ea typeface="Cambria Math" panose="02040503050406030204" pitchFamily="18" charset="0"/>
                                </a:rPr>
                                <m:t>𝑺</m:t>
                              </m:r>
                            </m:e>
                          </m:d>
                          <m:r>
                            <a:rPr lang="de-DE" b="0" i="1" smtClean="0">
                              <a:solidFill>
                                <a:schemeClr val="accent1"/>
                              </a:solidFill>
                              <a:latin typeface="Cambria Math" panose="02040503050406030204" pitchFamily="18" charset="0"/>
                              <a:ea typeface="Cambria Math" panose="02040503050406030204" pitchFamily="18" charset="0"/>
                            </a:rPr>
                            <m:t> | </m:t>
                          </m:r>
                          <m:r>
                            <a:rPr lang="de-DE" b="0" i="1" smtClean="0">
                              <a:solidFill>
                                <a:schemeClr val="accent1"/>
                              </a:solidFill>
                              <a:latin typeface="Cambria Math" panose="02040503050406030204" pitchFamily="18" charset="0"/>
                              <a:ea typeface="Cambria Math" panose="02040503050406030204" pitchFamily="18" charset="0"/>
                            </a:rPr>
                            <m:t>𝑠𝑒𝑝</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rPr>
                                <m:t>𝑻</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𝑼</m:t>
                              </m:r>
                              <m:r>
                                <a:rPr lang="de-DE" i="1">
                                  <a:solidFill>
                                    <a:schemeClr val="accent1"/>
                                  </a:solidFill>
                                  <a:latin typeface="Cambria Math" panose="02040503050406030204" pitchFamily="18" charset="0"/>
                                </a:rPr>
                                <m:t> | </m:t>
                              </m:r>
                              <m:r>
                                <a:rPr lang="de-DE" b="1" i="1">
                                  <a:solidFill>
                                    <a:schemeClr val="accent1"/>
                                  </a:solidFill>
                                  <a:latin typeface="Cambria Math" panose="02040503050406030204" pitchFamily="18" charset="0"/>
                                </a:rPr>
                                <m:t>𝑺</m:t>
                              </m:r>
                            </m:e>
                          </m:d>
                        </m:e>
                      </m:d>
                    </m:oMath>
                  </m:oMathPara>
                </a14:m>
                <a:endParaRPr lang="de-DE" dirty="0"/>
              </a:p>
              <a:p>
                <a:r>
                  <a:rPr lang="de-DE" dirty="0"/>
                  <a:t>Beweis: Gegeben </a:t>
                </a:r>
                <a14:m>
                  <m:oMath xmlns:m="http://schemas.openxmlformats.org/officeDocument/2006/math">
                    <m:r>
                      <a:rPr lang="de-DE" i="1">
                        <a:solidFill>
                          <a:schemeClr val="accent1"/>
                        </a:solidFill>
                        <a:latin typeface="Cambria Math" panose="02040503050406030204" pitchFamily="18" charset="0"/>
                        <a:ea typeface="Cambria Math" panose="02040503050406030204" pitchFamily="18" charset="0"/>
                      </a:rPr>
                      <m:t>𝑠𝑒𝑝</m:t>
                    </m:r>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rPr>
                          <m:t>𝑻</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𝑼</m:t>
                        </m:r>
                        <m:r>
                          <a:rPr lang="de-DE" i="1">
                            <a:solidFill>
                              <a:schemeClr val="accent1"/>
                            </a:solidFill>
                            <a:latin typeface="Cambria Math" panose="02040503050406030204" pitchFamily="18" charset="0"/>
                          </a:rPr>
                          <m:t> | </m:t>
                        </m:r>
                        <m:r>
                          <a:rPr lang="de-DE" b="1" i="1">
                            <a:solidFill>
                              <a:schemeClr val="accent1"/>
                            </a:solidFill>
                            <a:latin typeface="Cambria Math" panose="02040503050406030204" pitchFamily="18" charset="0"/>
                          </a:rPr>
                          <m:t>𝑺</m:t>
                        </m:r>
                      </m:e>
                    </m:d>
                  </m:oMath>
                </a14:m>
                <a:r>
                  <a:rPr lang="de-DE" dirty="0"/>
                  <a:t>, gilt </a:t>
                </a:r>
                <a14:m>
                  <m:oMath xmlns:m="http://schemas.openxmlformats.org/officeDocument/2006/math">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𝑻</m:t>
                        </m:r>
                        <m:r>
                          <a:rPr lang="de-DE"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𝑼</m:t>
                        </m:r>
                        <m:r>
                          <a:rPr lang="de-DE" i="1">
                            <a:solidFill>
                              <a:schemeClr val="accent1"/>
                            </a:solidFill>
                            <a:latin typeface="Cambria Math" panose="02040503050406030204" pitchFamily="18" charset="0"/>
                            <a:ea typeface="Cambria Math" panose="02040503050406030204" pitchFamily="18" charset="0"/>
                          </a:rPr>
                          <m:t> | </m:t>
                        </m:r>
                        <m:r>
                          <a:rPr lang="de-DE" b="1" i="1">
                            <a:solidFill>
                              <a:schemeClr val="accent1"/>
                            </a:solidFill>
                            <a:latin typeface="Cambria Math" panose="02040503050406030204" pitchFamily="18" charset="0"/>
                            <a:ea typeface="Cambria Math" panose="02040503050406030204" pitchFamily="18" charset="0"/>
                          </a:rPr>
                          <m:t>𝑺</m:t>
                        </m:r>
                      </m:e>
                    </m:d>
                  </m:oMath>
                </a14:m>
                <a:r>
                  <a:rPr lang="de-DE" dirty="0"/>
                  <a:t>?</a:t>
                </a:r>
              </a:p>
              <a:p>
                <a:pPr lvl="1"/>
                <a:r>
                  <a:rPr lang="de-DE" dirty="0"/>
                  <a:t>Initial: </a:t>
                </a:r>
                <a14:m>
                  <m:oMath xmlns:m="http://schemas.openxmlformats.org/officeDocument/2006/math">
                    <m:r>
                      <a:rPr lang="de-DE" b="1" i="1" smtClean="0">
                        <a:solidFill>
                          <a:schemeClr val="tx1"/>
                        </a:solidFill>
                        <a:latin typeface="Cambria Math" panose="02040503050406030204" pitchFamily="18" charset="0"/>
                      </a:rPr>
                      <m:t>𝑻</m:t>
                    </m:r>
                    <m:r>
                      <a:rPr lang="de-DE" b="0" i="1" smtClean="0">
                        <a:solidFill>
                          <a:schemeClr val="tx1"/>
                        </a:solidFill>
                        <a:latin typeface="Cambria Math" panose="02040503050406030204" pitchFamily="18" charset="0"/>
                        <a:ea typeface="Cambria Math" panose="02040503050406030204" pitchFamily="18" charset="0"/>
                      </a:rPr>
                      <m:t>∪</m:t>
                    </m:r>
                    <m:r>
                      <a:rPr lang="de-DE" b="1" i="1">
                        <a:solidFill>
                          <a:schemeClr val="tx1"/>
                        </a:solidFill>
                        <a:latin typeface="Cambria Math" panose="02040503050406030204" pitchFamily="18" charset="0"/>
                      </a:rPr>
                      <m:t>𝑼</m:t>
                    </m:r>
                    <m:r>
                      <a:rPr lang="de-DE" b="0" i="1" smtClean="0">
                        <a:solidFill>
                          <a:schemeClr val="tx1"/>
                        </a:solidFill>
                        <a:latin typeface="Cambria Math" panose="02040503050406030204" pitchFamily="18" charset="0"/>
                        <a:ea typeface="Cambria Math" panose="02040503050406030204" pitchFamily="18" charset="0"/>
                      </a:rPr>
                      <m:t>∪</m:t>
                    </m:r>
                    <m:r>
                      <a:rPr lang="de-DE" b="1" i="1">
                        <a:solidFill>
                          <a:schemeClr val="tx1"/>
                        </a:solidFill>
                        <a:latin typeface="Cambria Math" panose="02040503050406030204" pitchFamily="18" charset="0"/>
                      </a:rPr>
                      <m:t>𝑺</m:t>
                    </m:r>
                    <m:r>
                      <a:rPr lang="de-DE" b="1" i="1" smtClean="0">
                        <a:solidFill>
                          <a:schemeClr val="tx1"/>
                        </a:solidFill>
                        <a:latin typeface="Cambria Math" panose="02040503050406030204" pitchFamily="18" charset="0"/>
                      </a:rPr>
                      <m:t>=</m:t>
                    </m:r>
                    <m:r>
                      <a:rPr lang="de-DE" b="1" i="1" smtClean="0">
                        <a:solidFill>
                          <a:schemeClr val="tx1"/>
                        </a:solidFill>
                        <a:latin typeface="Cambria Math" panose="02040503050406030204" pitchFamily="18" charset="0"/>
                      </a:rPr>
                      <m:t>𝑹</m:t>
                    </m:r>
                  </m:oMath>
                </a14:m>
                <a:endParaRPr lang="de-DE" dirty="0"/>
              </a:p>
              <a:p>
                <a:pPr lvl="2"/>
                <a:r>
                  <a:rPr lang="de-DE" dirty="0"/>
                  <a:t>Da </a:t>
                </a:r>
                <a14:m>
                  <m:oMath xmlns:m="http://schemas.openxmlformats.org/officeDocument/2006/math">
                    <m:r>
                      <a:rPr lang="de-DE" b="1" i="1">
                        <a:latin typeface="Cambria Math" panose="02040503050406030204" pitchFamily="18" charset="0"/>
                      </a:rPr>
                      <m:t>𝑺</m:t>
                    </m:r>
                  </m:oMath>
                </a14:m>
                <a:r>
                  <a:rPr lang="de-DE" dirty="0"/>
                  <a:t> ein Separator zwischen </a:t>
                </a:r>
                <a14:m>
                  <m:oMath xmlns:m="http://schemas.openxmlformats.org/officeDocument/2006/math">
                    <m:r>
                      <a:rPr lang="de-DE" b="1" i="1">
                        <a:latin typeface="Cambria Math" panose="02040503050406030204" pitchFamily="18" charset="0"/>
                      </a:rPr>
                      <m:t>𝑻</m:t>
                    </m:r>
                  </m:oMath>
                </a14:m>
                <a:r>
                  <a:rPr lang="de-DE" dirty="0"/>
                  <a:t> und </a:t>
                </a:r>
                <a14:m>
                  <m:oMath xmlns:m="http://schemas.openxmlformats.org/officeDocument/2006/math">
                    <m:r>
                      <a:rPr lang="de-DE" b="1" i="1">
                        <a:latin typeface="Cambria Math" panose="02040503050406030204" pitchFamily="18" charset="0"/>
                      </a:rPr>
                      <m:t>𝑼</m:t>
                    </m:r>
                  </m:oMath>
                </a14:m>
                <a:r>
                  <a:rPr lang="de-DE" dirty="0"/>
                  <a:t> ist, gibt es keine direkten Kanten zwischen </a:t>
                </a:r>
                <a14:m>
                  <m:oMath xmlns:m="http://schemas.openxmlformats.org/officeDocument/2006/math">
                    <m:r>
                      <a:rPr lang="de-DE" b="1" i="1">
                        <a:latin typeface="Cambria Math" panose="02040503050406030204" pitchFamily="18" charset="0"/>
                      </a:rPr>
                      <m:t>𝑻</m:t>
                    </m:r>
                  </m:oMath>
                </a14:m>
                <a:r>
                  <a:rPr lang="de-DE" dirty="0"/>
                  <a:t> und </a:t>
                </a:r>
                <a14:m>
                  <m:oMath xmlns:m="http://schemas.openxmlformats.org/officeDocument/2006/math">
                    <m:r>
                      <a:rPr lang="de-DE" b="1" i="1">
                        <a:latin typeface="Cambria Math" panose="02040503050406030204" pitchFamily="18" charset="0"/>
                      </a:rPr>
                      <m:t>𝑼</m:t>
                    </m:r>
                  </m:oMath>
                </a14:m>
                <a:r>
                  <a:rPr lang="de-DE" dirty="0"/>
                  <a:t> </a:t>
                </a:r>
              </a:p>
              <a:p>
                <a:pPr lvl="2"/>
                <a:r>
                  <a:rPr lang="de-DE" dirty="0"/>
                  <a:t>Damit ist jede Clique in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𝑉</m:t>
                        </m:r>
                        <m:r>
                          <a:rPr lang="de-DE" i="1">
                            <a:latin typeface="Cambria Math" panose="02040503050406030204" pitchFamily="18" charset="0"/>
                          </a:rPr>
                          <m:t>,</m:t>
                        </m:r>
                        <m:r>
                          <a:rPr lang="de-DE" i="1">
                            <a:latin typeface="Cambria Math" panose="02040503050406030204" pitchFamily="18" charset="0"/>
                          </a:rPr>
                          <m:t>𝐸</m:t>
                        </m:r>
                      </m:e>
                    </m:d>
                  </m:oMath>
                </a14:m>
                <a:r>
                  <a:rPr lang="de-DE" dirty="0"/>
                  <a:t> (also jeder Faktor aus </a:t>
                </a:r>
                <a14:m>
                  <m:oMath xmlns:m="http://schemas.openxmlformats.org/officeDocument/2006/math">
                    <m:r>
                      <a:rPr lang="de-DE" i="1" dirty="0" smtClean="0">
                        <a:latin typeface="Cambria Math" panose="02040503050406030204" pitchFamily="18" charset="0"/>
                      </a:rPr>
                      <m:t>𝐹</m:t>
                    </m:r>
                  </m:oMath>
                </a14:m>
                <a:r>
                  <a:rPr lang="de-DE" dirty="0"/>
                  <a:t>) entweder in </a:t>
                </a:r>
                <a14:m>
                  <m:oMath xmlns:m="http://schemas.openxmlformats.org/officeDocument/2006/math">
                    <m:r>
                      <a:rPr lang="de-DE" b="1" i="1">
                        <a:latin typeface="Cambria Math" panose="02040503050406030204" pitchFamily="18" charset="0"/>
                      </a:rPr>
                      <m:t>𝑻</m:t>
                    </m:r>
                    <m:r>
                      <a:rPr lang="de-DE"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rPr>
                      <m:t>𝑺</m:t>
                    </m:r>
                  </m:oMath>
                </a14:m>
                <a:r>
                  <a:rPr lang="de-DE" dirty="0"/>
                  <a:t> oder in </a:t>
                </a:r>
                <a14:m>
                  <m:oMath xmlns:m="http://schemas.openxmlformats.org/officeDocument/2006/math">
                    <m:r>
                      <a:rPr lang="de-DE" b="1" i="1">
                        <a:latin typeface="Cambria Math" panose="02040503050406030204" pitchFamily="18" charset="0"/>
                      </a:rPr>
                      <m:t>𝑼</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rPr>
                      <m:t>𝑺</m:t>
                    </m:r>
                  </m:oMath>
                </a14:m>
                <a:r>
                  <a:rPr lang="de-DE" dirty="0"/>
                  <a:t> enthalten</a:t>
                </a:r>
              </a:p>
              <a:p>
                <a:pPr lvl="2"/>
                <a:r>
                  <a:rPr lang="de-DE" dirty="0"/>
                  <a:t>Mit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brk m:alnAt="7"/>
                          </m:rPr>
                          <a:rPr lang="de-DE" i="1">
                            <a:latin typeface="Cambria Math" panose="02040503050406030204" pitchFamily="18" charset="0"/>
                            <a:ea typeface="Cambria Math" panose="02040503050406030204" pitchFamily="18" charset="0"/>
                          </a:rPr>
                          <m:t>𝐹</m:t>
                        </m:r>
                      </m:e>
                      <m:sub>
                        <m:r>
                          <m:rPr>
                            <m:brk m:alnAt="7"/>
                          </m:rPr>
                          <a:rPr lang="de-DE" b="1" i="1">
                            <a:latin typeface="Cambria Math" panose="02040503050406030204" pitchFamily="18" charset="0"/>
                            <a:ea typeface="Cambria Math" panose="02040503050406030204" pitchFamily="18" charset="0"/>
                          </a:rPr>
                          <m:t>𝑻</m:t>
                        </m:r>
                      </m:sub>
                    </m:sSub>
                  </m:oMath>
                </a14:m>
                <a:r>
                  <a:rPr lang="de-DE" dirty="0"/>
                  <a:t> die Menge an Faktoren, deren Cliquen in </a:t>
                </a:r>
                <a14:m>
                  <m:oMath xmlns:m="http://schemas.openxmlformats.org/officeDocument/2006/math">
                    <m:r>
                      <a:rPr lang="de-DE" b="1" i="1">
                        <a:latin typeface="Cambria Math" panose="02040503050406030204" pitchFamily="18" charset="0"/>
                      </a:rPr>
                      <m:t>𝑻</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rPr>
                      <m:t>𝑺</m:t>
                    </m:r>
                  </m:oMath>
                </a14:m>
                <a:r>
                  <a:rPr lang="de-DE" dirty="0"/>
                  <a:t> liegen, und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brk m:alnAt="7"/>
                          </m:rPr>
                          <a:rPr lang="de-DE" i="1">
                            <a:latin typeface="Cambria Math" panose="02040503050406030204" pitchFamily="18" charset="0"/>
                            <a:ea typeface="Cambria Math" panose="02040503050406030204" pitchFamily="18" charset="0"/>
                          </a:rPr>
                          <m:t>𝐹</m:t>
                        </m:r>
                      </m:e>
                      <m:sub>
                        <m:r>
                          <a:rPr lang="de-DE" b="1" i="1" smtClean="0">
                            <a:latin typeface="Cambria Math" panose="02040503050406030204" pitchFamily="18" charset="0"/>
                            <a:ea typeface="Cambria Math" panose="02040503050406030204" pitchFamily="18" charset="0"/>
                          </a:rPr>
                          <m:t>𝑼</m:t>
                        </m:r>
                      </m:sub>
                    </m:sSub>
                  </m:oMath>
                </a14:m>
                <a:r>
                  <a:rPr lang="de-DE" dirty="0"/>
                  <a:t> die verbleibenden Faktoren</a:t>
                </a:r>
              </a:p>
              <a:p>
                <a:pPr marL="533400" lvl="2"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i="1">
                              <a:latin typeface="Cambria Math" panose="02040503050406030204" pitchFamily="18" charset="0"/>
                            </a:rPr>
                            <m:t>𝐹</m:t>
                          </m:r>
                        </m:sub>
                      </m:sSub>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𝑍</m:t>
                          </m:r>
                        </m:den>
                      </m:f>
                      <m:nary>
                        <m:naryPr>
                          <m:chr m:val="∏"/>
                          <m:supHide m:val="on"/>
                          <m:ctrlPr>
                            <a:rPr lang="de-DE" i="1">
                              <a:latin typeface="Cambria Math" panose="02040503050406030204" pitchFamily="18" charset="0"/>
                            </a:rPr>
                          </m:ctrlPr>
                        </m:naryPr>
                        <m:sub>
                          <m:r>
                            <m:rPr>
                              <m:brk m:alnAt="7"/>
                            </m:rPr>
                            <a:rPr lang="de-DE" i="1">
                              <a:latin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sub>
                        <m:sup/>
                        <m:e>
                          <m:r>
                            <a:rPr lang="de-DE" i="1">
                              <a:latin typeface="Cambria Math" panose="02040503050406030204" pitchFamily="18" charset="0"/>
                            </a:rPr>
                            <m:t>𝑓</m:t>
                          </m:r>
                        </m:e>
                      </m:nary>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𝑍</m:t>
                          </m:r>
                        </m:den>
                      </m:f>
                      <m:nary>
                        <m:naryPr>
                          <m:chr m:val="∏"/>
                          <m:supHide m:val="on"/>
                          <m:ctrlPr>
                            <a:rPr lang="de-DE" i="1">
                              <a:latin typeface="Cambria Math" panose="02040503050406030204" pitchFamily="18" charset="0"/>
                            </a:rPr>
                          </m:ctrlPr>
                        </m:naryPr>
                        <m:sub>
                          <m:r>
                            <m:rPr>
                              <m:brk m:alnAt="7"/>
                            </m:rPr>
                            <a:rPr lang="de-DE" i="1">
                              <a:latin typeface="Cambria Math" panose="02040503050406030204" pitchFamily="18" charset="0"/>
                            </a:rPr>
                            <m:t>𝑓</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brk m:alnAt="7"/>
                                </m:rPr>
                                <a:rPr lang="de-DE" i="1">
                                  <a:latin typeface="Cambria Math" panose="02040503050406030204" pitchFamily="18" charset="0"/>
                                  <a:ea typeface="Cambria Math" panose="02040503050406030204" pitchFamily="18" charset="0"/>
                                </a:rPr>
                                <m:t>𝐹</m:t>
                              </m:r>
                            </m:e>
                            <m:sub>
                              <m:r>
                                <m:rPr>
                                  <m:brk m:alnAt="7"/>
                                </m:rPr>
                                <a:rPr lang="de-DE" b="1" i="1">
                                  <a:latin typeface="Cambria Math" panose="02040503050406030204" pitchFamily="18" charset="0"/>
                                  <a:ea typeface="Cambria Math" panose="02040503050406030204" pitchFamily="18" charset="0"/>
                                </a:rPr>
                                <m:t>𝑻</m:t>
                              </m:r>
                            </m:sub>
                          </m:sSub>
                        </m:sub>
                        <m:sup/>
                        <m:e>
                          <m:r>
                            <a:rPr lang="de-DE" i="1">
                              <a:latin typeface="Cambria Math" panose="02040503050406030204" pitchFamily="18" charset="0"/>
                              <a:ea typeface="Cambria Math" panose="02040503050406030204" pitchFamily="18" charset="0"/>
                            </a:rPr>
                            <m:t>𝑓</m:t>
                          </m:r>
                        </m:e>
                      </m:nary>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i="1">
                              <a:latin typeface="Cambria Math" panose="02040503050406030204" pitchFamily="18" charset="0"/>
                              <a:ea typeface="Cambria Math" panose="02040503050406030204" pitchFamily="18" charset="0"/>
                            </a:rPr>
                            <m:t>𝑓</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brk m:alnAt="7"/>
                                </m:rPr>
                                <a:rPr lang="de-DE" i="1">
                                  <a:latin typeface="Cambria Math" panose="02040503050406030204" pitchFamily="18" charset="0"/>
                                  <a:ea typeface="Cambria Math" panose="02040503050406030204" pitchFamily="18" charset="0"/>
                                </a:rPr>
                                <m:t>𝐹</m:t>
                              </m:r>
                            </m:e>
                            <m:sub>
                              <m:r>
                                <a:rPr lang="de-DE" b="1" i="1">
                                  <a:latin typeface="Cambria Math" panose="02040503050406030204" pitchFamily="18" charset="0"/>
                                  <a:ea typeface="Cambria Math" panose="02040503050406030204" pitchFamily="18" charset="0"/>
                                </a:rPr>
                                <m:t>𝑼</m:t>
                              </m:r>
                            </m:sub>
                          </m:sSub>
                        </m:sub>
                        <m:sup/>
                        <m:e>
                          <m:r>
                            <a:rPr lang="de-DE" i="1">
                              <a:latin typeface="Cambria Math" panose="02040503050406030204" pitchFamily="18" charset="0"/>
                              <a:ea typeface="Cambria Math" panose="02040503050406030204" pitchFamily="18" charset="0"/>
                            </a:rPr>
                            <m:t>𝑓</m:t>
                          </m:r>
                        </m:e>
                      </m:nary>
                      <m:r>
                        <a:rPr lang="de-DE" i="1" smtClean="0">
                          <a:solidFill>
                            <a:schemeClr val="bg1"/>
                          </a:solidFill>
                          <a:latin typeface="Cambria Math" panose="02040503050406030204" pitchFamily="18" charset="0"/>
                          <a:ea typeface="Cambria Math" panose="02040503050406030204" pitchFamily="18" charset="0"/>
                        </a:rPr>
                        <m:t>=</m:t>
                      </m:r>
                      <m:f>
                        <m:fPr>
                          <m:ctrlPr>
                            <a:rPr lang="de-DE" i="1">
                              <a:solidFill>
                                <a:schemeClr val="bg1"/>
                              </a:solidFill>
                              <a:latin typeface="Cambria Math" panose="02040503050406030204" pitchFamily="18" charset="0"/>
                            </a:rPr>
                          </m:ctrlPr>
                        </m:fPr>
                        <m:num>
                          <m:r>
                            <a:rPr lang="de-DE" i="1">
                              <a:solidFill>
                                <a:schemeClr val="bg1"/>
                              </a:solidFill>
                              <a:latin typeface="Cambria Math" panose="02040503050406030204" pitchFamily="18" charset="0"/>
                            </a:rPr>
                            <m:t>1</m:t>
                          </m:r>
                        </m:num>
                        <m:den>
                          <m:r>
                            <a:rPr lang="de-DE" i="1">
                              <a:solidFill>
                                <a:schemeClr val="bg1"/>
                              </a:solidFill>
                              <a:latin typeface="Cambria Math" panose="02040503050406030204" pitchFamily="18" charset="0"/>
                            </a:rPr>
                            <m:t>𝑍</m:t>
                          </m:r>
                        </m:den>
                      </m:f>
                      <m:r>
                        <a:rPr lang="de-DE" i="1">
                          <a:solidFill>
                            <a:schemeClr val="bg1"/>
                          </a:solidFill>
                          <a:latin typeface="Cambria Math" panose="02040503050406030204" pitchFamily="18" charset="0"/>
                          <a:ea typeface="Cambria Math" panose="02040503050406030204" pitchFamily="18" charset="0"/>
                        </a:rPr>
                        <m:t>𝑓</m:t>
                      </m:r>
                      <m:d>
                        <m:dPr>
                          <m:ctrlPr>
                            <a:rPr lang="de-DE" i="1">
                              <a:solidFill>
                                <a:schemeClr val="bg1"/>
                              </a:solidFill>
                              <a:latin typeface="Cambria Math" panose="02040503050406030204" pitchFamily="18" charset="0"/>
                              <a:ea typeface="Cambria Math" panose="02040503050406030204" pitchFamily="18" charset="0"/>
                            </a:rPr>
                          </m:ctrlPr>
                        </m:dPr>
                        <m:e>
                          <m:r>
                            <a:rPr lang="de-DE" b="1" i="1">
                              <a:solidFill>
                                <a:schemeClr val="bg1"/>
                              </a:solidFill>
                              <a:latin typeface="Cambria Math" panose="02040503050406030204" pitchFamily="18" charset="0"/>
                              <a:ea typeface="Cambria Math" panose="02040503050406030204" pitchFamily="18" charset="0"/>
                            </a:rPr>
                            <m:t>𝑻</m:t>
                          </m:r>
                          <m:r>
                            <a:rPr lang="de-DE" i="1">
                              <a:solidFill>
                                <a:schemeClr val="bg1"/>
                              </a:solidFill>
                              <a:latin typeface="Cambria Math" panose="02040503050406030204" pitchFamily="18" charset="0"/>
                              <a:ea typeface="Cambria Math" panose="02040503050406030204" pitchFamily="18" charset="0"/>
                            </a:rPr>
                            <m:t>,</m:t>
                          </m:r>
                          <m:r>
                            <a:rPr lang="de-DE" b="1" i="1">
                              <a:solidFill>
                                <a:schemeClr val="bg1"/>
                              </a:solidFill>
                              <a:latin typeface="Cambria Math" panose="02040503050406030204" pitchFamily="18" charset="0"/>
                              <a:ea typeface="Cambria Math" panose="02040503050406030204" pitchFamily="18" charset="0"/>
                            </a:rPr>
                            <m:t>𝑺</m:t>
                          </m:r>
                        </m:e>
                      </m:d>
                      <m:r>
                        <a:rPr lang="de-DE" i="1">
                          <a:solidFill>
                            <a:schemeClr val="bg1"/>
                          </a:solidFill>
                          <a:latin typeface="Cambria Math" panose="02040503050406030204" pitchFamily="18" charset="0"/>
                          <a:ea typeface="Cambria Math" panose="02040503050406030204" pitchFamily="18" charset="0"/>
                        </a:rPr>
                        <m:t>∙</m:t>
                      </m:r>
                      <m:r>
                        <a:rPr lang="de-DE" i="1">
                          <a:solidFill>
                            <a:schemeClr val="bg1"/>
                          </a:solidFill>
                          <a:latin typeface="Cambria Math" panose="02040503050406030204" pitchFamily="18" charset="0"/>
                          <a:ea typeface="Cambria Math" panose="02040503050406030204" pitchFamily="18" charset="0"/>
                        </a:rPr>
                        <m:t>𝑔</m:t>
                      </m:r>
                      <m:d>
                        <m:dPr>
                          <m:ctrlPr>
                            <a:rPr lang="de-DE" i="1">
                              <a:solidFill>
                                <a:schemeClr val="bg1"/>
                              </a:solidFill>
                              <a:latin typeface="Cambria Math" panose="02040503050406030204" pitchFamily="18" charset="0"/>
                              <a:ea typeface="Cambria Math" panose="02040503050406030204" pitchFamily="18" charset="0"/>
                            </a:rPr>
                          </m:ctrlPr>
                        </m:dPr>
                        <m:e>
                          <m:r>
                            <a:rPr lang="de-DE" b="1" i="1">
                              <a:solidFill>
                                <a:schemeClr val="bg1"/>
                              </a:solidFill>
                              <a:latin typeface="Cambria Math" panose="02040503050406030204" pitchFamily="18" charset="0"/>
                              <a:ea typeface="Cambria Math" panose="02040503050406030204" pitchFamily="18" charset="0"/>
                            </a:rPr>
                            <m:t>𝑼</m:t>
                          </m:r>
                          <m:r>
                            <a:rPr lang="de-DE" i="1">
                              <a:solidFill>
                                <a:schemeClr val="bg1"/>
                              </a:solidFill>
                              <a:latin typeface="Cambria Math" panose="02040503050406030204" pitchFamily="18" charset="0"/>
                              <a:ea typeface="Cambria Math" panose="02040503050406030204" pitchFamily="18" charset="0"/>
                            </a:rPr>
                            <m:t>,</m:t>
                          </m:r>
                          <m:r>
                            <a:rPr lang="de-DE" b="1" i="1">
                              <a:solidFill>
                                <a:schemeClr val="bg1"/>
                              </a:solidFill>
                              <a:latin typeface="Cambria Math" panose="02040503050406030204" pitchFamily="18" charset="0"/>
                              <a:ea typeface="Cambria Math" panose="02040503050406030204" pitchFamily="18" charset="0"/>
                            </a:rPr>
                            <m:t>𝑺</m:t>
                          </m:r>
                        </m:e>
                      </m:d>
                    </m:oMath>
                  </m:oMathPara>
                </a14:m>
                <a:endParaRPr lang="de-DE" dirty="0"/>
              </a:p>
              <a:p>
                <a:pPr lvl="3"/>
                <a:r>
                  <a:rPr lang="de-DE" dirty="0"/>
                  <a:t>Da Faktoren in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brk m:alnAt="7"/>
                          </m:rPr>
                          <a:rPr lang="de-DE" i="1">
                            <a:latin typeface="Cambria Math" panose="02040503050406030204" pitchFamily="18" charset="0"/>
                            <a:ea typeface="Cambria Math" panose="02040503050406030204" pitchFamily="18" charset="0"/>
                          </a:rPr>
                          <m:t>𝐹</m:t>
                        </m:r>
                      </m:e>
                      <m:sub>
                        <m:r>
                          <m:rPr>
                            <m:brk m:alnAt="7"/>
                          </m:rPr>
                          <a:rPr lang="de-DE" b="1" i="1">
                            <a:latin typeface="Cambria Math" panose="02040503050406030204" pitchFamily="18" charset="0"/>
                            <a:ea typeface="Cambria Math" panose="02040503050406030204" pitchFamily="18" charset="0"/>
                          </a:rPr>
                          <m:t>𝑻</m:t>
                        </m:r>
                      </m:sub>
                    </m:sSub>
                  </m:oMath>
                </a14:m>
                <a:r>
                  <a:rPr lang="de-DE" dirty="0"/>
                  <a:t> keine Zufallsvariablen aus </a:t>
                </a:r>
                <a14:m>
                  <m:oMath xmlns:m="http://schemas.openxmlformats.org/officeDocument/2006/math">
                    <m:r>
                      <a:rPr lang="de-DE" b="1" i="1">
                        <a:latin typeface="Cambria Math" panose="02040503050406030204" pitchFamily="18" charset="0"/>
                      </a:rPr>
                      <m:t>𝑼</m:t>
                    </m:r>
                  </m:oMath>
                </a14:m>
                <a:r>
                  <a:rPr lang="de-DE" dirty="0"/>
                  <a:t> und Faktoren in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brk m:alnAt="7"/>
                          </m:rPr>
                          <a:rPr lang="de-DE" i="1">
                            <a:latin typeface="Cambria Math" panose="02040503050406030204" pitchFamily="18" charset="0"/>
                            <a:ea typeface="Cambria Math" panose="02040503050406030204" pitchFamily="18" charset="0"/>
                          </a:rPr>
                          <m:t>𝐹</m:t>
                        </m:r>
                      </m:e>
                      <m:sub>
                        <m:r>
                          <a:rPr lang="de-DE" b="1" i="1">
                            <a:latin typeface="Cambria Math" panose="02040503050406030204" pitchFamily="18" charset="0"/>
                            <a:ea typeface="Cambria Math" panose="02040503050406030204" pitchFamily="18" charset="0"/>
                          </a:rPr>
                          <m:t>𝑼</m:t>
                        </m:r>
                      </m:sub>
                    </m:sSub>
                  </m:oMath>
                </a14:m>
                <a:r>
                  <a:rPr lang="de-DE" dirty="0"/>
                  <a:t> keine Zufallsvariablen aus </a:t>
                </a:r>
                <a14:m>
                  <m:oMath xmlns:m="http://schemas.openxmlformats.org/officeDocument/2006/math">
                    <m:r>
                      <a:rPr lang="de-DE" b="1" i="1">
                        <a:latin typeface="Cambria Math" panose="02040503050406030204" pitchFamily="18" charset="0"/>
                      </a:rPr>
                      <m:t>𝑻</m:t>
                    </m:r>
                  </m:oMath>
                </a14:m>
                <a:r>
                  <a:rPr lang="de-DE" dirty="0"/>
                  <a:t> enthalten, lässt sich das Faktorprodukt aufteilen und zu jeweils einem Faktor über </a:t>
                </a:r>
                <a14:m>
                  <m:oMath xmlns:m="http://schemas.openxmlformats.org/officeDocument/2006/math">
                    <m:r>
                      <a:rPr lang="de-DE" b="1" i="1">
                        <a:latin typeface="Cambria Math" panose="02040503050406030204" pitchFamily="18" charset="0"/>
                      </a:rPr>
                      <m:t>𝑻</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rPr>
                      <m:t>𝑺</m:t>
                    </m:r>
                  </m:oMath>
                </a14:m>
                <a:r>
                  <a:rPr lang="de-DE" dirty="0"/>
                  <a:t> und </a:t>
                </a:r>
                <a14:m>
                  <m:oMath xmlns:m="http://schemas.openxmlformats.org/officeDocument/2006/math">
                    <m:r>
                      <a:rPr lang="de-DE" b="1" i="1">
                        <a:latin typeface="Cambria Math" panose="02040503050406030204" pitchFamily="18" charset="0"/>
                      </a:rPr>
                      <m:t>𝑼</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rPr>
                      <m:t>𝑺</m:t>
                    </m:r>
                  </m:oMath>
                </a14:m>
                <a:r>
                  <a:rPr lang="de-DE" dirty="0"/>
                  <a:t> zusammenfassen</a:t>
                </a:r>
              </a:p>
              <a:p>
                <a:pPr lvl="2"/>
                <a:r>
                  <a:rPr lang="de-DE" dirty="0"/>
                  <a:t>Mit der Faktorisierung </a:t>
                </a:r>
                <a14:m>
                  <m:oMath xmlns:m="http://schemas.openxmlformats.org/officeDocument/2006/math">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𝑻</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𝑺</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𝑔</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𝑼</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𝑺</m:t>
                        </m:r>
                      </m:e>
                    </m:d>
                  </m:oMath>
                </a14:m>
                <a:r>
                  <a:rPr lang="de-DE" dirty="0"/>
                  <a:t> gilt </a:t>
                </a:r>
                <a14:m>
                  <m:oMath xmlns:m="http://schemas.openxmlformats.org/officeDocument/2006/math">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𝑻</m:t>
                        </m:r>
                        <m:r>
                          <a:rPr lang="de-DE"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𝑼</m:t>
                        </m:r>
                        <m:r>
                          <a:rPr lang="de-DE" i="1">
                            <a:solidFill>
                              <a:schemeClr val="accent1"/>
                            </a:solidFill>
                            <a:latin typeface="Cambria Math" panose="02040503050406030204" pitchFamily="18" charset="0"/>
                            <a:ea typeface="Cambria Math" panose="02040503050406030204" pitchFamily="18" charset="0"/>
                          </a:rPr>
                          <m:t> | </m:t>
                        </m:r>
                        <m:r>
                          <a:rPr lang="de-DE" b="1" i="1">
                            <a:solidFill>
                              <a:schemeClr val="accent1"/>
                            </a:solidFill>
                            <a:latin typeface="Cambria Math" panose="02040503050406030204" pitchFamily="18" charset="0"/>
                            <a:ea typeface="Cambria Math" panose="02040503050406030204" pitchFamily="18" charset="0"/>
                          </a:rPr>
                          <m:t>𝑺</m:t>
                        </m:r>
                      </m:e>
                    </m:d>
                  </m:oMath>
                </a14:m>
                <a:r>
                  <a:rPr lang="de-DE" dirty="0"/>
                  <a:t> (</a:t>
                </a:r>
                <a:r>
                  <a:rPr lang="de-DE" dirty="0" err="1"/>
                  <a:t>Bayes</a:t>
                </a:r>
                <a:r>
                  <a:rPr lang="de-DE" dirty="0"/>
                  <a:t> Theorem, Definition bedingte Unabhängigkeit)</a:t>
                </a:r>
              </a:p>
            </p:txBody>
          </p:sp>
        </mc:Choice>
        <mc:Fallback xmlns="">
          <p:sp>
            <p:nvSpPr>
              <p:cNvPr id="3" name="Content Placeholder 2">
                <a:extLst>
                  <a:ext uri="{FF2B5EF4-FFF2-40B4-BE49-F238E27FC236}">
                    <a16:creationId xmlns:a16="http://schemas.microsoft.com/office/drawing/2014/main" id="{DF8031A3-6C49-3544-98BD-4F15220DFB60}"/>
                  </a:ext>
                </a:extLst>
              </p:cNvPr>
              <p:cNvSpPr>
                <a:spLocks noGrp="1" noRot="1" noChangeAspect="1" noMove="1" noResize="1" noEditPoints="1" noAdjustHandles="1" noChangeArrowheads="1" noChangeShapeType="1" noTextEdit="1"/>
              </p:cNvSpPr>
              <p:nvPr>
                <p:ph idx="1"/>
              </p:nvPr>
            </p:nvSpPr>
            <p:spPr>
              <a:xfrm>
                <a:off x="359999" y="1665065"/>
                <a:ext cx="11484001" cy="4422225"/>
              </a:xfrm>
              <a:blipFill>
                <a:blip r:embed="rId3"/>
                <a:stretch>
                  <a:fillRect l="-1435" t="-2579" b="-4871"/>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F865E607-080A-7145-9E5C-5F396AC773E2}"/>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14E83D81-9DA0-1A48-8B24-93241A38E9C2}"/>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9177E3C4-856B-E842-BC72-500DED80E3A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90</a:t>
            </a:fld>
            <a:r>
              <a:rPr lang="de-DE"/>
              <a:t> </a:t>
            </a:r>
            <a:endParaRPr lang="de-DE" sz="1400" dirty="0"/>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19D00027-5A1A-6248-BD50-0240644185F3}"/>
                  </a:ext>
                </a:extLst>
              </p:cNvPr>
              <p:cNvSpPr/>
              <p:nvPr/>
            </p:nvSpPr>
            <p:spPr>
              <a:xfrm>
                <a:off x="6325791" y="4000354"/>
                <a:ext cx="2458558"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sz="2000" i="1">
                          <a:latin typeface="Cambria Math" panose="02040503050406030204" pitchFamily="18" charset="0"/>
                          <a:ea typeface="Cambria Math" panose="02040503050406030204" pitchFamily="18" charset="0"/>
                        </a:rPr>
                        <m:t>=</m:t>
                      </m:r>
                      <m:f>
                        <m:fPr>
                          <m:ctrlPr>
                            <a:rPr lang="de-DE" sz="2000" i="1">
                              <a:latin typeface="Cambria Math" panose="02040503050406030204" pitchFamily="18" charset="0"/>
                            </a:rPr>
                          </m:ctrlPr>
                        </m:fPr>
                        <m:num>
                          <m:r>
                            <a:rPr lang="de-DE" sz="2000" i="1">
                              <a:latin typeface="Cambria Math" panose="02040503050406030204" pitchFamily="18" charset="0"/>
                            </a:rPr>
                            <m:t>1</m:t>
                          </m:r>
                        </m:num>
                        <m:den>
                          <m:r>
                            <a:rPr lang="de-DE" sz="2000" i="1">
                              <a:latin typeface="Cambria Math" panose="02040503050406030204" pitchFamily="18" charset="0"/>
                            </a:rPr>
                            <m:t>𝑍</m:t>
                          </m:r>
                        </m:den>
                      </m:f>
                      <m:r>
                        <a:rPr lang="de-DE" sz="2000" i="1">
                          <a:latin typeface="Cambria Math" panose="02040503050406030204" pitchFamily="18" charset="0"/>
                          <a:ea typeface="Cambria Math" panose="02040503050406030204" pitchFamily="18" charset="0"/>
                        </a:rPr>
                        <m:t>𝑓</m:t>
                      </m:r>
                      <m:d>
                        <m:dPr>
                          <m:ctrlPr>
                            <a:rPr lang="de-DE" sz="2000" i="1">
                              <a:latin typeface="Cambria Math" panose="02040503050406030204" pitchFamily="18" charset="0"/>
                              <a:ea typeface="Cambria Math" panose="02040503050406030204" pitchFamily="18" charset="0"/>
                            </a:rPr>
                          </m:ctrlPr>
                        </m:dPr>
                        <m:e>
                          <m:r>
                            <a:rPr lang="de-DE" sz="2000" b="1" i="1">
                              <a:latin typeface="Cambria Math" panose="02040503050406030204" pitchFamily="18" charset="0"/>
                              <a:ea typeface="Cambria Math" panose="02040503050406030204" pitchFamily="18" charset="0"/>
                            </a:rPr>
                            <m:t>𝑻</m:t>
                          </m:r>
                          <m:r>
                            <a:rPr lang="de-DE" sz="2000" i="1">
                              <a:latin typeface="Cambria Math" panose="02040503050406030204" pitchFamily="18" charset="0"/>
                              <a:ea typeface="Cambria Math" panose="02040503050406030204" pitchFamily="18" charset="0"/>
                            </a:rPr>
                            <m:t>,</m:t>
                          </m:r>
                          <m:r>
                            <a:rPr lang="de-DE" sz="2000" b="1" i="1">
                              <a:latin typeface="Cambria Math" panose="02040503050406030204" pitchFamily="18" charset="0"/>
                              <a:ea typeface="Cambria Math" panose="02040503050406030204" pitchFamily="18" charset="0"/>
                            </a:rPr>
                            <m:t>𝑺</m:t>
                          </m:r>
                        </m:e>
                      </m:d>
                      <m:r>
                        <a:rPr lang="de-DE" sz="2000" i="1">
                          <a:latin typeface="Cambria Math" panose="02040503050406030204" pitchFamily="18" charset="0"/>
                          <a:ea typeface="Cambria Math" panose="02040503050406030204" pitchFamily="18" charset="0"/>
                        </a:rPr>
                        <m:t>∙</m:t>
                      </m:r>
                      <m:r>
                        <a:rPr lang="de-DE" sz="2000" i="1">
                          <a:latin typeface="Cambria Math" panose="02040503050406030204" pitchFamily="18" charset="0"/>
                          <a:ea typeface="Cambria Math" panose="02040503050406030204" pitchFamily="18" charset="0"/>
                        </a:rPr>
                        <m:t>𝑔</m:t>
                      </m:r>
                      <m:d>
                        <m:dPr>
                          <m:ctrlPr>
                            <a:rPr lang="de-DE" sz="2000" i="1">
                              <a:latin typeface="Cambria Math" panose="02040503050406030204" pitchFamily="18" charset="0"/>
                              <a:ea typeface="Cambria Math" panose="02040503050406030204" pitchFamily="18" charset="0"/>
                            </a:rPr>
                          </m:ctrlPr>
                        </m:dPr>
                        <m:e>
                          <m:r>
                            <a:rPr lang="de-DE" sz="2000" b="1" i="1">
                              <a:latin typeface="Cambria Math" panose="02040503050406030204" pitchFamily="18" charset="0"/>
                              <a:ea typeface="Cambria Math" panose="02040503050406030204" pitchFamily="18" charset="0"/>
                            </a:rPr>
                            <m:t>𝑼</m:t>
                          </m:r>
                          <m:r>
                            <a:rPr lang="de-DE" sz="2000" i="1">
                              <a:latin typeface="Cambria Math" panose="02040503050406030204" pitchFamily="18" charset="0"/>
                              <a:ea typeface="Cambria Math" panose="02040503050406030204" pitchFamily="18" charset="0"/>
                            </a:rPr>
                            <m:t>,</m:t>
                          </m:r>
                          <m:r>
                            <a:rPr lang="de-DE" sz="2000" b="1" i="1">
                              <a:latin typeface="Cambria Math" panose="02040503050406030204" pitchFamily="18" charset="0"/>
                              <a:ea typeface="Cambria Math" panose="02040503050406030204" pitchFamily="18" charset="0"/>
                            </a:rPr>
                            <m:t>𝑺</m:t>
                          </m:r>
                        </m:e>
                      </m:d>
                    </m:oMath>
                  </m:oMathPara>
                </a14:m>
                <a:endParaRPr lang="de-DE" sz="2000" dirty="0"/>
              </a:p>
            </p:txBody>
          </p:sp>
        </mc:Choice>
        <mc:Fallback xmlns="">
          <p:sp>
            <p:nvSpPr>
              <p:cNvPr id="7" name="Rectangle 6">
                <a:extLst>
                  <a:ext uri="{FF2B5EF4-FFF2-40B4-BE49-F238E27FC236}">
                    <a16:creationId xmlns:a16="http://schemas.microsoft.com/office/drawing/2014/main" id="{19D00027-5A1A-6248-BD50-0240644185F3}"/>
                  </a:ext>
                </a:extLst>
              </p:cNvPr>
              <p:cNvSpPr>
                <a:spLocks noRot="1" noChangeAspect="1" noMove="1" noResize="1" noEditPoints="1" noAdjustHandles="1" noChangeArrowheads="1" noChangeShapeType="1" noTextEdit="1"/>
              </p:cNvSpPr>
              <p:nvPr/>
            </p:nvSpPr>
            <p:spPr>
              <a:xfrm>
                <a:off x="6325791" y="4000354"/>
                <a:ext cx="2458558" cy="668516"/>
              </a:xfrm>
              <a:prstGeom prst="rect">
                <a:avLst/>
              </a:prstGeom>
              <a:blipFill>
                <a:blip r:embed="rId4"/>
                <a:stretch>
                  <a:fillRect b="-5556"/>
                </a:stretch>
              </a:blipFill>
            </p:spPr>
            <p:txBody>
              <a:bodyPr/>
              <a:lstStyle/>
              <a:p>
                <a:r>
                  <a:rPr lang="de-DE">
                    <a:noFill/>
                  </a:rPr>
                  <a:t> </a:t>
                </a:r>
              </a:p>
            </p:txBody>
          </p:sp>
        </mc:Fallback>
      </mc:AlternateContent>
    </p:spTree>
    <p:extLst>
      <p:ext uri="{BB962C8B-B14F-4D97-AF65-F5344CB8AC3E}">
        <p14:creationId xmlns:p14="http://schemas.microsoft.com/office/powerpoint/2010/main" val="3491179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A30B-655A-E141-8E0B-5208C6E3658F}"/>
              </a:ext>
            </a:extLst>
          </p:cNvPr>
          <p:cNvSpPr>
            <a:spLocks noGrp="1"/>
          </p:cNvSpPr>
          <p:nvPr>
            <p:ph type="title"/>
          </p:nvPr>
        </p:nvSpPr>
        <p:spPr/>
        <p:txBody>
          <a:bodyPr/>
          <a:lstStyle/>
          <a:p>
            <a:r>
              <a:rPr lang="de-DE" dirty="0"/>
              <a:t>Formale Betrachtung von bedingten Unabhängigkeiten in Faktormodellen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8031A3-6C49-3544-98BD-4F15220DFB60}"/>
                  </a:ext>
                </a:extLst>
              </p:cNvPr>
              <p:cNvSpPr>
                <a:spLocks noGrp="1"/>
              </p:cNvSpPr>
              <p:nvPr>
                <p:ph idx="1"/>
              </p:nvPr>
            </p:nvSpPr>
            <p:spPr/>
            <p:txBody>
              <a:bodyPr>
                <a:noAutofit/>
              </a:bodyPr>
              <a:lstStyle/>
              <a:p>
                <a:r>
                  <a:rPr lang="de-DE" u="sng" dirty="0">
                    <a:solidFill>
                      <a:schemeClr val="accent1"/>
                    </a:solidFill>
                  </a:rPr>
                  <a:t>Globale</a:t>
                </a:r>
                <a:r>
                  <a:rPr lang="de-DE" dirty="0">
                    <a:solidFill>
                      <a:schemeClr val="accent1"/>
                    </a:solidFill>
                  </a:rPr>
                  <a:t> Unabhängigkeiten</a:t>
                </a:r>
                <a:r>
                  <a:rPr lang="de-DE" dirty="0"/>
                  <a:t>, die in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𝑉</m:t>
                        </m:r>
                        <m:r>
                          <a:rPr lang="de-DE" i="1">
                            <a:latin typeface="Cambria Math" panose="02040503050406030204" pitchFamily="18" charset="0"/>
                          </a:rPr>
                          <m:t>,</m:t>
                        </m:r>
                        <m:r>
                          <a:rPr lang="de-DE" i="1">
                            <a:latin typeface="Cambria Math" panose="02040503050406030204" pitchFamily="18" charset="0"/>
                          </a:rPr>
                          <m:t>𝐸</m:t>
                        </m:r>
                      </m:e>
                    </m:d>
                  </m:oMath>
                </a14:m>
                <a:r>
                  <a:rPr lang="de-DE" dirty="0"/>
                  <a:t> gelten:</a:t>
                </a:r>
              </a:p>
              <a:p>
                <a:pPr marL="0" indent="0">
                  <a:buNone/>
                </a:pPr>
                <a14:m>
                  <m:oMathPara xmlns:m="http://schemas.openxmlformats.org/officeDocument/2006/math">
                    <m:oMathParaPr>
                      <m:jc m:val="centerGroup"/>
                    </m:oMathParaPr>
                    <m:oMath xmlns:m="http://schemas.openxmlformats.org/officeDocument/2006/math">
                      <m:d>
                        <m:dPr>
                          <m:begChr m:val="{"/>
                          <m:endChr m:val="}"/>
                          <m:ctrlPr>
                            <a:rPr lang="de-DE" b="0" i="1" smtClean="0">
                              <a:solidFill>
                                <a:schemeClr val="accent1"/>
                              </a:solidFill>
                              <a:latin typeface="Cambria Math" panose="02040503050406030204" pitchFamily="18" charset="0"/>
                            </a:rPr>
                          </m:ctrlPr>
                        </m:dPr>
                        <m:e>
                          <m:d>
                            <m:dPr>
                              <m:ctrlPr>
                                <a:rPr lang="de-DE" b="0" i="1" smtClean="0">
                                  <a:solidFill>
                                    <a:schemeClr val="accent1"/>
                                  </a:solidFill>
                                  <a:latin typeface="Cambria Math" panose="02040503050406030204" pitchFamily="18" charset="0"/>
                                </a:rPr>
                              </m:ctrlPr>
                            </m:dPr>
                            <m:e>
                              <m:r>
                                <a:rPr lang="de-DE" b="1" i="1" smtClean="0">
                                  <a:solidFill>
                                    <a:schemeClr val="accent1"/>
                                  </a:solidFill>
                                  <a:latin typeface="Cambria Math" panose="02040503050406030204" pitchFamily="18" charset="0"/>
                                </a:rPr>
                                <m:t>𝑻</m:t>
                              </m:r>
                              <m:r>
                                <a:rPr lang="de-DE" b="0" i="1" smtClean="0">
                                  <a:solidFill>
                                    <a:schemeClr val="accent1"/>
                                  </a:solidFill>
                                  <a:latin typeface="Cambria Math" panose="02040503050406030204" pitchFamily="18" charset="0"/>
                                  <a:ea typeface="Cambria Math" panose="02040503050406030204" pitchFamily="18" charset="0"/>
                                </a:rPr>
                                <m:t>⊥</m:t>
                              </m:r>
                              <m:r>
                                <a:rPr lang="de-DE" b="1" i="1" smtClean="0">
                                  <a:solidFill>
                                    <a:schemeClr val="accent1"/>
                                  </a:solidFill>
                                  <a:latin typeface="Cambria Math" panose="02040503050406030204" pitchFamily="18" charset="0"/>
                                  <a:ea typeface="Cambria Math" panose="02040503050406030204" pitchFamily="18" charset="0"/>
                                </a:rPr>
                                <m:t>𝑼</m:t>
                              </m:r>
                              <m:r>
                                <a:rPr lang="de-DE" b="0" i="1" smtClean="0">
                                  <a:solidFill>
                                    <a:schemeClr val="accent1"/>
                                  </a:solidFill>
                                  <a:latin typeface="Cambria Math" panose="02040503050406030204" pitchFamily="18" charset="0"/>
                                  <a:ea typeface="Cambria Math" panose="02040503050406030204" pitchFamily="18" charset="0"/>
                                </a:rPr>
                                <m:t> | </m:t>
                              </m:r>
                              <m:r>
                                <a:rPr lang="de-DE" b="1" i="1" smtClean="0">
                                  <a:solidFill>
                                    <a:schemeClr val="accent1"/>
                                  </a:solidFill>
                                  <a:latin typeface="Cambria Math" panose="02040503050406030204" pitchFamily="18" charset="0"/>
                                  <a:ea typeface="Cambria Math" panose="02040503050406030204" pitchFamily="18" charset="0"/>
                                </a:rPr>
                                <m:t>𝑺</m:t>
                              </m:r>
                            </m:e>
                          </m:d>
                          <m:r>
                            <a:rPr lang="de-DE" b="0" i="1" smtClean="0">
                              <a:solidFill>
                                <a:schemeClr val="accent1"/>
                              </a:solidFill>
                              <a:latin typeface="Cambria Math" panose="02040503050406030204" pitchFamily="18" charset="0"/>
                              <a:ea typeface="Cambria Math" panose="02040503050406030204" pitchFamily="18" charset="0"/>
                            </a:rPr>
                            <m:t> | </m:t>
                          </m:r>
                          <m:r>
                            <a:rPr lang="de-DE" b="0" i="1" smtClean="0">
                              <a:solidFill>
                                <a:schemeClr val="accent1"/>
                              </a:solidFill>
                              <a:latin typeface="Cambria Math" panose="02040503050406030204" pitchFamily="18" charset="0"/>
                              <a:ea typeface="Cambria Math" panose="02040503050406030204" pitchFamily="18" charset="0"/>
                            </a:rPr>
                            <m:t>𝑠𝑒𝑝</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rPr>
                                <m:t>𝑻</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𝑼</m:t>
                              </m:r>
                              <m:r>
                                <a:rPr lang="de-DE" i="1">
                                  <a:solidFill>
                                    <a:schemeClr val="accent1"/>
                                  </a:solidFill>
                                  <a:latin typeface="Cambria Math" panose="02040503050406030204" pitchFamily="18" charset="0"/>
                                </a:rPr>
                                <m:t> | </m:t>
                              </m:r>
                              <m:r>
                                <a:rPr lang="de-DE" b="1" i="1">
                                  <a:solidFill>
                                    <a:schemeClr val="accent1"/>
                                  </a:solidFill>
                                  <a:latin typeface="Cambria Math" panose="02040503050406030204" pitchFamily="18" charset="0"/>
                                </a:rPr>
                                <m:t>𝑺</m:t>
                              </m:r>
                            </m:e>
                          </m:d>
                        </m:e>
                      </m:d>
                    </m:oMath>
                  </m:oMathPara>
                </a14:m>
                <a:endParaRPr lang="de-DE" dirty="0"/>
              </a:p>
              <a:p>
                <a:r>
                  <a:rPr lang="de-DE" dirty="0"/>
                  <a:t>Beweis: Gegeben </a:t>
                </a:r>
                <a14:m>
                  <m:oMath xmlns:m="http://schemas.openxmlformats.org/officeDocument/2006/math">
                    <m:r>
                      <a:rPr lang="de-DE" i="1">
                        <a:solidFill>
                          <a:schemeClr val="accent1"/>
                        </a:solidFill>
                        <a:latin typeface="Cambria Math" panose="02040503050406030204" pitchFamily="18" charset="0"/>
                        <a:ea typeface="Cambria Math" panose="02040503050406030204" pitchFamily="18" charset="0"/>
                      </a:rPr>
                      <m:t>𝑠𝑒𝑝</m:t>
                    </m:r>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rPr>
                          <m:t>𝑻</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𝑼</m:t>
                        </m:r>
                        <m:r>
                          <a:rPr lang="de-DE" i="1">
                            <a:solidFill>
                              <a:schemeClr val="accent1"/>
                            </a:solidFill>
                            <a:latin typeface="Cambria Math" panose="02040503050406030204" pitchFamily="18" charset="0"/>
                          </a:rPr>
                          <m:t> | </m:t>
                        </m:r>
                        <m:r>
                          <a:rPr lang="de-DE" b="1" i="1">
                            <a:solidFill>
                              <a:schemeClr val="accent1"/>
                            </a:solidFill>
                            <a:latin typeface="Cambria Math" panose="02040503050406030204" pitchFamily="18" charset="0"/>
                          </a:rPr>
                          <m:t>𝑺</m:t>
                        </m:r>
                      </m:e>
                    </m:d>
                  </m:oMath>
                </a14:m>
                <a:r>
                  <a:rPr lang="de-DE" dirty="0"/>
                  <a:t>, gilt </a:t>
                </a:r>
                <a14:m>
                  <m:oMath xmlns:m="http://schemas.openxmlformats.org/officeDocument/2006/math">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𝑻</m:t>
                        </m:r>
                        <m:r>
                          <a:rPr lang="de-DE"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𝑼</m:t>
                        </m:r>
                        <m:r>
                          <a:rPr lang="de-DE" i="1">
                            <a:solidFill>
                              <a:schemeClr val="accent1"/>
                            </a:solidFill>
                            <a:latin typeface="Cambria Math" panose="02040503050406030204" pitchFamily="18" charset="0"/>
                            <a:ea typeface="Cambria Math" panose="02040503050406030204" pitchFamily="18" charset="0"/>
                          </a:rPr>
                          <m:t> | </m:t>
                        </m:r>
                        <m:r>
                          <a:rPr lang="de-DE" b="1" i="1">
                            <a:solidFill>
                              <a:schemeClr val="accent1"/>
                            </a:solidFill>
                            <a:latin typeface="Cambria Math" panose="02040503050406030204" pitchFamily="18" charset="0"/>
                            <a:ea typeface="Cambria Math" panose="02040503050406030204" pitchFamily="18" charset="0"/>
                          </a:rPr>
                          <m:t>𝑺</m:t>
                        </m:r>
                      </m:e>
                    </m:d>
                  </m:oMath>
                </a14:m>
                <a:r>
                  <a:rPr lang="de-DE" dirty="0"/>
                  <a:t>?</a:t>
                </a:r>
              </a:p>
              <a:p>
                <a:pPr lvl="1"/>
                <a:r>
                  <a:rPr lang="de-DE" dirty="0"/>
                  <a:t>Allgemein: </a:t>
                </a:r>
                <a14:m>
                  <m:oMath xmlns:m="http://schemas.openxmlformats.org/officeDocument/2006/math">
                    <m:r>
                      <a:rPr lang="de-DE" b="1" i="1">
                        <a:latin typeface="Cambria Math" panose="02040503050406030204" pitchFamily="18" charset="0"/>
                      </a:rPr>
                      <m:t>𝑻</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rPr>
                      <m:t>𝑼</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rPr>
                      <m:t>𝑺</m:t>
                    </m:r>
                    <m:r>
                      <a:rPr lang="de-DE" b="1" i="1" smtClean="0">
                        <a:latin typeface="Cambria Math" panose="02040503050406030204" pitchFamily="18" charset="0"/>
                        <a:ea typeface="Cambria Math" panose="02040503050406030204" pitchFamily="18" charset="0"/>
                      </a:rPr>
                      <m:t>⊂</m:t>
                    </m:r>
                    <m:r>
                      <a:rPr lang="de-DE" b="1" i="1">
                        <a:latin typeface="Cambria Math" panose="02040503050406030204" pitchFamily="18" charset="0"/>
                      </a:rPr>
                      <m:t>𝑹</m:t>
                    </m:r>
                  </m:oMath>
                </a14:m>
                <a:r>
                  <a:rPr lang="de-DE" dirty="0"/>
                  <a:t> mit </a:t>
                </a:r>
                <a14:m>
                  <m:oMath xmlns:m="http://schemas.openxmlformats.org/officeDocument/2006/math">
                    <m:r>
                      <a:rPr lang="de-DE" b="1" i="1">
                        <a:latin typeface="Cambria Math" panose="02040503050406030204" pitchFamily="18" charset="0"/>
                      </a:rPr>
                      <m:t>𝑽</m:t>
                    </m:r>
                    <m:r>
                      <a:rPr lang="de-DE" b="1" i="1">
                        <a:latin typeface="Cambria Math" panose="02040503050406030204" pitchFamily="18" charset="0"/>
                      </a:rPr>
                      <m:t>=</m:t>
                    </m:r>
                    <m:r>
                      <a:rPr lang="de-DE" b="1" i="1">
                        <a:latin typeface="Cambria Math" panose="02040503050406030204" pitchFamily="18" charset="0"/>
                      </a:rPr>
                      <m:t>𝑹</m:t>
                    </m:r>
                    <m:r>
                      <a:rPr lang="de-DE" b="1" i="1">
                        <a:latin typeface="Cambria Math" panose="02040503050406030204" pitchFamily="18" charset="0"/>
                        <a:ea typeface="Cambria Math" panose="02040503050406030204" pitchFamily="18" charset="0"/>
                      </a:rPr>
                      <m:t>∖</m:t>
                    </m:r>
                    <m:d>
                      <m:dPr>
                        <m:ctrlPr>
                          <a:rPr lang="de-DE" b="1"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rPr>
                          <m:t>𝑻</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rPr>
                          <m:t>𝑼</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rPr>
                          <m:t>𝑺</m:t>
                        </m:r>
                      </m:e>
                    </m:d>
                  </m:oMath>
                </a14:m>
                <a:endParaRPr lang="de-DE" dirty="0"/>
              </a:p>
              <a:p>
                <a:pPr lvl="2"/>
                <a14:m>
                  <m:oMath xmlns:m="http://schemas.openxmlformats.org/officeDocument/2006/math">
                    <m:r>
                      <a:rPr lang="de-DE" b="1" i="1">
                        <a:latin typeface="Cambria Math" panose="02040503050406030204" pitchFamily="18" charset="0"/>
                      </a:rPr>
                      <m:t>𝑽</m:t>
                    </m:r>
                  </m:oMath>
                </a14:m>
                <a:r>
                  <a:rPr lang="de-DE" dirty="0"/>
                  <a:t> lässt sich in zwei Mengen </a:t>
                </a:r>
                <a14:m>
                  <m:oMath xmlns:m="http://schemas.openxmlformats.org/officeDocument/2006/math">
                    <m:sSub>
                      <m:sSubPr>
                        <m:ctrlPr>
                          <a:rPr lang="de-DE" b="1" i="1">
                            <a:latin typeface="Cambria Math" panose="02040503050406030204" pitchFamily="18" charset="0"/>
                          </a:rPr>
                        </m:ctrlPr>
                      </m:sSubPr>
                      <m:e>
                        <m:r>
                          <a:rPr lang="de-DE" b="1" i="1">
                            <a:latin typeface="Cambria Math" panose="02040503050406030204" pitchFamily="18" charset="0"/>
                          </a:rPr>
                          <m:t>𝑽</m:t>
                        </m:r>
                      </m:e>
                      <m:sub>
                        <m:r>
                          <a:rPr lang="de-DE" i="1">
                            <a:latin typeface="Cambria Math" panose="02040503050406030204" pitchFamily="18" charset="0"/>
                          </a:rPr>
                          <m:t>1</m:t>
                        </m:r>
                      </m:sub>
                    </m:sSub>
                    <m:r>
                      <a:rPr lang="de-DE" b="1" i="1">
                        <a:latin typeface="Cambria Math" panose="02040503050406030204" pitchFamily="18" charset="0"/>
                      </a:rPr>
                      <m:t>,</m:t>
                    </m:r>
                    <m:sSub>
                      <m:sSubPr>
                        <m:ctrlPr>
                          <a:rPr lang="de-DE" b="1" i="1">
                            <a:latin typeface="Cambria Math" panose="02040503050406030204" pitchFamily="18" charset="0"/>
                          </a:rPr>
                        </m:ctrlPr>
                      </m:sSubPr>
                      <m:e>
                        <m:r>
                          <a:rPr lang="de-DE" b="1" i="1">
                            <a:latin typeface="Cambria Math" panose="02040503050406030204" pitchFamily="18" charset="0"/>
                          </a:rPr>
                          <m:t>𝑽</m:t>
                        </m:r>
                      </m:e>
                      <m:sub>
                        <m:r>
                          <a:rPr lang="de-DE" i="1">
                            <a:latin typeface="Cambria Math" panose="02040503050406030204" pitchFamily="18" charset="0"/>
                          </a:rPr>
                          <m:t>2</m:t>
                        </m:r>
                      </m:sub>
                    </m:sSub>
                  </m:oMath>
                </a14:m>
                <a:r>
                  <a:rPr lang="de-DE" dirty="0"/>
                  <a:t> aufteilen, so dass </a:t>
                </a:r>
                <a14:m>
                  <m:oMath xmlns:m="http://schemas.openxmlformats.org/officeDocument/2006/math">
                    <m:r>
                      <a:rPr lang="de-DE" b="1" i="1">
                        <a:latin typeface="Cambria Math" panose="02040503050406030204" pitchFamily="18" charset="0"/>
                      </a:rPr>
                      <m:t>𝑺</m:t>
                    </m:r>
                  </m:oMath>
                </a14:m>
                <a:r>
                  <a:rPr lang="de-DE" dirty="0"/>
                  <a:t> Separator zwischen </a:t>
                </a:r>
                <a14:m>
                  <m:oMath xmlns:m="http://schemas.openxmlformats.org/officeDocument/2006/math">
                    <m:r>
                      <a:rPr lang="de-DE" b="1" i="1">
                        <a:latin typeface="Cambria Math" panose="02040503050406030204" pitchFamily="18" charset="0"/>
                      </a:rPr>
                      <m:t>𝑻</m:t>
                    </m:r>
                    <m:r>
                      <a:rPr lang="de-DE" i="1">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𝑽</m:t>
                        </m:r>
                      </m:e>
                      <m:sub>
                        <m:r>
                          <a:rPr lang="de-DE" b="0" i="1" smtClean="0">
                            <a:latin typeface="Cambria Math" panose="02040503050406030204" pitchFamily="18" charset="0"/>
                            <a:ea typeface="Cambria Math" panose="02040503050406030204" pitchFamily="18" charset="0"/>
                          </a:rPr>
                          <m:t>1</m:t>
                        </m:r>
                      </m:sub>
                    </m:sSub>
                  </m:oMath>
                </a14:m>
                <a:r>
                  <a:rPr lang="de-DE" dirty="0"/>
                  <a:t> und </a:t>
                </a:r>
                <a14:m>
                  <m:oMath xmlns:m="http://schemas.openxmlformats.org/officeDocument/2006/math">
                    <m:r>
                      <a:rPr lang="de-DE" b="1" i="1">
                        <a:latin typeface="Cambria Math" panose="02040503050406030204" pitchFamily="18" charset="0"/>
                      </a:rPr>
                      <m:t>𝑼</m:t>
                    </m:r>
                    <m:r>
                      <a:rPr lang="de-DE" i="1">
                        <a:latin typeface="Cambria Math" panose="02040503050406030204" pitchFamily="18" charset="0"/>
                        <a:ea typeface="Cambria Math" panose="02040503050406030204" pitchFamily="18" charset="0"/>
                      </a:rPr>
                      <m:t>∪</m:t>
                    </m:r>
                    <m:sSub>
                      <m:sSubPr>
                        <m:ctrlPr>
                          <a:rPr lang="de-DE" b="1" i="1" smtClean="0">
                            <a:latin typeface="Cambria Math" panose="02040503050406030204" pitchFamily="18" charset="0"/>
                          </a:rPr>
                        </m:ctrlPr>
                      </m:sSubPr>
                      <m:e>
                        <m:r>
                          <a:rPr lang="de-DE" b="1" i="1" smtClean="0">
                            <a:latin typeface="Cambria Math" panose="02040503050406030204" pitchFamily="18" charset="0"/>
                          </a:rPr>
                          <m:t>𝑽</m:t>
                        </m:r>
                      </m:e>
                      <m:sub>
                        <m:r>
                          <a:rPr lang="de-DE" b="0" i="1" smtClean="0">
                            <a:latin typeface="Cambria Math" panose="02040503050406030204" pitchFamily="18" charset="0"/>
                          </a:rPr>
                          <m:t>2</m:t>
                        </m:r>
                      </m:sub>
                    </m:sSub>
                  </m:oMath>
                </a14:m>
                <a:r>
                  <a:rPr lang="de-DE" dirty="0"/>
                  <a:t> ist</a:t>
                </a:r>
              </a:p>
              <a:p>
                <a:pPr lvl="2"/>
                <a:r>
                  <a:rPr lang="de-DE" dirty="0"/>
                  <a:t>Danach gilt die obige Argumentation:</a:t>
                </a:r>
                <a:br>
                  <a:rPr lang="de-DE" dirty="0"/>
                </a:br>
                <a:r>
                  <a:rPr lang="de-DE" dirty="0"/>
                  <a:t>Mit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brk m:alnAt="7"/>
                          </m:rPr>
                          <a:rPr lang="de-DE" i="1">
                            <a:latin typeface="Cambria Math" panose="02040503050406030204" pitchFamily="18" charset="0"/>
                            <a:ea typeface="Cambria Math" panose="02040503050406030204" pitchFamily="18" charset="0"/>
                          </a:rPr>
                          <m:t>𝐹</m:t>
                        </m:r>
                      </m:e>
                      <m:sub>
                        <m:r>
                          <m:rPr>
                            <m:brk m:alnAt="7"/>
                          </m:rPr>
                          <a:rPr lang="de-DE" b="1" i="1">
                            <a:latin typeface="Cambria Math" panose="02040503050406030204" pitchFamily="18" charset="0"/>
                            <a:ea typeface="Cambria Math" panose="02040503050406030204" pitchFamily="18" charset="0"/>
                          </a:rPr>
                          <m:t>𝑻</m:t>
                        </m:r>
                      </m:sub>
                    </m:sSub>
                  </m:oMath>
                </a14:m>
                <a:r>
                  <a:rPr lang="de-DE" dirty="0"/>
                  <a:t> die Menge an Faktoren, deren Cliquen in </a:t>
                </a:r>
                <a14:m>
                  <m:oMath xmlns:m="http://schemas.openxmlformats.org/officeDocument/2006/math">
                    <m:r>
                      <a:rPr lang="de-DE" b="1" i="1">
                        <a:latin typeface="Cambria Math" panose="02040503050406030204" pitchFamily="18" charset="0"/>
                      </a:rPr>
                      <m:t>𝑻</m:t>
                    </m:r>
                    <m:r>
                      <a:rPr lang="de-DE" b="1" i="1" smtClean="0">
                        <a:latin typeface="Cambria Math" panose="02040503050406030204" pitchFamily="18" charset="0"/>
                        <a:ea typeface="Cambria Math" panose="02040503050406030204" pitchFamily="18" charset="0"/>
                      </a:rPr>
                      <m:t>∪</m:t>
                    </m:r>
                    <m:sSub>
                      <m:sSubPr>
                        <m:ctrlPr>
                          <a:rPr lang="de-DE" b="1"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𝑽</m:t>
                        </m:r>
                      </m:e>
                      <m:sub>
                        <m:r>
                          <a:rPr lang="de-DE" b="0" i="1" smtClean="0">
                            <a:latin typeface="Cambria Math" panose="02040503050406030204" pitchFamily="18" charset="0"/>
                            <a:ea typeface="Cambria Math" panose="02040503050406030204" pitchFamily="18" charset="0"/>
                          </a:rPr>
                          <m:t>1</m:t>
                        </m:r>
                      </m:sub>
                    </m:sSub>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rPr>
                      <m:t>𝑺</m:t>
                    </m:r>
                  </m:oMath>
                </a14:m>
                <a:r>
                  <a:rPr lang="de-DE" dirty="0"/>
                  <a:t> liegen, und </a:t>
                </a:r>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brk m:alnAt="7"/>
                          </m:rPr>
                          <a:rPr lang="de-DE" i="1">
                            <a:latin typeface="Cambria Math" panose="02040503050406030204" pitchFamily="18" charset="0"/>
                            <a:ea typeface="Cambria Math" panose="02040503050406030204" pitchFamily="18" charset="0"/>
                          </a:rPr>
                          <m:t>𝐹</m:t>
                        </m:r>
                      </m:e>
                      <m:sub>
                        <m:r>
                          <a:rPr lang="de-DE" b="1" i="1">
                            <a:latin typeface="Cambria Math" panose="02040503050406030204" pitchFamily="18" charset="0"/>
                            <a:ea typeface="Cambria Math" panose="02040503050406030204" pitchFamily="18" charset="0"/>
                          </a:rPr>
                          <m:t>𝑼</m:t>
                        </m:r>
                      </m:sub>
                    </m:sSub>
                  </m:oMath>
                </a14:m>
                <a:r>
                  <a:rPr lang="de-DE" dirty="0"/>
                  <a:t> die verbleibenden Faktoren</a:t>
                </a:r>
              </a:p>
              <a:p>
                <a:pPr marL="533400" lvl="2" indent="0">
                  <a:buNone/>
                </a:pPr>
                <a14:m>
                  <m:oMathPara xmlns:m="http://schemas.openxmlformats.org/officeDocument/2006/math">
                    <m:oMathParaPr>
                      <m:jc m:val="centerGroup"/>
                    </m:oMathParaPr>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𝑃</m:t>
                          </m:r>
                        </m:e>
                        <m:sub>
                          <m:r>
                            <a:rPr lang="de-DE" i="1">
                              <a:latin typeface="Cambria Math" panose="02040503050406030204" pitchFamily="18" charset="0"/>
                            </a:rPr>
                            <m:t>𝐹</m:t>
                          </m:r>
                        </m:sub>
                      </m:sSub>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𝑍</m:t>
                          </m:r>
                        </m:den>
                      </m:f>
                      <m:nary>
                        <m:naryPr>
                          <m:chr m:val="∏"/>
                          <m:supHide m:val="on"/>
                          <m:ctrlPr>
                            <a:rPr lang="de-DE" i="1">
                              <a:latin typeface="Cambria Math" panose="02040503050406030204" pitchFamily="18" charset="0"/>
                            </a:rPr>
                          </m:ctrlPr>
                        </m:naryPr>
                        <m:sub>
                          <m:r>
                            <m:rPr>
                              <m:brk m:alnAt="7"/>
                            </m:rPr>
                            <a:rPr lang="de-DE" i="1">
                              <a:latin typeface="Cambria Math" panose="02040503050406030204" pitchFamily="18" charset="0"/>
                            </a:rPr>
                            <m:t>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𝐹</m:t>
                          </m:r>
                        </m:sub>
                        <m:sup/>
                        <m:e>
                          <m:r>
                            <a:rPr lang="de-DE" i="1">
                              <a:latin typeface="Cambria Math" panose="02040503050406030204" pitchFamily="18" charset="0"/>
                            </a:rPr>
                            <m:t>𝑓</m:t>
                          </m:r>
                        </m:e>
                      </m:nary>
                      <m:r>
                        <a:rPr lang="de-DE" i="1">
                          <a:latin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𝑍</m:t>
                          </m:r>
                        </m:den>
                      </m:f>
                      <m:nary>
                        <m:naryPr>
                          <m:chr m:val="∏"/>
                          <m:supHide m:val="on"/>
                          <m:ctrlPr>
                            <a:rPr lang="de-DE" i="1">
                              <a:latin typeface="Cambria Math" panose="02040503050406030204" pitchFamily="18" charset="0"/>
                            </a:rPr>
                          </m:ctrlPr>
                        </m:naryPr>
                        <m:sub>
                          <m:r>
                            <m:rPr>
                              <m:brk m:alnAt="7"/>
                            </m:rPr>
                            <a:rPr lang="de-DE" i="1">
                              <a:latin typeface="Cambria Math" panose="02040503050406030204" pitchFamily="18" charset="0"/>
                            </a:rPr>
                            <m:t>𝑓</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brk m:alnAt="7"/>
                                </m:rPr>
                                <a:rPr lang="de-DE" i="1">
                                  <a:latin typeface="Cambria Math" panose="02040503050406030204" pitchFamily="18" charset="0"/>
                                  <a:ea typeface="Cambria Math" panose="02040503050406030204" pitchFamily="18" charset="0"/>
                                </a:rPr>
                                <m:t>𝐹</m:t>
                              </m:r>
                            </m:e>
                            <m:sub>
                              <m:r>
                                <m:rPr>
                                  <m:brk m:alnAt="7"/>
                                </m:rPr>
                                <a:rPr lang="de-DE" b="1" i="1">
                                  <a:latin typeface="Cambria Math" panose="02040503050406030204" pitchFamily="18" charset="0"/>
                                  <a:ea typeface="Cambria Math" panose="02040503050406030204" pitchFamily="18" charset="0"/>
                                </a:rPr>
                                <m:t>𝑻</m:t>
                              </m:r>
                            </m:sub>
                          </m:sSub>
                        </m:sub>
                        <m:sup/>
                        <m:e>
                          <m:r>
                            <a:rPr lang="de-DE" i="1">
                              <a:latin typeface="Cambria Math" panose="02040503050406030204" pitchFamily="18" charset="0"/>
                              <a:ea typeface="Cambria Math" panose="02040503050406030204" pitchFamily="18" charset="0"/>
                            </a:rPr>
                            <m:t>𝑓</m:t>
                          </m:r>
                        </m:e>
                      </m:nary>
                      <m:r>
                        <a:rPr lang="de-DE" i="1">
                          <a:latin typeface="Cambria Math" panose="02040503050406030204" pitchFamily="18" charset="0"/>
                          <a:ea typeface="Cambria Math" panose="02040503050406030204" pitchFamily="18" charset="0"/>
                        </a:rPr>
                        <m:t>∙</m:t>
                      </m:r>
                      <m:nary>
                        <m:naryPr>
                          <m:chr m:val="∏"/>
                          <m:supHide m:val="on"/>
                          <m:ctrlPr>
                            <a:rPr lang="de-DE" i="1">
                              <a:latin typeface="Cambria Math" panose="02040503050406030204" pitchFamily="18" charset="0"/>
                            </a:rPr>
                          </m:ctrlPr>
                        </m:naryPr>
                        <m:sub>
                          <m:r>
                            <m:rPr>
                              <m:brk m:alnAt="7"/>
                            </m:rPr>
                            <a:rPr lang="de-DE" i="1">
                              <a:latin typeface="Cambria Math" panose="02040503050406030204" pitchFamily="18" charset="0"/>
                              <a:ea typeface="Cambria Math" panose="02040503050406030204" pitchFamily="18" charset="0"/>
                            </a:rPr>
                            <m:t>𝑓</m:t>
                          </m:r>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brk m:alnAt="7"/>
                                </m:rPr>
                                <a:rPr lang="de-DE" i="1">
                                  <a:latin typeface="Cambria Math" panose="02040503050406030204" pitchFamily="18" charset="0"/>
                                  <a:ea typeface="Cambria Math" panose="02040503050406030204" pitchFamily="18" charset="0"/>
                                </a:rPr>
                                <m:t>𝐹</m:t>
                              </m:r>
                            </m:e>
                            <m:sub>
                              <m:r>
                                <a:rPr lang="de-DE" b="1" i="1">
                                  <a:latin typeface="Cambria Math" panose="02040503050406030204" pitchFamily="18" charset="0"/>
                                  <a:ea typeface="Cambria Math" panose="02040503050406030204" pitchFamily="18" charset="0"/>
                                </a:rPr>
                                <m:t>𝑼</m:t>
                              </m:r>
                            </m:sub>
                          </m:sSub>
                        </m:sub>
                        <m:sup/>
                        <m:e>
                          <m:r>
                            <a:rPr lang="de-DE" i="1">
                              <a:latin typeface="Cambria Math" panose="02040503050406030204" pitchFamily="18" charset="0"/>
                              <a:ea typeface="Cambria Math" panose="02040503050406030204" pitchFamily="18" charset="0"/>
                            </a:rPr>
                            <m:t>𝑓</m:t>
                          </m:r>
                        </m:e>
                      </m:nary>
                      <m:r>
                        <a:rPr lang="de-DE" b="0" i="1" smtClean="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𝑍</m:t>
                          </m:r>
                        </m:den>
                      </m:f>
                      <m:r>
                        <a:rPr lang="de-DE" i="1">
                          <a:latin typeface="Cambria Math" panose="02040503050406030204" pitchFamily="18" charset="0"/>
                          <a:ea typeface="Cambria Math" panose="02040503050406030204" pitchFamily="18" charset="0"/>
                        </a:rPr>
                        <m:t>𝑓</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𝑻</m:t>
                          </m:r>
                          <m:r>
                            <a:rPr lang="de-DE" i="1">
                              <a:latin typeface="Cambria Math" panose="02040503050406030204" pitchFamily="18" charset="0"/>
                              <a:ea typeface="Cambria Math" panose="02040503050406030204" pitchFamily="18" charset="0"/>
                            </a:rPr>
                            <m:t>,</m:t>
                          </m:r>
                          <m:sSub>
                            <m:sSubPr>
                              <m:ctrlPr>
                                <a:rPr lang="de-DE" b="1"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𝑽</m:t>
                              </m:r>
                            </m:e>
                            <m:sub>
                              <m:r>
                                <a:rPr lang="de-DE" b="0" i="1" smtClean="0">
                                  <a:latin typeface="Cambria Math" panose="02040503050406030204" pitchFamily="18" charset="0"/>
                                  <a:ea typeface="Cambria Math" panose="02040503050406030204" pitchFamily="18" charset="0"/>
                                </a:rPr>
                                <m:t>1</m:t>
                              </m:r>
                            </m:sub>
                          </m:sSub>
                          <m:r>
                            <a:rPr lang="de-DE" b="1" i="1" smtClean="0">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𝑺</m:t>
                          </m:r>
                        </m:e>
                      </m:d>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𝑔</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ea typeface="Cambria Math" panose="02040503050406030204" pitchFamily="18" charset="0"/>
                            </a:rPr>
                            <m:t>𝑼</m:t>
                          </m:r>
                          <m:r>
                            <a:rPr lang="de-DE" i="1">
                              <a:latin typeface="Cambria Math" panose="02040503050406030204" pitchFamily="18" charset="0"/>
                              <a:ea typeface="Cambria Math" panose="02040503050406030204" pitchFamily="18" charset="0"/>
                            </a:rPr>
                            <m:t>,</m:t>
                          </m:r>
                          <m:sSub>
                            <m:sSubPr>
                              <m:ctrlPr>
                                <a:rPr lang="de-DE" b="1" i="1" smtClean="0">
                                  <a:latin typeface="Cambria Math" panose="02040503050406030204" pitchFamily="18" charset="0"/>
                                  <a:ea typeface="Cambria Math" panose="02040503050406030204" pitchFamily="18" charset="0"/>
                                </a:rPr>
                              </m:ctrlPr>
                            </m:sSubPr>
                            <m:e>
                              <m:r>
                                <a:rPr lang="de-DE" b="1" i="1" smtClean="0">
                                  <a:latin typeface="Cambria Math" panose="02040503050406030204" pitchFamily="18" charset="0"/>
                                  <a:ea typeface="Cambria Math" panose="02040503050406030204" pitchFamily="18" charset="0"/>
                                </a:rPr>
                                <m:t>𝑽</m:t>
                              </m:r>
                            </m:e>
                            <m:sub>
                              <m:r>
                                <a:rPr lang="de-DE" b="0" i="1" smtClean="0">
                                  <a:latin typeface="Cambria Math" panose="02040503050406030204" pitchFamily="18" charset="0"/>
                                  <a:ea typeface="Cambria Math" panose="02040503050406030204" pitchFamily="18" charset="0"/>
                                </a:rPr>
                                <m:t>2</m:t>
                              </m:r>
                            </m:sub>
                          </m:sSub>
                          <m:r>
                            <a:rPr lang="de-DE" b="1" i="1" smtClean="0">
                              <a:latin typeface="Cambria Math" panose="02040503050406030204" pitchFamily="18" charset="0"/>
                              <a:ea typeface="Cambria Math" panose="02040503050406030204" pitchFamily="18" charset="0"/>
                            </a:rPr>
                            <m:t>, </m:t>
                          </m:r>
                          <m:r>
                            <a:rPr lang="de-DE" b="1" i="1">
                              <a:latin typeface="Cambria Math" panose="02040503050406030204" pitchFamily="18" charset="0"/>
                              <a:ea typeface="Cambria Math" panose="02040503050406030204" pitchFamily="18" charset="0"/>
                            </a:rPr>
                            <m:t>𝑺</m:t>
                          </m:r>
                        </m:e>
                      </m:d>
                    </m:oMath>
                  </m:oMathPara>
                </a14:m>
                <a:endParaRPr lang="de-DE" dirty="0"/>
              </a:p>
              <a:p>
                <a:pPr lvl="2"/>
                <a:r>
                  <a:rPr lang="de-DE" dirty="0"/>
                  <a:t>Mit Dekompositionsregel bedingter Unabhängigkeiten, </a:t>
                </a:r>
                <a14:m>
                  <m:oMath xmlns:m="http://schemas.openxmlformats.org/officeDocument/2006/math">
                    <m:d>
                      <m:dPr>
                        <m:ctrlPr>
                          <a:rPr lang="de-DE" b="0" i="1" smtClean="0">
                            <a:solidFill>
                              <a:schemeClr val="tx1"/>
                            </a:solidFill>
                            <a:latin typeface="Cambria Math" panose="02040503050406030204" pitchFamily="18" charset="0"/>
                          </a:rPr>
                        </m:ctrlPr>
                      </m:dPr>
                      <m:e>
                        <m:r>
                          <a:rPr lang="de-DE" b="1" i="1" smtClean="0">
                            <a:solidFill>
                              <a:schemeClr val="tx1"/>
                            </a:solidFill>
                            <a:latin typeface="Cambria Math" panose="02040503050406030204" pitchFamily="18" charset="0"/>
                          </a:rPr>
                          <m:t>𝑨</m:t>
                        </m:r>
                        <m:r>
                          <a:rPr lang="de-DE" i="1">
                            <a:solidFill>
                              <a:schemeClr val="tx1"/>
                            </a:solidFill>
                            <a:latin typeface="Cambria Math" panose="02040503050406030204" pitchFamily="18" charset="0"/>
                            <a:ea typeface="Cambria Math" panose="02040503050406030204" pitchFamily="18" charset="0"/>
                          </a:rPr>
                          <m:t>⊥</m:t>
                        </m:r>
                        <m:r>
                          <a:rPr lang="de-DE" b="1" i="1" smtClean="0">
                            <a:solidFill>
                              <a:schemeClr val="tx1"/>
                            </a:solidFill>
                            <a:latin typeface="Cambria Math" panose="02040503050406030204" pitchFamily="18" charset="0"/>
                            <a:ea typeface="Cambria Math" panose="02040503050406030204" pitchFamily="18" charset="0"/>
                          </a:rPr>
                          <m:t>𝑩</m:t>
                        </m:r>
                        <m:r>
                          <a:rPr lang="de-DE" b="0" i="1" smtClean="0">
                            <a:solidFill>
                              <a:schemeClr val="tx1"/>
                            </a:solidFill>
                            <a:latin typeface="Cambria Math" panose="02040503050406030204" pitchFamily="18" charset="0"/>
                            <a:ea typeface="Cambria Math" panose="02040503050406030204" pitchFamily="18" charset="0"/>
                          </a:rPr>
                          <m:t>,</m:t>
                        </m:r>
                        <m:r>
                          <a:rPr lang="de-DE" b="1" i="1" smtClean="0">
                            <a:solidFill>
                              <a:schemeClr val="tx1"/>
                            </a:solidFill>
                            <a:latin typeface="Cambria Math" panose="02040503050406030204" pitchFamily="18" charset="0"/>
                            <a:ea typeface="Cambria Math" panose="02040503050406030204" pitchFamily="18" charset="0"/>
                          </a:rPr>
                          <m:t>𝑪</m:t>
                        </m:r>
                        <m:r>
                          <a:rPr lang="de-DE" i="1">
                            <a:solidFill>
                              <a:schemeClr val="tx1"/>
                            </a:solidFill>
                            <a:latin typeface="Cambria Math" panose="02040503050406030204" pitchFamily="18" charset="0"/>
                            <a:ea typeface="Cambria Math" panose="02040503050406030204" pitchFamily="18" charset="0"/>
                          </a:rPr>
                          <m:t> | </m:t>
                        </m:r>
                        <m:r>
                          <a:rPr lang="de-DE" b="1" i="1" smtClean="0">
                            <a:solidFill>
                              <a:schemeClr val="tx1"/>
                            </a:solidFill>
                            <a:latin typeface="Cambria Math" panose="02040503050406030204" pitchFamily="18" charset="0"/>
                            <a:ea typeface="Cambria Math" panose="02040503050406030204" pitchFamily="18" charset="0"/>
                          </a:rPr>
                          <m:t>𝑫</m:t>
                        </m:r>
                      </m:e>
                    </m:d>
                    <m:r>
                      <a:rPr lang="de-DE" b="0" i="1" smtClean="0">
                        <a:solidFill>
                          <a:schemeClr val="tx1"/>
                        </a:solidFill>
                        <a:latin typeface="Cambria Math" panose="02040503050406030204" pitchFamily="18" charset="0"/>
                        <a:ea typeface="Cambria Math" panose="02040503050406030204" pitchFamily="18" charset="0"/>
                      </a:rPr>
                      <m:t>⇒</m:t>
                    </m:r>
                    <m:d>
                      <m:dPr>
                        <m:ctrlPr>
                          <a:rPr lang="de-DE" i="1">
                            <a:latin typeface="Cambria Math" panose="02040503050406030204" pitchFamily="18" charset="0"/>
                          </a:rPr>
                        </m:ctrlPr>
                      </m:dPr>
                      <m:e>
                        <m:r>
                          <a:rPr lang="de-DE" b="1" i="1">
                            <a:latin typeface="Cambria Math" panose="02040503050406030204" pitchFamily="18" charset="0"/>
                          </a:rPr>
                          <m:t>𝑨</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𝑩</m:t>
                        </m:r>
                        <m:r>
                          <a:rPr lang="de-DE" i="1">
                            <a:latin typeface="Cambria Math" panose="02040503050406030204" pitchFamily="18" charset="0"/>
                            <a:ea typeface="Cambria Math" panose="02040503050406030204" pitchFamily="18" charset="0"/>
                          </a:rPr>
                          <m:t>| </m:t>
                        </m:r>
                        <m:r>
                          <a:rPr lang="de-DE" b="1" i="1">
                            <a:latin typeface="Cambria Math" panose="02040503050406030204" pitchFamily="18" charset="0"/>
                            <a:ea typeface="Cambria Math" panose="02040503050406030204" pitchFamily="18" charset="0"/>
                          </a:rPr>
                          <m:t>𝑫</m:t>
                        </m:r>
                      </m:e>
                    </m:d>
                  </m:oMath>
                </a14:m>
                <a:r>
                  <a:rPr lang="de-DE" dirty="0"/>
                  <a:t>, gilt dann </a:t>
                </a:r>
                <a14:m>
                  <m:oMath xmlns:m="http://schemas.openxmlformats.org/officeDocument/2006/math">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𝑻</m:t>
                        </m:r>
                        <m:r>
                          <a:rPr lang="de-DE"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𝑼</m:t>
                        </m:r>
                        <m:r>
                          <a:rPr lang="de-DE" i="1">
                            <a:solidFill>
                              <a:schemeClr val="accent1"/>
                            </a:solidFill>
                            <a:latin typeface="Cambria Math" panose="02040503050406030204" pitchFamily="18" charset="0"/>
                            <a:ea typeface="Cambria Math" panose="02040503050406030204" pitchFamily="18" charset="0"/>
                          </a:rPr>
                          <m:t> | </m:t>
                        </m:r>
                        <m:r>
                          <a:rPr lang="de-DE" b="1" i="1">
                            <a:solidFill>
                              <a:schemeClr val="accent1"/>
                            </a:solidFill>
                            <a:latin typeface="Cambria Math" panose="02040503050406030204" pitchFamily="18" charset="0"/>
                            <a:ea typeface="Cambria Math" panose="02040503050406030204" pitchFamily="18" charset="0"/>
                          </a:rPr>
                          <m:t>𝑺</m:t>
                        </m:r>
                      </m:e>
                    </m:d>
                  </m:oMath>
                </a14:m>
                <a:r>
                  <a:rPr lang="de-DE" dirty="0"/>
                  <a:t> mit dem gleichen Argument wie bei der initialen Betrachtung</a:t>
                </a:r>
              </a:p>
              <a:p>
                <a:r>
                  <a:rPr lang="de-DE" i="1" dirty="0"/>
                  <a:t>Monoton</a:t>
                </a:r>
                <a:r>
                  <a:rPr lang="de-DE" dirty="0"/>
                  <a:t>: falls </a:t>
                </a:r>
                <a14:m>
                  <m:oMath xmlns:m="http://schemas.openxmlformats.org/officeDocument/2006/math">
                    <m:r>
                      <a:rPr lang="de-DE" i="1" smtClean="0">
                        <a:solidFill>
                          <a:schemeClr val="tx1"/>
                        </a:solidFill>
                        <a:latin typeface="Cambria Math" panose="02040503050406030204" pitchFamily="18" charset="0"/>
                        <a:ea typeface="Cambria Math" panose="02040503050406030204" pitchFamily="18" charset="0"/>
                      </a:rPr>
                      <m:t>𝑠𝑒𝑝</m:t>
                    </m:r>
                    <m:d>
                      <m:dPr>
                        <m:ctrlPr>
                          <a:rPr lang="de-DE" i="1">
                            <a:solidFill>
                              <a:schemeClr val="tx1"/>
                            </a:solidFill>
                            <a:latin typeface="Cambria Math" panose="02040503050406030204" pitchFamily="18" charset="0"/>
                            <a:ea typeface="Cambria Math" panose="02040503050406030204" pitchFamily="18" charset="0"/>
                          </a:rPr>
                        </m:ctrlPr>
                      </m:dPr>
                      <m:e>
                        <m:r>
                          <a:rPr lang="de-DE" b="1" i="1">
                            <a:solidFill>
                              <a:schemeClr val="tx1"/>
                            </a:solidFill>
                            <a:latin typeface="Cambria Math" panose="02040503050406030204" pitchFamily="18" charset="0"/>
                          </a:rPr>
                          <m:t>𝑻</m:t>
                        </m:r>
                        <m:r>
                          <a:rPr lang="de-DE" i="1">
                            <a:solidFill>
                              <a:schemeClr val="tx1"/>
                            </a:solidFill>
                            <a:latin typeface="Cambria Math" panose="02040503050406030204" pitchFamily="18" charset="0"/>
                          </a:rPr>
                          <m:t>;</m:t>
                        </m:r>
                        <m:r>
                          <a:rPr lang="de-DE" b="1" i="1">
                            <a:solidFill>
                              <a:schemeClr val="tx1"/>
                            </a:solidFill>
                            <a:latin typeface="Cambria Math" panose="02040503050406030204" pitchFamily="18" charset="0"/>
                          </a:rPr>
                          <m:t>𝑼</m:t>
                        </m:r>
                        <m:r>
                          <a:rPr lang="de-DE" i="1">
                            <a:solidFill>
                              <a:schemeClr val="tx1"/>
                            </a:solidFill>
                            <a:latin typeface="Cambria Math" panose="02040503050406030204" pitchFamily="18" charset="0"/>
                          </a:rPr>
                          <m:t> | </m:t>
                        </m:r>
                        <m:r>
                          <a:rPr lang="de-DE" b="1" i="1">
                            <a:solidFill>
                              <a:schemeClr val="tx1"/>
                            </a:solidFill>
                            <a:latin typeface="Cambria Math" panose="02040503050406030204" pitchFamily="18" charset="0"/>
                          </a:rPr>
                          <m:t>𝑺</m:t>
                        </m:r>
                      </m:e>
                    </m:d>
                  </m:oMath>
                </a14:m>
                <a:r>
                  <a:rPr lang="de-DE" dirty="0"/>
                  <a:t> gilt, dann gilt auch </a:t>
                </a:r>
                <a14:m>
                  <m:oMath xmlns:m="http://schemas.openxmlformats.org/officeDocument/2006/math">
                    <m:r>
                      <a:rPr lang="de-DE" i="1">
                        <a:latin typeface="Cambria Math" panose="02040503050406030204" pitchFamily="18" charset="0"/>
                        <a:ea typeface="Cambria Math" panose="02040503050406030204" pitchFamily="18" charset="0"/>
                      </a:rPr>
                      <m:t>𝑠𝑒𝑝</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rPr>
                          <m:t>𝑻</m:t>
                        </m:r>
                        <m:r>
                          <a:rPr lang="de-DE" i="1">
                            <a:latin typeface="Cambria Math" panose="02040503050406030204" pitchFamily="18" charset="0"/>
                          </a:rPr>
                          <m:t>;</m:t>
                        </m:r>
                        <m:r>
                          <a:rPr lang="de-DE" b="1" i="1">
                            <a:latin typeface="Cambria Math" panose="02040503050406030204" pitchFamily="18" charset="0"/>
                          </a:rPr>
                          <m:t>𝑼</m:t>
                        </m:r>
                        <m:r>
                          <a:rPr lang="de-DE" i="1">
                            <a:latin typeface="Cambria Math" panose="02040503050406030204" pitchFamily="18" charset="0"/>
                          </a:rPr>
                          <m:t> | </m:t>
                        </m:r>
                        <m:r>
                          <a:rPr lang="de-DE" b="1" i="1">
                            <a:latin typeface="Cambria Math" panose="02040503050406030204" pitchFamily="18" charset="0"/>
                          </a:rPr>
                          <m:t>𝑺</m:t>
                        </m:r>
                        <m:r>
                          <a:rPr lang="de-DE" b="1" i="1" smtClean="0">
                            <a:latin typeface="Cambria Math" panose="02040503050406030204" pitchFamily="18" charset="0"/>
                          </a:rPr>
                          <m:t>′</m:t>
                        </m:r>
                      </m:e>
                    </m:d>
                  </m:oMath>
                </a14:m>
                <a:r>
                  <a:rPr lang="de-DE" dirty="0"/>
                  <a:t> für </a:t>
                </a:r>
                <a14:m>
                  <m:oMath xmlns:m="http://schemas.openxmlformats.org/officeDocument/2006/math">
                    <m:r>
                      <a:rPr lang="de-DE" b="1" i="1">
                        <a:latin typeface="Cambria Math" panose="02040503050406030204" pitchFamily="18" charset="0"/>
                      </a:rPr>
                      <m:t>𝑺</m:t>
                    </m:r>
                    <m:r>
                      <a:rPr lang="de-DE" b="1" i="1">
                        <a:latin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𝑺</m:t>
                    </m:r>
                  </m:oMath>
                </a14:m>
                <a:endParaRPr lang="de-DE" dirty="0"/>
              </a:p>
            </p:txBody>
          </p:sp>
        </mc:Choice>
        <mc:Fallback xmlns="">
          <p:sp>
            <p:nvSpPr>
              <p:cNvPr id="3" name="Content Placeholder 2">
                <a:extLst>
                  <a:ext uri="{FF2B5EF4-FFF2-40B4-BE49-F238E27FC236}">
                    <a16:creationId xmlns:a16="http://schemas.microsoft.com/office/drawing/2014/main" id="{DF8031A3-6C49-3544-98BD-4F15220DFB60}"/>
                  </a:ext>
                </a:extLst>
              </p:cNvPr>
              <p:cNvSpPr>
                <a:spLocks noGrp="1" noRot="1" noChangeAspect="1" noMove="1" noResize="1" noEditPoints="1" noAdjustHandles="1" noChangeArrowheads="1" noChangeShapeType="1" noTextEdit="1"/>
              </p:cNvSpPr>
              <p:nvPr>
                <p:ph idx="1"/>
              </p:nvPr>
            </p:nvSpPr>
            <p:spPr>
              <a:blipFill>
                <a:blip r:embed="rId3"/>
                <a:stretch>
                  <a:fillRect l="-1435" t="-2687" r="-221" b="-7761"/>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F865E607-080A-7145-9E5C-5F396AC773E2}"/>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14E83D81-9DA0-1A48-8B24-93241A38E9C2}"/>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9177E3C4-856B-E842-BC72-500DED80E3A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91</a:t>
            </a:fld>
            <a:r>
              <a:rPr lang="de-DE"/>
              <a:t> </a:t>
            </a:r>
            <a:endParaRPr lang="de-DE" sz="1400" dirty="0"/>
          </a:p>
        </p:txBody>
      </p:sp>
    </p:spTree>
    <p:extLst>
      <p:ext uri="{BB962C8B-B14F-4D97-AF65-F5344CB8AC3E}">
        <p14:creationId xmlns:p14="http://schemas.microsoft.com/office/powerpoint/2010/main" val="3758483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2411D-6ADA-9E4F-B213-15E0691D230F}"/>
              </a:ext>
            </a:extLst>
          </p:cNvPr>
          <p:cNvSpPr>
            <a:spLocks noGrp="1"/>
          </p:cNvSpPr>
          <p:nvPr>
            <p:ph type="title"/>
          </p:nvPr>
        </p:nvSpPr>
        <p:spPr/>
        <p:txBody>
          <a:bodyPr/>
          <a:lstStyle/>
          <a:p>
            <a:r>
              <a:rPr lang="de-DE" dirty="0"/>
              <a:t>Beispiel: Unabhängigkeiten in Faktormodellen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1D66923-3853-FD41-8E02-697B8F5C57D2}"/>
                  </a:ext>
                </a:extLst>
              </p:cNvPr>
              <p:cNvSpPr>
                <a:spLocks noGrp="1"/>
              </p:cNvSpPr>
              <p:nvPr>
                <p:ph idx="1"/>
              </p:nvPr>
            </p:nvSpPr>
            <p:spPr/>
            <p:txBody>
              <a:bodyPr/>
              <a:lstStyle/>
              <a:p>
                <a:r>
                  <a:rPr lang="de-DE" dirty="0"/>
                  <a:t>Paarweise Unabhängigkeiten:</a:t>
                </a:r>
              </a:p>
              <a:p>
                <a:pPr lvl="1"/>
                <a14:m>
                  <m:oMath xmlns:m="http://schemas.openxmlformats.org/officeDocument/2006/math">
                    <m:r>
                      <a:rPr lang="de-DE" i="1">
                        <a:latin typeface="Cambria Math" charset="0"/>
                      </a:rPr>
                      <m:t>𝑁𝑎</m:t>
                    </m:r>
                    <m:r>
                      <a:rPr lang="de-DE" i="1">
                        <a:latin typeface="Cambria Math" panose="02040503050406030204" pitchFamily="18" charset="0"/>
                      </a:rPr>
                      <m:t>𝑡𝐷𝑖𝑠</m:t>
                    </m:r>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𝑇𝑟𝑎𝑣𝑒𝑙</m:t>
                    </m:r>
                    <m:r>
                      <a:rPr lang="de-DE" b="0" i="1" smtClean="0">
                        <a:latin typeface="Cambria Math" panose="02040503050406030204" pitchFamily="18" charset="0"/>
                        <a:ea typeface="Cambria Math" panose="02040503050406030204" pitchFamily="18" charset="0"/>
                      </a:rPr>
                      <m:t> | </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𝐴𝑟𝑡𝑖𝑓</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𝐸𝑝𝑖𝑑</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𝑇𝑟𝑒𝑎𝑡</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𝑆𝑖𝑐𝑘</m:t>
                        </m:r>
                      </m:e>
                    </m:d>
                  </m:oMath>
                </a14:m>
                <a:r>
                  <a:rPr lang="de-DE" dirty="0"/>
                  <a:t> </a:t>
                </a:r>
              </a:p>
              <a:p>
                <a:pPr lvl="2"/>
                <a14:m>
                  <m:oMath xmlns:m="http://schemas.openxmlformats.org/officeDocument/2006/math">
                    <m:r>
                      <a:rPr lang="de-DE" i="1">
                        <a:latin typeface="Cambria Math" charset="0"/>
                      </a:rPr>
                      <m:t>𝑁𝑎</m:t>
                    </m:r>
                    <m:r>
                      <a:rPr lang="de-DE" i="1">
                        <a:latin typeface="Cambria Math" panose="02040503050406030204" pitchFamily="18" charset="0"/>
                      </a:rPr>
                      <m:t>𝑡𝐷𝑖𝑠</m:t>
                    </m:r>
                  </m:oMath>
                </a14:m>
                <a:r>
                  <a:rPr lang="de-DE" dirty="0"/>
                  <a:t> mit </a:t>
                </a:r>
                <a14:m>
                  <m:oMath xmlns:m="http://schemas.openxmlformats.org/officeDocument/2006/math">
                    <m:r>
                      <a:rPr lang="de-DE" i="1">
                        <a:latin typeface="Cambria Math" panose="02040503050406030204" pitchFamily="18" charset="0"/>
                        <a:ea typeface="Cambria Math" panose="02040503050406030204" pitchFamily="18" charset="0"/>
                      </a:rPr>
                      <m:t>𝐴𝑟𝑡𝑖𝑓</m:t>
                    </m:r>
                  </m:oMath>
                </a14:m>
                <a:r>
                  <a:rPr lang="de-DE" dirty="0"/>
                  <a:t> austauschbar</a:t>
                </a:r>
              </a:p>
              <a:p>
                <a:pPr lvl="2"/>
                <a14:m>
                  <m:oMath xmlns:m="http://schemas.openxmlformats.org/officeDocument/2006/math">
                    <m:r>
                      <a:rPr lang="de-DE" i="1">
                        <a:latin typeface="Cambria Math" panose="02040503050406030204" pitchFamily="18" charset="0"/>
                        <a:ea typeface="Cambria Math" panose="02040503050406030204" pitchFamily="18" charset="0"/>
                      </a:rPr>
                      <m:t>𝑇𝑟𝑎𝑣𝑒𝑙</m:t>
                    </m:r>
                  </m:oMath>
                </a14:m>
                <a:r>
                  <a:rPr lang="de-DE" dirty="0"/>
                  <a:t> mit </a:t>
                </a:r>
                <a14:m>
                  <m:oMath xmlns:m="http://schemas.openxmlformats.org/officeDocument/2006/math">
                    <m:r>
                      <a:rPr lang="de-DE" i="1">
                        <a:latin typeface="Cambria Math" panose="02040503050406030204" pitchFamily="18" charset="0"/>
                        <a:ea typeface="Cambria Math" panose="02040503050406030204" pitchFamily="18" charset="0"/>
                      </a:rPr>
                      <m:t>𝑇𝑟𝑒𝑎𝑡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𝑆𝑖𝑐𝑘</m:t>
                    </m:r>
                  </m:oMath>
                </a14:m>
                <a:r>
                  <a:rPr lang="de-DE" dirty="0"/>
                  <a:t> austauschbar</a:t>
                </a:r>
              </a:p>
              <a:p>
                <a:pPr lvl="1"/>
                <a14:m>
                  <m:oMath xmlns:m="http://schemas.openxmlformats.org/officeDocument/2006/math">
                    <m:r>
                      <a:rPr lang="de-DE" b="0" i="1" smtClean="0">
                        <a:latin typeface="Cambria Math" panose="02040503050406030204" pitchFamily="18" charset="0"/>
                      </a:rPr>
                      <m:t>𝑇𝑟𝑒𝑎𝑡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𝑇𝑟𝑎𝑣𝑒𝑙</m:t>
                    </m:r>
                    <m:r>
                      <a:rPr lang="de-DE" i="1">
                        <a:latin typeface="Cambria Math" panose="02040503050406030204" pitchFamily="18" charset="0"/>
                        <a:ea typeface="Cambria Math" panose="02040503050406030204" pitchFamily="18" charset="0"/>
                      </a:rPr>
                      <m:t> | </m:t>
                    </m:r>
                    <m:d>
                      <m:dPr>
                        <m:begChr m:val="{"/>
                        <m:endChr m:val="}"/>
                        <m:ctrlPr>
                          <a:rPr lang="de-DE" i="1">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𝑁𝑎𝑡𝐷𝑖𝑠</m:t>
                        </m:r>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𝐴𝑟𝑡𝑖𝑓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𝐸𝑝𝑖𝑑</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𝑆𝑖𝑐𝑘</m:t>
                        </m:r>
                      </m:e>
                    </m:d>
                  </m:oMath>
                </a14:m>
                <a:endParaRPr lang="de-DE" dirty="0"/>
              </a:p>
              <a:p>
                <a:pPr lvl="1"/>
                <a14:m>
                  <m:oMath xmlns:m="http://schemas.openxmlformats.org/officeDocument/2006/math">
                    <m:r>
                      <a:rPr lang="de-DE" i="1">
                        <a:latin typeface="Cambria Math" panose="02040503050406030204" pitchFamily="18" charset="0"/>
                        <a:ea typeface="Cambria Math" panose="02040503050406030204" pitchFamily="18" charset="0"/>
                      </a:rPr>
                      <m:t>𝐸𝑝𝑖𝑑</m:t>
                    </m:r>
                  </m:oMath>
                </a14:m>
                <a:r>
                  <a:rPr lang="de-DE" dirty="0"/>
                  <a:t> hat keine Nichtnachbarn</a:t>
                </a:r>
              </a:p>
              <a:p>
                <a:r>
                  <a:rPr lang="de-DE" dirty="0"/>
                  <a:t>Lokale Unabhängigkeiten</a:t>
                </a:r>
              </a:p>
              <a:p>
                <a:pPr lvl="1"/>
                <a14:m>
                  <m:oMath xmlns:m="http://schemas.openxmlformats.org/officeDocument/2006/math">
                    <m:r>
                      <a:rPr lang="de-DE" i="1">
                        <a:latin typeface="Cambria Math" charset="0"/>
                      </a:rPr>
                      <m:t>𝑁𝑎</m:t>
                    </m:r>
                    <m:r>
                      <a:rPr lang="de-DE" i="1">
                        <a:latin typeface="Cambria Math" panose="02040503050406030204" pitchFamily="18" charset="0"/>
                      </a:rPr>
                      <m:t>𝑡𝐷𝑖𝑠</m:t>
                    </m:r>
                    <m:r>
                      <a:rPr lang="de-DE" i="1">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𝑇𝑟𝑎𝑣𝑒𝑙</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𝑇𝑟𝑒𝑎𝑡</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𝑆𝑖𝑐𝑘</m:t>
                        </m:r>
                      </m:e>
                    </m:d>
                    <m:r>
                      <a:rPr lang="de-DE" i="1">
                        <a:latin typeface="Cambria Math" panose="02040503050406030204" pitchFamily="18" charset="0"/>
                        <a:ea typeface="Cambria Math" panose="02040503050406030204" pitchFamily="18" charset="0"/>
                      </a:rPr>
                      <m:t> | </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𝐴𝑟𝑡𝑖𝑓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𝐸𝑝𝑖𝑑</m:t>
                        </m:r>
                      </m:e>
                    </m:d>
                  </m:oMath>
                </a14:m>
                <a:endParaRPr lang="de-DE" dirty="0"/>
              </a:p>
              <a:p>
                <a:pPr lvl="2"/>
                <a14:m>
                  <m:oMath xmlns:m="http://schemas.openxmlformats.org/officeDocument/2006/math">
                    <m:r>
                      <a:rPr lang="de-DE" i="1">
                        <a:latin typeface="Cambria Math" charset="0"/>
                      </a:rPr>
                      <m:t>𝑁𝑎</m:t>
                    </m:r>
                    <m:r>
                      <a:rPr lang="de-DE" i="1">
                        <a:latin typeface="Cambria Math" panose="02040503050406030204" pitchFamily="18" charset="0"/>
                      </a:rPr>
                      <m:t>𝑡𝐷𝑖𝑠</m:t>
                    </m:r>
                  </m:oMath>
                </a14:m>
                <a:r>
                  <a:rPr lang="de-DE" dirty="0"/>
                  <a:t> mit </a:t>
                </a:r>
                <a14:m>
                  <m:oMath xmlns:m="http://schemas.openxmlformats.org/officeDocument/2006/math">
                    <m:r>
                      <a:rPr lang="de-DE" i="1">
                        <a:latin typeface="Cambria Math" panose="02040503050406030204" pitchFamily="18" charset="0"/>
                        <a:ea typeface="Cambria Math" panose="02040503050406030204" pitchFamily="18" charset="0"/>
                      </a:rPr>
                      <m:t>𝐴𝑟𝑡𝑖𝑓</m:t>
                    </m:r>
                  </m:oMath>
                </a14:m>
                <a:r>
                  <a:rPr lang="de-DE" dirty="0"/>
                  <a:t> austauschbar</a:t>
                </a:r>
              </a:p>
              <a:p>
                <a:pPr lvl="1"/>
                <a14:m>
                  <m:oMath xmlns:m="http://schemas.openxmlformats.org/officeDocument/2006/math">
                    <m:r>
                      <a:rPr lang="de-DE" i="1">
                        <a:latin typeface="Cambria Math" panose="02040503050406030204" pitchFamily="18" charset="0"/>
                      </a:rPr>
                      <m:t>𝑇𝑟𝑒𝑎𝑡</m:t>
                    </m:r>
                    <m:r>
                      <a:rPr lang="de-DE" i="1">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𝑁𝑎𝑡𝐷𝑖𝑠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𝐴𝑟𝑡𝑖𝑓</m:t>
                        </m:r>
                        <m:r>
                          <a:rPr lang="de-DE" b="0" i="1" smtClean="0">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𝑇𝑟𝑎𝑣𝑒𝑙</m:t>
                        </m:r>
                      </m:e>
                    </m:d>
                    <m:r>
                      <a:rPr lang="de-DE" i="1">
                        <a:latin typeface="Cambria Math" panose="02040503050406030204" pitchFamily="18" charset="0"/>
                        <a:ea typeface="Cambria Math" panose="02040503050406030204" pitchFamily="18" charset="0"/>
                      </a:rPr>
                      <m:t> | </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𝑆𝑖𝑐𝑘</m:t>
                        </m:r>
                      </m:e>
                    </m:d>
                  </m:oMath>
                </a14:m>
                <a:endParaRPr lang="de-DE" dirty="0"/>
              </a:p>
              <a:p>
                <a:pPr lvl="2"/>
                <a14:m>
                  <m:oMath xmlns:m="http://schemas.openxmlformats.org/officeDocument/2006/math">
                    <m:r>
                      <a:rPr lang="de-DE" b="0" i="1" smtClean="0">
                        <a:latin typeface="Cambria Math" panose="02040503050406030204" pitchFamily="18" charset="0"/>
                        <a:ea typeface="Cambria Math" panose="02040503050406030204" pitchFamily="18" charset="0"/>
                      </a:rPr>
                      <m:t>𝑇𝑟𝑒𝑎𝑡</m:t>
                    </m:r>
                  </m:oMath>
                </a14:m>
                <a:r>
                  <a:rPr lang="de-DE" dirty="0"/>
                  <a:t> mit </a:t>
                </a:r>
                <a14:m>
                  <m:oMath xmlns:m="http://schemas.openxmlformats.org/officeDocument/2006/math">
                    <m:r>
                      <a:rPr lang="de-DE" i="1">
                        <a:latin typeface="Cambria Math" panose="02040503050406030204" pitchFamily="18" charset="0"/>
                        <a:ea typeface="Cambria Math" panose="02040503050406030204" pitchFamily="18" charset="0"/>
                      </a:rPr>
                      <m:t>𝑇𝑟𝑎</m:t>
                    </m:r>
                    <m:r>
                      <a:rPr lang="de-DE" b="0" i="1" smtClean="0">
                        <a:latin typeface="Cambria Math" panose="02040503050406030204" pitchFamily="18" charset="0"/>
                        <a:ea typeface="Cambria Math" panose="02040503050406030204" pitchFamily="18" charset="0"/>
                      </a:rPr>
                      <m:t>𝑣𝑒𝑙</m:t>
                    </m:r>
                  </m:oMath>
                </a14:m>
                <a:r>
                  <a:rPr lang="de-DE" dirty="0"/>
                  <a:t> austauschbar</a:t>
                </a:r>
              </a:p>
              <a:p>
                <a:pPr lvl="1"/>
                <a14:m>
                  <m:oMath xmlns:m="http://schemas.openxmlformats.org/officeDocument/2006/math">
                    <m:r>
                      <a:rPr lang="de-DE" b="0" i="1" smtClean="0">
                        <a:latin typeface="Cambria Math" panose="02040503050406030204" pitchFamily="18" charset="0"/>
                      </a:rPr>
                      <m:t>𝑆𝑖𝑐𝑘</m:t>
                    </m:r>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𝑁𝑎𝑡𝐷𝑖𝑠</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𝐴𝑟𝑡𝑖𝑓</m:t>
                        </m:r>
                      </m:e>
                    </m:d>
                    <m:r>
                      <a:rPr lang="de-DE" i="1">
                        <a:latin typeface="Cambria Math" panose="02040503050406030204" pitchFamily="18" charset="0"/>
                        <a:ea typeface="Cambria Math" panose="02040503050406030204" pitchFamily="18" charset="0"/>
                      </a:rPr>
                      <m:t> | </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r>
                          <a:rPr lang="de-DE"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𝑇𝑟𝑎𝑣𝑒𝑙</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𝑇𝑟𝑒𝑎𝑡</m:t>
                        </m:r>
                      </m:e>
                    </m:d>
                  </m:oMath>
                </a14:m>
                <a:endParaRPr lang="de-DE" dirty="0"/>
              </a:p>
              <a:p>
                <a:pPr lvl="1"/>
                <a:endParaRPr lang="de-DE" dirty="0"/>
              </a:p>
              <a:p>
                <a:pPr lvl="1"/>
                <a:endParaRPr lang="de-DE" dirty="0"/>
              </a:p>
            </p:txBody>
          </p:sp>
        </mc:Choice>
        <mc:Fallback xmlns="">
          <p:sp>
            <p:nvSpPr>
              <p:cNvPr id="3" name="Content Placeholder 2">
                <a:extLst>
                  <a:ext uri="{FF2B5EF4-FFF2-40B4-BE49-F238E27FC236}">
                    <a16:creationId xmlns:a16="http://schemas.microsoft.com/office/drawing/2014/main" id="{81D66923-3853-FD41-8E02-697B8F5C57D2}"/>
                  </a:ext>
                </a:extLst>
              </p:cNvPr>
              <p:cNvSpPr>
                <a:spLocks noGrp="1" noRot="1" noChangeAspect="1" noMove="1" noResize="1" noEditPoints="1" noAdjustHandles="1" noChangeArrowheads="1" noChangeShapeType="1" noTextEdit="1"/>
              </p:cNvSpPr>
              <p:nvPr>
                <p:ph idx="1"/>
              </p:nvPr>
            </p:nvSpPr>
            <p:spPr>
              <a:blipFill>
                <a:blip r:embed="rId2"/>
                <a:stretch>
                  <a:fillRect l="-1435" t="-2687" b="-4179"/>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E789908E-1A72-FE40-901D-F5503BE28D48}"/>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2174FE42-8762-C74C-BE1F-F65A7BE22F3E}"/>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B0F36568-BD5B-B941-B494-D8B98069EFA9}"/>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92</a:t>
            </a:fld>
            <a:r>
              <a:rPr lang="de-DE"/>
              <a:t> </a:t>
            </a:r>
            <a:endParaRPr lang="de-DE" sz="1400" dirty="0"/>
          </a:p>
        </p:txBody>
      </p:sp>
      <p:grpSp>
        <p:nvGrpSpPr>
          <p:cNvPr id="7" name="Group 6">
            <a:extLst>
              <a:ext uri="{FF2B5EF4-FFF2-40B4-BE49-F238E27FC236}">
                <a16:creationId xmlns:a16="http://schemas.microsoft.com/office/drawing/2014/main" id="{478C6004-9643-7E4F-BDFE-E68F9CC4EEC0}"/>
              </a:ext>
            </a:extLst>
          </p:cNvPr>
          <p:cNvGrpSpPr/>
          <p:nvPr/>
        </p:nvGrpSpPr>
        <p:grpSpPr>
          <a:xfrm>
            <a:off x="9162779" y="3314830"/>
            <a:ext cx="2580308" cy="2591084"/>
            <a:chOff x="5901425" y="2314993"/>
            <a:chExt cx="2580308" cy="2591084"/>
          </a:xfrm>
        </p:grpSpPr>
        <p:grpSp>
          <p:nvGrpSpPr>
            <p:cNvPr id="8" name="Group 7">
              <a:extLst>
                <a:ext uri="{FF2B5EF4-FFF2-40B4-BE49-F238E27FC236}">
                  <a16:creationId xmlns:a16="http://schemas.microsoft.com/office/drawing/2014/main" id="{8F054E96-0350-CC4C-8380-CF37E0BCB200}"/>
                </a:ext>
              </a:extLst>
            </p:cNvPr>
            <p:cNvGrpSpPr/>
            <p:nvPr/>
          </p:nvGrpSpPr>
          <p:grpSpPr>
            <a:xfrm>
              <a:off x="5901425" y="2314993"/>
              <a:ext cx="2580308" cy="2591084"/>
              <a:chOff x="5863640" y="2314993"/>
              <a:chExt cx="2580308" cy="2591084"/>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6A9B156-A866-B44E-97A5-55F3CE2FE64F}"/>
                      </a:ext>
                    </a:extLst>
                  </p:cNvPr>
                  <p:cNvSpPr txBox="1"/>
                  <p:nvPr/>
                </p:nvSpPr>
                <p:spPr>
                  <a:xfrm>
                    <a:off x="5874644" y="2315730"/>
                    <a:ext cx="972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charset="0"/>
                            </a:rPr>
                            <m:t>𝑁𝑎</m:t>
                          </m:r>
                          <m:r>
                            <a:rPr lang="de-DE" b="0" i="1" smtClean="0">
                              <a:latin typeface="Cambria Math" panose="02040503050406030204" pitchFamily="18" charset="0"/>
                            </a:rPr>
                            <m:t>𝑡𝐷𝑖𝑠</m:t>
                          </m:r>
                        </m:oMath>
                      </m:oMathPara>
                    </a14:m>
                    <a:endParaRPr lang="en-GB" dirty="0"/>
                  </a:p>
                </p:txBody>
              </p:sp>
            </mc:Choice>
            <mc:Fallback xmlns="">
              <p:sp>
                <p:nvSpPr>
                  <p:cNvPr id="55" name="TextBox 54">
                    <a:extLst>
                      <a:ext uri="{FF2B5EF4-FFF2-40B4-BE49-F238E27FC236}">
                        <a16:creationId xmlns:a16="http://schemas.microsoft.com/office/drawing/2014/main" id="{63BE9AEA-874A-0C41-8AF5-92BF723BF582}"/>
                      </a:ext>
                    </a:extLst>
                  </p:cNvPr>
                  <p:cNvSpPr txBox="1">
                    <a:spLocks noRot="1" noChangeAspect="1" noMove="1" noResize="1" noEditPoints="1" noAdjustHandles="1" noChangeArrowheads="1" noChangeShapeType="1" noTextEdit="1"/>
                  </p:cNvSpPr>
                  <p:nvPr/>
                </p:nvSpPr>
                <p:spPr>
                  <a:xfrm>
                    <a:off x="5874644" y="2315730"/>
                    <a:ext cx="972000" cy="389513"/>
                  </a:xfrm>
                  <a:prstGeom prst="ellipse">
                    <a:avLst/>
                  </a:prstGeom>
                  <a:blipFill>
                    <a:blip r:embed="rId1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CC7E6AD-2F60-2F43-9E55-2DC45238573C}"/>
                      </a:ext>
                    </a:extLst>
                  </p:cNvPr>
                  <p:cNvSpPr txBox="1"/>
                  <p:nvPr/>
                </p:nvSpPr>
                <p:spPr>
                  <a:xfrm>
                    <a:off x="5863640" y="363843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en-GB" dirty="0"/>
                  </a:p>
                </p:txBody>
              </p:sp>
            </mc:Choice>
            <mc:Fallback xmlns="">
              <p:sp>
                <p:nvSpPr>
                  <p:cNvPr id="59" name="TextBox 58">
                    <a:extLst>
                      <a:ext uri="{FF2B5EF4-FFF2-40B4-BE49-F238E27FC236}">
                        <a16:creationId xmlns:a16="http://schemas.microsoft.com/office/drawing/2014/main" id="{452A86B1-0F6A-4A4C-805B-40B2170A153F}"/>
                      </a:ext>
                    </a:extLst>
                  </p:cNvPr>
                  <p:cNvSpPr txBox="1">
                    <a:spLocks noRot="1" noChangeAspect="1" noMove="1" noResize="1" noEditPoints="1" noAdjustHandles="1" noChangeArrowheads="1" noChangeShapeType="1" noTextEdit="1"/>
                  </p:cNvSpPr>
                  <p:nvPr/>
                </p:nvSpPr>
                <p:spPr>
                  <a:xfrm>
                    <a:off x="5863640" y="3638434"/>
                    <a:ext cx="972000" cy="389513"/>
                  </a:xfrm>
                  <a:prstGeom prst="ellipse">
                    <a:avLst/>
                  </a:prstGeom>
                  <a:blipFill>
                    <a:blip r:embed="rId20"/>
                    <a:stretch>
                      <a:fillRect/>
                    </a:stretch>
                  </a:blipFill>
                  <a:ln>
                    <a:solidFill>
                      <a:schemeClr val="tx1"/>
                    </a:solidFill>
                  </a:ln>
                </p:spPr>
                <p:txBody>
                  <a:bodyPr/>
                  <a:lstStyle/>
                  <a:p>
                    <a:r>
                      <a:rPr lang="de-DE">
                        <a:noFill/>
                      </a:rPr>
                      <a:t> </a:t>
                    </a:r>
                  </a:p>
                </p:txBody>
              </p:sp>
            </mc:Fallback>
          </mc:AlternateContent>
          <p:cxnSp>
            <p:nvCxnSpPr>
              <p:cNvPr id="12" name="Straight Connector 11">
                <a:extLst>
                  <a:ext uri="{FF2B5EF4-FFF2-40B4-BE49-F238E27FC236}">
                    <a16:creationId xmlns:a16="http://schemas.microsoft.com/office/drawing/2014/main" id="{E9E0C6A0-B409-524F-BBFF-0D04AB2C639B}"/>
                  </a:ext>
                </a:extLst>
              </p:cNvPr>
              <p:cNvCxnSpPr>
                <a:cxnSpLocks/>
                <a:stCxn id="11" idx="5"/>
                <a:endCxn id="33" idx="1"/>
              </p:cNvCxnSpPr>
              <p:nvPr/>
            </p:nvCxnSpPr>
            <p:spPr>
              <a:xfrm>
                <a:off x="6693294" y="3970904"/>
                <a:ext cx="226213" cy="213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D08F98E-8A8A-9A40-86F1-3C7033D1A666}"/>
                  </a:ext>
                </a:extLst>
              </p:cNvPr>
              <p:cNvCxnSpPr>
                <a:cxnSpLocks/>
                <a:stCxn id="33" idx="0"/>
                <a:endCxn id="26" idx="4"/>
              </p:cNvCxnSpPr>
              <p:nvPr/>
            </p:nvCxnSpPr>
            <p:spPr>
              <a:xfrm flipV="1">
                <a:off x="6991507" y="3638434"/>
                <a:ext cx="173688" cy="47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E243E46-E858-994C-8B0D-242C13DB5937}"/>
                  </a:ext>
                </a:extLst>
              </p:cNvPr>
              <p:cNvGrpSpPr/>
              <p:nvPr/>
            </p:nvGrpSpPr>
            <p:grpSpPr>
              <a:xfrm>
                <a:off x="7061843" y="2615881"/>
                <a:ext cx="963251" cy="902756"/>
                <a:chOff x="7061843" y="2615881"/>
                <a:chExt cx="963251" cy="902756"/>
              </a:xfrm>
            </p:grpSpPr>
            <p:sp>
              <p:nvSpPr>
                <p:cNvPr id="35" name="Rectangle 34">
                  <a:extLst>
                    <a:ext uri="{FF2B5EF4-FFF2-40B4-BE49-F238E27FC236}">
                      <a16:creationId xmlns:a16="http://schemas.microsoft.com/office/drawing/2014/main" id="{7D8CD539-AC4A-8E4B-AE2A-A67A101E3E90}"/>
                    </a:ext>
                  </a:extLst>
                </p:cNvPr>
                <p:cNvSpPr/>
                <p:nvPr/>
              </p:nvSpPr>
              <p:spPr>
                <a:xfrm>
                  <a:off x="7881094" y="337463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055F0FB-EB2C-8E48-9EBB-002865316E2A}"/>
                        </a:ext>
                      </a:extLst>
                    </p:cNvPr>
                    <p:cNvSpPr txBox="1"/>
                    <p:nvPr/>
                  </p:nvSpPr>
                  <p:spPr>
                    <a:xfrm>
                      <a:off x="7061843" y="2615881"/>
                      <a:ext cx="19005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en-GB" sz="1400" dirty="0"/>
                    </a:p>
                  </p:txBody>
                </p:sp>
              </mc:Choice>
              <mc:Fallback xmlns="">
                <p:sp>
                  <p:nvSpPr>
                    <p:cNvPr id="113" name="TextBox 112">
                      <a:extLst>
                        <a:ext uri="{FF2B5EF4-FFF2-40B4-BE49-F238E27FC236}">
                          <a16:creationId xmlns:a16="http://schemas.microsoft.com/office/drawing/2014/main" id="{067500F4-6D6E-E240-BAF7-411FF819E0B9}"/>
                        </a:ext>
                      </a:extLst>
                    </p:cNvPr>
                    <p:cNvSpPr txBox="1">
                      <a:spLocks noRot="1" noChangeAspect="1" noMove="1" noResize="1" noEditPoints="1" noAdjustHandles="1" noChangeArrowheads="1" noChangeShapeType="1" noTextEdit="1"/>
                    </p:cNvSpPr>
                    <p:nvPr/>
                  </p:nvSpPr>
                  <p:spPr>
                    <a:xfrm>
                      <a:off x="7061843" y="2615881"/>
                      <a:ext cx="190052" cy="215444"/>
                    </a:xfrm>
                    <a:prstGeom prst="rect">
                      <a:avLst/>
                    </a:prstGeom>
                    <a:blipFill>
                      <a:blip r:embed="rId5"/>
                      <a:stretch>
                        <a:fillRect l="-40000" b="-27778"/>
                      </a:stretch>
                    </a:blipFill>
                  </p:spPr>
                  <p:txBody>
                    <a:bodyPr/>
                    <a:lstStyle/>
                    <a:p>
                      <a:r>
                        <a:rPr lang="de-DE">
                          <a:noFill/>
                        </a:rPr>
                        <a:t> </a:t>
                      </a:r>
                    </a:p>
                  </p:txBody>
                </p:sp>
              </mc:Fallback>
            </mc:AlternateContent>
          </p:grpSp>
          <p:grpSp>
            <p:nvGrpSpPr>
              <p:cNvPr id="15" name="Group 14">
                <a:extLst>
                  <a:ext uri="{FF2B5EF4-FFF2-40B4-BE49-F238E27FC236}">
                    <a16:creationId xmlns:a16="http://schemas.microsoft.com/office/drawing/2014/main" id="{F8245AAD-54DD-0040-A983-682AD2744CE7}"/>
                  </a:ext>
                </a:extLst>
              </p:cNvPr>
              <p:cNvGrpSpPr/>
              <p:nvPr/>
            </p:nvGrpSpPr>
            <p:grpSpPr>
              <a:xfrm>
                <a:off x="6393179" y="4112587"/>
                <a:ext cx="670328" cy="364026"/>
                <a:chOff x="6393179" y="4112587"/>
                <a:chExt cx="670328" cy="364026"/>
              </a:xfrm>
            </p:grpSpPr>
            <p:sp>
              <p:nvSpPr>
                <p:cNvPr id="33" name="Rectangle 32">
                  <a:extLst>
                    <a:ext uri="{FF2B5EF4-FFF2-40B4-BE49-F238E27FC236}">
                      <a16:creationId xmlns:a16="http://schemas.microsoft.com/office/drawing/2014/main" id="{3C48CC00-CDB0-614E-90D1-C4A7C6A3D716}"/>
                    </a:ext>
                  </a:extLst>
                </p:cNvPr>
                <p:cNvSpPr/>
                <p:nvPr/>
              </p:nvSpPr>
              <p:spPr>
                <a:xfrm>
                  <a:off x="6919507" y="41125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66E8452-0187-7049-BC61-842DCAD12D8E}"/>
                        </a:ext>
                      </a:extLst>
                    </p:cNvPr>
                    <p:cNvSpPr txBox="1"/>
                    <p:nvPr/>
                  </p:nvSpPr>
                  <p:spPr>
                    <a:xfrm>
                      <a:off x="6393179" y="4261169"/>
                      <a:ext cx="53328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r>
                              <a:rPr lang="de-DE" sz="1400" b="0" i="1" smtClean="0">
                                <a:latin typeface="Cambria Math" panose="02040503050406030204" pitchFamily="18" charset="0"/>
                              </a:rPr>
                              <m:t>=</m:t>
                            </m:r>
                            <m:r>
                              <a:rPr lang="de-DE" sz="1400" b="0" i="1" smtClean="0">
                                <a:latin typeface="Cambria Math" panose="02040503050406030204" pitchFamily="18" charset="0"/>
                              </a:rPr>
                              <m:t>𝑓</m:t>
                            </m:r>
                          </m:oMath>
                        </m:oMathPara>
                      </a14:m>
                      <a:endParaRPr lang="en-GB" sz="1400" dirty="0"/>
                    </a:p>
                  </p:txBody>
                </p:sp>
              </mc:Choice>
              <mc:Fallback xmlns="">
                <p:sp>
                  <p:nvSpPr>
                    <p:cNvPr id="115" name="TextBox 114">
                      <a:extLst>
                        <a:ext uri="{FF2B5EF4-FFF2-40B4-BE49-F238E27FC236}">
                          <a16:creationId xmlns:a16="http://schemas.microsoft.com/office/drawing/2014/main" id="{68F8ACB2-43B4-744B-BC60-6924F1233CAE}"/>
                        </a:ext>
                      </a:extLst>
                    </p:cNvPr>
                    <p:cNvSpPr txBox="1">
                      <a:spLocks noRot="1" noChangeAspect="1" noMove="1" noResize="1" noEditPoints="1" noAdjustHandles="1" noChangeArrowheads="1" noChangeShapeType="1" noTextEdit="1"/>
                    </p:cNvSpPr>
                    <p:nvPr/>
                  </p:nvSpPr>
                  <p:spPr>
                    <a:xfrm>
                      <a:off x="6393179" y="4261169"/>
                      <a:ext cx="533288" cy="215444"/>
                    </a:xfrm>
                    <a:prstGeom prst="rect">
                      <a:avLst/>
                    </a:prstGeom>
                    <a:blipFill>
                      <a:blip r:embed="rId21"/>
                      <a:stretch>
                        <a:fillRect l="-11628" r="-9302" b="-27778"/>
                      </a:stretch>
                    </a:blipFill>
                  </p:spPr>
                  <p:txBody>
                    <a:bodyPr/>
                    <a:lstStyle/>
                    <a:p>
                      <a:r>
                        <a:rPr lang="de-DE">
                          <a:noFill/>
                        </a:rPr>
                        <a:t> </a:t>
                      </a:r>
                    </a:p>
                  </p:txBody>
                </p:sp>
              </mc:Fallback>
            </mc:AlternateContent>
          </p:grpSp>
          <p:cxnSp>
            <p:nvCxnSpPr>
              <p:cNvPr id="16" name="Straight Connector 15">
                <a:extLst>
                  <a:ext uri="{FF2B5EF4-FFF2-40B4-BE49-F238E27FC236}">
                    <a16:creationId xmlns:a16="http://schemas.microsoft.com/office/drawing/2014/main" id="{CECEE4FF-2A22-BF4F-B7F3-A7F439EE7D1E}"/>
                  </a:ext>
                </a:extLst>
              </p:cNvPr>
              <p:cNvCxnSpPr>
                <a:cxnSpLocks/>
                <a:stCxn id="26" idx="0"/>
                <a:endCxn id="31" idx="2"/>
              </p:cNvCxnSpPr>
              <p:nvPr/>
            </p:nvCxnSpPr>
            <p:spPr>
              <a:xfrm flipV="1">
                <a:off x="7165195" y="3016120"/>
                <a:ext cx="0" cy="2328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0DF9CE-635A-6E45-90E0-E029C5210BE1}"/>
                  </a:ext>
                </a:extLst>
              </p:cNvPr>
              <p:cNvCxnSpPr>
                <a:cxnSpLocks/>
                <a:stCxn id="31" idx="1"/>
                <a:endCxn id="10" idx="5"/>
              </p:cNvCxnSpPr>
              <p:nvPr/>
            </p:nvCxnSpPr>
            <p:spPr>
              <a:xfrm flipH="1" flipV="1">
                <a:off x="6704298" y="2648200"/>
                <a:ext cx="388897" cy="295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258026C-D131-B940-817F-A4357EB13AE2}"/>
                  </a:ext>
                </a:extLst>
              </p:cNvPr>
              <p:cNvCxnSpPr>
                <a:cxnSpLocks/>
                <a:stCxn id="24" idx="3"/>
                <a:endCxn id="31" idx="3"/>
              </p:cNvCxnSpPr>
              <p:nvPr/>
            </p:nvCxnSpPr>
            <p:spPr>
              <a:xfrm flipH="1">
                <a:off x="7237195" y="2647463"/>
                <a:ext cx="372245" cy="296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D704FF5-43DC-5C47-A7FC-4CF824558201}"/>
                  </a:ext>
                </a:extLst>
              </p:cNvPr>
              <p:cNvCxnSpPr>
                <a:cxnSpLocks/>
                <a:stCxn id="26" idx="4"/>
                <a:endCxn id="29" idx="0"/>
              </p:cNvCxnSpPr>
              <p:nvPr/>
            </p:nvCxnSpPr>
            <p:spPr>
              <a:xfrm>
                <a:off x="7165195" y="3638434"/>
                <a:ext cx="148650" cy="47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3CE705B-05C3-0545-8674-B03AF59F4940}"/>
                  </a:ext>
                </a:extLst>
              </p:cNvPr>
              <p:cNvCxnSpPr>
                <a:cxnSpLocks/>
                <a:stCxn id="27" idx="0"/>
                <a:endCxn id="29" idx="2"/>
              </p:cNvCxnSpPr>
              <p:nvPr/>
            </p:nvCxnSpPr>
            <p:spPr>
              <a:xfrm flipV="1">
                <a:off x="7163998" y="4256587"/>
                <a:ext cx="149847" cy="259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9CC8A0B-C449-254C-A43A-D682996470E0}"/>
                  </a:ext>
                </a:extLst>
              </p:cNvPr>
              <p:cNvCxnSpPr>
                <a:cxnSpLocks/>
                <a:stCxn id="29" idx="3"/>
                <a:endCxn id="25" idx="3"/>
              </p:cNvCxnSpPr>
              <p:nvPr/>
            </p:nvCxnSpPr>
            <p:spPr>
              <a:xfrm flipV="1">
                <a:off x="7385845" y="3970904"/>
                <a:ext cx="228449" cy="213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BD568E4-42E0-904B-B151-DFDABD69C319}"/>
                  </a:ext>
                </a:extLst>
              </p:cNvPr>
              <p:cNvGrpSpPr/>
              <p:nvPr/>
            </p:nvGrpSpPr>
            <p:grpSpPr>
              <a:xfrm>
                <a:off x="7093195" y="2872120"/>
                <a:ext cx="1196348" cy="676957"/>
                <a:chOff x="7093195" y="2872120"/>
                <a:chExt cx="1196348" cy="676957"/>
              </a:xfrm>
            </p:grpSpPr>
            <p:sp>
              <p:nvSpPr>
                <p:cNvPr id="31" name="Rectangle 30">
                  <a:extLst>
                    <a:ext uri="{FF2B5EF4-FFF2-40B4-BE49-F238E27FC236}">
                      <a16:creationId xmlns:a16="http://schemas.microsoft.com/office/drawing/2014/main" id="{2036809C-2980-5245-8709-0076E50AFBC9}"/>
                    </a:ext>
                  </a:extLst>
                </p:cNvPr>
                <p:cNvSpPr/>
                <p:nvPr/>
              </p:nvSpPr>
              <p:spPr>
                <a:xfrm>
                  <a:off x="7093195" y="287212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FED7F6A-BBCA-2143-A280-3A23ED039D74}"/>
                        </a:ext>
                      </a:extLst>
                    </p:cNvPr>
                    <p:cNvSpPr txBox="1"/>
                    <p:nvPr/>
                  </p:nvSpPr>
                  <p:spPr>
                    <a:xfrm>
                      <a:off x="8095324" y="3333633"/>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0</m:t>
                                </m:r>
                              </m:sub>
                            </m:sSub>
                          </m:oMath>
                        </m:oMathPara>
                      </a14:m>
                      <a:endParaRPr lang="en-GB" sz="1400" dirty="0"/>
                    </a:p>
                  </p:txBody>
                </p:sp>
              </mc:Choice>
              <mc:Fallback xmlns="">
                <p:sp>
                  <p:nvSpPr>
                    <p:cNvPr id="105" name="TextBox 104">
                      <a:extLst>
                        <a:ext uri="{FF2B5EF4-FFF2-40B4-BE49-F238E27FC236}">
                          <a16:creationId xmlns:a16="http://schemas.microsoft.com/office/drawing/2014/main" id="{AD0C8622-B55E-5F48-82A5-9100A8EBAEC5}"/>
                        </a:ext>
                      </a:extLst>
                    </p:cNvPr>
                    <p:cNvSpPr txBox="1">
                      <a:spLocks noRot="1" noChangeAspect="1" noMove="1" noResize="1" noEditPoints="1" noAdjustHandles="1" noChangeArrowheads="1" noChangeShapeType="1" noTextEdit="1"/>
                    </p:cNvSpPr>
                    <p:nvPr/>
                  </p:nvSpPr>
                  <p:spPr>
                    <a:xfrm>
                      <a:off x="8095324" y="3333633"/>
                      <a:ext cx="194219" cy="215444"/>
                    </a:xfrm>
                    <a:prstGeom prst="rect">
                      <a:avLst/>
                    </a:prstGeom>
                    <a:blipFill>
                      <a:blip r:embed="rId7"/>
                      <a:stretch>
                        <a:fillRect l="-31250" r="-6250" b="-27778"/>
                      </a:stretch>
                    </a:blipFill>
                  </p:spPr>
                  <p:txBody>
                    <a:bodyPr/>
                    <a:lstStyle/>
                    <a:p>
                      <a:r>
                        <a:rPr lang="de-DE">
                          <a:noFill/>
                        </a:rPr>
                        <a:t> </a:t>
                      </a:r>
                    </a:p>
                  </p:txBody>
                </p:sp>
              </mc:Fallback>
            </mc:AlternateContent>
          </p:grpSp>
          <p:grpSp>
            <p:nvGrpSpPr>
              <p:cNvPr id="23" name="Group 22">
                <a:extLst>
                  <a:ext uri="{FF2B5EF4-FFF2-40B4-BE49-F238E27FC236}">
                    <a16:creationId xmlns:a16="http://schemas.microsoft.com/office/drawing/2014/main" id="{B0A89C11-2B01-9A4D-BDE5-6842318FCAEB}"/>
                  </a:ext>
                </a:extLst>
              </p:cNvPr>
              <p:cNvGrpSpPr/>
              <p:nvPr/>
            </p:nvGrpSpPr>
            <p:grpSpPr>
              <a:xfrm>
                <a:off x="7241845" y="4112587"/>
                <a:ext cx="355334" cy="358866"/>
                <a:chOff x="7241845" y="4112587"/>
                <a:chExt cx="355334" cy="358866"/>
              </a:xfrm>
            </p:grpSpPr>
            <p:sp>
              <p:nvSpPr>
                <p:cNvPr id="29" name="Rectangle 28">
                  <a:extLst>
                    <a:ext uri="{FF2B5EF4-FFF2-40B4-BE49-F238E27FC236}">
                      <a16:creationId xmlns:a16="http://schemas.microsoft.com/office/drawing/2014/main" id="{06B6ACCB-4B44-0F49-BDF1-38B9B4CEDDE5}"/>
                    </a:ext>
                  </a:extLst>
                </p:cNvPr>
                <p:cNvSpPr/>
                <p:nvPr/>
              </p:nvSpPr>
              <p:spPr>
                <a:xfrm>
                  <a:off x="7241845" y="41125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5209456-70E6-7046-BBF0-4E5D15D58EF8}"/>
                        </a:ext>
                      </a:extLst>
                    </p:cNvPr>
                    <p:cNvSpPr txBox="1"/>
                    <p:nvPr/>
                  </p:nvSpPr>
                  <p:spPr>
                    <a:xfrm>
                      <a:off x="7402960" y="4256009"/>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en-GB" sz="1400" dirty="0"/>
                    </a:p>
                  </p:txBody>
                </p:sp>
              </mc:Choice>
              <mc:Fallback xmlns="">
                <p:sp>
                  <p:nvSpPr>
                    <p:cNvPr id="107" name="TextBox 106">
                      <a:extLst>
                        <a:ext uri="{FF2B5EF4-FFF2-40B4-BE49-F238E27FC236}">
                          <a16:creationId xmlns:a16="http://schemas.microsoft.com/office/drawing/2014/main" id="{04FF87B9-F3EB-FA43-AB37-07B6E4F3A86A}"/>
                        </a:ext>
                      </a:extLst>
                    </p:cNvPr>
                    <p:cNvSpPr txBox="1">
                      <a:spLocks noRot="1" noChangeAspect="1" noMove="1" noResize="1" noEditPoints="1" noAdjustHandles="1" noChangeArrowheads="1" noChangeShapeType="1" noTextEdit="1"/>
                    </p:cNvSpPr>
                    <p:nvPr/>
                  </p:nvSpPr>
                  <p:spPr>
                    <a:xfrm>
                      <a:off x="7402960" y="4256009"/>
                      <a:ext cx="194219" cy="215444"/>
                    </a:xfrm>
                    <a:prstGeom prst="rect">
                      <a:avLst/>
                    </a:prstGeom>
                    <a:blipFill>
                      <a:blip r:embed="rId22"/>
                      <a:stretch>
                        <a:fillRect l="-3125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2A07B5E-56B1-0842-8C3E-5FA83D0AF49C}"/>
                      </a:ext>
                    </a:extLst>
                  </p:cNvPr>
                  <p:cNvSpPr txBox="1"/>
                  <p:nvPr/>
                </p:nvSpPr>
                <p:spPr>
                  <a:xfrm>
                    <a:off x="7467094" y="2314993"/>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𝐴𝑟𝑡𝑖𝑓</m:t>
                          </m:r>
                        </m:oMath>
                      </m:oMathPara>
                    </a14:m>
                    <a:endParaRPr lang="en-GB" dirty="0"/>
                  </a:p>
                </p:txBody>
              </p:sp>
            </mc:Choice>
            <mc:Fallback xmlns="">
              <p:sp>
                <p:nvSpPr>
                  <p:cNvPr id="98" name="TextBox 97">
                    <a:extLst>
                      <a:ext uri="{FF2B5EF4-FFF2-40B4-BE49-F238E27FC236}">
                        <a16:creationId xmlns:a16="http://schemas.microsoft.com/office/drawing/2014/main" id="{B50EB494-7653-FC4F-B228-FE8A5A82AC3A}"/>
                      </a:ext>
                    </a:extLst>
                  </p:cNvPr>
                  <p:cNvSpPr txBox="1">
                    <a:spLocks noRot="1" noChangeAspect="1" noMove="1" noResize="1" noEditPoints="1" noAdjustHandles="1" noChangeArrowheads="1" noChangeShapeType="1" noTextEdit="1"/>
                  </p:cNvSpPr>
                  <p:nvPr/>
                </p:nvSpPr>
                <p:spPr>
                  <a:xfrm>
                    <a:off x="7467094" y="2314993"/>
                    <a:ext cx="97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1437DF8-AF2B-2E47-82C4-7E7313CAF876}"/>
                      </a:ext>
                    </a:extLst>
                  </p:cNvPr>
                  <p:cNvSpPr txBox="1"/>
                  <p:nvPr/>
                </p:nvSpPr>
                <p:spPr>
                  <a:xfrm>
                    <a:off x="7471948" y="363843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𝑇𝑟𝑒𝑎𝑡</m:t>
                          </m:r>
                        </m:oMath>
                      </m:oMathPara>
                    </a14:m>
                    <a:endParaRPr lang="en-GB" dirty="0"/>
                  </a:p>
                </p:txBody>
              </p:sp>
            </mc:Choice>
            <mc:Fallback xmlns="">
              <p:sp>
                <p:nvSpPr>
                  <p:cNvPr id="97" name="TextBox 96">
                    <a:extLst>
                      <a:ext uri="{FF2B5EF4-FFF2-40B4-BE49-F238E27FC236}">
                        <a16:creationId xmlns:a16="http://schemas.microsoft.com/office/drawing/2014/main" id="{59BD24DF-5126-B141-8CED-7D5BD9A994AC}"/>
                      </a:ext>
                    </a:extLst>
                  </p:cNvPr>
                  <p:cNvSpPr txBox="1">
                    <a:spLocks noRot="1" noChangeAspect="1" noMove="1" noResize="1" noEditPoints="1" noAdjustHandles="1" noChangeArrowheads="1" noChangeShapeType="1" noTextEdit="1"/>
                  </p:cNvSpPr>
                  <p:nvPr/>
                </p:nvSpPr>
                <p:spPr>
                  <a:xfrm>
                    <a:off x="7471948" y="3638434"/>
                    <a:ext cx="972000" cy="389513"/>
                  </a:xfrm>
                  <a:prstGeom prst="ellipse">
                    <a:avLst/>
                  </a:prstGeom>
                  <a:blipFill>
                    <a:blip r:embed="rId2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F876728-D874-FF43-823C-F9EBE1E5C85E}"/>
                      </a:ext>
                    </a:extLst>
                  </p:cNvPr>
                  <p:cNvSpPr txBox="1"/>
                  <p:nvPr/>
                </p:nvSpPr>
                <p:spPr>
                  <a:xfrm>
                    <a:off x="6679195" y="3248921"/>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en-GB" dirty="0"/>
                  </a:p>
                </p:txBody>
              </p:sp>
            </mc:Choice>
            <mc:Fallback xmlns="">
              <p:sp>
                <p:nvSpPr>
                  <p:cNvPr id="90" name="TextBox 89">
                    <a:extLst>
                      <a:ext uri="{FF2B5EF4-FFF2-40B4-BE49-F238E27FC236}">
                        <a16:creationId xmlns:a16="http://schemas.microsoft.com/office/drawing/2014/main" id="{8B0FACB7-0AC2-9F4C-B62D-C6F7DCB4AF52}"/>
                      </a:ext>
                    </a:extLst>
                  </p:cNvPr>
                  <p:cNvSpPr txBox="1">
                    <a:spLocks noRot="1" noChangeAspect="1" noMove="1" noResize="1" noEditPoints="1" noAdjustHandles="1" noChangeArrowheads="1" noChangeShapeType="1" noTextEdit="1"/>
                  </p:cNvSpPr>
                  <p:nvPr/>
                </p:nvSpPr>
                <p:spPr>
                  <a:xfrm>
                    <a:off x="6679195" y="3248921"/>
                    <a:ext cx="972000" cy="389513"/>
                  </a:xfrm>
                  <a:prstGeom prst="ellipse">
                    <a:avLst/>
                  </a:prstGeom>
                  <a:blipFill>
                    <a:blip r:embed="rId11"/>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90EF91C-B46F-4B4D-A9C6-CC362FC70E7F}"/>
                      </a:ext>
                    </a:extLst>
                  </p:cNvPr>
                  <p:cNvSpPr txBox="1"/>
                  <p:nvPr/>
                </p:nvSpPr>
                <p:spPr>
                  <a:xfrm>
                    <a:off x="6677998" y="451656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m:t>
                          </m:r>
                          <m:r>
                            <a:rPr lang="de-DE" i="1">
                              <a:latin typeface="Cambria Math" panose="02040503050406030204" pitchFamily="18" charset="0"/>
                            </a:rPr>
                            <m:t>𝑐</m:t>
                          </m:r>
                          <m:r>
                            <a:rPr lang="de-DE" i="1">
                              <a:latin typeface="Cambria Math" charset="0"/>
                            </a:rPr>
                            <m:t>𝑘</m:t>
                          </m:r>
                        </m:oMath>
                      </m:oMathPara>
                    </a14:m>
                    <a:endParaRPr lang="en-GB" dirty="0">
                      <a:solidFill>
                        <a:schemeClr val="accent1"/>
                      </a:solidFill>
                    </a:endParaRPr>
                  </a:p>
                </p:txBody>
              </p:sp>
            </mc:Choice>
            <mc:Fallback xmlns="">
              <p:sp>
                <p:nvSpPr>
                  <p:cNvPr id="102" name="TextBox 101">
                    <a:extLst>
                      <a:ext uri="{FF2B5EF4-FFF2-40B4-BE49-F238E27FC236}">
                        <a16:creationId xmlns:a16="http://schemas.microsoft.com/office/drawing/2014/main" id="{9B7FC568-F502-054E-9E95-3842E4721809}"/>
                      </a:ext>
                    </a:extLst>
                  </p:cNvPr>
                  <p:cNvSpPr txBox="1">
                    <a:spLocks noRot="1" noChangeAspect="1" noMove="1" noResize="1" noEditPoints="1" noAdjustHandles="1" noChangeArrowheads="1" noChangeShapeType="1" noTextEdit="1"/>
                  </p:cNvSpPr>
                  <p:nvPr/>
                </p:nvSpPr>
                <p:spPr>
                  <a:xfrm>
                    <a:off x="6677998" y="4516564"/>
                    <a:ext cx="972000" cy="389513"/>
                  </a:xfrm>
                  <a:prstGeom prst="ellipse">
                    <a:avLst/>
                  </a:prstGeom>
                  <a:blipFill>
                    <a:blip r:embed="rId24"/>
                    <a:stretch>
                      <a:fillRect/>
                    </a:stretch>
                  </a:blipFill>
                  <a:ln>
                    <a:solidFill>
                      <a:schemeClr val="tx1"/>
                    </a:solidFill>
                  </a:ln>
                </p:spPr>
                <p:txBody>
                  <a:bodyPr/>
                  <a:lstStyle/>
                  <a:p>
                    <a:r>
                      <a:rPr lang="de-DE">
                        <a:noFill/>
                      </a:rPr>
                      <a:t> </a:t>
                    </a:r>
                  </a:p>
                </p:txBody>
              </p:sp>
            </mc:Fallback>
          </mc:AlternateContent>
          <p:cxnSp>
            <p:nvCxnSpPr>
              <p:cNvPr id="28" name="Straight Connector 27">
                <a:extLst>
                  <a:ext uri="{FF2B5EF4-FFF2-40B4-BE49-F238E27FC236}">
                    <a16:creationId xmlns:a16="http://schemas.microsoft.com/office/drawing/2014/main" id="{ABA6310E-8E2E-614F-805D-2024587D45F2}"/>
                  </a:ext>
                </a:extLst>
              </p:cNvPr>
              <p:cNvCxnSpPr>
                <a:cxnSpLocks/>
                <a:stCxn id="33" idx="2"/>
                <a:endCxn id="27" idx="0"/>
              </p:cNvCxnSpPr>
              <p:nvPr/>
            </p:nvCxnSpPr>
            <p:spPr>
              <a:xfrm>
                <a:off x="6991507" y="4256587"/>
                <a:ext cx="172491" cy="259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EA49A115-AC3F-3041-8674-AEA2E7173F2C}"/>
                </a:ext>
              </a:extLst>
            </p:cNvPr>
            <p:cNvCxnSpPr>
              <a:cxnSpLocks/>
              <a:stCxn id="26" idx="6"/>
              <a:endCxn id="35" idx="1"/>
            </p:cNvCxnSpPr>
            <p:nvPr/>
          </p:nvCxnSpPr>
          <p:spPr>
            <a:xfrm>
              <a:off x="7688980" y="3443678"/>
              <a:ext cx="229899" cy="29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7724D0F-CED9-1148-A986-F9F1013ECE02}"/>
              </a:ext>
            </a:extLst>
          </p:cNvPr>
          <p:cNvGrpSpPr/>
          <p:nvPr/>
        </p:nvGrpSpPr>
        <p:grpSpPr>
          <a:xfrm>
            <a:off x="6494735" y="3314830"/>
            <a:ext cx="2580308" cy="2591084"/>
            <a:chOff x="5863640" y="2314993"/>
            <a:chExt cx="2580308" cy="2591084"/>
          </a:xfrm>
        </p:grpSpPr>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902F9D03-2B64-F746-A25D-A919F8EE833A}"/>
                    </a:ext>
                  </a:extLst>
                </p:cNvPr>
                <p:cNvSpPr txBox="1"/>
                <p:nvPr/>
              </p:nvSpPr>
              <p:spPr>
                <a:xfrm>
                  <a:off x="5874644" y="2315730"/>
                  <a:ext cx="972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charset="0"/>
                          </a:rPr>
                          <m:t>𝑁𝑎</m:t>
                        </m:r>
                        <m:r>
                          <a:rPr lang="de-DE" b="0" i="1" smtClean="0">
                            <a:latin typeface="Cambria Math" panose="02040503050406030204" pitchFamily="18" charset="0"/>
                          </a:rPr>
                          <m:t>𝑡𝐷𝑖𝑠</m:t>
                        </m:r>
                      </m:oMath>
                    </m:oMathPara>
                  </a14:m>
                  <a:endParaRPr lang="en-GB" dirty="0"/>
                </a:p>
              </p:txBody>
            </p:sp>
          </mc:Choice>
          <mc:Fallback xmlns="">
            <p:sp>
              <p:nvSpPr>
                <p:cNvPr id="55" name="TextBox 54">
                  <a:extLst>
                    <a:ext uri="{FF2B5EF4-FFF2-40B4-BE49-F238E27FC236}">
                      <a16:creationId xmlns:a16="http://schemas.microsoft.com/office/drawing/2014/main" id="{63BE9AEA-874A-0C41-8AF5-92BF723BF582}"/>
                    </a:ext>
                  </a:extLst>
                </p:cNvPr>
                <p:cNvSpPr txBox="1">
                  <a:spLocks noRot="1" noChangeAspect="1" noMove="1" noResize="1" noEditPoints="1" noAdjustHandles="1" noChangeArrowheads="1" noChangeShapeType="1" noTextEdit="1"/>
                </p:cNvSpPr>
                <p:nvPr/>
              </p:nvSpPr>
              <p:spPr>
                <a:xfrm>
                  <a:off x="5874644" y="2315730"/>
                  <a:ext cx="972000" cy="389513"/>
                </a:xfrm>
                <a:prstGeom prst="ellipse">
                  <a:avLst/>
                </a:prstGeom>
                <a:blipFill>
                  <a:blip r:embed="rId1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1F6200FA-E444-C64B-B085-3BC24EA1C45E}"/>
                    </a:ext>
                  </a:extLst>
                </p:cNvPr>
                <p:cNvSpPr txBox="1"/>
                <p:nvPr/>
              </p:nvSpPr>
              <p:spPr>
                <a:xfrm>
                  <a:off x="5863640" y="363843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en-GB" dirty="0"/>
                </a:p>
              </p:txBody>
            </p:sp>
          </mc:Choice>
          <mc:Fallback xmlns="">
            <p:sp>
              <p:nvSpPr>
                <p:cNvPr id="59" name="TextBox 58">
                  <a:extLst>
                    <a:ext uri="{FF2B5EF4-FFF2-40B4-BE49-F238E27FC236}">
                      <a16:creationId xmlns:a16="http://schemas.microsoft.com/office/drawing/2014/main" id="{452A86B1-0F6A-4A4C-805B-40B2170A153F}"/>
                    </a:ext>
                  </a:extLst>
                </p:cNvPr>
                <p:cNvSpPr txBox="1">
                  <a:spLocks noRot="1" noChangeAspect="1" noMove="1" noResize="1" noEditPoints="1" noAdjustHandles="1" noChangeArrowheads="1" noChangeShapeType="1" noTextEdit="1"/>
                </p:cNvSpPr>
                <p:nvPr/>
              </p:nvSpPr>
              <p:spPr>
                <a:xfrm>
                  <a:off x="5863640" y="3638434"/>
                  <a:ext cx="972000" cy="389513"/>
                </a:xfrm>
                <a:prstGeom prst="ellipse">
                  <a:avLst/>
                </a:prstGeom>
                <a:blipFill>
                  <a:blip r:embed="rId20"/>
                  <a:stretch>
                    <a:fillRect/>
                  </a:stretch>
                </a:blipFill>
                <a:ln>
                  <a:solidFill>
                    <a:schemeClr val="tx1"/>
                  </a:solidFill>
                </a:ln>
              </p:spPr>
              <p:txBody>
                <a:bodyPr/>
                <a:lstStyle/>
                <a:p>
                  <a:r>
                    <a:rPr lang="de-DE">
                      <a:noFill/>
                    </a:rPr>
                    <a:t> </a:t>
                  </a:r>
                </a:p>
              </p:txBody>
            </p:sp>
          </mc:Fallback>
        </mc:AlternateContent>
        <p:cxnSp>
          <p:nvCxnSpPr>
            <p:cNvPr id="42" name="Straight Connector 41">
              <a:extLst>
                <a:ext uri="{FF2B5EF4-FFF2-40B4-BE49-F238E27FC236}">
                  <a16:creationId xmlns:a16="http://schemas.microsoft.com/office/drawing/2014/main" id="{C21B63F2-58C3-5444-8788-D0F7679B37B7}"/>
                </a:ext>
              </a:extLst>
            </p:cNvPr>
            <p:cNvCxnSpPr>
              <a:cxnSpLocks/>
              <a:stCxn id="41" idx="5"/>
              <a:endCxn id="57" idx="1"/>
            </p:cNvCxnSpPr>
            <p:nvPr/>
          </p:nvCxnSpPr>
          <p:spPr>
            <a:xfrm>
              <a:off x="6693294" y="3970904"/>
              <a:ext cx="127050" cy="6027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80F380A4-6DD3-2D44-A2BE-4F39476F1C49}"/>
                </a:ext>
              </a:extLst>
            </p:cNvPr>
            <p:cNvCxnSpPr>
              <a:cxnSpLocks/>
              <a:stCxn id="41" idx="7"/>
              <a:endCxn id="56" idx="3"/>
            </p:cNvCxnSpPr>
            <p:nvPr/>
          </p:nvCxnSpPr>
          <p:spPr>
            <a:xfrm flipV="1">
              <a:off x="6693294" y="3581391"/>
              <a:ext cx="128247" cy="1140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8C4A33C-B614-A446-88DF-EA21199BB881}"/>
                </a:ext>
              </a:extLst>
            </p:cNvPr>
            <p:cNvCxnSpPr>
              <a:cxnSpLocks/>
              <a:stCxn id="56" idx="1"/>
              <a:endCxn id="40" idx="4"/>
            </p:cNvCxnSpPr>
            <p:nvPr/>
          </p:nvCxnSpPr>
          <p:spPr>
            <a:xfrm flipH="1" flipV="1">
              <a:off x="6360644" y="2705243"/>
              <a:ext cx="460897" cy="600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A145816-54A0-FF46-BB72-697E124E1B0F}"/>
                </a:ext>
              </a:extLst>
            </p:cNvPr>
            <p:cNvCxnSpPr>
              <a:cxnSpLocks/>
              <a:stCxn id="54" idx="2"/>
              <a:endCxn id="40" idx="6"/>
            </p:cNvCxnSpPr>
            <p:nvPr/>
          </p:nvCxnSpPr>
          <p:spPr>
            <a:xfrm flipH="1">
              <a:off x="6846644" y="2509750"/>
              <a:ext cx="620450" cy="7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6749105-F4CF-014F-8E68-918FA0A09AE5}"/>
                </a:ext>
              </a:extLst>
            </p:cNvPr>
            <p:cNvCxnSpPr>
              <a:cxnSpLocks/>
              <a:stCxn id="54" idx="4"/>
              <a:endCxn id="56" idx="7"/>
            </p:cNvCxnSpPr>
            <p:nvPr/>
          </p:nvCxnSpPr>
          <p:spPr>
            <a:xfrm flipH="1">
              <a:off x="7508849" y="2704506"/>
              <a:ext cx="444245" cy="601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D735B90-9AEB-654D-9F43-E656F7FAE61A}"/>
                </a:ext>
              </a:extLst>
            </p:cNvPr>
            <p:cNvCxnSpPr>
              <a:cxnSpLocks/>
              <a:stCxn id="56" idx="5"/>
              <a:endCxn id="55" idx="1"/>
            </p:cNvCxnSpPr>
            <p:nvPr/>
          </p:nvCxnSpPr>
          <p:spPr>
            <a:xfrm>
              <a:off x="7508849" y="3581391"/>
              <a:ext cx="105445" cy="1140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9117D2A-13C8-F44E-BCF5-6A7FB24925A1}"/>
                </a:ext>
              </a:extLst>
            </p:cNvPr>
            <p:cNvCxnSpPr>
              <a:cxnSpLocks/>
              <a:stCxn id="57" idx="0"/>
              <a:endCxn id="56" idx="4"/>
            </p:cNvCxnSpPr>
            <p:nvPr/>
          </p:nvCxnSpPr>
          <p:spPr>
            <a:xfrm flipV="1">
              <a:off x="7163998" y="3638434"/>
              <a:ext cx="1197" cy="878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CFC7272-0DEF-5B42-9ABF-E7118AA1DD5E}"/>
                </a:ext>
              </a:extLst>
            </p:cNvPr>
            <p:cNvCxnSpPr>
              <a:cxnSpLocks/>
              <a:stCxn id="57" idx="7"/>
              <a:endCxn id="55" idx="3"/>
            </p:cNvCxnSpPr>
            <p:nvPr/>
          </p:nvCxnSpPr>
          <p:spPr>
            <a:xfrm flipV="1">
              <a:off x="7507652" y="3970904"/>
              <a:ext cx="106642" cy="6027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EEB0161D-9B25-A144-BF4F-EFFCF6C41AF3}"/>
                    </a:ext>
                  </a:extLst>
                </p:cNvPr>
                <p:cNvSpPr txBox="1"/>
                <p:nvPr/>
              </p:nvSpPr>
              <p:spPr>
                <a:xfrm>
                  <a:off x="7467094" y="2314993"/>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𝐴𝑟𝑡𝑖𝑓</m:t>
                        </m:r>
                      </m:oMath>
                    </m:oMathPara>
                  </a14:m>
                  <a:endParaRPr lang="en-GB" dirty="0"/>
                </a:p>
              </p:txBody>
            </p:sp>
          </mc:Choice>
          <mc:Fallback xmlns="">
            <p:sp>
              <p:nvSpPr>
                <p:cNvPr id="98" name="TextBox 97">
                  <a:extLst>
                    <a:ext uri="{FF2B5EF4-FFF2-40B4-BE49-F238E27FC236}">
                      <a16:creationId xmlns:a16="http://schemas.microsoft.com/office/drawing/2014/main" id="{B50EB494-7653-FC4F-B228-FE8A5A82AC3A}"/>
                    </a:ext>
                  </a:extLst>
                </p:cNvPr>
                <p:cNvSpPr txBox="1">
                  <a:spLocks noRot="1" noChangeAspect="1" noMove="1" noResize="1" noEditPoints="1" noAdjustHandles="1" noChangeArrowheads="1" noChangeShapeType="1" noTextEdit="1"/>
                </p:cNvSpPr>
                <p:nvPr/>
              </p:nvSpPr>
              <p:spPr>
                <a:xfrm>
                  <a:off x="7467094" y="2314993"/>
                  <a:ext cx="97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91F39677-0E68-DA4D-AF35-BCAF9DE3ACEC}"/>
                    </a:ext>
                  </a:extLst>
                </p:cNvPr>
                <p:cNvSpPr txBox="1"/>
                <p:nvPr/>
              </p:nvSpPr>
              <p:spPr>
                <a:xfrm>
                  <a:off x="7471948" y="363843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𝑇𝑟𝑒𝑎𝑡</m:t>
                        </m:r>
                      </m:oMath>
                    </m:oMathPara>
                  </a14:m>
                  <a:endParaRPr lang="en-GB" dirty="0"/>
                </a:p>
              </p:txBody>
            </p:sp>
          </mc:Choice>
          <mc:Fallback xmlns="">
            <p:sp>
              <p:nvSpPr>
                <p:cNvPr id="97" name="TextBox 96">
                  <a:extLst>
                    <a:ext uri="{FF2B5EF4-FFF2-40B4-BE49-F238E27FC236}">
                      <a16:creationId xmlns:a16="http://schemas.microsoft.com/office/drawing/2014/main" id="{59BD24DF-5126-B141-8CED-7D5BD9A994AC}"/>
                    </a:ext>
                  </a:extLst>
                </p:cNvPr>
                <p:cNvSpPr txBox="1">
                  <a:spLocks noRot="1" noChangeAspect="1" noMove="1" noResize="1" noEditPoints="1" noAdjustHandles="1" noChangeArrowheads="1" noChangeShapeType="1" noTextEdit="1"/>
                </p:cNvSpPr>
                <p:nvPr/>
              </p:nvSpPr>
              <p:spPr>
                <a:xfrm>
                  <a:off x="7471948" y="3638434"/>
                  <a:ext cx="972000" cy="389513"/>
                </a:xfrm>
                <a:prstGeom prst="ellipse">
                  <a:avLst/>
                </a:prstGeom>
                <a:blipFill>
                  <a:blip r:embed="rId2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53558F11-7650-DE40-B843-02A415744E8D}"/>
                    </a:ext>
                  </a:extLst>
                </p:cNvPr>
                <p:cNvSpPr txBox="1"/>
                <p:nvPr/>
              </p:nvSpPr>
              <p:spPr>
                <a:xfrm>
                  <a:off x="6679195" y="3248921"/>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en-GB" dirty="0"/>
                </a:p>
              </p:txBody>
            </p:sp>
          </mc:Choice>
          <mc:Fallback xmlns="">
            <p:sp>
              <p:nvSpPr>
                <p:cNvPr id="90" name="TextBox 89">
                  <a:extLst>
                    <a:ext uri="{FF2B5EF4-FFF2-40B4-BE49-F238E27FC236}">
                      <a16:creationId xmlns:a16="http://schemas.microsoft.com/office/drawing/2014/main" id="{8B0FACB7-0AC2-9F4C-B62D-C6F7DCB4AF52}"/>
                    </a:ext>
                  </a:extLst>
                </p:cNvPr>
                <p:cNvSpPr txBox="1">
                  <a:spLocks noRot="1" noChangeAspect="1" noMove="1" noResize="1" noEditPoints="1" noAdjustHandles="1" noChangeArrowheads="1" noChangeShapeType="1" noTextEdit="1"/>
                </p:cNvSpPr>
                <p:nvPr/>
              </p:nvSpPr>
              <p:spPr>
                <a:xfrm>
                  <a:off x="6679195" y="3248921"/>
                  <a:ext cx="972000" cy="389513"/>
                </a:xfrm>
                <a:prstGeom prst="ellipse">
                  <a:avLst/>
                </a:prstGeom>
                <a:blipFill>
                  <a:blip r:embed="rId11"/>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7" name="TextBox 56">
                  <a:extLst>
                    <a:ext uri="{FF2B5EF4-FFF2-40B4-BE49-F238E27FC236}">
                      <a16:creationId xmlns:a16="http://schemas.microsoft.com/office/drawing/2014/main" id="{B4F46697-E6D5-F047-9F76-8F3D403D95F5}"/>
                    </a:ext>
                  </a:extLst>
                </p:cNvPr>
                <p:cNvSpPr txBox="1"/>
                <p:nvPr/>
              </p:nvSpPr>
              <p:spPr>
                <a:xfrm>
                  <a:off x="6677998" y="451656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m:t>
                        </m:r>
                        <m:r>
                          <a:rPr lang="de-DE" i="1">
                            <a:latin typeface="Cambria Math" panose="02040503050406030204" pitchFamily="18" charset="0"/>
                          </a:rPr>
                          <m:t>𝑐</m:t>
                        </m:r>
                        <m:r>
                          <a:rPr lang="de-DE" i="1">
                            <a:latin typeface="Cambria Math" charset="0"/>
                          </a:rPr>
                          <m:t>𝑘</m:t>
                        </m:r>
                      </m:oMath>
                    </m:oMathPara>
                  </a14:m>
                  <a:endParaRPr lang="en-GB" dirty="0">
                    <a:solidFill>
                      <a:schemeClr val="accent1"/>
                    </a:solidFill>
                  </a:endParaRPr>
                </a:p>
              </p:txBody>
            </p:sp>
          </mc:Choice>
          <mc:Fallback xmlns="">
            <p:sp>
              <p:nvSpPr>
                <p:cNvPr id="102" name="TextBox 101">
                  <a:extLst>
                    <a:ext uri="{FF2B5EF4-FFF2-40B4-BE49-F238E27FC236}">
                      <a16:creationId xmlns:a16="http://schemas.microsoft.com/office/drawing/2014/main" id="{9B7FC568-F502-054E-9E95-3842E4721809}"/>
                    </a:ext>
                  </a:extLst>
                </p:cNvPr>
                <p:cNvSpPr txBox="1">
                  <a:spLocks noRot="1" noChangeAspect="1" noMove="1" noResize="1" noEditPoints="1" noAdjustHandles="1" noChangeArrowheads="1" noChangeShapeType="1" noTextEdit="1"/>
                </p:cNvSpPr>
                <p:nvPr/>
              </p:nvSpPr>
              <p:spPr>
                <a:xfrm>
                  <a:off x="6677998" y="4516564"/>
                  <a:ext cx="972000" cy="389513"/>
                </a:xfrm>
                <a:prstGeom prst="ellipse">
                  <a:avLst/>
                </a:prstGeom>
                <a:blipFill>
                  <a:blip r:embed="rId24"/>
                  <a:stretch>
                    <a:fillRect/>
                  </a:stretch>
                </a:blipFill>
                <a:ln>
                  <a:solidFill>
                    <a:schemeClr val="tx1"/>
                  </a:solidFill>
                </a:ln>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575E10BA-7199-D44E-B2F7-C1EE6420CF37}"/>
                  </a:ext>
                </a:extLst>
              </p:cNvPr>
              <p:cNvSpPr/>
              <p:nvPr/>
            </p:nvSpPr>
            <p:spPr>
              <a:xfrm>
                <a:off x="7114784" y="1660865"/>
                <a:ext cx="4729216" cy="100104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11113" lvl="1"/>
                <a:r>
                  <a:rPr lang="de-DE" dirty="0"/>
                  <a:t>Paarweise: </a:t>
                </a:r>
                <a14:m>
                  <m:oMath xmlns:m="http://schemas.openxmlformats.org/officeDocument/2006/math">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𝑗</m:t>
                            </m:r>
                          </m:sub>
                        </m:sSub>
                        <m:r>
                          <a:rPr lang="de-DE" i="1">
                            <a:latin typeface="Cambria Math" panose="02040503050406030204" pitchFamily="18" charset="0"/>
                            <a:ea typeface="Cambria Math" panose="02040503050406030204" pitchFamily="18" charset="0"/>
                          </a:rPr>
                          <m:t> | </m:t>
                        </m:r>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𝑹</m:t>
                            </m:r>
                          </m:e>
                          <m:sup>
                            <m:r>
                              <a:rPr lang="de-DE" i="1">
                                <a:latin typeface="Cambria Math" panose="02040503050406030204" pitchFamily="18" charset="0"/>
                                <a:ea typeface="Cambria Math" panose="02040503050406030204" pitchFamily="18" charset="0"/>
                              </a:rPr>
                              <m:t>′</m:t>
                            </m:r>
                          </m:sup>
                        </m:sSup>
                      </m:e>
                    </m:d>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1" i="1" smtClean="0">
                            <a:latin typeface="Cambria Math" panose="02040503050406030204" pitchFamily="18" charset="0"/>
                            <a:ea typeface="Cambria Math" panose="02040503050406030204" pitchFamily="18" charset="0"/>
                          </a:rPr>
                          <m:t>𝑹</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𝑹</m:t>
                    </m:r>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𝑗</m:t>
                            </m:r>
                          </m:sub>
                        </m:sSub>
                      </m:e>
                    </m:d>
                  </m:oMath>
                </a14:m>
                <a:endParaRPr lang="de-DE" dirty="0"/>
              </a:p>
              <a:p>
                <a:pPr marL="11113" lvl="1"/>
                <a:r>
                  <a:rPr lang="de-DE" dirty="0"/>
                  <a:t>Lokal: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𝑹</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 | </m:t>
                        </m:r>
                        <m:r>
                          <m:rPr>
                            <m:sty m:val="p"/>
                          </m:rPr>
                          <a:rPr lang="de-DE">
                            <a:latin typeface="Cambria Math" panose="02040503050406030204" pitchFamily="18" charset="0"/>
                            <a:ea typeface="Cambria Math" panose="02040503050406030204" pitchFamily="18" charset="0"/>
                          </a:rPr>
                          <m:t>MB</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e>
                    </m:d>
                    <m:r>
                      <a:rPr lang="de-DE" b="0" i="1" smtClean="0">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𝑹</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MB</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oMath>
                </a14:m>
                <a:endParaRPr lang="de-DE" dirty="0"/>
              </a:p>
              <a:p>
                <a:pPr marL="11113" lvl="1"/>
                <a:r>
                  <a:rPr lang="de-DE" dirty="0"/>
                  <a:t>Global: </a:t>
                </a:r>
                <a14:m>
                  <m:oMath xmlns:m="http://schemas.openxmlformats.org/officeDocument/2006/math">
                    <m:d>
                      <m:dPr>
                        <m:begChr m:val="{"/>
                        <m:endChr m:val="}"/>
                        <m:ctrlPr>
                          <a:rPr lang="de-DE" i="1">
                            <a:latin typeface="Cambria Math" panose="02040503050406030204" pitchFamily="18" charset="0"/>
                          </a:rPr>
                        </m:ctrlPr>
                      </m:dPr>
                      <m:e>
                        <m:d>
                          <m:dPr>
                            <m:ctrlPr>
                              <a:rPr lang="de-DE" i="1">
                                <a:latin typeface="Cambria Math" panose="02040503050406030204" pitchFamily="18" charset="0"/>
                              </a:rPr>
                            </m:ctrlPr>
                          </m:dPr>
                          <m:e>
                            <m:r>
                              <a:rPr lang="de-DE" b="1" i="1">
                                <a:latin typeface="Cambria Math" panose="02040503050406030204" pitchFamily="18" charset="0"/>
                              </a:rPr>
                              <m:t>𝑻</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𝑼</m:t>
                            </m:r>
                            <m:r>
                              <a:rPr lang="de-DE" i="1">
                                <a:latin typeface="Cambria Math" panose="02040503050406030204" pitchFamily="18" charset="0"/>
                                <a:ea typeface="Cambria Math" panose="02040503050406030204" pitchFamily="18" charset="0"/>
                              </a:rPr>
                              <m:t> | </m:t>
                            </m:r>
                            <m:r>
                              <a:rPr lang="de-DE" b="1" i="1">
                                <a:latin typeface="Cambria Math" panose="02040503050406030204" pitchFamily="18" charset="0"/>
                                <a:ea typeface="Cambria Math" panose="02040503050406030204" pitchFamily="18" charset="0"/>
                              </a:rPr>
                              <m:t>𝑺</m:t>
                            </m:r>
                          </m:e>
                        </m:d>
                        <m:r>
                          <a:rPr lang="de-DE" i="1">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𝑠𝑒𝑝</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rPr>
                              <m:t>𝑻</m:t>
                            </m:r>
                            <m:r>
                              <a:rPr lang="de-DE" i="1">
                                <a:latin typeface="Cambria Math" panose="02040503050406030204" pitchFamily="18" charset="0"/>
                              </a:rPr>
                              <m:t>;</m:t>
                            </m:r>
                            <m:r>
                              <a:rPr lang="de-DE" b="1" i="1">
                                <a:latin typeface="Cambria Math" panose="02040503050406030204" pitchFamily="18" charset="0"/>
                              </a:rPr>
                              <m:t>𝑼</m:t>
                            </m:r>
                            <m:r>
                              <a:rPr lang="de-DE" i="1">
                                <a:latin typeface="Cambria Math" panose="02040503050406030204" pitchFamily="18" charset="0"/>
                              </a:rPr>
                              <m:t> | </m:t>
                            </m:r>
                            <m:r>
                              <a:rPr lang="de-DE" b="1" i="1">
                                <a:latin typeface="Cambria Math" panose="02040503050406030204" pitchFamily="18" charset="0"/>
                              </a:rPr>
                              <m:t>𝑺</m:t>
                            </m:r>
                          </m:e>
                        </m:d>
                      </m:e>
                    </m:d>
                  </m:oMath>
                </a14:m>
                <a:endParaRPr lang="de-DE" dirty="0"/>
              </a:p>
            </p:txBody>
          </p:sp>
        </mc:Choice>
        <mc:Fallback xmlns="">
          <p:sp>
            <p:nvSpPr>
              <p:cNvPr id="37" name="Rectangle 36">
                <a:extLst>
                  <a:ext uri="{FF2B5EF4-FFF2-40B4-BE49-F238E27FC236}">
                    <a16:creationId xmlns:a16="http://schemas.microsoft.com/office/drawing/2014/main" id="{575E10BA-7199-D44E-B2F7-C1EE6420CF37}"/>
                  </a:ext>
                </a:extLst>
              </p:cNvPr>
              <p:cNvSpPr>
                <a:spLocks noRot="1" noChangeAspect="1" noMove="1" noResize="1" noEditPoints="1" noAdjustHandles="1" noChangeArrowheads="1" noChangeShapeType="1" noTextEdit="1"/>
              </p:cNvSpPr>
              <p:nvPr/>
            </p:nvSpPr>
            <p:spPr>
              <a:xfrm>
                <a:off x="7114784" y="1660865"/>
                <a:ext cx="4729216" cy="1001043"/>
              </a:xfrm>
              <a:prstGeom prst="rect">
                <a:avLst/>
              </a:prstGeom>
              <a:blipFill>
                <a:blip r:embed="rId25"/>
                <a:stretch>
                  <a:fillRect/>
                </a:stretch>
              </a:blipFill>
            </p:spPr>
            <p:txBody>
              <a:bodyPr/>
              <a:lstStyle/>
              <a:p>
                <a:r>
                  <a:rPr lang="de-DE">
                    <a:noFill/>
                  </a:rPr>
                  <a:t> </a:t>
                </a:r>
              </a:p>
            </p:txBody>
          </p:sp>
        </mc:Fallback>
      </mc:AlternateContent>
    </p:spTree>
    <p:extLst>
      <p:ext uri="{BB962C8B-B14F-4D97-AF65-F5344CB8AC3E}">
        <p14:creationId xmlns:p14="http://schemas.microsoft.com/office/powerpoint/2010/main" val="311920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2411D-6ADA-9E4F-B213-15E0691D230F}"/>
              </a:ext>
            </a:extLst>
          </p:cNvPr>
          <p:cNvSpPr>
            <a:spLocks noGrp="1"/>
          </p:cNvSpPr>
          <p:nvPr>
            <p:ph type="title"/>
          </p:nvPr>
        </p:nvSpPr>
        <p:spPr/>
        <p:txBody>
          <a:bodyPr/>
          <a:lstStyle/>
          <a:p>
            <a:r>
              <a:rPr lang="de-DE" dirty="0"/>
              <a:t>Beispiel: Unabhängigkeiten in Faktormodellen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1D66923-3853-FD41-8E02-697B8F5C57D2}"/>
                  </a:ext>
                </a:extLst>
              </p:cNvPr>
              <p:cNvSpPr>
                <a:spLocks noGrp="1"/>
              </p:cNvSpPr>
              <p:nvPr>
                <p:ph idx="1"/>
              </p:nvPr>
            </p:nvSpPr>
            <p:spPr>
              <a:xfrm>
                <a:off x="360000" y="1665066"/>
                <a:ext cx="6531248" cy="4240848"/>
              </a:xfrm>
            </p:spPr>
            <p:txBody>
              <a:bodyPr/>
              <a:lstStyle/>
              <a:p>
                <a:r>
                  <a:rPr lang="de-DE" dirty="0"/>
                  <a:t>Globale Unabhängigkeiten:</a:t>
                </a:r>
              </a:p>
              <a:p>
                <a:pPr lvl="1"/>
                <a:r>
                  <a:rPr lang="de-DE" dirty="0"/>
                  <a:t>Paarweise und lokale Unabhängigkeiten lassen </a:t>
                </a:r>
                <a:br>
                  <a:rPr lang="de-DE" dirty="0"/>
                </a:br>
                <a:r>
                  <a:rPr lang="de-DE" dirty="0"/>
                  <a:t>sich auf </a:t>
                </a:r>
                <a14:m>
                  <m:oMath xmlns:m="http://schemas.openxmlformats.org/officeDocument/2006/math">
                    <m:d>
                      <m:dPr>
                        <m:begChr m:val="{"/>
                        <m:endChr m:val="}"/>
                        <m:ctrlPr>
                          <a:rPr lang="de-DE" i="1">
                            <a:solidFill>
                              <a:schemeClr val="accent1"/>
                            </a:solidFill>
                            <a:latin typeface="Cambria Math" panose="02040503050406030204" pitchFamily="18" charset="0"/>
                          </a:rPr>
                        </m:ctrlPr>
                      </m:dPr>
                      <m:e>
                        <m:d>
                          <m:dPr>
                            <m:ctrlPr>
                              <a:rPr lang="de-DE" i="1">
                                <a:solidFill>
                                  <a:schemeClr val="accent1"/>
                                </a:solidFill>
                                <a:latin typeface="Cambria Math" panose="02040503050406030204" pitchFamily="18" charset="0"/>
                              </a:rPr>
                            </m:ctrlPr>
                          </m:dPr>
                          <m:e>
                            <m:r>
                              <a:rPr lang="de-DE" b="1" i="1">
                                <a:solidFill>
                                  <a:schemeClr val="accent1"/>
                                </a:solidFill>
                                <a:latin typeface="Cambria Math" panose="02040503050406030204" pitchFamily="18" charset="0"/>
                              </a:rPr>
                              <m:t>𝑻</m:t>
                            </m:r>
                            <m:r>
                              <a:rPr lang="de-DE"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𝑼</m:t>
                            </m:r>
                            <m:r>
                              <a:rPr lang="de-DE" i="1">
                                <a:solidFill>
                                  <a:schemeClr val="accent1"/>
                                </a:solidFill>
                                <a:latin typeface="Cambria Math" panose="02040503050406030204" pitchFamily="18" charset="0"/>
                                <a:ea typeface="Cambria Math" panose="02040503050406030204" pitchFamily="18" charset="0"/>
                              </a:rPr>
                              <m:t> | </m:t>
                            </m:r>
                            <m:r>
                              <a:rPr lang="de-DE" b="1" i="1">
                                <a:solidFill>
                                  <a:schemeClr val="accent1"/>
                                </a:solidFill>
                                <a:latin typeface="Cambria Math" panose="02040503050406030204" pitchFamily="18" charset="0"/>
                                <a:ea typeface="Cambria Math" panose="02040503050406030204" pitchFamily="18" charset="0"/>
                              </a:rPr>
                              <m:t>𝑺</m:t>
                            </m:r>
                          </m:e>
                        </m:d>
                        <m:r>
                          <a:rPr lang="de-DE" i="1">
                            <a:solidFill>
                              <a:schemeClr val="accent1"/>
                            </a:solidFill>
                            <a:latin typeface="Cambria Math" panose="02040503050406030204" pitchFamily="18" charset="0"/>
                            <a:ea typeface="Cambria Math" panose="02040503050406030204" pitchFamily="18" charset="0"/>
                          </a:rPr>
                          <m:t> | </m:t>
                        </m:r>
                        <m:r>
                          <a:rPr lang="de-DE" i="1">
                            <a:solidFill>
                              <a:schemeClr val="accent1"/>
                            </a:solidFill>
                            <a:latin typeface="Cambria Math" panose="02040503050406030204" pitchFamily="18" charset="0"/>
                            <a:ea typeface="Cambria Math" panose="02040503050406030204" pitchFamily="18" charset="0"/>
                          </a:rPr>
                          <m:t>𝑠𝑒𝑝</m:t>
                        </m:r>
                        <m:d>
                          <m:dPr>
                            <m:ctrlPr>
                              <a:rPr lang="de-DE" i="1">
                                <a:solidFill>
                                  <a:schemeClr val="accent1"/>
                                </a:solidFill>
                                <a:latin typeface="Cambria Math" panose="02040503050406030204" pitchFamily="18" charset="0"/>
                                <a:ea typeface="Cambria Math" panose="02040503050406030204" pitchFamily="18" charset="0"/>
                              </a:rPr>
                            </m:ctrlPr>
                          </m:dPr>
                          <m:e>
                            <m:r>
                              <a:rPr lang="de-DE" b="1" i="1">
                                <a:solidFill>
                                  <a:schemeClr val="accent1"/>
                                </a:solidFill>
                                <a:latin typeface="Cambria Math" panose="02040503050406030204" pitchFamily="18" charset="0"/>
                              </a:rPr>
                              <m:t>𝑻</m:t>
                            </m:r>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𝑼</m:t>
                            </m:r>
                            <m:r>
                              <a:rPr lang="de-DE" i="1">
                                <a:solidFill>
                                  <a:schemeClr val="accent1"/>
                                </a:solidFill>
                                <a:latin typeface="Cambria Math" panose="02040503050406030204" pitchFamily="18" charset="0"/>
                              </a:rPr>
                              <m:t> | </m:t>
                            </m:r>
                            <m:r>
                              <a:rPr lang="de-DE" b="1" i="1">
                                <a:solidFill>
                                  <a:schemeClr val="accent1"/>
                                </a:solidFill>
                                <a:latin typeface="Cambria Math" panose="02040503050406030204" pitchFamily="18" charset="0"/>
                              </a:rPr>
                              <m:t>𝑺</m:t>
                            </m:r>
                          </m:e>
                        </m:d>
                      </m:e>
                    </m:d>
                  </m:oMath>
                </a14:m>
                <a:r>
                  <a:rPr lang="de-DE" dirty="0"/>
                  <a:t> abbilden</a:t>
                </a:r>
              </a:p>
              <a:p>
                <a:pPr lvl="1"/>
                <a14:m>
                  <m:oMath xmlns:m="http://schemas.openxmlformats.org/officeDocument/2006/math">
                    <m:d>
                      <m:dPr>
                        <m:begChr m:val="{"/>
                        <m:endChr m:val="}"/>
                        <m:ctrlPr>
                          <a:rPr lang="de-DE" b="0" i="1" smtClean="0">
                            <a:latin typeface="Cambria Math" panose="02040503050406030204" pitchFamily="18" charset="0"/>
                          </a:rPr>
                        </m:ctrlPr>
                      </m:dPr>
                      <m:e>
                        <m:r>
                          <a:rPr lang="de-DE" i="1">
                            <a:latin typeface="Cambria Math" charset="0"/>
                          </a:rPr>
                          <m:t>𝑁𝑎</m:t>
                        </m:r>
                        <m:r>
                          <a:rPr lang="de-DE" i="1">
                            <a:latin typeface="Cambria Math" panose="02040503050406030204" pitchFamily="18" charset="0"/>
                          </a:rPr>
                          <m:t>𝑡𝐷𝑖𝑠</m:t>
                        </m:r>
                        <m:r>
                          <a:rPr lang="de-DE" b="0" i="1" smtClean="0">
                            <a:latin typeface="Cambria Math" panose="02040503050406030204" pitchFamily="18" charset="0"/>
                          </a:rPr>
                          <m:t>,</m:t>
                        </m:r>
                        <m:r>
                          <a:rPr lang="de-DE" b="0" i="1" smtClean="0">
                            <a:latin typeface="Cambria Math" panose="02040503050406030204" pitchFamily="18" charset="0"/>
                          </a:rPr>
                          <m:t>𝐴𝑟𝑡𝑖𝑓</m:t>
                        </m:r>
                      </m:e>
                    </m:d>
                    <m:r>
                      <a:rPr lang="de-DE"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𝑇𝑟𝑎𝑣𝑒𝑙</m:t>
                        </m:r>
                        <m:r>
                          <a:rPr lang="de-DE" b="0" i="1" smtClean="0">
                            <a:latin typeface="Cambria Math" panose="02040503050406030204" pitchFamily="18" charset="0"/>
                            <a:ea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𝑇𝑟𝑒𝑎𝑡</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𝑆𝑖𝑐𝑘</m:t>
                        </m:r>
                      </m:e>
                    </m:d>
                    <m:r>
                      <a:rPr lang="de-DE" b="0" i="1" smtClean="0">
                        <a:latin typeface="Cambria Math" panose="02040503050406030204" pitchFamily="18" charset="0"/>
                        <a:ea typeface="Cambria Math" panose="02040503050406030204" pitchFamily="18" charset="0"/>
                      </a:rPr>
                      <m:t> | </m:t>
                    </m:r>
                    <m:r>
                      <a:rPr lang="de-DE" b="0" i="1" smtClean="0">
                        <a:latin typeface="Cambria Math" panose="02040503050406030204" pitchFamily="18" charset="0"/>
                        <a:ea typeface="Cambria Math" panose="02040503050406030204" pitchFamily="18" charset="0"/>
                      </a:rPr>
                      <m:t>𝐸𝑝𝑖𝑑</m:t>
                    </m:r>
                  </m:oMath>
                </a14:m>
                <a:r>
                  <a:rPr lang="de-DE" dirty="0"/>
                  <a:t> </a:t>
                </a:r>
              </a:p>
              <a:p>
                <a:pPr lvl="2"/>
                <a:r>
                  <a:rPr lang="de-DE" dirty="0"/>
                  <a:t>Dekomposition: Untermengen von </a:t>
                </a:r>
                <a14:m>
                  <m:oMath xmlns:m="http://schemas.openxmlformats.org/officeDocument/2006/math">
                    <m:d>
                      <m:dPr>
                        <m:begChr m:val="{"/>
                        <m:endChr m:val="}"/>
                        <m:ctrlPr>
                          <a:rPr lang="de-DE" i="1">
                            <a:latin typeface="Cambria Math" panose="02040503050406030204" pitchFamily="18" charset="0"/>
                          </a:rPr>
                        </m:ctrlPr>
                      </m:dPr>
                      <m:e>
                        <m:r>
                          <a:rPr lang="de-DE" i="1">
                            <a:latin typeface="Cambria Math" charset="0"/>
                          </a:rPr>
                          <m:t>𝑁𝑎</m:t>
                        </m:r>
                        <m:r>
                          <a:rPr lang="de-DE" i="1">
                            <a:latin typeface="Cambria Math" panose="02040503050406030204" pitchFamily="18" charset="0"/>
                          </a:rPr>
                          <m:t>𝑡𝐷𝑖𝑠</m:t>
                        </m:r>
                        <m:r>
                          <a:rPr lang="de-DE" i="1">
                            <a:latin typeface="Cambria Math" panose="02040503050406030204" pitchFamily="18" charset="0"/>
                          </a:rPr>
                          <m:t>,</m:t>
                        </m:r>
                        <m:r>
                          <a:rPr lang="de-DE" i="1">
                            <a:latin typeface="Cambria Math" panose="02040503050406030204" pitchFamily="18" charset="0"/>
                          </a:rPr>
                          <m:t>𝐴𝑟𝑡𝑖𝑓</m:t>
                        </m:r>
                      </m:e>
                    </m:d>
                  </m:oMath>
                </a14:m>
                <a:r>
                  <a:rPr lang="de-DE" dirty="0"/>
                  <a:t> bzw. </a:t>
                </a:r>
                <a14:m>
                  <m:oMath xmlns:m="http://schemas.openxmlformats.org/officeDocument/2006/math">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𝑇𝑟𝑎𝑣𝑒𝑙</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𝑇𝑟𝑒𝑎𝑡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𝑆𝑖𝑐𝑘</m:t>
                        </m:r>
                      </m:e>
                    </m:d>
                  </m:oMath>
                </a14:m>
                <a:r>
                  <a:rPr lang="de-DE" dirty="0"/>
                  <a:t> möglich</a:t>
                </a:r>
              </a:p>
              <a:p>
                <a:pPr lvl="3"/>
                <a:r>
                  <a:rPr lang="de-DE" dirty="0"/>
                  <a:t>Monoton ➝ Menge rechts vom </a:t>
                </a:r>
                <a14:m>
                  <m:oMath xmlns:m="http://schemas.openxmlformats.org/officeDocument/2006/math">
                    <m:r>
                      <a:rPr lang="de-DE" i="1">
                        <a:latin typeface="Cambria Math" panose="02040503050406030204" pitchFamily="18" charset="0"/>
                        <a:ea typeface="Cambria Math" panose="02040503050406030204" pitchFamily="18" charset="0"/>
                      </a:rPr>
                      <m:t>|</m:t>
                    </m:r>
                  </m:oMath>
                </a14:m>
                <a:r>
                  <a:rPr lang="de-DE" dirty="0"/>
                  <a:t> erweiterbar</a:t>
                </a:r>
              </a:p>
              <a:p>
                <a:pPr lvl="1"/>
                <a:r>
                  <a:rPr lang="de-DE" dirty="0"/>
                  <a:t>Menge der „repräsentativen“ Unabhängigkeiten, aus denen wir alle anderen Unabhängigkeiten ableiten können:</a:t>
                </a:r>
              </a:p>
              <a:p>
                <a:pPr lvl="2"/>
                <a14:m>
                  <m:oMath xmlns:m="http://schemas.openxmlformats.org/officeDocument/2006/math">
                    <m:d>
                      <m:dPr>
                        <m:begChr m:val="{"/>
                        <m:endChr m:val="}"/>
                        <m:ctrlPr>
                          <a:rPr lang="de-DE" i="1">
                            <a:latin typeface="Cambria Math" panose="02040503050406030204" pitchFamily="18" charset="0"/>
                          </a:rPr>
                        </m:ctrlPr>
                      </m:dPr>
                      <m:e>
                        <m:r>
                          <a:rPr lang="de-DE" i="1">
                            <a:latin typeface="Cambria Math" charset="0"/>
                          </a:rPr>
                          <m:t>𝑁𝑎</m:t>
                        </m:r>
                        <m:r>
                          <a:rPr lang="de-DE" i="1">
                            <a:latin typeface="Cambria Math" panose="02040503050406030204" pitchFamily="18" charset="0"/>
                          </a:rPr>
                          <m:t>𝑡𝐷𝑖𝑠</m:t>
                        </m:r>
                        <m:r>
                          <a:rPr lang="de-DE" i="1">
                            <a:latin typeface="Cambria Math" panose="02040503050406030204" pitchFamily="18" charset="0"/>
                          </a:rPr>
                          <m:t>,</m:t>
                        </m:r>
                        <m:r>
                          <a:rPr lang="de-DE" i="1">
                            <a:latin typeface="Cambria Math" panose="02040503050406030204" pitchFamily="18" charset="0"/>
                          </a:rPr>
                          <m:t>𝐴𝑟𝑡𝑖𝑓</m:t>
                        </m:r>
                      </m:e>
                    </m:d>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𝑇𝑟𝑎𝑣𝑒𝑙</m:t>
                        </m:r>
                        <m:r>
                          <a:rPr lang="de-DE" i="1">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𝑇𝑟𝑒𝑎𝑡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𝑆𝑖𝑐𝑘</m:t>
                        </m:r>
                      </m:e>
                    </m:d>
                    <m:r>
                      <a:rPr lang="de-DE" i="1">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𝐸𝑝𝑖𝑑</m:t>
                    </m:r>
                  </m:oMath>
                </a14:m>
                <a:endParaRPr lang="de-DE" i="1" dirty="0">
                  <a:latin typeface="Cambria Math" panose="02040503050406030204" pitchFamily="18" charset="0"/>
                  <a:ea typeface="Cambria Math" panose="02040503050406030204" pitchFamily="18" charset="0"/>
                </a:endParaRPr>
              </a:p>
              <a:p>
                <a:pPr lvl="2"/>
                <a14:m>
                  <m:oMath xmlns:m="http://schemas.openxmlformats.org/officeDocument/2006/math">
                    <m:r>
                      <a:rPr lang="de-DE" i="1">
                        <a:latin typeface="Cambria Math" panose="02040503050406030204" pitchFamily="18" charset="0"/>
                      </a:rPr>
                      <m:t>𝑇𝑟𝑒𝑎𝑡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𝑇𝑟𝑎𝑣𝑒𝑙</m:t>
                    </m:r>
                    <m:r>
                      <a:rPr lang="de-DE" b="0" i="1" smtClean="0">
                        <a:latin typeface="Cambria Math" panose="02040503050406030204" pitchFamily="18" charset="0"/>
                        <a:ea typeface="Cambria Math" panose="02040503050406030204" pitchFamily="18" charset="0"/>
                      </a:rPr>
                      <m:t> | </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𝐸𝑝𝑖𝑑</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𝑆𝑖𝑐𝑘</m:t>
                        </m:r>
                      </m:e>
                    </m:d>
                  </m:oMath>
                </a14:m>
                <a:endParaRPr lang="de-DE" dirty="0"/>
              </a:p>
              <a:p>
                <a:endParaRPr lang="de-DE" dirty="0"/>
              </a:p>
            </p:txBody>
          </p:sp>
        </mc:Choice>
        <mc:Fallback xmlns="">
          <p:sp>
            <p:nvSpPr>
              <p:cNvPr id="3" name="Content Placeholder 2">
                <a:extLst>
                  <a:ext uri="{FF2B5EF4-FFF2-40B4-BE49-F238E27FC236}">
                    <a16:creationId xmlns:a16="http://schemas.microsoft.com/office/drawing/2014/main" id="{81D66923-3853-FD41-8E02-697B8F5C57D2}"/>
                  </a:ext>
                </a:extLst>
              </p:cNvPr>
              <p:cNvSpPr>
                <a:spLocks noGrp="1" noRot="1" noChangeAspect="1" noMove="1" noResize="1" noEditPoints="1" noAdjustHandles="1" noChangeArrowheads="1" noChangeShapeType="1" noTextEdit="1"/>
              </p:cNvSpPr>
              <p:nvPr>
                <p:ph idx="1"/>
              </p:nvPr>
            </p:nvSpPr>
            <p:spPr>
              <a:xfrm>
                <a:off x="360000" y="1665066"/>
                <a:ext cx="6531248" cy="4240848"/>
              </a:xfrm>
              <a:blipFill>
                <a:blip r:embed="rId2"/>
                <a:stretch>
                  <a:fillRect l="-2519" t="-2687" r="-290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E789908E-1A72-FE40-901D-F5503BE28D48}"/>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2174FE42-8762-C74C-BE1F-F65A7BE22F3E}"/>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B0F36568-BD5B-B941-B494-D8B98069EFA9}"/>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93</a:t>
            </a:fld>
            <a:r>
              <a:rPr lang="de-DE"/>
              <a:t> </a:t>
            </a:r>
            <a:endParaRPr lang="de-DE" sz="1400" dirty="0"/>
          </a:p>
        </p:txBody>
      </p:sp>
      <p:grpSp>
        <p:nvGrpSpPr>
          <p:cNvPr id="7" name="Group 6">
            <a:extLst>
              <a:ext uri="{FF2B5EF4-FFF2-40B4-BE49-F238E27FC236}">
                <a16:creationId xmlns:a16="http://schemas.microsoft.com/office/drawing/2014/main" id="{478C6004-9643-7E4F-BDFE-E68F9CC4EEC0}"/>
              </a:ext>
            </a:extLst>
          </p:cNvPr>
          <p:cNvGrpSpPr/>
          <p:nvPr/>
        </p:nvGrpSpPr>
        <p:grpSpPr>
          <a:xfrm>
            <a:off x="9162779" y="3314830"/>
            <a:ext cx="2580308" cy="2591084"/>
            <a:chOff x="5901425" y="2314993"/>
            <a:chExt cx="2580308" cy="2591084"/>
          </a:xfrm>
        </p:grpSpPr>
        <p:grpSp>
          <p:nvGrpSpPr>
            <p:cNvPr id="8" name="Group 7">
              <a:extLst>
                <a:ext uri="{FF2B5EF4-FFF2-40B4-BE49-F238E27FC236}">
                  <a16:creationId xmlns:a16="http://schemas.microsoft.com/office/drawing/2014/main" id="{8F054E96-0350-CC4C-8380-CF37E0BCB200}"/>
                </a:ext>
              </a:extLst>
            </p:cNvPr>
            <p:cNvGrpSpPr/>
            <p:nvPr/>
          </p:nvGrpSpPr>
          <p:grpSpPr>
            <a:xfrm>
              <a:off x="5901425" y="2314993"/>
              <a:ext cx="2580308" cy="2591084"/>
              <a:chOff x="5863640" y="2314993"/>
              <a:chExt cx="2580308" cy="2591084"/>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6A9B156-A866-B44E-97A5-55F3CE2FE64F}"/>
                      </a:ext>
                    </a:extLst>
                  </p:cNvPr>
                  <p:cNvSpPr txBox="1"/>
                  <p:nvPr/>
                </p:nvSpPr>
                <p:spPr>
                  <a:xfrm>
                    <a:off x="5874644" y="2315730"/>
                    <a:ext cx="972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charset="0"/>
                            </a:rPr>
                            <m:t>𝑁𝑎</m:t>
                          </m:r>
                          <m:r>
                            <a:rPr lang="de-DE" b="0" i="1" smtClean="0">
                              <a:latin typeface="Cambria Math" panose="02040503050406030204" pitchFamily="18" charset="0"/>
                            </a:rPr>
                            <m:t>𝑡𝐷𝑖𝑠</m:t>
                          </m:r>
                        </m:oMath>
                      </m:oMathPara>
                    </a14:m>
                    <a:endParaRPr lang="en-GB" dirty="0"/>
                  </a:p>
                </p:txBody>
              </p:sp>
            </mc:Choice>
            <mc:Fallback xmlns="">
              <p:sp>
                <p:nvSpPr>
                  <p:cNvPr id="55" name="TextBox 54">
                    <a:extLst>
                      <a:ext uri="{FF2B5EF4-FFF2-40B4-BE49-F238E27FC236}">
                        <a16:creationId xmlns:a16="http://schemas.microsoft.com/office/drawing/2014/main" id="{63BE9AEA-874A-0C41-8AF5-92BF723BF582}"/>
                      </a:ext>
                    </a:extLst>
                  </p:cNvPr>
                  <p:cNvSpPr txBox="1">
                    <a:spLocks noRot="1" noChangeAspect="1" noMove="1" noResize="1" noEditPoints="1" noAdjustHandles="1" noChangeArrowheads="1" noChangeShapeType="1" noTextEdit="1"/>
                  </p:cNvSpPr>
                  <p:nvPr/>
                </p:nvSpPr>
                <p:spPr>
                  <a:xfrm>
                    <a:off x="5874644" y="2315730"/>
                    <a:ext cx="972000" cy="389513"/>
                  </a:xfrm>
                  <a:prstGeom prst="ellipse">
                    <a:avLst/>
                  </a:prstGeom>
                  <a:blipFill>
                    <a:blip r:embed="rId1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CC7E6AD-2F60-2F43-9E55-2DC45238573C}"/>
                      </a:ext>
                    </a:extLst>
                  </p:cNvPr>
                  <p:cNvSpPr txBox="1"/>
                  <p:nvPr/>
                </p:nvSpPr>
                <p:spPr>
                  <a:xfrm>
                    <a:off x="5863640" y="363843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en-GB" dirty="0"/>
                  </a:p>
                </p:txBody>
              </p:sp>
            </mc:Choice>
            <mc:Fallback xmlns="">
              <p:sp>
                <p:nvSpPr>
                  <p:cNvPr id="59" name="TextBox 58">
                    <a:extLst>
                      <a:ext uri="{FF2B5EF4-FFF2-40B4-BE49-F238E27FC236}">
                        <a16:creationId xmlns:a16="http://schemas.microsoft.com/office/drawing/2014/main" id="{452A86B1-0F6A-4A4C-805B-40B2170A153F}"/>
                      </a:ext>
                    </a:extLst>
                  </p:cNvPr>
                  <p:cNvSpPr txBox="1">
                    <a:spLocks noRot="1" noChangeAspect="1" noMove="1" noResize="1" noEditPoints="1" noAdjustHandles="1" noChangeArrowheads="1" noChangeShapeType="1" noTextEdit="1"/>
                  </p:cNvSpPr>
                  <p:nvPr/>
                </p:nvSpPr>
                <p:spPr>
                  <a:xfrm>
                    <a:off x="5863640" y="3638434"/>
                    <a:ext cx="972000" cy="389513"/>
                  </a:xfrm>
                  <a:prstGeom prst="ellipse">
                    <a:avLst/>
                  </a:prstGeom>
                  <a:blipFill>
                    <a:blip r:embed="rId20"/>
                    <a:stretch>
                      <a:fillRect/>
                    </a:stretch>
                  </a:blipFill>
                  <a:ln>
                    <a:solidFill>
                      <a:schemeClr val="tx1"/>
                    </a:solidFill>
                  </a:ln>
                </p:spPr>
                <p:txBody>
                  <a:bodyPr/>
                  <a:lstStyle/>
                  <a:p>
                    <a:r>
                      <a:rPr lang="de-DE">
                        <a:noFill/>
                      </a:rPr>
                      <a:t> </a:t>
                    </a:r>
                  </a:p>
                </p:txBody>
              </p:sp>
            </mc:Fallback>
          </mc:AlternateContent>
          <p:cxnSp>
            <p:nvCxnSpPr>
              <p:cNvPr id="12" name="Straight Connector 11">
                <a:extLst>
                  <a:ext uri="{FF2B5EF4-FFF2-40B4-BE49-F238E27FC236}">
                    <a16:creationId xmlns:a16="http://schemas.microsoft.com/office/drawing/2014/main" id="{E9E0C6A0-B409-524F-BBFF-0D04AB2C639B}"/>
                  </a:ext>
                </a:extLst>
              </p:cNvPr>
              <p:cNvCxnSpPr>
                <a:cxnSpLocks/>
                <a:stCxn id="11" idx="5"/>
                <a:endCxn id="33" idx="1"/>
              </p:cNvCxnSpPr>
              <p:nvPr/>
            </p:nvCxnSpPr>
            <p:spPr>
              <a:xfrm>
                <a:off x="6693294" y="3970904"/>
                <a:ext cx="226213" cy="213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D08F98E-8A8A-9A40-86F1-3C7033D1A666}"/>
                  </a:ext>
                </a:extLst>
              </p:cNvPr>
              <p:cNvCxnSpPr>
                <a:cxnSpLocks/>
                <a:stCxn id="33" idx="0"/>
                <a:endCxn id="26" idx="4"/>
              </p:cNvCxnSpPr>
              <p:nvPr/>
            </p:nvCxnSpPr>
            <p:spPr>
              <a:xfrm flipV="1">
                <a:off x="6991507" y="3638434"/>
                <a:ext cx="173688" cy="47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4E243E46-E858-994C-8B0D-242C13DB5937}"/>
                  </a:ext>
                </a:extLst>
              </p:cNvPr>
              <p:cNvGrpSpPr/>
              <p:nvPr/>
            </p:nvGrpSpPr>
            <p:grpSpPr>
              <a:xfrm>
                <a:off x="7061843" y="2615881"/>
                <a:ext cx="963251" cy="902756"/>
                <a:chOff x="7061843" y="2615881"/>
                <a:chExt cx="963251" cy="902756"/>
              </a:xfrm>
            </p:grpSpPr>
            <p:sp>
              <p:nvSpPr>
                <p:cNvPr id="35" name="Rectangle 34">
                  <a:extLst>
                    <a:ext uri="{FF2B5EF4-FFF2-40B4-BE49-F238E27FC236}">
                      <a16:creationId xmlns:a16="http://schemas.microsoft.com/office/drawing/2014/main" id="{7D8CD539-AC4A-8E4B-AE2A-A67A101E3E90}"/>
                    </a:ext>
                  </a:extLst>
                </p:cNvPr>
                <p:cNvSpPr/>
                <p:nvPr/>
              </p:nvSpPr>
              <p:spPr>
                <a:xfrm>
                  <a:off x="7881094" y="337463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9055F0FB-EB2C-8E48-9EBB-002865316E2A}"/>
                        </a:ext>
                      </a:extLst>
                    </p:cNvPr>
                    <p:cNvSpPr txBox="1"/>
                    <p:nvPr/>
                  </p:nvSpPr>
                  <p:spPr>
                    <a:xfrm>
                      <a:off x="7061843" y="2615881"/>
                      <a:ext cx="19005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1</m:t>
                                </m:r>
                              </m:sub>
                            </m:sSub>
                          </m:oMath>
                        </m:oMathPara>
                      </a14:m>
                      <a:endParaRPr lang="en-GB" sz="1400" dirty="0"/>
                    </a:p>
                  </p:txBody>
                </p:sp>
              </mc:Choice>
              <mc:Fallback xmlns="">
                <p:sp>
                  <p:nvSpPr>
                    <p:cNvPr id="113" name="TextBox 112">
                      <a:extLst>
                        <a:ext uri="{FF2B5EF4-FFF2-40B4-BE49-F238E27FC236}">
                          <a16:creationId xmlns:a16="http://schemas.microsoft.com/office/drawing/2014/main" id="{067500F4-6D6E-E240-BAF7-411FF819E0B9}"/>
                        </a:ext>
                      </a:extLst>
                    </p:cNvPr>
                    <p:cNvSpPr txBox="1">
                      <a:spLocks noRot="1" noChangeAspect="1" noMove="1" noResize="1" noEditPoints="1" noAdjustHandles="1" noChangeArrowheads="1" noChangeShapeType="1" noTextEdit="1"/>
                    </p:cNvSpPr>
                    <p:nvPr/>
                  </p:nvSpPr>
                  <p:spPr>
                    <a:xfrm>
                      <a:off x="7061843" y="2615881"/>
                      <a:ext cx="190052" cy="215444"/>
                    </a:xfrm>
                    <a:prstGeom prst="rect">
                      <a:avLst/>
                    </a:prstGeom>
                    <a:blipFill>
                      <a:blip r:embed="rId5"/>
                      <a:stretch>
                        <a:fillRect l="-40000" b="-27778"/>
                      </a:stretch>
                    </a:blipFill>
                  </p:spPr>
                  <p:txBody>
                    <a:bodyPr/>
                    <a:lstStyle/>
                    <a:p>
                      <a:r>
                        <a:rPr lang="de-DE">
                          <a:noFill/>
                        </a:rPr>
                        <a:t> </a:t>
                      </a:r>
                    </a:p>
                  </p:txBody>
                </p:sp>
              </mc:Fallback>
            </mc:AlternateContent>
          </p:grpSp>
          <p:grpSp>
            <p:nvGrpSpPr>
              <p:cNvPr id="15" name="Group 14">
                <a:extLst>
                  <a:ext uri="{FF2B5EF4-FFF2-40B4-BE49-F238E27FC236}">
                    <a16:creationId xmlns:a16="http://schemas.microsoft.com/office/drawing/2014/main" id="{F8245AAD-54DD-0040-A983-682AD2744CE7}"/>
                  </a:ext>
                </a:extLst>
              </p:cNvPr>
              <p:cNvGrpSpPr/>
              <p:nvPr/>
            </p:nvGrpSpPr>
            <p:grpSpPr>
              <a:xfrm>
                <a:off x="6393179" y="4112587"/>
                <a:ext cx="670328" cy="364026"/>
                <a:chOff x="6393179" y="4112587"/>
                <a:chExt cx="670328" cy="364026"/>
              </a:xfrm>
            </p:grpSpPr>
            <p:sp>
              <p:nvSpPr>
                <p:cNvPr id="33" name="Rectangle 32">
                  <a:extLst>
                    <a:ext uri="{FF2B5EF4-FFF2-40B4-BE49-F238E27FC236}">
                      <a16:creationId xmlns:a16="http://schemas.microsoft.com/office/drawing/2014/main" id="{3C48CC00-CDB0-614E-90D1-C4A7C6A3D716}"/>
                    </a:ext>
                  </a:extLst>
                </p:cNvPr>
                <p:cNvSpPr/>
                <p:nvPr/>
              </p:nvSpPr>
              <p:spPr>
                <a:xfrm>
                  <a:off x="6919507" y="41125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366E8452-0187-7049-BC61-842DCAD12D8E}"/>
                        </a:ext>
                      </a:extLst>
                    </p:cNvPr>
                    <p:cNvSpPr txBox="1"/>
                    <p:nvPr/>
                  </p:nvSpPr>
                  <p:spPr>
                    <a:xfrm>
                      <a:off x="6393179" y="4261169"/>
                      <a:ext cx="53328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2</m:t>
                                </m:r>
                              </m:sub>
                            </m:sSub>
                            <m:r>
                              <a:rPr lang="de-DE" sz="1400" b="0" i="1" smtClean="0">
                                <a:latin typeface="Cambria Math" panose="02040503050406030204" pitchFamily="18" charset="0"/>
                              </a:rPr>
                              <m:t>=</m:t>
                            </m:r>
                            <m:r>
                              <a:rPr lang="de-DE" sz="1400" b="0" i="1" smtClean="0">
                                <a:latin typeface="Cambria Math" panose="02040503050406030204" pitchFamily="18" charset="0"/>
                              </a:rPr>
                              <m:t>𝑓</m:t>
                            </m:r>
                          </m:oMath>
                        </m:oMathPara>
                      </a14:m>
                      <a:endParaRPr lang="en-GB" sz="1400" dirty="0"/>
                    </a:p>
                  </p:txBody>
                </p:sp>
              </mc:Choice>
              <mc:Fallback xmlns="">
                <p:sp>
                  <p:nvSpPr>
                    <p:cNvPr id="115" name="TextBox 114">
                      <a:extLst>
                        <a:ext uri="{FF2B5EF4-FFF2-40B4-BE49-F238E27FC236}">
                          <a16:creationId xmlns:a16="http://schemas.microsoft.com/office/drawing/2014/main" id="{68F8ACB2-43B4-744B-BC60-6924F1233CAE}"/>
                        </a:ext>
                      </a:extLst>
                    </p:cNvPr>
                    <p:cNvSpPr txBox="1">
                      <a:spLocks noRot="1" noChangeAspect="1" noMove="1" noResize="1" noEditPoints="1" noAdjustHandles="1" noChangeArrowheads="1" noChangeShapeType="1" noTextEdit="1"/>
                    </p:cNvSpPr>
                    <p:nvPr/>
                  </p:nvSpPr>
                  <p:spPr>
                    <a:xfrm>
                      <a:off x="6393179" y="4261169"/>
                      <a:ext cx="533288" cy="215444"/>
                    </a:xfrm>
                    <a:prstGeom prst="rect">
                      <a:avLst/>
                    </a:prstGeom>
                    <a:blipFill>
                      <a:blip r:embed="rId21"/>
                      <a:stretch>
                        <a:fillRect l="-11628" r="-9302" b="-27778"/>
                      </a:stretch>
                    </a:blipFill>
                  </p:spPr>
                  <p:txBody>
                    <a:bodyPr/>
                    <a:lstStyle/>
                    <a:p>
                      <a:r>
                        <a:rPr lang="de-DE">
                          <a:noFill/>
                        </a:rPr>
                        <a:t> </a:t>
                      </a:r>
                    </a:p>
                  </p:txBody>
                </p:sp>
              </mc:Fallback>
            </mc:AlternateContent>
          </p:grpSp>
          <p:cxnSp>
            <p:nvCxnSpPr>
              <p:cNvPr id="16" name="Straight Connector 15">
                <a:extLst>
                  <a:ext uri="{FF2B5EF4-FFF2-40B4-BE49-F238E27FC236}">
                    <a16:creationId xmlns:a16="http://schemas.microsoft.com/office/drawing/2014/main" id="{CECEE4FF-2A22-BF4F-B7F3-A7F439EE7D1E}"/>
                  </a:ext>
                </a:extLst>
              </p:cNvPr>
              <p:cNvCxnSpPr>
                <a:cxnSpLocks/>
                <a:stCxn id="26" idx="0"/>
                <a:endCxn id="31" idx="2"/>
              </p:cNvCxnSpPr>
              <p:nvPr/>
            </p:nvCxnSpPr>
            <p:spPr>
              <a:xfrm flipV="1">
                <a:off x="7165195" y="3016120"/>
                <a:ext cx="0" cy="2328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0DF9CE-635A-6E45-90E0-E029C5210BE1}"/>
                  </a:ext>
                </a:extLst>
              </p:cNvPr>
              <p:cNvCxnSpPr>
                <a:cxnSpLocks/>
                <a:stCxn id="31" idx="1"/>
                <a:endCxn id="10" idx="5"/>
              </p:cNvCxnSpPr>
              <p:nvPr/>
            </p:nvCxnSpPr>
            <p:spPr>
              <a:xfrm flipH="1" flipV="1">
                <a:off x="6704298" y="2648200"/>
                <a:ext cx="388897" cy="2959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258026C-D131-B940-817F-A4357EB13AE2}"/>
                  </a:ext>
                </a:extLst>
              </p:cNvPr>
              <p:cNvCxnSpPr>
                <a:cxnSpLocks/>
                <a:stCxn id="24" idx="3"/>
                <a:endCxn id="31" idx="3"/>
              </p:cNvCxnSpPr>
              <p:nvPr/>
            </p:nvCxnSpPr>
            <p:spPr>
              <a:xfrm flipH="1">
                <a:off x="7237195" y="2647463"/>
                <a:ext cx="372245" cy="2966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D704FF5-43DC-5C47-A7FC-4CF824558201}"/>
                  </a:ext>
                </a:extLst>
              </p:cNvPr>
              <p:cNvCxnSpPr>
                <a:cxnSpLocks/>
                <a:stCxn id="26" idx="4"/>
                <a:endCxn id="29" idx="0"/>
              </p:cNvCxnSpPr>
              <p:nvPr/>
            </p:nvCxnSpPr>
            <p:spPr>
              <a:xfrm>
                <a:off x="7165195" y="3638434"/>
                <a:ext cx="148650" cy="474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3CE705B-05C3-0545-8674-B03AF59F4940}"/>
                  </a:ext>
                </a:extLst>
              </p:cNvPr>
              <p:cNvCxnSpPr>
                <a:cxnSpLocks/>
                <a:stCxn id="27" idx="0"/>
                <a:endCxn id="29" idx="2"/>
              </p:cNvCxnSpPr>
              <p:nvPr/>
            </p:nvCxnSpPr>
            <p:spPr>
              <a:xfrm flipV="1">
                <a:off x="7163998" y="4256587"/>
                <a:ext cx="149847" cy="259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9CC8A0B-C449-254C-A43A-D682996470E0}"/>
                  </a:ext>
                </a:extLst>
              </p:cNvPr>
              <p:cNvCxnSpPr>
                <a:cxnSpLocks/>
                <a:stCxn id="29" idx="3"/>
                <a:endCxn id="25" idx="3"/>
              </p:cNvCxnSpPr>
              <p:nvPr/>
            </p:nvCxnSpPr>
            <p:spPr>
              <a:xfrm flipV="1">
                <a:off x="7385845" y="3970904"/>
                <a:ext cx="228449" cy="2136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BD568E4-42E0-904B-B151-DFDABD69C319}"/>
                  </a:ext>
                </a:extLst>
              </p:cNvPr>
              <p:cNvGrpSpPr/>
              <p:nvPr/>
            </p:nvGrpSpPr>
            <p:grpSpPr>
              <a:xfrm>
                <a:off x="7093195" y="2872120"/>
                <a:ext cx="1196348" cy="676957"/>
                <a:chOff x="7093195" y="2872120"/>
                <a:chExt cx="1196348" cy="676957"/>
              </a:xfrm>
            </p:grpSpPr>
            <p:sp>
              <p:nvSpPr>
                <p:cNvPr id="31" name="Rectangle 30">
                  <a:extLst>
                    <a:ext uri="{FF2B5EF4-FFF2-40B4-BE49-F238E27FC236}">
                      <a16:creationId xmlns:a16="http://schemas.microsoft.com/office/drawing/2014/main" id="{2036809C-2980-5245-8709-0076E50AFBC9}"/>
                    </a:ext>
                  </a:extLst>
                </p:cNvPr>
                <p:cNvSpPr/>
                <p:nvPr/>
              </p:nvSpPr>
              <p:spPr>
                <a:xfrm>
                  <a:off x="7093195" y="2872120"/>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7FED7F6A-BBCA-2143-A280-3A23ED039D74}"/>
                        </a:ext>
                      </a:extLst>
                    </p:cNvPr>
                    <p:cNvSpPr txBox="1"/>
                    <p:nvPr/>
                  </p:nvSpPr>
                  <p:spPr>
                    <a:xfrm>
                      <a:off x="8095324" y="3333633"/>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0</m:t>
                                </m:r>
                              </m:sub>
                            </m:sSub>
                          </m:oMath>
                        </m:oMathPara>
                      </a14:m>
                      <a:endParaRPr lang="en-GB" sz="1400" dirty="0"/>
                    </a:p>
                  </p:txBody>
                </p:sp>
              </mc:Choice>
              <mc:Fallback xmlns="">
                <p:sp>
                  <p:nvSpPr>
                    <p:cNvPr id="105" name="TextBox 104">
                      <a:extLst>
                        <a:ext uri="{FF2B5EF4-FFF2-40B4-BE49-F238E27FC236}">
                          <a16:creationId xmlns:a16="http://schemas.microsoft.com/office/drawing/2014/main" id="{AD0C8622-B55E-5F48-82A5-9100A8EBAEC5}"/>
                        </a:ext>
                      </a:extLst>
                    </p:cNvPr>
                    <p:cNvSpPr txBox="1">
                      <a:spLocks noRot="1" noChangeAspect="1" noMove="1" noResize="1" noEditPoints="1" noAdjustHandles="1" noChangeArrowheads="1" noChangeShapeType="1" noTextEdit="1"/>
                    </p:cNvSpPr>
                    <p:nvPr/>
                  </p:nvSpPr>
                  <p:spPr>
                    <a:xfrm>
                      <a:off x="8095324" y="3333633"/>
                      <a:ext cx="194219" cy="215444"/>
                    </a:xfrm>
                    <a:prstGeom prst="rect">
                      <a:avLst/>
                    </a:prstGeom>
                    <a:blipFill>
                      <a:blip r:embed="rId7"/>
                      <a:stretch>
                        <a:fillRect l="-31250" r="-6250" b="-27778"/>
                      </a:stretch>
                    </a:blipFill>
                  </p:spPr>
                  <p:txBody>
                    <a:bodyPr/>
                    <a:lstStyle/>
                    <a:p>
                      <a:r>
                        <a:rPr lang="de-DE">
                          <a:noFill/>
                        </a:rPr>
                        <a:t> </a:t>
                      </a:r>
                    </a:p>
                  </p:txBody>
                </p:sp>
              </mc:Fallback>
            </mc:AlternateContent>
          </p:grpSp>
          <p:grpSp>
            <p:nvGrpSpPr>
              <p:cNvPr id="23" name="Group 22">
                <a:extLst>
                  <a:ext uri="{FF2B5EF4-FFF2-40B4-BE49-F238E27FC236}">
                    <a16:creationId xmlns:a16="http://schemas.microsoft.com/office/drawing/2014/main" id="{B0A89C11-2B01-9A4D-BDE5-6842318FCAEB}"/>
                  </a:ext>
                </a:extLst>
              </p:cNvPr>
              <p:cNvGrpSpPr/>
              <p:nvPr/>
            </p:nvGrpSpPr>
            <p:grpSpPr>
              <a:xfrm>
                <a:off x="7241845" y="4112587"/>
                <a:ext cx="355334" cy="358866"/>
                <a:chOff x="7241845" y="4112587"/>
                <a:chExt cx="355334" cy="358866"/>
              </a:xfrm>
            </p:grpSpPr>
            <p:sp>
              <p:nvSpPr>
                <p:cNvPr id="29" name="Rectangle 28">
                  <a:extLst>
                    <a:ext uri="{FF2B5EF4-FFF2-40B4-BE49-F238E27FC236}">
                      <a16:creationId xmlns:a16="http://schemas.microsoft.com/office/drawing/2014/main" id="{06B6ACCB-4B44-0F49-BDF1-38B9B4CEDDE5}"/>
                    </a:ext>
                  </a:extLst>
                </p:cNvPr>
                <p:cNvSpPr/>
                <p:nvPr/>
              </p:nvSpPr>
              <p:spPr>
                <a:xfrm>
                  <a:off x="7241845" y="4112587"/>
                  <a:ext cx="144000" cy="144000"/>
                </a:xfrm>
                <a:prstGeom prst="rect">
                  <a:avLst/>
                </a:prstGeom>
                <a:solidFill>
                  <a:schemeClr val="tx2">
                    <a:lumMod val="90000"/>
                  </a:schemeClr>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5209456-70E6-7046-BBF0-4E5D15D58EF8}"/>
                        </a:ext>
                      </a:extLst>
                    </p:cNvPr>
                    <p:cNvSpPr txBox="1"/>
                    <p:nvPr/>
                  </p:nvSpPr>
                  <p:spPr>
                    <a:xfrm>
                      <a:off x="7402960" y="4256009"/>
                      <a:ext cx="19421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de-DE" sz="1400" b="0" i="1" smtClean="0">
                                    <a:latin typeface="Cambria Math" panose="02040503050406030204" pitchFamily="18" charset="0"/>
                                  </a:rPr>
                                </m:ctrlPr>
                              </m:sSubPr>
                              <m:e>
                                <m:r>
                                  <a:rPr lang="de-DE" sz="1400" b="0" i="1" smtClean="0">
                                    <a:latin typeface="Cambria Math" panose="02040503050406030204" pitchFamily="18" charset="0"/>
                                  </a:rPr>
                                  <m:t>𝑓</m:t>
                                </m:r>
                              </m:e>
                              <m:sub>
                                <m:r>
                                  <a:rPr lang="de-DE" sz="1400" b="0" i="1" smtClean="0">
                                    <a:latin typeface="Cambria Math" panose="02040503050406030204" pitchFamily="18" charset="0"/>
                                  </a:rPr>
                                  <m:t>3</m:t>
                                </m:r>
                              </m:sub>
                            </m:sSub>
                          </m:oMath>
                        </m:oMathPara>
                      </a14:m>
                      <a:endParaRPr lang="en-GB" sz="1400" dirty="0"/>
                    </a:p>
                  </p:txBody>
                </p:sp>
              </mc:Choice>
              <mc:Fallback xmlns="">
                <p:sp>
                  <p:nvSpPr>
                    <p:cNvPr id="107" name="TextBox 106">
                      <a:extLst>
                        <a:ext uri="{FF2B5EF4-FFF2-40B4-BE49-F238E27FC236}">
                          <a16:creationId xmlns:a16="http://schemas.microsoft.com/office/drawing/2014/main" id="{04FF87B9-F3EB-FA43-AB37-07B6E4F3A86A}"/>
                        </a:ext>
                      </a:extLst>
                    </p:cNvPr>
                    <p:cNvSpPr txBox="1">
                      <a:spLocks noRot="1" noChangeAspect="1" noMove="1" noResize="1" noEditPoints="1" noAdjustHandles="1" noChangeArrowheads="1" noChangeShapeType="1" noTextEdit="1"/>
                    </p:cNvSpPr>
                    <p:nvPr/>
                  </p:nvSpPr>
                  <p:spPr>
                    <a:xfrm>
                      <a:off x="7402960" y="4256009"/>
                      <a:ext cx="194219" cy="215444"/>
                    </a:xfrm>
                    <a:prstGeom prst="rect">
                      <a:avLst/>
                    </a:prstGeom>
                    <a:blipFill>
                      <a:blip r:embed="rId22"/>
                      <a:stretch>
                        <a:fillRect l="-31250" r="-6250" b="-27778"/>
                      </a:stretch>
                    </a:blipFill>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2A07B5E-56B1-0842-8C3E-5FA83D0AF49C}"/>
                      </a:ext>
                    </a:extLst>
                  </p:cNvPr>
                  <p:cNvSpPr txBox="1"/>
                  <p:nvPr/>
                </p:nvSpPr>
                <p:spPr>
                  <a:xfrm>
                    <a:off x="7467094" y="2314993"/>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𝐴𝑟𝑡𝑖𝑓</m:t>
                          </m:r>
                        </m:oMath>
                      </m:oMathPara>
                    </a14:m>
                    <a:endParaRPr lang="en-GB" dirty="0"/>
                  </a:p>
                </p:txBody>
              </p:sp>
            </mc:Choice>
            <mc:Fallback xmlns="">
              <p:sp>
                <p:nvSpPr>
                  <p:cNvPr id="98" name="TextBox 97">
                    <a:extLst>
                      <a:ext uri="{FF2B5EF4-FFF2-40B4-BE49-F238E27FC236}">
                        <a16:creationId xmlns:a16="http://schemas.microsoft.com/office/drawing/2014/main" id="{B50EB494-7653-FC4F-B228-FE8A5A82AC3A}"/>
                      </a:ext>
                    </a:extLst>
                  </p:cNvPr>
                  <p:cNvSpPr txBox="1">
                    <a:spLocks noRot="1" noChangeAspect="1" noMove="1" noResize="1" noEditPoints="1" noAdjustHandles="1" noChangeArrowheads="1" noChangeShapeType="1" noTextEdit="1"/>
                  </p:cNvSpPr>
                  <p:nvPr/>
                </p:nvSpPr>
                <p:spPr>
                  <a:xfrm>
                    <a:off x="7467094" y="2314993"/>
                    <a:ext cx="972000" cy="389513"/>
                  </a:xfrm>
                  <a:prstGeom prst="ellipse">
                    <a:avLst/>
                  </a:prstGeom>
                  <a:blipFill>
                    <a:blip r:embed="rId9"/>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D1437DF8-AF2B-2E47-82C4-7E7313CAF876}"/>
                      </a:ext>
                    </a:extLst>
                  </p:cNvPr>
                  <p:cNvSpPr txBox="1"/>
                  <p:nvPr/>
                </p:nvSpPr>
                <p:spPr>
                  <a:xfrm>
                    <a:off x="7471948" y="363843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𝑇𝑟𝑒𝑎𝑡</m:t>
                          </m:r>
                        </m:oMath>
                      </m:oMathPara>
                    </a14:m>
                    <a:endParaRPr lang="en-GB" dirty="0"/>
                  </a:p>
                </p:txBody>
              </p:sp>
            </mc:Choice>
            <mc:Fallback xmlns="">
              <p:sp>
                <p:nvSpPr>
                  <p:cNvPr id="97" name="TextBox 96">
                    <a:extLst>
                      <a:ext uri="{FF2B5EF4-FFF2-40B4-BE49-F238E27FC236}">
                        <a16:creationId xmlns:a16="http://schemas.microsoft.com/office/drawing/2014/main" id="{59BD24DF-5126-B141-8CED-7D5BD9A994AC}"/>
                      </a:ext>
                    </a:extLst>
                  </p:cNvPr>
                  <p:cNvSpPr txBox="1">
                    <a:spLocks noRot="1" noChangeAspect="1" noMove="1" noResize="1" noEditPoints="1" noAdjustHandles="1" noChangeArrowheads="1" noChangeShapeType="1" noTextEdit="1"/>
                  </p:cNvSpPr>
                  <p:nvPr/>
                </p:nvSpPr>
                <p:spPr>
                  <a:xfrm>
                    <a:off x="7471948" y="3638434"/>
                    <a:ext cx="972000" cy="389513"/>
                  </a:xfrm>
                  <a:prstGeom prst="ellipse">
                    <a:avLst/>
                  </a:prstGeom>
                  <a:blipFill>
                    <a:blip r:embed="rId2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F876728-D874-FF43-823C-F9EBE1E5C85E}"/>
                      </a:ext>
                    </a:extLst>
                  </p:cNvPr>
                  <p:cNvSpPr txBox="1"/>
                  <p:nvPr/>
                </p:nvSpPr>
                <p:spPr>
                  <a:xfrm>
                    <a:off x="6679195" y="3248921"/>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en-GB" dirty="0"/>
                  </a:p>
                </p:txBody>
              </p:sp>
            </mc:Choice>
            <mc:Fallback xmlns="">
              <p:sp>
                <p:nvSpPr>
                  <p:cNvPr id="90" name="TextBox 89">
                    <a:extLst>
                      <a:ext uri="{FF2B5EF4-FFF2-40B4-BE49-F238E27FC236}">
                        <a16:creationId xmlns:a16="http://schemas.microsoft.com/office/drawing/2014/main" id="{8B0FACB7-0AC2-9F4C-B62D-C6F7DCB4AF52}"/>
                      </a:ext>
                    </a:extLst>
                  </p:cNvPr>
                  <p:cNvSpPr txBox="1">
                    <a:spLocks noRot="1" noChangeAspect="1" noMove="1" noResize="1" noEditPoints="1" noAdjustHandles="1" noChangeArrowheads="1" noChangeShapeType="1" noTextEdit="1"/>
                  </p:cNvSpPr>
                  <p:nvPr/>
                </p:nvSpPr>
                <p:spPr>
                  <a:xfrm>
                    <a:off x="6679195" y="3248921"/>
                    <a:ext cx="972000" cy="389513"/>
                  </a:xfrm>
                  <a:prstGeom prst="ellipse">
                    <a:avLst/>
                  </a:prstGeom>
                  <a:blipFill>
                    <a:blip r:embed="rId11"/>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90EF91C-B46F-4B4D-A9C6-CC362FC70E7F}"/>
                      </a:ext>
                    </a:extLst>
                  </p:cNvPr>
                  <p:cNvSpPr txBox="1"/>
                  <p:nvPr/>
                </p:nvSpPr>
                <p:spPr>
                  <a:xfrm>
                    <a:off x="6677998" y="451656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m:t>
                          </m:r>
                          <m:r>
                            <a:rPr lang="de-DE" i="1">
                              <a:latin typeface="Cambria Math" panose="02040503050406030204" pitchFamily="18" charset="0"/>
                            </a:rPr>
                            <m:t>𝑐</m:t>
                          </m:r>
                          <m:r>
                            <a:rPr lang="de-DE" i="1">
                              <a:latin typeface="Cambria Math" charset="0"/>
                            </a:rPr>
                            <m:t>𝑘</m:t>
                          </m:r>
                        </m:oMath>
                      </m:oMathPara>
                    </a14:m>
                    <a:endParaRPr lang="en-GB" dirty="0">
                      <a:solidFill>
                        <a:schemeClr val="accent1"/>
                      </a:solidFill>
                    </a:endParaRPr>
                  </a:p>
                </p:txBody>
              </p:sp>
            </mc:Choice>
            <mc:Fallback xmlns="">
              <p:sp>
                <p:nvSpPr>
                  <p:cNvPr id="102" name="TextBox 101">
                    <a:extLst>
                      <a:ext uri="{FF2B5EF4-FFF2-40B4-BE49-F238E27FC236}">
                        <a16:creationId xmlns:a16="http://schemas.microsoft.com/office/drawing/2014/main" id="{9B7FC568-F502-054E-9E95-3842E4721809}"/>
                      </a:ext>
                    </a:extLst>
                  </p:cNvPr>
                  <p:cNvSpPr txBox="1">
                    <a:spLocks noRot="1" noChangeAspect="1" noMove="1" noResize="1" noEditPoints="1" noAdjustHandles="1" noChangeArrowheads="1" noChangeShapeType="1" noTextEdit="1"/>
                  </p:cNvSpPr>
                  <p:nvPr/>
                </p:nvSpPr>
                <p:spPr>
                  <a:xfrm>
                    <a:off x="6677998" y="4516564"/>
                    <a:ext cx="972000" cy="389513"/>
                  </a:xfrm>
                  <a:prstGeom prst="ellipse">
                    <a:avLst/>
                  </a:prstGeom>
                  <a:blipFill>
                    <a:blip r:embed="rId24"/>
                    <a:stretch>
                      <a:fillRect/>
                    </a:stretch>
                  </a:blipFill>
                  <a:ln>
                    <a:solidFill>
                      <a:schemeClr val="tx1"/>
                    </a:solidFill>
                  </a:ln>
                </p:spPr>
                <p:txBody>
                  <a:bodyPr/>
                  <a:lstStyle/>
                  <a:p>
                    <a:r>
                      <a:rPr lang="de-DE">
                        <a:noFill/>
                      </a:rPr>
                      <a:t> </a:t>
                    </a:r>
                  </a:p>
                </p:txBody>
              </p:sp>
            </mc:Fallback>
          </mc:AlternateContent>
          <p:cxnSp>
            <p:nvCxnSpPr>
              <p:cNvPr id="28" name="Straight Connector 27">
                <a:extLst>
                  <a:ext uri="{FF2B5EF4-FFF2-40B4-BE49-F238E27FC236}">
                    <a16:creationId xmlns:a16="http://schemas.microsoft.com/office/drawing/2014/main" id="{ABA6310E-8E2E-614F-805D-2024587D45F2}"/>
                  </a:ext>
                </a:extLst>
              </p:cNvPr>
              <p:cNvCxnSpPr>
                <a:cxnSpLocks/>
                <a:stCxn id="33" idx="2"/>
                <a:endCxn id="27" idx="0"/>
              </p:cNvCxnSpPr>
              <p:nvPr/>
            </p:nvCxnSpPr>
            <p:spPr>
              <a:xfrm>
                <a:off x="6991507" y="4256587"/>
                <a:ext cx="172491" cy="2599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EA49A115-AC3F-3041-8674-AEA2E7173F2C}"/>
                </a:ext>
              </a:extLst>
            </p:cNvPr>
            <p:cNvCxnSpPr>
              <a:cxnSpLocks/>
              <a:stCxn id="26" idx="6"/>
              <a:endCxn id="35" idx="1"/>
            </p:cNvCxnSpPr>
            <p:nvPr/>
          </p:nvCxnSpPr>
          <p:spPr>
            <a:xfrm>
              <a:off x="7688980" y="3443678"/>
              <a:ext cx="229899" cy="29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3" name="Rectangle 52">
                <a:extLst>
                  <a:ext uri="{FF2B5EF4-FFF2-40B4-BE49-F238E27FC236}">
                    <a16:creationId xmlns:a16="http://schemas.microsoft.com/office/drawing/2014/main" id="{561E479B-4959-2A44-B0B0-42EF2F647EB1}"/>
                  </a:ext>
                </a:extLst>
              </p:cNvPr>
              <p:cNvSpPr/>
              <p:nvPr/>
            </p:nvSpPr>
            <p:spPr>
              <a:xfrm>
                <a:off x="7114784" y="1660865"/>
                <a:ext cx="4729216" cy="1001043"/>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11113" lvl="1"/>
                <a:r>
                  <a:rPr lang="de-DE" dirty="0"/>
                  <a:t>Paarweise: </a:t>
                </a:r>
                <a14:m>
                  <m:oMath xmlns:m="http://schemas.openxmlformats.org/officeDocument/2006/math">
                    <m:d>
                      <m:dPr>
                        <m:ctrlPr>
                          <a:rPr lang="de-DE" i="1">
                            <a:latin typeface="Cambria Math" panose="02040503050406030204" pitchFamily="18" charset="0"/>
                          </a:rPr>
                        </m:ctrlPr>
                      </m:dPr>
                      <m:e>
                        <m:sSub>
                          <m:sSubPr>
                            <m:ctrlPr>
                              <a:rPr lang="de-DE" i="1">
                                <a:latin typeface="Cambria Math" panose="02040503050406030204" pitchFamily="18" charset="0"/>
                              </a:rPr>
                            </m:ctrlPr>
                          </m:sSubPr>
                          <m:e>
                            <m:r>
                              <a:rPr lang="de-DE" i="1">
                                <a:latin typeface="Cambria Math" panose="02040503050406030204" pitchFamily="18" charset="0"/>
                              </a:rPr>
                              <m:t>𝑅</m:t>
                            </m:r>
                          </m:e>
                          <m:sub>
                            <m:r>
                              <a:rPr lang="de-DE" i="1">
                                <a:latin typeface="Cambria Math" panose="02040503050406030204" pitchFamily="18" charset="0"/>
                              </a:rPr>
                              <m:t>𝑖</m:t>
                            </m:r>
                          </m:sub>
                        </m:sSub>
                        <m:r>
                          <a:rPr lang="de-DE"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𝑅</m:t>
                            </m:r>
                          </m:e>
                          <m:sub>
                            <m:r>
                              <a:rPr lang="de-DE" i="1">
                                <a:latin typeface="Cambria Math" panose="02040503050406030204" pitchFamily="18" charset="0"/>
                                <a:ea typeface="Cambria Math" panose="02040503050406030204" pitchFamily="18" charset="0"/>
                              </a:rPr>
                              <m:t>𝑗</m:t>
                            </m:r>
                          </m:sub>
                        </m:sSub>
                        <m:r>
                          <a:rPr lang="de-DE" i="1">
                            <a:latin typeface="Cambria Math" panose="02040503050406030204" pitchFamily="18" charset="0"/>
                            <a:ea typeface="Cambria Math" panose="02040503050406030204" pitchFamily="18" charset="0"/>
                          </a:rPr>
                          <m:t> | </m:t>
                        </m:r>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𝑹</m:t>
                            </m:r>
                          </m:e>
                          <m:sup>
                            <m:r>
                              <a:rPr lang="de-DE" i="1">
                                <a:latin typeface="Cambria Math" panose="02040503050406030204" pitchFamily="18" charset="0"/>
                                <a:ea typeface="Cambria Math" panose="02040503050406030204" pitchFamily="18" charset="0"/>
                              </a:rPr>
                              <m:t>′</m:t>
                            </m:r>
                          </m:sup>
                        </m:sSup>
                      </m:e>
                    </m:d>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1" i="1" smtClean="0">
                            <a:latin typeface="Cambria Math" panose="02040503050406030204" pitchFamily="18" charset="0"/>
                            <a:ea typeface="Cambria Math" panose="02040503050406030204" pitchFamily="18" charset="0"/>
                          </a:rPr>
                          <m:t>𝑹</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r>
                      <a:rPr lang="de-DE" b="1" i="1" smtClean="0">
                        <a:latin typeface="Cambria Math" panose="02040503050406030204" pitchFamily="18" charset="0"/>
                        <a:ea typeface="Cambria Math" panose="02040503050406030204" pitchFamily="18" charset="0"/>
                      </a:rPr>
                      <m:t>𝑹</m:t>
                    </m:r>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𝑅</m:t>
                            </m:r>
                          </m:e>
                          <m:sub>
                            <m:r>
                              <a:rPr lang="de-DE" b="0" i="1" smtClean="0">
                                <a:latin typeface="Cambria Math" panose="02040503050406030204" pitchFamily="18" charset="0"/>
                                <a:ea typeface="Cambria Math" panose="02040503050406030204" pitchFamily="18" charset="0"/>
                              </a:rPr>
                              <m:t>𝑗</m:t>
                            </m:r>
                          </m:sub>
                        </m:sSub>
                      </m:e>
                    </m:d>
                  </m:oMath>
                </a14:m>
                <a:endParaRPr lang="de-DE" dirty="0"/>
              </a:p>
              <a:p>
                <a:pPr marL="11113" lvl="1"/>
                <a:r>
                  <a:rPr lang="de-DE" dirty="0"/>
                  <a:t>Lokal: </a:t>
                </a:r>
                <a14:m>
                  <m:oMath xmlns:m="http://schemas.openxmlformats.org/officeDocument/2006/math">
                    <m:d>
                      <m:dPr>
                        <m:ctrlPr>
                          <a:rPr lang="de-DE" i="1">
                            <a:latin typeface="Cambria Math" panose="02040503050406030204" pitchFamily="18" charset="0"/>
                          </a:rPr>
                        </m:ctrlPr>
                      </m:dPr>
                      <m:e>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𝑹</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 | </m:t>
                        </m:r>
                        <m:r>
                          <m:rPr>
                            <m:sty m:val="p"/>
                          </m:rPr>
                          <a:rPr lang="de-DE">
                            <a:latin typeface="Cambria Math" panose="02040503050406030204" pitchFamily="18" charset="0"/>
                            <a:ea typeface="Cambria Math" panose="02040503050406030204" pitchFamily="18" charset="0"/>
                          </a:rPr>
                          <m:t>MB</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e>
                    </m:d>
                    <m:r>
                      <a:rPr lang="de-DE" b="0" i="1" smtClean="0">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b="1" i="1">
                            <a:latin typeface="Cambria Math" panose="02040503050406030204" pitchFamily="18" charset="0"/>
                            <a:ea typeface="Cambria Math" panose="02040503050406030204" pitchFamily="18" charset="0"/>
                          </a:rPr>
                          <m:t>𝑹</m:t>
                        </m:r>
                      </m:e>
                      <m:sup>
                        <m:r>
                          <a:rPr lang="de-DE" i="1">
                            <a:latin typeface="Cambria Math" panose="02040503050406030204" pitchFamily="18" charset="0"/>
                            <a:ea typeface="Cambria Math" panose="02040503050406030204" pitchFamily="18" charset="0"/>
                          </a:rPr>
                          <m:t>′</m:t>
                        </m:r>
                      </m:sup>
                    </m:sSup>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r>
                      <a:rPr lang="de-DE" i="1">
                        <a:latin typeface="Cambria Math" panose="02040503050406030204" pitchFamily="18" charset="0"/>
                        <a:ea typeface="Cambria Math" panose="02040503050406030204" pitchFamily="18" charset="0"/>
                      </a:rPr>
                      <m:t>∖</m:t>
                    </m:r>
                    <m:r>
                      <m:rPr>
                        <m:sty m:val="p"/>
                      </m:rPr>
                      <a:rPr lang="de-DE">
                        <a:latin typeface="Cambria Math" panose="02040503050406030204" pitchFamily="18" charset="0"/>
                        <a:ea typeface="Cambria Math" panose="02040503050406030204" pitchFamily="18" charset="0"/>
                      </a:rPr>
                      <m:t>MB</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r>
                      <a:rPr lang="de-DE" i="1">
                        <a:latin typeface="Cambria Math" panose="02040503050406030204" pitchFamily="18" charset="0"/>
                        <a:ea typeface="Cambria Math" panose="02040503050406030204" pitchFamily="18" charset="0"/>
                      </a:rPr>
                      <m:t>∖</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𝑅</m:t>
                        </m:r>
                      </m:e>
                    </m:d>
                  </m:oMath>
                </a14:m>
                <a:endParaRPr lang="de-DE" dirty="0"/>
              </a:p>
              <a:p>
                <a:pPr marL="11113" lvl="1"/>
                <a:r>
                  <a:rPr lang="de-DE" dirty="0"/>
                  <a:t>Global: </a:t>
                </a:r>
                <a14:m>
                  <m:oMath xmlns:m="http://schemas.openxmlformats.org/officeDocument/2006/math">
                    <m:d>
                      <m:dPr>
                        <m:begChr m:val="{"/>
                        <m:endChr m:val="}"/>
                        <m:ctrlPr>
                          <a:rPr lang="de-DE" i="1">
                            <a:latin typeface="Cambria Math" panose="02040503050406030204" pitchFamily="18" charset="0"/>
                          </a:rPr>
                        </m:ctrlPr>
                      </m:dPr>
                      <m:e>
                        <m:d>
                          <m:dPr>
                            <m:ctrlPr>
                              <a:rPr lang="de-DE" i="1">
                                <a:latin typeface="Cambria Math" panose="02040503050406030204" pitchFamily="18" charset="0"/>
                              </a:rPr>
                            </m:ctrlPr>
                          </m:dPr>
                          <m:e>
                            <m:r>
                              <a:rPr lang="de-DE" b="1" i="1">
                                <a:latin typeface="Cambria Math" panose="02040503050406030204" pitchFamily="18" charset="0"/>
                              </a:rPr>
                              <m:t>𝑻</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𝑼</m:t>
                            </m:r>
                            <m:r>
                              <a:rPr lang="de-DE" i="1">
                                <a:latin typeface="Cambria Math" panose="02040503050406030204" pitchFamily="18" charset="0"/>
                                <a:ea typeface="Cambria Math" panose="02040503050406030204" pitchFamily="18" charset="0"/>
                              </a:rPr>
                              <m:t> | </m:t>
                            </m:r>
                            <m:r>
                              <a:rPr lang="de-DE" b="1" i="1">
                                <a:latin typeface="Cambria Math" panose="02040503050406030204" pitchFamily="18" charset="0"/>
                                <a:ea typeface="Cambria Math" panose="02040503050406030204" pitchFamily="18" charset="0"/>
                              </a:rPr>
                              <m:t>𝑺</m:t>
                            </m:r>
                          </m:e>
                        </m:d>
                        <m:r>
                          <a:rPr lang="de-DE" i="1">
                            <a:latin typeface="Cambria Math" panose="02040503050406030204" pitchFamily="18" charset="0"/>
                            <a:ea typeface="Cambria Math" panose="02040503050406030204" pitchFamily="18" charset="0"/>
                          </a:rPr>
                          <m:t> | </m:t>
                        </m:r>
                        <m:r>
                          <a:rPr lang="de-DE" i="1">
                            <a:latin typeface="Cambria Math" panose="02040503050406030204" pitchFamily="18" charset="0"/>
                            <a:ea typeface="Cambria Math" panose="02040503050406030204" pitchFamily="18" charset="0"/>
                          </a:rPr>
                          <m:t>𝑠𝑒𝑝</m:t>
                        </m:r>
                        <m:d>
                          <m:dPr>
                            <m:ctrlPr>
                              <a:rPr lang="de-DE" i="1">
                                <a:latin typeface="Cambria Math" panose="02040503050406030204" pitchFamily="18" charset="0"/>
                                <a:ea typeface="Cambria Math" panose="02040503050406030204" pitchFamily="18" charset="0"/>
                              </a:rPr>
                            </m:ctrlPr>
                          </m:dPr>
                          <m:e>
                            <m:r>
                              <a:rPr lang="de-DE" b="1" i="1">
                                <a:latin typeface="Cambria Math" panose="02040503050406030204" pitchFamily="18" charset="0"/>
                              </a:rPr>
                              <m:t>𝑻</m:t>
                            </m:r>
                            <m:r>
                              <a:rPr lang="de-DE" i="1">
                                <a:latin typeface="Cambria Math" panose="02040503050406030204" pitchFamily="18" charset="0"/>
                              </a:rPr>
                              <m:t>;</m:t>
                            </m:r>
                            <m:r>
                              <a:rPr lang="de-DE" b="1" i="1">
                                <a:latin typeface="Cambria Math" panose="02040503050406030204" pitchFamily="18" charset="0"/>
                              </a:rPr>
                              <m:t>𝑼</m:t>
                            </m:r>
                            <m:r>
                              <a:rPr lang="de-DE" i="1">
                                <a:latin typeface="Cambria Math" panose="02040503050406030204" pitchFamily="18" charset="0"/>
                              </a:rPr>
                              <m:t> | </m:t>
                            </m:r>
                            <m:r>
                              <a:rPr lang="de-DE" b="1" i="1">
                                <a:latin typeface="Cambria Math" panose="02040503050406030204" pitchFamily="18" charset="0"/>
                              </a:rPr>
                              <m:t>𝑺</m:t>
                            </m:r>
                          </m:e>
                        </m:d>
                      </m:e>
                    </m:d>
                  </m:oMath>
                </a14:m>
                <a:endParaRPr lang="de-DE" dirty="0"/>
              </a:p>
            </p:txBody>
          </p:sp>
        </mc:Choice>
        <mc:Fallback xmlns="">
          <p:sp>
            <p:nvSpPr>
              <p:cNvPr id="53" name="Rectangle 52">
                <a:extLst>
                  <a:ext uri="{FF2B5EF4-FFF2-40B4-BE49-F238E27FC236}">
                    <a16:creationId xmlns:a16="http://schemas.microsoft.com/office/drawing/2014/main" id="{561E479B-4959-2A44-B0B0-42EF2F647EB1}"/>
                  </a:ext>
                </a:extLst>
              </p:cNvPr>
              <p:cNvSpPr>
                <a:spLocks noRot="1" noChangeAspect="1" noMove="1" noResize="1" noEditPoints="1" noAdjustHandles="1" noChangeArrowheads="1" noChangeShapeType="1" noTextEdit="1"/>
              </p:cNvSpPr>
              <p:nvPr/>
            </p:nvSpPr>
            <p:spPr>
              <a:xfrm>
                <a:off x="7114784" y="1660865"/>
                <a:ext cx="4729216" cy="1001043"/>
              </a:xfrm>
              <a:prstGeom prst="rect">
                <a:avLst/>
              </a:prstGeom>
              <a:blipFill>
                <a:blip r:embed="rId25"/>
                <a:stretch>
                  <a:fillRect/>
                </a:stretch>
              </a:blipFill>
            </p:spPr>
            <p:txBody>
              <a:bodyPr/>
              <a:lstStyle/>
              <a:p>
                <a:r>
                  <a:rPr lang="de-DE">
                    <a:noFill/>
                  </a:rPr>
                  <a:t> </a:t>
                </a:r>
              </a:p>
            </p:txBody>
          </p:sp>
        </mc:Fallback>
      </mc:AlternateContent>
      <p:grpSp>
        <p:nvGrpSpPr>
          <p:cNvPr id="58" name="Group 57">
            <a:extLst>
              <a:ext uri="{FF2B5EF4-FFF2-40B4-BE49-F238E27FC236}">
                <a16:creationId xmlns:a16="http://schemas.microsoft.com/office/drawing/2014/main" id="{8246CC0F-BA18-0740-9B7F-DF59290DD4F7}"/>
              </a:ext>
            </a:extLst>
          </p:cNvPr>
          <p:cNvGrpSpPr/>
          <p:nvPr/>
        </p:nvGrpSpPr>
        <p:grpSpPr>
          <a:xfrm>
            <a:off x="6494735" y="3314830"/>
            <a:ext cx="2580308" cy="2591084"/>
            <a:chOff x="5863640" y="2314993"/>
            <a:chExt cx="2580308" cy="2591084"/>
          </a:xfrm>
        </p:grpSpPr>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2BD8313F-DBAB-EB4F-BDD3-DEECEB218852}"/>
                    </a:ext>
                  </a:extLst>
                </p:cNvPr>
                <p:cNvSpPr txBox="1"/>
                <p:nvPr/>
              </p:nvSpPr>
              <p:spPr>
                <a:xfrm>
                  <a:off x="5874644" y="2315730"/>
                  <a:ext cx="972000" cy="389513"/>
                </a:xfrm>
                <a:prstGeom prst="ellipse">
                  <a:avLst/>
                </a:prstGeom>
                <a:noFill/>
                <a:ln>
                  <a:solidFill>
                    <a:schemeClr val="tx1"/>
                  </a:solidFill>
                </a:ln>
              </p:spPr>
              <p:txBody>
                <a:bodyPr wrap="square" lIns="0" tIns="0" rIns="0" bIns="0" rtlCol="0">
                  <a:spAutoFit/>
                </a:bodyPr>
                <a:lstStyle/>
                <a:p>
                  <a:pPr marL="15875"/>
                  <a14:m>
                    <m:oMathPara xmlns:m="http://schemas.openxmlformats.org/officeDocument/2006/math">
                      <m:oMathParaPr>
                        <m:jc m:val="centerGroup"/>
                      </m:oMathParaPr>
                      <m:oMath xmlns:m="http://schemas.openxmlformats.org/officeDocument/2006/math">
                        <m:r>
                          <a:rPr lang="de-DE" i="1" smtClean="0">
                            <a:latin typeface="Cambria Math" charset="0"/>
                          </a:rPr>
                          <m:t>𝑁𝑎</m:t>
                        </m:r>
                        <m:r>
                          <a:rPr lang="de-DE" b="0" i="1" smtClean="0">
                            <a:latin typeface="Cambria Math" panose="02040503050406030204" pitchFamily="18" charset="0"/>
                          </a:rPr>
                          <m:t>𝑡𝐷𝑖𝑠</m:t>
                        </m:r>
                      </m:oMath>
                    </m:oMathPara>
                  </a14:m>
                  <a:endParaRPr lang="en-GB" dirty="0"/>
                </a:p>
              </p:txBody>
            </p:sp>
          </mc:Choice>
          <mc:Fallback xmlns="">
            <p:sp>
              <p:nvSpPr>
                <p:cNvPr id="55" name="TextBox 54">
                  <a:extLst>
                    <a:ext uri="{FF2B5EF4-FFF2-40B4-BE49-F238E27FC236}">
                      <a16:creationId xmlns:a16="http://schemas.microsoft.com/office/drawing/2014/main" id="{63BE9AEA-874A-0C41-8AF5-92BF723BF582}"/>
                    </a:ext>
                  </a:extLst>
                </p:cNvPr>
                <p:cNvSpPr txBox="1">
                  <a:spLocks noRot="1" noChangeAspect="1" noMove="1" noResize="1" noEditPoints="1" noAdjustHandles="1" noChangeArrowheads="1" noChangeShapeType="1" noTextEdit="1"/>
                </p:cNvSpPr>
                <p:nvPr/>
              </p:nvSpPr>
              <p:spPr>
                <a:xfrm>
                  <a:off x="5874644" y="2315730"/>
                  <a:ext cx="972000" cy="389513"/>
                </a:xfrm>
                <a:prstGeom prst="ellipse">
                  <a:avLst/>
                </a:prstGeom>
                <a:blipFill>
                  <a:blip r:embed="rId2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19E0D37A-8E7D-DA4F-94F2-D5512106BE26}"/>
                    </a:ext>
                  </a:extLst>
                </p:cNvPr>
                <p:cNvSpPr txBox="1"/>
                <p:nvPr/>
              </p:nvSpPr>
              <p:spPr>
                <a:xfrm>
                  <a:off x="5863640" y="363843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𝑇𝑟𝑎𝑣𝑒𝑙</m:t>
                        </m:r>
                      </m:oMath>
                    </m:oMathPara>
                  </a14:m>
                  <a:endParaRPr lang="en-GB" dirty="0"/>
                </a:p>
              </p:txBody>
            </p:sp>
          </mc:Choice>
          <mc:Fallback xmlns="">
            <p:sp>
              <p:nvSpPr>
                <p:cNvPr id="59" name="TextBox 58">
                  <a:extLst>
                    <a:ext uri="{FF2B5EF4-FFF2-40B4-BE49-F238E27FC236}">
                      <a16:creationId xmlns:a16="http://schemas.microsoft.com/office/drawing/2014/main" id="{452A86B1-0F6A-4A4C-805B-40B2170A153F}"/>
                    </a:ext>
                  </a:extLst>
                </p:cNvPr>
                <p:cNvSpPr txBox="1">
                  <a:spLocks noRot="1" noChangeAspect="1" noMove="1" noResize="1" noEditPoints="1" noAdjustHandles="1" noChangeArrowheads="1" noChangeShapeType="1" noTextEdit="1"/>
                </p:cNvSpPr>
                <p:nvPr/>
              </p:nvSpPr>
              <p:spPr>
                <a:xfrm>
                  <a:off x="5863640" y="3638434"/>
                  <a:ext cx="972000" cy="389513"/>
                </a:xfrm>
                <a:prstGeom prst="ellipse">
                  <a:avLst/>
                </a:prstGeom>
                <a:blipFill>
                  <a:blip r:embed="rId27"/>
                  <a:stretch>
                    <a:fillRect/>
                  </a:stretch>
                </a:blipFill>
                <a:ln>
                  <a:solidFill>
                    <a:schemeClr val="tx1"/>
                  </a:solidFill>
                </a:ln>
              </p:spPr>
              <p:txBody>
                <a:bodyPr/>
                <a:lstStyle/>
                <a:p>
                  <a:r>
                    <a:rPr lang="de-DE">
                      <a:noFill/>
                    </a:rPr>
                    <a:t> </a:t>
                  </a:r>
                </a:p>
              </p:txBody>
            </p:sp>
          </mc:Fallback>
        </mc:AlternateContent>
        <p:cxnSp>
          <p:nvCxnSpPr>
            <p:cNvPr id="61" name="Straight Connector 60">
              <a:extLst>
                <a:ext uri="{FF2B5EF4-FFF2-40B4-BE49-F238E27FC236}">
                  <a16:creationId xmlns:a16="http://schemas.microsoft.com/office/drawing/2014/main" id="{9B832510-9191-1341-9663-07615B5A0150}"/>
                </a:ext>
              </a:extLst>
            </p:cNvPr>
            <p:cNvCxnSpPr>
              <a:cxnSpLocks/>
              <a:stCxn id="60" idx="5"/>
              <a:endCxn id="72" idx="1"/>
            </p:cNvCxnSpPr>
            <p:nvPr/>
          </p:nvCxnSpPr>
          <p:spPr>
            <a:xfrm>
              <a:off x="6693294" y="3970904"/>
              <a:ext cx="127050" cy="6027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0EFB861-51D4-A146-BF19-9045E79D4935}"/>
                </a:ext>
              </a:extLst>
            </p:cNvPr>
            <p:cNvCxnSpPr>
              <a:cxnSpLocks/>
              <a:stCxn id="60" idx="7"/>
              <a:endCxn id="71" idx="3"/>
            </p:cNvCxnSpPr>
            <p:nvPr/>
          </p:nvCxnSpPr>
          <p:spPr>
            <a:xfrm flipV="1">
              <a:off x="6693294" y="3581391"/>
              <a:ext cx="128247" cy="1140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D8DC2999-C112-1E4C-A190-822E10D2F760}"/>
                </a:ext>
              </a:extLst>
            </p:cNvPr>
            <p:cNvCxnSpPr>
              <a:cxnSpLocks/>
              <a:stCxn id="71" idx="1"/>
              <a:endCxn id="59" idx="4"/>
            </p:cNvCxnSpPr>
            <p:nvPr/>
          </p:nvCxnSpPr>
          <p:spPr>
            <a:xfrm flipH="1" flipV="1">
              <a:off x="6360644" y="2705243"/>
              <a:ext cx="460897" cy="6007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0630FB38-43B2-B440-94C0-5E073CEC27D8}"/>
                </a:ext>
              </a:extLst>
            </p:cNvPr>
            <p:cNvCxnSpPr>
              <a:cxnSpLocks/>
              <a:stCxn id="69" idx="2"/>
              <a:endCxn id="59" idx="6"/>
            </p:cNvCxnSpPr>
            <p:nvPr/>
          </p:nvCxnSpPr>
          <p:spPr>
            <a:xfrm flipH="1">
              <a:off x="6846644" y="2509750"/>
              <a:ext cx="620450" cy="7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4C6284C8-B0DC-8748-A676-C81219ADF063}"/>
                </a:ext>
              </a:extLst>
            </p:cNvPr>
            <p:cNvCxnSpPr>
              <a:cxnSpLocks/>
              <a:stCxn id="69" idx="4"/>
              <a:endCxn id="71" idx="7"/>
            </p:cNvCxnSpPr>
            <p:nvPr/>
          </p:nvCxnSpPr>
          <p:spPr>
            <a:xfrm flipH="1">
              <a:off x="7508849" y="2704506"/>
              <a:ext cx="444245" cy="6014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9DF49CA-BE26-9C45-B948-7A4003D7805A}"/>
                </a:ext>
              </a:extLst>
            </p:cNvPr>
            <p:cNvCxnSpPr>
              <a:cxnSpLocks/>
              <a:stCxn id="71" idx="5"/>
              <a:endCxn id="70" idx="1"/>
            </p:cNvCxnSpPr>
            <p:nvPr/>
          </p:nvCxnSpPr>
          <p:spPr>
            <a:xfrm>
              <a:off x="7508849" y="3581391"/>
              <a:ext cx="105445" cy="1140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C83A766-FE4B-1E40-B88C-4CD1DA74CD9C}"/>
                </a:ext>
              </a:extLst>
            </p:cNvPr>
            <p:cNvCxnSpPr>
              <a:cxnSpLocks/>
              <a:stCxn id="72" idx="0"/>
              <a:endCxn id="71" idx="4"/>
            </p:cNvCxnSpPr>
            <p:nvPr/>
          </p:nvCxnSpPr>
          <p:spPr>
            <a:xfrm flipV="1">
              <a:off x="7163998" y="3638434"/>
              <a:ext cx="1197" cy="87813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E4C010AE-9B72-4445-9DED-E19FA0F92979}"/>
                </a:ext>
              </a:extLst>
            </p:cNvPr>
            <p:cNvCxnSpPr>
              <a:cxnSpLocks/>
              <a:stCxn id="72" idx="7"/>
              <a:endCxn id="70" idx="3"/>
            </p:cNvCxnSpPr>
            <p:nvPr/>
          </p:nvCxnSpPr>
          <p:spPr>
            <a:xfrm flipV="1">
              <a:off x="7507652" y="3970904"/>
              <a:ext cx="106642" cy="60270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A1AE4128-23D2-A54D-BF93-5B4A20C04D46}"/>
                    </a:ext>
                  </a:extLst>
                </p:cNvPr>
                <p:cNvSpPr txBox="1"/>
                <p:nvPr/>
              </p:nvSpPr>
              <p:spPr>
                <a:xfrm>
                  <a:off x="7467094" y="2314993"/>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𝐴𝑟𝑡𝑖𝑓</m:t>
                        </m:r>
                      </m:oMath>
                    </m:oMathPara>
                  </a14:m>
                  <a:endParaRPr lang="en-GB" dirty="0"/>
                </a:p>
              </p:txBody>
            </p:sp>
          </mc:Choice>
          <mc:Fallback xmlns="">
            <p:sp>
              <p:nvSpPr>
                <p:cNvPr id="98" name="TextBox 97">
                  <a:extLst>
                    <a:ext uri="{FF2B5EF4-FFF2-40B4-BE49-F238E27FC236}">
                      <a16:creationId xmlns:a16="http://schemas.microsoft.com/office/drawing/2014/main" id="{B50EB494-7653-FC4F-B228-FE8A5A82AC3A}"/>
                    </a:ext>
                  </a:extLst>
                </p:cNvPr>
                <p:cNvSpPr txBox="1">
                  <a:spLocks noRot="1" noChangeAspect="1" noMove="1" noResize="1" noEditPoints="1" noAdjustHandles="1" noChangeArrowheads="1" noChangeShapeType="1" noTextEdit="1"/>
                </p:cNvSpPr>
                <p:nvPr/>
              </p:nvSpPr>
              <p:spPr>
                <a:xfrm>
                  <a:off x="7467094" y="2314993"/>
                  <a:ext cx="972000" cy="389513"/>
                </a:xfrm>
                <a:prstGeom prst="ellipse">
                  <a:avLst/>
                </a:prstGeom>
                <a:blipFill>
                  <a:blip r:embed="rId28"/>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6DEDD96F-521C-1641-A006-361D8DC434BA}"/>
                    </a:ext>
                  </a:extLst>
                </p:cNvPr>
                <p:cNvSpPr txBox="1"/>
                <p:nvPr/>
              </p:nvSpPr>
              <p:spPr>
                <a:xfrm>
                  <a:off x="7471948" y="363843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𝑇𝑟𝑒𝑎𝑡</m:t>
                        </m:r>
                      </m:oMath>
                    </m:oMathPara>
                  </a14:m>
                  <a:endParaRPr lang="en-GB" dirty="0"/>
                </a:p>
              </p:txBody>
            </p:sp>
          </mc:Choice>
          <mc:Fallback xmlns="">
            <p:sp>
              <p:nvSpPr>
                <p:cNvPr id="97" name="TextBox 96">
                  <a:extLst>
                    <a:ext uri="{FF2B5EF4-FFF2-40B4-BE49-F238E27FC236}">
                      <a16:creationId xmlns:a16="http://schemas.microsoft.com/office/drawing/2014/main" id="{59BD24DF-5126-B141-8CED-7D5BD9A994AC}"/>
                    </a:ext>
                  </a:extLst>
                </p:cNvPr>
                <p:cNvSpPr txBox="1">
                  <a:spLocks noRot="1" noChangeAspect="1" noMove="1" noResize="1" noEditPoints="1" noAdjustHandles="1" noChangeArrowheads="1" noChangeShapeType="1" noTextEdit="1"/>
                </p:cNvSpPr>
                <p:nvPr/>
              </p:nvSpPr>
              <p:spPr>
                <a:xfrm>
                  <a:off x="7471948" y="3638434"/>
                  <a:ext cx="972000" cy="389513"/>
                </a:xfrm>
                <a:prstGeom prst="ellipse">
                  <a:avLst/>
                </a:prstGeom>
                <a:blipFill>
                  <a:blip r:embed="rId2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1" name="TextBox 70">
                  <a:extLst>
                    <a:ext uri="{FF2B5EF4-FFF2-40B4-BE49-F238E27FC236}">
                      <a16:creationId xmlns:a16="http://schemas.microsoft.com/office/drawing/2014/main" id="{89E6DE36-EA1A-0747-AB7D-F248346AEFD9}"/>
                    </a:ext>
                  </a:extLst>
                </p:cNvPr>
                <p:cNvSpPr txBox="1"/>
                <p:nvPr/>
              </p:nvSpPr>
              <p:spPr>
                <a:xfrm>
                  <a:off x="6679195" y="3248921"/>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𝐸𝑝𝑖𝑑</m:t>
                        </m:r>
                      </m:oMath>
                    </m:oMathPara>
                  </a14:m>
                  <a:endParaRPr lang="en-GB" dirty="0"/>
                </a:p>
              </p:txBody>
            </p:sp>
          </mc:Choice>
          <mc:Fallback xmlns="">
            <p:sp>
              <p:nvSpPr>
                <p:cNvPr id="90" name="TextBox 89">
                  <a:extLst>
                    <a:ext uri="{FF2B5EF4-FFF2-40B4-BE49-F238E27FC236}">
                      <a16:creationId xmlns:a16="http://schemas.microsoft.com/office/drawing/2014/main" id="{8B0FACB7-0AC2-9F4C-B62D-C6F7DCB4AF52}"/>
                    </a:ext>
                  </a:extLst>
                </p:cNvPr>
                <p:cNvSpPr txBox="1">
                  <a:spLocks noRot="1" noChangeAspect="1" noMove="1" noResize="1" noEditPoints="1" noAdjustHandles="1" noChangeArrowheads="1" noChangeShapeType="1" noTextEdit="1"/>
                </p:cNvSpPr>
                <p:nvPr/>
              </p:nvSpPr>
              <p:spPr>
                <a:xfrm>
                  <a:off x="6679195" y="3248921"/>
                  <a:ext cx="972000" cy="389513"/>
                </a:xfrm>
                <a:prstGeom prst="ellipse">
                  <a:avLst/>
                </a:prstGeom>
                <a:blipFill>
                  <a:blip r:embed="rId30"/>
                  <a:stretch>
                    <a:fillRect b="-6061"/>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2" name="TextBox 71">
                  <a:extLst>
                    <a:ext uri="{FF2B5EF4-FFF2-40B4-BE49-F238E27FC236}">
                      <a16:creationId xmlns:a16="http://schemas.microsoft.com/office/drawing/2014/main" id="{CB83C8E7-8D34-F34C-AD82-9A2A488C7D26}"/>
                    </a:ext>
                  </a:extLst>
                </p:cNvPr>
                <p:cNvSpPr txBox="1"/>
                <p:nvPr/>
              </p:nvSpPr>
              <p:spPr>
                <a:xfrm>
                  <a:off x="6677998" y="4516564"/>
                  <a:ext cx="972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a:latin typeface="Cambria Math" charset="0"/>
                          </a:rPr>
                          <m:t>𝑆𝑖</m:t>
                        </m:r>
                        <m:r>
                          <a:rPr lang="de-DE" i="1">
                            <a:latin typeface="Cambria Math" panose="02040503050406030204" pitchFamily="18" charset="0"/>
                          </a:rPr>
                          <m:t>𝑐</m:t>
                        </m:r>
                        <m:r>
                          <a:rPr lang="de-DE" i="1">
                            <a:latin typeface="Cambria Math" charset="0"/>
                          </a:rPr>
                          <m:t>𝑘</m:t>
                        </m:r>
                      </m:oMath>
                    </m:oMathPara>
                  </a14:m>
                  <a:endParaRPr lang="en-GB" dirty="0">
                    <a:solidFill>
                      <a:schemeClr val="accent1"/>
                    </a:solidFill>
                  </a:endParaRPr>
                </a:p>
              </p:txBody>
            </p:sp>
          </mc:Choice>
          <mc:Fallback xmlns="">
            <p:sp>
              <p:nvSpPr>
                <p:cNvPr id="102" name="TextBox 101">
                  <a:extLst>
                    <a:ext uri="{FF2B5EF4-FFF2-40B4-BE49-F238E27FC236}">
                      <a16:creationId xmlns:a16="http://schemas.microsoft.com/office/drawing/2014/main" id="{9B7FC568-F502-054E-9E95-3842E4721809}"/>
                    </a:ext>
                  </a:extLst>
                </p:cNvPr>
                <p:cNvSpPr txBox="1">
                  <a:spLocks noRot="1" noChangeAspect="1" noMove="1" noResize="1" noEditPoints="1" noAdjustHandles="1" noChangeArrowheads="1" noChangeShapeType="1" noTextEdit="1"/>
                </p:cNvSpPr>
                <p:nvPr/>
              </p:nvSpPr>
              <p:spPr>
                <a:xfrm>
                  <a:off x="6677998" y="4516564"/>
                  <a:ext cx="972000" cy="389513"/>
                </a:xfrm>
                <a:prstGeom prst="ellipse">
                  <a:avLst/>
                </a:prstGeom>
                <a:blipFill>
                  <a:blip r:embed="rId31"/>
                  <a:stretch>
                    <a:fillRect/>
                  </a:stretch>
                </a:blipFill>
                <a:ln>
                  <a:solidFill>
                    <a:schemeClr val="tx1"/>
                  </a:solidFill>
                </a:ln>
              </p:spPr>
              <p:txBody>
                <a:bodyPr/>
                <a:lstStyle/>
                <a:p>
                  <a:r>
                    <a:rPr lang="de-DE">
                      <a:noFill/>
                    </a:rPr>
                    <a:t> </a:t>
                  </a:r>
                </a:p>
              </p:txBody>
            </p:sp>
          </mc:Fallback>
        </mc:AlternateContent>
      </p:gr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48ECCA8B-A924-914D-8C9D-4E9C46F395F6}"/>
                  </a:ext>
                </a:extLst>
              </p:cNvPr>
              <p:cNvSpPr/>
              <p:nvPr/>
            </p:nvSpPr>
            <p:spPr>
              <a:xfrm>
                <a:off x="1980735" y="5754891"/>
                <a:ext cx="5007164" cy="923394"/>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de-DE" dirty="0">
                    <a:ea typeface="Cambria Math" panose="02040503050406030204" pitchFamily="18" charset="0"/>
                  </a:rPr>
                  <a:t>Unabhängigkeit gegeben </a:t>
                </a:r>
                <a14:m>
                  <m:oMath xmlns:m="http://schemas.openxmlformats.org/officeDocument/2006/math">
                    <m:r>
                      <a:rPr lang="de-DE" i="1">
                        <a:latin typeface="Cambria Math" panose="02040503050406030204" pitchFamily="18" charset="0"/>
                        <a:ea typeface="Cambria Math" panose="02040503050406030204" pitchFamily="18" charset="0"/>
                      </a:rPr>
                      <m:t>𝐸𝑝𝑖𝑑</m:t>
                    </m:r>
                  </m:oMath>
                </a14:m>
                <a:r>
                  <a:rPr lang="de-DE" dirty="0">
                    <a:ea typeface="Cambria Math" panose="02040503050406030204" pitchFamily="18" charset="0"/>
                  </a:rPr>
                  <a:t> vereinfacht die </a:t>
                </a:r>
                <a:r>
                  <a:rPr lang="de-DE" dirty="0"/>
                  <a:t>paarweise Unabhängigkeit</a:t>
                </a:r>
              </a:p>
              <a:p>
                <a:pPr/>
                <a14:m>
                  <m:oMathPara xmlns:m="http://schemas.openxmlformats.org/officeDocument/2006/math">
                    <m:oMathParaPr>
                      <m:jc m:val="centerGroup"/>
                    </m:oMathParaPr>
                    <m:oMath xmlns:m="http://schemas.openxmlformats.org/officeDocument/2006/math">
                      <m:r>
                        <a:rPr lang="de-DE" i="1">
                          <a:latin typeface="Cambria Math" panose="02040503050406030204" pitchFamily="18" charset="0"/>
                        </a:rPr>
                        <m:t>𝑇𝑟𝑒𝑎𝑡</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𝑇𝑟𝑎𝑣𝑒𝑙</m:t>
                      </m:r>
                      <m:r>
                        <a:rPr lang="de-DE" i="1">
                          <a:latin typeface="Cambria Math" panose="02040503050406030204" pitchFamily="18" charset="0"/>
                          <a:ea typeface="Cambria Math" panose="02040503050406030204" pitchFamily="18" charset="0"/>
                        </a:rPr>
                        <m:t> | </m:t>
                      </m:r>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𝑁𝑎𝑡𝐷𝑖𝑠</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𝐴𝑟𝑡𝑖𝑓</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𝐸𝑝𝑖𝑑</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𝑆𝑖𝑐𝑘</m:t>
                          </m:r>
                        </m:e>
                      </m:d>
                    </m:oMath>
                  </m:oMathPara>
                </a14:m>
                <a:br>
                  <a:rPr lang="de-DE" i="1" dirty="0">
                    <a:latin typeface="Cambria Math" panose="02040503050406030204" pitchFamily="18" charset="0"/>
                    <a:ea typeface="Cambria Math" panose="02040503050406030204" pitchFamily="18" charset="0"/>
                  </a:rPr>
                </a:br>
                <a:endParaRPr lang="de-DE" i="1" dirty="0">
                  <a:latin typeface="Cambria Math" panose="02040503050406030204" pitchFamily="18" charset="0"/>
                  <a:ea typeface="Cambria Math" panose="02040503050406030204" pitchFamily="18" charset="0"/>
                </a:endParaRPr>
              </a:p>
            </p:txBody>
          </p:sp>
        </mc:Choice>
        <mc:Fallback xmlns="">
          <p:sp>
            <p:nvSpPr>
              <p:cNvPr id="38" name="Rectangle 37">
                <a:extLst>
                  <a:ext uri="{FF2B5EF4-FFF2-40B4-BE49-F238E27FC236}">
                    <a16:creationId xmlns:a16="http://schemas.microsoft.com/office/drawing/2014/main" id="{48ECCA8B-A924-914D-8C9D-4E9C46F395F6}"/>
                  </a:ext>
                </a:extLst>
              </p:cNvPr>
              <p:cNvSpPr>
                <a:spLocks noRot="1" noChangeAspect="1" noMove="1" noResize="1" noEditPoints="1" noAdjustHandles="1" noChangeArrowheads="1" noChangeShapeType="1" noTextEdit="1"/>
              </p:cNvSpPr>
              <p:nvPr/>
            </p:nvSpPr>
            <p:spPr>
              <a:xfrm>
                <a:off x="1980735" y="5754891"/>
                <a:ext cx="5007164" cy="923394"/>
              </a:xfrm>
              <a:prstGeom prst="rect">
                <a:avLst/>
              </a:prstGeom>
              <a:blipFill>
                <a:blip r:embed="rId32"/>
                <a:stretch>
                  <a:fillRect/>
                </a:stretch>
              </a:blipFill>
            </p:spPr>
            <p:txBody>
              <a:bodyPr/>
              <a:lstStyle/>
              <a:p>
                <a:r>
                  <a:rPr lang="de-DE">
                    <a:noFill/>
                  </a:rPr>
                  <a:t> </a:t>
                </a:r>
              </a:p>
            </p:txBody>
          </p:sp>
        </mc:Fallback>
      </mc:AlternateContent>
      <p:cxnSp>
        <p:nvCxnSpPr>
          <p:cNvPr id="40" name="Straight Arrow Connector 39">
            <a:extLst>
              <a:ext uri="{FF2B5EF4-FFF2-40B4-BE49-F238E27FC236}">
                <a16:creationId xmlns:a16="http://schemas.microsoft.com/office/drawing/2014/main" id="{B1C86298-3A35-AF4F-84F2-D1A884FBD013}"/>
              </a:ext>
            </a:extLst>
          </p:cNvPr>
          <p:cNvCxnSpPr>
            <a:cxnSpLocks/>
            <a:stCxn id="38" idx="0"/>
          </p:cNvCxnSpPr>
          <p:nvPr/>
        </p:nvCxnSpPr>
        <p:spPr>
          <a:xfrm flipH="1" flipV="1">
            <a:off x="4350619" y="5572092"/>
            <a:ext cx="133698" cy="182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4681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F2E-1359-A14E-B6D2-F19A8616480D}"/>
              </a:ext>
            </a:extLst>
          </p:cNvPr>
          <p:cNvSpPr>
            <a:spLocks noGrp="1"/>
          </p:cNvSpPr>
          <p:nvPr>
            <p:ph type="title"/>
          </p:nvPr>
        </p:nvSpPr>
        <p:spPr/>
        <p:txBody>
          <a:bodyPr/>
          <a:lstStyle/>
          <a:p>
            <a:r>
              <a:rPr lang="de-DE" dirty="0"/>
              <a:t>Fortsetzung: Unabhängigkeiten in BNs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2374C81-C523-B74D-9BC6-78A0CF45E970}"/>
                  </a:ext>
                </a:extLst>
              </p:cNvPr>
              <p:cNvSpPr>
                <a:spLocks noGrp="1"/>
              </p:cNvSpPr>
              <p:nvPr>
                <p:ph idx="1"/>
              </p:nvPr>
            </p:nvSpPr>
            <p:spPr>
              <a:xfrm>
                <a:off x="359999" y="1665066"/>
                <a:ext cx="8109143" cy="4240848"/>
              </a:xfrm>
            </p:spPr>
            <p:txBody>
              <a:bodyPr/>
              <a:lstStyle/>
              <a:p>
                <a:r>
                  <a:rPr lang="de-DE" dirty="0"/>
                  <a:t>BNs kodieren lokale Unabhängigkeiten</a:t>
                </a:r>
              </a:p>
              <a:p>
                <a:pPr lvl="1"/>
                <a:r>
                  <a:rPr lang="de-DE" dirty="0"/>
                  <a:t>Für jede Zufallsvariable </a:t>
                </a:r>
                <a14:m>
                  <m:oMath xmlns:m="http://schemas.openxmlformats.org/officeDocument/2006/math">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r>
                      <a:rPr lang="de-DE">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m:t>
                    </m:r>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r>
                          <a:rPr lang="de-DE" i="1">
                            <a:solidFill>
                              <a:schemeClr val="accent1"/>
                            </a:solidFill>
                            <a:latin typeface="Cambria Math" panose="02040503050406030204" pitchFamily="18" charset="0"/>
                            <a:ea typeface="Cambria Math" panose="02040503050406030204" pitchFamily="18" charset="0"/>
                          </a:rPr>
                          <m:t>⊥</m:t>
                        </m:r>
                        <m:r>
                          <m:rPr>
                            <m:sty m:val="p"/>
                          </m:rPr>
                          <a:rPr lang="de-DE">
                            <a:solidFill>
                              <a:schemeClr val="accent1"/>
                            </a:solidFill>
                            <a:latin typeface="Cambria Math" panose="02040503050406030204" pitchFamily="18" charset="0"/>
                            <a:ea typeface="Cambria Math" panose="02040503050406030204" pitchFamily="18" charset="0"/>
                          </a:rPr>
                          <m:t>Ndesc</m:t>
                        </m:r>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e>
                        </m:d>
                        <m:r>
                          <a:rPr lang="de-DE" b="0" i="1" smtClean="0">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 </m:t>
                        </m:r>
                        <m:r>
                          <m:rPr>
                            <m:sty m:val="p"/>
                          </m:rPr>
                          <a:rPr lang="de-DE">
                            <a:solidFill>
                              <a:schemeClr val="accent1"/>
                            </a:solidFill>
                            <a:latin typeface="Cambria Math" panose="02040503050406030204" pitchFamily="18" charset="0"/>
                            <a:ea typeface="Cambria Math" panose="02040503050406030204" pitchFamily="18" charset="0"/>
                          </a:rPr>
                          <m:t>Pa</m:t>
                        </m:r>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e>
                        </m:d>
                      </m:e>
                    </m:d>
                  </m:oMath>
                </a14:m>
                <a:endParaRPr lang="de-DE" dirty="0"/>
              </a:p>
              <a:p>
                <a:pPr marL="0" indent="0">
                  <a:buNone/>
                </a:pPr>
                <a:r>
                  <a:rPr lang="de-DE" dirty="0"/>
                  <a:t>vs.</a:t>
                </a:r>
              </a:p>
              <a:p>
                <a:r>
                  <a:rPr lang="de-DE" dirty="0"/>
                  <a:t>MNs kodieren lokale Unabhängigkeiten</a:t>
                </a:r>
              </a:p>
              <a:p>
                <a:pPr lvl="1"/>
                <a:r>
                  <a:rPr lang="de-DE" dirty="0"/>
                  <a:t>Für jede Zufallsvariable </a:t>
                </a:r>
                <a14:m>
                  <m:oMath xmlns:m="http://schemas.openxmlformats.org/officeDocument/2006/math">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r>
                      <a:rPr lang="de-DE">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m:t>
                    </m:r>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ea typeface="Cambria Math" panose="02040503050406030204" pitchFamily="18" charset="0"/>
                              </a:rPr>
                            </m:ctrlPr>
                          </m:sSupPr>
                          <m:e>
                            <m:r>
                              <a:rPr lang="de-DE" b="1" i="1">
                                <a:solidFill>
                                  <a:schemeClr val="accent1"/>
                                </a:solidFill>
                                <a:latin typeface="Cambria Math" panose="02040503050406030204" pitchFamily="18" charset="0"/>
                                <a:ea typeface="Cambria Math" panose="02040503050406030204" pitchFamily="18" charset="0"/>
                              </a:rPr>
                              <m:t>𝑹</m:t>
                            </m:r>
                          </m:e>
                          <m:sup>
                            <m:r>
                              <a:rPr lang="de-DE" i="1">
                                <a:solidFill>
                                  <a:schemeClr val="accent1"/>
                                </a:solidFill>
                                <a:latin typeface="Cambria Math" panose="02040503050406030204" pitchFamily="18" charset="0"/>
                                <a:ea typeface="Cambria Math" panose="02040503050406030204" pitchFamily="18" charset="0"/>
                              </a:rPr>
                              <m:t>′</m:t>
                            </m:r>
                          </m:sup>
                        </m:sSup>
                        <m:r>
                          <a:rPr lang="de-DE" i="1">
                            <a:solidFill>
                              <a:schemeClr val="accent1"/>
                            </a:solidFill>
                            <a:latin typeface="Cambria Math" panose="02040503050406030204" pitchFamily="18" charset="0"/>
                            <a:ea typeface="Cambria Math" panose="02040503050406030204" pitchFamily="18" charset="0"/>
                          </a:rPr>
                          <m:t> | </m:t>
                        </m:r>
                        <m:r>
                          <m:rPr>
                            <m:sty m:val="p"/>
                          </m:rPr>
                          <a:rPr lang="de-DE">
                            <a:solidFill>
                              <a:schemeClr val="accent1"/>
                            </a:solidFill>
                            <a:latin typeface="Cambria Math" panose="02040503050406030204" pitchFamily="18" charset="0"/>
                            <a:ea typeface="Cambria Math" panose="02040503050406030204" pitchFamily="18" charset="0"/>
                          </a:rPr>
                          <m:t>Nb</m:t>
                        </m:r>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e>
                        </m:d>
                      </m:e>
                    </m:d>
                  </m:oMath>
                </a14:m>
                <a:r>
                  <a:rPr lang="de-DE" dirty="0"/>
                  <a:t> </a:t>
                </a:r>
              </a:p>
              <a:p>
                <a:endParaRPr lang="de-DE" dirty="0"/>
              </a:p>
              <a:p>
                <a:r>
                  <a:rPr lang="de-DE" dirty="0">
                    <a:solidFill>
                      <a:srgbClr val="FFC000"/>
                    </a:solidFill>
                  </a:rPr>
                  <a:t>Woher kommt der Unterschied?</a:t>
                </a:r>
              </a:p>
              <a:p>
                <a:pPr lvl="2"/>
                <a:r>
                  <a:rPr lang="de-DE" dirty="0"/>
                  <a:t>Einflüsse laufen auch entlang der Kanten, aber was ist anders?</a:t>
                </a:r>
              </a:p>
              <a:p>
                <a:pPr lvl="2"/>
                <a:endParaRPr lang="de-DE" dirty="0">
                  <a:solidFill>
                    <a:srgbClr val="FFC000"/>
                  </a:solidFill>
                </a:endParaRPr>
              </a:p>
              <a:p>
                <a:r>
                  <a:rPr lang="de-DE" dirty="0">
                    <a:solidFill>
                      <a:srgbClr val="FFC000"/>
                    </a:solidFill>
                  </a:rPr>
                  <a:t>Welche weiteren bzw. analogen Unabhängigkeiten gelten in BNs?</a:t>
                </a:r>
                <a:endParaRPr lang="de-DE" dirty="0"/>
              </a:p>
            </p:txBody>
          </p:sp>
        </mc:Choice>
        <mc:Fallback xmlns="">
          <p:sp>
            <p:nvSpPr>
              <p:cNvPr id="3" name="Content Placeholder 2">
                <a:extLst>
                  <a:ext uri="{FF2B5EF4-FFF2-40B4-BE49-F238E27FC236}">
                    <a16:creationId xmlns:a16="http://schemas.microsoft.com/office/drawing/2014/main" id="{D2374C81-C523-B74D-9BC6-78A0CF45E970}"/>
                  </a:ext>
                </a:extLst>
              </p:cNvPr>
              <p:cNvSpPr>
                <a:spLocks noGrp="1" noRot="1" noChangeAspect="1" noMove="1" noResize="1" noEditPoints="1" noAdjustHandles="1" noChangeArrowheads="1" noChangeShapeType="1" noTextEdit="1"/>
              </p:cNvSpPr>
              <p:nvPr>
                <p:ph idx="1"/>
              </p:nvPr>
            </p:nvSpPr>
            <p:spPr>
              <a:xfrm>
                <a:off x="359999" y="1665066"/>
                <a:ext cx="8109143" cy="4240848"/>
              </a:xfrm>
              <a:blipFill>
                <a:blip r:embed="rId3"/>
                <a:stretch>
                  <a:fillRect l="-2188" t="-2687" b="-896"/>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ED682CC-BC81-0E40-81CA-C0B865020ED3}"/>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FCA9029E-8D38-2F4F-9D86-1DD92D5825AE}"/>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DCBAACA3-D10A-D14F-A043-EC256568655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94</a:t>
            </a:fld>
            <a:r>
              <a:rPr lang="de-DE"/>
              <a:t> </a:t>
            </a:r>
            <a:endParaRPr lang="de-DE" sz="1400" dirty="0"/>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841ABEF4-2C38-5C45-8560-7CFA8C33A020}"/>
                  </a:ext>
                </a:extLst>
              </p:cNvPr>
              <p:cNvGraphicFramePr>
                <a:graphicFrameLocks noGrp="1"/>
              </p:cNvGraphicFramePr>
              <p:nvPr>
                <p:extLst/>
              </p:nvPr>
            </p:nvGraphicFramePr>
            <p:xfrm>
              <a:off x="8366528" y="4099431"/>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6</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7" name="Table 6">
                <a:extLst>
                  <a:ext uri="{FF2B5EF4-FFF2-40B4-BE49-F238E27FC236}">
                    <a16:creationId xmlns:a16="http://schemas.microsoft.com/office/drawing/2014/main" id="{841ABEF4-2C38-5C45-8560-7CFA8C33A020}"/>
                  </a:ext>
                </a:extLst>
              </p:cNvPr>
              <p:cNvGraphicFramePr>
                <a:graphicFrameLocks noGrp="1"/>
              </p:cNvGraphicFramePr>
              <p:nvPr>
                <p:extLst/>
              </p:nvPr>
            </p:nvGraphicFramePr>
            <p:xfrm>
              <a:off x="8366528" y="4099431"/>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4"/>
                          <a:stretch>
                            <a:fillRect r="-213636" b="-408333"/>
                          </a:stretch>
                        </a:blipFill>
                      </a:tcPr>
                    </a:tc>
                    <a:tc>
                      <a:txBody>
                        <a:bodyPr/>
                        <a:lstStyle/>
                        <a:p>
                          <a:endParaRPr lang="en-US"/>
                        </a:p>
                      </a:txBody>
                      <a:tcPr marL="45720" marR="45720">
                        <a:blipFill>
                          <a:blip r:embed="rId4"/>
                          <a:stretch>
                            <a:fillRect l="-83019" r="-77358" b="-408333"/>
                          </a:stretch>
                        </a:blipFill>
                      </a:tcPr>
                    </a:tc>
                    <a:tc>
                      <a:txBody>
                        <a:bodyPr/>
                        <a:lstStyle/>
                        <a:p>
                          <a:endParaRPr lang="en-US"/>
                        </a:p>
                      </a:txBody>
                      <a:tcPr marL="45720" marR="45720">
                        <a:blipFill>
                          <a:blip r:embed="rId4"/>
                          <a:stretch>
                            <a:fillRect l="-242500" r="-2500"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4"/>
                          <a:stretch>
                            <a:fillRect t="-96000" r="-213636" b="-292000"/>
                          </a:stretch>
                        </a:blipFill>
                      </a:tcPr>
                    </a:tc>
                    <a:tc>
                      <a:txBody>
                        <a:bodyPr/>
                        <a:lstStyle/>
                        <a:p>
                          <a:endParaRPr lang="en-US"/>
                        </a:p>
                      </a:txBody>
                      <a:tcPr marL="45720" marR="45720">
                        <a:blipFill>
                          <a:blip r:embed="rId4"/>
                          <a:stretch>
                            <a:fillRect l="-83019" t="-96000" r="-77358" b="-292000"/>
                          </a:stretch>
                        </a:blipFill>
                      </a:tcPr>
                    </a:tc>
                    <a:tc>
                      <a:txBody>
                        <a:bodyPr/>
                        <a:lstStyle/>
                        <a:p>
                          <a:endParaRPr lang="en-US"/>
                        </a:p>
                      </a:txBody>
                      <a:tcPr marL="45720" marR="45720">
                        <a:blipFill>
                          <a:blip r:embed="rId4"/>
                          <a:stretch>
                            <a:fillRect l="-242500" t="-96000" r="-25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4"/>
                          <a:stretch>
                            <a:fillRect t="-204167" r="-213636" b="-204167"/>
                          </a:stretch>
                        </a:blipFill>
                      </a:tcPr>
                    </a:tc>
                    <a:tc>
                      <a:txBody>
                        <a:bodyPr/>
                        <a:lstStyle/>
                        <a:p>
                          <a:endParaRPr lang="en-US"/>
                        </a:p>
                      </a:txBody>
                      <a:tcPr marL="45720" marR="45720">
                        <a:blipFill>
                          <a:blip r:embed="rId4"/>
                          <a:stretch>
                            <a:fillRect l="-83019" t="-204167" r="-77358" b="-204167"/>
                          </a:stretch>
                        </a:blipFill>
                      </a:tcPr>
                    </a:tc>
                    <a:tc>
                      <a:txBody>
                        <a:bodyPr/>
                        <a:lstStyle/>
                        <a:p>
                          <a:endParaRPr lang="en-US"/>
                        </a:p>
                      </a:txBody>
                      <a:tcPr marL="45720" marR="45720">
                        <a:blipFill>
                          <a:blip r:embed="rId4"/>
                          <a:stretch>
                            <a:fillRect l="-242500" t="-204167" r="-2500"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4"/>
                          <a:stretch>
                            <a:fillRect t="-292000" r="-213636" b="-96000"/>
                          </a:stretch>
                        </a:blipFill>
                      </a:tcPr>
                    </a:tc>
                    <a:tc>
                      <a:txBody>
                        <a:bodyPr/>
                        <a:lstStyle/>
                        <a:p>
                          <a:endParaRPr lang="en-US"/>
                        </a:p>
                      </a:txBody>
                      <a:tcPr marL="45720" marR="45720">
                        <a:blipFill>
                          <a:blip r:embed="rId4"/>
                          <a:stretch>
                            <a:fillRect l="-83019" t="-292000" r="-77358" b="-96000"/>
                          </a:stretch>
                        </a:blipFill>
                      </a:tcPr>
                    </a:tc>
                    <a:tc>
                      <a:txBody>
                        <a:bodyPr/>
                        <a:lstStyle/>
                        <a:p>
                          <a:endParaRPr lang="en-US"/>
                        </a:p>
                      </a:txBody>
                      <a:tcPr marL="45720" marR="45720">
                        <a:blipFill>
                          <a:blip r:embed="rId4"/>
                          <a:stretch>
                            <a:fillRect l="-242500" t="-292000" r="-25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4"/>
                          <a:stretch>
                            <a:fillRect t="-408333" r="-213636"/>
                          </a:stretch>
                        </a:blipFill>
                      </a:tcPr>
                    </a:tc>
                    <a:tc>
                      <a:txBody>
                        <a:bodyPr/>
                        <a:lstStyle/>
                        <a:p>
                          <a:endParaRPr lang="en-US"/>
                        </a:p>
                      </a:txBody>
                      <a:tcPr marL="45720" marR="45720">
                        <a:blipFill>
                          <a:blip r:embed="rId4"/>
                          <a:stretch>
                            <a:fillRect l="-83019" t="-408333" r="-77358"/>
                          </a:stretch>
                        </a:blipFill>
                      </a:tcPr>
                    </a:tc>
                    <a:tc>
                      <a:txBody>
                        <a:bodyPr/>
                        <a:lstStyle/>
                        <a:p>
                          <a:endParaRPr lang="en-US"/>
                        </a:p>
                      </a:txBody>
                      <a:tcPr marL="45720" marR="45720">
                        <a:blipFill>
                          <a:blip r:embed="rId4"/>
                          <a:stretch>
                            <a:fillRect l="-242500" t="-408333" r="-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F82AC604-D92C-3E43-9418-83E4BB505DD4}"/>
                  </a:ext>
                </a:extLst>
              </p:cNvPr>
              <p:cNvGraphicFramePr>
                <a:graphicFrameLocks noGrp="1"/>
              </p:cNvGraphicFramePr>
              <p:nvPr>
                <p:extLst/>
              </p:nvPr>
            </p:nvGraphicFramePr>
            <p:xfrm>
              <a:off x="10223543" y="4099431"/>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8" name="Table 7">
                <a:extLst>
                  <a:ext uri="{FF2B5EF4-FFF2-40B4-BE49-F238E27FC236}">
                    <a16:creationId xmlns:a16="http://schemas.microsoft.com/office/drawing/2014/main" id="{F82AC604-D92C-3E43-9418-83E4BB505DD4}"/>
                  </a:ext>
                </a:extLst>
              </p:cNvPr>
              <p:cNvGraphicFramePr>
                <a:graphicFrameLocks noGrp="1"/>
              </p:cNvGraphicFramePr>
              <p:nvPr>
                <p:extLst/>
              </p:nvPr>
            </p:nvGraphicFramePr>
            <p:xfrm>
              <a:off x="10223543" y="4099431"/>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5"/>
                          <a:stretch>
                            <a:fillRect l="-2273" r="-190909" b="-408333"/>
                          </a:stretch>
                        </a:blipFill>
                      </a:tcPr>
                    </a:tc>
                    <a:tc>
                      <a:txBody>
                        <a:bodyPr/>
                        <a:lstStyle/>
                        <a:p>
                          <a:endParaRPr lang="en-US"/>
                        </a:p>
                      </a:txBody>
                      <a:tcPr marL="45720" marR="45720">
                        <a:blipFill>
                          <a:blip r:embed="rId5"/>
                          <a:stretch>
                            <a:fillRect l="-102273" r="-90909" b="-408333"/>
                          </a:stretch>
                        </a:blipFill>
                      </a:tcPr>
                    </a:tc>
                    <a:tc>
                      <a:txBody>
                        <a:bodyPr/>
                        <a:lstStyle/>
                        <a:p>
                          <a:endParaRPr lang="en-US"/>
                        </a:p>
                      </a:txBody>
                      <a:tcPr marL="45720" marR="45720">
                        <a:blipFill>
                          <a:blip r:embed="rId5"/>
                          <a:stretch>
                            <a:fillRect l="-222500"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5"/>
                          <a:stretch>
                            <a:fillRect l="-2273" t="-96000" r="-190909" b="-292000"/>
                          </a:stretch>
                        </a:blipFill>
                      </a:tcPr>
                    </a:tc>
                    <a:tc>
                      <a:txBody>
                        <a:bodyPr/>
                        <a:lstStyle/>
                        <a:p>
                          <a:endParaRPr lang="en-US"/>
                        </a:p>
                      </a:txBody>
                      <a:tcPr marL="45720" marR="45720">
                        <a:blipFill>
                          <a:blip r:embed="rId5"/>
                          <a:stretch>
                            <a:fillRect l="-102273" t="-96000" r="-90909" b="-292000"/>
                          </a:stretch>
                        </a:blipFill>
                      </a:tcPr>
                    </a:tc>
                    <a:tc>
                      <a:txBody>
                        <a:bodyPr/>
                        <a:lstStyle/>
                        <a:p>
                          <a:endParaRPr lang="en-US"/>
                        </a:p>
                      </a:txBody>
                      <a:tcPr marL="45720" marR="45720">
                        <a:blipFill>
                          <a:blip r:embed="rId5"/>
                          <a:stretch>
                            <a:fillRect l="-222500" t="-960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5"/>
                          <a:stretch>
                            <a:fillRect l="-2273" t="-204167" r="-190909" b="-204167"/>
                          </a:stretch>
                        </a:blipFill>
                      </a:tcPr>
                    </a:tc>
                    <a:tc>
                      <a:txBody>
                        <a:bodyPr/>
                        <a:lstStyle/>
                        <a:p>
                          <a:endParaRPr lang="en-US"/>
                        </a:p>
                      </a:txBody>
                      <a:tcPr marL="45720" marR="45720">
                        <a:blipFill>
                          <a:blip r:embed="rId5"/>
                          <a:stretch>
                            <a:fillRect l="-102273" t="-204167" r="-90909" b="-204167"/>
                          </a:stretch>
                        </a:blipFill>
                      </a:tcPr>
                    </a:tc>
                    <a:tc>
                      <a:txBody>
                        <a:bodyPr/>
                        <a:lstStyle/>
                        <a:p>
                          <a:endParaRPr lang="en-US"/>
                        </a:p>
                      </a:txBody>
                      <a:tcPr marL="45720" marR="45720">
                        <a:blipFill>
                          <a:blip r:embed="rId5"/>
                          <a:stretch>
                            <a:fillRect l="-222500" t="-204167"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5"/>
                          <a:stretch>
                            <a:fillRect l="-2273" t="-292000" r="-190909" b="-96000"/>
                          </a:stretch>
                        </a:blipFill>
                      </a:tcPr>
                    </a:tc>
                    <a:tc>
                      <a:txBody>
                        <a:bodyPr/>
                        <a:lstStyle/>
                        <a:p>
                          <a:endParaRPr lang="en-US"/>
                        </a:p>
                      </a:txBody>
                      <a:tcPr marL="45720" marR="45720">
                        <a:blipFill>
                          <a:blip r:embed="rId5"/>
                          <a:stretch>
                            <a:fillRect l="-102273" t="-292000" r="-90909" b="-96000"/>
                          </a:stretch>
                        </a:blipFill>
                      </a:tcPr>
                    </a:tc>
                    <a:tc>
                      <a:txBody>
                        <a:bodyPr/>
                        <a:lstStyle/>
                        <a:p>
                          <a:endParaRPr lang="en-US"/>
                        </a:p>
                      </a:txBody>
                      <a:tcPr marL="45720" marR="45720">
                        <a:blipFill>
                          <a:blip r:embed="rId5"/>
                          <a:stretch>
                            <a:fillRect l="-222500" t="-2920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5"/>
                          <a:stretch>
                            <a:fillRect l="-2273" t="-408333" r="-190909"/>
                          </a:stretch>
                        </a:blipFill>
                      </a:tcPr>
                    </a:tc>
                    <a:tc>
                      <a:txBody>
                        <a:bodyPr/>
                        <a:lstStyle/>
                        <a:p>
                          <a:endParaRPr lang="en-US"/>
                        </a:p>
                      </a:txBody>
                      <a:tcPr marL="45720" marR="45720">
                        <a:blipFill>
                          <a:blip r:embed="rId5"/>
                          <a:stretch>
                            <a:fillRect l="-102273" t="-408333" r="-90909"/>
                          </a:stretch>
                        </a:blipFill>
                      </a:tcPr>
                    </a:tc>
                    <a:tc>
                      <a:txBody>
                        <a:bodyPr/>
                        <a:lstStyle/>
                        <a:p>
                          <a:endParaRPr lang="en-US"/>
                        </a:p>
                      </a:txBody>
                      <a:tcPr marL="45720" marR="45720">
                        <a:blipFill>
                          <a:blip r:embed="rId5"/>
                          <a:stretch>
                            <a:fillRect l="-222500" t="-408333"/>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1C0DEBAF-3D59-EF4C-ADD8-6C77910BE460}"/>
                  </a:ext>
                </a:extLst>
              </p:cNvPr>
              <p:cNvGraphicFramePr>
                <a:graphicFrameLocks noGrp="1"/>
              </p:cNvGraphicFramePr>
              <p:nvPr>
                <p:extLst/>
              </p:nvPr>
            </p:nvGraphicFramePr>
            <p:xfrm>
              <a:off x="9632120" y="2023214"/>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9" name="Table 8">
                <a:extLst>
                  <a:ext uri="{FF2B5EF4-FFF2-40B4-BE49-F238E27FC236}">
                    <a16:creationId xmlns:a16="http://schemas.microsoft.com/office/drawing/2014/main" id="{1C0DEBAF-3D59-EF4C-ADD8-6C77910BE460}"/>
                  </a:ext>
                </a:extLst>
              </p:cNvPr>
              <p:cNvGraphicFramePr>
                <a:graphicFrameLocks noGrp="1"/>
              </p:cNvGraphicFramePr>
              <p:nvPr>
                <p:extLst/>
              </p:nvPr>
            </p:nvGraphicFramePr>
            <p:xfrm>
              <a:off x="9632120" y="2023214"/>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6"/>
                          <a:stretch>
                            <a:fillRect l="-2222" t="-4167" r="-71111" b="-204167"/>
                          </a:stretch>
                        </a:blipFill>
                      </a:tcPr>
                    </a:tc>
                    <a:tc>
                      <a:txBody>
                        <a:bodyPr/>
                        <a:lstStyle/>
                        <a:p>
                          <a:endParaRPr lang="en-US"/>
                        </a:p>
                      </a:txBody>
                      <a:tcPr marL="45720" marR="45720">
                        <a:blipFill>
                          <a:blip r:embed="rId6"/>
                          <a:stretch>
                            <a:fillRect l="-143750" t="-4167"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6"/>
                          <a:stretch>
                            <a:fillRect l="-2222" t="-100000" r="-71111" b="-96000"/>
                          </a:stretch>
                        </a:blipFill>
                      </a:tcPr>
                    </a:tc>
                    <a:tc>
                      <a:txBody>
                        <a:bodyPr/>
                        <a:lstStyle/>
                        <a:p>
                          <a:endParaRPr lang="en-US"/>
                        </a:p>
                      </a:txBody>
                      <a:tcPr marL="45720" marR="45720">
                        <a:blipFill>
                          <a:blip r:embed="rId6"/>
                          <a:stretch>
                            <a:fillRect l="-143750" t="-100000" b="-96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6"/>
                          <a:stretch>
                            <a:fillRect l="-2222" t="-208333" r="-71111"/>
                          </a:stretch>
                        </a:blipFill>
                      </a:tcPr>
                    </a:tc>
                    <a:tc>
                      <a:txBody>
                        <a:bodyPr/>
                        <a:lstStyle/>
                        <a:p>
                          <a:endParaRPr lang="en-US"/>
                        </a:p>
                      </a:txBody>
                      <a:tcPr marL="45720" marR="45720">
                        <a:blipFill>
                          <a:blip r:embed="rId6"/>
                          <a:stretch>
                            <a:fillRect l="-143750" t="-208333"/>
                          </a:stretch>
                        </a:blipFill>
                      </a:tcPr>
                    </a:tc>
                    <a:extLst>
                      <a:ext uri="{0D108BD9-81ED-4DB2-BD59-A6C34878D82A}">
                        <a16:rowId xmlns:a16="http://schemas.microsoft.com/office/drawing/2014/main" val="10008"/>
                      </a:ext>
                    </a:extLst>
                  </a:tr>
                </a:tbl>
              </a:graphicData>
            </a:graphic>
          </p:graphicFrame>
        </mc:Fallback>
      </mc:AlternateContent>
      <p:grpSp>
        <p:nvGrpSpPr>
          <p:cNvPr id="10" name="Group 9">
            <a:extLst>
              <a:ext uri="{FF2B5EF4-FFF2-40B4-BE49-F238E27FC236}">
                <a16:creationId xmlns:a16="http://schemas.microsoft.com/office/drawing/2014/main" id="{08D90C2D-2D07-D844-9874-310E09B4FC53}"/>
              </a:ext>
            </a:extLst>
          </p:cNvPr>
          <p:cNvGrpSpPr/>
          <p:nvPr/>
        </p:nvGrpSpPr>
        <p:grpSpPr>
          <a:xfrm>
            <a:off x="8982455" y="3002266"/>
            <a:ext cx="2158963" cy="1026482"/>
            <a:chOff x="835638" y="3999781"/>
            <a:chExt cx="2158963" cy="1026482"/>
          </a:xfrm>
        </p:grpSpPr>
        <p:grpSp>
          <p:nvGrpSpPr>
            <p:cNvPr id="11" name="Group 10">
              <a:extLst>
                <a:ext uri="{FF2B5EF4-FFF2-40B4-BE49-F238E27FC236}">
                  <a16:creationId xmlns:a16="http://schemas.microsoft.com/office/drawing/2014/main" id="{8816FD12-6DB5-F74D-97E1-9DEFFB709C13}"/>
                </a:ext>
              </a:extLst>
            </p:cNvPr>
            <p:cNvGrpSpPr/>
            <p:nvPr/>
          </p:nvGrpSpPr>
          <p:grpSpPr>
            <a:xfrm>
              <a:off x="835638" y="4636750"/>
              <a:ext cx="986555" cy="389513"/>
              <a:chOff x="5532078" y="2979431"/>
              <a:chExt cx="986555" cy="389513"/>
            </a:xfrm>
          </p:grpSpPr>
          <p:sp>
            <p:nvSpPr>
              <p:cNvPr id="20" name="TextBox 19">
                <a:extLst>
                  <a:ext uri="{FF2B5EF4-FFF2-40B4-BE49-F238E27FC236}">
                    <a16:creationId xmlns:a16="http://schemas.microsoft.com/office/drawing/2014/main" id="{632DC1E7-A5A6-F440-A8E0-E2D900976D45}"/>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D778F85-1EEF-6048-9B6B-B6C4BAA011D1}"/>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7"/>
                    <a:stretch>
                      <a:fillRect/>
                    </a:stretch>
                  </a:blipFill>
                </p:spPr>
                <p:txBody>
                  <a:bodyPr/>
                  <a:lstStyle/>
                  <a:p>
                    <a:r>
                      <a:rPr lang="de-DE">
                        <a:noFill/>
                      </a:rPr>
                      <a:t> </a:t>
                    </a:r>
                  </a:p>
                </p:txBody>
              </p:sp>
            </mc:Fallback>
          </mc:AlternateContent>
        </p:grpSp>
        <p:grpSp>
          <p:nvGrpSpPr>
            <p:cNvPr id="12" name="Group 11">
              <a:extLst>
                <a:ext uri="{FF2B5EF4-FFF2-40B4-BE49-F238E27FC236}">
                  <a16:creationId xmlns:a16="http://schemas.microsoft.com/office/drawing/2014/main" id="{BE21A39A-B0E2-DC41-B037-F220751838AA}"/>
                </a:ext>
              </a:extLst>
            </p:cNvPr>
            <p:cNvGrpSpPr/>
            <p:nvPr/>
          </p:nvGrpSpPr>
          <p:grpSpPr>
            <a:xfrm>
              <a:off x="1604770" y="3999781"/>
              <a:ext cx="724173" cy="389513"/>
              <a:chOff x="6518638" y="3371343"/>
              <a:chExt cx="724173" cy="389513"/>
            </a:xfrm>
          </p:grpSpPr>
          <p:sp>
            <p:nvSpPr>
              <p:cNvPr id="18" name="TextBox 17">
                <a:extLst>
                  <a:ext uri="{FF2B5EF4-FFF2-40B4-BE49-F238E27FC236}">
                    <a16:creationId xmlns:a16="http://schemas.microsoft.com/office/drawing/2014/main" id="{1A5B2E2F-D9FE-6D42-9DF6-F8431A04CAEC}"/>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0F47A948-D087-3049-86AB-22B7CC3A8081}"/>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8"/>
                    <a:stretch>
                      <a:fillRect b="-9677"/>
                    </a:stretch>
                  </a:blipFill>
                </p:spPr>
                <p:txBody>
                  <a:bodyPr/>
                  <a:lstStyle/>
                  <a:p>
                    <a:r>
                      <a:rPr lang="de-DE">
                        <a:noFill/>
                      </a:rPr>
                      <a:t> </a:t>
                    </a:r>
                  </a:p>
                </p:txBody>
              </p:sp>
            </mc:Fallback>
          </mc:AlternateContent>
        </p:grpSp>
        <p:grpSp>
          <p:nvGrpSpPr>
            <p:cNvPr id="13" name="Group 12">
              <a:extLst>
                <a:ext uri="{FF2B5EF4-FFF2-40B4-BE49-F238E27FC236}">
                  <a16:creationId xmlns:a16="http://schemas.microsoft.com/office/drawing/2014/main" id="{E1E3C217-BFC3-8943-824E-8BEBC6AEA15F}"/>
                </a:ext>
              </a:extLst>
            </p:cNvPr>
            <p:cNvGrpSpPr/>
            <p:nvPr/>
          </p:nvGrpSpPr>
          <p:grpSpPr>
            <a:xfrm>
              <a:off x="2223372" y="4635646"/>
              <a:ext cx="771229" cy="389513"/>
              <a:chOff x="6102187" y="5664879"/>
              <a:chExt cx="771229" cy="389513"/>
            </a:xfrm>
          </p:grpSpPr>
          <p:sp>
            <p:nvSpPr>
              <p:cNvPr id="16" name="TextBox 15">
                <a:extLst>
                  <a:ext uri="{FF2B5EF4-FFF2-40B4-BE49-F238E27FC236}">
                    <a16:creationId xmlns:a16="http://schemas.microsoft.com/office/drawing/2014/main" id="{A9592B28-953C-7E45-899C-DA0CF27D7E5D}"/>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34A6F88B-D00B-C74D-AB7C-3206F43A9514}"/>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1" name="Rectangle 40">
                    <a:extLst>
                      <a:ext uri="{FF2B5EF4-FFF2-40B4-BE49-F238E27FC236}">
                        <a16:creationId xmlns:a16="http://schemas.microsoft.com/office/drawing/2014/main" id="{23F6380D-279B-2544-8BC3-F212C1516CED}"/>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9"/>
                    <a:stretch>
                      <a:fillRect/>
                    </a:stretch>
                  </a:blipFill>
                </p:spPr>
                <p:txBody>
                  <a:bodyPr/>
                  <a:lstStyle/>
                  <a:p>
                    <a:r>
                      <a:rPr lang="de-DE">
                        <a:noFill/>
                      </a:rPr>
                      <a:t> </a:t>
                    </a:r>
                  </a:p>
                </p:txBody>
              </p:sp>
            </mc:Fallback>
          </mc:AlternateContent>
        </p:grpSp>
        <p:cxnSp>
          <p:nvCxnSpPr>
            <p:cNvPr id="14" name="Straight Arrow Connector 13">
              <a:extLst>
                <a:ext uri="{FF2B5EF4-FFF2-40B4-BE49-F238E27FC236}">
                  <a16:creationId xmlns:a16="http://schemas.microsoft.com/office/drawing/2014/main" id="{4ADE6660-954C-804B-B9BC-7A616B02A71D}"/>
                </a:ext>
              </a:extLst>
            </p:cNvPr>
            <p:cNvCxnSpPr>
              <a:stCxn id="18" idx="3"/>
              <a:endCxn id="20" idx="0"/>
            </p:cNvCxnSpPr>
            <p:nvPr/>
          </p:nvCxnSpPr>
          <p:spPr>
            <a:xfrm flipH="1">
              <a:off x="1328916" y="4332251"/>
              <a:ext cx="401178" cy="3044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6E2A990-22DA-C544-B0EC-2BB0F8DFA022}"/>
                </a:ext>
              </a:extLst>
            </p:cNvPr>
            <p:cNvCxnSpPr>
              <a:cxnSpLocks/>
              <a:stCxn id="18" idx="5"/>
              <a:endCxn id="16" idx="0"/>
            </p:cNvCxnSpPr>
            <p:nvPr/>
          </p:nvCxnSpPr>
          <p:spPr>
            <a:xfrm>
              <a:off x="2203620" y="4332251"/>
              <a:ext cx="390377" cy="303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89F2EB67-0C31-8B4F-872B-08541ADFE4A3}"/>
              </a:ext>
            </a:extLst>
          </p:cNvPr>
          <p:cNvGrpSpPr/>
          <p:nvPr/>
        </p:nvGrpSpPr>
        <p:grpSpPr>
          <a:xfrm>
            <a:off x="7023149" y="2823160"/>
            <a:ext cx="1827420" cy="720009"/>
            <a:chOff x="1343888" y="5164851"/>
            <a:chExt cx="1827420" cy="720009"/>
          </a:xfrm>
        </p:grpSpPr>
        <p:sp>
          <p:nvSpPr>
            <p:cNvPr id="26" name="TextBox 25">
              <a:extLst>
                <a:ext uri="{FF2B5EF4-FFF2-40B4-BE49-F238E27FC236}">
                  <a16:creationId xmlns:a16="http://schemas.microsoft.com/office/drawing/2014/main" id="{376D8020-87BD-5945-B69E-185A5D617417}"/>
                </a:ext>
              </a:extLst>
            </p:cNvPr>
            <p:cNvSpPr txBox="1"/>
            <p:nvPr/>
          </p:nvSpPr>
          <p:spPr>
            <a:xfrm>
              <a:off x="1343888" y="5164851"/>
              <a:ext cx="1827420" cy="720009"/>
            </a:xfrm>
            <a:prstGeom prst="cloudCallout">
              <a:avLst>
                <a:gd name="adj1" fmla="val -82745"/>
                <a:gd name="adj2" fmla="val -23911"/>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de-DE" dirty="0"/>
            </a:p>
          </p:txBody>
        </p:sp>
        <p:sp>
          <p:nvSpPr>
            <p:cNvPr id="27" name="Rectangle 26">
              <a:extLst>
                <a:ext uri="{FF2B5EF4-FFF2-40B4-BE49-F238E27FC236}">
                  <a16:creationId xmlns:a16="http://schemas.microsoft.com/office/drawing/2014/main" id="{9B382B90-5773-D84D-80F0-FBF6EAEA8BBC}"/>
                </a:ext>
              </a:extLst>
            </p:cNvPr>
            <p:cNvSpPr/>
            <p:nvPr/>
          </p:nvSpPr>
          <p:spPr>
            <a:xfrm>
              <a:off x="1520861" y="5201689"/>
              <a:ext cx="1473473" cy="646331"/>
            </a:xfrm>
            <a:prstGeom prst="rect">
              <a:avLst/>
            </a:prstGeom>
          </p:spPr>
          <p:txBody>
            <a:bodyPr wrap="square">
              <a:spAutoFit/>
            </a:bodyPr>
            <a:lstStyle/>
            <a:p>
              <a:pPr algn="ctr"/>
              <a:r>
                <a:rPr lang="de-DE" dirty="0">
                  <a:solidFill>
                    <a:schemeClr val="bg1"/>
                  </a:solidFill>
                </a:rPr>
                <a:t>Was ist der Unterschied?</a:t>
              </a:r>
            </a:p>
          </p:txBody>
        </p:sp>
      </p:grpSp>
    </p:spTree>
    <p:extLst>
      <p:ext uri="{BB962C8B-B14F-4D97-AF65-F5344CB8AC3E}">
        <p14:creationId xmlns:p14="http://schemas.microsoft.com/office/powerpoint/2010/main" val="233804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F2E-1359-A14E-B6D2-F19A8616480D}"/>
              </a:ext>
            </a:extLst>
          </p:cNvPr>
          <p:cNvSpPr>
            <a:spLocks noGrp="1"/>
          </p:cNvSpPr>
          <p:nvPr>
            <p:ph type="title"/>
          </p:nvPr>
        </p:nvSpPr>
        <p:spPr/>
        <p:txBody>
          <a:bodyPr/>
          <a:lstStyle/>
          <a:p>
            <a:r>
              <a:rPr lang="de-DE" dirty="0"/>
              <a:t>Einfluss von Zufallsvariablen in BNs </a:t>
            </a:r>
          </a:p>
        </p:txBody>
      </p:sp>
      <p:sp>
        <p:nvSpPr>
          <p:cNvPr id="3" name="Content Placeholder 2">
            <a:extLst>
              <a:ext uri="{FF2B5EF4-FFF2-40B4-BE49-F238E27FC236}">
                <a16:creationId xmlns:a16="http://schemas.microsoft.com/office/drawing/2014/main" id="{D2374C81-C523-B74D-9BC6-78A0CF45E970}"/>
              </a:ext>
            </a:extLst>
          </p:cNvPr>
          <p:cNvSpPr>
            <a:spLocks noGrp="1"/>
          </p:cNvSpPr>
          <p:nvPr>
            <p:ph sz="half" idx="1"/>
          </p:nvPr>
        </p:nvSpPr>
        <p:spPr/>
        <p:txBody>
          <a:bodyPr>
            <a:normAutofit/>
          </a:bodyPr>
          <a:lstStyle/>
          <a:p>
            <a:r>
              <a:rPr lang="de-DE" dirty="0"/>
              <a:t>Direkte Verbindung: direkter Einfluss</a:t>
            </a:r>
          </a:p>
          <a:p>
            <a:r>
              <a:rPr lang="de-DE" dirty="0"/>
              <a:t>Indirekte Verbindung: Fallunterscheidung</a:t>
            </a:r>
          </a:p>
          <a:p>
            <a:pPr marL="715962" lvl="1" indent="-457200">
              <a:buFont typeface="+mj-lt"/>
              <a:buAutoNum type="alphaLcPeriod"/>
            </a:pPr>
            <a:r>
              <a:rPr lang="de-DE" dirty="0"/>
              <a:t>Indirekter kausaler Effekt</a:t>
            </a:r>
          </a:p>
          <a:p>
            <a:pPr marL="715962" lvl="1" indent="-457200">
              <a:buFont typeface="+mj-lt"/>
              <a:buAutoNum type="alphaLcPeriod"/>
            </a:pPr>
            <a:r>
              <a:rPr lang="de-DE" dirty="0"/>
              <a:t>Indirekter Evidenzeffekt</a:t>
            </a:r>
          </a:p>
          <a:p>
            <a:pPr marL="715962" lvl="1" indent="-457200">
              <a:buFont typeface="+mj-lt"/>
              <a:buAutoNum type="alphaLcPeriod"/>
            </a:pPr>
            <a:r>
              <a:rPr lang="de-DE" dirty="0"/>
              <a:t>Gemeinsame Ursache</a:t>
            </a:r>
          </a:p>
          <a:p>
            <a:pPr marL="715962" lvl="1" indent="-457200">
              <a:buFont typeface="+mj-lt"/>
              <a:buAutoNum type="alphaLcPeriod"/>
            </a:pPr>
            <a:r>
              <a:rPr lang="de-DE" dirty="0"/>
              <a:t>Gemeinsamer Effekt ➝ </a:t>
            </a:r>
            <a:r>
              <a:rPr lang="de-DE" dirty="0">
                <a:solidFill>
                  <a:schemeClr val="accent1"/>
                </a:solidFill>
              </a:rPr>
              <a:t>v-Struktur</a:t>
            </a:r>
          </a:p>
          <a:p>
            <a:pPr lvl="1"/>
            <a:endParaRPr lang="de-DE" dirty="0"/>
          </a:p>
          <a:p>
            <a:pPr lvl="1"/>
            <a:endParaRPr lang="de-DE" dirty="0"/>
          </a:p>
          <a:p>
            <a:pPr lvl="1"/>
            <a:endParaRPr lang="de-DE" dirty="0"/>
          </a:p>
        </p:txBody>
      </p:sp>
      <mc:AlternateContent xmlns:mc="http://schemas.openxmlformats.org/markup-compatibility/2006" xmlns:a14="http://schemas.microsoft.com/office/drawing/2010/main">
        <mc:Choice Requires="a14">
          <p:sp>
            <p:nvSpPr>
              <p:cNvPr id="72" name="Content Placeholder 71">
                <a:extLst>
                  <a:ext uri="{FF2B5EF4-FFF2-40B4-BE49-F238E27FC236}">
                    <a16:creationId xmlns:a16="http://schemas.microsoft.com/office/drawing/2014/main" id="{D4F4A9F1-19FA-CD45-BDC1-03126AC3439B}"/>
                  </a:ext>
                </a:extLst>
              </p:cNvPr>
              <p:cNvSpPr>
                <a:spLocks noGrp="1"/>
              </p:cNvSpPr>
              <p:nvPr>
                <p:ph sz="half" idx="2"/>
              </p:nvPr>
            </p:nvSpPr>
            <p:spPr/>
            <p:txBody>
              <a:bodyPr/>
              <a:lstStyle/>
              <a:p>
                <a:r>
                  <a:rPr lang="de-DE" dirty="0"/>
                  <a:t>Gegeben durch lokale Unabhängigkeiten </a:t>
                </a:r>
              </a:p>
              <a:p>
                <a:pPr lvl="1"/>
                <a:r>
                  <a:rPr lang="de-DE" dirty="0"/>
                  <a:t>Fall a-c: </a:t>
                </a:r>
                <a14:m>
                  <m:oMath xmlns:m="http://schemas.openxmlformats.org/officeDocument/2006/math">
                    <m:r>
                      <a:rPr lang="de-DE" i="1">
                        <a:latin typeface="Cambria Math" panose="02040503050406030204" pitchFamily="18" charset="0"/>
                      </a:rPr>
                      <m:t>𝑅</m:t>
                    </m:r>
                  </m:oMath>
                </a14:m>
                <a:r>
                  <a:rPr lang="de-DE" dirty="0"/>
                  <a:t> beinflusst </a:t>
                </a:r>
                <a14:m>
                  <m:oMath xmlns:m="http://schemas.openxmlformats.org/officeDocument/2006/math">
                    <m:r>
                      <a:rPr lang="de-DE" i="1">
                        <a:latin typeface="Cambria Math" panose="02040503050406030204" pitchFamily="18" charset="0"/>
                      </a:rPr>
                      <m:t>𝑆</m:t>
                    </m:r>
                  </m:oMath>
                </a14:m>
                <a:r>
                  <a:rPr lang="de-DE" dirty="0"/>
                  <a:t> via </a:t>
                </a:r>
                <a14:m>
                  <m:oMath xmlns:m="http://schemas.openxmlformats.org/officeDocument/2006/math">
                    <m:r>
                      <a:rPr lang="de-DE" i="1">
                        <a:latin typeface="Cambria Math" panose="02040503050406030204" pitchFamily="18" charset="0"/>
                      </a:rPr>
                      <m:t>𝑇</m:t>
                    </m:r>
                  </m:oMath>
                </a14:m>
                <a:r>
                  <a:rPr lang="de-DE" dirty="0"/>
                  <a:t>, aber nur wenn </a:t>
                </a:r>
                <a14:m>
                  <m:oMath xmlns:m="http://schemas.openxmlformats.org/officeDocument/2006/math">
                    <m:r>
                      <a:rPr lang="de-DE" i="1" dirty="0">
                        <a:latin typeface="Cambria Math" panose="02040503050406030204" pitchFamily="18" charset="0"/>
                      </a:rPr>
                      <m:t>𝑇</m:t>
                    </m:r>
                  </m:oMath>
                </a14:m>
                <a:r>
                  <a:rPr lang="de-DE" dirty="0"/>
                  <a:t> nicht beobachtet</a:t>
                </a:r>
              </a:p>
              <a:p>
                <a:pPr lvl="1"/>
                <a:r>
                  <a:rPr lang="de-DE" dirty="0"/>
                  <a:t>Fall d: Wenn </a:t>
                </a:r>
                <a14:m>
                  <m:oMath xmlns:m="http://schemas.openxmlformats.org/officeDocument/2006/math">
                    <m:r>
                      <a:rPr lang="de-DE" i="1" dirty="0">
                        <a:latin typeface="Cambria Math" panose="02040503050406030204" pitchFamily="18" charset="0"/>
                      </a:rPr>
                      <m:t>𝑇</m:t>
                    </m:r>
                  </m:oMath>
                </a14:m>
                <a:r>
                  <a:rPr lang="de-DE" dirty="0"/>
                  <a:t> nicht beobachtet, sind </a:t>
                </a:r>
                <a14:m>
                  <m:oMath xmlns:m="http://schemas.openxmlformats.org/officeDocument/2006/math">
                    <m:r>
                      <a:rPr lang="de-DE" i="1">
                        <a:latin typeface="Cambria Math" panose="02040503050406030204" pitchFamily="18" charset="0"/>
                      </a:rPr>
                      <m:t>𝑅</m:t>
                    </m:r>
                  </m:oMath>
                </a14:m>
                <a:r>
                  <a:rPr lang="de-DE" dirty="0"/>
                  <a:t> und </a:t>
                </a:r>
                <a14:m>
                  <m:oMath xmlns:m="http://schemas.openxmlformats.org/officeDocument/2006/math">
                    <m:r>
                      <a:rPr lang="de-DE" i="1">
                        <a:latin typeface="Cambria Math" panose="02040503050406030204" pitchFamily="18" charset="0"/>
                      </a:rPr>
                      <m:t>𝑆</m:t>
                    </m:r>
                  </m:oMath>
                </a14:m>
                <a:r>
                  <a:rPr lang="de-DE" dirty="0"/>
                  <a:t> unabhängig</a:t>
                </a:r>
              </a:p>
              <a:p>
                <a:pPr lvl="2"/>
                <a:r>
                  <a:rPr lang="de-DE" dirty="0">
                    <a:solidFill>
                      <a:srgbClr val="FFC000"/>
                    </a:solidFill>
                  </a:rPr>
                  <a:t>Wenn </a:t>
                </a:r>
                <a14:m>
                  <m:oMath xmlns:m="http://schemas.openxmlformats.org/officeDocument/2006/math">
                    <m:r>
                      <a:rPr lang="de-DE" b="0" i="1" dirty="0" smtClean="0">
                        <a:solidFill>
                          <a:srgbClr val="FFC000"/>
                        </a:solidFill>
                        <a:latin typeface="Cambria Math" panose="02040503050406030204" pitchFamily="18" charset="0"/>
                      </a:rPr>
                      <m:t>𝑇</m:t>
                    </m:r>
                  </m:oMath>
                </a14:m>
                <a:r>
                  <a:rPr lang="de-DE" dirty="0">
                    <a:solidFill>
                      <a:srgbClr val="FFC000"/>
                    </a:solidFill>
                  </a:rPr>
                  <a:t> beobachtet, sind </a:t>
                </a:r>
                <a14:m>
                  <m:oMath xmlns:m="http://schemas.openxmlformats.org/officeDocument/2006/math">
                    <m:r>
                      <a:rPr lang="de-DE" b="0" i="1" smtClean="0">
                        <a:solidFill>
                          <a:srgbClr val="FFC000"/>
                        </a:solidFill>
                        <a:latin typeface="Cambria Math" panose="02040503050406030204" pitchFamily="18" charset="0"/>
                      </a:rPr>
                      <m:t>𝑅</m:t>
                    </m:r>
                  </m:oMath>
                </a14:m>
                <a:r>
                  <a:rPr lang="de-DE" dirty="0">
                    <a:solidFill>
                      <a:srgbClr val="FFC000"/>
                    </a:solidFill>
                  </a:rPr>
                  <a:t> und </a:t>
                </a:r>
                <a14:m>
                  <m:oMath xmlns:m="http://schemas.openxmlformats.org/officeDocument/2006/math">
                    <m:r>
                      <a:rPr lang="de-DE" b="0" i="1" smtClean="0">
                        <a:solidFill>
                          <a:srgbClr val="FFC000"/>
                        </a:solidFill>
                        <a:latin typeface="Cambria Math" panose="02040503050406030204" pitchFamily="18" charset="0"/>
                      </a:rPr>
                      <m:t>𝑆</m:t>
                    </m:r>
                  </m:oMath>
                </a14:m>
                <a:r>
                  <a:rPr lang="de-DE" dirty="0">
                    <a:solidFill>
                      <a:srgbClr val="FFC000"/>
                    </a:solidFill>
                  </a:rPr>
                  <a:t> abhängig</a:t>
                </a:r>
              </a:p>
              <a:p>
                <a:pPr lvl="3"/>
                <a:r>
                  <a:rPr lang="de-DE" dirty="0"/>
                  <a:t>Wert </a:t>
                </a:r>
                <a14:m>
                  <m:oMath xmlns:m="http://schemas.openxmlformats.org/officeDocument/2006/math">
                    <m:r>
                      <a:rPr lang="de-DE" i="1" dirty="0">
                        <a:latin typeface="Cambria Math" panose="02040503050406030204" pitchFamily="18" charset="0"/>
                      </a:rPr>
                      <m:t>𝑧</m:t>
                    </m:r>
                  </m:oMath>
                </a14:m>
                <a:r>
                  <a:rPr lang="de-DE" dirty="0"/>
                  <a:t> muss durch </a:t>
                </a:r>
                <a14:m>
                  <m:oMath xmlns:m="http://schemas.openxmlformats.org/officeDocument/2006/math">
                    <m:r>
                      <a:rPr lang="de-DE" i="1" dirty="0">
                        <a:latin typeface="Cambria Math" panose="02040503050406030204" pitchFamily="18" charset="0"/>
                      </a:rPr>
                      <m:t>𝑅</m:t>
                    </m:r>
                  </m:oMath>
                </a14:m>
                <a:r>
                  <a:rPr lang="de-DE" dirty="0"/>
                  <a:t> oder </a:t>
                </a:r>
                <a14:m>
                  <m:oMath xmlns:m="http://schemas.openxmlformats.org/officeDocument/2006/math">
                    <m:r>
                      <a:rPr lang="de-DE" i="1" dirty="0">
                        <a:latin typeface="Cambria Math" panose="02040503050406030204" pitchFamily="18" charset="0"/>
                      </a:rPr>
                      <m:t>𝑆</m:t>
                    </m:r>
                  </m:oMath>
                </a14:m>
                <a:r>
                  <a:rPr lang="de-DE" dirty="0"/>
                  <a:t> zustande kommen</a:t>
                </a:r>
              </a:p>
              <a:p>
                <a:pPr lvl="1"/>
                <a:r>
                  <a:rPr lang="de-DE" dirty="0"/>
                  <a:t>Aussagen gelten auch in größeren Netzen mit mehr Knoten auf Pfad zwischen </a:t>
                </a:r>
                <a14:m>
                  <m:oMath xmlns:m="http://schemas.openxmlformats.org/officeDocument/2006/math">
                    <m:r>
                      <a:rPr lang="de-DE" i="1">
                        <a:latin typeface="Cambria Math" panose="02040503050406030204" pitchFamily="18" charset="0"/>
                      </a:rPr>
                      <m:t>𝑅</m:t>
                    </m:r>
                  </m:oMath>
                </a14:m>
                <a:r>
                  <a:rPr lang="de-DE" dirty="0"/>
                  <a:t>, </a:t>
                </a:r>
                <a14:m>
                  <m:oMath xmlns:m="http://schemas.openxmlformats.org/officeDocument/2006/math">
                    <m:r>
                      <a:rPr lang="de-DE" i="1">
                        <a:latin typeface="Cambria Math" panose="02040503050406030204" pitchFamily="18" charset="0"/>
                      </a:rPr>
                      <m:t>𝑆</m:t>
                    </m:r>
                  </m:oMath>
                </a14:m>
                <a:endParaRPr lang="de-DE" dirty="0"/>
              </a:p>
              <a:p>
                <a:pPr lvl="2"/>
                <a:r>
                  <a:rPr lang="de-DE" dirty="0"/>
                  <a:t>Fall d: weder </a:t>
                </a:r>
                <a14:m>
                  <m:oMath xmlns:m="http://schemas.openxmlformats.org/officeDocument/2006/math">
                    <m:r>
                      <a:rPr lang="de-DE" i="1" dirty="0">
                        <a:solidFill>
                          <a:srgbClr val="FFC000"/>
                        </a:solidFill>
                        <a:latin typeface="Cambria Math" panose="02040503050406030204" pitchFamily="18" charset="0"/>
                      </a:rPr>
                      <m:t>𝑇</m:t>
                    </m:r>
                  </m:oMath>
                </a14:m>
                <a:r>
                  <a:rPr lang="de-DE" dirty="0"/>
                  <a:t> noch Nachfahre beobachtet</a:t>
                </a:r>
              </a:p>
            </p:txBody>
          </p:sp>
        </mc:Choice>
        <mc:Fallback xmlns="">
          <p:sp>
            <p:nvSpPr>
              <p:cNvPr id="72" name="Content Placeholder 71">
                <a:extLst>
                  <a:ext uri="{FF2B5EF4-FFF2-40B4-BE49-F238E27FC236}">
                    <a16:creationId xmlns:a16="http://schemas.microsoft.com/office/drawing/2014/main" id="{D4F4A9F1-19FA-CD45-BDC1-03126AC3439B}"/>
                  </a:ext>
                </a:extLst>
              </p:cNvPr>
              <p:cNvSpPr>
                <a:spLocks noGrp="1" noRot="1" noChangeAspect="1" noMove="1" noResize="1" noEditPoints="1" noAdjustHandles="1" noChangeArrowheads="1" noChangeShapeType="1" noTextEdit="1"/>
              </p:cNvSpPr>
              <p:nvPr>
                <p:ph sz="half" idx="2"/>
              </p:nvPr>
            </p:nvSpPr>
            <p:spPr>
              <a:blipFill>
                <a:blip r:embed="rId2"/>
                <a:stretch>
                  <a:fillRect l="-2948" t="-2687" r="-2721"/>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ED682CC-BC81-0E40-81CA-C0B865020ED3}"/>
              </a:ext>
            </a:extLst>
          </p:cNvPr>
          <p:cNvSpPr>
            <a:spLocks noGrp="1"/>
          </p:cNvSpPr>
          <p:nvPr>
            <p:ph type="dt" sz="half" idx="10"/>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FCA9029E-8D38-2F4F-9D86-1DD92D5825AE}"/>
              </a:ext>
            </a:extLst>
          </p:cNvPr>
          <p:cNvSpPr>
            <a:spLocks noGrp="1"/>
          </p:cNvSpPr>
          <p:nvPr>
            <p:ph type="ftr" sz="quarter" idx="3"/>
          </p:nvPr>
        </p:nvSpPr>
        <p:spPr/>
        <p:txBody>
          <a:bodyPr/>
          <a:lstStyle/>
          <a:p>
            <a:r>
              <a:rPr lang="de-DE" dirty="0"/>
              <a:t>Tanya Braun</a:t>
            </a:r>
          </a:p>
        </p:txBody>
      </p:sp>
      <p:sp>
        <p:nvSpPr>
          <p:cNvPr id="6" name="Slide Number Placeholder 5">
            <a:extLst>
              <a:ext uri="{FF2B5EF4-FFF2-40B4-BE49-F238E27FC236}">
                <a16:creationId xmlns:a16="http://schemas.microsoft.com/office/drawing/2014/main" id="{DCBAACA3-D10A-D14F-A043-EC256568655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95</a:t>
            </a:fld>
            <a:r>
              <a:rPr lang="de-DE"/>
              <a:t> </a:t>
            </a:r>
            <a:endParaRPr lang="de-DE" sz="1400" dirty="0"/>
          </a:p>
        </p:txBody>
      </p:sp>
      <p:sp>
        <p:nvSpPr>
          <p:cNvPr id="23" name="Rectangle 22">
            <a:extLst>
              <a:ext uri="{FF2B5EF4-FFF2-40B4-BE49-F238E27FC236}">
                <a16:creationId xmlns:a16="http://schemas.microsoft.com/office/drawing/2014/main" id="{D5756167-4CAA-FD49-989F-E9F13FC50234}"/>
              </a:ext>
            </a:extLst>
          </p:cNvPr>
          <p:cNvSpPr/>
          <p:nvPr/>
        </p:nvSpPr>
        <p:spPr>
          <a:xfrm>
            <a:off x="4351168" y="4735245"/>
            <a:ext cx="417102" cy="707886"/>
          </a:xfrm>
          <a:prstGeom prst="rect">
            <a:avLst/>
          </a:prstGeom>
        </p:spPr>
        <p:txBody>
          <a:bodyPr wrap="none">
            <a:spAutoFit/>
          </a:bodyPr>
          <a:lstStyle/>
          <a:p>
            <a:r>
              <a:rPr lang="de-DE" sz="4000" dirty="0">
                <a:solidFill>
                  <a:schemeClr val="accent1"/>
                </a:solidFill>
              </a:rPr>
              <a:t>v</a:t>
            </a:r>
            <a:endParaRPr lang="de-DE" sz="4000" dirty="0"/>
          </a:p>
        </p:txBody>
      </p:sp>
      <p:sp>
        <p:nvSpPr>
          <p:cNvPr id="7" name="TextBox 6">
            <a:extLst>
              <a:ext uri="{FF2B5EF4-FFF2-40B4-BE49-F238E27FC236}">
                <a16:creationId xmlns:a16="http://schemas.microsoft.com/office/drawing/2014/main" id="{907E4120-8CA2-4542-9595-2DD00507A95E}"/>
              </a:ext>
            </a:extLst>
          </p:cNvPr>
          <p:cNvSpPr txBox="1"/>
          <p:nvPr/>
        </p:nvSpPr>
        <p:spPr>
          <a:xfrm>
            <a:off x="6262569" y="5010802"/>
            <a:ext cx="5253056"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Aussagen über BNs analog zu Faktormodellen bezogen auf paarweise, lokale und globale Unabhängigkeiten müssen deshalb </a:t>
            </a:r>
            <a:r>
              <a:rPr lang="de-DE" i="1" dirty="0">
                <a:solidFill>
                  <a:srgbClr val="FFC000"/>
                </a:solidFill>
              </a:rPr>
              <a:t>v-Strukturen</a:t>
            </a:r>
            <a:r>
              <a:rPr lang="de-DE" dirty="0"/>
              <a:t> miteinbeziehen.</a:t>
            </a:r>
          </a:p>
        </p:txBody>
      </p:sp>
      <p:grpSp>
        <p:nvGrpSpPr>
          <p:cNvPr id="10" name="Group 9">
            <a:extLst>
              <a:ext uri="{FF2B5EF4-FFF2-40B4-BE49-F238E27FC236}">
                <a16:creationId xmlns:a16="http://schemas.microsoft.com/office/drawing/2014/main" id="{1938BE03-B845-F540-989A-6DB4F4CEE103}"/>
              </a:ext>
            </a:extLst>
          </p:cNvPr>
          <p:cNvGrpSpPr/>
          <p:nvPr/>
        </p:nvGrpSpPr>
        <p:grpSpPr>
          <a:xfrm>
            <a:off x="2197767" y="4624388"/>
            <a:ext cx="1402233" cy="1091798"/>
            <a:chOff x="1200883" y="3999781"/>
            <a:chExt cx="1402233" cy="1091798"/>
          </a:xfrm>
        </p:grpSpPr>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700234E-2C7B-0F4D-BEB5-6E0D1F9914ED}"/>
                    </a:ext>
                  </a:extLst>
                </p:cNvPr>
                <p:cNvSpPr txBox="1"/>
                <p:nvPr/>
              </p:nvSpPr>
              <p:spPr>
                <a:xfrm>
                  <a:off x="1200883" y="4702066"/>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𝑅</m:t>
                        </m:r>
                      </m:oMath>
                    </m:oMathPara>
                  </a14:m>
                  <a:endParaRPr lang="de-DE" dirty="0"/>
                </a:p>
              </p:txBody>
            </p:sp>
          </mc:Choice>
          <mc:Fallback xmlns="">
            <p:sp>
              <p:nvSpPr>
                <p:cNvPr id="20" name="TextBox 19">
                  <a:extLst>
                    <a:ext uri="{FF2B5EF4-FFF2-40B4-BE49-F238E27FC236}">
                      <a16:creationId xmlns:a16="http://schemas.microsoft.com/office/drawing/2014/main" id="{A700234E-2C7B-0F4D-BEB5-6E0D1F9914ED}"/>
                    </a:ext>
                  </a:extLst>
                </p:cNvPr>
                <p:cNvSpPr txBox="1">
                  <a:spLocks noRot="1" noChangeAspect="1" noMove="1" noResize="1" noEditPoints="1" noAdjustHandles="1" noChangeArrowheads="1" noChangeShapeType="1" noTextEdit="1"/>
                </p:cNvSpPr>
                <p:nvPr/>
              </p:nvSpPr>
              <p:spPr>
                <a:xfrm>
                  <a:off x="1200883" y="4702066"/>
                  <a:ext cx="540000" cy="389513"/>
                </a:xfrm>
                <a:prstGeom prst="ellipse">
                  <a:avLst/>
                </a:prstGeom>
                <a:blipFill>
                  <a:blip r:embed="rId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426294A3-E182-6540-BE8B-B5CC575A6C2A}"/>
                    </a:ext>
                  </a:extLst>
                </p:cNvPr>
                <p:cNvSpPr txBox="1"/>
                <p:nvPr/>
              </p:nvSpPr>
              <p:spPr>
                <a:xfrm>
                  <a:off x="1632023" y="3999781"/>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𝑇</m:t>
                        </m:r>
                      </m:oMath>
                    </m:oMathPara>
                  </a14:m>
                  <a:endParaRPr lang="de-DE" dirty="0"/>
                </a:p>
              </p:txBody>
            </p:sp>
          </mc:Choice>
          <mc:Fallback xmlns="">
            <p:sp>
              <p:nvSpPr>
                <p:cNvPr id="18" name="TextBox 17">
                  <a:extLst>
                    <a:ext uri="{FF2B5EF4-FFF2-40B4-BE49-F238E27FC236}">
                      <a16:creationId xmlns:a16="http://schemas.microsoft.com/office/drawing/2014/main" id="{426294A3-E182-6540-BE8B-B5CC575A6C2A}"/>
                    </a:ext>
                  </a:extLst>
                </p:cNvPr>
                <p:cNvSpPr txBox="1">
                  <a:spLocks noRot="1" noChangeAspect="1" noMove="1" noResize="1" noEditPoints="1" noAdjustHandles="1" noChangeArrowheads="1" noChangeShapeType="1" noTextEdit="1"/>
                </p:cNvSpPr>
                <p:nvPr/>
              </p:nvSpPr>
              <p:spPr>
                <a:xfrm>
                  <a:off x="1632023" y="3999781"/>
                  <a:ext cx="540000" cy="389513"/>
                </a:xfrm>
                <a:prstGeom prst="ellipse">
                  <a:avLst/>
                </a:prstGeom>
                <a:blipFill>
                  <a:blip r:embed="rId4"/>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7EF3867-F402-6F4E-B6DD-D7B9D4EAD974}"/>
                    </a:ext>
                  </a:extLst>
                </p:cNvPr>
                <p:cNvSpPr txBox="1"/>
                <p:nvPr/>
              </p:nvSpPr>
              <p:spPr>
                <a:xfrm>
                  <a:off x="2063116" y="4702066"/>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𝑆</m:t>
                        </m:r>
                      </m:oMath>
                    </m:oMathPara>
                  </a14:m>
                  <a:endParaRPr lang="de-DE" dirty="0"/>
                </a:p>
              </p:txBody>
            </p:sp>
          </mc:Choice>
          <mc:Fallback xmlns="">
            <p:sp>
              <p:nvSpPr>
                <p:cNvPr id="16" name="TextBox 15">
                  <a:extLst>
                    <a:ext uri="{FF2B5EF4-FFF2-40B4-BE49-F238E27FC236}">
                      <a16:creationId xmlns:a16="http://schemas.microsoft.com/office/drawing/2014/main" id="{C7EF3867-F402-6F4E-B6DD-D7B9D4EAD974}"/>
                    </a:ext>
                  </a:extLst>
                </p:cNvPr>
                <p:cNvSpPr txBox="1">
                  <a:spLocks noRot="1" noChangeAspect="1" noMove="1" noResize="1" noEditPoints="1" noAdjustHandles="1" noChangeArrowheads="1" noChangeShapeType="1" noTextEdit="1"/>
                </p:cNvSpPr>
                <p:nvPr/>
              </p:nvSpPr>
              <p:spPr>
                <a:xfrm>
                  <a:off x="2063116" y="4702066"/>
                  <a:ext cx="540000" cy="389513"/>
                </a:xfrm>
                <a:prstGeom prst="ellipse">
                  <a:avLst/>
                </a:prstGeom>
                <a:blipFill>
                  <a:blip r:embed="rId5"/>
                  <a:stretch>
                    <a:fillRect/>
                  </a:stretch>
                </a:blipFill>
                <a:ln>
                  <a:solidFill>
                    <a:schemeClr val="tx1"/>
                  </a:solidFill>
                </a:ln>
              </p:spPr>
              <p:txBody>
                <a:bodyPr/>
                <a:lstStyle/>
                <a:p>
                  <a:r>
                    <a:rPr lang="de-DE">
                      <a:noFill/>
                    </a:rPr>
                    <a:t> </a:t>
                  </a:r>
                </a:p>
              </p:txBody>
            </p:sp>
          </mc:Fallback>
        </mc:AlternateContent>
        <p:cxnSp>
          <p:nvCxnSpPr>
            <p:cNvPr id="14" name="Straight Arrow Connector 13">
              <a:extLst>
                <a:ext uri="{FF2B5EF4-FFF2-40B4-BE49-F238E27FC236}">
                  <a16:creationId xmlns:a16="http://schemas.microsoft.com/office/drawing/2014/main" id="{551B7AB7-4059-8742-9513-AFE2285EE0DC}"/>
                </a:ext>
              </a:extLst>
            </p:cNvPr>
            <p:cNvCxnSpPr>
              <a:stCxn id="18" idx="3"/>
              <a:endCxn id="20" idx="0"/>
            </p:cNvCxnSpPr>
            <p:nvPr/>
          </p:nvCxnSpPr>
          <p:spPr>
            <a:xfrm flipH="1">
              <a:off x="1470883" y="4332251"/>
              <a:ext cx="240221" cy="3698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6530C1D-C7BD-0A46-8923-A430F21C15ED}"/>
                </a:ext>
              </a:extLst>
            </p:cNvPr>
            <p:cNvCxnSpPr>
              <a:cxnSpLocks/>
              <a:stCxn id="18" idx="5"/>
              <a:endCxn id="16" idx="0"/>
            </p:cNvCxnSpPr>
            <p:nvPr/>
          </p:nvCxnSpPr>
          <p:spPr>
            <a:xfrm>
              <a:off x="2092942" y="4332251"/>
              <a:ext cx="240174" cy="3698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516E8292-28CF-3141-B265-0928116A693C}"/>
              </a:ext>
            </a:extLst>
          </p:cNvPr>
          <p:cNvGrpSpPr/>
          <p:nvPr/>
        </p:nvGrpSpPr>
        <p:grpSpPr>
          <a:xfrm>
            <a:off x="614762" y="3919587"/>
            <a:ext cx="540233" cy="1800497"/>
            <a:chOff x="1632022" y="3294289"/>
            <a:chExt cx="543219" cy="1800497"/>
          </a:xfrm>
        </p:grpSpPr>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1338B783-7D3C-A646-92E5-82ED11D0D515}"/>
                    </a:ext>
                  </a:extLst>
                </p:cNvPr>
                <p:cNvSpPr txBox="1"/>
                <p:nvPr/>
              </p:nvSpPr>
              <p:spPr>
                <a:xfrm>
                  <a:off x="1632256" y="3294289"/>
                  <a:ext cx="54298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𝑅</m:t>
                        </m:r>
                      </m:oMath>
                    </m:oMathPara>
                  </a14:m>
                  <a:endParaRPr lang="de-DE" dirty="0"/>
                </a:p>
              </p:txBody>
            </p:sp>
          </mc:Choice>
          <mc:Fallback xmlns="">
            <p:sp>
              <p:nvSpPr>
                <p:cNvPr id="26" name="TextBox 25">
                  <a:extLst>
                    <a:ext uri="{FF2B5EF4-FFF2-40B4-BE49-F238E27FC236}">
                      <a16:creationId xmlns:a16="http://schemas.microsoft.com/office/drawing/2014/main" id="{1338B783-7D3C-A646-92E5-82ED11D0D515}"/>
                    </a:ext>
                  </a:extLst>
                </p:cNvPr>
                <p:cNvSpPr txBox="1">
                  <a:spLocks noRot="1" noChangeAspect="1" noMove="1" noResize="1" noEditPoints="1" noAdjustHandles="1" noChangeArrowheads="1" noChangeShapeType="1" noTextEdit="1"/>
                </p:cNvSpPr>
                <p:nvPr/>
              </p:nvSpPr>
              <p:spPr>
                <a:xfrm>
                  <a:off x="1632256" y="3294289"/>
                  <a:ext cx="542985" cy="389513"/>
                </a:xfrm>
                <a:prstGeom prst="ellipse">
                  <a:avLst/>
                </a:prstGeom>
                <a:blipFill>
                  <a:blip r:embed="rId6"/>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7B99A132-BAD3-D245-A1B7-A76C475571D3}"/>
                    </a:ext>
                  </a:extLst>
                </p:cNvPr>
                <p:cNvSpPr txBox="1"/>
                <p:nvPr/>
              </p:nvSpPr>
              <p:spPr>
                <a:xfrm>
                  <a:off x="1632022" y="3999781"/>
                  <a:ext cx="54298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𝑇</m:t>
                        </m:r>
                      </m:oMath>
                    </m:oMathPara>
                  </a14:m>
                  <a:endParaRPr lang="de-DE" dirty="0"/>
                </a:p>
              </p:txBody>
            </p:sp>
          </mc:Choice>
          <mc:Fallback xmlns="">
            <p:sp>
              <p:nvSpPr>
                <p:cNvPr id="27" name="TextBox 26">
                  <a:extLst>
                    <a:ext uri="{FF2B5EF4-FFF2-40B4-BE49-F238E27FC236}">
                      <a16:creationId xmlns:a16="http://schemas.microsoft.com/office/drawing/2014/main" id="{7B99A132-BAD3-D245-A1B7-A76C475571D3}"/>
                    </a:ext>
                  </a:extLst>
                </p:cNvPr>
                <p:cNvSpPr txBox="1">
                  <a:spLocks noRot="1" noChangeAspect="1" noMove="1" noResize="1" noEditPoints="1" noAdjustHandles="1" noChangeArrowheads="1" noChangeShapeType="1" noTextEdit="1"/>
                </p:cNvSpPr>
                <p:nvPr/>
              </p:nvSpPr>
              <p:spPr>
                <a:xfrm>
                  <a:off x="1632022" y="3999781"/>
                  <a:ext cx="542985" cy="389513"/>
                </a:xfrm>
                <a:prstGeom prst="ellipse">
                  <a:avLst/>
                </a:prstGeom>
                <a:blipFill>
                  <a:blip r:embed="rId7"/>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2E214BEC-8088-DC4E-ABDC-65CB674B5044}"/>
                    </a:ext>
                  </a:extLst>
                </p:cNvPr>
                <p:cNvSpPr txBox="1"/>
                <p:nvPr/>
              </p:nvSpPr>
              <p:spPr>
                <a:xfrm>
                  <a:off x="1632022" y="4705273"/>
                  <a:ext cx="542985"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𝑆</m:t>
                        </m:r>
                      </m:oMath>
                    </m:oMathPara>
                  </a14:m>
                  <a:endParaRPr lang="de-DE" dirty="0"/>
                </a:p>
              </p:txBody>
            </p:sp>
          </mc:Choice>
          <mc:Fallback xmlns="">
            <p:sp>
              <p:nvSpPr>
                <p:cNvPr id="28" name="TextBox 27">
                  <a:extLst>
                    <a:ext uri="{FF2B5EF4-FFF2-40B4-BE49-F238E27FC236}">
                      <a16:creationId xmlns:a16="http://schemas.microsoft.com/office/drawing/2014/main" id="{2E214BEC-8088-DC4E-ABDC-65CB674B5044}"/>
                    </a:ext>
                  </a:extLst>
                </p:cNvPr>
                <p:cNvSpPr txBox="1">
                  <a:spLocks noRot="1" noChangeAspect="1" noMove="1" noResize="1" noEditPoints="1" noAdjustHandles="1" noChangeArrowheads="1" noChangeShapeType="1" noTextEdit="1"/>
                </p:cNvSpPr>
                <p:nvPr/>
              </p:nvSpPr>
              <p:spPr>
                <a:xfrm>
                  <a:off x="1632022" y="4705273"/>
                  <a:ext cx="542985" cy="389513"/>
                </a:xfrm>
                <a:prstGeom prst="ellipse">
                  <a:avLst/>
                </a:prstGeom>
                <a:blipFill>
                  <a:blip r:embed="rId8"/>
                  <a:stretch>
                    <a:fillRect/>
                  </a:stretch>
                </a:blipFill>
                <a:ln>
                  <a:solidFill>
                    <a:schemeClr val="tx1"/>
                  </a:solidFill>
                </a:ln>
              </p:spPr>
              <p:txBody>
                <a:bodyPr/>
                <a:lstStyle/>
                <a:p>
                  <a:r>
                    <a:rPr lang="de-DE">
                      <a:noFill/>
                    </a:rPr>
                    <a:t> </a:t>
                  </a:r>
                </a:p>
              </p:txBody>
            </p:sp>
          </mc:Fallback>
        </mc:AlternateContent>
        <p:cxnSp>
          <p:nvCxnSpPr>
            <p:cNvPr id="29" name="Straight Arrow Connector 28">
              <a:extLst>
                <a:ext uri="{FF2B5EF4-FFF2-40B4-BE49-F238E27FC236}">
                  <a16:creationId xmlns:a16="http://schemas.microsoft.com/office/drawing/2014/main" id="{D00A7307-6714-FE42-A383-AEBFBAC17B4F}"/>
                </a:ext>
              </a:extLst>
            </p:cNvPr>
            <p:cNvCxnSpPr>
              <a:cxnSpLocks/>
              <a:stCxn id="26" idx="4"/>
              <a:endCxn id="27" idx="0"/>
            </p:cNvCxnSpPr>
            <p:nvPr/>
          </p:nvCxnSpPr>
          <p:spPr>
            <a:xfrm flipH="1">
              <a:off x="1903514" y="3683802"/>
              <a:ext cx="234" cy="3159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F3D3932F-208D-A843-B090-E6B3AEE45067}"/>
                </a:ext>
              </a:extLst>
            </p:cNvPr>
            <p:cNvCxnSpPr>
              <a:cxnSpLocks/>
              <a:stCxn id="27" idx="4"/>
              <a:endCxn id="28" idx="0"/>
            </p:cNvCxnSpPr>
            <p:nvPr/>
          </p:nvCxnSpPr>
          <p:spPr>
            <a:xfrm>
              <a:off x="1903514" y="4389294"/>
              <a:ext cx="0" cy="3159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Group 37">
            <a:extLst>
              <a:ext uri="{FF2B5EF4-FFF2-40B4-BE49-F238E27FC236}">
                <a16:creationId xmlns:a16="http://schemas.microsoft.com/office/drawing/2014/main" id="{101C26CE-65EC-6343-B1AA-6CB9F2D22FAF}"/>
              </a:ext>
            </a:extLst>
          </p:cNvPr>
          <p:cNvGrpSpPr/>
          <p:nvPr/>
        </p:nvGrpSpPr>
        <p:grpSpPr>
          <a:xfrm>
            <a:off x="1406147" y="3915797"/>
            <a:ext cx="540235" cy="1800497"/>
            <a:chOff x="1632023" y="3294289"/>
            <a:chExt cx="540235" cy="1800497"/>
          </a:xfrm>
        </p:grpSpPr>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F9B2B8C1-3A40-EC46-BF49-B673FBBB82BD}"/>
                    </a:ext>
                  </a:extLst>
                </p:cNvPr>
                <p:cNvSpPr txBox="1"/>
                <p:nvPr/>
              </p:nvSpPr>
              <p:spPr>
                <a:xfrm>
                  <a:off x="1632258" y="3294289"/>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𝑆</m:t>
                        </m:r>
                      </m:oMath>
                    </m:oMathPara>
                  </a14:m>
                  <a:endParaRPr lang="de-DE" dirty="0"/>
                </a:p>
              </p:txBody>
            </p:sp>
          </mc:Choice>
          <mc:Fallback xmlns="">
            <p:sp>
              <p:nvSpPr>
                <p:cNvPr id="39" name="TextBox 38">
                  <a:extLst>
                    <a:ext uri="{FF2B5EF4-FFF2-40B4-BE49-F238E27FC236}">
                      <a16:creationId xmlns:a16="http://schemas.microsoft.com/office/drawing/2014/main" id="{F9B2B8C1-3A40-EC46-BF49-B673FBBB82BD}"/>
                    </a:ext>
                  </a:extLst>
                </p:cNvPr>
                <p:cNvSpPr txBox="1">
                  <a:spLocks noRot="1" noChangeAspect="1" noMove="1" noResize="1" noEditPoints="1" noAdjustHandles="1" noChangeArrowheads="1" noChangeShapeType="1" noTextEdit="1"/>
                </p:cNvSpPr>
                <p:nvPr/>
              </p:nvSpPr>
              <p:spPr>
                <a:xfrm>
                  <a:off x="1632258" y="3294289"/>
                  <a:ext cx="540000" cy="389513"/>
                </a:xfrm>
                <a:prstGeom prst="ellipse">
                  <a:avLst/>
                </a:prstGeom>
                <a:blipFill>
                  <a:blip r:embed="rId9"/>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7882034B-9879-1B46-B99D-5476DA8E42A4}"/>
                    </a:ext>
                  </a:extLst>
                </p:cNvPr>
                <p:cNvSpPr txBox="1"/>
                <p:nvPr/>
              </p:nvSpPr>
              <p:spPr>
                <a:xfrm>
                  <a:off x="1632023" y="3999781"/>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𝑇</m:t>
                        </m:r>
                      </m:oMath>
                    </m:oMathPara>
                  </a14:m>
                  <a:endParaRPr lang="de-DE" dirty="0"/>
                </a:p>
              </p:txBody>
            </p:sp>
          </mc:Choice>
          <mc:Fallback xmlns="">
            <p:sp>
              <p:nvSpPr>
                <p:cNvPr id="40" name="TextBox 39">
                  <a:extLst>
                    <a:ext uri="{FF2B5EF4-FFF2-40B4-BE49-F238E27FC236}">
                      <a16:creationId xmlns:a16="http://schemas.microsoft.com/office/drawing/2014/main" id="{7882034B-9879-1B46-B99D-5476DA8E42A4}"/>
                    </a:ext>
                  </a:extLst>
                </p:cNvPr>
                <p:cNvSpPr txBox="1">
                  <a:spLocks noRot="1" noChangeAspect="1" noMove="1" noResize="1" noEditPoints="1" noAdjustHandles="1" noChangeArrowheads="1" noChangeShapeType="1" noTextEdit="1"/>
                </p:cNvSpPr>
                <p:nvPr/>
              </p:nvSpPr>
              <p:spPr>
                <a:xfrm>
                  <a:off x="1632023" y="3999781"/>
                  <a:ext cx="540000" cy="389513"/>
                </a:xfrm>
                <a:prstGeom prst="ellipse">
                  <a:avLst/>
                </a:prstGeom>
                <a:blipFill>
                  <a:blip r:embed="rId10"/>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84A60EDD-740E-E14F-AC93-91066C26758D}"/>
                    </a:ext>
                  </a:extLst>
                </p:cNvPr>
                <p:cNvSpPr txBox="1"/>
                <p:nvPr/>
              </p:nvSpPr>
              <p:spPr>
                <a:xfrm>
                  <a:off x="1632023" y="4705273"/>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𝑅</m:t>
                        </m:r>
                      </m:oMath>
                    </m:oMathPara>
                  </a14:m>
                  <a:endParaRPr lang="de-DE" dirty="0"/>
                </a:p>
              </p:txBody>
            </p:sp>
          </mc:Choice>
          <mc:Fallback xmlns="">
            <p:sp>
              <p:nvSpPr>
                <p:cNvPr id="41" name="TextBox 40">
                  <a:extLst>
                    <a:ext uri="{FF2B5EF4-FFF2-40B4-BE49-F238E27FC236}">
                      <a16:creationId xmlns:a16="http://schemas.microsoft.com/office/drawing/2014/main" id="{84A60EDD-740E-E14F-AC93-91066C26758D}"/>
                    </a:ext>
                  </a:extLst>
                </p:cNvPr>
                <p:cNvSpPr txBox="1">
                  <a:spLocks noRot="1" noChangeAspect="1" noMove="1" noResize="1" noEditPoints="1" noAdjustHandles="1" noChangeArrowheads="1" noChangeShapeType="1" noTextEdit="1"/>
                </p:cNvSpPr>
                <p:nvPr/>
              </p:nvSpPr>
              <p:spPr>
                <a:xfrm>
                  <a:off x="1632023" y="4705273"/>
                  <a:ext cx="540000" cy="389513"/>
                </a:xfrm>
                <a:prstGeom prst="ellipse">
                  <a:avLst/>
                </a:prstGeom>
                <a:blipFill>
                  <a:blip r:embed="rId11"/>
                  <a:stretch>
                    <a:fillRect/>
                  </a:stretch>
                </a:blipFill>
                <a:ln>
                  <a:solidFill>
                    <a:schemeClr val="tx1"/>
                  </a:solidFill>
                </a:ln>
              </p:spPr>
              <p:txBody>
                <a:bodyPr/>
                <a:lstStyle/>
                <a:p>
                  <a:r>
                    <a:rPr lang="de-DE">
                      <a:noFill/>
                    </a:rPr>
                    <a:t> </a:t>
                  </a:r>
                </a:p>
              </p:txBody>
            </p:sp>
          </mc:Fallback>
        </mc:AlternateContent>
        <p:cxnSp>
          <p:nvCxnSpPr>
            <p:cNvPr id="42" name="Straight Arrow Connector 41">
              <a:extLst>
                <a:ext uri="{FF2B5EF4-FFF2-40B4-BE49-F238E27FC236}">
                  <a16:creationId xmlns:a16="http://schemas.microsoft.com/office/drawing/2014/main" id="{492A7598-AC22-F94B-8136-F502CDAA8E12}"/>
                </a:ext>
              </a:extLst>
            </p:cNvPr>
            <p:cNvCxnSpPr>
              <a:cxnSpLocks/>
              <a:stCxn id="39" idx="4"/>
              <a:endCxn id="40" idx="0"/>
            </p:cNvCxnSpPr>
            <p:nvPr/>
          </p:nvCxnSpPr>
          <p:spPr>
            <a:xfrm flipH="1">
              <a:off x="1902023" y="3683802"/>
              <a:ext cx="235" cy="3159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125C7F09-A40E-FC4E-9331-00BD857BC3B1}"/>
                </a:ext>
              </a:extLst>
            </p:cNvPr>
            <p:cNvCxnSpPr>
              <a:cxnSpLocks/>
              <a:stCxn id="40" idx="4"/>
              <a:endCxn id="41" idx="0"/>
            </p:cNvCxnSpPr>
            <p:nvPr/>
          </p:nvCxnSpPr>
          <p:spPr>
            <a:xfrm>
              <a:off x="1902023" y="4389294"/>
              <a:ext cx="0" cy="31597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E085DB58-C9B7-2342-A4AE-0E67DD989DC2}"/>
              </a:ext>
            </a:extLst>
          </p:cNvPr>
          <p:cNvGrpSpPr/>
          <p:nvPr/>
        </p:nvGrpSpPr>
        <p:grpSpPr>
          <a:xfrm>
            <a:off x="3851432" y="4624388"/>
            <a:ext cx="1402236" cy="1098795"/>
            <a:chOff x="1204595" y="4636749"/>
            <a:chExt cx="1402236" cy="1098795"/>
          </a:xfrm>
        </p:grpSpPr>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7D14364D-C5D5-7D4F-8F00-01C94C1A78E3}"/>
                    </a:ext>
                  </a:extLst>
                </p:cNvPr>
                <p:cNvSpPr txBox="1"/>
                <p:nvPr/>
              </p:nvSpPr>
              <p:spPr>
                <a:xfrm>
                  <a:off x="1204595" y="4636749"/>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𝑅</m:t>
                        </m:r>
                      </m:oMath>
                    </m:oMathPara>
                  </a14:m>
                  <a:endParaRPr lang="de-DE" dirty="0"/>
                </a:p>
              </p:txBody>
            </p:sp>
          </mc:Choice>
          <mc:Fallback xmlns="">
            <p:sp>
              <p:nvSpPr>
                <p:cNvPr id="45" name="TextBox 44">
                  <a:extLst>
                    <a:ext uri="{FF2B5EF4-FFF2-40B4-BE49-F238E27FC236}">
                      <a16:creationId xmlns:a16="http://schemas.microsoft.com/office/drawing/2014/main" id="{7D14364D-C5D5-7D4F-8F00-01C94C1A78E3}"/>
                    </a:ext>
                  </a:extLst>
                </p:cNvPr>
                <p:cNvSpPr txBox="1">
                  <a:spLocks noRot="1" noChangeAspect="1" noMove="1" noResize="1" noEditPoints="1" noAdjustHandles="1" noChangeArrowheads="1" noChangeShapeType="1" noTextEdit="1"/>
                </p:cNvSpPr>
                <p:nvPr/>
              </p:nvSpPr>
              <p:spPr>
                <a:xfrm>
                  <a:off x="1204595" y="4636749"/>
                  <a:ext cx="540000" cy="389513"/>
                </a:xfrm>
                <a:prstGeom prst="ellipse">
                  <a:avLst/>
                </a:prstGeom>
                <a:blipFill>
                  <a:blip r:embed="rId12"/>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93EF5D6A-777A-0440-99FD-378CB5A48B10}"/>
                    </a:ext>
                  </a:extLst>
                </p:cNvPr>
                <p:cNvSpPr txBox="1"/>
                <p:nvPr/>
              </p:nvSpPr>
              <p:spPr>
                <a:xfrm>
                  <a:off x="1631415" y="5346031"/>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i="1" dirty="0" smtClean="0">
                            <a:latin typeface="Cambria Math" panose="02040503050406030204" pitchFamily="18" charset="0"/>
                          </a:rPr>
                          <m:t>𝑇</m:t>
                        </m:r>
                      </m:oMath>
                    </m:oMathPara>
                  </a14:m>
                  <a:endParaRPr lang="de-DE" dirty="0"/>
                </a:p>
              </p:txBody>
            </p:sp>
          </mc:Choice>
          <mc:Fallback xmlns="">
            <p:sp>
              <p:nvSpPr>
                <p:cNvPr id="46" name="TextBox 45">
                  <a:extLst>
                    <a:ext uri="{FF2B5EF4-FFF2-40B4-BE49-F238E27FC236}">
                      <a16:creationId xmlns:a16="http://schemas.microsoft.com/office/drawing/2014/main" id="{93EF5D6A-777A-0440-99FD-378CB5A48B10}"/>
                    </a:ext>
                  </a:extLst>
                </p:cNvPr>
                <p:cNvSpPr txBox="1">
                  <a:spLocks noRot="1" noChangeAspect="1" noMove="1" noResize="1" noEditPoints="1" noAdjustHandles="1" noChangeArrowheads="1" noChangeShapeType="1" noTextEdit="1"/>
                </p:cNvSpPr>
                <p:nvPr/>
              </p:nvSpPr>
              <p:spPr>
                <a:xfrm>
                  <a:off x="1631415" y="5346031"/>
                  <a:ext cx="540000" cy="389513"/>
                </a:xfrm>
                <a:prstGeom prst="ellipse">
                  <a:avLst/>
                </a:prstGeom>
                <a:blipFill>
                  <a:blip r:embed="rId13"/>
                  <a:stretch>
                    <a:fillRect/>
                  </a:stretch>
                </a:blipFill>
                <a:ln>
                  <a:solidFill>
                    <a:schemeClr val="tx1"/>
                  </a:solidFill>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C61D87BD-AC0A-1F4B-AB4F-B8362D06B595}"/>
                    </a:ext>
                  </a:extLst>
                </p:cNvPr>
                <p:cNvSpPr txBox="1"/>
                <p:nvPr/>
              </p:nvSpPr>
              <p:spPr>
                <a:xfrm>
                  <a:off x="2066831" y="4636749"/>
                  <a:ext cx="540000" cy="389513"/>
                </a:xfrm>
                <a:prstGeom prst="ellipse">
                  <a:avLst/>
                </a:prstGeom>
                <a:noFill/>
                <a:ln>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de-DE" b="0" i="1" dirty="0" smtClean="0">
                            <a:latin typeface="Cambria Math" panose="02040503050406030204" pitchFamily="18" charset="0"/>
                          </a:rPr>
                          <m:t>𝑆</m:t>
                        </m:r>
                      </m:oMath>
                    </m:oMathPara>
                  </a14:m>
                  <a:endParaRPr lang="de-DE" dirty="0"/>
                </a:p>
              </p:txBody>
            </p:sp>
          </mc:Choice>
          <mc:Fallback xmlns="">
            <p:sp>
              <p:nvSpPr>
                <p:cNvPr id="47" name="TextBox 46">
                  <a:extLst>
                    <a:ext uri="{FF2B5EF4-FFF2-40B4-BE49-F238E27FC236}">
                      <a16:creationId xmlns:a16="http://schemas.microsoft.com/office/drawing/2014/main" id="{C61D87BD-AC0A-1F4B-AB4F-B8362D06B595}"/>
                    </a:ext>
                  </a:extLst>
                </p:cNvPr>
                <p:cNvSpPr txBox="1">
                  <a:spLocks noRot="1" noChangeAspect="1" noMove="1" noResize="1" noEditPoints="1" noAdjustHandles="1" noChangeArrowheads="1" noChangeShapeType="1" noTextEdit="1"/>
                </p:cNvSpPr>
                <p:nvPr/>
              </p:nvSpPr>
              <p:spPr>
                <a:xfrm>
                  <a:off x="2066831" y="4636749"/>
                  <a:ext cx="540000" cy="389513"/>
                </a:xfrm>
                <a:prstGeom prst="ellipse">
                  <a:avLst/>
                </a:prstGeom>
                <a:blipFill>
                  <a:blip r:embed="rId14"/>
                  <a:stretch>
                    <a:fillRect/>
                  </a:stretch>
                </a:blipFill>
                <a:ln>
                  <a:solidFill>
                    <a:schemeClr val="tx1"/>
                  </a:solidFill>
                </a:ln>
              </p:spPr>
              <p:txBody>
                <a:bodyPr/>
                <a:lstStyle/>
                <a:p>
                  <a:r>
                    <a:rPr lang="de-DE">
                      <a:noFill/>
                    </a:rPr>
                    <a:t> </a:t>
                  </a:r>
                </a:p>
              </p:txBody>
            </p:sp>
          </mc:Fallback>
        </mc:AlternateContent>
        <p:cxnSp>
          <p:nvCxnSpPr>
            <p:cNvPr id="48" name="Straight Arrow Connector 47">
              <a:extLst>
                <a:ext uri="{FF2B5EF4-FFF2-40B4-BE49-F238E27FC236}">
                  <a16:creationId xmlns:a16="http://schemas.microsoft.com/office/drawing/2014/main" id="{3848DDA9-8476-2D41-AEF1-3D8E884EEF1A}"/>
                </a:ext>
              </a:extLst>
            </p:cNvPr>
            <p:cNvCxnSpPr>
              <a:cxnSpLocks/>
              <a:stCxn id="45" idx="4"/>
              <a:endCxn id="46" idx="1"/>
            </p:cNvCxnSpPr>
            <p:nvPr/>
          </p:nvCxnSpPr>
          <p:spPr>
            <a:xfrm>
              <a:off x="1474595" y="5026262"/>
              <a:ext cx="235901" cy="3768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7C2DF1F1-DA2F-C742-A05B-FB819E7B7EED}"/>
                </a:ext>
              </a:extLst>
            </p:cNvPr>
            <p:cNvCxnSpPr>
              <a:cxnSpLocks/>
              <a:stCxn id="47" idx="4"/>
              <a:endCxn id="46" idx="7"/>
            </p:cNvCxnSpPr>
            <p:nvPr/>
          </p:nvCxnSpPr>
          <p:spPr>
            <a:xfrm flipH="1">
              <a:off x="2092334" y="5026262"/>
              <a:ext cx="244497" cy="3768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7" name="TextBox 66">
            <a:extLst>
              <a:ext uri="{FF2B5EF4-FFF2-40B4-BE49-F238E27FC236}">
                <a16:creationId xmlns:a16="http://schemas.microsoft.com/office/drawing/2014/main" id="{5FC887FD-D45F-894D-9761-55F79009630A}"/>
              </a:ext>
            </a:extLst>
          </p:cNvPr>
          <p:cNvSpPr txBox="1"/>
          <p:nvPr/>
        </p:nvSpPr>
        <p:spPr>
          <a:xfrm>
            <a:off x="708271" y="5723183"/>
            <a:ext cx="352982" cy="369332"/>
          </a:xfrm>
          <a:prstGeom prst="rect">
            <a:avLst/>
          </a:prstGeom>
          <a:noFill/>
        </p:spPr>
        <p:txBody>
          <a:bodyPr wrap="none" rtlCol="0">
            <a:spAutoFit/>
          </a:bodyPr>
          <a:lstStyle/>
          <a:p>
            <a:r>
              <a:rPr lang="de-DE" dirty="0"/>
              <a:t>a.</a:t>
            </a:r>
          </a:p>
        </p:txBody>
      </p:sp>
      <p:sp>
        <p:nvSpPr>
          <p:cNvPr id="68" name="TextBox 67">
            <a:extLst>
              <a:ext uri="{FF2B5EF4-FFF2-40B4-BE49-F238E27FC236}">
                <a16:creationId xmlns:a16="http://schemas.microsoft.com/office/drawing/2014/main" id="{E50E5931-C0EC-DF44-9A7C-5E6072B6E759}"/>
              </a:ext>
            </a:extLst>
          </p:cNvPr>
          <p:cNvSpPr txBox="1"/>
          <p:nvPr/>
        </p:nvSpPr>
        <p:spPr>
          <a:xfrm>
            <a:off x="1499656" y="5723183"/>
            <a:ext cx="364202" cy="369332"/>
          </a:xfrm>
          <a:prstGeom prst="rect">
            <a:avLst/>
          </a:prstGeom>
          <a:noFill/>
        </p:spPr>
        <p:txBody>
          <a:bodyPr wrap="none" rtlCol="0">
            <a:spAutoFit/>
          </a:bodyPr>
          <a:lstStyle/>
          <a:p>
            <a:r>
              <a:rPr lang="de-DE" dirty="0"/>
              <a:t>b.</a:t>
            </a:r>
          </a:p>
        </p:txBody>
      </p:sp>
      <p:sp>
        <p:nvSpPr>
          <p:cNvPr id="69" name="TextBox 68">
            <a:extLst>
              <a:ext uri="{FF2B5EF4-FFF2-40B4-BE49-F238E27FC236}">
                <a16:creationId xmlns:a16="http://schemas.microsoft.com/office/drawing/2014/main" id="{ABD7B874-062F-F644-B45C-B36F4843C6A2}"/>
              </a:ext>
            </a:extLst>
          </p:cNvPr>
          <p:cNvSpPr txBox="1"/>
          <p:nvPr/>
        </p:nvSpPr>
        <p:spPr>
          <a:xfrm>
            <a:off x="2722416" y="5723183"/>
            <a:ext cx="352982" cy="369332"/>
          </a:xfrm>
          <a:prstGeom prst="rect">
            <a:avLst/>
          </a:prstGeom>
          <a:noFill/>
        </p:spPr>
        <p:txBody>
          <a:bodyPr wrap="none" rtlCol="0">
            <a:spAutoFit/>
          </a:bodyPr>
          <a:lstStyle/>
          <a:p>
            <a:r>
              <a:rPr lang="de-DE" dirty="0"/>
              <a:t>c.</a:t>
            </a:r>
          </a:p>
        </p:txBody>
      </p:sp>
      <p:sp>
        <p:nvSpPr>
          <p:cNvPr id="70" name="TextBox 69">
            <a:extLst>
              <a:ext uri="{FF2B5EF4-FFF2-40B4-BE49-F238E27FC236}">
                <a16:creationId xmlns:a16="http://schemas.microsoft.com/office/drawing/2014/main" id="{8B3C4065-3C1B-EF41-ADA5-83085ACB3C3F}"/>
              </a:ext>
            </a:extLst>
          </p:cNvPr>
          <p:cNvSpPr txBox="1"/>
          <p:nvPr/>
        </p:nvSpPr>
        <p:spPr>
          <a:xfrm>
            <a:off x="4366151" y="5723183"/>
            <a:ext cx="364202" cy="369332"/>
          </a:xfrm>
          <a:prstGeom prst="rect">
            <a:avLst/>
          </a:prstGeom>
          <a:noFill/>
        </p:spPr>
        <p:txBody>
          <a:bodyPr wrap="none" rtlCol="0">
            <a:spAutoFit/>
          </a:bodyPr>
          <a:lstStyle/>
          <a:p>
            <a:r>
              <a:rPr lang="de-DE" dirty="0"/>
              <a:t>d.</a:t>
            </a:r>
          </a:p>
        </p:txBody>
      </p:sp>
    </p:spTree>
    <p:extLst>
      <p:ext uri="{BB962C8B-B14F-4D97-AF65-F5344CB8AC3E}">
        <p14:creationId xmlns:p14="http://schemas.microsoft.com/office/powerpoint/2010/main" val="214004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AF2E-1359-A14E-B6D2-F19A8616480D}"/>
              </a:ext>
            </a:extLst>
          </p:cNvPr>
          <p:cNvSpPr>
            <a:spLocks noGrp="1"/>
          </p:cNvSpPr>
          <p:nvPr>
            <p:ph type="title"/>
          </p:nvPr>
        </p:nvSpPr>
        <p:spPr/>
        <p:txBody>
          <a:bodyPr/>
          <a:lstStyle/>
          <a:p>
            <a:r>
              <a:rPr lang="de-DE" dirty="0"/>
              <a:t>Zurück zu den bisherigen Unabhängigkeiten in BNs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2374C81-C523-B74D-9BC6-78A0CF45E970}"/>
                  </a:ext>
                </a:extLst>
              </p:cNvPr>
              <p:cNvSpPr>
                <a:spLocks noGrp="1"/>
              </p:cNvSpPr>
              <p:nvPr>
                <p:ph idx="1"/>
              </p:nvPr>
            </p:nvSpPr>
            <p:spPr>
              <a:xfrm>
                <a:off x="360000" y="1665066"/>
                <a:ext cx="7914430" cy="4240848"/>
              </a:xfrm>
            </p:spPr>
            <p:txBody>
              <a:bodyPr/>
              <a:lstStyle/>
              <a:p>
                <a:r>
                  <a:rPr lang="de-DE" dirty="0"/>
                  <a:t>BNs kodieren lokale Unabhängigkeiten</a:t>
                </a:r>
              </a:p>
              <a:p>
                <a:pPr lvl="1"/>
                <a:r>
                  <a:rPr lang="de-DE" dirty="0"/>
                  <a:t>Für jede Zufallsvariable </a:t>
                </a:r>
                <a14:m>
                  <m:oMath xmlns:m="http://schemas.openxmlformats.org/officeDocument/2006/math">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r>
                      <a:rPr lang="de-DE">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m:t>
                    </m:r>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r>
                          <a:rPr lang="de-DE" i="1">
                            <a:solidFill>
                              <a:schemeClr val="accent1"/>
                            </a:solidFill>
                            <a:latin typeface="Cambria Math" panose="02040503050406030204" pitchFamily="18" charset="0"/>
                            <a:ea typeface="Cambria Math" panose="02040503050406030204" pitchFamily="18" charset="0"/>
                          </a:rPr>
                          <m:t>⊥</m:t>
                        </m:r>
                        <m:r>
                          <m:rPr>
                            <m:sty m:val="p"/>
                          </m:rPr>
                          <a:rPr lang="de-DE">
                            <a:solidFill>
                              <a:schemeClr val="accent1"/>
                            </a:solidFill>
                            <a:latin typeface="Cambria Math" panose="02040503050406030204" pitchFamily="18" charset="0"/>
                            <a:ea typeface="Cambria Math" panose="02040503050406030204" pitchFamily="18" charset="0"/>
                          </a:rPr>
                          <m:t>Ndesc</m:t>
                        </m:r>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e>
                        </m:d>
                        <m:r>
                          <a:rPr lang="de-DE" b="0" i="1" smtClean="0">
                            <a:solidFill>
                              <a:schemeClr val="accent1"/>
                            </a:solidFill>
                            <a:latin typeface="Cambria Math" panose="02040503050406030204" pitchFamily="18" charset="0"/>
                            <a:ea typeface="Cambria Math" panose="02040503050406030204" pitchFamily="18" charset="0"/>
                          </a:rPr>
                          <m:t> </m:t>
                        </m:r>
                        <m:r>
                          <a:rPr lang="de-DE" i="1">
                            <a:solidFill>
                              <a:schemeClr val="accent1"/>
                            </a:solidFill>
                            <a:latin typeface="Cambria Math" panose="02040503050406030204" pitchFamily="18" charset="0"/>
                            <a:ea typeface="Cambria Math" panose="02040503050406030204" pitchFamily="18" charset="0"/>
                          </a:rPr>
                          <m:t>|</m:t>
                        </m:r>
                        <m:r>
                          <a:rPr lang="de-DE" b="0" i="1" smtClean="0">
                            <a:solidFill>
                              <a:schemeClr val="accent1"/>
                            </a:solidFill>
                            <a:latin typeface="Cambria Math" panose="02040503050406030204" pitchFamily="18" charset="0"/>
                            <a:ea typeface="Cambria Math" panose="02040503050406030204" pitchFamily="18" charset="0"/>
                          </a:rPr>
                          <m:t> </m:t>
                        </m:r>
                        <m:r>
                          <m:rPr>
                            <m:sty m:val="p"/>
                          </m:rPr>
                          <a:rPr lang="de-DE">
                            <a:solidFill>
                              <a:schemeClr val="accent1"/>
                            </a:solidFill>
                            <a:latin typeface="Cambria Math" panose="02040503050406030204" pitchFamily="18" charset="0"/>
                            <a:ea typeface="Cambria Math" panose="02040503050406030204" pitchFamily="18" charset="0"/>
                          </a:rPr>
                          <m:t>Pa</m:t>
                        </m:r>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e>
                        </m:d>
                      </m:e>
                    </m:d>
                  </m:oMath>
                </a14:m>
                <a:endParaRPr lang="de-DE" dirty="0"/>
              </a:p>
              <a:p>
                <a:pPr marL="0" indent="0">
                  <a:buNone/>
                </a:pPr>
                <a:r>
                  <a:rPr lang="de-DE" dirty="0"/>
                  <a:t>vs.</a:t>
                </a:r>
              </a:p>
              <a:p>
                <a:r>
                  <a:rPr lang="de-DE" dirty="0"/>
                  <a:t>MNs kodieren lokale Unabhängigkeiten</a:t>
                </a:r>
              </a:p>
              <a:p>
                <a:pPr lvl="1"/>
                <a:r>
                  <a:rPr lang="de-DE" dirty="0"/>
                  <a:t>Für jede Zufallsvariable </a:t>
                </a:r>
                <a14:m>
                  <m:oMath xmlns:m="http://schemas.openxmlformats.org/officeDocument/2006/math">
                    <m:r>
                      <a:rPr lang="de-DE" i="1">
                        <a:latin typeface="Cambria Math" panose="02040503050406030204" pitchFamily="18" charset="0"/>
                      </a:rPr>
                      <m:t>𝑅</m:t>
                    </m:r>
                    <m:r>
                      <a:rPr lang="de-DE" i="1">
                        <a:latin typeface="Cambria Math" panose="02040503050406030204" pitchFamily="18" charset="0"/>
                        <a:ea typeface="Cambria Math" panose="02040503050406030204" pitchFamily="18" charset="0"/>
                      </a:rPr>
                      <m:t>∈</m:t>
                    </m:r>
                    <m:r>
                      <a:rPr lang="de-DE" b="1" i="1">
                        <a:latin typeface="Cambria Math" panose="02040503050406030204" pitchFamily="18" charset="0"/>
                        <a:ea typeface="Cambria Math" panose="02040503050406030204" pitchFamily="18" charset="0"/>
                      </a:rPr>
                      <m:t>𝑹</m:t>
                    </m:r>
                    <m:r>
                      <a:rPr lang="de-DE">
                        <a:latin typeface="Cambria Math" panose="02040503050406030204" pitchFamily="18" charset="0"/>
                        <a:ea typeface="Cambria Math" panose="02040503050406030204" pitchFamily="18" charset="0"/>
                      </a:rPr>
                      <m:t> </m:t>
                    </m:r>
                    <m:r>
                      <a:rPr lang="de-DE" i="1">
                        <a:latin typeface="Cambria Math" panose="02040503050406030204" pitchFamily="18" charset="0"/>
                        <a:ea typeface="Cambria Math" panose="02040503050406030204" pitchFamily="18" charset="0"/>
                      </a:rPr>
                      <m:t>:</m:t>
                    </m:r>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ea typeface="Cambria Math" panose="02040503050406030204" pitchFamily="18" charset="0"/>
                              </a:rPr>
                            </m:ctrlPr>
                          </m:sSupPr>
                          <m:e>
                            <m:r>
                              <a:rPr lang="de-DE" b="1" i="1">
                                <a:solidFill>
                                  <a:schemeClr val="accent1"/>
                                </a:solidFill>
                                <a:latin typeface="Cambria Math" panose="02040503050406030204" pitchFamily="18" charset="0"/>
                                <a:ea typeface="Cambria Math" panose="02040503050406030204" pitchFamily="18" charset="0"/>
                              </a:rPr>
                              <m:t>𝑹</m:t>
                            </m:r>
                          </m:e>
                          <m:sup>
                            <m:r>
                              <a:rPr lang="de-DE" i="1">
                                <a:solidFill>
                                  <a:schemeClr val="accent1"/>
                                </a:solidFill>
                                <a:latin typeface="Cambria Math" panose="02040503050406030204" pitchFamily="18" charset="0"/>
                                <a:ea typeface="Cambria Math" panose="02040503050406030204" pitchFamily="18" charset="0"/>
                              </a:rPr>
                              <m:t>′</m:t>
                            </m:r>
                          </m:sup>
                        </m:sSup>
                        <m:r>
                          <a:rPr lang="de-DE" i="1">
                            <a:solidFill>
                              <a:schemeClr val="accent1"/>
                            </a:solidFill>
                            <a:latin typeface="Cambria Math" panose="02040503050406030204" pitchFamily="18" charset="0"/>
                            <a:ea typeface="Cambria Math" panose="02040503050406030204" pitchFamily="18" charset="0"/>
                          </a:rPr>
                          <m:t> | </m:t>
                        </m:r>
                        <m:r>
                          <m:rPr>
                            <m:sty m:val="p"/>
                          </m:rPr>
                          <a:rPr lang="de-DE">
                            <a:solidFill>
                              <a:schemeClr val="accent1"/>
                            </a:solidFill>
                            <a:latin typeface="Cambria Math" panose="02040503050406030204" pitchFamily="18" charset="0"/>
                            <a:ea typeface="Cambria Math" panose="02040503050406030204" pitchFamily="18" charset="0"/>
                          </a:rPr>
                          <m:t>Nb</m:t>
                        </m:r>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e>
                        </m:d>
                      </m:e>
                    </m:d>
                  </m:oMath>
                </a14:m>
                <a:endParaRPr lang="de-DE" dirty="0"/>
              </a:p>
              <a:p>
                <a:endParaRPr lang="de-DE" dirty="0"/>
              </a:p>
              <a:p>
                <a:r>
                  <a:rPr lang="de-DE" dirty="0">
                    <a:solidFill>
                      <a:srgbClr val="FFC000"/>
                    </a:solidFill>
                  </a:rPr>
                  <a:t>Woher kommt der Unterschied?</a:t>
                </a:r>
              </a:p>
              <a:p>
                <a:pPr lvl="1"/>
                <a:r>
                  <a:rPr lang="de-DE" dirty="0"/>
                  <a:t>Wenn Eltern und Kinder als Nachbarn von </a:t>
                </a:r>
                <a14:m>
                  <m:oMath xmlns:m="http://schemas.openxmlformats.org/officeDocument/2006/math">
                    <m:r>
                      <a:rPr lang="de-DE" i="1" dirty="0" smtClean="0">
                        <a:latin typeface="Cambria Math" panose="02040503050406030204" pitchFamily="18" charset="0"/>
                      </a:rPr>
                      <m:t>𝑅</m:t>
                    </m:r>
                  </m:oMath>
                </a14:m>
                <a:r>
                  <a:rPr lang="de-DE" dirty="0"/>
                  <a:t> gegeben wären, werden weitere Elternknoten der Kindsknoten abhängig von </a:t>
                </a:r>
                <a14:m>
                  <m:oMath xmlns:m="http://schemas.openxmlformats.org/officeDocument/2006/math">
                    <m:r>
                      <a:rPr lang="de-DE" i="1" dirty="0">
                        <a:latin typeface="Cambria Math" panose="02040503050406030204" pitchFamily="18" charset="0"/>
                      </a:rPr>
                      <m:t>𝑅</m:t>
                    </m:r>
                  </m:oMath>
                </a14:m>
                <a:endParaRPr lang="de-DE" dirty="0"/>
              </a:p>
              <a:p>
                <a:r>
                  <a:rPr lang="de-DE" dirty="0">
                    <a:solidFill>
                      <a:srgbClr val="FFC000"/>
                    </a:solidFill>
                  </a:rPr>
                  <a:t>Welche weiteren bzw. analogen Unabhängigkeiten gelten in BNs?</a:t>
                </a:r>
                <a:endParaRPr lang="de-DE" dirty="0"/>
              </a:p>
              <a:p>
                <a:endParaRPr lang="de-DE" dirty="0"/>
              </a:p>
            </p:txBody>
          </p:sp>
        </mc:Choice>
        <mc:Fallback xmlns="">
          <p:sp>
            <p:nvSpPr>
              <p:cNvPr id="3" name="Content Placeholder 2">
                <a:extLst>
                  <a:ext uri="{FF2B5EF4-FFF2-40B4-BE49-F238E27FC236}">
                    <a16:creationId xmlns:a16="http://schemas.microsoft.com/office/drawing/2014/main" id="{D2374C81-C523-B74D-9BC6-78A0CF45E970}"/>
                  </a:ext>
                </a:extLst>
              </p:cNvPr>
              <p:cNvSpPr>
                <a:spLocks noGrp="1" noRot="1" noChangeAspect="1" noMove="1" noResize="1" noEditPoints="1" noAdjustHandles="1" noChangeArrowheads="1" noChangeShapeType="1" noTextEdit="1"/>
              </p:cNvSpPr>
              <p:nvPr>
                <p:ph idx="1"/>
              </p:nvPr>
            </p:nvSpPr>
            <p:spPr>
              <a:xfrm>
                <a:off x="360000" y="1665066"/>
                <a:ext cx="7914430" cy="4240848"/>
              </a:xfrm>
              <a:blipFill>
                <a:blip r:embed="rId2"/>
                <a:stretch>
                  <a:fillRect l="-2240" t="-2687" b="-896"/>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ED682CC-BC81-0E40-81CA-C0B865020ED3}"/>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FCA9029E-8D38-2F4F-9D86-1DD92D5825AE}"/>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DCBAACA3-D10A-D14F-A043-EC256568655A}"/>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96</a:t>
            </a:fld>
            <a:r>
              <a:rPr lang="de-DE"/>
              <a:t> </a:t>
            </a:r>
            <a:endParaRPr lang="de-DE" sz="1400" dirty="0"/>
          </a:p>
        </p:txBody>
      </p:sp>
      <mc:AlternateContent xmlns:mc="http://schemas.openxmlformats.org/markup-compatibility/2006" xmlns:a14="http://schemas.microsoft.com/office/drawing/2010/main">
        <mc:Choice Requires="a14">
          <p:graphicFrame>
            <p:nvGraphicFramePr>
              <p:cNvPr id="7" name="Table 6">
                <a:extLst>
                  <a:ext uri="{FF2B5EF4-FFF2-40B4-BE49-F238E27FC236}">
                    <a16:creationId xmlns:a16="http://schemas.microsoft.com/office/drawing/2014/main" id="{841ABEF4-2C38-5C45-8560-7CFA8C33A020}"/>
                  </a:ext>
                </a:extLst>
              </p:cNvPr>
              <p:cNvGraphicFramePr>
                <a:graphicFrameLocks noGrp="1"/>
              </p:cNvGraphicFramePr>
              <p:nvPr>
                <p:extLst/>
              </p:nvPr>
            </p:nvGraphicFramePr>
            <p:xfrm>
              <a:off x="8366528" y="4099431"/>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𝑇𝑟𝑎𝑣𝑒𝑙</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6</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4</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7" name="Table 6">
                <a:extLst>
                  <a:ext uri="{FF2B5EF4-FFF2-40B4-BE49-F238E27FC236}">
                    <a16:creationId xmlns:a16="http://schemas.microsoft.com/office/drawing/2014/main" id="{841ABEF4-2C38-5C45-8560-7CFA8C33A020}"/>
                  </a:ext>
                </a:extLst>
              </p:cNvPr>
              <p:cNvGraphicFramePr>
                <a:graphicFrameLocks noGrp="1"/>
              </p:cNvGraphicFramePr>
              <p:nvPr>
                <p:extLst/>
              </p:nvPr>
            </p:nvGraphicFramePr>
            <p:xfrm>
              <a:off x="8366528" y="4099431"/>
              <a:ext cx="1728534"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667004">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3"/>
                          <a:stretch>
                            <a:fillRect r="-213636" b="-408333"/>
                          </a:stretch>
                        </a:blipFill>
                      </a:tcPr>
                    </a:tc>
                    <a:tc>
                      <a:txBody>
                        <a:bodyPr/>
                        <a:lstStyle/>
                        <a:p>
                          <a:endParaRPr lang="en-US"/>
                        </a:p>
                      </a:txBody>
                      <a:tcPr marL="45720" marR="45720">
                        <a:blipFill>
                          <a:blip r:embed="rId3"/>
                          <a:stretch>
                            <a:fillRect l="-83019" r="-77358" b="-408333"/>
                          </a:stretch>
                        </a:blipFill>
                      </a:tcPr>
                    </a:tc>
                    <a:tc>
                      <a:txBody>
                        <a:bodyPr/>
                        <a:lstStyle/>
                        <a:p>
                          <a:endParaRPr lang="en-US"/>
                        </a:p>
                      </a:txBody>
                      <a:tcPr marL="45720" marR="45720">
                        <a:blipFill>
                          <a:blip r:embed="rId3"/>
                          <a:stretch>
                            <a:fillRect l="-242500" r="-2500"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3"/>
                          <a:stretch>
                            <a:fillRect t="-96000" r="-213636" b="-292000"/>
                          </a:stretch>
                        </a:blipFill>
                      </a:tcPr>
                    </a:tc>
                    <a:tc>
                      <a:txBody>
                        <a:bodyPr/>
                        <a:lstStyle/>
                        <a:p>
                          <a:endParaRPr lang="en-US"/>
                        </a:p>
                      </a:txBody>
                      <a:tcPr marL="45720" marR="45720">
                        <a:blipFill>
                          <a:blip r:embed="rId3"/>
                          <a:stretch>
                            <a:fillRect l="-83019" t="-96000" r="-77358" b="-292000"/>
                          </a:stretch>
                        </a:blipFill>
                      </a:tcPr>
                    </a:tc>
                    <a:tc>
                      <a:txBody>
                        <a:bodyPr/>
                        <a:lstStyle/>
                        <a:p>
                          <a:endParaRPr lang="en-US"/>
                        </a:p>
                      </a:txBody>
                      <a:tcPr marL="45720" marR="45720">
                        <a:blipFill>
                          <a:blip r:embed="rId3"/>
                          <a:stretch>
                            <a:fillRect l="-242500" t="-96000" r="-25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3"/>
                          <a:stretch>
                            <a:fillRect t="-204167" r="-213636" b="-204167"/>
                          </a:stretch>
                        </a:blipFill>
                      </a:tcPr>
                    </a:tc>
                    <a:tc>
                      <a:txBody>
                        <a:bodyPr/>
                        <a:lstStyle/>
                        <a:p>
                          <a:endParaRPr lang="en-US"/>
                        </a:p>
                      </a:txBody>
                      <a:tcPr marL="45720" marR="45720">
                        <a:blipFill>
                          <a:blip r:embed="rId3"/>
                          <a:stretch>
                            <a:fillRect l="-83019" t="-204167" r="-77358" b="-204167"/>
                          </a:stretch>
                        </a:blipFill>
                      </a:tcPr>
                    </a:tc>
                    <a:tc>
                      <a:txBody>
                        <a:bodyPr/>
                        <a:lstStyle/>
                        <a:p>
                          <a:endParaRPr lang="en-US"/>
                        </a:p>
                      </a:txBody>
                      <a:tcPr marL="45720" marR="45720">
                        <a:blipFill>
                          <a:blip r:embed="rId3"/>
                          <a:stretch>
                            <a:fillRect l="-242500" t="-204167" r="-2500"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3"/>
                          <a:stretch>
                            <a:fillRect t="-292000" r="-213636" b="-96000"/>
                          </a:stretch>
                        </a:blipFill>
                      </a:tcPr>
                    </a:tc>
                    <a:tc>
                      <a:txBody>
                        <a:bodyPr/>
                        <a:lstStyle/>
                        <a:p>
                          <a:endParaRPr lang="en-US"/>
                        </a:p>
                      </a:txBody>
                      <a:tcPr marL="45720" marR="45720">
                        <a:blipFill>
                          <a:blip r:embed="rId3"/>
                          <a:stretch>
                            <a:fillRect l="-83019" t="-292000" r="-77358" b="-96000"/>
                          </a:stretch>
                        </a:blipFill>
                      </a:tcPr>
                    </a:tc>
                    <a:tc>
                      <a:txBody>
                        <a:bodyPr/>
                        <a:lstStyle/>
                        <a:p>
                          <a:endParaRPr lang="en-US"/>
                        </a:p>
                      </a:txBody>
                      <a:tcPr marL="45720" marR="45720">
                        <a:blipFill>
                          <a:blip r:embed="rId3"/>
                          <a:stretch>
                            <a:fillRect l="-242500" t="-292000" r="-25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3"/>
                          <a:stretch>
                            <a:fillRect t="-408333" r="-213636"/>
                          </a:stretch>
                        </a:blipFill>
                      </a:tcPr>
                    </a:tc>
                    <a:tc>
                      <a:txBody>
                        <a:bodyPr/>
                        <a:lstStyle/>
                        <a:p>
                          <a:endParaRPr lang="en-US"/>
                        </a:p>
                      </a:txBody>
                      <a:tcPr marL="45720" marR="45720">
                        <a:blipFill>
                          <a:blip r:embed="rId3"/>
                          <a:stretch>
                            <a:fillRect l="-83019" t="-408333" r="-77358"/>
                          </a:stretch>
                        </a:blipFill>
                      </a:tcPr>
                    </a:tc>
                    <a:tc>
                      <a:txBody>
                        <a:bodyPr/>
                        <a:lstStyle/>
                        <a:p>
                          <a:endParaRPr lang="en-US"/>
                        </a:p>
                      </a:txBody>
                      <a:tcPr marL="45720" marR="45720">
                        <a:blipFill>
                          <a:blip r:embed="rId3"/>
                          <a:stretch>
                            <a:fillRect l="-242500" t="-408333" r="-2500"/>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F82AC604-D92C-3E43-9418-83E4BB505DD4}"/>
                  </a:ext>
                </a:extLst>
              </p:cNvPr>
              <p:cNvGraphicFramePr>
                <a:graphicFrameLocks noGrp="1"/>
              </p:cNvGraphicFramePr>
              <p:nvPr>
                <p:extLst/>
              </p:nvPr>
            </p:nvGraphicFramePr>
            <p:xfrm>
              <a:off x="10223543" y="4099431"/>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𝑆𝑖𝑐𝑘</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15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4"/>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75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5"/>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25</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8" name="Table 7">
                <a:extLst>
                  <a:ext uri="{FF2B5EF4-FFF2-40B4-BE49-F238E27FC236}">
                    <a16:creationId xmlns:a16="http://schemas.microsoft.com/office/drawing/2014/main" id="{F82AC604-D92C-3E43-9418-83E4BB505DD4}"/>
                  </a:ext>
                </a:extLst>
              </p:cNvPr>
              <p:cNvGraphicFramePr>
                <a:graphicFrameLocks noGrp="1"/>
              </p:cNvGraphicFramePr>
              <p:nvPr>
                <p:extLst/>
              </p:nvPr>
            </p:nvGraphicFramePr>
            <p:xfrm>
              <a:off x="10223543" y="4099431"/>
              <a:ext cx="1620457" cy="1530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558927">
                      <a:extLst>
                        <a:ext uri="{9D8B030D-6E8A-4147-A177-3AD203B41FA5}">
                          <a16:colId xmlns:a16="http://schemas.microsoft.com/office/drawing/2014/main" val="20001"/>
                        </a:ext>
                      </a:extLst>
                    </a:gridCol>
                    <a:gridCol w="502603">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4"/>
                          <a:stretch>
                            <a:fillRect l="-2273" r="-190909" b="-408333"/>
                          </a:stretch>
                        </a:blipFill>
                      </a:tcPr>
                    </a:tc>
                    <a:tc>
                      <a:txBody>
                        <a:bodyPr/>
                        <a:lstStyle/>
                        <a:p>
                          <a:endParaRPr lang="en-US"/>
                        </a:p>
                      </a:txBody>
                      <a:tcPr marL="45720" marR="45720">
                        <a:blipFill>
                          <a:blip r:embed="rId4"/>
                          <a:stretch>
                            <a:fillRect l="-102273" r="-90909" b="-408333"/>
                          </a:stretch>
                        </a:blipFill>
                      </a:tcPr>
                    </a:tc>
                    <a:tc>
                      <a:txBody>
                        <a:bodyPr/>
                        <a:lstStyle/>
                        <a:p>
                          <a:endParaRPr lang="en-US"/>
                        </a:p>
                      </a:txBody>
                      <a:tcPr marL="45720" marR="45720">
                        <a:blipFill>
                          <a:blip r:embed="rId4"/>
                          <a:stretch>
                            <a:fillRect l="-222500" b="-408333"/>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4"/>
                          <a:stretch>
                            <a:fillRect l="-2273" t="-96000" r="-190909" b="-292000"/>
                          </a:stretch>
                        </a:blipFill>
                      </a:tcPr>
                    </a:tc>
                    <a:tc>
                      <a:txBody>
                        <a:bodyPr/>
                        <a:lstStyle/>
                        <a:p>
                          <a:endParaRPr lang="en-US"/>
                        </a:p>
                      </a:txBody>
                      <a:tcPr marL="45720" marR="45720">
                        <a:blipFill>
                          <a:blip r:embed="rId4"/>
                          <a:stretch>
                            <a:fillRect l="-102273" t="-96000" r="-90909" b="-292000"/>
                          </a:stretch>
                        </a:blipFill>
                      </a:tcPr>
                    </a:tc>
                    <a:tc>
                      <a:txBody>
                        <a:bodyPr/>
                        <a:lstStyle/>
                        <a:p>
                          <a:endParaRPr lang="en-US"/>
                        </a:p>
                      </a:txBody>
                      <a:tcPr marL="45720" marR="45720">
                        <a:blipFill>
                          <a:blip r:embed="rId4"/>
                          <a:stretch>
                            <a:fillRect l="-222500" t="-96000" b="-292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4"/>
                          <a:stretch>
                            <a:fillRect l="-2273" t="-204167" r="-190909" b="-204167"/>
                          </a:stretch>
                        </a:blipFill>
                      </a:tcPr>
                    </a:tc>
                    <a:tc>
                      <a:txBody>
                        <a:bodyPr/>
                        <a:lstStyle/>
                        <a:p>
                          <a:endParaRPr lang="en-US"/>
                        </a:p>
                      </a:txBody>
                      <a:tcPr marL="45720" marR="45720">
                        <a:blipFill>
                          <a:blip r:embed="rId4"/>
                          <a:stretch>
                            <a:fillRect l="-102273" t="-204167" r="-90909" b="-204167"/>
                          </a:stretch>
                        </a:blipFill>
                      </a:tcPr>
                    </a:tc>
                    <a:tc>
                      <a:txBody>
                        <a:bodyPr/>
                        <a:lstStyle/>
                        <a:p>
                          <a:endParaRPr lang="en-US"/>
                        </a:p>
                      </a:txBody>
                      <a:tcPr marL="45720" marR="45720">
                        <a:blipFill>
                          <a:blip r:embed="rId4"/>
                          <a:stretch>
                            <a:fillRect l="-222500" t="-204167" b="-204167"/>
                          </a:stretch>
                        </a:blipFill>
                      </a:tcPr>
                    </a:tc>
                    <a:extLst>
                      <a:ext uri="{0D108BD9-81ED-4DB2-BD59-A6C34878D82A}">
                        <a16:rowId xmlns:a16="http://schemas.microsoft.com/office/drawing/2014/main" val="10004"/>
                      </a:ext>
                    </a:extLst>
                  </a:tr>
                  <a:tr h="306000">
                    <a:tc>
                      <a:txBody>
                        <a:bodyPr/>
                        <a:lstStyle/>
                        <a:p>
                          <a:endParaRPr lang="en-US"/>
                        </a:p>
                      </a:txBody>
                      <a:tcPr marL="45720" marR="45720">
                        <a:blipFill>
                          <a:blip r:embed="rId4"/>
                          <a:stretch>
                            <a:fillRect l="-2273" t="-292000" r="-190909" b="-96000"/>
                          </a:stretch>
                        </a:blipFill>
                      </a:tcPr>
                    </a:tc>
                    <a:tc>
                      <a:txBody>
                        <a:bodyPr/>
                        <a:lstStyle/>
                        <a:p>
                          <a:endParaRPr lang="en-US"/>
                        </a:p>
                      </a:txBody>
                      <a:tcPr marL="45720" marR="45720">
                        <a:blipFill>
                          <a:blip r:embed="rId4"/>
                          <a:stretch>
                            <a:fillRect l="-102273" t="-292000" r="-90909" b="-96000"/>
                          </a:stretch>
                        </a:blipFill>
                      </a:tcPr>
                    </a:tc>
                    <a:tc>
                      <a:txBody>
                        <a:bodyPr/>
                        <a:lstStyle/>
                        <a:p>
                          <a:endParaRPr lang="en-US"/>
                        </a:p>
                      </a:txBody>
                      <a:tcPr marL="45720" marR="45720">
                        <a:blipFill>
                          <a:blip r:embed="rId4"/>
                          <a:stretch>
                            <a:fillRect l="-222500" t="-292000" b="-96000"/>
                          </a:stretch>
                        </a:blipFill>
                      </a:tcPr>
                    </a:tc>
                    <a:extLst>
                      <a:ext uri="{0D108BD9-81ED-4DB2-BD59-A6C34878D82A}">
                        <a16:rowId xmlns:a16="http://schemas.microsoft.com/office/drawing/2014/main" val="10005"/>
                      </a:ext>
                    </a:extLst>
                  </a:tr>
                  <a:tr h="306000">
                    <a:tc>
                      <a:txBody>
                        <a:bodyPr/>
                        <a:lstStyle/>
                        <a:p>
                          <a:endParaRPr lang="en-US"/>
                        </a:p>
                      </a:txBody>
                      <a:tcPr marL="45720" marR="45720">
                        <a:blipFill>
                          <a:blip r:embed="rId4"/>
                          <a:stretch>
                            <a:fillRect l="-2273" t="-408333" r="-190909"/>
                          </a:stretch>
                        </a:blipFill>
                      </a:tcPr>
                    </a:tc>
                    <a:tc>
                      <a:txBody>
                        <a:bodyPr/>
                        <a:lstStyle/>
                        <a:p>
                          <a:endParaRPr lang="en-US"/>
                        </a:p>
                      </a:txBody>
                      <a:tcPr marL="45720" marR="45720">
                        <a:blipFill>
                          <a:blip r:embed="rId4"/>
                          <a:stretch>
                            <a:fillRect l="-102273" t="-408333" r="-90909"/>
                          </a:stretch>
                        </a:blipFill>
                      </a:tcPr>
                    </a:tc>
                    <a:tc>
                      <a:txBody>
                        <a:bodyPr/>
                        <a:lstStyle/>
                        <a:p>
                          <a:endParaRPr lang="en-US"/>
                        </a:p>
                      </a:txBody>
                      <a:tcPr marL="45720" marR="45720">
                        <a:blipFill>
                          <a:blip r:embed="rId4"/>
                          <a:stretch>
                            <a:fillRect l="-222500" t="-408333"/>
                          </a:stretch>
                        </a:blipFill>
                      </a:tcPr>
                    </a:tc>
                    <a:extLst>
                      <a:ext uri="{0D108BD9-81ED-4DB2-BD59-A6C34878D82A}">
                        <a16:rowId xmlns:a16="http://schemas.microsoft.com/office/drawing/2014/main" val="10008"/>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1C0DEBAF-3D59-EF4C-ADD8-6C77910BE460}"/>
                  </a:ext>
                </a:extLst>
              </p:cNvPr>
              <p:cNvGraphicFramePr>
                <a:graphicFrameLocks noGrp="1"/>
              </p:cNvGraphicFramePr>
              <p:nvPr>
                <p:extLst/>
              </p:nvPr>
            </p:nvGraphicFramePr>
            <p:xfrm>
              <a:off x="9632120" y="2023214"/>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charset="0"/>
                                  </a:rPr>
                                  <m:t>𝐸𝑝𝑖𝑑</m:t>
                                </m:r>
                              </m:oMath>
                            </m:oMathPara>
                          </a14:m>
                          <a:endParaRPr lang="en-US" sz="1400" dirty="0"/>
                        </a:p>
                      </a:txBody>
                      <a:tcPr marL="45720" marR="45720"/>
                    </a:tc>
                    <a:tc>
                      <a:txBody>
                        <a:bodyPr/>
                        <a:lstStyle/>
                        <a:p>
                          <a:pPr/>
                          <a14:m>
                            <m:oMathPara xmlns:m="http://schemas.openxmlformats.org/officeDocument/2006/math">
                              <m:oMathParaPr>
                                <m:jc m:val="centerGroup"/>
                              </m:oMathParaPr>
                              <m:oMath xmlns:m="http://schemas.openxmlformats.org/officeDocument/2006/math">
                                <m:r>
                                  <a:rPr lang="de-DE" sz="1400" b="0" i="1" smtClean="0">
                                    <a:latin typeface="Cambria Math" panose="02040503050406030204" pitchFamily="18" charset="0"/>
                                  </a:rPr>
                                  <m:t>𝑃</m:t>
                                </m:r>
                              </m:oMath>
                            </m:oMathPara>
                          </a14:m>
                          <a:endParaRPr lang="en-US" sz="1400" dirty="0"/>
                        </a:p>
                      </a:txBody>
                      <a:tcPr marL="45720" marR="45720"/>
                    </a:tc>
                    <a:extLst>
                      <a:ext uri="{0D108BD9-81ED-4DB2-BD59-A6C34878D82A}">
                        <a16:rowId xmlns:a16="http://schemas.microsoft.com/office/drawing/2014/main" val="10000"/>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𝑓𝑎𝑙𝑠𝑒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8</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1"/>
                      </a:ext>
                    </a:extLst>
                  </a:tr>
                  <a:tr h="306000">
                    <a:tc>
                      <a:txBody>
                        <a:bodyPr/>
                        <a:lstStyle/>
                        <a:p>
                          <a:pPr algn="ctr"/>
                          <a14:m>
                            <m:oMathPara xmlns:m="http://schemas.openxmlformats.org/officeDocument/2006/math">
                              <m:oMathParaPr>
                                <m:jc m:val="centerGroup"/>
                              </m:oMathParaPr>
                              <m:oMath xmlns:m="http://schemas.openxmlformats.org/officeDocument/2006/math">
                                <m:r>
                                  <a:rPr lang="en-US" sz="1400" i="1" dirty="0" smtClean="0">
                                    <a:latin typeface="Cambria Math" panose="02040503050406030204" pitchFamily="18" charset="0"/>
                                    <a:ea typeface="Cambria Math" panose="02040503050406030204" pitchFamily="18" charset="0"/>
                                  </a:rPr>
                                  <m:t>𝑡𝑟𝑢𝑒</m:t>
                                </m:r>
                              </m:oMath>
                            </m:oMathPara>
                          </a14:m>
                          <a:endParaRPr lang="en-US" sz="1400" i="1" dirty="0">
                            <a:latin typeface="Cambria Math" panose="02040503050406030204" pitchFamily="18" charset="0"/>
                            <a:ea typeface="Cambria Math" panose="02040503050406030204" pitchFamily="18" charset="0"/>
                          </a:endParaRPr>
                        </a:p>
                      </a:txBody>
                      <a:tcPr marL="45720" marR="45720"/>
                    </a:tc>
                    <a:tc>
                      <a:txBody>
                        <a:bodyPr/>
                        <a:lstStyle/>
                        <a:p>
                          <a:pPr algn="l"/>
                          <a14:m>
                            <m:oMath xmlns:m="http://schemas.openxmlformats.org/officeDocument/2006/math">
                              <m:r>
                                <a:rPr lang="en-US" sz="1400" i="1" dirty="0" smtClean="0">
                                  <a:solidFill>
                                    <a:schemeClr val="tx1"/>
                                  </a:solidFill>
                                  <a:latin typeface="Cambria Math" panose="02040503050406030204" pitchFamily="18" charset="0"/>
                                  <a:ea typeface="Cambria Math" panose="02040503050406030204" pitchFamily="18" charset="0"/>
                                </a:rPr>
                                <m:t>0.</m:t>
                              </m:r>
                              <m:r>
                                <a:rPr lang="de-DE" sz="1400" b="0" i="1" dirty="0" smtClean="0">
                                  <a:solidFill>
                                    <a:schemeClr val="tx1"/>
                                  </a:solidFill>
                                  <a:latin typeface="Cambria Math" panose="02040503050406030204" pitchFamily="18" charset="0"/>
                                  <a:ea typeface="Cambria Math" panose="02040503050406030204" pitchFamily="18" charset="0"/>
                                </a:rPr>
                                <m:t>2</m:t>
                              </m:r>
                            </m:oMath>
                          </a14:m>
                          <a:r>
                            <a:rPr lang="en-US" sz="1400" i="0" dirty="0">
                              <a:solidFill>
                                <a:schemeClr val="tx1"/>
                              </a:solidFill>
                              <a:latin typeface="Cambria Math" panose="02040503050406030204" pitchFamily="18" charset="0"/>
                              <a:ea typeface="Cambria Math" panose="02040503050406030204" pitchFamily="18" charset="0"/>
                            </a:rPr>
                            <a:t> </a:t>
                          </a:r>
                        </a:p>
                      </a:txBody>
                      <a:tcPr marL="45720" marR="45720"/>
                    </a:tc>
                    <a:extLst>
                      <a:ext uri="{0D108BD9-81ED-4DB2-BD59-A6C34878D82A}">
                        <a16:rowId xmlns:a16="http://schemas.microsoft.com/office/drawing/2014/main" val="10008"/>
                      </a:ext>
                    </a:extLst>
                  </a:tr>
                </a:tbl>
              </a:graphicData>
            </a:graphic>
          </p:graphicFrame>
        </mc:Choice>
        <mc:Fallback xmlns="">
          <p:graphicFrame>
            <p:nvGraphicFramePr>
              <p:cNvPr id="9" name="Table 8">
                <a:extLst>
                  <a:ext uri="{FF2B5EF4-FFF2-40B4-BE49-F238E27FC236}">
                    <a16:creationId xmlns:a16="http://schemas.microsoft.com/office/drawing/2014/main" id="{1C0DEBAF-3D59-EF4C-ADD8-6C77910BE460}"/>
                  </a:ext>
                </a:extLst>
              </p:cNvPr>
              <p:cNvGraphicFramePr>
                <a:graphicFrameLocks noGrp="1"/>
              </p:cNvGraphicFramePr>
              <p:nvPr>
                <p:extLst/>
              </p:nvPr>
            </p:nvGraphicFramePr>
            <p:xfrm>
              <a:off x="9632120" y="2023214"/>
              <a:ext cx="963105" cy="918000"/>
            </p:xfrm>
            <a:graphic>
              <a:graphicData uri="http://schemas.openxmlformats.org/drawingml/2006/table">
                <a:tbl>
                  <a:tblPr firstRow="1" bandRow="1">
                    <a:tableStyleId>{793D81CF-94F2-401A-BA57-92F5A7B2D0C5}</a:tableStyleId>
                  </a:tblPr>
                  <a:tblGrid>
                    <a:gridCol w="558927">
                      <a:extLst>
                        <a:ext uri="{9D8B030D-6E8A-4147-A177-3AD203B41FA5}">
                          <a16:colId xmlns:a16="http://schemas.microsoft.com/office/drawing/2014/main" val="20000"/>
                        </a:ext>
                      </a:extLst>
                    </a:gridCol>
                    <a:gridCol w="404178">
                      <a:extLst>
                        <a:ext uri="{9D8B030D-6E8A-4147-A177-3AD203B41FA5}">
                          <a16:colId xmlns:a16="http://schemas.microsoft.com/office/drawing/2014/main" val="20003"/>
                        </a:ext>
                      </a:extLst>
                    </a:gridCol>
                  </a:tblGrid>
                  <a:tr h="306000">
                    <a:tc>
                      <a:txBody>
                        <a:bodyPr/>
                        <a:lstStyle/>
                        <a:p>
                          <a:endParaRPr lang="en-US"/>
                        </a:p>
                      </a:txBody>
                      <a:tcPr marL="45720" marR="45720">
                        <a:blipFill>
                          <a:blip r:embed="rId5"/>
                          <a:stretch>
                            <a:fillRect l="-2222" t="-4167" r="-71111" b="-204167"/>
                          </a:stretch>
                        </a:blipFill>
                      </a:tcPr>
                    </a:tc>
                    <a:tc>
                      <a:txBody>
                        <a:bodyPr/>
                        <a:lstStyle/>
                        <a:p>
                          <a:endParaRPr lang="en-US"/>
                        </a:p>
                      </a:txBody>
                      <a:tcPr marL="45720" marR="45720">
                        <a:blipFill>
                          <a:blip r:embed="rId5"/>
                          <a:stretch>
                            <a:fillRect l="-143750" t="-4167" b="-204167"/>
                          </a:stretch>
                        </a:blipFill>
                      </a:tcPr>
                    </a:tc>
                    <a:extLst>
                      <a:ext uri="{0D108BD9-81ED-4DB2-BD59-A6C34878D82A}">
                        <a16:rowId xmlns:a16="http://schemas.microsoft.com/office/drawing/2014/main" val="10000"/>
                      </a:ext>
                    </a:extLst>
                  </a:tr>
                  <a:tr h="306000">
                    <a:tc>
                      <a:txBody>
                        <a:bodyPr/>
                        <a:lstStyle/>
                        <a:p>
                          <a:endParaRPr lang="en-US"/>
                        </a:p>
                      </a:txBody>
                      <a:tcPr marL="45720" marR="45720">
                        <a:blipFill>
                          <a:blip r:embed="rId5"/>
                          <a:stretch>
                            <a:fillRect l="-2222" t="-100000" r="-71111" b="-96000"/>
                          </a:stretch>
                        </a:blipFill>
                      </a:tcPr>
                    </a:tc>
                    <a:tc>
                      <a:txBody>
                        <a:bodyPr/>
                        <a:lstStyle/>
                        <a:p>
                          <a:endParaRPr lang="en-US"/>
                        </a:p>
                      </a:txBody>
                      <a:tcPr marL="45720" marR="45720">
                        <a:blipFill>
                          <a:blip r:embed="rId5"/>
                          <a:stretch>
                            <a:fillRect l="-143750" t="-100000" b="-96000"/>
                          </a:stretch>
                        </a:blipFill>
                      </a:tcPr>
                    </a:tc>
                    <a:extLst>
                      <a:ext uri="{0D108BD9-81ED-4DB2-BD59-A6C34878D82A}">
                        <a16:rowId xmlns:a16="http://schemas.microsoft.com/office/drawing/2014/main" val="10001"/>
                      </a:ext>
                    </a:extLst>
                  </a:tr>
                  <a:tr h="306000">
                    <a:tc>
                      <a:txBody>
                        <a:bodyPr/>
                        <a:lstStyle/>
                        <a:p>
                          <a:endParaRPr lang="en-US"/>
                        </a:p>
                      </a:txBody>
                      <a:tcPr marL="45720" marR="45720">
                        <a:blipFill>
                          <a:blip r:embed="rId5"/>
                          <a:stretch>
                            <a:fillRect l="-2222" t="-208333" r="-71111"/>
                          </a:stretch>
                        </a:blipFill>
                      </a:tcPr>
                    </a:tc>
                    <a:tc>
                      <a:txBody>
                        <a:bodyPr/>
                        <a:lstStyle/>
                        <a:p>
                          <a:endParaRPr lang="en-US"/>
                        </a:p>
                      </a:txBody>
                      <a:tcPr marL="45720" marR="45720">
                        <a:blipFill>
                          <a:blip r:embed="rId5"/>
                          <a:stretch>
                            <a:fillRect l="-143750" t="-208333"/>
                          </a:stretch>
                        </a:blipFill>
                      </a:tcPr>
                    </a:tc>
                    <a:extLst>
                      <a:ext uri="{0D108BD9-81ED-4DB2-BD59-A6C34878D82A}">
                        <a16:rowId xmlns:a16="http://schemas.microsoft.com/office/drawing/2014/main" val="10008"/>
                      </a:ext>
                    </a:extLst>
                  </a:tr>
                </a:tbl>
              </a:graphicData>
            </a:graphic>
          </p:graphicFrame>
        </mc:Fallback>
      </mc:AlternateContent>
      <p:grpSp>
        <p:nvGrpSpPr>
          <p:cNvPr id="10" name="Group 9">
            <a:extLst>
              <a:ext uri="{FF2B5EF4-FFF2-40B4-BE49-F238E27FC236}">
                <a16:creationId xmlns:a16="http://schemas.microsoft.com/office/drawing/2014/main" id="{08D90C2D-2D07-D844-9874-310E09B4FC53}"/>
              </a:ext>
            </a:extLst>
          </p:cNvPr>
          <p:cNvGrpSpPr/>
          <p:nvPr/>
        </p:nvGrpSpPr>
        <p:grpSpPr>
          <a:xfrm>
            <a:off x="8982455" y="3002266"/>
            <a:ext cx="2158963" cy="1026482"/>
            <a:chOff x="835638" y="3999781"/>
            <a:chExt cx="2158963" cy="1026482"/>
          </a:xfrm>
        </p:grpSpPr>
        <p:grpSp>
          <p:nvGrpSpPr>
            <p:cNvPr id="11" name="Group 10">
              <a:extLst>
                <a:ext uri="{FF2B5EF4-FFF2-40B4-BE49-F238E27FC236}">
                  <a16:creationId xmlns:a16="http://schemas.microsoft.com/office/drawing/2014/main" id="{8816FD12-6DB5-F74D-97E1-9DEFFB709C13}"/>
                </a:ext>
              </a:extLst>
            </p:cNvPr>
            <p:cNvGrpSpPr/>
            <p:nvPr/>
          </p:nvGrpSpPr>
          <p:grpSpPr>
            <a:xfrm>
              <a:off x="835638" y="4636750"/>
              <a:ext cx="986555" cy="389513"/>
              <a:chOff x="5532078" y="2979431"/>
              <a:chExt cx="986555" cy="389513"/>
            </a:xfrm>
          </p:grpSpPr>
          <p:sp>
            <p:nvSpPr>
              <p:cNvPr id="20" name="TextBox 19">
                <a:extLst>
                  <a:ext uri="{FF2B5EF4-FFF2-40B4-BE49-F238E27FC236}">
                    <a16:creationId xmlns:a16="http://schemas.microsoft.com/office/drawing/2014/main" id="{632DC1E7-A5A6-F440-A8E0-E2D900976D45}"/>
                  </a:ext>
                </a:extLst>
              </p:cNvPr>
              <p:cNvSpPr txBox="1"/>
              <p:nvPr/>
            </p:nvSpPr>
            <p:spPr>
              <a:xfrm>
                <a:off x="5532078" y="2979431"/>
                <a:ext cx="986555"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2D778F85-1EEF-6048-9B6B-B6C4BAA011D1}"/>
                      </a:ext>
                    </a:extLst>
                  </p:cNvPr>
                  <p:cNvSpPr/>
                  <p:nvPr/>
                </p:nvSpPr>
                <p:spPr>
                  <a:xfrm>
                    <a:off x="5554267" y="2998508"/>
                    <a:ext cx="93095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𝑇𝑟𝑎𝑣𝑒𝑙</m:t>
                          </m:r>
                        </m:oMath>
                      </m:oMathPara>
                    </a14:m>
                    <a:endParaRPr lang="de-DE" dirty="0"/>
                  </a:p>
                </p:txBody>
              </p:sp>
            </mc:Choice>
            <mc:Fallback xmlns="">
              <p:sp>
                <p:nvSpPr>
                  <p:cNvPr id="10" name="Rectangle 9">
                    <a:extLst>
                      <a:ext uri="{FF2B5EF4-FFF2-40B4-BE49-F238E27FC236}">
                        <a16:creationId xmlns:a16="http://schemas.microsoft.com/office/drawing/2014/main" id="{23CEF30E-563F-9C41-B061-B774555DA337}"/>
                      </a:ext>
                    </a:extLst>
                  </p:cNvPr>
                  <p:cNvSpPr>
                    <a:spLocks noRot="1" noChangeAspect="1" noMove="1" noResize="1" noEditPoints="1" noAdjustHandles="1" noChangeArrowheads="1" noChangeShapeType="1" noTextEdit="1"/>
                  </p:cNvSpPr>
                  <p:nvPr/>
                </p:nvSpPr>
                <p:spPr>
                  <a:xfrm>
                    <a:off x="5554267" y="2998508"/>
                    <a:ext cx="930959" cy="369332"/>
                  </a:xfrm>
                  <a:prstGeom prst="rect">
                    <a:avLst/>
                  </a:prstGeom>
                  <a:blipFill>
                    <a:blip r:embed="rId6"/>
                    <a:stretch>
                      <a:fillRect/>
                    </a:stretch>
                  </a:blipFill>
                </p:spPr>
                <p:txBody>
                  <a:bodyPr/>
                  <a:lstStyle/>
                  <a:p>
                    <a:r>
                      <a:rPr lang="de-DE">
                        <a:noFill/>
                      </a:rPr>
                      <a:t> </a:t>
                    </a:r>
                  </a:p>
                </p:txBody>
              </p:sp>
            </mc:Fallback>
          </mc:AlternateContent>
        </p:grpSp>
        <p:grpSp>
          <p:nvGrpSpPr>
            <p:cNvPr id="12" name="Group 11">
              <a:extLst>
                <a:ext uri="{FF2B5EF4-FFF2-40B4-BE49-F238E27FC236}">
                  <a16:creationId xmlns:a16="http://schemas.microsoft.com/office/drawing/2014/main" id="{BE21A39A-B0E2-DC41-B037-F220751838AA}"/>
                </a:ext>
              </a:extLst>
            </p:cNvPr>
            <p:cNvGrpSpPr/>
            <p:nvPr/>
          </p:nvGrpSpPr>
          <p:grpSpPr>
            <a:xfrm>
              <a:off x="1604770" y="3999781"/>
              <a:ext cx="724173" cy="389513"/>
              <a:chOff x="6518638" y="3371343"/>
              <a:chExt cx="724173" cy="389513"/>
            </a:xfrm>
          </p:grpSpPr>
          <p:sp>
            <p:nvSpPr>
              <p:cNvPr id="18" name="TextBox 17">
                <a:extLst>
                  <a:ext uri="{FF2B5EF4-FFF2-40B4-BE49-F238E27FC236}">
                    <a16:creationId xmlns:a16="http://schemas.microsoft.com/office/drawing/2014/main" id="{1A5B2E2F-D9FE-6D42-9DF6-F8431A04CAEC}"/>
                  </a:ext>
                </a:extLst>
              </p:cNvPr>
              <p:cNvSpPr txBox="1"/>
              <p:nvPr/>
            </p:nvSpPr>
            <p:spPr>
              <a:xfrm>
                <a:off x="6545891" y="3371343"/>
                <a:ext cx="669668"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0F47A948-D087-3049-86AB-22B7CC3A8081}"/>
                      </a:ext>
                    </a:extLst>
                  </p:cNvPr>
                  <p:cNvSpPr/>
                  <p:nvPr/>
                </p:nvSpPr>
                <p:spPr>
                  <a:xfrm>
                    <a:off x="6518638" y="3390420"/>
                    <a:ext cx="72417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𝐸𝑝𝑖𝑑</m:t>
                          </m:r>
                        </m:oMath>
                      </m:oMathPara>
                    </a14:m>
                    <a:endParaRPr lang="de-DE" dirty="0"/>
                  </a:p>
                </p:txBody>
              </p:sp>
            </mc:Choice>
            <mc:Fallback xmlns="">
              <p:sp>
                <p:nvSpPr>
                  <p:cNvPr id="13" name="Rectangle 12">
                    <a:extLst>
                      <a:ext uri="{FF2B5EF4-FFF2-40B4-BE49-F238E27FC236}">
                        <a16:creationId xmlns:a16="http://schemas.microsoft.com/office/drawing/2014/main" id="{68CFE619-0669-304C-AEDF-2CBC66A2DC0B}"/>
                      </a:ext>
                    </a:extLst>
                  </p:cNvPr>
                  <p:cNvSpPr>
                    <a:spLocks noRot="1" noChangeAspect="1" noMove="1" noResize="1" noEditPoints="1" noAdjustHandles="1" noChangeArrowheads="1" noChangeShapeType="1" noTextEdit="1"/>
                  </p:cNvSpPr>
                  <p:nvPr/>
                </p:nvSpPr>
                <p:spPr>
                  <a:xfrm>
                    <a:off x="6518638" y="3390420"/>
                    <a:ext cx="724173" cy="369332"/>
                  </a:xfrm>
                  <a:prstGeom prst="rect">
                    <a:avLst/>
                  </a:prstGeom>
                  <a:blipFill>
                    <a:blip r:embed="rId7"/>
                    <a:stretch>
                      <a:fillRect b="-9677"/>
                    </a:stretch>
                  </a:blipFill>
                </p:spPr>
                <p:txBody>
                  <a:bodyPr/>
                  <a:lstStyle/>
                  <a:p>
                    <a:r>
                      <a:rPr lang="de-DE">
                        <a:noFill/>
                      </a:rPr>
                      <a:t> </a:t>
                    </a:r>
                  </a:p>
                </p:txBody>
              </p:sp>
            </mc:Fallback>
          </mc:AlternateContent>
        </p:grpSp>
        <p:grpSp>
          <p:nvGrpSpPr>
            <p:cNvPr id="13" name="Group 12">
              <a:extLst>
                <a:ext uri="{FF2B5EF4-FFF2-40B4-BE49-F238E27FC236}">
                  <a16:creationId xmlns:a16="http://schemas.microsoft.com/office/drawing/2014/main" id="{E1E3C217-BFC3-8943-824E-8BEBC6AEA15F}"/>
                </a:ext>
              </a:extLst>
            </p:cNvPr>
            <p:cNvGrpSpPr/>
            <p:nvPr/>
          </p:nvGrpSpPr>
          <p:grpSpPr>
            <a:xfrm>
              <a:off x="2223372" y="4635646"/>
              <a:ext cx="771229" cy="389513"/>
              <a:chOff x="6102187" y="5664879"/>
              <a:chExt cx="771229" cy="389513"/>
            </a:xfrm>
          </p:grpSpPr>
          <p:sp>
            <p:nvSpPr>
              <p:cNvPr id="16" name="TextBox 15">
                <a:extLst>
                  <a:ext uri="{FF2B5EF4-FFF2-40B4-BE49-F238E27FC236}">
                    <a16:creationId xmlns:a16="http://schemas.microsoft.com/office/drawing/2014/main" id="{A9592B28-953C-7E45-899C-DA0CF27D7E5D}"/>
                  </a:ext>
                </a:extLst>
              </p:cNvPr>
              <p:cNvSpPr txBox="1"/>
              <p:nvPr/>
            </p:nvSpPr>
            <p:spPr>
              <a:xfrm>
                <a:off x="6144411" y="5664879"/>
                <a:ext cx="656802" cy="389513"/>
              </a:xfrm>
              <a:prstGeom prst="ellipse">
                <a:avLst/>
              </a:prstGeom>
              <a:noFill/>
              <a:ln>
                <a:solidFill>
                  <a:schemeClr val="tx1"/>
                </a:solidFill>
              </a:ln>
            </p:spPr>
            <p:txBody>
              <a:bodyPr wrap="square" lIns="0" tIns="0" rIns="0" bIns="0" rtlCol="0">
                <a:spAutoFit/>
              </a:bodyPr>
              <a:lstStyle/>
              <a:p>
                <a:endParaRPr lang="de-DE" dirty="0"/>
              </a:p>
            </p:txBody>
          </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34A6F88B-D00B-C74D-AB7C-3206F43A9514}"/>
                      </a:ext>
                    </a:extLst>
                  </p:cNvPr>
                  <p:cNvSpPr/>
                  <p:nvPr/>
                </p:nvSpPr>
                <p:spPr>
                  <a:xfrm>
                    <a:off x="6102187" y="5683956"/>
                    <a:ext cx="771229" cy="370436"/>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de-DE" i="1" smtClean="0">
                              <a:latin typeface="Cambria Math" charset="0"/>
                            </a:rPr>
                            <m:t>𝑆𝑖𝑐𝑘</m:t>
                          </m:r>
                        </m:oMath>
                      </m:oMathPara>
                    </a14:m>
                    <a:endParaRPr lang="de-DE" dirty="0"/>
                  </a:p>
                </p:txBody>
              </p:sp>
            </mc:Choice>
            <mc:Fallback xmlns="">
              <p:sp>
                <p:nvSpPr>
                  <p:cNvPr id="41" name="Rectangle 40">
                    <a:extLst>
                      <a:ext uri="{FF2B5EF4-FFF2-40B4-BE49-F238E27FC236}">
                        <a16:creationId xmlns:a16="http://schemas.microsoft.com/office/drawing/2014/main" id="{23F6380D-279B-2544-8BC3-F212C1516CED}"/>
                      </a:ext>
                    </a:extLst>
                  </p:cNvPr>
                  <p:cNvSpPr>
                    <a:spLocks noRot="1" noChangeAspect="1" noMove="1" noResize="1" noEditPoints="1" noAdjustHandles="1" noChangeArrowheads="1" noChangeShapeType="1" noTextEdit="1"/>
                  </p:cNvSpPr>
                  <p:nvPr/>
                </p:nvSpPr>
                <p:spPr>
                  <a:xfrm>
                    <a:off x="6102187" y="5683956"/>
                    <a:ext cx="771229" cy="370436"/>
                  </a:xfrm>
                  <a:prstGeom prst="rect">
                    <a:avLst/>
                  </a:prstGeom>
                  <a:blipFill>
                    <a:blip r:embed="rId8"/>
                    <a:stretch>
                      <a:fillRect/>
                    </a:stretch>
                  </a:blipFill>
                </p:spPr>
                <p:txBody>
                  <a:bodyPr/>
                  <a:lstStyle/>
                  <a:p>
                    <a:r>
                      <a:rPr lang="de-DE">
                        <a:noFill/>
                      </a:rPr>
                      <a:t> </a:t>
                    </a:r>
                  </a:p>
                </p:txBody>
              </p:sp>
            </mc:Fallback>
          </mc:AlternateContent>
        </p:grpSp>
        <p:cxnSp>
          <p:nvCxnSpPr>
            <p:cNvPr id="14" name="Straight Arrow Connector 13">
              <a:extLst>
                <a:ext uri="{FF2B5EF4-FFF2-40B4-BE49-F238E27FC236}">
                  <a16:creationId xmlns:a16="http://schemas.microsoft.com/office/drawing/2014/main" id="{4ADE6660-954C-804B-B9BC-7A616B02A71D}"/>
                </a:ext>
              </a:extLst>
            </p:cNvPr>
            <p:cNvCxnSpPr>
              <a:stCxn id="18" idx="3"/>
              <a:endCxn id="20" idx="0"/>
            </p:cNvCxnSpPr>
            <p:nvPr/>
          </p:nvCxnSpPr>
          <p:spPr>
            <a:xfrm flipH="1">
              <a:off x="1328916" y="4332251"/>
              <a:ext cx="401178" cy="3044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6E2A990-22DA-C544-B0EC-2BB0F8DFA022}"/>
                </a:ext>
              </a:extLst>
            </p:cNvPr>
            <p:cNvCxnSpPr>
              <a:cxnSpLocks/>
              <a:stCxn id="18" idx="5"/>
              <a:endCxn id="16" idx="0"/>
            </p:cNvCxnSpPr>
            <p:nvPr/>
          </p:nvCxnSpPr>
          <p:spPr>
            <a:xfrm>
              <a:off x="2203620" y="4332251"/>
              <a:ext cx="390377" cy="3033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 27">
            <a:extLst>
              <a:ext uri="{FF2B5EF4-FFF2-40B4-BE49-F238E27FC236}">
                <a16:creationId xmlns:a16="http://schemas.microsoft.com/office/drawing/2014/main" id="{2C009DDC-5A7E-2744-B051-B50D2804A763}"/>
              </a:ext>
            </a:extLst>
          </p:cNvPr>
          <p:cNvGrpSpPr/>
          <p:nvPr/>
        </p:nvGrpSpPr>
        <p:grpSpPr>
          <a:xfrm>
            <a:off x="7023149" y="2823160"/>
            <a:ext cx="1827420" cy="720009"/>
            <a:chOff x="1343888" y="5164851"/>
            <a:chExt cx="1827420" cy="720009"/>
          </a:xfrm>
        </p:grpSpPr>
        <p:sp>
          <p:nvSpPr>
            <p:cNvPr id="29" name="TextBox 28">
              <a:extLst>
                <a:ext uri="{FF2B5EF4-FFF2-40B4-BE49-F238E27FC236}">
                  <a16:creationId xmlns:a16="http://schemas.microsoft.com/office/drawing/2014/main" id="{026BC4C1-B5D1-1F48-83C9-16F1184009E5}"/>
                </a:ext>
              </a:extLst>
            </p:cNvPr>
            <p:cNvSpPr txBox="1"/>
            <p:nvPr/>
          </p:nvSpPr>
          <p:spPr>
            <a:xfrm>
              <a:off x="1343888" y="5164851"/>
              <a:ext cx="1827420" cy="720009"/>
            </a:xfrm>
            <a:prstGeom prst="cloudCallout">
              <a:avLst>
                <a:gd name="adj1" fmla="val -82745"/>
                <a:gd name="adj2" fmla="val -23911"/>
              </a:avLst>
            </a:prstGeom>
            <a:solidFill>
              <a:srgbClr val="FFC000"/>
            </a:solidFill>
            <a:ln>
              <a:noFill/>
            </a:ln>
          </p:spPr>
          <p:style>
            <a:lnRef idx="0">
              <a:schemeClr val="accent1"/>
            </a:lnRef>
            <a:fillRef idx="3">
              <a:schemeClr val="accent1"/>
            </a:fillRef>
            <a:effectRef idx="3">
              <a:schemeClr val="accent1"/>
            </a:effectRef>
            <a:fontRef idx="minor">
              <a:schemeClr val="lt1"/>
            </a:fontRef>
          </p:style>
          <p:txBody>
            <a:bodyPr wrap="square" rtlCol="0">
              <a:noAutofit/>
            </a:bodyPr>
            <a:lstStyle/>
            <a:p>
              <a:endParaRPr lang="de-DE" dirty="0"/>
            </a:p>
          </p:txBody>
        </p:sp>
        <p:sp>
          <p:nvSpPr>
            <p:cNvPr id="30" name="Rectangle 29">
              <a:extLst>
                <a:ext uri="{FF2B5EF4-FFF2-40B4-BE49-F238E27FC236}">
                  <a16:creationId xmlns:a16="http://schemas.microsoft.com/office/drawing/2014/main" id="{33FCAD4B-5D97-6E48-817F-1E6AA360D1E0}"/>
                </a:ext>
              </a:extLst>
            </p:cNvPr>
            <p:cNvSpPr/>
            <p:nvPr/>
          </p:nvSpPr>
          <p:spPr>
            <a:xfrm>
              <a:off x="1520861" y="5201689"/>
              <a:ext cx="1473473" cy="646331"/>
            </a:xfrm>
            <a:prstGeom prst="rect">
              <a:avLst/>
            </a:prstGeom>
          </p:spPr>
          <p:txBody>
            <a:bodyPr wrap="square">
              <a:spAutoFit/>
            </a:bodyPr>
            <a:lstStyle/>
            <a:p>
              <a:pPr algn="ctr"/>
              <a:r>
                <a:rPr lang="de-DE" dirty="0">
                  <a:solidFill>
                    <a:schemeClr val="bg1"/>
                  </a:solidFill>
                </a:rPr>
                <a:t>Was ist der Unterschied?</a:t>
              </a:r>
            </a:p>
          </p:txBody>
        </p:sp>
      </p:grpSp>
    </p:spTree>
    <p:extLst>
      <p:ext uri="{BB962C8B-B14F-4D97-AF65-F5344CB8AC3E}">
        <p14:creationId xmlns:p14="http://schemas.microsoft.com/office/powerpoint/2010/main" val="1188782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8" end="8"/>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63DD7-7D88-A54A-95AF-A97F1302D483}"/>
              </a:ext>
            </a:extLst>
          </p:cNvPr>
          <p:cNvSpPr>
            <a:spLocks noGrp="1"/>
          </p:cNvSpPr>
          <p:nvPr>
            <p:ph type="title"/>
          </p:nvPr>
        </p:nvSpPr>
        <p:spPr/>
        <p:txBody>
          <a:bodyPr/>
          <a:lstStyle/>
          <a:p>
            <a:r>
              <a:rPr lang="de-DE" dirty="0"/>
              <a:t>Formale Betrachtung von bedingten Unabhängigkeiten in BNs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62AAB3AB-2A50-9641-9E81-552DBA77598E}"/>
                  </a:ext>
                </a:extLst>
              </p:cNvPr>
              <p:cNvSpPr>
                <a:spLocks noGrp="1"/>
              </p:cNvSpPr>
              <p:nvPr>
                <p:ph idx="1"/>
              </p:nvPr>
            </p:nvSpPr>
            <p:spPr/>
            <p:txBody>
              <a:bodyPr/>
              <a:lstStyle/>
              <a:p>
                <a:r>
                  <a:rPr lang="de-DE" dirty="0"/>
                  <a:t>Gegeben ein BN </a:t>
                </a:r>
                <a14:m>
                  <m:oMath xmlns:m="http://schemas.openxmlformats.org/officeDocument/2006/math">
                    <m:r>
                      <a:rPr lang="de-DE" b="0" i="1" dirty="0" smtClean="0">
                        <a:latin typeface="Cambria Math" panose="02040503050406030204" pitchFamily="18" charset="0"/>
                      </a:rPr>
                      <m:t>𝐵</m:t>
                    </m:r>
                  </m:oMath>
                </a14:m>
                <a:r>
                  <a:rPr lang="de-DE" dirty="0"/>
                  <a:t> über Zufallsvariablen </a:t>
                </a:r>
                <a14:m>
                  <m:oMath xmlns:m="http://schemas.openxmlformats.org/officeDocument/2006/math">
                    <m:r>
                      <a:rPr lang="de-DE" b="1" i="1" smtClean="0">
                        <a:latin typeface="Cambria Math" panose="02040503050406030204" pitchFamily="18" charset="0"/>
                      </a:rPr>
                      <m:t>𝑹</m:t>
                    </m:r>
                  </m:oMath>
                </a14:m>
                <a:r>
                  <a:rPr lang="de-DE" dirty="0"/>
                  <a:t> </a:t>
                </a:r>
              </a:p>
              <a:p>
                <a:r>
                  <a:rPr lang="de-DE" dirty="0">
                    <a:solidFill>
                      <a:schemeClr val="accent1"/>
                    </a:solidFill>
                  </a:rPr>
                  <a:t>Markov </a:t>
                </a:r>
                <a:r>
                  <a:rPr lang="de-DE" dirty="0" err="1">
                    <a:solidFill>
                      <a:schemeClr val="accent1"/>
                    </a:solidFill>
                  </a:rPr>
                  <a:t>Blanket</a:t>
                </a:r>
                <a:r>
                  <a:rPr lang="de-DE" dirty="0"/>
                  <a:t> in BNs:</a:t>
                </a:r>
                <a:br>
                  <a:rPr lang="de-DE" dirty="0"/>
                </a:br>
                <a:r>
                  <a:rPr lang="de-DE" dirty="0"/>
                  <a:t>Eltern, Kinder und alle weiteren Eltern der Kinder, i.e., </a:t>
                </a:r>
              </a:p>
              <a:p>
                <a:pPr marL="0" indent="0">
                  <a:buNone/>
                </a:pPr>
                <a14:m>
                  <m:oMathPara xmlns:m="http://schemas.openxmlformats.org/officeDocument/2006/math">
                    <m:oMathParaPr>
                      <m:jc m:val="centerGroup"/>
                    </m:oMathParaPr>
                    <m:oMath xmlns:m="http://schemas.openxmlformats.org/officeDocument/2006/math">
                      <m:r>
                        <m:rPr>
                          <m:sty m:val="p"/>
                        </m:rPr>
                        <a:rPr lang="de-DE" altLang="ko-KR">
                          <a:latin typeface="Cambria Math" panose="02040503050406030204" pitchFamily="18" charset="0"/>
                        </a:rPr>
                        <m:t>MB</m:t>
                      </m:r>
                      <m:d>
                        <m:dPr>
                          <m:ctrlPr>
                            <a:rPr lang="de-DE" altLang="ko-KR" i="1">
                              <a:latin typeface="Cambria Math" panose="02040503050406030204" pitchFamily="18" charset="0"/>
                            </a:rPr>
                          </m:ctrlPr>
                        </m:dPr>
                        <m:e>
                          <m:r>
                            <a:rPr lang="de-DE" altLang="ko-KR" i="1">
                              <a:latin typeface="Cambria Math" panose="02040503050406030204" pitchFamily="18" charset="0"/>
                            </a:rPr>
                            <m:t>𝑅</m:t>
                          </m:r>
                        </m:e>
                      </m:d>
                      <m:r>
                        <a:rPr lang="de-DE" altLang="ko-KR">
                          <a:latin typeface="Cambria Math" panose="02040503050406030204" pitchFamily="18" charset="0"/>
                        </a:rPr>
                        <m:t>=</m:t>
                      </m:r>
                      <m:r>
                        <m:rPr>
                          <m:sty m:val="p"/>
                        </m:rPr>
                        <a:rPr lang="de-DE" altLang="ko-KR">
                          <a:latin typeface="Cambria Math" panose="02040503050406030204" pitchFamily="18" charset="0"/>
                        </a:rPr>
                        <m:t>Pa</m:t>
                      </m:r>
                      <m:d>
                        <m:dPr>
                          <m:ctrlPr>
                            <a:rPr lang="de-DE" altLang="ko-KR" i="1">
                              <a:latin typeface="Cambria Math" panose="02040503050406030204" pitchFamily="18" charset="0"/>
                            </a:rPr>
                          </m:ctrlPr>
                        </m:dPr>
                        <m:e>
                          <m:r>
                            <a:rPr lang="de-DE" altLang="ko-KR" i="1">
                              <a:latin typeface="Cambria Math" panose="02040503050406030204" pitchFamily="18" charset="0"/>
                            </a:rPr>
                            <m:t>𝑅</m:t>
                          </m:r>
                        </m:e>
                      </m:d>
                      <m:r>
                        <a:rPr lang="de-DE" altLang="ko-KR" i="1">
                          <a:latin typeface="Cambria Math" panose="02040503050406030204" pitchFamily="18" charset="0"/>
                          <a:ea typeface="Cambria Math" panose="02040503050406030204" pitchFamily="18" charset="0"/>
                        </a:rPr>
                        <m:t>∪</m:t>
                      </m:r>
                      <m:r>
                        <m:rPr>
                          <m:sty m:val="p"/>
                        </m:rPr>
                        <a:rPr lang="de-DE" altLang="ko-KR">
                          <a:latin typeface="Cambria Math" panose="02040503050406030204" pitchFamily="18" charset="0"/>
                          <a:ea typeface="Cambria Math" panose="02040503050406030204" pitchFamily="18" charset="0"/>
                        </a:rPr>
                        <m:t>Ch</m:t>
                      </m:r>
                      <m:d>
                        <m:dPr>
                          <m:ctrlPr>
                            <a:rPr lang="de-DE" altLang="ko-KR" i="1">
                              <a:latin typeface="Cambria Math" panose="02040503050406030204" pitchFamily="18" charset="0"/>
                              <a:ea typeface="Cambria Math" panose="02040503050406030204" pitchFamily="18" charset="0"/>
                            </a:rPr>
                          </m:ctrlPr>
                        </m:dPr>
                        <m:e>
                          <m:r>
                            <a:rPr lang="de-DE" altLang="ko-KR" i="1">
                              <a:latin typeface="Cambria Math" panose="02040503050406030204" pitchFamily="18" charset="0"/>
                              <a:ea typeface="Cambria Math" panose="02040503050406030204" pitchFamily="18" charset="0"/>
                            </a:rPr>
                            <m:t>𝑅</m:t>
                          </m:r>
                        </m:e>
                      </m:d>
                      <m:r>
                        <a:rPr lang="de-DE" altLang="ko-KR" i="1">
                          <a:latin typeface="Cambria Math" panose="02040503050406030204" pitchFamily="18" charset="0"/>
                          <a:ea typeface="Cambria Math" panose="02040503050406030204" pitchFamily="18" charset="0"/>
                        </a:rPr>
                        <m:t>∪</m:t>
                      </m:r>
                      <m:nary>
                        <m:naryPr>
                          <m:chr m:val="⋃"/>
                          <m:supHide m:val="on"/>
                          <m:ctrlPr>
                            <a:rPr lang="de-DE" altLang="ko-KR" i="1">
                              <a:latin typeface="Cambria Math" panose="02040503050406030204" pitchFamily="18" charset="0"/>
                              <a:ea typeface="Cambria Math" panose="02040503050406030204" pitchFamily="18" charset="0"/>
                            </a:rPr>
                          </m:ctrlPr>
                        </m:naryPr>
                        <m:sub>
                          <m:sSup>
                            <m:sSupPr>
                              <m:ctrlPr>
                                <a:rPr lang="de-DE" altLang="ko-KR" i="1">
                                  <a:latin typeface="Cambria Math" panose="02040503050406030204" pitchFamily="18" charset="0"/>
                                  <a:ea typeface="Cambria Math" panose="02040503050406030204" pitchFamily="18" charset="0"/>
                                </a:rPr>
                              </m:ctrlPr>
                            </m:sSupPr>
                            <m:e>
                              <m:r>
                                <m:rPr>
                                  <m:brk m:alnAt="7"/>
                                </m:rPr>
                                <a:rPr lang="de-DE" altLang="ko-KR" i="1">
                                  <a:latin typeface="Cambria Math" panose="02040503050406030204" pitchFamily="18" charset="0"/>
                                  <a:ea typeface="Cambria Math" panose="02040503050406030204" pitchFamily="18" charset="0"/>
                                </a:rPr>
                                <m:t>𝑅</m:t>
                              </m:r>
                            </m:e>
                            <m:sup>
                              <m:r>
                                <a:rPr lang="de-DE" altLang="ko-KR" i="1">
                                  <a:latin typeface="Cambria Math" panose="02040503050406030204" pitchFamily="18" charset="0"/>
                                  <a:ea typeface="Cambria Math" panose="02040503050406030204" pitchFamily="18" charset="0"/>
                                </a:rPr>
                                <m:t>′</m:t>
                              </m:r>
                            </m:sup>
                          </m:sSup>
                          <m:r>
                            <m:rPr>
                              <m:brk m:alnAt="7"/>
                            </m:rPr>
                            <a:rPr lang="de-DE" altLang="ko-KR" i="1">
                              <a:latin typeface="Cambria Math" panose="02040503050406030204" pitchFamily="18" charset="0"/>
                              <a:ea typeface="Cambria Math" panose="02040503050406030204" pitchFamily="18" charset="0"/>
                            </a:rPr>
                            <m:t>∈</m:t>
                          </m:r>
                          <m:r>
                            <m:rPr>
                              <m:sty m:val="p"/>
                              <m:brk m:alnAt="7"/>
                            </m:rPr>
                            <a:rPr lang="de-DE" altLang="ko-KR">
                              <a:latin typeface="Cambria Math" panose="02040503050406030204" pitchFamily="18" charset="0"/>
                              <a:ea typeface="Cambria Math" panose="02040503050406030204" pitchFamily="18" charset="0"/>
                            </a:rPr>
                            <m:t>C</m:t>
                          </m:r>
                          <m:r>
                            <m:rPr>
                              <m:sty m:val="p"/>
                            </m:rPr>
                            <a:rPr lang="de-DE" altLang="ko-KR">
                              <a:latin typeface="Cambria Math" panose="02040503050406030204" pitchFamily="18" charset="0"/>
                              <a:ea typeface="Cambria Math" panose="02040503050406030204" pitchFamily="18" charset="0"/>
                            </a:rPr>
                            <m:t>h</m:t>
                          </m:r>
                          <m:d>
                            <m:dPr>
                              <m:ctrlPr>
                                <a:rPr lang="de-DE" altLang="ko-KR" i="1">
                                  <a:latin typeface="Cambria Math" panose="02040503050406030204" pitchFamily="18" charset="0"/>
                                  <a:ea typeface="Cambria Math" panose="02040503050406030204" pitchFamily="18" charset="0"/>
                                </a:rPr>
                              </m:ctrlPr>
                            </m:dPr>
                            <m:e>
                              <m:r>
                                <a:rPr lang="de-DE" altLang="ko-KR" i="1">
                                  <a:latin typeface="Cambria Math" panose="02040503050406030204" pitchFamily="18" charset="0"/>
                                  <a:ea typeface="Cambria Math" panose="02040503050406030204" pitchFamily="18" charset="0"/>
                                </a:rPr>
                                <m:t>𝑅</m:t>
                              </m:r>
                            </m:e>
                          </m:d>
                        </m:sub>
                        <m:sup/>
                        <m:e>
                          <m:r>
                            <m:rPr>
                              <m:sty m:val="p"/>
                            </m:rPr>
                            <a:rPr lang="de-DE" altLang="ko-KR">
                              <a:latin typeface="Cambria Math" panose="02040503050406030204" pitchFamily="18" charset="0"/>
                              <a:ea typeface="Cambria Math" panose="02040503050406030204" pitchFamily="18" charset="0"/>
                            </a:rPr>
                            <m:t>Pa</m:t>
                          </m:r>
                          <m:d>
                            <m:dPr>
                              <m:ctrlPr>
                                <a:rPr lang="de-DE" altLang="ko-KR" i="1">
                                  <a:latin typeface="Cambria Math" panose="02040503050406030204" pitchFamily="18" charset="0"/>
                                  <a:ea typeface="Cambria Math" panose="02040503050406030204" pitchFamily="18" charset="0"/>
                                </a:rPr>
                              </m:ctrlPr>
                            </m:dPr>
                            <m:e>
                              <m:sSup>
                                <m:sSupPr>
                                  <m:ctrlPr>
                                    <a:rPr lang="de-DE" altLang="ko-KR" b="0" i="1" smtClean="0">
                                      <a:latin typeface="Cambria Math" panose="02040503050406030204" pitchFamily="18" charset="0"/>
                                      <a:ea typeface="Cambria Math" panose="02040503050406030204" pitchFamily="18" charset="0"/>
                                    </a:rPr>
                                  </m:ctrlPr>
                                </m:sSupPr>
                                <m:e>
                                  <m:r>
                                    <a:rPr lang="de-DE" altLang="ko-KR" i="1">
                                      <a:latin typeface="Cambria Math" panose="02040503050406030204" pitchFamily="18" charset="0"/>
                                      <a:ea typeface="Cambria Math" panose="02040503050406030204" pitchFamily="18" charset="0"/>
                                    </a:rPr>
                                    <m:t>𝑅</m:t>
                                  </m:r>
                                </m:e>
                                <m:sup>
                                  <m:r>
                                    <a:rPr lang="de-DE" altLang="ko-KR" b="0" i="1" smtClean="0">
                                      <a:latin typeface="Cambria Math" panose="02040503050406030204" pitchFamily="18" charset="0"/>
                                      <a:ea typeface="Cambria Math" panose="02040503050406030204" pitchFamily="18" charset="0"/>
                                    </a:rPr>
                                    <m:t>′</m:t>
                                  </m:r>
                                </m:sup>
                              </m:sSup>
                            </m:e>
                          </m:d>
                        </m:e>
                      </m:nary>
                      <m:r>
                        <a:rPr lang="de-DE" altLang="ko-KR" i="1">
                          <a:latin typeface="Cambria Math" panose="02040503050406030204" pitchFamily="18" charset="0"/>
                          <a:ea typeface="Cambria Math" panose="02040503050406030204" pitchFamily="18" charset="0"/>
                        </a:rPr>
                        <m:t>∖</m:t>
                      </m:r>
                      <m:d>
                        <m:dPr>
                          <m:begChr m:val="{"/>
                          <m:endChr m:val="}"/>
                          <m:ctrlPr>
                            <a:rPr lang="de-DE" altLang="ko-KR" i="1">
                              <a:latin typeface="Cambria Math" panose="02040503050406030204" pitchFamily="18" charset="0"/>
                              <a:ea typeface="Cambria Math" panose="02040503050406030204" pitchFamily="18" charset="0"/>
                            </a:rPr>
                          </m:ctrlPr>
                        </m:dPr>
                        <m:e>
                          <m:r>
                            <a:rPr lang="de-DE" altLang="ko-KR" i="1">
                              <a:latin typeface="Cambria Math" panose="02040503050406030204" pitchFamily="18" charset="0"/>
                              <a:ea typeface="Cambria Math" panose="02040503050406030204" pitchFamily="18" charset="0"/>
                            </a:rPr>
                            <m:t>𝑅</m:t>
                          </m:r>
                        </m:e>
                      </m:d>
                    </m:oMath>
                  </m:oMathPara>
                </a14:m>
                <a:endParaRPr lang="de-DE" dirty="0"/>
              </a:p>
              <a:p>
                <a:r>
                  <a:rPr lang="de-DE" u="sng" dirty="0">
                    <a:solidFill>
                      <a:schemeClr val="accent1"/>
                    </a:solidFill>
                  </a:rPr>
                  <a:t>Lokale</a:t>
                </a:r>
                <a:r>
                  <a:rPr lang="de-DE" dirty="0">
                    <a:solidFill>
                      <a:schemeClr val="accent1"/>
                    </a:solidFill>
                  </a:rPr>
                  <a:t> Unabhängigkeiten</a:t>
                </a:r>
                <a:r>
                  <a:rPr lang="de-DE" dirty="0"/>
                  <a:t> in </a:t>
                </a:r>
                <a14:m>
                  <m:oMath xmlns:m="http://schemas.openxmlformats.org/officeDocument/2006/math">
                    <m:r>
                      <a:rPr lang="de-DE" b="0" i="1" dirty="0" smtClean="0">
                        <a:latin typeface="Cambria Math" panose="02040503050406030204" pitchFamily="18" charset="0"/>
                      </a:rPr>
                      <m:t>𝐵</m:t>
                    </m:r>
                  </m:oMath>
                </a14:m>
                <a:r>
                  <a:rPr lang="de-DE" dirty="0"/>
                  <a:t> </a:t>
                </a:r>
                <a:r>
                  <a:rPr lang="de-DE" i="1" dirty="0"/>
                  <a:t>analog zu einem MN</a:t>
                </a:r>
                <a:r>
                  <a:rPr lang="de-DE" dirty="0"/>
                  <a:t>:</a:t>
                </a:r>
                <a:br>
                  <a:rPr lang="de-DE" dirty="0"/>
                </a:br>
                <a:r>
                  <a:rPr lang="de-DE" dirty="0"/>
                  <a:t>Jedes </a:t>
                </a:r>
                <a14:m>
                  <m:oMath xmlns:m="http://schemas.openxmlformats.org/officeDocument/2006/math">
                    <m:r>
                      <a:rPr lang="de-DE" i="1" dirty="0" smtClean="0">
                        <a:latin typeface="Cambria Math" panose="02040503050406030204" pitchFamily="18" charset="0"/>
                      </a:rPr>
                      <m:t>𝑅</m:t>
                    </m:r>
                    <m:r>
                      <a:rPr lang="de-DE" i="1" dirty="0" smtClean="0">
                        <a:latin typeface="Cambria Math" panose="02040503050406030204" pitchFamily="18" charset="0"/>
                        <a:ea typeface="Cambria Math" panose="02040503050406030204" pitchFamily="18" charset="0"/>
                      </a:rPr>
                      <m:t>∈</m:t>
                    </m:r>
                    <m:r>
                      <a:rPr lang="de-DE" b="1" i="1" dirty="0" smtClean="0">
                        <a:latin typeface="Cambria Math" panose="02040503050406030204" pitchFamily="18" charset="0"/>
                        <a:ea typeface="Cambria Math" panose="02040503050406030204" pitchFamily="18" charset="0"/>
                      </a:rPr>
                      <m:t>𝑹</m:t>
                    </m:r>
                  </m:oMath>
                </a14:m>
                <a:r>
                  <a:rPr lang="de-DE" dirty="0"/>
                  <a:t> ist unabhängig von allen anderen Zufallsvariablen gegeben sein Markov </a:t>
                </a:r>
                <a:r>
                  <a:rPr lang="de-DE" dirty="0" err="1"/>
                  <a:t>Blanket</a:t>
                </a:r>
                <a:r>
                  <a:rPr lang="de-DE" dirty="0"/>
                  <a:t>, i.e.,</a:t>
                </a:r>
              </a:p>
              <a:p>
                <a:pPr marL="0" indent="0">
                  <a:buNone/>
                </a:pPr>
                <a14:m>
                  <m:oMathPara xmlns:m="http://schemas.openxmlformats.org/officeDocument/2006/math">
                    <m:oMathParaPr>
                      <m:jc m:val="centerGroup"/>
                    </m:oMathParaPr>
                    <m:oMath xmlns:m="http://schemas.openxmlformats.org/officeDocument/2006/math">
                      <m:d>
                        <m:dPr>
                          <m:begChr m:val="{"/>
                          <m:endChr m:val="}"/>
                          <m:ctrlPr>
                            <a:rPr lang="de-DE" i="1">
                              <a:solidFill>
                                <a:schemeClr val="accent1"/>
                              </a:solidFill>
                              <a:latin typeface="Cambria Math" panose="02040503050406030204" pitchFamily="18" charset="0"/>
                            </a:rPr>
                          </m:ctrlPr>
                        </m:dPr>
                        <m:e>
                          <m:d>
                            <m:dPr>
                              <m:ctrlPr>
                                <a:rPr lang="de-DE" i="1">
                                  <a:solidFill>
                                    <a:schemeClr val="accent1"/>
                                  </a:solidFill>
                                  <a:latin typeface="Cambria Math" panose="02040503050406030204" pitchFamily="18" charset="0"/>
                                </a:rPr>
                              </m:ctrlPr>
                            </m:dPr>
                            <m:e>
                              <m:r>
                                <a:rPr lang="de-DE" b="0" i="1" smtClean="0">
                                  <a:solidFill>
                                    <a:schemeClr val="accent1"/>
                                  </a:solidFill>
                                  <a:latin typeface="Cambria Math" panose="02040503050406030204" pitchFamily="18" charset="0"/>
                                </a:rPr>
                                <m:t>𝑅</m:t>
                              </m:r>
                              <m:r>
                                <a:rPr lang="de-DE" b="0" i="1">
                                  <a:solidFill>
                                    <a:schemeClr val="accent1"/>
                                  </a:solidFill>
                                  <a:latin typeface="Cambria Math" panose="02040503050406030204" pitchFamily="18" charset="0"/>
                                  <a:ea typeface="Cambria Math" panose="02040503050406030204" pitchFamily="18" charset="0"/>
                                </a:rPr>
                                <m:t>⊥</m:t>
                              </m:r>
                              <m:sSup>
                                <m:sSupPr>
                                  <m:ctrlPr>
                                    <a:rPr lang="de-DE" b="0" i="1" smtClean="0">
                                      <a:solidFill>
                                        <a:schemeClr val="accent1"/>
                                      </a:solidFill>
                                      <a:latin typeface="Cambria Math" panose="02040503050406030204" pitchFamily="18" charset="0"/>
                                      <a:ea typeface="Cambria Math" panose="02040503050406030204" pitchFamily="18" charset="0"/>
                                    </a:rPr>
                                  </m:ctrlPr>
                                </m:sSupPr>
                                <m:e>
                                  <m:r>
                                    <a:rPr lang="de-DE" b="1" i="1" smtClean="0">
                                      <a:solidFill>
                                        <a:schemeClr val="accent1"/>
                                      </a:solidFill>
                                      <a:latin typeface="Cambria Math" panose="02040503050406030204" pitchFamily="18" charset="0"/>
                                      <a:ea typeface="Cambria Math" panose="02040503050406030204" pitchFamily="18" charset="0"/>
                                    </a:rPr>
                                    <m:t>𝑹</m:t>
                                  </m:r>
                                </m:e>
                                <m:sup>
                                  <m:r>
                                    <a:rPr lang="de-DE" b="0" i="1" smtClean="0">
                                      <a:solidFill>
                                        <a:schemeClr val="accent1"/>
                                      </a:solidFill>
                                      <a:latin typeface="Cambria Math" panose="02040503050406030204" pitchFamily="18" charset="0"/>
                                      <a:ea typeface="Cambria Math" panose="02040503050406030204" pitchFamily="18" charset="0"/>
                                    </a:rPr>
                                    <m:t>′</m:t>
                                  </m:r>
                                </m:sup>
                              </m:sSup>
                              <m:r>
                                <a:rPr lang="de-DE" b="0" i="1">
                                  <a:solidFill>
                                    <a:schemeClr val="accent1"/>
                                  </a:solidFill>
                                  <a:latin typeface="Cambria Math" panose="02040503050406030204" pitchFamily="18" charset="0"/>
                                  <a:ea typeface="Cambria Math" panose="02040503050406030204" pitchFamily="18" charset="0"/>
                                </a:rPr>
                                <m:t> | </m:t>
                              </m:r>
                              <m:r>
                                <m:rPr>
                                  <m:sty m:val="p"/>
                                </m:rPr>
                                <a:rPr lang="de-DE" b="0" i="0" smtClean="0">
                                  <a:solidFill>
                                    <a:schemeClr val="accent1"/>
                                  </a:solidFill>
                                  <a:latin typeface="Cambria Math" panose="02040503050406030204" pitchFamily="18" charset="0"/>
                                  <a:ea typeface="Cambria Math" panose="02040503050406030204" pitchFamily="18" charset="0"/>
                                </a:rPr>
                                <m:t>MB</m:t>
                              </m:r>
                              <m:d>
                                <m:dPr>
                                  <m:ctrlPr>
                                    <a:rPr lang="de-DE" b="0" i="1" smtClean="0">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𝑅</m:t>
                                  </m:r>
                                </m:e>
                              </m:d>
                            </m:e>
                          </m:d>
                          <m:r>
                            <a:rPr lang="de-DE" i="1">
                              <a:solidFill>
                                <a:schemeClr val="accent1"/>
                              </a:solidFill>
                              <a:latin typeface="Cambria Math" panose="02040503050406030204" pitchFamily="18" charset="0"/>
                              <a:ea typeface="Cambria Math" panose="02040503050406030204" pitchFamily="18" charset="0"/>
                            </a:rPr>
                            <m:t> | </m:t>
                          </m:r>
                          <m:r>
                            <a:rPr lang="de-DE" b="0" i="1" smtClean="0">
                              <a:solidFill>
                                <a:schemeClr val="accent1"/>
                              </a:solidFill>
                              <a:latin typeface="Cambria Math" panose="02040503050406030204" pitchFamily="18" charset="0"/>
                              <a:ea typeface="Cambria Math" panose="02040503050406030204" pitchFamily="18" charset="0"/>
                            </a:rPr>
                            <m:t>𝑅</m:t>
                          </m:r>
                          <m:r>
                            <a:rPr lang="de-DE" b="0" i="1" smtClean="0">
                              <a:solidFill>
                                <a:schemeClr val="accent1"/>
                              </a:solidFill>
                              <a:latin typeface="Cambria Math" panose="02040503050406030204" pitchFamily="18" charset="0"/>
                              <a:ea typeface="Cambria Math" panose="02040503050406030204" pitchFamily="18" charset="0"/>
                            </a:rPr>
                            <m:t>∈</m:t>
                          </m:r>
                          <m:r>
                            <a:rPr lang="de-DE" b="1" i="1" smtClean="0">
                              <a:solidFill>
                                <a:schemeClr val="accent1"/>
                              </a:solidFill>
                              <a:latin typeface="Cambria Math" panose="02040503050406030204" pitchFamily="18" charset="0"/>
                              <a:ea typeface="Cambria Math" panose="02040503050406030204" pitchFamily="18" charset="0"/>
                            </a:rPr>
                            <m:t>𝑹</m:t>
                          </m:r>
                          <m:r>
                            <a:rPr lang="de-DE" i="1">
                              <a:solidFill>
                                <a:schemeClr val="accent1"/>
                              </a:solidFill>
                              <a:latin typeface="Cambria Math" panose="02040503050406030204" pitchFamily="18" charset="0"/>
                              <a:ea typeface="Cambria Math" panose="02040503050406030204" pitchFamily="18" charset="0"/>
                            </a:rPr>
                            <m:t>∧</m:t>
                          </m:r>
                          <m:sSup>
                            <m:sSupPr>
                              <m:ctrlPr>
                                <a:rPr lang="de-DE" i="1" smtClean="0">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𝑹</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𝑹</m:t>
                          </m:r>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e>
                          </m:d>
                          <m:r>
                            <a:rPr lang="de-DE" i="1">
                              <a:solidFill>
                                <a:schemeClr val="accent1"/>
                              </a:solidFill>
                              <a:latin typeface="Cambria Math" panose="02040503050406030204" pitchFamily="18" charset="0"/>
                              <a:ea typeface="Cambria Math" panose="02040503050406030204" pitchFamily="18" charset="0"/>
                            </a:rPr>
                            <m:t>∖</m:t>
                          </m:r>
                          <m:r>
                            <m:rPr>
                              <m:sty m:val="p"/>
                            </m:rPr>
                            <a:rPr lang="de-DE" b="0" i="0" smtClean="0">
                              <a:solidFill>
                                <a:schemeClr val="accent1"/>
                              </a:solidFill>
                              <a:latin typeface="Cambria Math" panose="02040503050406030204" pitchFamily="18" charset="0"/>
                              <a:ea typeface="Cambria Math" panose="02040503050406030204" pitchFamily="18" charset="0"/>
                            </a:rPr>
                            <m:t>MB</m:t>
                          </m:r>
                          <m:d>
                            <m:dPr>
                              <m:ctrlPr>
                                <a:rPr lang="de-DE" i="1">
                                  <a:solidFill>
                                    <a:schemeClr val="accent1"/>
                                  </a:solidFill>
                                  <a:latin typeface="Cambria Math" panose="02040503050406030204" pitchFamily="18" charset="0"/>
                                  <a:ea typeface="Cambria Math" panose="02040503050406030204" pitchFamily="18" charset="0"/>
                                </a:rPr>
                              </m:ctrlPr>
                            </m:dPr>
                            <m:e>
                              <m:r>
                                <a:rPr lang="de-DE" i="1">
                                  <a:solidFill>
                                    <a:schemeClr val="accent1"/>
                                  </a:solidFill>
                                  <a:latin typeface="Cambria Math" panose="02040503050406030204" pitchFamily="18" charset="0"/>
                                  <a:ea typeface="Cambria Math" panose="02040503050406030204" pitchFamily="18" charset="0"/>
                                </a:rPr>
                                <m:t>𝑅</m:t>
                              </m:r>
                            </m:e>
                          </m:d>
                        </m:e>
                      </m:d>
                    </m:oMath>
                  </m:oMathPara>
                </a14:m>
                <a:endParaRPr lang="de-DE" dirty="0"/>
              </a:p>
              <a:p>
                <a:pPr lvl="1"/>
                <a:r>
                  <a:rPr lang="de-DE" dirty="0"/>
                  <a:t>Markov </a:t>
                </a:r>
                <a:r>
                  <a:rPr lang="de-DE" dirty="0" err="1"/>
                  <a:t>Blanket</a:t>
                </a:r>
                <a:r>
                  <a:rPr lang="de-DE" dirty="0"/>
                  <a:t> blockiert sämtliche Pfade, inklusive v-Strukturen</a:t>
                </a:r>
              </a:p>
            </p:txBody>
          </p:sp>
        </mc:Choice>
        <mc:Fallback>
          <p:sp>
            <p:nvSpPr>
              <p:cNvPr id="3" name="Content Placeholder 2">
                <a:extLst>
                  <a:ext uri="{FF2B5EF4-FFF2-40B4-BE49-F238E27FC236}">
                    <a16:creationId xmlns:a16="http://schemas.microsoft.com/office/drawing/2014/main" id="{62AAB3AB-2A50-9641-9E81-552DBA77598E}"/>
                  </a:ext>
                </a:extLst>
              </p:cNvPr>
              <p:cNvSpPr>
                <a:spLocks noGrp="1" noRot="1" noChangeAspect="1" noMove="1" noResize="1" noEditPoints="1" noAdjustHandles="1" noChangeArrowheads="1" noChangeShapeType="1" noTextEdit="1"/>
              </p:cNvSpPr>
              <p:nvPr>
                <p:ph idx="1"/>
              </p:nvPr>
            </p:nvSpPr>
            <p:spPr>
              <a:blipFill>
                <a:blip r:embed="rId3"/>
                <a:stretch>
                  <a:fillRect l="-1435" t="-8060"/>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F8F75C1F-9347-9246-A738-B0233D94C6A1}"/>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7362D31D-B4D8-A544-9473-6BE9243C434E}"/>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D02E63CE-4591-EC43-B5F3-D23F9813A1A4}"/>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97</a:t>
            </a:fld>
            <a:r>
              <a:rPr lang="de-DE"/>
              <a:t> </a:t>
            </a:r>
            <a:endParaRPr lang="de-DE" sz="1400" dirty="0"/>
          </a:p>
        </p:txBody>
      </p:sp>
      <p:sp>
        <p:nvSpPr>
          <p:cNvPr id="7" name="Rectangle 6">
            <a:extLst>
              <a:ext uri="{FF2B5EF4-FFF2-40B4-BE49-F238E27FC236}">
                <a16:creationId xmlns:a16="http://schemas.microsoft.com/office/drawing/2014/main" id="{C5892865-19FE-E848-8F5B-88C61187A413}"/>
              </a:ext>
            </a:extLst>
          </p:cNvPr>
          <p:cNvSpPr/>
          <p:nvPr/>
        </p:nvSpPr>
        <p:spPr>
          <a:xfrm>
            <a:off x="6542314" y="2715759"/>
            <a:ext cx="2677023" cy="887411"/>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Box 7">
            <a:extLst>
              <a:ext uri="{FF2B5EF4-FFF2-40B4-BE49-F238E27FC236}">
                <a16:creationId xmlns:a16="http://schemas.microsoft.com/office/drawing/2014/main" id="{74AE3BA6-A450-7C46-A248-D6283CF0F33D}"/>
              </a:ext>
            </a:extLst>
          </p:cNvPr>
          <p:cNvSpPr txBox="1"/>
          <p:nvPr/>
        </p:nvSpPr>
        <p:spPr>
          <a:xfrm>
            <a:off x="9048899" y="2069327"/>
            <a:ext cx="2609701"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de-DE" dirty="0"/>
              <a:t>Fängt alle </a:t>
            </a:r>
            <a:r>
              <a:rPr lang="de-DE" i="1" dirty="0">
                <a:solidFill>
                  <a:srgbClr val="FFC000"/>
                </a:solidFill>
              </a:rPr>
              <a:t>v-Strukturen</a:t>
            </a:r>
            <a:r>
              <a:rPr lang="de-DE" dirty="0"/>
              <a:t> ab</a:t>
            </a:r>
          </a:p>
        </p:txBody>
      </p:sp>
      <p:cxnSp>
        <p:nvCxnSpPr>
          <p:cNvPr id="9" name="Straight Arrow Connector 8">
            <a:extLst>
              <a:ext uri="{FF2B5EF4-FFF2-40B4-BE49-F238E27FC236}">
                <a16:creationId xmlns:a16="http://schemas.microsoft.com/office/drawing/2014/main" id="{01686D8C-C98E-E748-8062-0912BE868DB4}"/>
              </a:ext>
            </a:extLst>
          </p:cNvPr>
          <p:cNvCxnSpPr>
            <a:cxnSpLocks/>
            <a:stCxn id="8" idx="2"/>
            <a:endCxn id="7" idx="3"/>
          </p:cNvCxnSpPr>
          <p:nvPr/>
        </p:nvCxnSpPr>
        <p:spPr>
          <a:xfrm flipH="1">
            <a:off x="9219337" y="2438659"/>
            <a:ext cx="1134413" cy="72080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75868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0A9B1-FC9E-FC4D-800F-3A2EE5C96B6A}"/>
              </a:ext>
            </a:extLst>
          </p:cNvPr>
          <p:cNvSpPr>
            <a:spLocks noGrp="1"/>
          </p:cNvSpPr>
          <p:nvPr>
            <p:ph type="title"/>
          </p:nvPr>
        </p:nvSpPr>
        <p:spPr/>
        <p:txBody>
          <a:bodyPr/>
          <a:lstStyle/>
          <a:p>
            <a:r>
              <a:rPr lang="de-DE" dirty="0"/>
              <a:t>Veranschaulichung der lokalen Unabhängigkeiten in BNs und MNs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4EF6F15-1315-5F4D-A3FA-35694F770380}"/>
                  </a:ext>
                </a:extLst>
              </p:cNvPr>
              <p:cNvSpPr>
                <a:spLocks noGrp="1"/>
              </p:cNvSpPr>
              <p:nvPr>
                <p:ph idx="1"/>
              </p:nvPr>
            </p:nvSpPr>
            <p:spPr>
              <a:xfrm>
                <a:off x="360000" y="1665066"/>
                <a:ext cx="7569967" cy="4240848"/>
              </a:xfrm>
            </p:spPr>
            <p:txBody>
              <a:bodyPr/>
              <a:lstStyle/>
              <a:p>
                <a:r>
                  <a:rPr lang="de-DE" altLang="ko-KR" dirty="0"/>
                  <a:t>Markov </a:t>
                </a:r>
                <a:r>
                  <a:rPr lang="de-DE" altLang="ko-KR" dirty="0" err="1"/>
                  <a:t>Blanket</a:t>
                </a:r>
                <a:r>
                  <a:rPr lang="de-DE" altLang="ko-KR" dirty="0"/>
                  <a:t> einer Zufallsvariable </a:t>
                </a:r>
                <a14:m>
                  <m:oMath xmlns:m="http://schemas.openxmlformats.org/officeDocument/2006/math">
                    <m:r>
                      <a:rPr lang="de-DE" altLang="ko-KR" b="0" i="1" smtClean="0">
                        <a:latin typeface="Cambria Math" panose="02040503050406030204" pitchFamily="18" charset="0"/>
                      </a:rPr>
                      <m:t>𝑅</m:t>
                    </m:r>
                  </m:oMath>
                </a14:m>
                <a:r>
                  <a:rPr lang="de-DE" altLang="ko-KR" dirty="0"/>
                  <a:t> </a:t>
                </a:r>
              </a:p>
              <a:p>
                <a:pPr lvl="1"/>
                <a:r>
                  <a:rPr lang="de-DE" altLang="ko-KR" dirty="0"/>
                  <a:t>in einem Faktormodell:</a:t>
                </a:r>
              </a:p>
              <a:p>
                <a:pPr lvl="2"/>
                <a:r>
                  <a:rPr lang="de-DE" altLang="ko-KR" dirty="0"/>
                  <a:t>Menge der direkten Nachbarn </a:t>
                </a:r>
                <a14:m>
                  <m:oMath xmlns:m="http://schemas.openxmlformats.org/officeDocument/2006/math">
                    <m:sSub>
                      <m:sSubPr>
                        <m:ctrlPr>
                          <a:rPr lang="de-DE" altLang="ko-KR" i="1" dirty="0">
                            <a:latin typeface="Cambria Math" panose="02040503050406030204" pitchFamily="18" charset="0"/>
                          </a:rPr>
                        </m:ctrlPr>
                      </m:sSubPr>
                      <m:e>
                        <m:r>
                          <a:rPr lang="de-DE" altLang="ko-KR" i="1" dirty="0">
                            <a:latin typeface="Cambria Math" panose="02040503050406030204" pitchFamily="18" charset="0"/>
                          </a:rPr>
                          <m:t>𝑁</m:t>
                        </m:r>
                      </m:e>
                      <m:sub>
                        <m:r>
                          <a:rPr lang="de-DE" altLang="ko-KR" i="1" dirty="0">
                            <a:latin typeface="Cambria Math" panose="02040503050406030204" pitchFamily="18" charset="0"/>
                          </a:rPr>
                          <m:t>𝑖</m:t>
                        </m:r>
                      </m:sub>
                    </m:sSub>
                  </m:oMath>
                </a14:m>
                <a:r>
                  <a:rPr lang="de-DE" altLang="ko-KR" dirty="0"/>
                  <a:t> von </a:t>
                </a:r>
                <a14:m>
                  <m:oMath xmlns:m="http://schemas.openxmlformats.org/officeDocument/2006/math">
                    <m:r>
                      <a:rPr lang="de-DE" altLang="ko-KR" i="1">
                        <a:latin typeface="Cambria Math" panose="02040503050406030204" pitchFamily="18" charset="0"/>
                      </a:rPr>
                      <m:t>𝑅</m:t>
                    </m:r>
                  </m:oMath>
                </a14:m>
                <a:r>
                  <a:rPr lang="de-DE" altLang="ko-KR" dirty="0"/>
                  <a:t> im MN</a:t>
                </a:r>
                <a:endParaRPr lang="de-DE" altLang="ko-KR" i="1" dirty="0">
                  <a:latin typeface="Cambria Math" panose="02040503050406030204" pitchFamily="18" charset="0"/>
                </a:endParaRPr>
              </a:p>
              <a:p>
                <a:pPr lvl="1"/>
                <a:r>
                  <a:rPr lang="de-DE" altLang="ko-KR" dirty="0"/>
                  <a:t>in einem BN:</a:t>
                </a:r>
              </a:p>
              <a:p>
                <a:pPr lvl="2"/>
                <a:r>
                  <a:rPr lang="de-DE" altLang="ko-KR" dirty="0"/>
                  <a:t>Vereinigung der Mengen</a:t>
                </a:r>
              </a:p>
              <a:p>
                <a:pPr lvl="3"/>
                <a:r>
                  <a:rPr lang="de-DE" altLang="ko-KR" dirty="0"/>
                  <a:t>Eltern </a:t>
                </a:r>
                <a14:m>
                  <m:oMath xmlns:m="http://schemas.openxmlformats.org/officeDocument/2006/math">
                    <m:sSub>
                      <m:sSubPr>
                        <m:ctrlPr>
                          <a:rPr lang="de-DE" altLang="ko-KR" i="1" smtClean="0">
                            <a:latin typeface="Cambria Math" panose="02040503050406030204" pitchFamily="18" charset="0"/>
                          </a:rPr>
                        </m:ctrlPr>
                      </m:sSubPr>
                      <m:e>
                        <m:r>
                          <a:rPr lang="de-DE" altLang="ko-KR" b="0" i="1" smtClean="0">
                            <a:latin typeface="Cambria Math" panose="02040503050406030204" pitchFamily="18" charset="0"/>
                          </a:rPr>
                          <m:t>𝑄</m:t>
                        </m:r>
                      </m:e>
                      <m:sub>
                        <m:r>
                          <a:rPr lang="de-DE" altLang="ko-KR" i="1" smtClean="0">
                            <a:latin typeface="Cambria Math" panose="02040503050406030204" pitchFamily="18" charset="0"/>
                          </a:rPr>
                          <m:t>𝑘</m:t>
                        </m:r>
                      </m:sub>
                    </m:sSub>
                  </m:oMath>
                </a14:m>
                <a:r>
                  <a:rPr lang="de-DE" altLang="ko-KR" dirty="0"/>
                  <a:t> von </a:t>
                </a:r>
                <a14:m>
                  <m:oMath xmlns:m="http://schemas.openxmlformats.org/officeDocument/2006/math">
                    <m:r>
                      <a:rPr lang="de-DE" altLang="ko-KR" i="1" smtClean="0">
                        <a:latin typeface="Cambria Math" panose="02040503050406030204" pitchFamily="18" charset="0"/>
                      </a:rPr>
                      <m:t>𝑅</m:t>
                    </m:r>
                  </m:oMath>
                </a14:m>
                <a:endParaRPr lang="de-DE" altLang="ko-KR" dirty="0"/>
              </a:p>
              <a:p>
                <a:pPr lvl="3"/>
                <a:r>
                  <a:rPr lang="de-DE" altLang="ko-KR" dirty="0"/>
                  <a:t>Kinder </a:t>
                </a:r>
                <a14:m>
                  <m:oMath xmlns:m="http://schemas.openxmlformats.org/officeDocument/2006/math">
                    <m:sSub>
                      <m:sSubPr>
                        <m:ctrlPr>
                          <a:rPr lang="de-DE" altLang="ko-KR" i="1" smtClean="0">
                            <a:latin typeface="Cambria Math" panose="02040503050406030204" pitchFamily="18" charset="0"/>
                          </a:rPr>
                        </m:ctrlPr>
                      </m:sSubPr>
                      <m:e>
                        <m:r>
                          <a:rPr lang="de-DE" altLang="ko-KR" b="0" i="1" smtClean="0">
                            <a:latin typeface="Cambria Math" panose="02040503050406030204" pitchFamily="18" charset="0"/>
                          </a:rPr>
                          <m:t>𝑆</m:t>
                        </m:r>
                      </m:e>
                      <m:sub>
                        <m:r>
                          <a:rPr lang="de-DE" altLang="ko-KR" i="1" smtClean="0">
                            <a:latin typeface="Cambria Math" panose="02040503050406030204" pitchFamily="18" charset="0"/>
                          </a:rPr>
                          <m:t>𝑖</m:t>
                        </m:r>
                      </m:sub>
                    </m:sSub>
                  </m:oMath>
                </a14:m>
                <a:r>
                  <a:rPr lang="de-DE" altLang="ko-KR" dirty="0"/>
                  <a:t> von </a:t>
                </a:r>
                <a14:m>
                  <m:oMath xmlns:m="http://schemas.openxmlformats.org/officeDocument/2006/math">
                    <m:r>
                      <a:rPr lang="de-DE" altLang="ko-KR" i="1" smtClean="0">
                        <a:latin typeface="Cambria Math" panose="02040503050406030204" pitchFamily="18" charset="0"/>
                      </a:rPr>
                      <m:t>𝑅</m:t>
                    </m:r>
                  </m:oMath>
                </a14:m>
                <a:endParaRPr lang="de-DE" altLang="ko-KR" dirty="0"/>
              </a:p>
              <a:p>
                <a:pPr lvl="3"/>
                <a:r>
                  <a:rPr lang="de-DE" altLang="ko-KR" dirty="0"/>
                  <a:t>Eltern </a:t>
                </a:r>
                <a14:m>
                  <m:oMath xmlns:m="http://schemas.openxmlformats.org/officeDocument/2006/math">
                    <m:sSub>
                      <m:sSubPr>
                        <m:ctrlPr>
                          <a:rPr lang="de-DE" altLang="ko-KR" i="1" smtClean="0">
                            <a:latin typeface="Cambria Math" panose="02040503050406030204" pitchFamily="18" charset="0"/>
                          </a:rPr>
                        </m:ctrlPr>
                      </m:sSubPr>
                      <m:e>
                        <m:r>
                          <a:rPr lang="de-DE" altLang="ko-KR" b="0" i="1" smtClean="0">
                            <a:latin typeface="Cambria Math" panose="02040503050406030204" pitchFamily="18" charset="0"/>
                          </a:rPr>
                          <m:t>𝑇</m:t>
                        </m:r>
                      </m:e>
                      <m:sub>
                        <m:r>
                          <a:rPr lang="de-DE" altLang="ko-KR" i="1" smtClean="0">
                            <a:latin typeface="Cambria Math" panose="02040503050406030204" pitchFamily="18" charset="0"/>
                          </a:rPr>
                          <m:t>𝑖𝑗</m:t>
                        </m:r>
                      </m:sub>
                    </m:sSub>
                  </m:oMath>
                </a14:m>
                <a:r>
                  <a:rPr lang="de-DE" altLang="ko-KR" dirty="0"/>
                  <a:t> der Kinder </a:t>
                </a:r>
                <a14:m>
                  <m:oMath xmlns:m="http://schemas.openxmlformats.org/officeDocument/2006/math">
                    <m:sSub>
                      <m:sSubPr>
                        <m:ctrlPr>
                          <a:rPr lang="de-DE" altLang="ko-KR" i="1" smtClean="0">
                            <a:latin typeface="Cambria Math" panose="02040503050406030204" pitchFamily="18" charset="0"/>
                          </a:rPr>
                        </m:ctrlPr>
                      </m:sSubPr>
                      <m:e>
                        <m:r>
                          <a:rPr lang="de-DE" altLang="ko-KR" b="0" i="1" smtClean="0">
                            <a:latin typeface="Cambria Math" panose="02040503050406030204" pitchFamily="18" charset="0"/>
                          </a:rPr>
                          <m:t>𝑆</m:t>
                        </m:r>
                      </m:e>
                      <m:sub>
                        <m:r>
                          <a:rPr lang="de-DE" altLang="ko-KR" i="1" smtClean="0">
                            <a:latin typeface="Cambria Math" panose="02040503050406030204" pitchFamily="18" charset="0"/>
                          </a:rPr>
                          <m:t>𝑖</m:t>
                        </m:r>
                      </m:sub>
                    </m:sSub>
                  </m:oMath>
                </a14:m>
                <a:r>
                  <a:rPr lang="de-DE" altLang="ko-KR" dirty="0"/>
                  <a:t>, die nicht </a:t>
                </a:r>
                <a14:m>
                  <m:oMath xmlns:m="http://schemas.openxmlformats.org/officeDocument/2006/math">
                    <m:r>
                      <a:rPr lang="de-DE" altLang="ko-KR" i="1" smtClean="0">
                        <a:latin typeface="Cambria Math" panose="02040503050406030204" pitchFamily="18" charset="0"/>
                      </a:rPr>
                      <m:t>𝑅</m:t>
                    </m:r>
                  </m:oMath>
                </a14:m>
                <a:r>
                  <a:rPr lang="de-DE" altLang="ko-KR" dirty="0"/>
                  <a:t> sind</a:t>
                </a:r>
              </a:p>
              <a:p>
                <a14:m>
                  <m:oMath xmlns:m="http://schemas.openxmlformats.org/officeDocument/2006/math">
                    <m:r>
                      <a:rPr lang="de-DE" altLang="ko-KR" b="0" i="1" smtClean="0">
                        <a:latin typeface="Cambria Math" panose="02040503050406030204" pitchFamily="18" charset="0"/>
                      </a:rPr>
                      <m:t>𝑅</m:t>
                    </m:r>
                  </m:oMath>
                </a14:m>
                <a:r>
                  <a:rPr lang="de-DE" altLang="ko-KR" dirty="0"/>
                  <a:t> bedingt unabhängig von allen anderen Zufallsvariablen im Modell gegeben sein Markov </a:t>
                </a:r>
                <a:r>
                  <a:rPr lang="de-DE" altLang="ko-KR" dirty="0" err="1"/>
                  <a:t>Blanket</a:t>
                </a:r>
                <a:r>
                  <a:rPr lang="de-DE" altLang="ko-KR" dirty="0"/>
                  <a:t> als Separator</a:t>
                </a:r>
              </a:p>
              <a:p>
                <a:r>
                  <a:rPr lang="de-DE" dirty="0"/>
                  <a:t>Vorherige Definition lokaler Unabhängigkeit in BNs:</a:t>
                </a:r>
                <a:br>
                  <a:rPr lang="de-DE" dirty="0"/>
                </a:br>
                <a:r>
                  <a:rPr lang="de-DE" altLang="ko-KR" dirty="0"/>
                  <a:t>Gegeben die Eltern als Separatoren: Alle Nicht-Nachfahren</a:t>
                </a:r>
              </a:p>
              <a:p>
                <a:endParaRPr lang="de-DE" dirty="0"/>
              </a:p>
            </p:txBody>
          </p:sp>
        </mc:Choice>
        <mc:Fallback xmlns="">
          <p:sp>
            <p:nvSpPr>
              <p:cNvPr id="3" name="Content Placeholder 2">
                <a:extLst>
                  <a:ext uri="{FF2B5EF4-FFF2-40B4-BE49-F238E27FC236}">
                    <a16:creationId xmlns:a16="http://schemas.microsoft.com/office/drawing/2014/main" id="{44EF6F15-1315-5F4D-A3FA-35694F770380}"/>
                  </a:ext>
                </a:extLst>
              </p:cNvPr>
              <p:cNvSpPr>
                <a:spLocks noGrp="1" noRot="1" noChangeAspect="1" noMove="1" noResize="1" noEditPoints="1" noAdjustHandles="1" noChangeArrowheads="1" noChangeShapeType="1" noTextEdit="1"/>
              </p:cNvSpPr>
              <p:nvPr>
                <p:ph idx="1"/>
              </p:nvPr>
            </p:nvSpPr>
            <p:spPr>
              <a:xfrm>
                <a:off x="360000" y="1665066"/>
                <a:ext cx="7569967" cy="4240848"/>
              </a:xfrm>
              <a:blipFill>
                <a:blip r:embed="rId3"/>
                <a:stretch>
                  <a:fillRect l="-2178" t="-2687" r="-1508" b="-1493"/>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A149E2FD-3A18-CF44-AE08-757FB74912A6}"/>
              </a:ext>
            </a:extLst>
          </p:cNvPr>
          <p:cNvSpPr>
            <a:spLocks noGrp="1"/>
          </p:cNvSpPr>
          <p:nvPr>
            <p:ph type="dt" sz="half" idx="2"/>
          </p:nvPr>
        </p:nvSpPr>
        <p:spPr/>
        <p:txBody>
          <a:bodyPr/>
          <a:lstStyle/>
          <a:p>
            <a:r>
              <a:rPr lang="de-DE"/>
              <a:t>Episodische PGMs</a:t>
            </a:r>
          </a:p>
        </p:txBody>
      </p:sp>
      <p:sp>
        <p:nvSpPr>
          <p:cNvPr id="5" name="Footer Placeholder 4">
            <a:extLst>
              <a:ext uri="{FF2B5EF4-FFF2-40B4-BE49-F238E27FC236}">
                <a16:creationId xmlns:a16="http://schemas.microsoft.com/office/drawing/2014/main" id="{5D712635-1317-1849-9876-6BE9A1BDE541}"/>
              </a:ext>
            </a:extLst>
          </p:cNvPr>
          <p:cNvSpPr>
            <a:spLocks noGrp="1"/>
          </p:cNvSpPr>
          <p:nvPr>
            <p:ph type="ftr" sz="quarter" idx="3"/>
          </p:nvPr>
        </p:nvSpPr>
        <p:spPr/>
        <p:txBody>
          <a:bodyPr/>
          <a:lstStyle/>
          <a:p>
            <a:r>
              <a:rPr lang="de-DE"/>
              <a:t>Tanya Braun</a:t>
            </a:r>
          </a:p>
        </p:txBody>
      </p:sp>
      <p:sp>
        <p:nvSpPr>
          <p:cNvPr id="6" name="Slide Number Placeholder 5">
            <a:extLst>
              <a:ext uri="{FF2B5EF4-FFF2-40B4-BE49-F238E27FC236}">
                <a16:creationId xmlns:a16="http://schemas.microsoft.com/office/drawing/2014/main" id="{A78DA200-A061-3C4B-8089-FDDA0EE5EF88}"/>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98</a:t>
            </a:fld>
            <a:r>
              <a:rPr lang="de-DE"/>
              <a:t> </a:t>
            </a:r>
            <a:endParaRPr lang="de-DE" sz="1400"/>
          </a:p>
        </p:txBody>
      </p:sp>
      <p:sp>
        <p:nvSpPr>
          <p:cNvPr id="8" name="TextBox 7">
            <a:extLst>
              <a:ext uri="{FF2B5EF4-FFF2-40B4-BE49-F238E27FC236}">
                <a16:creationId xmlns:a16="http://schemas.microsoft.com/office/drawing/2014/main" id="{648664D2-1F4D-044D-A5FF-B94E145A9EE8}"/>
              </a:ext>
            </a:extLst>
          </p:cNvPr>
          <p:cNvSpPr txBox="1"/>
          <p:nvPr/>
        </p:nvSpPr>
        <p:spPr>
          <a:xfrm>
            <a:off x="7659022" y="4017060"/>
            <a:ext cx="1333122" cy="369332"/>
          </a:xfrm>
          <a:prstGeom prst="rect">
            <a:avLst/>
          </a:prstGeom>
          <a:noFill/>
        </p:spPr>
        <p:txBody>
          <a:bodyPr wrap="none" rtlCol="0">
            <a:spAutoFit/>
          </a:bodyPr>
          <a:lstStyle/>
          <a:p>
            <a:r>
              <a:rPr lang="de-DE" dirty="0">
                <a:solidFill>
                  <a:schemeClr val="accent1"/>
                </a:solidFill>
              </a:rPr>
              <a:t>Separatoren</a:t>
            </a:r>
          </a:p>
        </p:txBody>
      </p:sp>
      <p:cxnSp>
        <p:nvCxnSpPr>
          <p:cNvPr id="9" name="Straight Arrow Connector 8">
            <a:extLst>
              <a:ext uri="{FF2B5EF4-FFF2-40B4-BE49-F238E27FC236}">
                <a16:creationId xmlns:a16="http://schemas.microsoft.com/office/drawing/2014/main" id="{51CB3A49-A43D-A248-BB05-EAFE375C23FC}"/>
              </a:ext>
            </a:extLst>
          </p:cNvPr>
          <p:cNvCxnSpPr>
            <a:cxnSpLocks/>
            <a:stCxn id="8" idx="3"/>
            <a:endCxn id="33" idx="3"/>
          </p:cNvCxnSpPr>
          <p:nvPr/>
        </p:nvCxnSpPr>
        <p:spPr>
          <a:xfrm flipV="1">
            <a:off x="8992144" y="3108556"/>
            <a:ext cx="884429" cy="109317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87F648D-0E24-B14C-8338-A10C57290DE4}"/>
              </a:ext>
            </a:extLst>
          </p:cNvPr>
          <p:cNvCxnSpPr>
            <a:cxnSpLocks/>
            <a:stCxn id="8" idx="3"/>
            <a:endCxn id="11" idx="5"/>
          </p:cNvCxnSpPr>
          <p:nvPr/>
        </p:nvCxnSpPr>
        <p:spPr>
          <a:xfrm flipH="1" flipV="1">
            <a:off x="8679446" y="2926541"/>
            <a:ext cx="312698" cy="1275185"/>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98" name="Group 97">
            <a:extLst>
              <a:ext uri="{FF2B5EF4-FFF2-40B4-BE49-F238E27FC236}">
                <a16:creationId xmlns:a16="http://schemas.microsoft.com/office/drawing/2014/main" id="{8E7D76E9-1A1F-DB48-B388-F85ECB877116}"/>
              </a:ext>
            </a:extLst>
          </p:cNvPr>
          <p:cNvGrpSpPr/>
          <p:nvPr/>
        </p:nvGrpSpPr>
        <p:grpSpPr>
          <a:xfrm>
            <a:off x="9470309" y="1266161"/>
            <a:ext cx="2259430" cy="2230171"/>
            <a:chOff x="8760852" y="1534171"/>
            <a:chExt cx="2259430" cy="2230171"/>
          </a:xfrm>
        </p:grpSpPr>
        <p:sp>
          <p:nvSpPr>
            <p:cNvPr id="33" name="Donut 32">
              <a:extLst>
                <a:ext uri="{FF2B5EF4-FFF2-40B4-BE49-F238E27FC236}">
                  <a16:creationId xmlns:a16="http://schemas.microsoft.com/office/drawing/2014/main" id="{84FFF30E-CEA8-2443-A638-7ABB71147D24}"/>
                </a:ext>
              </a:extLst>
            </p:cNvPr>
            <p:cNvSpPr/>
            <p:nvPr/>
          </p:nvSpPr>
          <p:spPr>
            <a:xfrm>
              <a:off x="8865713" y="1657247"/>
              <a:ext cx="2058107" cy="2014307"/>
            </a:xfrm>
            <a:prstGeom prst="donut">
              <a:avLst>
                <a:gd name="adj" fmla="val 19247"/>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mc:AlternateContent xmlns:mc="http://schemas.openxmlformats.org/markup-compatibility/2006" xmlns:a14="http://schemas.microsoft.com/office/drawing/2010/main">
          <mc:Choice Requires="a14">
            <p:sp>
              <p:nvSpPr>
                <p:cNvPr id="34" name="Oval 33">
                  <a:extLst>
                    <a:ext uri="{FF2B5EF4-FFF2-40B4-BE49-F238E27FC236}">
                      <a16:creationId xmlns:a16="http://schemas.microsoft.com/office/drawing/2014/main" id="{7D70C081-4D49-2E41-96FD-B02D7DCB2142}"/>
                    </a:ext>
                  </a:extLst>
                </p:cNvPr>
                <p:cNvSpPr/>
                <p:nvPr/>
              </p:nvSpPr>
              <p:spPr>
                <a:xfrm>
                  <a:off x="9694549" y="2459117"/>
                  <a:ext cx="360000" cy="360000"/>
                </a:xfrm>
                <a:prstGeom prst="ellipse">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r>
                          <a:rPr lang="de-DE" b="0" i="1" smtClean="0">
                            <a:solidFill>
                              <a:schemeClr val="tx1"/>
                            </a:solidFill>
                            <a:latin typeface="Cambria Math" panose="02040503050406030204" pitchFamily="18" charset="0"/>
                          </a:rPr>
                          <m:t>𝑅</m:t>
                        </m:r>
                      </m:oMath>
                    </m:oMathPara>
                  </a14:m>
                  <a:endParaRPr lang="de-DE" dirty="0">
                    <a:solidFill>
                      <a:schemeClr val="tx1"/>
                    </a:solidFill>
                  </a:endParaRPr>
                </a:p>
              </p:txBody>
            </p:sp>
          </mc:Choice>
          <mc:Fallback xmlns="">
            <p:sp>
              <p:nvSpPr>
                <p:cNvPr id="34" name="Oval 33">
                  <a:extLst>
                    <a:ext uri="{FF2B5EF4-FFF2-40B4-BE49-F238E27FC236}">
                      <a16:creationId xmlns:a16="http://schemas.microsoft.com/office/drawing/2014/main" id="{7D70C081-4D49-2E41-96FD-B02D7DCB2142}"/>
                    </a:ext>
                  </a:extLst>
                </p:cNvPr>
                <p:cNvSpPr>
                  <a:spLocks noRot="1" noChangeAspect="1" noMove="1" noResize="1" noEditPoints="1" noAdjustHandles="1" noChangeArrowheads="1" noChangeShapeType="1" noTextEdit="1"/>
                </p:cNvSpPr>
                <p:nvPr/>
              </p:nvSpPr>
              <p:spPr>
                <a:xfrm>
                  <a:off x="9694549" y="2459117"/>
                  <a:ext cx="360000" cy="360000"/>
                </a:xfrm>
                <a:prstGeom prst="ellipse">
                  <a:avLst/>
                </a:prstGeom>
                <a:blipFill>
                  <a:blip r:embed="rId4"/>
                  <a:stretch>
                    <a:fillRect/>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5" name="Oval 34">
                  <a:extLst>
                    <a:ext uri="{FF2B5EF4-FFF2-40B4-BE49-F238E27FC236}">
                      <a16:creationId xmlns:a16="http://schemas.microsoft.com/office/drawing/2014/main" id="{F497075F-8B59-1F40-A5C6-627D2E16F835}"/>
                    </a:ext>
                  </a:extLst>
                </p:cNvPr>
                <p:cNvSpPr/>
                <p:nvPr/>
              </p:nvSpPr>
              <p:spPr>
                <a:xfrm>
                  <a:off x="10544773" y="2481950"/>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𝑛𝑗</m:t>
                            </m:r>
                          </m:sub>
                        </m:sSub>
                      </m:oMath>
                    </m:oMathPara>
                  </a14:m>
                  <a:endParaRPr lang="de-DE" dirty="0"/>
                </a:p>
              </p:txBody>
            </p:sp>
          </mc:Choice>
          <mc:Fallback xmlns="">
            <p:sp>
              <p:nvSpPr>
                <p:cNvPr id="35" name="Oval 34">
                  <a:extLst>
                    <a:ext uri="{FF2B5EF4-FFF2-40B4-BE49-F238E27FC236}">
                      <a16:creationId xmlns:a16="http://schemas.microsoft.com/office/drawing/2014/main" id="{F497075F-8B59-1F40-A5C6-627D2E16F835}"/>
                    </a:ext>
                  </a:extLst>
                </p:cNvPr>
                <p:cNvSpPr>
                  <a:spLocks noRot="1" noChangeAspect="1" noMove="1" noResize="1" noEditPoints="1" noAdjustHandles="1" noChangeArrowheads="1" noChangeShapeType="1" noTextEdit="1"/>
                </p:cNvSpPr>
                <p:nvPr/>
              </p:nvSpPr>
              <p:spPr>
                <a:xfrm>
                  <a:off x="10544773" y="2481950"/>
                  <a:ext cx="360000" cy="360000"/>
                </a:xfrm>
                <a:prstGeom prst="ellipse">
                  <a:avLst/>
                </a:prstGeom>
                <a:blipFill>
                  <a:blip r:embed="rId5"/>
                  <a:stretch>
                    <a:fillRect l="-9677" r="-6452" b="-10345"/>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6" name="Oval 35">
                  <a:extLst>
                    <a:ext uri="{FF2B5EF4-FFF2-40B4-BE49-F238E27FC236}">
                      <a16:creationId xmlns:a16="http://schemas.microsoft.com/office/drawing/2014/main" id="{AC8E1922-7708-6640-868F-A510B9A240C5}"/>
                    </a:ext>
                  </a:extLst>
                </p:cNvPr>
                <p:cNvSpPr/>
                <p:nvPr/>
              </p:nvSpPr>
              <p:spPr>
                <a:xfrm>
                  <a:off x="10097460" y="1751616"/>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𝑄</m:t>
                            </m:r>
                          </m:e>
                          <m:sub>
                            <m:r>
                              <a:rPr lang="de-DE" b="0" i="1" smtClean="0">
                                <a:latin typeface="Cambria Math" panose="02040503050406030204" pitchFamily="18" charset="0"/>
                              </a:rPr>
                              <m:t>𝑚</m:t>
                            </m:r>
                          </m:sub>
                        </m:sSub>
                      </m:oMath>
                    </m:oMathPara>
                  </a14:m>
                  <a:endParaRPr lang="de-DE" dirty="0"/>
                </a:p>
              </p:txBody>
            </p:sp>
          </mc:Choice>
          <mc:Fallback xmlns="">
            <p:sp>
              <p:nvSpPr>
                <p:cNvPr id="36" name="Oval 35">
                  <a:extLst>
                    <a:ext uri="{FF2B5EF4-FFF2-40B4-BE49-F238E27FC236}">
                      <a16:creationId xmlns:a16="http://schemas.microsoft.com/office/drawing/2014/main" id="{AC8E1922-7708-6640-868F-A510B9A240C5}"/>
                    </a:ext>
                  </a:extLst>
                </p:cNvPr>
                <p:cNvSpPr>
                  <a:spLocks noRot="1" noChangeAspect="1" noMove="1" noResize="1" noEditPoints="1" noAdjustHandles="1" noChangeArrowheads="1" noChangeShapeType="1" noTextEdit="1"/>
                </p:cNvSpPr>
                <p:nvPr/>
              </p:nvSpPr>
              <p:spPr>
                <a:xfrm>
                  <a:off x="10097460" y="1751616"/>
                  <a:ext cx="360000" cy="360000"/>
                </a:xfrm>
                <a:prstGeom prst="ellipse">
                  <a:avLst/>
                </a:prstGeom>
                <a:blipFill>
                  <a:blip r:embed="rId6"/>
                  <a:stretch>
                    <a:fillRect l="-19355" b="-3226"/>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37" name="Straight Connector 36">
              <a:extLst>
                <a:ext uri="{FF2B5EF4-FFF2-40B4-BE49-F238E27FC236}">
                  <a16:creationId xmlns:a16="http://schemas.microsoft.com/office/drawing/2014/main" id="{1DD170CD-ADA5-B64E-AF03-7EDD6E299672}"/>
                </a:ext>
              </a:extLst>
            </p:cNvPr>
            <p:cNvCxnSpPr>
              <a:cxnSpLocks/>
              <a:stCxn id="41" idx="7"/>
              <a:endCxn id="35" idx="3"/>
            </p:cNvCxnSpPr>
            <p:nvPr/>
          </p:nvCxnSpPr>
          <p:spPr>
            <a:xfrm flipV="1">
              <a:off x="10389165" y="2789229"/>
              <a:ext cx="208329" cy="455720"/>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F294CED-FF10-7045-9176-B02E03BEC308}"/>
                </a:ext>
              </a:extLst>
            </p:cNvPr>
            <p:cNvCxnSpPr>
              <a:cxnSpLocks/>
              <a:stCxn id="34" idx="7"/>
              <a:endCxn id="36" idx="3"/>
            </p:cNvCxnSpPr>
            <p:nvPr/>
          </p:nvCxnSpPr>
          <p:spPr>
            <a:xfrm flipV="1">
              <a:off x="10001828" y="2058895"/>
              <a:ext cx="148353" cy="452943"/>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9" name="Oval 38">
                  <a:extLst>
                    <a:ext uri="{FF2B5EF4-FFF2-40B4-BE49-F238E27FC236}">
                      <a16:creationId xmlns:a16="http://schemas.microsoft.com/office/drawing/2014/main" id="{44159A5A-68A4-7044-B2BC-5041B2573C81}"/>
                    </a:ext>
                  </a:extLst>
                </p:cNvPr>
                <p:cNvSpPr/>
                <p:nvPr/>
              </p:nvSpPr>
              <p:spPr>
                <a:xfrm>
                  <a:off x="8865953" y="2481950"/>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1</m:t>
                            </m:r>
                            <m:r>
                              <a:rPr lang="de-DE" b="0" i="1" smtClean="0">
                                <a:latin typeface="Cambria Math" panose="02040503050406030204" pitchFamily="18" charset="0"/>
                              </a:rPr>
                              <m:t>𝑗</m:t>
                            </m:r>
                          </m:sub>
                        </m:sSub>
                      </m:oMath>
                    </m:oMathPara>
                  </a14:m>
                  <a:endParaRPr lang="de-DE" dirty="0"/>
                </a:p>
              </p:txBody>
            </p:sp>
          </mc:Choice>
          <mc:Fallback xmlns="">
            <p:sp>
              <p:nvSpPr>
                <p:cNvPr id="39" name="Oval 38">
                  <a:extLst>
                    <a:ext uri="{FF2B5EF4-FFF2-40B4-BE49-F238E27FC236}">
                      <a16:creationId xmlns:a16="http://schemas.microsoft.com/office/drawing/2014/main" id="{44159A5A-68A4-7044-B2BC-5041B2573C81}"/>
                    </a:ext>
                  </a:extLst>
                </p:cNvPr>
                <p:cNvSpPr>
                  <a:spLocks noRot="1" noChangeAspect="1" noMove="1" noResize="1" noEditPoints="1" noAdjustHandles="1" noChangeArrowheads="1" noChangeShapeType="1" noTextEdit="1"/>
                </p:cNvSpPr>
                <p:nvPr/>
              </p:nvSpPr>
              <p:spPr>
                <a:xfrm>
                  <a:off x="8865953" y="2481950"/>
                  <a:ext cx="360000" cy="360000"/>
                </a:xfrm>
                <a:prstGeom prst="ellipse">
                  <a:avLst/>
                </a:prstGeom>
                <a:blipFill>
                  <a:blip r:embed="rId7"/>
                  <a:stretch>
                    <a:fillRect l="-12903" b="-10345"/>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Oval 39">
                  <a:extLst>
                    <a:ext uri="{FF2B5EF4-FFF2-40B4-BE49-F238E27FC236}">
                      <a16:creationId xmlns:a16="http://schemas.microsoft.com/office/drawing/2014/main" id="{15BEAAF1-E3B2-7C42-8A96-693E76B59245}"/>
                    </a:ext>
                  </a:extLst>
                </p:cNvPr>
                <p:cNvSpPr/>
                <p:nvPr/>
              </p:nvSpPr>
              <p:spPr>
                <a:xfrm>
                  <a:off x="9290808" y="3192228"/>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𝑆</m:t>
                            </m:r>
                          </m:e>
                          <m:sub>
                            <m:r>
                              <a:rPr lang="de-DE" b="0" i="1" smtClean="0">
                                <a:latin typeface="Cambria Math" panose="02040503050406030204" pitchFamily="18" charset="0"/>
                              </a:rPr>
                              <m:t>1</m:t>
                            </m:r>
                          </m:sub>
                        </m:sSub>
                      </m:oMath>
                    </m:oMathPara>
                  </a14:m>
                  <a:endParaRPr lang="de-DE" dirty="0"/>
                </a:p>
              </p:txBody>
            </p:sp>
          </mc:Choice>
          <mc:Fallback xmlns="">
            <p:sp>
              <p:nvSpPr>
                <p:cNvPr id="40" name="Oval 39">
                  <a:extLst>
                    <a:ext uri="{FF2B5EF4-FFF2-40B4-BE49-F238E27FC236}">
                      <a16:creationId xmlns:a16="http://schemas.microsoft.com/office/drawing/2014/main" id="{15BEAAF1-E3B2-7C42-8A96-693E76B59245}"/>
                    </a:ext>
                  </a:extLst>
                </p:cNvPr>
                <p:cNvSpPr>
                  <a:spLocks noRot="1" noChangeAspect="1" noMove="1" noResize="1" noEditPoints="1" noAdjustHandles="1" noChangeArrowheads="1" noChangeShapeType="1" noTextEdit="1"/>
                </p:cNvSpPr>
                <p:nvPr/>
              </p:nvSpPr>
              <p:spPr>
                <a:xfrm>
                  <a:off x="9290808" y="3192228"/>
                  <a:ext cx="360000" cy="360000"/>
                </a:xfrm>
                <a:prstGeom prst="ellipse">
                  <a:avLst/>
                </a:prstGeom>
                <a:blipFill>
                  <a:blip r:embed="rId8"/>
                  <a:stretch>
                    <a:fillRect l="-3333"/>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1" name="Oval 40">
                  <a:extLst>
                    <a:ext uri="{FF2B5EF4-FFF2-40B4-BE49-F238E27FC236}">
                      <a16:creationId xmlns:a16="http://schemas.microsoft.com/office/drawing/2014/main" id="{C614ED8A-8B8E-7949-99B7-F275FA38A77C}"/>
                    </a:ext>
                  </a:extLst>
                </p:cNvPr>
                <p:cNvSpPr/>
                <p:nvPr/>
              </p:nvSpPr>
              <p:spPr>
                <a:xfrm>
                  <a:off x="10081886" y="3192228"/>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𝑆</m:t>
                            </m:r>
                          </m:e>
                          <m:sub>
                            <m:r>
                              <a:rPr lang="de-DE" b="0" i="1" smtClean="0">
                                <a:latin typeface="Cambria Math" panose="02040503050406030204" pitchFamily="18" charset="0"/>
                              </a:rPr>
                              <m:t>𝑛</m:t>
                            </m:r>
                          </m:sub>
                        </m:sSub>
                      </m:oMath>
                    </m:oMathPara>
                  </a14:m>
                  <a:endParaRPr lang="de-DE" dirty="0"/>
                </a:p>
              </p:txBody>
            </p:sp>
          </mc:Choice>
          <mc:Fallback xmlns="">
            <p:sp>
              <p:nvSpPr>
                <p:cNvPr id="41" name="Oval 40">
                  <a:extLst>
                    <a:ext uri="{FF2B5EF4-FFF2-40B4-BE49-F238E27FC236}">
                      <a16:creationId xmlns:a16="http://schemas.microsoft.com/office/drawing/2014/main" id="{C614ED8A-8B8E-7949-99B7-F275FA38A77C}"/>
                    </a:ext>
                  </a:extLst>
                </p:cNvPr>
                <p:cNvSpPr>
                  <a:spLocks noRot="1" noChangeAspect="1" noMove="1" noResize="1" noEditPoints="1" noAdjustHandles="1" noChangeArrowheads="1" noChangeShapeType="1" noTextEdit="1"/>
                </p:cNvSpPr>
                <p:nvPr/>
              </p:nvSpPr>
              <p:spPr>
                <a:xfrm>
                  <a:off x="10081886" y="3192228"/>
                  <a:ext cx="360000" cy="360000"/>
                </a:xfrm>
                <a:prstGeom prst="ellipse">
                  <a:avLst/>
                </a:prstGeom>
                <a:blipFill>
                  <a:blip r:embed="rId9"/>
                  <a:stretch>
                    <a:fillRect l="-3333"/>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42" name="Straight Connector 41">
              <a:extLst>
                <a:ext uri="{FF2B5EF4-FFF2-40B4-BE49-F238E27FC236}">
                  <a16:creationId xmlns:a16="http://schemas.microsoft.com/office/drawing/2014/main" id="{7BDAFB37-32CC-6144-BEEE-0EF24B8377BF}"/>
                </a:ext>
              </a:extLst>
            </p:cNvPr>
            <p:cNvCxnSpPr>
              <a:cxnSpLocks/>
              <a:stCxn id="39" idx="5"/>
              <a:endCxn id="40" idx="1"/>
            </p:cNvCxnSpPr>
            <p:nvPr/>
          </p:nvCxnSpPr>
          <p:spPr>
            <a:xfrm>
              <a:off x="9173232" y="2789229"/>
              <a:ext cx="170297" cy="45572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E8D8DEE-AC58-AB4A-8477-64CFF61520DC}"/>
                </a:ext>
              </a:extLst>
            </p:cNvPr>
            <p:cNvCxnSpPr>
              <a:cxnSpLocks/>
              <a:stCxn id="41" idx="1"/>
              <a:endCxn id="34" idx="5"/>
            </p:cNvCxnSpPr>
            <p:nvPr/>
          </p:nvCxnSpPr>
          <p:spPr>
            <a:xfrm flipH="1" flipV="1">
              <a:off x="10001828" y="2766396"/>
              <a:ext cx="132779" cy="478553"/>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AE0F9BBF-33FD-964E-B2E8-11A13545D3D3}"/>
                </a:ext>
              </a:extLst>
            </p:cNvPr>
            <p:cNvCxnSpPr>
              <a:cxnSpLocks/>
              <a:stCxn id="34" idx="3"/>
              <a:endCxn id="40" idx="7"/>
            </p:cNvCxnSpPr>
            <p:nvPr/>
          </p:nvCxnSpPr>
          <p:spPr>
            <a:xfrm flipH="1">
              <a:off x="9598087" y="2766396"/>
              <a:ext cx="149183" cy="478553"/>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F6E2602-AEF8-8D4C-BE36-9C30F4A2E183}"/>
                </a:ext>
              </a:extLst>
            </p:cNvPr>
            <p:cNvSpPr txBox="1"/>
            <p:nvPr/>
          </p:nvSpPr>
          <p:spPr>
            <a:xfrm>
              <a:off x="9709366" y="3182730"/>
              <a:ext cx="343364" cy="369332"/>
            </a:xfrm>
            <a:prstGeom prst="rect">
              <a:avLst/>
            </a:prstGeom>
            <a:noFill/>
          </p:spPr>
          <p:txBody>
            <a:bodyPr wrap="none" rtlCol="0">
              <a:spAutoFit/>
            </a:bodyPr>
            <a:lstStyle/>
            <a:p>
              <a:r>
                <a:rPr lang="de-DE" dirty="0"/>
                <a:t>…</a:t>
              </a:r>
            </a:p>
          </p:txBody>
        </p:sp>
        <mc:AlternateContent xmlns:mc="http://schemas.openxmlformats.org/markup-compatibility/2006" xmlns:a14="http://schemas.microsoft.com/office/drawing/2010/main">
          <mc:Choice Requires="a14">
            <p:sp>
              <p:nvSpPr>
                <p:cNvPr id="51" name="Oval 50">
                  <a:extLst>
                    <a:ext uri="{FF2B5EF4-FFF2-40B4-BE49-F238E27FC236}">
                      <a16:creationId xmlns:a16="http://schemas.microsoft.com/office/drawing/2014/main" id="{F7194E2D-55AF-DC4F-BD7F-4583D2DB8CAF}"/>
                    </a:ext>
                  </a:extLst>
                </p:cNvPr>
                <p:cNvSpPr/>
                <p:nvPr/>
              </p:nvSpPr>
              <p:spPr>
                <a:xfrm>
                  <a:off x="9299957" y="1777669"/>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𝑄</m:t>
                            </m:r>
                          </m:e>
                          <m:sub>
                            <m:r>
                              <a:rPr lang="de-DE" b="0" i="1" smtClean="0">
                                <a:latin typeface="Cambria Math" panose="02040503050406030204" pitchFamily="18" charset="0"/>
                              </a:rPr>
                              <m:t>1</m:t>
                            </m:r>
                          </m:sub>
                        </m:sSub>
                      </m:oMath>
                    </m:oMathPara>
                  </a14:m>
                  <a:endParaRPr lang="de-DE" dirty="0"/>
                </a:p>
              </p:txBody>
            </p:sp>
          </mc:Choice>
          <mc:Fallback xmlns="">
            <p:sp>
              <p:nvSpPr>
                <p:cNvPr id="51" name="Oval 50">
                  <a:extLst>
                    <a:ext uri="{FF2B5EF4-FFF2-40B4-BE49-F238E27FC236}">
                      <a16:creationId xmlns:a16="http://schemas.microsoft.com/office/drawing/2014/main" id="{F7194E2D-55AF-DC4F-BD7F-4583D2DB8CAF}"/>
                    </a:ext>
                  </a:extLst>
                </p:cNvPr>
                <p:cNvSpPr>
                  <a:spLocks noRot="1" noChangeAspect="1" noMove="1" noResize="1" noEditPoints="1" noAdjustHandles="1" noChangeArrowheads="1" noChangeShapeType="1" noTextEdit="1"/>
                </p:cNvSpPr>
                <p:nvPr/>
              </p:nvSpPr>
              <p:spPr>
                <a:xfrm>
                  <a:off x="9299957" y="1777669"/>
                  <a:ext cx="360000" cy="360000"/>
                </a:xfrm>
                <a:prstGeom prst="ellipse">
                  <a:avLst/>
                </a:prstGeom>
                <a:blipFill>
                  <a:blip r:embed="rId10"/>
                  <a:stretch>
                    <a:fillRect l="-10000" b="-3333"/>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52" name="Straight Connector 51">
              <a:extLst>
                <a:ext uri="{FF2B5EF4-FFF2-40B4-BE49-F238E27FC236}">
                  <a16:creationId xmlns:a16="http://schemas.microsoft.com/office/drawing/2014/main" id="{D0145918-3280-3E47-AEA9-B8174027BA27}"/>
                </a:ext>
              </a:extLst>
            </p:cNvPr>
            <p:cNvCxnSpPr>
              <a:cxnSpLocks/>
              <a:stCxn id="34" idx="1"/>
              <a:endCxn id="51" idx="5"/>
            </p:cNvCxnSpPr>
            <p:nvPr/>
          </p:nvCxnSpPr>
          <p:spPr>
            <a:xfrm flipH="1" flipV="1">
              <a:off x="9607236" y="2084948"/>
              <a:ext cx="140034" cy="426890"/>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B2ACE591-01D2-5C4D-B8E4-2074DFBD537B}"/>
                </a:ext>
              </a:extLst>
            </p:cNvPr>
            <p:cNvSpPr txBox="1"/>
            <p:nvPr/>
          </p:nvSpPr>
          <p:spPr>
            <a:xfrm>
              <a:off x="9709366" y="1681961"/>
              <a:ext cx="343364" cy="369332"/>
            </a:xfrm>
            <a:prstGeom prst="rect">
              <a:avLst/>
            </a:prstGeom>
            <a:noFill/>
          </p:spPr>
          <p:txBody>
            <a:bodyPr wrap="none" rtlCol="0">
              <a:spAutoFit/>
            </a:bodyPr>
            <a:lstStyle/>
            <a:p>
              <a:r>
                <a:rPr lang="de-DE" dirty="0"/>
                <a:t>…</a:t>
              </a:r>
            </a:p>
          </p:txBody>
        </p:sp>
        <p:cxnSp>
          <p:nvCxnSpPr>
            <p:cNvPr id="63" name="Straight Connector 62">
              <a:extLst>
                <a:ext uri="{FF2B5EF4-FFF2-40B4-BE49-F238E27FC236}">
                  <a16:creationId xmlns:a16="http://schemas.microsoft.com/office/drawing/2014/main" id="{28E8EAE8-F887-E944-B211-58C700AEAF02}"/>
                </a:ext>
              </a:extLst>
            </p:cNvPr>
            <p:cNvCxnSpPr>
              <a:cxnSpLocks/>
              <a:stCxn id="36" idx="7"/>
            </p:cNvCxnSpPr>
            <p:nvPr/>
          </p:nvCxnSpPr>
          <p:spPr>
            <a:xfrm flipV="1">
              <a:off x="10404739" y="1589173"/>
              <a:ext cx="148353" cy="215164"/>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6DE4AC2B-9B1D-9144-8CA4-348C064B9C1B}"/>
                </a:ext>
              </a:extLst>
            </p:cNvPr>
            <p:cNvCxnSpPr>
              <a:cxnSpLocks/>
              <a:stCxn id="51" idx="0"/>
            </p:cNvCxnSpPr>
            <p:nvPr/>
          </p:nvCxnSpPr>
          <p:spPr>
            <a:xfrm flipV="1">
              <a:off x="9479957" y="1534527"/>
              <a:ext cx="71035" cy="243142"/>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C29028C5-C2D0-D847-9E8A-D0845BA4DC4C}"/>
                </a:ext>
              </a:extLst>
            </p:cNvPr>
            <p:cNvCxnSpPr>
              <a:cxnSpLocks/>
              <a:stCxn id="36" idx="1"/>
            </p:cNvCxnSpPr>
            <p:nvPr/>
          </p:nvCxnSpPr>
          <p:spPr>
            <a:xfrm flipH="1" flipV="1">
              <a:off x="10016645" y="1534171"/>
              <a:ext cx="133536" cy="270166"/>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66DD9AF-2B48-0544-90BD-2DC57CA3E079}"/>
                </a:ext>
              </a:extLst>
            </p:cNvPr>
            <p:cNvCxnSpPr>
              <a:cxnSpLocks/>
              <a:endCxn id="51" idx="3"/>
            </p:cNvCxnSpPr>
            <p:nvPr/>
          </p:nvCxnSpPr>
          <p:spPr>
            <a:xfrm flipV="1">
              <a:off x="8760852" y="2084948"/>
              <a:ext cx="591826" cy="216136"/>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4ABB2E0-CBD1-4F4A-BA6D-B896185C57BF}"/>
                </a:ext>
              </a:extLst>
            </p:cNvPr>
            <p:cNvCxnSpPr>
              <a:cxnSpLocks/>
              <a:endCxn id="39" idx="3"/>
            </p:cNvCxnSpPr>
            <p:nvPr/>
          </p:nvCxnSpPr>
          <p:spPr>
            <a:xfrm flipV="1">
              <a:off x="8796676" y="2789229"/>
              <a:ext cx="121998" cy="280371"/>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EC9106B-797F-304C-AD9C-A648A01B1EA0}"/>
                </a:ext>
              </a:extLst>
            </p:cNvPr>
            <p:cNvCxnSpPr>
              <a:cxnSpLocks/>
              <a:stCxn id="35" idx="7"/>
            </p:cNvCxnSpPr>
            <p:nvPr/>
          </p:nvCxnSpPr>
          <p:spPr>
            <a:xfrm flipV="1">
              <a:off x="10852052" y="2391471"/>
              <a:ext cx="168230" cy="143200"/>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ABB22A07-AD07-C44A-82A9-F01D694A12B7}"/>
                </a:ext>
              </a:extLst>
            </p:cNvPr>
            <p:cNvCxnSpPr>
              <a:cxnSpLocks/>
              <a:endCxn id="35" idx="5"/>
            </p:cNvCxnSpPr>
            <p:nvPr/>
          </p:nvCxnSpPr>
          <p:spPr>
            <a:xfrm flipH="1" flipV="1">
              <a:off x="10852052" y="2789229"/>
              <a:ext cx="154738" cy="479666"/>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DA724F8A-AED4-ED49-A230-737DC27B58D6}"/>
                </a:ext>
              </a:extLst>
            </p:cNvPr>
            <p:cNvCxnSpPr>
              <a:cxnSpLocks/>
              <a:endCxn id="36" idx="5"/>
            </p:cNvCxnSpPr>
            <p:nvPr/>
          </p:nvCxnSpPr>
          <p:spPr>
            <a:xfrm flipH="1" flipV="1">
              <a:off x="10404739" y="2058895"/>
              <a:ext cx="514778" cy="240820"/>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3C0934A-4C9A-0E4B-94CE-B9E9990AE384}"/>
                </a:ext>
              </a:extLst>
            </p:cNvPr>
            <p:cNvCxnSpPr>
              <a:cxnSpLocks/>
              <a:endCxn id="40" idx="3"/>
            </p:cNvCxnSpPr>
            <p:nvPr/>
          </p:nvCxnSpPr>
          <p:spPr>
            <a:xfrm flipV="1">
              <a:off x="9227432" y="3499507"/>
              <a:ext cx="116097" cy="216303"/>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75A97229-02A4-B84F-80AD-1E8E2EAABAC8}"/>
                </a:ext>
              </a:extLst>
            </p:cNvPr>
            <p:cNvCxnSpPr>
              <a:cxnSpLocks/>
              <a:endCxn id="40" idx="4"/>
            </p:cNvCxnSpPr>
            <p:nvPr/>
          </p:nvCxnSpPr>
          <p:spPr>
            <a:xfrm flipV="1">
              <a:off x="9451443" y="3552228"/>
              <a:ext cx="19365" cy="212114"/>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934B33E8-71FD-1445-91EB-7EE603BD1124}"/>
                </a:ext>
              </a:extLst>
            </p:cNvPr>
            <p:cNvCxnSpPr>
              <a:cxnSpLocks/>
              <a:endCxn id="40" idx="5"/>
            </p:cNvCxnSpPr>
            <p:nvPr/>
          </p:nvCxnSpPr>
          <p:spPr>
            <a:xfrm flipH="1" flipV="1">
              <a:off x="9598087" y="3499507"/>
              <a:ext cx="28309" cy="264835"/>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92E7C1B7-A8E7-5440-BC86-1CE5DB9D3788}"/>
                </a:ext>
              </a:extLst>
            </p:cNvPr>
            <p:cNvCxnSpPr>
              <a:cxnSpLocks/>
              <a:endCxn id="41" idx="5"/>
            </p:cNvCxnSpPr>
            <p:nvPr/>
          </p:nvCxnSpPr>
          <p:spPr>
            <a:xfrm flipH="1" flipV="1">
              <a:off x="10389165" y="3499507"/>
              <a:ext cx="121758" cy="209484"/>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19" name="Group 118">
            <a:extLst>
              <a:ext uri="{FF2B5EF4-FFF2-40B4-BE49-F238E27FC236}">
                <a16:creationId xmlns:a16="http://schemas.microsoft.com/office/drawing/2014/main" id="{430B52E6-5AFC-AC40-A76C-6B13063CE4C2}"/>
              </a:ext>
            </a:extLst>
          </p:cNvPr>
          <p:cNvGrpSpPr/>
          <p:nvPr/>
        </p:nvGrpSpPr>
        <p:grpSpPr>
          <a:xfrm>
            <a:off x="6922742" y="1781308"/>
            <a:ext cx="2266325" cy="1474513"/>
            <a:chOff x="8857675" y="4454619"/>
            <a:chExt cx="2266325" cy="1474513"/>
          </a:xfrm>
        </p:grpSpPr>
        <p:sp>
          <p:nvSpPr>
            <p:cNvPr id="11" name="Donut 10">
              <a:extLst>
                <a:ext uri="{FF2B5EF4-FFF2-40B4-BE49-F238E27FC236}">
                  <a16:creationId xmlns:a16="http://schemas.microsoft.com/office/drawing/2014/main" id="{7A8CF723-23F0-EA42-AC62-34EBFA888E44}"/>
                </a:ext>
              </a:extLst>
            </p:cNvPr>
            <p:cNvSpPr/>
            <p:nvPr/>
          </p:nvSpPr>
          <p:spPr>
            <a:xfrm>
              <a:off x="8857675" y="4454619"/>
              <a:ext cx="2058107" cy="1341724"/>
            </a:xfrm>
            <a:prstGeom prst="donut">
              <a:avLst>
                <a:gd name="adj" fmla="val 30480"/>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mc:AlternateContent xmlns:mc="http://schemas.openxmlformats.org/markup-compatibility/2006" xmlns:a14="http://schemas.microsoft.com/office/drawing/2010/main">
          <mc:Choice Requires="a14">
            <p:sp>
              <p:nvSpPr>
                <p:cNvPr id="12" name="Oval 11">
                  <a:extLst>
                    <a:ext uri="{FF2B5EF4-FFF2-40B4-BE49-F238E27FC236}">
                      <a16:creationId xmlns:a16="http://schemas.microsoft.com/office/drawing/2014/main" id="{DFAA0A25-0DFB-464E-BAFF-414DDBA49E64}"/>
                    </a:ext>
                  </a:extLst>
                </p:cNvPr>
                <p:cNvSpPr/>
                <p:nvPr/>
              </p:nvSpPr>
              <p:spPr>
                <a:xfrm>
                  <a:off x="9685754" y="4918661"/>
                  <a:ext cx="360000" cy="360000"/>
                </a:xfrm>
                <a:prstGeom prst="ellipse">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r>
                          <a:rPr lang="de-DE" b="0" i="1" smtClean="0">
                            <a:solidFill>
                              <a:schemeClr val="tx1"/>
                            </a:solidFill>
                            <a:latin typeface="Cambria Math" panose="02040503050406030204" pitchFamily="18" charset="0"/>
                          </a:rPr>
                          <m:t>𝑅</m:t>
                        </m:r>
                      </m:oMath>
                    </m:oMathPara>
                  </a14:m>
                  <a:endParaRPr lang="de-DE" dirty="0">
                    <a:solidFill>
                      <a:schemeClr val="tx1"/>
                    </a:solidFill>
                  </a:endParaRPr>
                </a:p>
              </p:txBody>
            </p:sp>
          </mc:Choice>
          <mc:Fallback xmlns="">
            <p:sp>
              <p:nvSpPr>
                <p:cNvPr id="12" name="Oval 11">
                  <a:extLst>
                    <a:ext uri="{FF2B5EF4-FFF2-40B4-BE49-F238E27FC236}">
                      <a16:creationId xmlns:a16="http://schemas.microsoft.com/office/drawing/2014/main" id="{DFAA0A25-0DFB-464E-BAFF-414DDBA49E64}"/>
                    </a:ext>
                  </a:extLst>
                </p:cNvPr>
                <p:cNvSpPr>
                  <a:spLocks noRot="1" noChangeAspect="1" noMove="1" noResize="1" noEditPoints="1" noAdjustHandles="1" noChangeArrowheads="1" noChangeShapeType="1" noTextEdit="1"/>
                </p:cNvSpPr>
                <p:nvPr/>
              </p:nvSpPr>
              <p:spPr>
                <a:xfrm>
                  <a:off x="9685754" y="4918661"/>
                  <a:ext cx="360000" cy="360000"/>
                </a:xfrm>
                <a:prstGeom prst="ellipse">
                  <a:avLst/>
                </a:prstGeom>
                <a:blipFill>
                  <a:blip r:embed="rId11"/>
                  <a:stretch>
                    <a:fillRect/>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Oval 12">
                  <a:extLst>
                    <a:ext uri="{FF2B5EF4-FFF2-40B4-BE49-F238E27FC236}">
                      <a16:creationId xmlns:a16="http://schemas.microsoft.com/office/drawing/2014/main" id="{99CB5952-4DE6-4441-B8A6-D5AB263092BA}"/>
                    </a:ext>
                  </a:extLst>
                </p:cNvPr>
                <p:cNvSpPr/>
                <p:nvPr/>
              </p:nvSpPr>
              <p:spPr>
                <a:xfrm>
                  <a:off x="10535905" y="4918661"/>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𝑁</m:t>
                            </m:r>
                          </m:e>
                          <m:sub>
                            <m:r>
                              <a:rPr lang="de-DE" b="0" i="1" smtClean="0">
                                <a:latin typeface="Cambria Math" panose="02040503050406030204" pitchFamily="18" charset="0"/>
                              </a:rPr>
                              <m:t>1</m:t>
                            </m:r>
                          </m:sub>
                        </m:sSub>
                      </m:oMath>
                    </m:oMathPara>
                  </a14:m>
                  <a:endParaRPr lang="de-DE" dirty="0"/>
                </a:p>
              </p:txBody>
            </p:sp>
          </mc:Choice>
          <mc:Fallback xmlns="">
            <p:sp>
              <p:nvSpPr>
                <p:cNvPr id="13" name="Oval 12">
                  <a:extLst>
                    <a:ext uri="{FF2B5EF4-FFF2-40B4-BE49-F238E27FC236}">
                      <a16:creationId xmlns:a16="http://schemas.microsoft.com/office/drawing/2014/main" id="{99CB5952-4DE6-4441-B8A6-D5AB263092BA}"/>
                    </a:ext>
                  </a:extLst>
                </p:cNvPr>
                <p:cNvSpPr>
                  <a:spLocks noRot="1" noChangeAspect="1" noMove="1" noResize="1" noEditPoints="1" noAdjustHandles="1" noChangeArrowheads="1" noChangeShapeType="1" noTextEdit="1"/>
                </p:cNvSpPr>
                <p:nvPr/>
              </p:nvSpPr>
              <p:spPr>
                <a:xfrm>
                  <a:off x="10535905" y="4918661"/>
                  <a:ext cx="360000" cy="360000"/>
                </a:xfrm>
                <a:prstGeom prst="ellipse">
                  <a:avLst/>
                </a:prstGeom>
                <a:blipFill>
                  <a:blip r:embed="rId12"/>
                  <a:stretch>
                    <a:fillRect l="-3333"/>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15" name="Straight Connector 14">
              <a:extLst>
                <a:ext uri="{FF2B5EF4-FFF2-40B4-BE49-F238E27FC236}">
                  <a16:creationId xmlns:a16="http://schemas.microsoft.com/office/drawing/2014/main" id="{E0620C1B-B6C6-C442-9C22-C465DB59B3FE}"/>
                </a:ext>
              </a:extLst>
            </p:cNvPr>
            <p:cNvCxnSpPr>
              <a:stCxn id="12" idx="6"/>
              <a:endCxn id="13" idx="2"/>
            </p:cNvCxnSpPr>
            <p:nvPr/>
          </p:nvCxnSpPr>
          <p:spPr>
            <a:xfrm>
              <a:off x="10045754" y="5098661"/>
              <a:ext cx="4901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5EE55F4-2333-0541-AF6E-B091F927BD65}"/>
                </a:ext>
              </a:extLst>
            </p:cNvPr>
            <p:cNvCxnSpPr>
              <a:cxnSpLocks/>
              <a:stCxn id="13" idx="6"/>
            </p:cNvCxnSpPr>
            <p:nvPr/>
          </p:nvCxnSpPr>
          <p:spPr>
            <a:xfrm>
              <a:off x="10895905" y="5098661"/>
              <a:ext cx="228095" cy="96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Oval 20">
                  <a:extLst>
                    <a:ext uri="{FF2B5EF4-FFF2-40B4-BE49-F238E27FC236}">
                      <a16:creationId xmlns:a16="http://schemas.microsoft.com/office/drawing/2014/main" id="{49491C4B-E0FC-2B4F-8B7D-8ADBA9E2054D}"/>
                    </a:ext>
                  </a:extLst>
                </p:cNvPr>
                <p:cNvSpPr/>
                <p:nvPr/>
              </p:nvSpPr>
              <p:spPr>
                <a:xfrm>
                  <a:off x="10134607" y="4534333"/>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𝑁</m:t>
                            </m:r>
                          </m:e>
                          <m:sub>
                            <m:r>
                              <a:rPr lang="de-DE" b="0" i="1" smtClean="0">
                                <a:latin typeface="Cambria Math" panose="02040503050406030204" pitchFamily="18" charset="0"/>
                              </a:rPr>
                              <m:t>𝑛</m:t>
                            </m:r>
                          </m:sub>
                        </m:sSub>
                      </m:oMath>
                    </m:oMathPara>
                  </a14:m>
                  <a:endParaRPr lang="de-DE" dirty="0"/>
                </a:p>
              </p:txBody>
            </p:sp>
          </mc:Choice>
          <mc:Fallback xmlns="">
            <p:sp>
              <p:nvSpPr>
                <p:cNvPr id="21" name="Oval 20">
                  <a:extLst>
                    <a:ext uri="{FF2B5EF4-FFF2-40B4-BE49-F238E27FC236}">
                      <a16:creationId xmlns:a16="http://schemas.microsoft.com/office/drawing/2014/main" id="{49491C4B-E0FC-2B4F-8B7D-8ADBA9E2054D}"/>
                    </a:ext>
                  </a:extLst>
                </p:cNvPr>
                <p:cNvSpPr>
                  <a:spLocks noRot="1" noChangeAspect="1" noMove="1" noResize="1" noEditPoints="1" noAdjustHandles="1" noChangeArrowheads="1" noChangeShapeType="1" noTextEdit="1"/>
                </p:cNvSpPr>
                <p:nvPr/>
              </p:nvSpPr>
              <p:spPr>
                <a:xfrm>
                  <a:off x="10134607" y="4534333"/>
                  <a:ext cx="360000" cy="360000"/>
                </a:xfrm>
                <a:prstGeom prst="ellipse">
                  <a:avLst/>
                </a:prstGeom>
                <a:blipFill>
                  <a:blip r:embed="rId13"/>
                  <a:stretch>
                    <a:fillRect l="-10000"/>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Oval 21">
                  <a:extLst>
                    <a:ext uri="{FF2B5EF4-FFF2-40B4-BE49-F238E27FC236}">
                      <a16:creationId xmlns:a16="http://schemas.microsoft.com/office/drawing/2014/main" id="{D2263E28-B71B-B348-BE26-C60E0D34FA37}"/>
                    </a:ext>
                  </a:extLst>
                </p:cNvPr>
                <p:cNvSpPr/>
                <p:nvPr/>
              </p:nvSpPr>
              <p:spPr>
                <a:xfrm>
                  <a:off x="9282770" y="5343555"/>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𝑁</m:t>
                            </m:r>
                          </m:e>
                          <m:sub>
                            <m:r>
                              <a:rPr lang="de-DE" b="0" i="1" smtClean="0">
                                <a:latin typeface="Cambria Math" panose="02040503050406030204" pitchFamily="18" charset="0"/>
                              </a:rPr>
                              <m:t>3</m:t>
                            </m:r>
                          </m:sub>
                        </m:sSub>
                      </m:oMath>
                    </m:oMathPara>
                  </a14:m>
                  <a:endParaRPr lang="de-DE" dirty="0"/>
                </a:p>
              </p:txBody>
            </p:sp>
          </mc:Choice>
          <mc:Fallback xmlns="">
            <p:sp>
              <p:nvSpPr>
                <p:cNvPr id="22" name="Oval 21">
                  <a:extLst>
                    <a:ext uri="{FF2B5EF4-FFF2-40B4-BE49-F238E27FC236}">
                      <a16:creationId xmlns:a16="http://schemas.microsoft.com/office/drawing/2014/main" id="{D2263E28-B71B-B348-BE26-C60E0D34FA37}"/>
                    </a:ext>
                  </a:extLst>
                </p:cNvPr>
                <p:cNvSpPr>
                  <a:spLocks noRot="1" noChangeAspect="1" noMove="1" noResize="1" noEditPoints="1" noAdjustHandles="1" noChangeArrowheads="1" noChangeShapeType="1" noTextEdit="1"/>
                </p:cNvSpPr>
                <p:nvPr/>
              </p:nvSpPr>
              <p:spPr>
                <a:xfrm>
                  <a:off x="9282770" y="5343555"/>
                  <a:ext cx="360000" cy="360000"/>
                </a:xfrm>
                <a:prstGeom prst="ellipse">
                  <a:avLst/>
                </a:prstGeom>
                <a:blipFill>
                  <a:blip r:embed="rId14"/>
                  <a:stretch>
                    <a:fillRect l="-6667"/>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Oval 22">
                  <a:extLst>
                    <a:ext uri="{FF2B5EF4-FFF2-40B4-BE49-F238E27FC236}">
                      <a16:creationId xmlns:a16="http://schemas.microsoft.com/office/drawing/2014/main" id="{E22EF36B-3140-9347-B0C2-A4A3EE9C6BF2}"/>
                    </a:ext>
                  </a:extLst>
                </p:cNvPr>
                <p:cNvSpPr/>
                <p:nvPr/>
              </p:nvSpPr>
              <p:spPr>
                <a:xfrm>
                  <a:off x="10073848" y="5343555"/>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i="1" smtClean="0">
                                <a:latin typeface="Cambria Math" panose="02040503050406030204" pitchFamily="18" charset="0"/>
                              </a:rPr>
                              <m:t>𝑁</m:t>
                            </m:r>
                          </m:e>
                          <m:sub>
                            <m:r>
                              <a:rPr lang="de-DE" b="0" i="1" smtClean="0">
                                <a:latin typeface="Cambria Math" panose="02040503050406030204" pitchFamily="18" charset="0"/>
                              </a:rPr>
                              <m:t>2</m:t>
                            </m:r>
                          </m:sub>
                        </m:sSub>
                      </m:oMath>
                    </m:oMathPara>
                  </a14:m>
                  <a:endParaRPr lang="de-DE" dirty="0"/>
                </a:p>
              </p:txBody>
            </p:sp>
          </mc:Choice>
          <mc:Fallback xmlns="">
            <p:sp>
              <p:nvSpPr>
                <p:cNvPr id="23" name="Oval 22">
                  <a:extLst>
                    <a:ext uri="{FF2B5EF4-FFF2-40B4-BE49-F238E27FC236}">
                      <a16:creationId xmlns:a16="http://schemas.microsoft.com/office/drawing/2014/main" id="{E22EF36B-3140-9347-B0C2-A4A3EE9C6BF2}"/>
                    </a:ext>
                  </a:extLst>
                </p:cNvPr>
                <p:cNvSpPr>
                  <a:spLocks noRot="1" noChangeAspect="1" noMove="1" noResize="1" noEditPoints="1" noAdjustHandles="1" noChangeArrowheads="1" noChangeShapeType="1" noTextEdit="1"/>
                </p:cNvSpPr>
                <p:nvPr/>
              </p:nvSpPr>
              <p:spPr>
                <a:xfrm>
                  <a:off x="10073848" y="5343555"/>
                  <a:ext cx="360000" cy="360000"/>
                </a:xfrm>
                <a:prstGeom prst="ellipse">
                  <a:avLst/>
                </a:prstGeom>
                <a:blipFill>
                  <a:blip r:embed="rId15"/>
                  <a:stretch>
                    <a:fillRect l="-6452"/>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24" name="Straight Connector 23">
              <a:extLst>
                <a:ext uri="{FF2B5EF4-FFF2-40B4-BE49-F238E27FC236}">
                  <a16:creationId xmlns:a16="http://schemas.microsoft.com/office/drawing/2014/main" id="{C7E72EF5-36AA-1B45-AD8B-6CE7C1345FB5}"/>
                </a:ext>
              </a:extLst>
            </p:cNvPr>
            <p:cNvCxnSpPr>
              <a:cxnSpLocks/>
              <a:stCxn id="21" idx="3"/>
              <a:endCxn id="12" idx="7"/>
            </p:cNvCxnSpPr>
            <p:nvPr/>
          </p:nvCxnSpPr>
          <p:spPr>
            <a:xfrm flipH="1">
              <a:off x="9993033" y="4841612"/>
              <a:ext cx="194295" cy="12977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13EFC89-52F6-414E-A754-9FD17D663387}"/>
                </a:ext>
              </a:extLst>
            </p:cNvPr>
            <p:cNvCxnSpPr>
              <a:cxnSpLocks/>
              <a:stCxn id="23" idx="1"/>
              <a:endCxn id="12" idx="5"/>
            </p:cNvCxnSpPr>
            <p:nvPr/>
          </p:nvCxnSpPr>
          <p:spPr>
            <a:xfrm flipH="1" flipV="1">
              <a:off x="9993033" y="5225940"/>
              <a:ext cx="133536" cy="170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5726BA9-5D3D-D448-B31B-976DC1536F54}"/>
                </a:ext>
              </a:extLst>
            </p:cNvPr>
            <p:cNvCxnSpPr>
              <a:cxnSpLocks/>
              <a:stCxn id="22" idx="6"/>
              <a:endCxn id="23" idx="2"/>
            </p:cNvCxnSpPr>
            <p:nvPr/>
          </p:nvCxnSpPr>
          <p:spPr>
            <a:xfrm>
              <a:off x="9642770" y="5523555"/>
              <a:ext cx="43107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23870EA-DD6A-E940-B0E5-AC1E97F00DE8}"/>
                </a:ext>
              </a:extLst>
            </p:cNvPr>
            <p:cNvCxnSpPr>
              <a:cxnSpLocks/>
              <a:stCxn id="12" idx="3"/>
              <a:endCxn id="22" idx="7"/>
            </p:cNvCxnSpPr>
            <p:nvPr/>
          </p:nvCxnSpPr>
          <p:spPr>
            <a:xfrm flipH="1">
              <a:off x="9590049" y="5225940"/>
              <a:ext cx="148426" cy="170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63202EA-578E-3541-9E5C-4F321D6DB9E2}"/>
                </a:ext>
              </a:extLst>
            </p:cNvPr>
            <p:cNvSpPr txBox="1"/>
            <p:nvPr/>
          </p:nvSpPr>
          <p:spPr>
            <a:xfrm>
              <a:off x="9214152" y="4498875"/>
              <a:ext cx="343364" cy="369332"/>
            </a:xfrm>
            <a:prstGeom prst="rect">
              <a:avLst/>
            </a:prstGeom>
            <a:noFill/>
          </p:spPr>
          <p:txBody>
            <a:bodyPr wrap="none" rtlCol="0">
              <a:spAutoFit/>
            </a:bodyPr>
            <a:lstStyle/>
            <a:p>
              <a:r>
                <a:rPr lang="de-DE"/>
                <a:t>…</a:t>
              </a:r>
            </a:p>
          </p:txBody>
        </p:sp>
        <p:cxnSp>
          <p:nvCxnSpPr>
            <p:cNvPr id="102" name="Straight Connector 101">
              <a:extLst>
                <a:ext uri="{FF2B5EF4-FFF2-40B4-BE49-F238E27FC236}">
                  <a16:creationId xmlns:a16="http://schemas.microsoft.com/office/drawing/2014/main" id="{BED99F88-F404-5B43-82DD-F4EA6F6A69C2}"/>
                </a:ext>
              </a:extLst>
            </p:cNvPr>
            <p:cNvCxnSpPr>
              <a:cxnSpLocks/>
              <a:endCxn id="21" idx="6"/>
            </p:cNvCxnSpPr>
            <p:nvPr/>
          </p:nvCxnSpPr>
          <p:spPr>
            <a:xfrm flipH="1" flipV="1">
              <a:off x="10494607" y="4714333"/>
              <a:ext cx="401298" cy="966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C59A9D33-F46C-1C4B-900B-85AE3B3E7BB8}"/>
                </a:ext>
              </a:extLst>
            </p:cNvPr>
            <p:cNvCxnSpPr>
              <a:cxnSpLocks/>
              <a:stCxn id="13" idx="5"/>
            </p:cNvCxnSpPr>
            <p:nvPr/>
          </p:nvCxnSpPr>
          <p:spPr>
            <a:xfrm>
              <a:off x="10843184" y="5225940"/>
              <a:ext cx="177098" cy="1703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88713AC4-54E4-DB4A-B368-C610CB3D6AE9}"/>
                </a:ext>
              </a:extLst>
            </p:cNvPr>
            <p:cNvCxnSpPr>
              <a:cxnSpLocks/>
              <a:stCxn id="22" idx="5"/>
            </p:cNvCxnSpPr>
            <p:nvPr/>
          </p:nvCxnSpPr>
          <p:spPr>
            <a:xfrm>
              <a:off x="9590049" y="5650834"/>
              <a:ext cx="133536" cy="27829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8517F050-CD40-344E-B8B2-40C74D9ED1C8}"/>
                </a:ext>
              </a:extLst>
            </p:cNvPr>
            <p:cNvCxnSpPr>
              <a:cxnSpLocks/>
              <a:endCxn id="22" idx="2"/>
            </p:cNvCxnSpPr>
            <p:nvPr/>
          </p:nvCxnSpPr>
          <p:spPr>
            <a:xfrm flipV="1">
              <a:off x="8994276" y="5523555"/>
              <a:ext cx="288494" cy="18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A55695AF-E486-E94F-BBB8-1886769D8DC9}"/>
                </a:ext>
              </a:extLst>
            </p:cNvPr>
            <p:cNvCxnSpPr>
              <a:cxnSpLocks/>
              <a:stCxn id="22" idx="4"/>
            </p:cNvCxnSpPr>
            <p:nvPr/>
          </p:nvCxnSpPr>
          <p:spPr>
            <a:xfrm flipH="1">
              <a:off x="9411655" y="5703555"/>
              <a:ext cx="51115" cy="137044"/>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9D13DFBE-2625-584B-97FF-D080C2C19472}"/>
              </a:ext>
            </a:extLst>
          </p:cNvPr>
          <p:cNvGrpSpPr/>
          <p:nvPr/>
        </p:nvGrpSpPr>
        <p:grpSpPr>
          <a:xfrm>
            <a:off x="9564713" y="3736072"/>
            <a:ext cx="2285362" cy="2251885"/>
            <a:chOff x="6217117" y="2302525"/>
            <a:chExt cx="2285362" cy="2251885"/>
          </a:xfrm>
        </p:grpSpPr>
        <p:sp>
          <p:nvSpPr>
            <p:cNvPr id="101" name="Diagonal Stripe 100">
              <a:extLst>
                <a:ext uri="{FF2B5EF4-FFF2-40B4-BE49-F238E27FC236}">
                  <a16:creationId xmlns:a16="http://schemas.microsoft.com/office/drawing/2014/main" id="{4F9F44DA-4AFE-4B4D-8A10-E936D81AED1D}"/>
                </a:ext>
              </a:extLst>
            </p:cNvPr>
            <p:cNvSpPr/>
            <p:nvPr/>
          </p:nvSpPr>
          <p:spPr>
            <a:xfrm rot="1127991" flipH="1">
              <a:off x="7466206" y="3462801"/>
              <a:ext cx="1036273" cy="933968"/>
            </a:xfrm>
            <a:prstGeom prst="diagStripe">
              <a:avLst>
                <a:gd name="adj" fmla="val 85076"/>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07" name="Diagonal Stripe 106">
              <a:extLst>
                <a:ext uri="{FF2B5EF4-FFF2-40B4-BE49-F238E27FC236}">
                  <a16:creationId xmlns:a16="http://schemas.microsoft.com/office/drawing/2014/main" id="{4A9F0896-4695-5743-8379-CE91E6D39CC8}"/>
                </a:ext>
              </a:extLst>
            </p:cNvPr>
            <p:cNvSpPr/>
            <p:nvPr/>
          </p:nvSpPr>
          <p:spPr>
            <a:xfrm rot="1350440" flipH="1" flipV="1">
              <a:off x="7716144" y="2933790"/>
              <a:ext cx="505954" cy="502465"/>
            </a:xfrm>
            <a:prstGeom prst="diagStripe">
              <a:avLst>
                <a:gd name="adj" fmla="val 66129"/>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08" name="Diagonal Stripe 107">
              <a:extLst>
                <a:ext uri="{FF2B5EF4-FFF2-40B4-BE49-F238E27FC236}">
                  <a16:creationId xmlns:a16="http://schemas.microsoft.com/office/drawing/2014/main" id="{ECF0BE9D-F4F6-184C-9F5D-8BEF9DAF0F24}"/>
                </a:ext>
              </a:extLst>
            </p:cNvPr>
            <p:cNvSpPr/>
            <p:nvPr/>
          </p:nvSpPr>
          <p:spPr>
            <a:xfrm rot="20472009">
              <a:off x="6217117" y="3431063"/>
              <a:ext cx="1037886" cy="982313"/>
            </a:xfrm>
            <a:prstGeom prst="diagStripe">
              <a:avLst>
                <a:gd name="adj" fmla="val 84305"/>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09" name="Diagonal Stripe 108">
              <a:extLst>
                <a:ext uri="{FF2B5EF4-FFF2-40B4-BE49-F238E27FC236}">
                  <a16:creationId xmlns:a16="http://schemas.microsoft.com/office/drawing/2014/main" id="{559DE635-8123-134A-BB64-B4AF7D0271BC}"/>
                </a:ext>
              </a:extLst>
            </p:cNvPr>
            <p:cNvSpPr/>
            <p:nvPr/>
          </p:nvSpPr>
          <p:spPr>
            <a:xfrm rot="20542855" flipV="1">
              <a:off x="6505789" y="2879478"/>
              <a:ext cx="505954" cy="502465"/>
            </a:xfrm>
            <a:prstGeom prst="diagStripe">
              <a:avLst>
                <a:gd name="adj" fmla="val 66129"/>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9" name="Block Arc 58">
              <a:extLst>
                <a:ext uri="{FF2B5EF4-FFF2-40B4-BE49-F238E27FC236}">
                  <a16:creationId xmlns:a16="http://schemas.microsoft.com/office/drawing/2014/main" id="{C5C0C92C-8564-B244-9C15-040F0C1EEC62}"/>
                </a:ext>
              </a:extLst>
            </p:cNvPr>
            <p:cNvSpPr/>
            <p:nvPr/>
          </p:nvSpPr>
          <p:spPr>
            <a:xfrm>
              <a:off x="6322441" y="2434046"/>
              <a:ext cx="2058107" cy="2014307"/>
            </a:xfrm>
            <a:prstGeom prst="blockArc">
              <a:avLst>
                <a:gd name="adj1" fmla="val 12427792"/>
                <a:gd name="adj2" fmla="val 20266269"/>
                <a:gd name="adj3" fmla="val 18838"/>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mc:AlternateContent xmlns:mc="http://schemas.openxmlformats.org/markup-compatibility/2006" xmlns:a14="http://schemas.microsoft.com/office/drawing/2010/main">
          <mc:Choice Requires="a14">
            <p:sp>
              <p:nvSpPr>
                <p:cNvPr id="60" name="Oval 59">
                  <a:extLst>
                    <a:ext uri="{FF2B5EF4-FFF2-40B4-BE49-F238E27FC236}">
                      <a16:creationId xmlns:a16="http://schemas.microsoft.com/office/drawing/2014/main" id="{8BE9C643-833F-E543-96E9-B7DD9EB4FF08}"/>
                    </a:ext>
                  </a:extLst>
                </p:cNvPr>
                <p:cNvSpPr/>
                <p:nvPr/>
              </p:nvSpPr>
              <p:spPr>
                <a:xfrm>
                  <a:off x="7171463" y="3249185"/>
                  <a:ext cx="360000" cy="360000"/>
                </a:xfrm>
                <a:prstGeom prst="ellipse">
                  <a:avLst/>
                </a:prstGeom>
                <a:no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r>
                          <a:rPr lang="de-DE" b="0" i="1" smtClean="0">
                            <a:solidFill>
                              <a:schemeClr val="tx1"/>
                            </a:solidFill>
                            <a:latin typeface="Cambria Math" panose="02040503050406030204" pitchFamily="18" charset="0"/>
                          </a:rPr>
                          <m:t>𝑅</m:t>
                        </m:r>
                      </m:oMath>
                    </m:oMathPara>
                  </a14:m>
                  <a:endParaRPr lang="de-DE" dirty="0">
                    <a:solidFill>
                      <a:schemeClr val="tx1"/>
                    </a:solidFill>
                  </a:endParaRPr>
                </a:p>
              </p:txBody>
            </p:sp>
          </mc:Choice>
          <mc:Fallback xmlns="">
            <p:sp>
              <p:nvSpPr>
                <p:cNvPr id="60" name="Oval 59">
                  <a:extLst>
                    <a:ext uri="{FF2B5EF4-FFF2-40B4-BE49-F238E27FC236}">
                      <a16:creationId xmlns:a16="http://schemas.microsoft.com/office/drawing/2014/main" id="{8BE9C643-833F-E543-96E9-B7DD9EB4FF08}"/>
                    </a:ext>
                  </a:extLst>
                </p:cNvPr>
                <p:cNvSpPr>
                  <a:spLocks noRot="1" noChangeAspect="1" noMove="1" noResize="1" noEditPoints="1" noAdjustHandles="1" noChangeArrowheads="1" noChangeShapeType="1" noTextEdit="1"/>
                </p:cNvSpPr>
                <p:nvPr/>
              </p:nvSpPr>
              <p:spPr>
                <a:xfrm>
                  <a:off x="7171463" y="3249185"/>
                  <a:ext cx="360000" cy="360000"/>
                </a:xfrm>
                <a:prstGeom prst="ellipse">
                  <a:avLst/>
                </a:prstGeom>
                <a:blipFill>
                  <a:blip r:embed="rId16"/>
                  <a:stretch>
                    <a:fillRect/>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1" name="Oval 60">
                  <a:extLst>
                    <a:ext uri="{FF2B5EF4-FFF2-40B4-BE49-F238E27FC236}">
                      <a16:creationId xmlns:a16="http://schemas.microsoft.com/office/drawing/2014/main" id="{978B7A3D-8265-B648-938F-4C89427F2F85}"/>
                    </a:ext>
                  </a:extLst>
                </p:cNvPr>
                <p:cNvSpPr/>
                <p:nvPr/>
              </p:nvSpPr>
              <p:spPr>
                <a:xfrm>
                  <a:off x="8021687" y="3272018"/>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𝑛𝑗</m:t>
                            </m:r>
                          </m:sub>
                        </m:sSub>
                      </m:oMath>
                    </m:oMathPara>
                  </a14:m>
                  <a:endParaRPr lang="de-DE" dirty="0"/>
                </a:p>
              </p:txBody>
            </p:sp>
          </mc:Choice>
          <mc:Fallback xmlns="">
            <p:sp>
              <p:nvSpPr>
                <p:cNvPr id="61" name="Oval 60">
                  <a:extLst>
                    <a:ext uri="{FF2B5EF4-FFF2-40B4-BE49-F238E27FC236}">
                      <a16:creationId xmlns:a16="http://schemas.microsoft.com/office/drawing/2014/main" id="{978B7A3D-8265-B648-938F-4C89427F2F85}"/>
                    </a:ext>
                  </a:extLst>
                </p:cNvPr>
                <p:cNvSpPr>
                  <a:spLocks noRot="1" noChangeAspect="1" noMove="1" noResize="1" noEditPoints="1" noAdjustHandles="1" noChangeArrowheads="1" noChangeShapeType="1" noTextEdit="1"/>
                </p:cNvSpPr>
                <p:nvPr/>
              </p:nvSpPr>
              <p:spPr>
                <a:xfrm>
                  <a:off x="8021687" y="3272018"/>
                  <a:ext cx="360000" cy="360000"/>
                </a:xfrm>
                <a:prstGeom prst="ellipse">
                  <a:avLst/>
                </a:prstGeom>
                <a:blipFill>
                  <a:blip r:embed="rId17"/>
                  <a:stretch>
                    <a:fillRect l="-9677" r="-6452" b="-6667"/>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62" name="Oval 61">
                  <a:extLst>
                    <a:ext uri="{FF2B5EF4-FFF2-40B4-BE49-F238E27FC236}">
                      <a16:creationId xmlns:a16="http://schemas.microsoft.com/office/drawing/2014/main" id="{D1C08EF2-FE00-E540-A412-00101E7DF9EB}"/>
                    </a:ext>
                  </a:extLst>
                </p:cNvPr>
                <p:cNvSpPr/>
                <p:nvPr/>
              </p:nvSpPr>
              <p:spPr>
                <a:xfrm>
                  <a:off x="7574374" y="2541684"/>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𝑄</m:t>
                            </m:r>
                          </m:e>
                          <m:sub>
                            <m:r>
                              <a:rPr lang="de-DE" b="0" i="1" smtClean="0">
                                <a:latin typeface="Cambria Math" panose="02040503050406030204" pitchFamily="18" charset="0"/>
                              </a:rPr>
                              <m:t>𝑚</m:t>
                            </m:r>
                          </m:sub>
                        </m:sSub>
                      </m:oMath>
                    </m:oMathPara>
                  </a14:m>
                  <a:endParaRPr lang="de-DE" dirty="0"/>
                </a:p>
              </p:txBody>
            </p:sp>
          </mc:Choice>
          <mc:Fallback xmlns="">
            <p:sp>
              <p:nvSpPr>
                <p:cNvPr id="62" name="Oval 61">
                  <a:extLst>
                    <a:ext uri="{FF2B5EF4-FFF2-40B4-BE49-F238E27FC236}">
                      <a16:creationId xmlns:a16="http://schemas.microsoft.com/office/drawing/2014/main" id="{D1C08EF2-FE00-E540-A412-00101E7DF9EB}"/>
                    </a:ext>
                  </a:extLst>
                </p:cNvPr>
                <p:cNvSpPr>
                  <a:spLocks noRot="1" noChangeAspect="1" noMove="1" noResize="1" noEditPoints="1" noAdjustHandles="1" noChangeArrowheads="1" noChangeShapeType="1" noTextEdit="1"/>
                </p:cNvSpPr>
                <p:nvPr/>
              </p:nvSpPr>
              <p:spPr>
                <a:xfrm>
                  <a:off x="7574374" y="2541684"/>
                  <a:ext cx="360000" cy="360000"/>
                </a:xfrm>
                <a:prstGeom prst="ellipse">
                  <a:avLst/>
                </a:prstGeom>
                <a:blipFill>
                  <a:blip r:embed="rId18"/>
                  <a:stretch>
                    <a:fillRect l="-20000" b="-6667"/>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67" name="Straight Connector 66">
              <a:extLst>
                <a:ext uri="{FF2B5EF4-FFF2-40B4-BE49-F238E27FC236}">
                  <a16:creationId xmlns:a16="http://schemas.microsoft.com/office/drawing/2014/main" id="{2BD8F879-7A10-F440-A0D2-B85CF7B1D05B}"/>
                </a:ext>
              </a:extLst>
            </p:cNvPr>
            <p:cNvCxnSpPr>
              <a:cxnSpLocks/>
              <a:stCxn id="71" idx="7"/>
              <a:endCxn id="61" idx="3"/>
            </p:cNvCxnSpPr>
            <p:nvPr/>
          </p:nvCxnSpPr>
          <p:spPr>
            <a:xfrm flipV="1">
              <a:off x="7866079" y="3579297"/>
              <a:ext cx="208329" cy="455720"/>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A8F3709D-C39D-DA46-B65F-CD9C035DD29D}"/>
                </a:ext>
              </a:extLst>
            </p:cNvPr>
            <p:cNvCxnSpPr>
              <a:cxnSpLocks/>
              <a:stCxn id="60" idx="7"/>
              <a:endCxn id="62" idx="3"/>
            </p:cNvCxnSpPr>
            <p:nvPr/>
          </p:nvCxnSpPr>
          <p:spPr>
            <a:xfrm flipV="1">
              <a:off x="7478742" y="2848963"/>
              <a:ext cx="148353" cy="452943"/>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9" name="Oval 68">
                  <a:extLst>
                    <a:ext uri="{FF2B5EF4-FFF2-40B4-BE49-F238E27FC236}">
                      <a16:creationId xmlns:a16="http://schemas.microsoft.com/office/drawing/2014/main" id="{11919A38-1E0F-2943-AA98-B20C64686B4B}"/>
                    </a:ext>
                  </a:extLst>
                </p:cNvPr>
                <p:cNvSpPr/>
                <p:nvPr/>
              </p:nvSpPr>
              <p:spPr>
                <a:xfrm>
                  <a:off x="6342867" y="3272018"/>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𝑇</m:t>
                            </m:r>
                          </m:e>
                          <m:sub>
                            <m:r>
                              <a:rPr lang="de-DE" b="0" i="1" smtClean="0">
                                <a:latin typeface="Cambria Math" panose="02040503050406030204" pitchFamily="18" charset="0"/>
                              </a:rPr>
                              <m:t>1</m:t>
                            </m:r>
                            <m:r>
                              <a:rPr lang="de-DE" b="0" i="1" smtClean="0">
                                <a:latin typeface="Cambria Math" panose="02040503050406030204" pitchFamily="18" charset="0"/>
                              </a:rPr>
                              <m:t>𝑗</m:t>
                            </m:r>
                          </m:sub>
                        </m:sSub>
                      </m:oMath>
                    </m:oMathPara>
                  </a14:m>
                  <a:endParaRPr lang="de-DE" dirty="0"/>
                </a:p>
              </p:txBody>
            </p:sp>
          </mc:Choice>
          <mc:Fallback xmlns="">
            <p:sp>
              <p:nvSpPr>
                <p:cNvPr id="69" name="Oval 68">
                  <a:extLst>
                    <a:ext uri="{FF2B5EF4-FFF2-40B4-BE49-F238E27FC236}">
                      <a16:creationId xmlns:a16="http://schemas.microsoft.com/office/drawing/2014/main" id="{11919A38-1E0F-2943-AA98-B20C64686B4B}"/>
                    </a:ext>
                  </a:extLst>
                </p:cNvPr>
                <p:cNvSpPr>
                  <a:spLocks noRot="1" noChangeAspect="1" noMove="1" noResize="1" noEditPoints="1" noAdjustHandles="1" noChangeArrowheads="1" noChangeShapeType="1" noTextEdit="1"/>
                </p:cNvSpPr>
                <p:nvPr/>
              </p:nvSpPr>
              <p:spPr>
                <a:xfrm>
                  <a:off x="6342867" y="3272018"/>
                  <a:ext cx="360000" cy="360000"/>
                </a:xfrm>
                <a:prstGeom prst="ellipse">
                  <a:avLst/>
                </a:prstGeom>
                <a:blipFill>
                  <a:blip r:embed="rId19"/>
                  <a:stretch>
                    <a:fillRect l="-13333" r="-3333" b="-6667"/>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0" name="Oval 69">
                  <a:extLst>
                    <a:ext uri="{FF2B5EF4-FFF2-40B4-BE49-F238E27FC236}">
                      <a16:creationId xmlns:a16="http://schemas.microsoft.com/office/drawing/2014/main" id="{3013E170-BB6C-434A-9FB7-D9BF80FAB44B}"/>
                    </a:ext>
                  </a:extLst>
                </p:cNvPr>
                <p:cNvSpPr/>
                <p:nvPr/>
              </p:nvSpPr>
              <p:spPr>
                <a:xfrm>
                  <a:off x="6767722" y="3982296"/>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𝑆</m:t>
                            </m:r>
                          </m:e>
                          <m:sub>
                            <m:r>
                              <a:rPr lang="de-DE" b="0" i="1" smtClean="0">
                                <a:latin typeface="Cambria Math" panose="02040503050406030204" pitchFamily="18" charset="0"/>
                              </a:rPr>
                              <m:t>1</m:t>
                            </m:r>
                          </m:sub>
                        </m:sSub>
                      </m:oMath>
                    </m:oMathPara>
                  </a14:m>
                  <a:endParaRPr lang="de-DE" dirty="0"/>
                </a:p>
              </p:txBody>
            </p:sp>
          </mc:Choice>
          <mc:Fallback xmlns="">
            <p:sp>
              <p:nvSpPr>
                <p:cNvPr id="70" name="Oval 69">
                  <a:extLst>
                    <a:ext uri="{FF2B5EF4-FFF2-40B4-BE49-F238E27FC236}">
                      <a16:creationId xmlns:a16="http://schemas.microsoft.com/office/drawing/2014/main" id="{3013E170-BB6C-434A-9FB7-D9BF80FAB44B}"/>
                    </a:ext>
                  </a:extLst>
                </p:cNvPr>
                <p:cNvSpPr>
                  <a:spLocks noRot="1" noChangeAspect="1" noMove="1" noResize="1" noEditPoints="1" noAdjustHandles="1" noChangeArrowheads="1" noChangeShapeType="1" noTextEdit="1"/>
                </p:cNvSpPr>
                <p:nvPr/>
              </p:nvSpPr>
              <p:spPr>
                <a:xfrm>
                  <a:off x="6767722" y="3982296"/>
                  <a:ext cx="360000" cy="360000"/>
                </a:xfrm>
                <a:prstGeom prst="ellipse">
                  <a:avLst/>
                </a:prstGeom>
                <a:blipFill>
                  <a:blip r:embed="rId20"/>
                  <a:stretch>
                    <a:fillRect/>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1" name="Oval 70">
                  <a:extLst>
                    <a:ext uri="{FF2B5EF4-FFF2-40B4-BE49-F238E27FC236}">
                      <a16:creationId xmlns:a16="http://schemas.microsoft.com/office/drawing/2014/main" id="{3BDB21F9-052A-3542-B9F2-1C34F5936C71}"/>
                    </a:ext>
                  </a:extLst>
                </p:cNvPr>
                <p:cNvSpPr/>
                <p:nvPr/>
              </p:nvSpPr>
              <p:spPr>
                <a:xfrm>
                  <a:off x="7558800" y="3982296"/>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𝑆</m:t>
                            </m:r>
                          </m:e>
                          <m:sub>
                            <m:r>
                              <a:rPr lang="de-DE" b="0" i="1" smtClean="0">
                                <a:latin typeface="Cambria Math" panose="02040503050406030204" pitchFamily="18" charset="0"/>
                              </a:rPr>
                              <m:t>𝑛</m:t>
                            </m:r>
                          </m:sub>
                        </m:sSub>
                      </m:oMath>
                    </m:oMathPara>
                  </a14:m>
                  <a:endParaRPr lang="de-DE" dirty="0"/>
                </a:p>
              </p:txBody>
            </p:sp>
          </mc:Choice>
          <mc:Fallback xmlns="">
            <p:sp>
              <p:nvSpPr>
                <p:cNvPr id="71" name="Oval 70">
                  <a:extLst>
                    <a:ext uri="{FF2B5EF4-FFF2-40B4-BE49-F238E27FC236}">
                      <a16:creationId xmlns:a16="http://schemas.microsoft.com/office/drawing/2014/main" id="{3BDB21F9-052A-3542-B9F2-1C34F5936C71}"/>
                    </a:ext>
                  </a:extLst>
                </p:cNvPr>
                <p:cNvSpPr>
                  <a:spLocks noRot="1" noChangeAspect="1" noMove="1" noResize="1" noEditPoints="1" noAdjustHandles="1" noChangeArrowheads="1" noChangeShapeType="1" noTextEdit="1"/>
                </p:cNvSpPr>
                <p:nvPr/>
              </p:nvSpPr>
              <p:spPr>
                <a:xfrm>
                  <a:off x="7558800" y="3982296"/>
                  <a:ext cx="360000" cy="360000"/>
                </a:xfrm>
                <a:prstGeom prst="ellipse">
                  <a:avLst/>
                </a:prstGeom>
                <a:blipFill>
                  <a:blip r:embed="rId21"/>
                  <a:stretch>
                    <a:fillRect l="-6667"/>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72" name="Straight Connector 71">
              <a:extLst>
                <a:ext uri="{FF2B5EF4-FFF2-40B4-BE49-F238E27FC236}">
                  <a16:creationId xmlns:a16="http://schemas.microsoft.com/office/drawing/2014/main" id="{5527FFF5-9D2C-124E-AF78-4638B38DE783}"/>
                </a:ext>
              </a:extLst>
            </p:cNvPr>
            <p:cNvCxnSpPr>
              <a:cxnSpLocks/>
              <a:stCxn id="69" idx="5"/>
              <a:endCxn id="70" idx="1"/>
            </p:cNvCxnSpPr>
            <p:nvPr/>
          </p:nvCxnSpPr>
          <p:spPr>
            <a:xfrm>
              <a:off x="6650146" y="3579297"/>
              <a:ext cx="170297" cy="455720"/>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3348301C-EA8D-F649-8805-00C1AB0C935A}"/>
                </a:ext>
              </a:extLst>
            </p:cNvPr>
            <p:cNvCxnSpPr>
              <a:cxnSpLocks/>
              <a:stCxn id="71" idx="1"/>
              <a:endCxn id="60" idx="5"/>
            </p:cNvCxnSpPr>
            <p:nvPr/>
          </p:nvCxnSpPr>
          <p:spPr>
            <a:xfrm flipH="1" flipV="1">
              <a:off x="7478742" y="3556464"/>
              <a:ext cx="132779" cy="478553"/>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DA05F364-F9C6-2346-B457-FA3889FE29AF}"/>
                </a:ext>
              </a:extLst>
            </p:cNvPr>
            <p:cNvCxnSpPr>
              <a:cxnSpLocks/>
              <a:stCxn id="60" idx="3"/>
              <a:endCxn id="70" idx="7"/>
            </p:cNvCxnSpPr>
            <p:nvPr/>
          </p:nvCxnSpPr>
          <p:spPr>
            <a:xfrm flipH="1">
              <a:off x="7075001" y="3556464"/>
              <a:ext cx="149183" cy="478553"/>
            </a:xfrm>
            <a:prstGeom prst="line">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39C97182-BF2A-E74B-A9C9-591859CA9DA5}"/>
                </a:ext>
              </a:extLst>
            </p:cNvPr>
            <p:cNvSpPr txBox="1"/>
            <p:nvPr/>
          </p:nvSpPr>
          <p:spPr>
            <a:xfrm>
              <a:off x="7186280" y="3972798"/>
              <a:ext cx="343364" cy="369332"/>
            </a:xfrm>
            <a:prstGeom prst="rect">
              <a:avLst/>
            </a:prstGeom>
            <a:noFill/>
          </p:spPr>
          <p:txBody>
            <a:bodyPr wrap="none" rtlCol="0">
              <a:spAutoFit/>
            </a:bodyPr>
            <a:lstStyle/>
            <a:p>
              <a:r>
                <a:rPr lang="de-DE" dirty="0"/>
                <a:t>…</a:t>
              </a:r>
            </a:p>
          </p:txBody>
        </p:sp>
        <mc:AlternateContent xmlns:mc="http://schemas.openxmlformats.org/markup-compatibility/2006" xmlns:a14="http://schemas.microsoft.com/office/drawing/2010/main">
          <mc:Choice Requires="a14">
            <p:sp>
              <p:nvSpPr>
                <p:cNvPr id="80" name="Oval 79">
                  <a:extLst>
                    <a:ext uri="{FF2B5EF4-FFF2-40B4-BE49-F238E27FC236}">
                      <a16:creationId xmlns:a16="http://schemas.microsoft.com/office/drawing/2014/main" id="{B9CE6E25-826C-CF4D-867A-7F2D4CF3A312}"/>
                    </a:ext>
                  </a:extLst>
                </p:cNvPr>
                <p:cNvSpPr/>
                <p:nvPr/>
              </p:nvSpPr>
              <p:spPr>
                <a:xfrm>
                  <a:off x="6761775" y="2545667"/>
                  <a:ext cx="360000" cy="360000"/>
                </a:xfrm>
                <a:prstGeom prst="ellipse">
                  <a:avLst/>
                </a:prstGeom>
                <a:solidFill>
                  <a:schemeClr val="bg1"/>
                </a:solidFill>
                <a:ln w="12700"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lIns="72000" rIns="36000" rtlCol="0" anchor="ctr"/>
                <a:lstStyle/>
                <a:p>
                  <a:pPr algn="ctr"/>
                  <a14:m>
                    <m:oMathPara xmlns:m="http://schemas.openxmlformats.org/officeDocument/2006/math">
                      <m:oMathParaPr>
                        <m:jc m:val="centerGroup"/>
                      </m:oMathParaPr>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𝑄</m:t>
                            </m:r>
                          </m:e>
                          <m:sub>
                            <m:r>
                              <a:rPr lang="de-DE" b="0" i="1" smtClean="0">
                                <a:latin typeface="Cambria Math" panose="02040503050406030204" pitchFamily="18" charset="0"/>
                              </a:rPr>
                              <m:t>1</m:t>
                            </m:r>
                          </m:sub>
                        </m:sSub>
                      </m:oMath>
                    </m:oMathPara>
                  </a14:m>
                  <a:endParaRPr lang="de-DE" dirty="0"/>
                </a:p>
              </p:txBody>
            </p:sp>
          </mc:Choice>
          <mc:Fallback xmlns="">
            <p:sp>
              <p:nvSpPr>
                <p:cNvPr id="80" name="Oval 79">
                  <a:extLst>
                    <a:ext uri="{FF2B5EF4-FFF2-40B4-BE49-F238E27FC236}">
                      <a16:creationId xmlns:a16="http://schemas.microsoft.com/office/drawing/2014/main" id="{B9CE6E25-826C-CF4D-867A-7F2D4CF3A312}"/>
                    </a:ext>
                  </a:extLst>
                </p:cNvPr>
                <p:cNvSpPr>
                  <a:spLocks noRot="1" noChangeAspect="1" noMove="1" noResize="1" noEditPoints="1" noAdjustHandles="1" noChangeArrowheads="1" noChangeShapeType="1" noTextEdit="1"/>
                </p:cNvSpPr>
                <p:nvPr/>
              </p:nvSpPr>
              <p:spPr>
                <a:xfrm>
                  <a:off x="6761775" y="2545667"/>
                  <a:ext cx="360000" cy="360000"/>
                </a:xfrm>
                <a:prstGeom prst="ellipse">
                  <a:avLst/>
                </a:prstGeom>
                <a:blipFill>
                  <a:blip r:embed="rId22"/>
                  <a:stretch>
                    <a:fillRect l="-10000" b="-3226"/>
                  </a:stretch>
                </a:blipFill>
                <a:ln w="12700" cap="flat" cmpd="sng" algn="ctr">
                  <a:solidFill>
                    <a:schemeClr val="dk1"/>
                  </a:solidFill>
                  <a:prstDash val="solid"/>
                  <a:round/>
                  <a:headEnd type="none" w="med" len="med"/>
                  <a:tailEnd type="none" w="med" len="med"/>
                </a:ln>
              </p:spPr>
              <p:txBody>
                <a:bodyPr/>
                <a:lstStyle/>
                <a:p>
                  <a:r>
                    <a:rPr lang="de-DE">
                      <a:noFill/>
                    </a:rPr>
                    <a:t> </a:t>
                  </a:r>
                </a:p>
              </p:txBody>
            </p:sp>
          </mc:Fallback>
        </mc:AlternateContent>
        <p:cxnSp>
          <p:nvCxnSpPr>
            <p:cNvPr id="81" name="Straight Connector 80">
              <a:extLst>
                <a:ext uri="{FF2B5EF4-FFF2-40B4-BE49-F238E27FC236}">
                  <a16:creationId xmlns:a16="http://schemas.microsoft.com/office/drawing/2014/main" id="{D31E3F00-36AF-EA4D-907B-2D083F37F0B4}"/>
                </a:ext>
              </a:extLst>
            </p:cNvPr>
            <p:cNvCxnSpPr>
              <a:cxnSpLocks/>
              <a:stCxn id="60" idx="1"/>
              <a:endCxn id="80" idx="5"/>
            </p:cNvCxnSpPr>
            <p:nvPr/>
          </p:nvCxnSpPr>
          <p:spPr>
            <a:xfrm flipH="1" flipV="1">
              <a:off x="7069054" y="2852946"/>
              <a:ext cx="155130" cy="448960"/>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C08DE413-59C6-DE44-9452-05CD7E197A3F}"/>
                </a:ext>
              </a:extLst>
            </p:cNvPr>
            <p:cNvSpPr txBox="1"/>
            <p:nvPr/>
          </p:nvSpPr>
          <p:spPr>
            <a:xfrm>
              <a:off x="7175110" y="2445056"/>
              <a:ext cx="343364" cy="369332"/>
            </a:xfrm>
            <a:prstGeom prst="rect">
              <a:avLst/>
            </a:prstGeom>
            <a:noFill/>
          </p:spPr>
          <p:txBody>
            <a:bodyPr wrap="none" rtlCol="0">
              <a:spAutoFit/>
            </a:bodyPr>
            <a:lstStyle/>
            <a:p>
              <a:r>
                <a:rPr lang="de-DE" dirty="0"/>
                <a:t>…</a:t>
              </a:r>
            </a:p>
          </p:txBody>
        </p:sp>
        <p:cxnSp>
          <p:nvCxnSpPr>
            <p:cNvPr id="83" name="Straight Connector 82">
              <a:extLst>
                <a:ext uri="{FF2B5EF4-FFF2-40B4-BE49-F238E27FC236}">
                  <a16:creationId xmlns:a16="http://schemas.microsoft.com/office/drawing/2014/main" id="{1FC5084A-5947-EA4F-BD13-6637D1F59019}"/>
                </a:ext>
              </a:extLst>
            </p:cNvPr>
            <p:cNvCxnSpPr>
              <a:cxnSpLocks/>
              <a:stCxn id="62" idx="7"/>
            </p:cNvCxnSpPr>
            <p:nvPr/>
          </p:nvCxnSpPr>
          <p:spPr>
            <a:xfrm flipV="1">
              <a:off x="7881653" y="2379241"/>
              <a:ext cx="148353" cy="215164"/>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91D38444-DDF6-B24A-BB54-52132CB7531D}"/>
                </a:ext>
              </a:extLst>
            </p:cNvPr>
            <p:cNvCxnSpPr>
              <a:cxnSpLocks/>
              <a:stCxn id="80" idx="0"/>
            </p:cNvCxnSpPr>
            <p:nvPr/>
          </p:nvCxnSpPr>
          <p:spPr>
            <a:xfrm flipV="1">
              <a:off x="6941775" y="2302525"/>
              <a:ext cx="71035" cy="243142"/>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8AA6F551-45CA-2246-B006-4C1F733F6493}"/>
                </a:ext>
              </a:extLst>
            </p:cNvPr>
            <p:cNvCxnSpPr>
              <a:cxnSpLocks/>
              <a:stCxn id="62" idx="1"/>
            </p:cNvCxnSpPr>
            <p:nvPr/>
          </p:nvCxnSpPr>
          <p:spPr>
            <a:xfrm flipH="1" flipV="1">
              <a:off x="7493559" y="2324239"/>
              <a:ext cx="133536" cy="270166"/>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AB3ED1C4-B3A0-474B-80E8-50595BD6C6E4}"/>
                </a:ext>
              </a:extLst>
            </p:cNvPr>
            <p:cNvCxnSpPr>
              <a:cxnSpLocks/>
              <a:endCxn id="80" idx="3"/>
            </p:cNvCxnSpPr>
            <p:nvPr/>
          </p:nvCxnSpPr>
          <p:spPr>
            <a:xfrm flipV="1">
              <a:off x="6222670" y="2852946"/>
              <a:ext cx="591826" cy="216136"/>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CAF9CBA-90B1-5C46-ABE2-DDF45199FAAA}"/>
                </a:ext>
              </a:extLst>
            </p:cNvPr>
            <p:cNvCxnSpPr>
              <a:cxnSpLocks/>
              <a:endCxn id="69" idx="3"/>
            </p:cNvCxnSpPr>
            <p:nvPr/>
          </p:nvCxnSpPr>
          <p:spPr>
            <a:xfrm flipV="1">
              <a:off x="6273590" y="3579297"/>
              <a:ext cx="121998" cy="280371"/>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BD11692-8310-BF4B-9402-FCA1A388D4D0}"/>
                </a:ext>
              </a:extLst>
            </p:cNvPr>
            <p:cNvCxnSpPr>
              <a:cxnSpLocks/>
              <a:stCxn id="61" idx="7"/>
            </p:cNvCxnSpPr>
            <p:nvPr/>
          </p:nvCxnSpPr>
          <p:spPr>
            <a:xfrm flipV="1">
              <a:off x="8328966" y="3181539"/>
              <a:ext cx="168230" cy="143200"/>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890ACB66-CD3F-E14D-93E8-3C70FCB946ED}"/>
                </a:ext>
              </a:extLst>
            </p:cNvPr>
            <p:cNvCxnSpPr>
              <a:cxnSpLocks/>
              <a:endCxn id="61" idx="5"/>
            </p:cNvCxnSpPr>
            <p:nvPr/>
          </p:nvCxnSpPr>
          <p:spPr>
            <a:xfrm flipH="1" flipV="1">
              <a:off x="8328966" y="3579297"/>
              <a:ext cx="154738" cy="479666"/>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5111E696-FD4E-D149-A6ED-D4274C564D7A}"/>
                </a:ext>
              </a:extLst>
            </p:cNvPr>
            <p:cNvCxnSpPr>
              <a:cxnSpLocks/>
              <a:endCxn id="62" idx="5"/>
            </p:cNvCxnSpPr>
            <p:nvPr/>
          </p:nvCxnSpPr>
          <p:spPr>
            <a:xfrm flipH="1" flipV="1">
              <a:off x="7881653" y="2848963"/>
              <a:ext cx="514778" cy="240820"/>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749B444B-F6C8-944A-AF63-97FB73A1EB0A}"/>
                </a:ext>
              </a:extLst>
            </p:cNvPr>
            <p:cNvCxnSpPr>
              <a:cxnSpLocks/>
              <a:endCxn id="70" idx="3"/>
            </p:cNvCxnSpPr>
            <p:nvPr/>
          </p:nvCxnSpPr>
          <p:spPr>
            <a:xfrm flipV="1">
              <a:off x="6704346" y="4289575"/>
              <a:ext cx="116097" cy="216303"/>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1CE2DD57-D64B-8F46-8D22-4B4E368D6FD1}"/>
                </a:ext>
              </a:extLst>
            </p:cNvPr>
            <p:cNvCxnSpPr>
              <a:cxnSpLocks/>
              <a:endCxn id="70" idx="4"/>
            </p:cNvCxnSpPr>
            <p:nvPr/>
          </p:nvCxnSpPr>
          <p:spPr>
            <a:xfrm flipV="1">
              <a:off x="6928357" y="4342296"/>
              <a:ext cx="19365" cy="212114"/>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7B734B7F-7F20-7B48-9146-82B38ACE759A}"/>
                </a:ext>
              </a:extLst>
            </p:cNvPr>
            <p:cNvCxnSpPr>
              <a:cxnSpLocks/>
              <a:endCxn id="70" idx="5"/>
            </p:cNvCxnSpPr>
            <p:nvPr/>
          </p:nvCxnSpPr>
          <p:spPr>
            <a:xfrm flipH="1" flipV="1">
              <a:off x="7075001" y="4289575"/>
              <a:ext cx="28309" cy="264835"/>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32C6DE05-70A7-494F-8363-57E5F39F506F}"/>
                </a:ext>
              </a:extLst>
            </p:cNvPr>
            <p:cNvCxnSpPr>
              <a:cxnSpLocks/>
              <a:endCxn id="71" idx="5"/>
            </p:cNvCxnSpPr>
            <p:nvPr/>
          </p:nvCxnSpPr>
          <p:spPr>
            <a:xfrm flipH="1" flipV="1">
              <a:off x="7866079" y="4289575"/>
              <a:ext cx="121758" cy="209484"/>
            </a:xfrm>
            <a:prstGeom prst="line">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grpSp>
      <p:cxnSp>
        <p:nvCxnSpPr>
          <p:cNvPr id="110" name="Straight Arrow Connector 109">
            <a:extLst>
              <a:ext uri="{FF2B5EF4-FFF2-40B4-BE49-F238E27FC236}">
                <a16:creationId xmlns:a16="http://schemas.microsoft.com/office/drawing/2014/main" id="{AA723243-EA5E-E741-880A-E810F4C36DBB}"/>
              </a:ext>
            </a:extLst>
          </p:cNvPr>
          <p:cNvCxnSpPr>
            <a:cxnSpLocks/>
            <a:stCxn id="8" idx="3"/>
            <a:endCxn id="109" idx="1"/>
          </p:cNvCxnSpPr>
          <p:nvPr/>
        </p:nvCxnSpPr>
        <p:spPr>
          <a:xfrm>
            <a:off x="8992144" y="4201726"/>
            <a:ext cx="822820" cy="28076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7" name="Right Brace 6">
            <a:extLst>
              <a:ext uri="{FF2B5EF4-FFF2-40B4-BE49-F238E27FC236}">
                <a16:creationId xmlns:a16="http://schemas.microsoft.com/office/drawing/2014/main" id="{BAE43643-1592-7846-8914-F044B54CFAB7}"/>
              </a:ext>
            </a:extLst>
          </p:cNvPr>
          <p:cNvSpPr/>
          <p:nvPr/>
        </p:nvSpPr>
        <p:spPr>
          <a:xfrm>
            <a:off x="3037668" y="3447800"/>
            <a:ext cx="77491" cy="5692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TextBox 9">
            <a:extLst>
              <a:ext uri="{FF2B5EF4-FFF2-40B4-BE49-F238E27FC236}">
                <a16:creationId xmlns:a16="http://schemas.microsoft.com/office/drawing/2014/main" id="{FA32A56E-9E43-6A4F-BFF5-FE9C8DD13215}"/>
              </a:ext>
            </a:extLst>
          </p:cNvPr>
          <p:cNvSpPr txBox="1"/>
          <p:nvPr/>
        </p:nvSpPr>
        <p:spPr>
          <a:xfrm>
            <a:off x="3115159" y="3551038"/>
            <a:ext cx="1098378" cy="369332"/>
          </a:xfrm>
          <a:prstGeom prst="rect">
            <a:avLst/>
          </a:prstGeom>
          <a:noFill/>
        </p:spPr>
        <p:txBody>
          <a:bodyPr wrap="none" rtlCol="0">
            <a:spAutoFit/>
          </a:bodyPr>
          <a:lstStyle/>
          <a:p>
            <a:r>
              <a:rPr lang="de-DE" dirty="0">
                <a:solidFill>
                  <a:schemeClr val="accent1"/>
                </a:solidFill>
              </a:rPr>
              <a:t>Nachbarn</a:t>
            </a:r>
          </a:p>
        </p:txBody>
      </p:sp>
    </p:spTree>
    <p:extLst>
      <p:ext uri="{BB962C8B-B14F-4D97-AF65-F5344CB8AC3E}">
        <p14:creationId xmlns:p14="http://schemas.microsoft.com/office/powerpoint/2010/main" val="33038766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4A30B-655A-E141-8E0B-5208C6E3658F}"/>
              </a:ext>
            </a:extLst>
          </p:cNvPr>
          <p:cNvSpPr>
            <a:spLocks noGrp="1"/>
          </p:cNvSpPr>
          <p:nvPr>
            <p:ph type="title"/>
          </p:nvPr>
        </p:nvSpPr>
        <p:spPr/>
        <p:txBody>
          <a:bodyPr/>
          <a:lstStyle/>
          <a:p>
            <a:r>
              <a:rPr lang="de-DE" dirty="0"/>
              <a:t>Formale Betrachtung von bedingten Unabhängigkeiten in BNs</a:t>
            </a:r>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DF8031A3-6C49-3544-98BD-4F15220DFB60}"/>
                  </a:ext>
                </a:extLst>
              </p:cNvPr>
              <p:cNvSpPr>
                <a:spLocks noGrp="1"/>
              </p:cNvSpPr>
              <p:nvPr>
                <p:ph idx="1"/>
              </p:nvPr>
            </p:nvSpPr>
            <p:spPr>
              <a:xfrm>
                <a:off x="359999" y="1665066"/>
                <a:ext cx="11407457" cy="4240848"/>
              </a:xfrm>
            </p:spPr>
            <p:txBody>
              <a:bodyPr>
                <a:noAutofit/>
              </a:bodyPr>
              <a:lstStyle/>
              <a:p>
                <a:r>
                  <a:rPr lang="de-DE" dirty="0"/>
                  <a:t>Gegeben ein BN </a:t>
                </a:r>
                <a14:m>
                  <m:oMath xmlns:m="http://schemas.openxmlformats.org/officeDocument/2006/math">
                    <m:r>
                      <a:rPr lang="de-DE" i="1" dirty="0">
                        <a:latin typeface="Cambria Math" panose="02040503050406030204" pitchFamily="18" charset="0"/>
                      </a:rPr>
                      <m:t>𝐵</m:t>
                    </m:r>
                  </m:oMath>
                </a14:m>
                <a:r>
                  <a:rPr lang="de-DE" dirty="0"/>
                  <a:t> über Zufallsvariablen </a:t>
                </a:r>
                <a14:m>
                  <m:oMath xmlns:m="http://schemas.openxmlformats.org/officeDocument/2006/math">
                    <m:r>
                      <a:rPr lang="de-DE" b="1" i="1">
                        <a:latin typeface="Cambria Math" panose="02040503050406030204" pitchFamily="18" charset="0"/>
                      </a:rPr>
                      <m:t>𝑹</m:t>
                    </m:r>
                  </m:oMath>
                </a14:m>
                <a:endParaRPr lang="de-DE" dirty="0"/>
              </a:p>
              <a:p>
                <a:r>
                  <a:rPr lang="de-DE" u="sng" dirty="0">
                    <a:solidFill>
                      <a:schemeClr val="accent1"/>
                    </a:solidFill>
                  </a:rPr>
                  <a:t>Paarweise</a:t>
                </a:r>
                <a:r>
                  <a:rPr lang="de-DE" dirty="0">
                    <a:solidFill>
                      <a:schemeClr val="accent1"/>
                    </a:solidFill>
                  </a:rPr>
                  <a:t> Unabhängigkeiten </a:t>
                </a:r>
                <a:r>
                  <a:rPr lang="de-DE" dirty="0"/>
                  <a:t>in </a:t>
                </a:r>
                <a14:m>
                  <m:oMath xmlns:m="http://schemas.openxmlformats.org/officeDocument/2006/math">
                    <m:r>
                      <a:rPr lang="de-DE" b="0" i="1" dirty="0" smtClean="0">
                        <a:latin typeface="Cambria Math" panose="02040503050406030204" pitchFamily="18" charset="0"/>
                      </a:rPr>
                      <m:t>𝐵</m:t>
                    </m:r>
                  </m:oMath>
                </a14:m>
                <a:r>
                  <a:rPr lang="de-DE" dirty="0"/>
                  <a:t>:</a:t>
                </a:r>
              </a:p>
              <a:p>
                <a:pPr lvl="1"/>
                <a:r>
                  <a:rPr lang="de-DE" dirty="0"/>
                  <a:t>In der Literatur werden für BNs normalerweise keine paarweise Unabhängigkeiten betrachtet</a:t>
                </a:r>
              </a:p>
              <a:p>
                <a:pPr lvl="2"/>
                <a:r>
                  <a:rPr lang="de-DE" dirty="0"/>
                  <a:t>Paarweise Unabhängigkeiten in MN: Jedes Paar von Nicht-Nachbarn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latin typeface="Cambria Math" panose="02040503050406030204" pitchFamily="18" charset="0"/>
                          </a:rPr>
                          <m:t>𝑖</m:t>
                        </m:r>
                      </m:sub>
                    </m:sSub>
                    <m:r>
                      <a:rPr lang="de-DE" i="1" dirty="0">
                        <a:latin typeface="Cambria Math" panose="02040503050406030204" pitchFamily="18" charset="0"/>
                      </a:rPr>
                      <m:t>, </m:t>
                    </m:r>
                    <m:sSub>
                      <m:sSubPr>
                        <m:ctrlPr>
                          <a:rPr lang="de-DE" i="1" dirty="0">
                            <a:latin typeface="Cambria Math" panose="02040503050406030204" pitchFamily="18" charset="0"/>
                          </a:rPr>
                        </m:ctrlPr>
                      </m:sSubPr>
                      <m:e>
                        <m:r>
                          <a:rPr lang="de-DE" i="1" dirty="0">
                            <a:latin typeface="Cambria Math" panose="02040503050406030204" pitchFamily="18" charset="0"/>
                          </a:rPr>
                          <m:t>𝑅</m:t>
                        </m:r>
                      </m:e>
                      <m:sub>
                        <m:r>
                          <a:rPr lang="de-DE" i="1" dirty="0">
                            <a:latin typeface="Cambria Math" panose="02040503050406030204" pitchFamily="18" charset="0"/>
                          </a:rPr>
                          <m:t>𝑗</m:t>
                        </m:r>
                      </m:sub>
                    </m:sSub>
                    <m:r>
                      <a:rPr lang="de-DE" i="1" dirty="0">
                        <a:latin typeface="Cambria Math" panose="02040503050406030204" pitchFamily="18" charset="0"/>
                        <a:ea typeface="Cambria Math" panose="02040503050406030204" pitchFamily="18" charset="0"/>
                      </a:rPr>
                      <m:t>∈</m:t>
                    </m:r>
                    <m:r>
                      <a:rPr lang="de-DE" b="1" i="1" dirty="0">
                        <a:latin typeface="Cambria Math" panose="02040503050406030204" pitchFamily="18" charset="0"/>
                        <a:ea typeface="Cambria Math" panose="02040503050406030204" pitchFamily="18" charset="0"/>
                      </a:rPr>
                      <m:t>𝑹</m:t>
                    </m:r>
                  </m:oMath>
                </a14:m>
                <a:r>
                  <a:rPr lang="de-DE" dirty="0"/>
                  <a:t> ist unabhängig gegeben alle anderen Zufallsvariablen, i.e.,</a:t>
                </a:r>
              </a:p>
              <a:p>
                <a:pPr marL="533400" lvl="2" indent="0">
                  <a:buNone/>
                </a:pPr>
                <a14:m>
                  <m:oMathPara xmlns:m="http://schemas.openxmlformats.org/officeDocument/2006/math">
                    <m:oMathParaPr>
                      <m:jc m:val="centerGroup"/>
                    </m:oMathParaPr>
                    <m:oMath xmlns:m="http://schemas.openxmlformats.org/officeDocument/2006/math">
                      <m:d>
                        <m:dPr>
                          <m:begChr m:val="{"/>
                          <m:endChr m:val="}"/>
                          <m:ctrlPr>
                            <a:rPr lang="de-DE" i="1">
                              <a:solidFill>
                                <a:schemeClr val="accent1"/>
                              </a:solidFill>
                              <a:latin typeface="Cambria Math" panose="02040503050406030204" pitchFamily="18" charset="0"/>
                            </a:rPr>
                          </m:ctrlPr>
                        </m:dPr>
                        <m:e>
                          <m:d>
                            <m:dPr>
                              <m:ctrlPr>
                                <a:rPr lang="de-DE" i="1">
                                  <a:solidFill>
                                    <a:schemeClr val="accent1"/>
                                  </a:solidFill>
                                  <a:latin typeface="Cambria Math" panose="02040503050406030204" pitchFamily="18" charset="0"/>
                                </a:rPr>
                              </m:ctrlPr>
                            </m:dPr>
                            <m:e>
                              <m:sSub>
                                <m:sSubPr>
                                  <m:ctrlPr>
                                    <a:rPr lang="de-DE" i="1">
                                      <a:solidFill>
                                        <a:schemeClr val="accent1"/>
                                      </a:solidFill>
                                      <a:latin typeface="Cambria Math" panose="02040503050406030204" pitchFamily="18" charset="0"/>
                                    </a:rPr>
                                  </m:ctrlPr>
                                </m:sSubPr>
                                <m:e>
                                  <m:r>
                                    <a:rPr lang="de-DE" i="1">
                                      <a:solidFill>
                                        <a:schemeClr val="accent1"/>
                                      </a:solidFill>
                                      <a:latin typeface="Cambria Math" panose="02040503050406030204" pitchFamily="18" charset="0"/>
                                    </a:rPr>
                                    <m:t>𝑅</m:t>
                                  </m:r>
                                </m:e>
                                <m:sub>
                                  <m:r>
                                    <a:rPr lang="de-DE" i="1">
                                      <a:solidFill>
                                        <a:schemeClr val="accent1"/>
                                      </a:solidFill>
                                      <a:latin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𝑗</m:t>
                                  </m:r>
                                </m:sub>
                              </m:sSub>
                              <m:r>
                                <a:rPr lang="de-DE" i="1">
                                  <a:solidFill>
                                    <a:schemeClr val="accent1"/>
                                  </a:solidFill>
                                  <a:latin typeface="Cambria Math" panose="02040503050406030204" pitchFamily="18" charset="0"/>
                                  <a:ea typeface="Cambria Math" panose="02040503050406030204" pitchFamily="18" charset="0"/>
                                </a:rPr>
                                <m:t> | </m:t>
                              </m:r>
                              <m:sSup>
                                <m:sSupPr>
                                  <m:ctrlPr>
                                    <a:rPr lang="de-DE" i="1">
                                      <a:solidFill>
                                        <a:schemeClr val="accent1"/>
                                      </a:solidFill>
                                      <a:latin typeface="Cambria Math" panose="02040503050406030204" pitchFamily="18" charset="0"/>
                                      <a:ea typeface="Cambria Math" panose="02040503050406030204" pitchFamily="18" charset="0"/>
                                    </a:rPr>
                                  </m:ctrlPr>
                                </m:sSupPr>
                                <m:e>
                                  <m:r>
                                    <a:rPr lang="de-DE" b="1" i="1">
                                      <a:solidFill>
                                        <a:schemeClr val="accent1"/>
                                      </a:solidFill>
                                      <a:latin typeface="Cambria Math" panose="02040503050406030204" pitchFamily="18" charset="0"/>
                                      <a:ea typeface="Cambria Math" panose="02040503050406030204" pitchFamily="18" charset="0"/>
                                    </a:rPr>
                                    <m:t>𝑹</m:t>
                                  </m:r>
                                </m:e>
                                <m:sup>
                                  <m:r>
                                    <a:rPr lang="de-DE" i="1">
                                      <a:solidFill>
                                        <a:schemeClr val="accent1"/>
                                      </a:solidFill>
                                      <a:latin typeface="Cambria Math" panose="02040503050406030204" pitchFamily="18" charset="0"/>
                                      <a:ea typeface="Cambria Math" panose="02040503050406030204" pitchFamily="18" charset="0"/>
                                    </a:rPr>
                                    <m:t>′</m:t>
                                  </m:r>
                                </m:sup>
                              </m:sSup>
                            </m:e>
                          </m:d>
                          <m:r>
                            <a:rPr lang="de-DE" i="1">
                              <a:solidFill>
                                <a:schemeClr val="accent1"/>
                              </a:solidFill>
                              <a:latin typeface="Cambria Math" panose="02040503050406030204" pitchFamily="18" charset="0"/>
                              <a:ea typeface="Cambria Math" panose="02040503050406030204" pitchFamily="18" charset="0"/>
                            </a:rPr>
                            <m:t> | </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 </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𝑗</m:t>
                              </m:r>
                            </m:sub>
                          </m:sSub>
                          <m:r>
                            <a:rPr lang="de-DE" i="1">
                              <a:solidFill>
                                <a:schemeClr val="accent1"/>
                              </a:solidFill>
                              <a:latin typeface="Cambria Math" panose="02040503050406030204" pitchFamily="18" charset="0"/>
                              <a:ea typeface="Cambria Math" panose="02040503050406030204" pitchFamily="18" charset="0"/>
                            </a:rPr>
                            <m:t>∈</m:t>
                          </m:r>
                          <m:r>
                            <a:rPr lang="de-DE" b="1" i="1">
                              <a:solidFill>
                                <a:schemeClr val="accent1"/>
                              </a:solidFill>
                              <a:latin typeface="Cambria Math" panose="02040503050406030204" pitchFamily="18" charset="0"/>
                              <a:ea typeface="Cambria Math" panose="02040503050406030204" pitchFamily="18" charset="0"/>
                            </a:rPr>
                            <m:t>𝑹</m:t>
                          </m:r>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 </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𝑗</m:t>
                                  </m:r>
                                </m:sub>
                              </m:sSub>
                            </m:e>
                          </m:d>
                          <m:r>
                            <a:rPr lang="de-DE" i="1">
                              <a:solidFill>
                                <a:schemeClr val="accent1"/>
                              </a:solidFill>
                              <a:latin typeface="Cambria Math" panose="02040503050406030204" pitchFamily="18" charset="0"/>
                              <a:ea typeface="Cambria Math" panose="02040503050406030204" pitchFamily="18" charset="0"/>
                            </a:rPr>
                            <m:t>∉</m:t>
                          </m:r>
                          <m:r>
                            <a:rPr lang="de-DE" i="1">
                              <a:solidFill>
                                <a:schemeClr val="accent1"/>
                              </a:solidFill>
                              <a:latin typeface="Cambria Math" panose="02040503050406030204" pitchFamily="18" charset="0"/>
                              <a:ea typeface="Cambria Math" panose="02040503050406030204" pitchFamily="18" charset="0"/>
                            </a:rPr>
                            <m:t>𝐸</m:t>
                          </m:r>
                          <m:r>
                            <a:rPr lang="de-DE" i="1">
                              <a:solidFill>
                                <a:schemeClr val="accent1"/>
                              </a:solidFill>
                              <a:latin typeface="Cambria Math" panose="02040503050406030204" pitchFamily="18" charset="0"/>
                              <a:ea typeface="Cambria Math" panose="02040503050406030204" pitchFamily="18" charset="0"/>
                            </a:rPr>
                            <m:t>∧</m:t>
                          </m:r>
                          <m:sSup>
                            <m:sSupPr>
                              <m:ctrlPr>
                                <a:rPr lang="de-DE" i="1">
                                  <a:solidFill>
                                    <a:schemeClr val="accent1"/>
                                  </a:solidFill>
                                  <a:latin typeface="Cambria Math" panose="02040503050406030204" pitchFamily="18" charset="0"/>
                                </a:rPr>
                              </m:ctrlPr>
                            </m:sSupPr>
                            <m:e>
                              <m:r>
                                <a:rPr lang="de-DE" b="1" i="1">
                                  <a:solidFill>
                                    <a:schemeClr val="accent1"/>
                                  </a:solidFill>
                                  <a:latin typeface="Cambria Math" panose="02040503050406030204" pitchFamily="18" charset="0"/>
                                </a:rPr>
                                <m:t>𝑹</m:t>
                              </m:r>
                            </m:e>
                            <m:sup>
                              <m:r>
                                <a:rPr lang="de-DE" i="1">
                                  <a:solidFill>
                                    <a:schemeClr val="accent1"/>
                                  </a:solidFill>
                                  <a:latin typeface="Cambria Math" panose="02040503050406030204" pitchFamily="18" charset="0"/>
                                </a:rPr>
                                <m:t>′</m:t>
                              </m:r>
                            </m:sup>
                          </m:sSup>
                          <m:r>
                            <a:rPr lang="de-DE" i="1">
                              <a:solidFill>
                                <a:schemeClr val="accent1"/>
                              </a:solidFill>
                              <a:latin typeface="Cambria Math" panose="02040503050406030204" pitchFamily="18" charset="0"/>
                            </a:rPr>
                            <m:t>=</m:t>
                          </m:r>
                          <m:r>
                            <a:rPr lang="de-DE" b="1" i="1">
                              <a:solidFill>
                                <a:schemeClr val="accent1"/>
                              </a:solidFill>
                              <a:latin typeface="Cambria Math" panose="02040503050406030204" pitchFamily="18" charset="0"/>
                            </a:rPr>
                            <m:t>𝑹</m:t>
                          </m:r>
                          <m:r>
                            <a:rPr lang="de-DE" i="1">
                              <a:solidFill>
                                <a:schemeClr val="accent1"/>
                              </a:solidFill>
                              <a:latin typeface="Cambria Math" panose="02040503050406030204" pitchFamily="18" charset="0"/>
                              <a:ea typeface="Cambria Math" panose="02040503050406030204" pitchFamily="18" charset="0"/>
                            </a:rPr>
                            <m:t>∖</m:t>
                          </m:r>
                          <m:d>
                            <m:dPr>
                              <m:begChr m:val="{"/>
                              <m:endChr m:val="}"/>
                              <m:ctrlPr>
                                <a:rPr lang="de-DE" i="1">
                                  <a:solidFill>
                                    <a:schemeClr val="accent1"/>
                                  </a:solidFill>
                                  <a:latin typeface="Cambria Math" panose="02040503050406030204" pitchFamily="18" charset="0"/>
                                  <a:ea typeface="Cambria Math" panose="02040503050406030204" pitchFamily="18" charset="0"/>
                                </a:rPr>
                              </m:ctrlPr>
                            </m:dPr>
                            <m:e>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 </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𝑗</m:t>
                                  </m:r>
                                </m:sub>
                              </m:sSub>
                            </m:e>
                          </m:d>
                        </m:e>
                      </m:d>
                    </m:oMath>
                  </m:oMathPara>
                </a14:m>
                <a:endParaRPr lang="de-DE" dirty="0"/>
              </a:p>
              <a:p>
                <a:pPr lvl="2"/>
                <a:r>
                  <a:rPr lang="de-DE" dirty="0"/>
                  <a:t>Kann so nicht definiert werden, da bei gemeinsamen Nachfahren</a:t>
                </a:r>
                <a:r>
                  <a:rPr lang="de-DE" dirty="0">
                    <a:solidFill>
                      <a:schemeClr val="accent1"/>
                    </a:solidFill>
                    <a:ea typeface="Cambria Math" panose="02040503050406030204" pitchFamily="18" charset="0"/>
                  </a:rPr>
                  <a:t> </a:t>
                </a:r>
                <a14:m>
                  <m:oMath xmlns:m="http://schemas.openxmlformats.org/officeDocument/2006/math">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 </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𝑗</m:t>
                        </m:r>
                      </m:sub>
                    </m:sSub>
                  </m:oMath>
                </a14:m>
                <a:r>
                  <a:rPr lang="de-DE" dirty="0"/>
                  <a:t> abhängig werden, da der Nachfahre in </a:t>
                </a:r>
                <a14:m>
                  <m:oMath xmlns:m="http://schemas.openxmlformats.org/officeDocument/2006/math">
                    <m:sSup>
                      <m:sSupPr>
                        <m:ctrlPr>
                          <a:rPr lang="de-DE" i="1">
                            <a:solidFill>
                              <a:schemeClr val="accent1"/>
                            </a:solidFill>
                            <a:latin typeface="Cambria Math" panose="02040503050406030204" pitchFamily="18" charset="0"/>
                            <a:ea typeface="Cambria Math" panose="02040503050406030204" pitchFamily="18" charset="0"/>
                          </a:rPr>
                        </m:ctrlPr>
                      </m:sSupPr>
                      <m:e>
                        <m:r>
                          <a:rPr lang="de-DE" b="1" i="1">
                            <a:solidFill>
                              <a:schemeClr val="accent1"/>
                            </a:solidFill>
                            <a:latin typeface="Cambria Math" panose="02040503050406030204" pitchFamily="18" charset="0"/>
                            <a:ea typeface="Cambria Math" panose="02040503050406030204" pitchFamily="18" charset="0"/>
                          </a:rPr>
                          <m:t>𝑹</m:t>
                        </m:r>
                      </m:e>
                      <m:sup>
                        <m:r>
                          <a:rPr lang="de-DE" i="1">
                            <a:solidFill>
                              <a:schemeClr val="accent1"/>
                            </a:solidFill>
                            <a:latin typeface="Cambria Math" panose="02040503050406030204" pitchFamily="18" charset="0"/>
                            <a:ea typeface="Cambria Math" panose="02040503050406030204" pitchFamily="18" charset="0"/>
                          </a:rPr>
                          <m:t>′</m:t>
                        </m:r>
                      </m:sup>
                    </m:sSup>
                  </m:oMath>
                </a14:m>
                <a:r>
                  <a:rPr lang="de-DE" dirty="0"/>
                  <a:t> zwangsläufig vorkommt</a:t>
                </a:r>
              </a:p>
              <a:p>
                <a:pPr lvl="1"/>
                <a:r>
                  <a:rPr lang="de-DE" dirty="0"/>
                  <a:t>Man könnte eine Aussage zu Nicht-Nachbarn treffen, wenn man</a:t>
                </a:r>
              </a:p>
              <a:p>
                <a:pPr lvl="2"/>
                <a:r>
                  <a:rPr lang="de-DE" dirty="0"/>
                  <a:t>nur Zufallsvariablen </a:t>
                </a:r>
                <a14:m>
                  <m:oMath xmlns:m="http://schemas.openxmlformats.org/officeDocument/2006/math">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𝑖</m:t>
                        </m:r>
                      </m:sub>
                    </m:sSub>
                    <m:r>
                      <a:rPr lang="de-DE" i="1">
                        <a:solidFill>
                          <a:schemeClr val="accent1"/>
                        </a:solidFill>
                        <a:latin typeface="Cambria Math" panose="02040503050406030204" pitchFamily="18" charset="0"/>
                        <a:ea typeface="Cambria Math" panose="02040503050406030204" pitchFamily="18" charset="0"/>
                      </a:rPr>
                      <m:t>, </m:t>
                    </m:r>
                    <m:sSub>
                      <m:sSubPr>
                        <m:ctrlPr>
                          <a:rPr lang="de-DE" i="1">
                            <a:solidFill>
                              <a:schemeClr val="accent1"/>
                            </a:solidFill>
                            <a:latin typeface="Cambria Math" panose="02040503050406030204" pitchFamily="18" charset="0"/>
                            <a:ea typeface="Cambria Math" panose="02040503050406030204" pitchFamily="18" charset="0"/>
                          </a:rPr>
                        </m:ctrlPr>
                      </m:sSubPr>
                      <m:e>
                        <m:r>
                          <a:rPr lang="de-DE" i="1">
                            <a:solidFill>
                              <a:schemeClr val="accent1"/>
                            </a:solidFill>
                            <a:latin typeface="Cambria Math" panose="02040503050406030204" pitchFamily="18" charset="0"/>
                            <a:ea typeface="Cambria Math" panose="02040503050406030204" pitchFamily="18" charset="0"/>
                          </a:rPr>
                          <m:t>𝑅</m:t>
                        </m:r>
                      </m:e>
                      <m:sub>
                        <m:r>
                          <a:rPr lang="de-DE" i="1">
                            <a:solidFill>
                              <a:schemeClr val="accent1"/>
                            </a:solidFill>
                            <a:latin typeface="Cambria Math" panose="02040503050406030204" pitchFamily="18" charset="0"/>
                            <a:ea typeface="Cambria Math" panose="02040503050406030204" pitchFamily="18" charset="0"/>
                          </a:rPr>
                          <m:t>𝑗</m:t>
                        </m:r>
                      </m:sub>
                    </m:sSub>
                  </m:oMath>
                </a14:m>
                <a:r>
                  <a:rPr lang="de-DE" dirty="0"/>
                  <a:t> betrachtet, die keine gemeinsamen Nachfahren haben</a:t>
                </a:r>
              </a:p>
              <a:p>
                <a:pPr lvl="2"/>
                <a:r>
                  <a:rPr lang="de-DE" dirty="0"/>
                  <a:t>die gemeinsamen Nachfahren aus </a:t>
                </a:r>
                <a14:m>
                  <m:oMath xmlns:m="http://schemas.openxmlformats.org/officeDocument/2006/math">
                    <m:sSup>
                      <m:sSupPr>
                        <m:ctrlPr>
                          <a:rPr lang="de-DE" i="1">
                            <a:solidFill>
                              <a:schemeClr val="accent1"/>
                            </a:solidFill>
                            <a:latin typeface="Cambria Math" panose="02040503050406030204" pitchFamily="18" charset="0"/>
                            <a:ea typeface="Cambria Math" panose="02040503050406030204" pitchFamily="18" charset="0"/>
                          </a:rPr>
                        </m:ctrlPr>
                      </m:sSupPr>
                      <m:e>
                        <m:r>
                          <a:rPr lang="de-DE" b="1" i="1">
                            <a:solidFill>
                              <a:schemeClr val="accent1"/>
                            </a:solidFill>
                            <a:latin typeface="Cambria Math" panose="02040503050406030204" pitchFamily="18" charset="0"/>
                            <a:ea typeface="Cambria Math" panose="02040503050406030204" pitchFamily="18" charset="0"/>
                          </a:rPr>
                          <m:t>𝑹</m:t>
                        </m:r>
                      </m:e>
                      <m:sup>
                        <m:r>
                          <a:rPr lang="de-DE" i="1">
                            <a:solidFill>
                              <a:schemeClr val="accent1"/>
                            </a:solidFill>
                            <a:latin typeface="Cambria Math" panose="02040503050406030204" pitchFamily="18" charset="0"/>
                            <a:ea typeface="Cambria Math" panose="02040503050406030204" pitchFamily="18" charset="0"/>
                          </a:rPr>
                          <m:t>′</m:t>
                        </m:r>
                      </m:sup>
                    </m:sSup>
                  </m:oMath>
                </a14:m>
                <a:r>
                  <a:rPr lang="de-DE" dirty="0"/>
                  <a:t> ausschließt</a:t>
                </a:r>
              </a:p>
              <a:p>
                <a:endParaRPr lang="de-DE" dirty="0"/>
              </a:p>
              <a:p>
                <a:pPr lvl="2"/>
                <a:endParaRPr lang="de-DE" dirty="0"/>
              </a:p>
            </p:txBody>
          </p:sp>
        </mc:Choice>
        <mc:Fallback>
          <p:sp>
            <p:nvSpPr>
              <p:cNvPr id="3" name="Content Placeholder 2">
                <a:extLst>
                  <a:ext uri="{FF2B5EF4-FFF2-40B4-BE49-F238E27FC236}">
                    <a16:creationId xmlns:a16="http://schemas.microsoft.com/office/drawing/2014/main" id="{DF8031A3-6C49-3544-98BD-4F15220DFB60}"/>
                  </a:ext>
                </a:extLst>
              </p:cNvPr>
              <p:cNvSpPr>
                <a:spLocks noGrp="1" noRot="1" noChangeAspect="1" noMove="1" noResize="1" noEditPoints="1" noAdjustHandles="1" noChangeArrowheads="1" noChangeShapeType="1" noTextEdit="1"/>
              </p:cNvSpPr>
              <p:nvPr>
                <p:ph idx="1"/>
              </p:nvPr>
            </p:nvSpPr>
            <p:spPr>
              <a:xfrm>
                <a:off x="359999" y="1665066"/>
                <a:ext cx="11407457" cy="4240848"/>
              </a:xfrm>
              <a:blipFill>
                <a:blip r:embed="rId3"/>
                <a:stretch>
                  <a:fillRect l="-1444" t="-2687"/>
                </a:stretch>
              </a:blipFill>
            </p:spPr>
            <p:txBody>
              <a:bodyPr/>
              <a:lstStyle/>
              <a:p>
                <a:r>
                  <a:rPr lang="de-DE">
                    <a:noFill/>
                  </a:rPr>
                  <a:t> </a:t>
                </a:r>
              </a:p>
            </p:txBody>
          </p:sp>
        </mc:Fallback>
      </mc:AlternateContent>
      <p:sp>
        <p:nvSpPr>
          <p:cNvPr id="4" name="Date Placeholder 3">
            <a:extLst>
              <a:ext uri="{FF2B5EF4-FFF2-40B4-BE49-F238E27FC236}">
                <a16:creationId xmlns:a16="http://schemas.microsoft.com/office/drawing/2014/main" id="{F865E607-080A-7145-9E5C-5F396AC773E2}"/>
              </a:ext>
            </a:extLst>
          </p:cNvPr>
          <p:cNvSpPr>
            <a:spLocks noGrp="1"/>
          </p:cNvSpPr>
          <p:nvPr>
            <p:ph type="dt" sz="half" idx="2"/>
          </p:nvPr>
        </p:nvSpPr>
        <p:spPr/>
        <p:txBody>
          <a:bodyPr/>
          <a:lstStyle/>
          <a:p>
            <a:r>
              <a:rPr lang="en-GB"/>
              <a:t>Episodische PGMs</a:t>
            </a:r>
            <a:endParaRPr lang="de-DE" dirty="0"/>
          </a:p>
        </p:txBody>
      </p:sp>
      <p:sp>
        <p:nvSpPr>
          <p:cNvPr id="5" name="Footer Placeholder 4">
            <a:extLst>
              <a:ext uri="{FF2B5EF4-FFF2-40B4-BE49-F238E27FC236}">
                <a16:creationId xmlns:a16="http://schemas.microsoft.com/office/drawing/2014/main" id="{14E83D81-9DA0-1A48-8B24-93241A38E9C2}"/>
              </a:ext>
            </a:extLst>
          </p:cNvPr>
          <p:cNvSpPr>
            <a:spLocks noGrp="1"/>
          </p:cNvSpPr>
          <p:nvPr>
            <p:ph type="ftr" sz="quarter" idx="3"/>
          </p:nvPr>
        </p:nvSpPr>
        <p:spPr/>
        <p:txBody>
          <a:bodyPr/>
          <a:lstStyle/>
          <a:p>
            <a:r>
              <a:rPr lang="de-DE"/>
              <a:t>Tanya Braun</a:t>
            </a:r>
            <a:endParaRPr lang="de-DE" dirty="0"/>
          </a:p>
        </p:txBody>
      </p:sp>
      <p:sp>
        <p:nvSpPr>
          <p:cNvPr id="6" name="Slide Number Placeholder 5">
            <a:extLst>
              <a:ext uri="{FF2B5EF4-FFF2-40B4-BE49-F238E27FC236}">
                <a16:creationId xmlns:a16="http://schemas.microsoft.com/office/drawing/2014/main" id="{9177E3C4-856B-E842-BC72-500DED80E3A7}"/>
              </a:ext>
            </a:extLst>
          </p:cNvPr>
          <p:cNvSpPr>
            <a:spLocks noGrp="1"/>
          </p:cNvSpPr>
          <p:nvPr>
            <p:ph type="sldNum" sz="quarter" idx="4"/>
          </p:nvPr>
        </p:nvSpPr>
        <p:spPr/>
        <p:txBody>
          <a:bodyPr/>
          <a:lstStyle/>
          <a:p>
            <a:fld id="{6C8FC03C-C266-4645-ABC5-645062898383}" type="slidenum">
              <a:rPr lang="de-DE" sz="1600" smtClean="0">
                <a:latin typeface="Calibri" panose="020F0502020204030204" pitchFamily="34" charset="0"/>
                <a:cs typeface="Calibri" panose="020F0502020204030204" pitchFamily="34" charset="0"/>
              </a:rPr>
              <a:pPr/>
              <a:t>99</a:t>
            </a:fld>
            <a:r>
              <a:rPr lang="de-DE"/>
              <a:t> </a:t>
            </a:r>
            <a:endParaRPr lang="de-DE" sz="1400" dirty="0"/>
          </a:p>
        </p:txBody>
      </p:sp>
    </p:spTree>
    <p:extLst>
      <p:ext uri="{BB962C8B-B14F-4D97-AF65-F5344CB8AC3E}">
        <p14:creationId xmlns:p14="http://schemas.microsoft.com/office/powerpoint/2010/main" val="396617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wu-adapted">
  <a:themeElements>
    <a:clrScheme name="WWU Münster Var3">
      <a:dk1>
        <a:srgbClr val="58585A"/>
      </a:dk1>
      <a:lt1>
        <a:srgbClr val="F4F4F4"/>
      </a:lt1>
      <a:dk2>
        <a:srgbClr val="F4F4F4"/>
      </a:dk2>
      <a:lt2>
        <a:srgbClr val="00568A"/>
      </a:lt2>
      <a:accent1>
        <a:srgbClr val="009DD1"/>
      </a:accent1>
      <a:accent2>
        <a:srgbClr val="67C5E4"/>
      </a:accent2>
      <a:accent3>
        <a:srgbClr val="008E96"/>
      </a:accent3>
      <a:accent4>
        <a:srgbClr val="65BBBF"/>
      </a:accent4>
      <a:accent5>
        <a:srgbClr val="00568A"/>
      </a:accent5>
      <a:accent6>
        <a:srgbClr val="679AB9"/>
      </a:accent6>
      <a:hlink>
        <a:srgbClr val="58585A"/>
      </a:hlink>
      <a:folHlink>
        <a:srgbClr val="58585A"/>
      </a:folHlink>
    </a:clrScheme>
    <a:fontScheme name="WWU Münster">
      <a:majorFont>
        <a:latin typeface="Meta Offc Pro"/>
        <a:ea typeface=""/>
        <a:cs typeface=""/>
      </a:majorFont>
      <a:minorFont>
        <a:latin typeface="Meta Offc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wwu-adapted" id="{45B7D4F2-4A72-4644-A412-D11A87C811DD}" vid="{64CD9DC9-CF1F-DA49-A091-28D6F279846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PPT_WWU_Var3_Meta_16x9_02</Template>
  <TotalTime>15622</TotalTime>
  <Words>14222</Words>
  <Application>Microsoft Macintosh PowerPoint</Application>
  <PresentationFormat>Custom</PresentationFormat>
  <Paragraphs>4336</Paragraphs>
  <Slides>115</Slides>
  <Notes>42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115</vt:i4>
      </vt:variant>
    </vt:vector>
  </HeadingPairs>
  <TitlesOfParts>
    <vt:vector size="124" baseType="lpstr">
      <vt:lpstr>Apple Symbols</vt:lpstr>
      <vt:lpstr>Arial</vt:lpstr>
      <vt:lpstr>Calibri</vt:lpstr>
      <vt:lpstr>Cambria Math</vt:lpstr>
      <vt:lpstr>Lucida Calligraphy</vt:lpstr>
      <vt:lpstr>Meta Offc Pro</vt:lpstr>
      <vt:lpstr>Wingdings</vt:lpstr>
      <vt:lpstr>Zapf Dingbats</vt:lpstr>
      <vt:lpstr>wwu-adapted</vt:lpstr>
      <vt:lpstr>Episodische PGMs</vt:lpstr>
      <vt:lpstr>Inhalte</vt:lpstr>
      <vt:lpstr>Einordnung der Vorlesung: Modell- und nutzenbasierter Agent</vt:lpstr>
      <vt:lpstr>Literaturhinweise</vt:lpstr>
      <vt:lpstr>Überblick: 2. Episodische PGMs</vt:lpstr>
      <vt:lpstr>Beispielszenario</vt:lpstr>
      <vt:lpstr>Beispielszenario</vt:lpstr>
      <vt:lpstr>Zufallsvariablen</vt:lpstr>
      <vt:lpstr>Events</vt:lpstr>
      <vt:lpstr>Vollständige gemeinsame Wahrscheinlichkeitsverteilung</vt:lpstr>
      <vt:lpstr>Speicherkomplexität</vt:lpstr>
      <vt:lpstr>Nebenbemerkung: Bernoulli-Verteilung</vt:lpstr>
      <vt:lpstr>Nebenbemerkung: Multinomial-Verteilung bei n=1</vt:lpstr>
      <vt:lpstr>Inferenzaufgaben</vt:lpstr>
      <vt:lpstr>Marginalanfragen</vt:lpstr>
      <vt:lpstr>Beantworten von Marginalanfragen</vt:lpstr>
      <vt:lpstr>Beantworten von Marginalanfragen</vt:lpstr>
      <vt:lpstr>Beantworten von Marginalanfragen</vt:lpstr>
      <vt:lpstr>Beantworten von Marginalanfragen</vt:lpstr>
      <vt:lpstr>Bedingte Anfragen</vt:lpstr>
      <vt:lpstr>Beantworten von bedingten Anfragen</vt:lpstr>
      <vt:lpstr>Beantworten von bedingten Anfragen</vt:lpstr>
      <vt:lpstr>Beantworten von bedingten Anfragen</vt:lpstr>
      <vt:lpstr>Beantworten von bedingten Anfragen</vt:lpstr>
      <vt:lpstr>1. Absorption</vt:lpstr>
      <vt:lpstr>2. Elimination &amp; 3. Normalisierung</vt:lpstr>
      <vt:lpstr>Entspricht Normalisierung wirklich durch P(T)=P(sick) teilen?</vt:lpstr>
      <vt:lpstr>Absorption: Alternative Interpretation</vt:lpstr>
      <vt:lpstr>Absorption: Alternative Interpretation</vt:lpstr>
      <vt:lpstr>Absorption: Alternative Interpretation</vt:lpstr>
      <vt:lpstr>Laufzeitkomplexität</vt:lpstr>
      <vt:lpstr>Schwere des Problems</vt:lpstr>
      <vt:lpstr>Zwischenzusammenfassung</vt:lpstr>
      <vt:lpstr>Überblick: 2. Episodische PGMs</vt:lpstr>
      <vt:lpstr>Problem: r^n ➝ Kombinatorische Explosion!</vt:lpstr>
      <vt:lpstr>(Bedingte) Unabhängigkeiten als Lösung?</vt:lpstr>
      <vt:lpstr>(Bedingte) Unabhängigkeiten als Lösung?</vt:lpstr>
      <vt:lpstr>(Bedingte) Unabhängigkeiten als Lösung?</vt:lpstr>
      <vt:lpstr>(Bedingte) Unabhängigkeiten als Lösung?</vt:lpstr>
      <vt:lpstr>(Bedingte) Unabhängigkeiten als Lösung?</vt:lpstr>
      <vt:lpstr>(Bedingte) Unabhängigkeiten als Lösung?</vt:lpstr>
      <vt:lpstr>Graphische Repräsentation der Zerlegung</vt:lpstr>
      <vt:lpstr>Bayes Netze (BN)</vt:lpstr>
      <vt:lpstr>Speicherkomplexität</vt:lpstr>
      <vt:lpstr>Beispiele Graphstrukturen</vt:lpstr>
      <vt:lpstr>Anwendung von BNs: Naive Bayes Klassifizierer</vt:lpstr>
      <vt:lpstr>Anwendung von BNs: Naive Bayes Klassifizierer</vt:lpstr>
      <vt:lpstr>Topic Modellierung</vt:lpstr>
      <vt:lpstr>Topic Modellierung mittels Naive Bayes: Mixture of Unigrams</vt:lpstr>
      <vt:lpstr>Plate Notation</vt:lpstr>
      <vt:lpstr>Plate Notation: Explizite Parameterdarstellung</vt:lpstr>
      <vt:lpstr>Topic Modellierung: Mixture of Topics</vt:lpstr>
      <vt:lpstr>Topic Modellierung: Mixture of Topics</vt:lpstr>
      <vt:lpstr>Hyperparameter α</vt:lpstr>
      <vt:lpstr>Hyperparameter α</vt:lpstr>
      <vt:lpstr>Was sagt das Topic Modell jetzt aus?</vt:lpstr>
      <vt:lpstr>Inferenzaufgaben rund um Topic Modelle</vt:lpstr>
      <vt:lpstr>Der Vollständigkeit halber: Dokumentenmodellierung ohne Topics</vt:lpstr>
      <vt:lpstr>Vor- und Nachteile einer BN-Kodierung</vt:lpstr>
      <vt:lpstr>Zwischenzusammenfassung</vt:lpstr>
      <vt:lpstr>Überblick: 2. Episodische PGMs</vt:lpstr>
      <vt:lpstr>Ungerichtete Modelle</vt:lpstr>
      <vt:lpstr>Faktoren</vt:lpstr>
      <vt:lpstr>Faktormodell</vt:lpstr>
      <vt:lpstr>Faktormodell: Eine erste graphische Darstellung</vt:lpstr>
      <vt:lpstr>Faktormodell: Semantik</vt:lpstr>
      <vt:lpstr>Faktormodelle: Beispiele</vt:lpstr>
      <vt:lpstr>Faktormodelle: Beispiele</vt:lpstr>
      <vt:lpstr>Faktormodell: Speicherkomplexität</vt:lpstr>
      <vt:lpstr>Umwandlung von BNs in Faktormodelle</vt:lpstr>
      <vt:lpstr>Umwandlung von BNs in FGs</vt:lpstr>
      <vt:lpstr>Faktormodelle: Beispiel Umwandlung BN in Faktormodell bzw. FG</vt:lpstr>
      <vt:lpstr>Faktormodelle: Beispiel Umwandlung BN in Faktormodell bzw. FG</vt:lpstr>
      <vt:lpstr>Faktormodelle: Eine zweite graphische Darstellung</vt:lpstr>
      <vt:lpstr>Faktormodelle: Beispiele als Markov Netzwerke</vt:lpstr>
      <vt:lpstr>Einsatz von Markov Netzen</vt:lpstr>
      <vt:lpstr>Einsatz von Markov Netzen</vt:lpstr>
      <vt:lpstr>Einsatz von Markov Netzen</vt:lpstr>
      <vt:lpstr>Umwandlung von BNs in MNs</vt:lpstr>
      <vt:lpstr>Faktormodelle: Beispiel Umwandlung BN in MN</vt:lpstr>
      <vt:lpstr>Faktormodelle: Beispiel Umwandlung BN in MN</vt:lpstr>
      <vt:lpstr>Markov Netze vs. Faktorgraphen</vt:lpstr>
      <vt:lpstr>Minimierung der Faktorenzahl</vt:lpstr>
      <vt:lpstr>Zwischenzusammenfassung</vt:lpstr>
      <vt:lpstr>Überblick: 2. Episodische PGMs</vt:lpstr>
      <vt:lpstr>Bedingte Unabhängigkeiten in Faktormodellen</vt:lpstr>
      <vt:lpstr>Formale Betrachtung von bedingten Unabhängigkeiten in Faktormodellen</vt:lpstr>
      <vt:lpstr>Formale Betrachtung von bedingten Unabhängigkeiten in Faktormodellen</vt:lpstr>
      <vt:lpstr>Formale Betrachtung von bedingten Unabhängigkeiten in Faktormodellen</vt:lpstr>
      <vt:lpstr>Formale Betrachtung von bedingten Unabhängigkeiten in Faktormodellen</vt:lpstr>
      <vt:lpstr>Formale Betrachtung von bedingten Unabhängigkeiten in Faktormodellen</vt:lpstr>
      <vt:lpstr>Beispiel: Unabhängigkeiten in Faktormodellen</vt:lpstr>
      <vt:lpstr>Beispiel: Unabhängigkeiten in Faktormodellen</vt:lpstr>
      <vt:lpstr>Fortsetzung: Unabhängigkeiten in BNs </vt:lpstr>
      <vt:lpstr>Einfluss von Zufallsvariablen in BNs </vt:lpstr>
      <vt:lpstr>Zurück zu den bisherigen Unabhängigkeiten in BNs </vt:lpstr>
      <vt:lpstr>Formale Betrachtung von bedingten Unabhängigkeiten in BNs</vt:lpstr>
      <vt:lpstr>Veranschaulichung der lokalen Unabhängigkeiten in BNs und MNs</vt:lpstr>
      <vt:lpstr>Formale Betrachtung von bedingten Unabhängigkeiten in BNs</vt:lpstr>
      <vt:lpstr>Formale Betrachtung von bedingten Unabhängigkeiten in BNs</vt:lpstr>
      <vt:lpstr>Beispiele: Unabhängigkeiten in BNs </vt:lpstr>
      <vt:lpstr>Beispiele: Unabhängigkeiten in BNs </vt:lpstr>
      <vt:lpstr>Formale Betrachtung von Unabhängigkeiten</vt:lpstr>
      <vt:lpstr>Formale Betrachtung von Unabhängigkeiten</vt:lpstr>
      <vt:lpstr>Von Verteilung zu Faktorisierung über Unabhängigkeiten</vt:lpstr>
      <vt:lpstr>Wiederbetrachtung: Umwandlung von BNs</vt:lpstr>
      <vt:lpstr>Wiederbetrachtung: Umwandlung von BNs</vt:lpstr>
      <vt:lpstr>Wiederbetrachtung: Umwandlung von BNs</vt:lpstr>
      <vt:lpstr>Die andere Richtung: Umwandlung von MNs in BNs</vt:lpstr>
      <vt:lpstr>Umwandlung von MNs in BNs</vt:lpstr>
      <vt:lpstr>Umwandlung von MNs in BNs</vt:lpstr>
      <vt:lpstr>Umwandlung von Faktoren</vt:lpstr>
      <vt:lpstr>Zwischenzusammenfassung</vt:lpstr>
      <vt:lpstr>Überblick: 2. Episodische PGMs</vt:lpstr>
      <vt:lpstr>Einordnung der Vorlesung: Modell- und nutzenbasierter Agent</vt:lpstr>
    </vt:vector>
  </TitlesOfParts>
  <Company>Westfälische Wilhelms-Universität</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Hier steht der zweizeilige Titel der Präsentation</dc:title>
  <dc:creator>Thieleke, Christine</dc:creator>
  <cp:lastModifiedBy>Tanya</cp:lastModifiedBy>
  <cp:revision>507</cp:revision>
  <cp:lastPrinted>2022-04-08T12:20:19Z</cp:lastPrinted>
  <dcterms:created xsi:type="dcterms:W3CDTF">2019-09-05T07:34:34Z</dcterms:created>
  <dcterms:modified xsi:type="dcterms:W3CDTF">2022-05-27T08:26:48Z</dcterms:modified>
</cp:coreProperties>
</file>