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59"/>
  </p:notesMasterIdLst>
  <p:sldIdLst>
    <p:sldId id="259" r:id="rId2"/>
    <p:sldId id="267" r:id="rId3"/>
    <p:sldId id="789" r:id="rId4"/>
    <p:sldId id="790" r:id="rId5"/>
    <p:sldId id="268" r:id="rId6"/>
    <p:sldId id="815" r:id="rId7"/>
    <p:sldId id="817" r:id="rId8"/>
    <p:sldId id="820" r:id="rId9"/>
    <p:sldId id="822" r:id="rId10"/>
    <p:sldId id="823" r:id="rId11"/>
    <p:sldId id="824" r:id="rId12"/>
    <p:sldId id="825" r:id="rId13"/>
    <p:sldId id="826" r:id="rId14"/>
    <p:sldId id="827" r:id="rId15"/>
    <p:sldId id="828" r:id="rId16"/>
    <p:sldId id="829" r:id="rId17"/>
    <p:sldId id="830" r:id="rId18"/>
    <p:sldId id="1388" r:id="rId19"/>
    <p:sldId id="1390" r:id="rId20"/>
    <p:sldId id="1389" r:id="rId21"/>
    <p:sldId id="1391" r:id="rId22"/>
    <p:sldId id="1392" r:id="rId23"/>
    <p:sldId id="1393" r:id="rId24"/>
    <p:sldId id="1394" r:id="rId25"/>
    <p:sldId id="833" r:id="rId26"/>
    <p:sldId id="819" r:id="rId27"/>
    <p:sldId id="813" r:id="rId28"/>
    <p:sldId id="807" r:id="rId29"/>
    <p:sldId id="814" r:id="rId30"/>
    <p:sldId id="1395" r:id="rId31"/>
    <p:sldId id="1400" r:id="rId32"/>
    <p:sldId id="1397" r:id="rId33"/>
    <p:sldId id="1402" r:id="rId34"/>
    <p:sldId id="1403" r:id="rId35"/>
    <p:sldId id="1399" r:id="rId36"/>
    <p:sldId id="1401" r:id="rId37"/>
    <p:sldId id="344" r:id="rId38"/>
    <p:sldId id="1404" r:id="rId39"/>
    <p:sldId id="1405" r:id="rId40"/>
    <p:sldId id="1406" r:id="rId41"/>
    <p:sldId id="1407" r:id="rId42"/>
    <p:sldId id="1408" r:id="rId43"/>
    <p:sldId id="1409" r:id="rId44"/>
    <p:sldId id="1410" r:id="rId45"/>
    <p:sldId id="1411" r:id="rId46"/>
    <p:sldId id="1435" r:id="rId47"/>
    <p:sldId id="832" r:id="rId48"/>
    <p:sldId id="1385" r:id="rId49"/>
    <p:sldId id="1396" r:id="rId50"/>
    <p:sldId id="1595" r:id="rId51"/>
    <p:sldId id="1590" r:id="rId52"/>
    <p:sldId id="1414" r:id="rId53"/>
    <p:sldId id="1416" r:id="rId54"/>
    <p:sldId id="1415" r:id="rId55"/>
    <p:sldId id="1417" r:id="rId56"/>
    <p:sldId id="1412" r:id="rId57"/>
    <p:sldId id="1596" r:id="rId58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 autoAdjust="0"/>
    <p:restoredTop sz="94728" autoAdjust="0"/>
  </p:normalViewPr>
  <p:slideViewPr>
    <p:cSldViewPr snapToGrid="0" snapToObjects="1">
      <p:cViewPr varScale="1">
        <p:scale>
          <a:sx n="97" d="100"/>
          <a:sy n="97" d="100"/>
        </p:scale>
        <p:origin x="880" y="208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2364844</c:v>
                </c:pt>
                <c:pt idx="1">
                  <c:v>2640346</c:v>
                </c:pt>
                <c:pt idx="2">
                  <c:v>3388876</c:v>
                </c:pt>
                <c:pt idx="3">
                  <c:v>3834923</c:v>
                </c:pt>
                <c:pt idx="4">
                  <c:v>5305589</c:v>
                </c:pt>
                <c:pt idx="5">
                  <c:v>6519775</c:v>
                </c:pt>
                <c:pt idx="6">
                  <c:v>8426571</c:v>
                </c:pt>
                <c:pt idx="7">
                  <c:v>9091597</c:v>
                </c:pt>
                <c:pt idx="8">
                  <c:v>11387466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09-144C-B5EC-57CBBD7F1B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2204084</c:v>
                </c:pt>
                <c:pt idx="1">
                  <c:v>2483426</c:v>
                </c:pt>
                <c:pt idx="2">
                  <c:v>2531296</c:v>
                </c:pt>
                <c:pt idx="3">
                  <c:v>2556308</c:v>
                </c:pt>
                <c:pt idx="4">
                  <c:v>2720060</c:v>
                </c:pt>
                <c:pt idx="5">
                  <c:v>2925024</c:v>
                </c:pt>
                <c:pt idx="6">
                  <c:v>3088440</c:v>
                </c:pt>
                <c:pt idx="7">
                  <c:v>3094950</c:v>
                </c:pt>
                <c:pt idx="8">
                  <c:v>3128080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09-144C-B5EC-57CBBD7F1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92719"/>
        <c:axId val="137523599"/>
      </c:lineChart>
      <c:catAx>
        <c:axId val="13769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23599"/>
        <c:crosses val="autoZero"/>
        <c:auto val="1"/>
        <c:lblAlgn val="ctr"/>
        <c:lblOffset val="100"/>
        <c:noMultiLvlLbl val="0"/>
      </c:catAx>
      <c:valAx>
        <c:axId val="137523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9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06.05.22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60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Andere Inferenzmaschinen: JT, Sampling, </a:t>
            </a:r>
            <a:r>
              <a:rPr lang="de-DE" dirty="0" err="1"/>
              <a:t>lifting</a:t>
            </a:r>
            <a:r>
              <a:rPr lang="de-DE" dirty="0"/>
              <a:t> Maschinen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830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Etwas künstliche Anwendung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19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46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de-DE" dirty="0"/>
                  <a:t>Alternative: Nur Schritt a. in einem Faktor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dirty="0"/>
                  <a:t> durchführen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später aussummieren</a:t>
                </a:r>
              </a:p>
              <a:p>
                <a:pPr lvl="2"/>
                <a:r>
                  <a:rPr lang="de-DE" dirty="0"/>
                  <a:t>Evidenz wird durch Multiplikation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weitergegeben (propagiert)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de-DE" dirty="0"/>
                  <a:t>Alternative: Nur Schritt a. in einem Faktor </a:t>
                </a:r>
                <a:r>
                  <a:rPr lang="de-DE" i="0">
                    <a:latin typeface="Cambria Math" panose="02040503050406030204" pitchFamily="18" charset="0"/>
                  </a:rPr>
                  <a:t>𝑓</a:t>
                </a:r>
                <a:r>
                  <a:rPr lang="de-DE" dirty="0"/>
                  <a:t> mit </a:t>
                </a:r>
                <a:r>
                  <a:rPr lang="de-DE" i="0">
                    <a:latin typeface="Cambria Math" panose="02040503050406030204" pitchFamily="18" charset="0"/>
                  </a:rPr>
                  <a:t>𝑇</a:t>
                </a:r>
                <a:r>
                  <a:rPr lang="de-DE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∈r</a:t>
                </a:r>
                <a:r>
                  <a:rPr lang="de-DE" i="0">
                    <a:latin typeface="Cambria Math" panose="02040503050406030204" pitchFamily="18" charset="0"/>
                  </a:rPr>
                  <a:t>v(𝑓)</a:t>
                </a:r>
                <a:r>
                  <a:rPr lang="de-DE" dirty="0"/>
                  <a:t> durchführen und </a:t>
                </a:r>
                <a:r>
                  <a:rPr lang="de-DE" i="0" dirty="0">
                    <a:latin typeface="Cambria Math" panose="02040503050406030204" pitchFamily="18" charset="0"/>
                  </a:rPr>
                  <a:t>𝑇</a:t>
                </a:r>
                <a:r>
                  <a:rPr lang="de-DE" dirty="0"/>
                  <a:t> später aussummieren</a:t>
                </a:r>
              </a:p>
              <a:p>
                <a:pPr lvl="2"/>
                <a:r>
                  <a:rPr lang="de-DE" dirty="0"/>
                  <a:t>Evidenz wird durch Multiplikation mit </a:t>
                </a:r>
                <a:r>
                  <a:rPr lang="de-DE" i="0" dirty="0">
                    <a:latin typeface="Cambria Math" panose="02040503050406030204" pitchFamily="18" charset="0"/>
                  </a:rPr>
                  <a:t>0</a:t>
                </a:r>
                <a:r>
                  <a:rPr lang="de-DE" dirty="0"/>
                  <a:t> weitergegeben (propagiert)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62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Clearly, it cannot be a conditional distribution where B is on the left hand side of the conditioning bar (for example, P (A, B, C)), as P (B | A) has not yet been multiplied in. The most obvious candidate is P(A,C | B). However, this conjecture is also false. The probability P(A | B) relies heavily on the properties of the CPD P(B | A); for example, if B is deterministically equal to A, P(A | B) has a very different form than if B depends only very weakly on A. Since the CPD P(B | A) was not taken into consideration when computing </a:t>
            </a:r>
            <a:r>
              <a:rPr lang="el-GR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τ(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A,B,C), it cannot represent the conditional probability P(A,C | B).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71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73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Elimination has to go through whole factor ➝ worst case size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37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 Vergleich zu P(Travel) Summe über Travel dazugekommen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70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Aufteilung in Partitionen erklären</a:t>
            </a:r>
          </a:p>
          <a:p>
            <a:r>
              <a:rPr lang="de-DE" dirty="0"/>
              <a:t>Gelb: kommt an diesem Knoten neuerdings in allen Kindern vor (kam also nicht in den Vorfahren schon mal an allen Kindern vor)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1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345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14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919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5376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798" y="1019190"/>
            <a:ext cx="550046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999" y="2369580"/>
            <a:ext cx="5500466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9728" y="1512000"/>
            <a:ext cx="5524271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9728" y="4680001"/>
            <a:ext cx="5524475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53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 userDrawn="1">
          <p15:clr>
            <a:srgbClr val="FBAE40"/>
          </p15:clr>
        </p15:guide>
        <p15:guide id="7" orient="horz" pos="851" userDrawn="1">
          <p15:clr>
            <a:srgbClr val="FBAE40"/>
          </p15:clr>
        </p15:guide>
        <p15:guide id="8" orient="horz" pos="178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3" y="1340768"/>
            <a:ext cx="10373995" cy="21691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53525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5588" y="4874242"/>
            <a:ext cx="9153525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09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2807" y="6356352"/>
            <a:ext cx="411908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91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3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21150" y="1035715"/>
            <a:ext cx="4682706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150"/>
            <a:ext cx="85529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 userDrawn="1"/>
        </p:nvSpPr>
        <p:spPr>
          <a:xfrm>
            <a:off x="360000" y="2114550"/>
            <a:ext cx="85529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 userDrawn="1"/>
        </p:nvSpPr>
        <p:spPr>
          <a:xfrm>
            <a:off x="360000" y="3390901"/>
            <a:ext cx="85529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  <a:br>
              <a:rPr lang="en-GB"/>
            </a:br>
            <a:r>
              <a:rPr lang="en-GB"/>
              <a:t>Name: der Referentin / des Referenten</a:t>
            </a:r>
            <a:endParaRPr lang="en-GB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5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3661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60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1"/>
            <a:ext cx="122047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590925"/>
            <a:ext cx="26908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866" y="2484439"/>
            <a:ext cx="4255565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74197" y="6028843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 userDrawn="1"/>
        </p:nvSpPr>
        <p:spPr>
          <a:xfrm>
            <a:off x="360000" y="1962075"/>
            <a:ext cx="5042063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 auf</a:t>
            </a:r>
            <a:endParaRPr lang="de-DE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 userDrawn="1"/>
        </p:nvSpPr>
        <p:spPr>
          <a:xfrm>
            <a:off x="360000" y="3590925"/>
            <a:ext cx="201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</a:p>
          <a:p>
            <a:r>
              <a:rPr lang="en-GB"/>
              <a:t>Name: der Referentin / des Referenten</a:t>
            </a:r>
            <a:endParaRPr lang="en-GB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10980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 userDrawn="1">
          <p15:clr>
            <a:srgbClr val="FBAE40"/>
          </p15:clr>
        </p15:guide>
        <p15:guide id="7" orient="horz" pos="2262" userDrawn="1">
          <p15:clr>
            <a:srgbClr val="FBAE40"/>
          </p15:clr>
        </p15:guide>
        <p15:guide id="8" pos="227" userDrawn="1">
          <p15:clr>
            <a:srgbClr val="FBAE40"/>
          </p15:clr>
        </p15:guide>
        <p15:guide id="9" pos="7461" userDrawn="1">
          <p15:clr>
            <a:srgbClr val="FBAE40"/>
          </p15:clr>
        </p15:guide>
        <p15:guide id="10" orient="horz" pos="15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665066"/>
            <a:ext cx="11484001" cy="4240848"/>
          </a:xfrm>
        </p:spPr>
        <p:txBody>
          <a:bodyPr/>
          <a:lstStyle>
            <a:lvl1pPr marL="274638" marR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750" marR="0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3275" marR="0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638" marR="0" lvl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750" marR="0" lvl="1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3275" marR="0" lvl="2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8388" marR="0" lvl="3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8388" marR="0" lvl="4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8388" marR="0" lvl="5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8388" marR="0" lvl="6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8388" marR="0" lvl="7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8388" marR="0" lvl="8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2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0" y="1666800"/>
            <a:ext cx="5579639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1" y="2615518"/>
            <a:ext cx="55796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666800"/>
            <a:ext cx="5580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359" y="1666800"/>
            <a:ext cx="5579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999" y="1665065"/>
            <a:ext cx="1148400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83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638" indent="-2746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809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2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3275" indent="-269875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208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2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4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213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2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36.png"/><Relationship Id="rId3" Type="http://schemas.openxmlformats.org/officeDocument/2006/relationships/image" Target="../media/image180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35.png"/><Relationship Id="rId2" Type="http://schemas.openxmlformats.org/officeDocument/2006/relationships/image" Target="../media/image2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.png"/><Relationship Id="rId24" Type="http://schemas.openxmlformats.org/officeDocument/2006/relationships/image" Target="../media/image910.png"/><Relationship Id="rId5" Type="http://schemas.openxmlformats.org/officeDocument/2006/relationships/image" Target="../media/image32.png"/><Relationship Id="rId23" Type="http://schemas.openxmlformats.org/officeDocument/2006/relationships/image" Target="../media/image1010.png"/><Relationship Id="rId28" Type="http://schemas.openxmlformats.org/officeDocument/2006/relationships/image" Target="../media/image38.png"/><Relationship Id="rId19" Type="http://schemas.openxmlformats.org/officeDocument/2006/relationships/image" Target="../media/image218.png"/><Relationship Id="rId4" Type="http://schemas.openxmlformats.org/officeDocument/2006/relationships/image" Target="../media/image31.png"/><Relationship Id="rId9" Type="http://schemas.openxmlformats.org/officeDocument/2006/relationships/image" Target="../media/image224.png"/><Relationship Id="rId22" Type="http://schemas.openxmlformats.org/officeDocument/2006/relationships/image" Target="../media/image217.png"/><Relationship Id="rId27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6.png"/><Relationship Id="rId3" Type="http://schemas.openxmlformats.org/officeDocument/2006/relationships/image" Target="../media/image180.png"/><Relationship Id="rId21" Type="http://schemas.openxmlformats.org/officeDocument/2006/relationships/image" Target="../media/image42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45.png"/><Relationship Id="rId2" Type="http://schemas.openxmlformats.org/officeDocument/2006/relationships/image" Target="../media/image20.png"/><Relationship Id="rId20" Type="http://schemas.openxmlformats.org/officeDocument/2006/relationships/image" Target="../media/image41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.png"/><Relationship Id="rId24" Type="http://schemas.openxmlformats.org/officeDocument/2006/relationships/image" Target="../media/image217.png"/><Relationship Id="rId5" Type="http://schemas.openxmlformats.org/officeDocument/2006/relationships/image" Target="../media/image218.png"/><Relationship Id="rId23" Type="http://schemas.openxmlformats.org/officeDocument/2006/relationships/image" Target="../media/image44.png"/><Relationship Id="rId28" Type="http://schemas.openxmlformats.org/officeDocument/2006/relationships/image" Target="../media/image48.png"/><Relationship Id="rId19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24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3" Type="http://schemas.openxmlformats.org/officeDocument/2006/relationships/image" Target="../media/image180.png"/><Relationship Id="rId21" Type="http://schemas.openxmlformats.org/officeDocument/2006/relationships/image" Target="../media/image43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image" Target="../media/image2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.png"/><Relationship Id="rId5" Type="http://schemas.openxmlformats.org/officeDocument/2006/relationships/image" Target="../media/image218.png"/><Relationship Id="rId23" Type="http://schemas.openxmlformats.org/officeDocument/2006/relationships/image" Target="../media/image217.png"/><Relationship Id="rId19" Type="http://schemas.openxmlformats.org/officeDocument/2006/relationships/image" Target="../media/image40.png"/><Relationship Id="rId4" Type="http://schemas.openxmlformats.org/officeDocument/2006/relationships/image" Targe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18" Type="http://schemas.openxmlformats.org/officeDocument/2006/relationships/image" Target="../media/image43.png"/><Relationship Id="rId26" Type="http://schemas.openxmlformats.org/officeDocument/2006/relationships/image" Target="../media/image63.png"/><Relationship Id="rId3" Type="http://schemas.openxmlformats.org/officeDocument/2006/relationships/image" Target="../media/image180.png"/><Relationship Id="rId21" Type="http://schemas.openxmlformats.org/officeDocument/2006/relationships/image" Target="../media/image58.png"/><Relationship Id="rId7" Type="http://schemas.openxmlformats.org/officeDocument/2006/relationships/image" Target="../media/image222.png"/><Relationship Id="rId12" Type="http://schemas.openxmlformats.org/officeDocument/2006/relationships/image" Target="../media/image55.png"/><Relationship Id="rId17" Type="http://schemas.openxmlformats.org/officeDocument/2006/relationships/image" Target="../media/image209.png"/><Relationship Id="rId25" Type="http://schemas.openxmlformats.org/officeDocument/2006/relationships/image" Target="../media/image62.png"/><Relationship Id="rId2" Type="http://schemas.openxmlformats.org/officeDocument/2006/relationships/image" Target="../media/image20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226.png"/><Relationship Id="rId24" Type="http://schemas.openxmlformats.org/officeDocument/2006/relationships/image" Target="../media/image61.png"/><Relationship Id="rId5" Type="http://schemas.openxmlformats.org/officeDocument/2006/relationships/image" Target="../media/image33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9" Type="http://schemas.openxmlformats.org/officeDocument/2006/relationships/image" Target="../media/image218.png"/><Relationship Id="rId4" Type="http://schemas.openxmlformats.org/officeDocument/2006/relationships/image" Target="../media/image52.png"/><Relationship Id="rId9" Type="http://schemas.openxmlformats.org/officeDocument/2006/relationships/image" Target="../media/image224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image" Target="../media/image180.png"/><Relationship Id="rId12" Type="http://schemas.openxmlformats.org/officeDocument/2006/relationships/image" Target="../media/image68.png"/><Relationship Id="rId7" Type="http://schemas.openxmlformats.org/officeDocument/2006/relationships/image" Target="../media/image222.png"/><Relationship Id="rId17" Type="http://schemas.openxmlformats.org/officeDocument/2006/relationships/image" Target="../media/image71.png"/><Relationship Id="rId2" Type="http://schemas.openxmlformats.org/officeDocument/2006/relationships/image" Target="../media/image2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226.png"/><Relationship Id="rId5" Type="http://schemas.openxmlformats.org/officeDocument/2006/relationships/image" Target="../media/image33.png"/><Relationship Id="rId15" Type="http://schemas.openxmlformats.org/officeDocument/2006/relationships/image" Target="../media/image70.png"/><Relationship Id="rId19" Type="http://schemas.openxmlformats.org/officeDocument/2006/relationships/image" Target="../media/image73.png"/><Relationship Id="rId4" Type="http://schemas.openxmlformats.org/officeDocument/2006/relationships/image" Target="../media/image66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image" Target="../media/image180.png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226.png"/><Relationship Id="rId5" Type="http://schemas.openxmlformats.org/officeDocument/2006/relationships/image" Target="../media/image33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43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80.png"/><Relationship Id="rId7" Type="http://schemas.openxmlformats.org/officeDocument/2006/relationships/image" Target="../media/image8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33.pn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89.png"/><Relationship Id="rId3" Type="http://schemas.openxmlformats.org/officeDocument/2006/relationships/image" Target="../media/image2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83.png"/><Relationship Id="rId2" Type="http://schemas.openxmlformats.org/officeDocument/2006/relationships/image" Target="../media/image19.png"/><Relationship Id="rId20" Type="http://schemas.openxmlformats.org/officeDocument/2006/relationships/image" Target="../media/image910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.png"/><Relationship Id="rId24" Type="http://schemas.openxmlformats.org/officeDocument/2006/relationships/image" Target="../media/image33.png"/><Relationship Id="rId5" Type="http://schemas.openxmlformats.org/officeDocument/2006/relationships/image" Target="../media/image88.png"/><Relationship Id="rId23" Type="http://schemas.openxmlformats.org/officeDocument/2006/relationships/image" Target="../media/image217.png"/><Relationship Id="rId28" Type="http://schemas.openxmlformats.org/officeDocument/2006/relationships/image" Target="../media/image91.png"/><Relationship Id="rId19" Type="http://schemas.openxmlformats.org/officeDocument/2006/relationships/image" Target="../media/image218.png"/><Relationship Id="rId31" Type="http://schemas.openxmlformats.org/officeDocument/2006/relationships/image" Target="../media/image94.png"/><Relationship Id="rId4" Type="http://schemas.openxmlformats.org/officeDocument/2006/relationships/image" Target="../media/image180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10.png"/><Relationship Id="rId3" Type="http://schemas.openxmlformats.org/officeDocument/2006/relationships/image" Target="../media/image95.png"/><Relationship Id="rId21" Type="http://schemas.openxmlformats.org/officeDocument/2006/relationships/image" Target="../media/image216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6.png"/><Relationship Id="rId5" Type="http://schemas.openxmlformats.org/officeDocument/2006/relationships/image" Target="../media/image218.png"/><Relationship Id="rId23" Type="http://schemas.openxmlformats.org/officeDocument/2006/relationships/image" Target="../media/image950.png"/><Relationship Id="rId19" Type="http://schemas.openxmlformats.org/officeDocument/2006/relationships/image" Target="../media/image910.png"/><Relationship Id="rId9" Type="http://schemas.openxmlformats.org/officeDocument/2006/relationships/image" Target="../media/image224.png"/><Relationship Id="rId22" Type="http://schemas.openxmlformats.org/officeDocument/2006/relationships/image" Target="../media/image1111.png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100.png"/><Relationship Id="rId39" Type="http://schemas.openxmlformats.org/officeDocument/2006/relationships/image" Target="../media/image222.png"/><Relationship Id="rId3" Type="http://schemas.openxmlformats.org/officeDocument/2006/relationships/image" Target="../media/image1810.png"/><Relationship Id="rId21" Type="http://schemas.openxmlformats.org/officeDocument/2006/relationships/image" Target="../media/image222.png"/><Relationship Id="rId34" Type="http://schemas.openxmlformats.org/officeDocument/2006/relationships/image" Target="../media/image108.png"/><Relationship Id="rId42" Type="http://schemas.openxmlformats.org/officeDocument/2006/relationships/image" Target="../media/image216.png"/><Relationship Id="rId17" Type="http://schemas.openxmlformats.org/officeDocument/2006/relationships/image" Target="../media/image209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38" Type="http://schemas.openxmlformats.org/officeDocument/2006/relationships/image" Target="../media/image109.png"/><Relationship Id="rId2" Type="http://schemas.openxmlformats.org/officeDocument/2006/relationships/image" Target="../media/image98.png"/><Relationship Id="rId20" Type="http://schemas.openxmlformats.org/officeDocument/2006/relationships/image" Target="../media/image910.png"/><Relationship Id="rId29" Type="http://schemas.openxmlformats.org/officeDocument/2006/relationships/image" Target="../media/image103.png"/><Relationship Id="rId41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950.png"/><Relationship Id="rId32" Type="http://schemas.openxmlformats.org/officeDocument/2006/relationships/image" Target="../media/image106.png"/><Relationship Id="rId37" Type="http://schemas.openxmlformats.org/officeDocument/2006/relationships/image" Target="../media/image218.png"/><Relationship Id="rId40" Type="http://schemas.openxmlformats.org/officeDocument/2006/relationships/image" Target="../media/image110.png"/><Relationship Id="rId23" Type="http://schemas.openxmlformats.org/officeDocument/2006/relationships/image" Target="../media/image216.png"/><Relationship Id="rId28" Type="http://schemas.openxmlformats.org/officeDocument/2006/relationships/image" Target="../media/image102.png"/><Relationship Id="rId36" Type="http://schemas.openxmlformats.org/officeDocument/2006/relationships/image" Target="../media/image1110.png"/><Relationship Id="rId19" Type="http://schemas.openxmlformats.org/officeDocument/2006/relationships/image" Target="../media/image218.png"/><Relationship Id="rId31" Type="http://schemas.openxmlformats.org/officeDocument/2006/relationships/image" Target="../media/image105.png"/><Relationship Id="rId44" Type="http://schemas.openxmlformats.org/officeDocument/2006/relationships/image" Target="../media/image111.png"/><Relationship Id="rId22" Type="http://schemas.openxmlformats.org/officeDocument/2006/relationships/image" Target="../media/image215.png"/><Relationship Id="rId9" Type="http://schemas.openxmlformats.org/officeDocument/2006/relationships/image" Target="../media/image224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209.png"/><Relationship Id="rId43" Type="http://schemas.openxmlformats.org/officeDocument/2006/relationships/image" Target="../media/image2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209.png"/><Relationship Id="rId3" Type="http://schemas.openxmlformats.org/officeDocument/2006/relationships/image" Target="../media/image112.png"/><Relationship Id="rId21" Type="http://schemas.openxmlformats.org/officeDocument/2006/relationships/image" Target="../media/image222.png"/><Relationship Id="rId34" Type="http://schemas.openxmlformats.org/officeDocument/2006/relationships/image" Target="../media/image226.png"/><Relationship Id="rId7" Type="http://schemas.openxmlformats.org/officeDocument/2006/relationships/image" Target="../media/image1810.png"/><Relationship Id="rId17" Type="http://schemas.openxmlformats.org/officeDocument/2006/relationships/image" Target="../media/image209.png"/><Relationship Id="rId25" Type="http://schemas.openxmlformats.org/officeDocument/2006/relationships/image" Target="../media/image116.png"/><Relationship Id="rId33" Type="http://schemas.openxmlformats.org/officeDocument/2006/relationships/image" Target="../media/image216.png"/><Relationship Id="rId2" Type="http://schemas.openxmlformats.org/officeDocument/2006/relationships/image" Target="../media/image1112.png"/><Relationship Id="rId20" Type="http://schemas.openxmlformats.org/officeDocument/2006/relationships/image" Target="../media/image91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11" Type="http://schemas.openxmlformats.org/officeDocument/2006/relationships/image" Target="../media/image226.png"/><Relationship Id="rId24" Type="http://schemas.openxmlformats.org/officeDocument/2006/relationships/image" Target="../media/image950.png"/><Relationship Id="rId32" Type="http://schemas.openxmlformats.org/officeDocument/2006/relationships/image" Target="../media/image224.png"/><Relationship Id="rId5" Type="http://schemas.openxmlformats.org/officeDocument/2006/relationships/image" Target="../media/image114.png"/><Relationship Id="rId23" Type="http://schemas.openxmlformats.org/officeDocument/2006/relationships/image" Target="../media/image216.png"/><Relationship Id="rId28" Type="http://schemas.openxmlformats.org/officeDocument/2006/relationships/image" Target="../media/image218.png"/><Relationship Id="rId19" Type="http://schemas.openxmlformats.org/officeDocument/2006/relationships/image" Target="../media/image218.png"/><Relationship Id="rId31" Type="http://schemas.openxmlformats.org/officeDocument/2006/relationships/image" Target="../media/image110.png"/><Relationship Id="rId4" Type="http://schemas.openxmlformats.org/officeDocument/2006/relationships/image" Target="../media/image113.png"/><Relationship Id="rId22" Type="http://schemas.openxmlformats.org/officeDocument/2006/relationships/image" Target="../media/image215.png"/><Relationship Id="rId9" Type="http://schemas.openxmlformats.org/officeDocument/2006/relationships/image" Target="../media/image224.png"/><Relationship Id="rId27" Type="http://schemas.openxmlformats.org/officeDocument/2006/relationships/image" Target="../media/image1110.png"/><Relationship Id="rId30" Type="http://schemas.openxmlformats.org/officeDocument/2006/relationships/image" Target="../media/image222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1110.png"/><Relationship Id="rId3" Type="http://schemas.openxmlformats.org/officeDocument/2006/relationships/image" Target="../media/image1810.png"/><Relationship Id="rId21" Type="http://schemas.openxmlformats.org/officeDocument/2006/relationships/image" Target="../media/image222.png"/><Relationship Id="rId34" Type="http://schemas.openxmlformats.org/officeDocument/2006/relationships/image" Target="../media/image122.png"/><Relationship Id="rId17" Type="http://schemas.openxmlformats.org/officeDocument/2006/relationships/image" Target="../media/image209.png"/><Relationship Id="rId25" Type="http://schemas.openxmlformats.org/officeDocument/2006/relationships/image" Target="../media/image209.png"/><Relationship Id="rId33" Type="http://schemas.openxmlformats.org/officeDocument/2006/relationships/image" Target="../media/image121.png"/><Relationship Id="rId2" Type="http://schemas.openxmlformats.org/officeDocument/2006/relationships/image" Target="../media/image115.png"/><Relationship Id="rId20" Type="http://schemas.openxmlformats.org/officeDocument/2006/relationships/image" Target="../media/image117.png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26.png"/><Relationship Id="rId24" Type="http://schemas.openxmlformats.org/officeDocument/2006/relationships/image" Target="../media/image119.png"/><Relationship Id="rId32" Type="http://schemas.openxmlformats.org/officeDocument/2006/relationships/image" Target="../media/image226.png"/><Relationship Id="rId23" Type="http://schemas.openxmlformats.org/officeDocument/2006/relationships/image" Target="../media/image216.png"/><Relationship Id="rId28" Type="http://schemas.openxmlformats.org/officeDocument/2006/relationships/image" Target="../media/image109.png"/><Relationship Id="rId19" Type="http://schemas.openxmlformats.org/officeDocument/2006/relationships/image" Target="../media/image218.png"/><Relationship Id="rId31" Type="http://schemas.openxmlformats.org/officeDocument/2006/relationships/image" Target="../media/image224.png"/><Relationship Id="rId22" Type="http://schemas.openxmlformats.org/officeDocument/2006/relationships/image" Target="../media/image118.png"/><Relationship Id="rId9" Type="http://schemas.openxmlformats.org/officeDocument/2006/relationships/image" Target="../media/image224.png"/><Relationship Id="rId27" Type="http://schemas.openxmlformats.org/officeDocument/2006/relationships/image" Target="../media/image218.png"/><Relationship Id="rId30" Type="http://schemas.openxmlformats.org/officeDocument/2006/relationships/image" Target="../media/image120.png"/><Relationship Id="rId35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0.png"/><Relationship Id="rId18" Type="http://schemas.openxmlformats.org/officeDocument/2006/relationships/image" Target="../media/image1110.png"/><Relationship Id="rId3" Type="http://schemas.openxmlformats.org/officeDocument/2006/relationships/image" Target="../media/image1810.png"/><Relationship Id="rId21" Type="http://schemas.openxmlformats.org/officeDocument/2006/relationships/image" Target="../media/image222.png"/><Relationship Id="rId34" Type="http://schemas.openxmlformats.org/officeDocument/2006/relationships/image" Target="../media/image127.png"/><Relationship Id="rId17" Type="http://schemas.openxmlformats.org/officeDocument/2006/relationships/image" Target="../media/image209.png"/><Relationship Id="rId33" Type="http://schemas.openxmlformats.org/officeDocument/2006/relationships/image" Target="../media/image222.png"/><Relationship Id="rId2" Type="http://schemas.openxmlformats.org/officeDocument/2006/relationships/image" Target="../media/image115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226.png"/><Relationship Id="rId32" Type="http://schemas.openxmlformats.org/officeDocument/2006/relationships/image" Target="../media/image117.png"/><Relationship Id="rId11" Type="http://schemas.openxmlformats.org/officeDocument/2006/relationships/image" Target="../media/image226.png"/><Relationship Id="rId28" Type="http://schemas.openxmlformats.org/officeDocument/2006/relationships/image" Target="../media/image109.png"/><Relationship Id="rId36" Type="http://schemas.openxmlformats.org/officeDocument/2006/relationships/image" Target="../media/image129.png"/><Relationship Id="rId31" Type="http://schemas.openxmlformats.org/officeDocument/2006/relationships/image" Target="../media/image126.png"/><Relationship Id="rId19" Type="http://schemas.openxmlformats.org/officeDocument/2006/relationships/image" Target="../media/image218.png"/><Relationship Id="rId27" Type="http://schemas.openxmlformats.org/officeDocument/2006/relationships/image" Target="../media/image124.png"/><Relationship Id="rId30" Type="http://schemas.openxmlformats.org/officeDocument/2006/relationships/image" Target="../media/image125.png"/><Relationship Id="rId9" Type="http://schemas.openxmlformats.org/officeDocument/2006/relationships/image" Target="../media/image224.png"/><Relationship Id="rId35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0.png"/><Relationship Id="rId18" Type="http://schemas.openxmlformats.org/officeDocument/2006/relationships/image" Target="../media/image1110.png"/><Relationship Id="rId3" Type="http://schemas.openxmlformats.org/officeDocument/2006/relationships/image" Target="../media/image1810.png"/><Relationship Id="rId21" Type="http://schemas.openxmlformats.org/officeDocument/2006/relationships/image" Target="../media/image222.png"/><Relationship Id="rId34" Type="http://schemas.openxmlformats.org/officeDocument/2006/relationships/image" Target="../media/image135.png"/><Relationship Id="rId33" Type="http://schemas.openxmlformats.org/officeDocument/2006/relationships/image" Target="../media/image134.png"/><Relationship Id="rId2" Type="http://schemas.openxmlformats.org/officeDocument/2006/relationships/image" Target="../media/image115.pn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226.png"/><Relationship Id="rId32" Type="http://schemas.openxmlformats.org/officeDocument/2006/relationships/image" Target="../media/image127.png"/><Relationship Id="rId11" Type="http://schemas.openxmlformats.org/officeDocument/2006/relationships/image" Target="../media/image226.png"/><Relationship Id="rId37" Type="http://schemas.openxmlformats.org/officeDocument/2006/relationships/image" Target="../media/image138.png"/><Relationship Id="rId28" Type="http://schemas.openxmlformats.org/officeDocument/2006/relationships/image" Target="../media/image131.png"/><Relationship Id="rId36" Type="http://schemas.openxmlformats.org/officeDocument/2006/relationships/image" Target="../media/image137.png"/><Relationship Id="rId31" Type="http://schemas.openxmlformats.org/officeDocument/2006/relationships/image" Target="../media/image117.png"/><Relationship Id="rId27" Type="http://schemas.openxmlformats.org/officeDocument/2006/relationships/image" Target="../media/image130.png"/><Relationship Id="rId30" Type="http://schemas.openxmlformats.org/officeDocument/2006/relationships/image" Target="../media/image133.png"/><Relationship Id="rId35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0.png"/><Relationship Id="rId18" Type="http://schemas.openxmlformats.org/officeDocument/2006/relationships/image" Target="../media/image1110.png"/><Relationship Id="rId3" Type="http://schemas.openxmlformats.org/officeDocument/2006/relationships/image" Target="../media/image1810.png"/><Relationship Id="rId34" Type="http://schemas.openxmlformats.org/officeDocument/2006/relationships/image" Target="../media/image146.png"/><Relationship Id="rId33" Type="http://schemas.openxmlformats.org/officeDocument/2006/relationships/image" Target="../media/image145.png"/><Relationship Id="rId2" Type="http://schemas.openxmlformats.org/officeDocument/2006/relationships/image" Target="../media/image115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26.png"/><Relationship Id="rId32" Type="http://schemas.openxmlformats.org/officeDocument/2006/relationships/image" Target="../media/image144.png"/><Relationship Id="rId28" Type="http://schemas.openxmlformats.org/officeDocument/2006/relationships/image" Target="../media/image140.png"/><Relationship Id="rId31" Type="http://schemas.openxmlformats.org/officeDocument/2006/relationships/image" Target="../media/image143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3" Type="http://schemas.openxmlformats.org/officeDocument/2006/relationships/image" Target="../media/image217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image" Target="../media/image1550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3" Type="http://schemas.openxmlformats.org/officeDocument/2006/relationships/image" Target="../media/image217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50.png"/><Relationship Id="rId26" Type="http://schemas.openxmlformats.org/officeDocument/2006/relationships/image" Target="../media/image1780.png"/><Relationship Id="rId3" Type="http://schemas.openxmlformats.org/officeDocument/2006/relationships/image" Target="../media/image173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1770.png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910.pn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26.png"/><Relationship Id="rId24" Type="http://schemas.openxmlformats.org/officeDocument/2006/relationships/image" Target="../media/image1760.png"/><Relationship Id="rId32" Type="http://schemas.openxmlformats.org/officeDocument/2006/relationships/image" Target="../media/image172.png"/><Relationship Id="rId23" Type="http://schemas.openxmlformats.org/officeDocument/2006/relationships/image" Target="../media/image217.png"/><Relationship Id="rId28" Type="http://schemas.openxmlformats.org/officeDocument/2006/relationships/image" Target="../media/image181.png"/><Relationship Id="rId19" Type="http://schemas.openxmlformats.org/officeDocument/2006/relationships/image" Target="../media/image218.png"/><Relationship Id="rId31" Type="http://schemas.openxmlformats.org/officeDocument/2006/relationships/image" Target="../media/image184.png"/><Relationship Id="rId4" Type="http://schemas.openxmlformats.org/officeDocument/2006/relationships/image" Target="../media/image1740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1790.png"/><Relationship Id="rId30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3" Type="http://schemas.openxmlformats.org/officeDocument/2006/relationships/image" Target="../media/image161.png"/><Relationship Id="rId7" Type="http://schemas.openxmlformats.org/officeDocument/2006/relationships/image" Target="../media/image175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" Type="http://schemas.openxmlformats.org/officeDocument/2006/relationships/image" Target="../media/image185.png"/><Relationship Id="rId16" Type="http://schemas.openxmlformats.org/officeDocument/2006/relationships/image" Target="../media/image193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4.png"/><Relationship Id="rId11" Type="http://schemas.openxmlformats.org/officeDocument/2006/relationships/image" Target="../media/image188.png"/><Relationship Id="rId5" Type="http://schemas.openxmlformats.org/officeDocument/2006/relationships/image" Target="../media/image173.png"/><Relationship Id="rId15" Type="http://schemas.openxmlformats.org/officeDocument/2006/relationships/image" Target="../media/image192.png"/><Relationship Id="rId10" Type="http://schemas.openxmlformats.org/officeDocument/2006/relationships/image" Target="../media/image178.png"/><Relationship Id="rId19" Type="http://schemas.openxmlformats.org/officeDocument/2006/relationships/image" Target="../media/image196.png"/><Relationship Id="rId9" Type="http://schemas.openxmlformats.org/officeDocument/2006/relationships/image" Target="../media/image177.png"/><Relationship Id="rId14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19.png"/><Relationship Id="rId26" Type="http://schemas.openxmlformats.org/officeDocument/2006/relationships/image" Target="../media/image215.png"/><Relationship Id="rId3" Type="http://schemas.openxmlformats.org/officeDocument/2006/relationships/image" Target="../media/image1612.png"/><Relationship Id="rId21" Type="http://schemas.openxmlformats.org/officeDocument/2006/relationships/image" Target="../media/image209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5" Type="http://schemas.openxmlformats.org/officeDocument/2006/relationships/image" Target="../media/image2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6.png"/><Relationship Id="rId20" Type="http://schemas.openxmlformats.org/officeDocument/2006/relationships/image" Target="../media/image229.png"/><Relationship Id="rId29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201.png"/><Relationship Id="rId24" Type="http://schemas.openxmlformats.org/officeDocument/2006/relationships/image" Target="../media/image910.png"/><Relationship Id="rId5" Type="http://schemas.openxmlformats.org/officeDocument/2006/relationships/image" Target="../media/image171.png"/><Relationship Id="rId15" Type="http://schemas.openxmlformats.org/officeDocument/2006/relationships/image" Target="../media/image205.png"/><Relationship Id="rId23" Type="http://schemas.openxmlformats.org/officeDocument/2006/relationships/image" Target="../media/image218.png"/><Relationship Id="rId28" Type="http://schemas.openxmlformats.org/officeDocument/2006/relationships/image" Target="../media/image216.png"/><Relationship Id="rId10" Type="http://schemas.openxmlformats.org/officeDocument/2006/relationships/image" Target="../media/image200.png"/><Relationship Id="rId19" Type="http://schemas.openxmlformats.org/officeDocument/2006/relationships/image" Target="../media/image228.png"/><Relationship Id="rId4" Type="http://schemas.openxmlformats.org/officeDocument/2006/relationships/image" Target="../media/image170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Relationship Id="rId22" Type="http://schemas.openxmlformats.org/officeDocument/2006/relationships/image" Target="../media/image1750.png"/><Relationship Id="rId27" Type="http://schemas.openxmlformats.org/officeDocument/2006/relationships/image" Target="../media/image224.png"/><Relationship Id="rId30" Type="http://schemas.openxmlformats.org/officeDocument/2006/relationships/image" Target="../media/image2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20.png"/><Relationship Id="rId18" Type="http://schemas.openxmlformats.org/officeDocument/2006/relationships/image" Target="../media/image231.png"/><Relationship Id="rId3" Type="http://schemas.openxmlformats.org/officeDocument/2006/relationships/image" Target="../media/image2040.png"/><Relationship Id="rId7" Type="http://schemas.openxmlformats.org/officeDocument/2006/relationships/image" Target="../media/image208.png"/><Relationship Id="rId12" Type="http://schemas.openxmlformats.org/officeDocument/2006/relationships/image" Target="../media/image2190.png"/><Relationship Id="rId17" Type="http://schemas.openxmlformats.org/officeDocument/2006/relationships/image" Target="../media/image227.png"/><Relationship Id="rId2" Type="http://schemas.openxmlformats.org/officeDocument/2006/relationships/image" Target="../media/image1970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0.png"/><Relationship Id="rId11" Type="http://schemas.openxmlformats.org/officeDocument/2006/relationships/image" Target="../media/image214.png"/><Relationship Id="rId5" Type="http://schemas.openxmlformats.org/officeDocument/2006/relationships/image" Target="../media/image2060.png"/><Relationship Id="rId15" Type="http://schemas.openxmlformats.org/officeDocument/2006/relationships/image" Target="../media/image223.png"/><Relationship Id="rId10" Type="http://schemas.openxmlformats.org/officeDocument/2006/relationships/image" Target="../media/image213.png"/><Relationship Id="rId4" Type="http://schemas.openxmlformats.org/officeDocument/2006/relationships/image" Target="../media/image2050.png"/><Relationship Id="rId9" Type="http://schemas.openxmlformats.org/officeDocument/2006/relationships/image" Target="../media/image212.png"/><Relationship Id="rId14" Type="http://schemas.openxmlformats.org/officeDocument/2006/relationships/image" Target="../media/image2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20.png"/><Relationship Id="rId3" Type="http://schemas.openxmlformats.org/officeDocument/2006/relationships/image" Target="../media/image2040.png"/><Relationship Id="rId7" Type="http://schemas.openxmlformats.org/officeDocument/2006/relationships/image" Target="../media/image208.png"/><Relationship Id="rId12" Type="http://schemas.openxmlformats.org/officeDocument/2006/relationships/image" Target="../media/image2190.png"/><Relationship Id="rId17" Type="http://schemas.openxmlformats.org/officeDocument/2006/relationships/image" Target="../media/image227.png"/><Relationship Id="rId2" Type="http://schemas.openxmlformats.org/officeDocument/2006/relationships/image" Target="../media/image232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0.png"/><Relationship Id="rId11" Type="http://schemas.openxmlformats.org/officeDocument/2006/relationships/image" Target="../media/image214.png"/><Relationship Id="rId5" Type="http://schemas.openxmlformats.org/officeDocument/2006/relationships/image" Target="../media/image2060.png"/><Relationship Id="rId15" Type="http://schemas.openxmlformats.org/officeDocument/2006/relationships/image" Target="../media/image223.png"/><Relationship Id="rId10" Type="http://schemas.openxmlformats.org/officeDocument/2006/relationships/image" Target="../media/image213.png"/><Relationship Id="rId4" Type="http://schemas.openxmlformats.org/officeDocument/2006/relationships/image" Target="../media/image2050.png"/><Relationship Id="rId9" Type="http://schemas.openxmlformats.org/officeDocument/2006/relationships/image" Target="../media/image212.png"/><Relationship Id="rId14" Type="http://schemas.openxmlformats.org/officeDocument/2006/relationships/image" Target="../media/image22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20.png"/><Relationship Id="rId3" Type="http://schemas.openxmlformats.org/officeDocument/2006/relationships/image" Target="../media/image2040.png"/><Relationship Id="rId7" Type="http://schemas.openxmlformats.org/officeDocument/2006/relationships/image" Target="../media/image208.png"/><Relationship Id="rId12" Type="http://schemas.openxmlformats.org/officeDocument/2006/relationships/image" Target="../media/image2190.png"/><Relationship Id="rId17" Type="http://schemas.openxmlformats.org/officeDocument/2006/relationships/image" Target="../media/image227.png"/><Relationship Id="rId2" Type="http://schemas.openxmlformats.org/officeDocument/2006/relationships/image" Target="../media/image233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0.png"/><Relationship Id="rId11" Type="http://schemas.openxmlformats.org/officeDocument/2006/relationships/image" Target="../media/image214.png"/><Relationship Id="rId5" Type="http://schemas.openxmlformats.org/officeDocument/2006/relationships/image" Target="../media/image2060.png"/><Relationship Id="rId15" Type="http://schemas.openxmlformats.org/officeDocument/2006/relationships/image" Target="../media/image223.png"/><Relationship Id="rId10" Type="http://schemas.openxmlformats.org/officeDocument/2006/relationships/image" Target="../media/image213.png"/><Relationship Id="rId4" Type="http://schemas.openxmlformats.org/officeDocument/2006/relationships/image" Target="../media/image2050.png"/><Relationship Id="rId9" Type="http://schemas.openxmlformats.org/officeDocument/2006/relationships/image" Target="../media/image212.png"/><Relationship Id="rId14" Type="http://schemas.openxmlformats.org/officeDocument/2006/relationships/image" Target="../media/image2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20.png"/><Relationship Id="rId3" Type="http://schemas.openxmlformats.org/officeDocument/2006/relationships/image" Target="../media/image2040.png"/><Relationship Id="rId7" Type="http://schemas.openxmlformats.org/officeDocument/2006/relationships/image" Target="../media/image208.png"/><Relationship Id="rId12" Type="http://schemas.openxmlformats.org/officeDocument/2006/relationships/image" Target="../media/image2190.png"/><Relationship Id="rId17" Type="http://schemas.openxmlformats.org/officeDocument/2006/relationships/image" Target="../media/image227.png"/><Relationship Id="rId2" Type="http://schemas.openxmlformats.org/officeDocument/2006/relationships/image" Target="../media/image1980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0.png"/><Relationship Id="rId11" Type="http://schemas.openxmlformats.org/officeDocument/2006/relationships/image" Target="../media/image214.png"/><Relationship Id="rId5" Type="http://schemas.openxmlformats.org/officeDocument/2006/relationships/image" Target="../media/image2060.png"/><Relationship Id="rId15" Type="http://schemas.openxmlformats.org/officeDocument/2006/relationships/image" Target="../media/image223.png"/><Relationship Id="rId10" Type="http://schemas.openxmlformats.org/officeDocument/2006/relationships/image" Target="../media/image213.png"/><Relationship Id="rId4" Type="http://schemas.openxmlformats.org/officeDocument/2006/relationships/image" Target="../media/image2050.png"/><Relationship Id="rId9" Type="http://schemas.openxmlformats.org/officeDocument/2006/relationships/image" Target="../media/image212.png"/><Relationship Id="rId14" Type="http://schemas.openxmlformats.org/officeDocument/2006/relationships/image" Target="../media/image2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is.uni-luebeck.de/index.php?id=590&amp;L=4" TargetMode="External"/><Relationship Id="rId2" Type="http://schemas.openxmlformats.org/officeDocument/2006/relationships/hyperlink" Target="https://dtai.cs.kuleuven.be/software/gcf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ayesianlogic.github.io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1.png"/><Relationship Id="rId13" Type="http://schemas.openxmlformats.org/officeDocument/2006/relationships/image" Target="../media/image1660.png"/><Relationship Id="rId3" Type="http://schemas.openxmlformats.org/officeDocument/2006/relationships/image" Target="../media/image1711.png"/><Relationship Id="rId7" Type="http://schemas.openxmlformats.org/officeDocument/2006/relationships/image" Target="../media/image1601.png"/><Relationship Id="rId12" Type="http://schemas.openxmlformats.org/officeDocument/2006/relationships/image" Target="../media/image16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1.png"/><Relationship Id="rId11" Type="http://schemas.openxmlformats.org/officeDocument/2006/relationships/image" Target="../media/image1641.png"/><Relationship Id="rId5" Type="http://schemas.openxmlformats.org/officeDocument/2006/relationships/image" Target="../media/image1581.png"/><Relationship Id="rId10" Type="http://schemas.openxmlformats.org/officeDocument/2006/relationships/image" Target="../media/image1631.png"/><Relationship Id="rId4" Type="http://schemas.openxmlformats.org/officeDocument/2006/relationships/image" Target="../media/image1571.png"/><Relationship Id="rId9" Type="http://schemas.openxmlformats.org/officeDocument/2006/relationships/image" Target="../media/image16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chart" Target="../charts/chart1.xml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Relationship Id="rId14" Type="http://schemas.openxmlformats.org/officeDocument/2006/relationships/image" Target="../media/image2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0.png"/><Relationship Id="rId21" Type="http://schemas.openxmlformats.org/officeDocument/2006/relationships/image" Target="../media/image216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image" Target="../media/image810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5" Type="http://schemas.openxmlformats.org/officeDocument/2006/relationships/image" Target="../media/image218.png"/><Relationship Id="rId19" Type="http://schemas.openxmlformats.org/officeDocument/2006/relationships/image" Target="../media/image910.png"/><Relationship Id="rId9" Type="http://schemas.openxmlformats.org/officeDocument/2006/relationships/image" Target="../media/image224.png"/><Relationship Id="rId22" Type="http://schemas.openxmlformats.org/officeDocument/2006/relationships/image" Target="../media/image217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10.png"/><Relationship Id="rId21" Type="http://schemas.openxmlformats.org/officeDocument/2006/relationships/image" Target="../media/image216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image" Target="../media/image710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png"/><Relationship Id="rId23" Type="http://schemas.openxmlformats.org/officeDocument/2006/relationships/image" Target="../media/image217.png"/><Relationship Id="rId19" Type="http://schemas.openxmlformats.org/officeDocument/2006/relationships/image" Target="../media/image910.png"/><Relationship Id="rId9" Type="http://schemas.openxmlformats.org/officeDocument/2006/relationships/image" Target="../media/image224.png"/><Relationship Id="rId22" Type="http://schemas.openxmlformats.org/officeDocument/2006/relationships/image" Target="../media/image11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.png"/><Relationship Id="rId18" Type="http://schemas.openxmlformats.org/officeDocument/2006/relationships/image" Target="../media/image1110.png"/><Relationship Id="rId3" Type="http://schemas.openxmlformats.org/officeDocument/2006/relationships/image" Target="../media/image1310.png"/><Relationship Id="rId21" Type="http://schemas.openxmlformats.org/officeDocument/2006/relationships/image" Target="../media/image222.png"/><Relationship Id="rId7" Type="http://schemas.openxmlformats.org/officeDocument/2006/relationships/image" Target="../media/image1710.png"/><Relationship Id="rId17" Type="http://schemas.openxmlformats.org/officeDocument/2006/relationships/image" Target="../media/image209.png"/><Relationship Id="rId2" Type="http://schemas.openxmlformats.org/officeDocument/2006/relationships/image" Target="../media/image1210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10.png"/><Relationship Id="rId11" Type="http://schemas.openxmlformats.org/officeDocument/2006/relationships/image" Target="../media/image226.png"/><Relationship Id="rId24" Type="http://schemas.openxmlformats.org/officeDocument/2006/relationships/image" Target="../media/image217.png"/><Relationship Id="rId5" Type="http://schemas.openxmlformats.org/officeDocument/2006/relationships/image" Target="../media/image1511.png"/><Relationship Id="rId23" Type="http://schemas.openxmlformats.org/officeDocument/2006/relationships/image" Target="../media/image216.png"/><Relationship Id="rId19" Type="http://schemas.openxmlformats.org/officeDocument/2006/relationships/image" Target="../media/image218.png"/><Relationship Id="rId4" Type="http://schemas.openxmlformats.org/officeDocument/2006/relationships/image" Target="../media/image1410.png"/><Relationship Id="rId22" Type="http://schemas.openxmlformats.org/officeDocument/2006/relationships/image" Target="../media/image215.png"/><Relationship Id="rId9" Type="http://schemas.openxmlformats.org/officeDocument/2006/relationships/image" Target="../media/image2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1110.png"/><Relationship Id="rId3" Type="http://schemas.openxmlformats.org/officeDocument/2006/relationships/image" Target="../media/image20.png"/><Relationship Id="rId21" Type="http://schemas.openxmlformats.org/officeDocument/2006/relationships/image" Target="../media/image222.png"/><Relationship Id="rId7" Type="http://schemas.openxmlformats.org/officeDocument/2006/relationships/image" Target="../media/image23.png"/><Relationship Id="rId17" Type="http://schemas.openxmlformats.org/officeDocument/2006/relationships/image" Target="../media/image209.png"/><Relationship Id="rId25" Type="http://schemas.openxmlformats.org/officeDocument/2006/relationships/image" Target="../media/image217.png"/><Relationship Id="rId2" Type="http://schemas.openxmlformats.org/officeDocument/2006/relationships/image" Target="../media/image19.png"/><Relationship Id="rId20" Type="http://schemas.openxmlformats.org/officeDocument/2006/relationships/image" Target="../media/image29.png"/><Relationship Id="rId29" Type="http://schemas.openxmlformats.org/officeDocument/2006/relationships/image" Target="../media/image2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226.png"/><Relationship Id="rId5" Type="http://schemas.openxmlformats.org/officeDocument/2006/relationships/image" Target="../media/image21.png"/><Relationship Id="rId23" Type="http://schemas.openxmlformats.org/officeDocument/2006/relationships/image" Target="../media/image224.png"/><Relationship Id="rId28" Type="http://schemas.openxmlformats.org/officeDocument/2006/relationships/image" Target="../media/image215.png"/><Relationship Id="rId10" Type="http://schemas.openxmlformats.org/officeDocument/2006/relationships/image" Target="../media/image26.png"/><Relationship Id="rId19" Type="http://schemas.openxmlformats.org/officeDocument/2006/relationships/image" Target="../media/image218.png"/><Relationship Id="rId4" Type="http://schemas.openxmlformats.org/officeDocument/2006/relationships/image" Target="../media/image180.png"/><Relationship Id="rId9" Type="http://schemas.openxmlformats.org/officeDocument/2006/relationships/image" Target="../media/image25.png"/><Relationship Id="rId22" Type="http://schemas.openxmlformats.org/officeDocument/2006/relationships/image" Target="../media/image30.png"/><Relationship Id="rId27" Type="http://schemas.openxmlformats.org/officeDocument/2006/relationships/image" Target="../media/image9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Exakte Inferenz 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in Episodischen PGMs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400" dirty="0"/>
              <a:t>(a) Einzelanfragen: Variableneliminierung</a:t>
            </a:r>
          </a:p>
          <a:p>
            <a:endParaRPr lang="de-DE" dirty="0"/>
          </a:p>
          <a:p>
            <a:r>
              <a:rPr lang="de-DE" dirty="0"/>
              <a:t>Einführung in die </a:t>
            </a:r>
            <a:br>
              <a:rPr lang="de-DE" dirty="0"/>
            </a:br>
            <a:r>
              <a:rPr lang="de-DE" dirty="0"/>
              <a:t>Künstliche Intelligenz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Tanya Braun</a:t>
            </a:r>
          </a:p>
          <a:p>
            <a:r>
              <a:rPr lang="de-DE"/>
              <a:t>Arbeitsgruppe Data Science, Institut für Informatik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AC3E6-6F88-8D44-AD08-C83E510D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34" y="304198"/>
            <a:ext cx="2091601" cy="10458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DFE3075-AF1D-2543-B9C1-8586B885D99D}"/>
              </a:ext>
            </a:extLst>
          </p:cNvPr>
          <p:cNvSpPr/>
          <p:nvPr/>
        </p:nvSpPr>
        <p:spPr>
          <a:xfrm>
            <a:off x="7238208" y="2057341"/>
            <a:ext cx="4792051" cy="320263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76AF8C-08B5-924F-93CB-A9F93A152D3F}"/>
              </a:ext>
            </a:extLst>
          </p:cNvPr>
          <p:cNvGrpSpPr/>
          <p:nvPr/>
        </p:nvGrpSpPr>
        <p:grpSpPr>
          <a:xfrm>
            <a:off x="7238208" y="2889315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80957C-03A9-AE43-8B21-D2A1911D79E7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80957C-03A9-AE43-8B21-D2A1911D7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27470D-2DB0-1D48-8C4D-A50FACCFF296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27470D-2DB0-1D48-8C4D-A50FACCFF2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511E29-4171-4145-94ED-191BA4ED29D9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511E29-4171-4145-94ED-191BA4ED2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BC224F-5A0D-8243-9D8D-257B10B2CCDF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BC224F-5A0D-8243-9D8D-257B10B2C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75A32C2-0564-B640-9ED2-54900D38DF7B}"/>
                </a:ext>
              </a:extLst>
            </p:cNvPr>
            <p:cNvCxnSpPr>
              <a:cxnSpLocks/>
              <a:stCxn id="45" idx="0"/>
              <a:endCxn id="69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DC463C-2126-D641-87EC-2755E9D5F42D}"/>
                </a:ext>
              </a:extLst>
            </p:cNvPr>
            <p:cNvCxnSpPr>
              <a:cxnSpLocks/>
              <a:stCxn id="44" idx="0"/>
              <a:endCxn id="71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93388C1-5CDB-D44B-9883-2FB6016F99CA}"/>
                </a:ext>
              </a:extLst>
            </p:cNvPr>
            <p:cNvCxnSpPr>
              <a:cxnSpLocks/>
              <a:stCxn id="71" idx="0"/>
              <a:endCxn id="67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D9B62E4-6A13-F847-9B94-A3F2DEBB1A6A}"/>
                </a:ext>
              </a:extLst>
            </p:cNvPr>
            <p:cNvCxnSpPr>
              <a:cxnSpLocks/>
              <a:stCxn id="69" idx="0"/>
              <a:endCxn id="67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8207398-E604-144C-86D4-B2D25EFD9B49}"/>
                </a:ext>
              </a:extLst>
            </p:cNvPr>
            <p:cNvCxnSpPr>
              <a:cxnSpLocks/>
              <a:stCxn id="43" idx="0"/>
              <a:endCxn id="70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2CFCCC1-1176-8D45-88B4-DAAE11F6EC40}"/>
                </a:ext>
              </a:extLst>
            </p:cNvPr>
            <p:cNvCxnSpPr>
              <a:cxnSpLocks/>
              <a:stCxn id="70" idx="0"/>
              <a:endCxn id="68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4B5A41-97F5-4642-845C-7D089BD9CFB2}"/>
                </a:ext>
              </a:extLst>
            </p:cNvPr>
            <p:cNvCxnSpPr>
              <a:cxnSpLocks/>
              <a:stCxn id="68" idx="0"/>
              <a:endCxn id="66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6D39C2-07C2-814A-8B5D-63628E1AC443}"/>
                </a:ext>
              </a:extLst>
            </p:cNvPr>
            <p:cNvCxnSpPr>
              <a:cxnSpLocks/>
              <a:stCxn id="67" idx="0"/>
              <a:endCxn id="66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824B0D9-4962-B749-975C-021E1872B7D2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7FDA8BA-177C-994F-A23B-3352E5E94D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42B81A3-F658-C147-AF55-8081170378E8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D227156-DB0E-734A-AED9-B819F16A7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45F920-F4FE-484E-BCB5-AF7DBEDB3B80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DE418D8-830D-684F-87EE-FF73FE59B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6E0B1FC-EBBC-FC41-8FBE-BE064380B4C5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0853E12-7BC1-DE4A-976C-F7AEFE907A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5DD2B39-B436-AE49-8E6D-B949A0923829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43B4F0D-9524-9D4E-9823-EF60AB504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319273A-E9C0-F642-A6A7-9149694BC1C7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319273A-E9C0-F642-A6A7-9149694BC1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BF0AF0-691D-B347-B2D8-E287C39FA2E4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BF0AF0-691D-B347-B2D8-E287C39FA2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16BFFD0-6989-FE4E-915B-979AAC171CDC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16BFFD0-6989-FE4E-915B-979AAC17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3778B04-BF13-0242-8D32-A4DD04AF431C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3778B04-BF13-0242-8D32-A4DD04AF43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FAD139-8099-7848-BA7B-C986696B69D8}"/>
                </a:ext>
              </a:extLst>
            </p:cNvPr>
            <p:cNvCxnSpPr>
              <a:cxnSpLocks/>
              <a:stCxn id="62" idx="0"/>
              <a:endCxn id="66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E74222B-EF49-7B4A-8C79-E5C695976E3E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9620FB0-772D-C444-B879-416C6EFAA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8E0ECA4-38E9-C344-BB6E-B39D9825FFCA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8E0ECA4-38E9-C344-BB6E-B39D9825FF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41A12F5-DBDC-6046-A6E2-E12C518D3AB7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CDF3FEC-B637-0542-BF7C-FAE15A5903BF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F6AC411-797F-2543-87DD-A4CB402FA968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F5FCF0-7D0E-EE40-BB0D-89411C28D926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16E126D-F510-6146-B8E8-B9E0F3DDA9A9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68593F-4026-7A48-B6F1-F2B5133ED456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B17101A-65B5-0849-ADBC-85A3AED36B03}"/>
                  </a:ext>
                </a:extLst>
              </p:cNvPr>
              <p:cNvSpPr/>
              <p:nvPr/>
            </p:nvSpPr>
            <p:spPr>
              <a:xfrm>
                <a:off x="7407544" y="225462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B17101A-65B5-0849-ADBC-85A3AED36B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544" y="2254624"/>
                <a:ext cx="1152000" cy="504000"/>
              </a:xfrm>
              <a:prstGeom prst="ellipse">
                <a:avLst/>
              </a:prstGeom>
              <a:blipFill>
                <a:blip r:embed="rId18"/>
                <a:stretch>
                  <a:fillRect b="-4762"/>
                </a:stretch>
              </a:blipFill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852E2-F0A1-6840-A91A-5794BDD06203}"/>
                  </a:ext>
                </a:extLst>
              </p:cNvPr>
              <p:cNvSpPr/>
              <p:nvPr/>
            </p:nvSpPr>
            <p:spPr>
              <a:xfrm>
                <a:off x="8829830" y="225419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852E2-F0A1-6840-A91A-5794BDD06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830" y="2254194"/>
                <a:ext cx="1152000" cy="504000"/>
              </a:xfrm>
              <a:prstGeom prst="ellipse">
                <a:avLst/>
              </a:prstGeom>
              <a:blipFill>
                <a:blip r:embed="rId19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6F7B67-6A77-EF49-A82B-64AA73F578C4}"/>
                  </a:ext>
                </a:extLst>
              </p:cNvPr>
              <p:cNvSpPr/>
              <p:nvPr/>
            </p:nvSpPr>
            <p:spPr>
              <a:xfrm>
                <a:off x="10252116" y="226012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6F7B67-6A77-EF49-A82B-64AA73F57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116" y="2260128"/>
                <a:ext cx="1152000" cy="504000"/>
              </a:xfrm>
              <a:prstGeom prst="ellipse">
                <a:avLst/>
              </a:prstGeom>
              <a:blipFill>
                <a:blip r:embed="rId20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BE8692E-E455-4944-A1AE-F2024B541ED2}"/>
                  </a:ext>
                </a:extLst>
              </p:cNvPr>
              <p:cNvSpPr/>
              <p:nvPr/>
            </p:nvSpPr>
            <p:spPr>
              <a:xfrm>
                <a:off x="11261668" y="2579462"/>
                <a:ext cx="6966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BE8692E-E455-4944-A1AE-F2024B541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668" y="2579462"/>
                <a:ext cx="696601" cy="307777"/>
              </a:xfrm>
              <a:prstGeom prst="rect">
                <a:avLst/>
              </a:prstGeom>
              <a:blipFill>
                <a:blip r:embed="rId2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4512130-9CEE-2942-86AB-CEE2DCCE4E3C}"/>
                  </a:ext>
                </a:extLst>
              </p:cNvPr>
              <p:cNvSpPr/>
              <p:nvPr/>
            </p:nvSpPr>
            <p:spPr>
              <a:xfrm>
                <a:off x="9725557" y="2579462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4512130-9CEE-2942-86AB-CEE2DCCE4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557" y="2579462"/>
                <a:ext cx="429348" cy="307777"/>
              </a:xfrm>
              <a:prstGeom prst="rect">
                <a:avLst/>
              </a:prstGeom>
              <a:blipFill>
                <a:blip r:embed="rId2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85EFB0-CDB5-8D46-A50A-BC5DF1A25301}"/>
                  </a:ext>
                </a:extLst>
              </p:cNvPr>
              <p:cNvSpPr/>
              <p:nvPr/>
            </p:nvSpPr>
            <p:spPr>
              <a:xfrm>
                <a:off x="8299815" y="2579462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85EFB0-CDB5-8D46-A50A-BC5DF1A25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815" y="2579462"/>
                <a:ext cx="429348" cy="307777"/>
              </a:xfrm>
              <a:prstGeom prst="rect">
                <a:avLst/>
              </a:prstGeom>
              <a:blipFill>
                <a:blip r:embed="rId2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9C14647-E9EB-E547-8304-C0E021EA008F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 flipV="1">
            <a:off x="8559544" y="2506194"/>
            <a:ext cx="270286" cy="43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1FAFDFA-6DDF-C842-9C4B-5A4A43D31390}"/>
              </a:ext>
            </a:extLst>
          </p:cNvPr>
          <p:cNvCxnSpPr>
            <a:cxnSpLocks/>
            <a:stCxn id="39" idx="6"/>
            <a:endCxn id="72" idx="2"/>
          </p:cNvCxnSpPr>
          <p:nvPr/>
        </p:nvCxnSpPr>
        <p:spPr>
          <a:xfrm>
            <a:off x="9981830" y="2506194"/>
            <a:ext cx="270286" cy="593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5465853" y="1366375"/>
            <a:ext cx="2366272" cy="4053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2028629"/>
                  </p:ext>
                </p:extLst>
              </p:nvPr>
            </p:nvGraphicFramePr>
            <p:xfrm>
              <a:off x="634468" y="3047756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2028629"/>
                  </p:ext>
                </p:extLst>
              </p:nvPr>
            </p:nvGraphicFramePr>
            <p:xfrm>
              <a:off x="634468" y="3047756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r="-21698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r="-16136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r="-5777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" r="-21698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100000" r="-16136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100000" r="-5777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92000" r="-21698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192000" r="-16136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192000" r="-57778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4167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304167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304167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4167" r="-21698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404167" r="-16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404167" r="-5777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4167" r="-21698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504167" r="-16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504167" r="-5777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80000" r="-21698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580000" r="-16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580000" r="-5777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8333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708333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708333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8333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0455" t="-8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5556" t="-8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46154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2" y="1214519"/>
                <a:ext cx="729994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2" y="1214519"/>
                <a:ext cx="7299948" cy="794320"/>
              </a:xfrm>
              <a:prstGeom prst="rect">
                <a:avLst/>
              </a:prstGeom>
              <a:blipFill>
                <a:blip r:embed="rId5"/>
                <a:stretch>
                  <a:fillRect l="-4688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591084"/>
              <a:chOff x="5901425" y="2314993"/>
              <a:chExt cx="2575454" cy="25910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591084"/>
                <a:chOff x="5863640" y="2314993"/>
                <a:chExt cx="2575454" cy="25910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9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90E875F4-6F00-BC4D-A854-711283BA97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1B922C89-29BC-5249-924E-887156247A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461B131-2FE4-7849-93EE-30C2F9D6E4DC}"/>
                    </a:ext>
                  </a:extLst>
                </p:cNvPr>
                <p:cNvCxnSpPr>
                  <a:cxnSpLocks/>
                  <a:stCxn id="140" idx="2"/>
                  <a:endCxn id="134" idx="0"/>
                </p:cNvCxnSpPr>
                <p:nvPr/>
              </p:nvCxnSpPr>
              <p:spPr>
                <a:xfrm flipH="1">
                  <a:off x="7163998" y="4264249"/>
                  <a:ext cx="1197" cy="2523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E19EE16-4C40-3348-AED0-D7379BF896C0}"/>
              </a:ext>
            </a:extLst>
          </p:cNvPr>
          <p:cNvGrpSpPr/>
          <p:nvPr/>
        </p:nvGrpSpPr>
        <p:grpSpPr>
          <a:xfrm>
            <a:off x="9263692" y="3314830"/>
            <a:ext cx="2575454" cy="2591084"/>
            <a:chOff x="5901425" y="2314993"/>
            <a:chExt cx="2575454" cy="259108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7224079-1712-2A41-9D1D-073C7728300E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591084"/>
              <a:chOff x="5863640" y="2314993"/>
              <a:chExt cx="2575454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C4997291-054A-F148-9472-0D02846DB6F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0E9075AE-6BA6-E74D-ABE0-0FF524EEEDD9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0E9075AE-6BA6-E74D-ABE0-0FF524EEED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00A5DC4-DCEE-0143-9562-F6CFDDFB322E}"/>
                  </a:ext>
                </a:extLst>
              </p:cNvPr>
              <p:cNvCxnSpPr>
                <a:cxnSpLocks/>
                <a:stCxn id="101" idx="5"/>
                <a:endCxn id="152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AFB78FB-91E3-AE41-ABEF-6CF8C8332B94}"/>
                  </a:ext>
                </a:extLst>
              </p:cNvPr>
              <p:cNvCxnSpPr>
                <a:cxnSpLocks/>
                <a:stCxn id="152" idx="0"/>
                <a:endCxn id="14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4E2857E-8957-5947-9D8A-7F6FC14F5EA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249CB8F6-3976-C64A-8802-E3DCCE99F06A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08BBDED8-B2A1-154C-B2B9-A4F3C0D5FE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96A5F8B8-EE0B-A14C-BD31-3052BDEA6C6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4D2A4521-5CCA-9940-9D15-6F61A30AB90E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AA40C216-50DB-F141-BB8C-E8B3B04871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AA40C216-50DB-F141-BB8C-E8B3B04871D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2F6E505-072B-F846-BEA6-A6A0BF2915E6}"/>
                  </a:ext>
                </a:extLst>
              </p:cNvPr>
              <p:cNvCxnSpPr>
                <a:cxnSpLocks/>
                <a:stCxn id="145" idx="0"/>
                <a:endCxn id="150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3C3EA25-73B2-1949-979D-F759400E0277}"/>
                  </a:ext>
                </a:extLst>
              </p:cNvPr>
              <p:cNvCxnSpPr>
                <a:cxnSpLocks/>
                <a:stCxn id="150" idx="1"/>
                <a:endCxn id="10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C266D5B-4817-8248-9D90-040FC0A0271E}"/>
                  </a:ext>
                </a:extLst>
              </p:cNvPr>
              <p:cNvCxnSpPr>
                <a:cxnSpLocks/>
                <a:stCxn id="114" idx="3"/>
                <a:endCxn id="150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4A721EA6-E7E7-7A4B-AB1E-5ABB21251FA3}"/>
                  </a:ext>
                </a:extLst>
              </p:cNvPr>
              <p:cNvCxnSpPr>
                <a:cxnSpLocks/>
                <a:stCxn id="145" idx="4"/>
                <a:endCxn id="148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01C8D28-42D2-F742-AAED-40150F3A14A1}"/>
                  </a:ext>
                </a:extLst>
              </p:cNvPr>
              <p:cNvCxnSpPr>
                <a:cxnSpLocks/>
                <a:stCxn id="146" idx="0"/>
                <a:endCxn id="148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964C3BC8-8ECF-6B44-AF49-B8BA2BABB9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505399E1-FB33-0C45-B1E3-09AE2D027A78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452118AC-8599-2940-8106-979D3B8C56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98638599-3A34-D045-86D7-40461EDC8B4D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5465" cy="358866"/>
                <a:chOff x="7241845" y="4112587"/>
                <a:chExt cx="365465" cy="358866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44CE99E2-3CBF-CD4A-B434-A7E625F57E7F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30760B29-7681-A14F-BDE2-1BF6FDD415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0435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30760B29-7681-A14F-BDE2-1BF6FDD4157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04350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2941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329A308-0D6C-0B42-8F5A-3D3341B0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D86F892F-4609-3D49-B485-00BCAA5ADC3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DF914B1F-E76E-154F-8CA3-413C85DAFFE0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B1BE489-4FA5-9F48-9F0F-467725B3781D}"/>
                  </a:ext>
                </a:extLst>
              </p:cNvPr>
              <p:cNvCxnSpPr>
                <a:cxnSpLocks/>
                <a:stCxn id="152" idx="2"/>
                <a:endCxn id="146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C73F82-A4B7-2349-B4EA-83ED69974440}"/>
                </a:ext>
              </a:extLst>
            </p:cNvPr>
            <p:cNvCxnSpPr>
              <a:cxnSpLocks/>
              <a:stCxn id="145" idx="6"/>
              <a:endCxn id="154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621" y="2013902"/>
                <a:ext cx="662655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1" y="2013902"/>
                <a:ext cx="6626558" cy="794320"/>
              </a:xfrm>
              <a:prstGeom prst="rect">
                <a:avLst/>
              </a:prstGeom>
              <a:blipFill>
                <a:blip r:embed="rId26"/>
                <a:stretch>
                  <a:fillRect l="-5364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7" name="Table 156">
                <a:extLst>
                  <a:ext uri="{FF2B5EF4-FFF2-40B4-BE49-F238E27FC236}">
                    <a16:creationId xmlns:a16="http://schemas.microsoft.com/office/drawing/2014/main" id="{964A19AE-6907-6247-A089-278BEECABC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2059043"/>
                  </p:ext>
                </p:extLst>
              </p:nvPr>
            </p:nvGraphicFramePr>
            <p:xfrm>
              <a:off x="2874195" y="3044862"/>
              <a:ext cx="1451610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7" name="Table 156">
                <a:extLst>
                  <a:ext uri="{FF2B5EF4-FFF2-40B4-BE49-F238E27FC236}">
                    <a16:creationId xmlns:a16="http://schemas.microsoft.com/office/drawing/2014/main" id="{964A19AE-6907-6247-A089-278BEECABC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2059043"/>
                  </p:ext>
                </p:extLst>
              </p:nvPr>
            </p:nvGraphicFramePr>
            <p:xfrm>
              <a:off x="2874195" y="3044862"/>
              <a:ext cx="1451610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r="-161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00000" r="-5777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46154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96000" r="-161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00000" t="-96000" r="-5777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46154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204167" r="-161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00000" t="-204167" r="-5777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46154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292000" r="-161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00000" t="-292000" r="-5777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46154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4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00000" t="-4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46154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920924"/>
                  </p:ext>
                </p:extLst>
              </p:nvPr>
            </p:nvGraphicFramePr>
            <p:xfrm>
              <a:off x="4495871" y="3046517"/>
              <a:ext cx="2868485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8362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20∙6=120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24∙5=120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5∙9=45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∙8=48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28∙6=168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4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5=40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7∙9=63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∙8=16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920924"/>
                  </p:ext>
                </p:extLst>
              </p:nvPr>
            </p:nvGraphicFramePr>
            <p:xfrm>
              <a:off x="4495871" y="3046517"/>
              <a:ext cx="2868485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8362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r="-328302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r="-29545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r="-19545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r="-1176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100000" r="-328302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100000" r="-29545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100000" r="-19545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100000" r="-1176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192000" r="-328302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192000" r="-29545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192000" r="-19545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192000" r="-1176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304167" r="-328302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304167" r="-29545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304167" r="-19545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304167" r="-1176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404167" r="-328302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404167" r="-29545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404167" r="-19545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404167" r="-1176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504167" r="-328302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504167" r="-29545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504167" r="-19545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504167" r="-1176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580000" r="-328302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580000" r="-29545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580000" r="-19545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580000" r="-1176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708333" r="-32830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708333" r="-29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708333" r="-19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708333" r="-117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t="-808333" r="-328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t="-808333" r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2727" t="-808333" r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67059" t="-808333" r="-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210736DE-D088-3F48-B27F-88C56AB27ED7}"/>
              </a:ext>
            </a:extLst>
          </p:cNvPr>
          <p:cNvCxnSpPr>
            <a:cxnSpLocks/>
            <a:stCxn id="166" idx="3"/>
            <a:endCxn id="163" idx="1"/>
          </p:cNvCxnSpPr>
          <p:nvPr/>
        </p:nvCxnSpPr>
        <p:spPr>
          <a:xfrm>
            <a:off x="4325805" y="3506626"/>
            <a:ext cx="170066" cy="1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D6D568B-ECE6-CF4B-B07E-06256FAB911B}"/>
              </a:ext>
            </a:extLst>
          </p:cNvPr>
          <p:cNvSpPr/>
          <p:nvPr/>
        </p:nvSpPr>
        <p:spPr>
          <a:xfrm>
            <a:off x="634468" y="3344070"/>
            <a:ext cx="2116149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C76D0F3-FAB0-004B-BDB1-753A20EE9099}"/>
              </a:ext>
            </a:extLst>
          </p:cNvPr>
          <p:cNvSpPr/>
          <p:nvPr/>
        </p:nvSpPr>
        <p:spPr>
          <a:xfrm>
            <a:off x="2871729" y="3342670"/>
            <a:ext cx="1073069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9F2D52D6-8CC2-B140-B7C9-7365C617655D}"/>
              </a:ext>
            </a:extLst>
          </p:cNvPr>
          <p:cNvCxnSpPr>
            <a:cxnSpLocks/>
            <a:stCxn id="160" idx="3"/>
            <a:endCxn id="161" idx="1"/>
          </p:cNvCxnSpPr>
          <p:nvPr/>
        </p:nvCxnSpPr>
        <p:spPr>
          <a:xfrm flipV="1">
            <a:off x="2750617" y="3506626"/>
            <a:ext cx="121112" cy="1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FBE2C24-E2D0-1A48-9418-8F88CCB36D1D}"/>
              </a:ext>
            </a:extLst>
          </p:cNvPr>
          <p:cNvSpPr/>
          <p:nvPr/>
        </p:nvSpPr>
        <p:spPr>
          <a:xfrm>
            <a:off x="4495871" y="3344070"/>
            <a:ext cx="2868485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3F59811-BF3B-5C4C-BBBA-C44FA36335AD}"/>
              </a:ext>
            </a:extLst>
          </p:cNvPr>
          <p:cNvSpPr/>
          <p:nvPr/>
        </p:nvSpPr>
        <p:spPr>
          <a:xfrm>
            <a:off x="1264154" y="3344070"/>
            <a:ext cx="1123582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E149C91-D9CF-AC40-8D4A-84CCC0A9DA38}"/>
              </a:ext>
            </a:extLst>
          </p:cNvPr>
          <p:cNvSpPr/>
          <p:nvPr/>
        </p:nvSpPr>
        <p:spPr>
          <a:xfrm>
            <a:off x="5158131" y="3342670"/>
            <a:ext cx="1080529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EB9F1EB-3CE9-F74E-95E0-9369F1BA773B}"/>
              </a:ext>
            </a:extLst>
          </p:cNvPr>
          <p:cNvSpPr/>
          <p:nvPr/>
        </p:nvSpPr>
        <p:spPr>
          <a:xfrm>
            <a:off x="2873100" y="3342670"/>
            <a:ext cx="1452705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0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4745545" y="1247557"/>
            <a:ext cx="2408633" cy="7688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2" y="1214519"/>
                <a:ext cx="6622007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2" y="1214519"/>
                <a:ext cx="6622007" cy="794320"/>
              </a:xfrm>
              <a:prstGeom prst="rect">
                <a:avLst/>
              </a:prstGeom>
              <a:blipFill>
                <a:blip r:embed="rId4"/>
                <a:stretch>
                  <a:fillRect l="-5172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085179"/>
              <a:chOff x="5901425" y="2314993"/>
              <a:chExt cx="2575454" cy="208517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085179"/>
                <a:chOff x="5863640" y="2314993"/>
                <a:chExt cx="2575454" cy="20851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9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621" y="2013902"/>
                <a:ext cx="5711039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1" y="2013902"/>
                <a:ext cx="5711039" cy="794320"/>
              </a:xfrm>
              <a:prstGeom prst="rect">
                <a:avLst/>
              </a:prstGeom>
              <a:blipFill>
                <a:blip r:embed="rId20"/>
                <a:stretch>
                  <a:fillRect l="-6222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5300036"/>
                  </p:ext>
                </p:extLst>
              </p:nvPr>
            </p:nvGraphicFramePr>
            <p:xfrm>
              <a:off x="633118" y="3045320"/>
              <a:ext cx="2211261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5300036"/>
                  </p:ext>
                </p:extLst>
              </p:nvPr>
            </p:nvGraphicFramePr>
            <p:xfrm>
              <a:off x="633118" y="3045320"/>
              <a:ext cx="2211261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r="-23207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r="-179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r="-79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r="-2941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100000" r="-23207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100000" r="-179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100000" r="-79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100000" r="-2941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192000" r="-23207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192000" r="-179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192000" r="-79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192000" r="-2941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304167" r="-23207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304167" r="-179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304167" r="-79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304167" r="-2941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404167" r="-23207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404167" r="-179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404167" r="-79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404167" r="-2941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504167" r="-23207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504167" r="-179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504167" r="-79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504167" r="-2941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580000" r="-23207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580000" r="-179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580000" r="-79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580000" r="-2941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708333" r="-23207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708333" r="-1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708333" r="-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708333" r="-29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887" t="-808333" r="-2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122727" t="-808333" r="-1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2727" t="-8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417647" t="-8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68010" y="3317480"/>
            <a:ext cx="2575454" cy="2591084"/>
            <a:chOff x="5901425" y="2314993"/>
            <a:chExt cx="2575454" cy="259108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591084"/>
              <a:chOff x="5863640" y="2314993"/>
              <a:chExt cx="2575454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2FBA5C-0F12-4841-8E4B-AB6CA3BD65D1}"/>
                  </a:ext>
                </a:extLst>
              </p:cNvPr>
              <p:cNvCxnSpPr>
                <a:cxnSpLocks/>
                <a:stCxn id="93" idx="1"/>
                <a:endCxn id="7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2CE477-323E-6543-813F-28096678B209}"/>
                  </a:ext>
                </a:extLst>
              </p:cNvPr>
              <p:cNvCxnSpPr>
                <a:cxnSpLocks/>
                <a:stCxn id="89" idx="3"/>
                <a:endCxn id="9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D676AFC-9F77-224E-B050-A79A4BE85D1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F6823F7-53C3-2041-869F-2E9D5A14AD0C}"/>
                  </a:ext>
                </a:extLst>
              </p:cNvPr>
              <p:cNvCxnSpPr>
                <a:cxnSpLocks/>
                <a:stCxn id="83" idx="2"/>
                <a:endCxn id="91" idx="0"/>
              </p:cNvCxnSpPr>
              <p:nvPr/>
            </p:nvCxnSpPr>
            <p:spPr>
              <a:xfrm flipH="1">
                <a:off x="7163998" y="4264249"/>
                <a:ext cx="1197" cy="2523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D59288-874E-8648-8F0D-0ABA4399D851}"/>
              </a:ext>
            </a:extLst>
          </p:cNvPr>
          <p:cNvSpPr/>
          <p:nvPr/>
        </p:nvSpPr>
        <p:spPr>
          <a:xfrm>
            <a:off x="634469" y="3346774"/>
            <a:ext cx="2209910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14B404-94CC-484D-8B47-1CD0B7A5EE3B}"/>
              </a:ext>
            </a:extLst>
          </p:cNvPr>
          <p:cNvGrpSpPr/>
          <p:nvPr/>
        </p:nvGrpSpPr>
        <p:grpSpPr>
          <a:xfrm>
            <a:off x="2864405" y="3455107"/>
            <a:ext cx="1096658" cy="408672"/>
            <a:chOff x="4180114" y="3363230"/>
            <a:chExt cx="1096658" cy="40867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B915C1-0B50-8049-828E-777EE8DAAB64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9E49FB-849D-7E4F-A113-0E6FEA1CD96A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C609400-122F-1646-BB45-AF17E1F3C0AA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0820308"/>
                  </p:ext>
                </p:extLst>
              </p:nvPr>
            </p:nvGraphicFramePr>
            <p:xfrm>
              <a:off x="3932067" y="3050658"/>
              <a:ext cx="16534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0820308"/>
                  </p:ext>
                </p:extLst>
              </p:nvPr>
            </p:nvGraphicFramePr>
            <p:xfrm>
              <a:off x="3932067" y="3050658"/>
              <a:ext cx="16534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4000" r="-149057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4000" r="-79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88235" t="-4000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055192"/>
                  </p:ext>
                </p:extLst>
              </p:nvPr>
            </p:nvGraphicFramePr>
            <p:xfrm>
              <a:off x="3932065" y="3503218"/>
              <a:ext cx="16513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055192"/>
                  </p:ext>
                </p:extLst>
              </p:nvPr>
            </p:nvGraphicFramePr>
            <p:xfrm>
              <a:off x="3932065" y="3503218"/>
              <a:ext cx="16513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r="-147170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r="-77273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88235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278206"/>
                  </p:ext>
                </p:extLst>
              </p:nvPr>
            </p:nvGraphicFramePr>
            <p:xfrm>
              <a:off x="3932066" y="4101325"/>
              <a:ext cx="16524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278206"/>
                  </p:ext>
                </p:extLst>
              </p:nvPr>
            </p:nvGraphicFramePr>
            <p:xfrm>
              <a:off x="3932066" y="4101325"/>
              <a:ext cx="16524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887" r="-149057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22727" r="-79545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88235" r="-2941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1449583"/>
                  </p:ext>
                </p:extLst>
              </p:nvPr>
            </p:nvGraphicFramePr>
            <p:xfrm>
              <a:off x="3932066" y="4719980"/>
              <a:ext cx="1653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1449583"/>
                  </p:ext>
                </p:extLst>
              </p:nvPr>
            </p:nvGraphicFramePr>
            <p:xfrm>
              <a:off x="3932066" y="4719980"/>
              <a:ext cx="1653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887" r="-149057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22727" r="-79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88235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8112063"/>
                  </p:ext>
                </p:extLst>
              </p:nvPr>
            </p:nvGraphicFramePr>
            <p:xfrm>
              <a:off x="3932065" y="5338635"/>
              <a:ext cx="16524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8112063"/>
                  </p:ext>
                </p:extLst>
              </p:nvPr>
            </p:nvGraphicFramePr>
            <p:xfrm>
              <a:off x="3932065" y="5338635"/>
              <a:ext cx="16524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1887" t="-4000" r="-1490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122727" t="-4000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288235" t="-4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ACF0AFA-DC36-1E4E-898D-96B04DDB48AC}"/>
              </a:ext>
            </a:extLst>
          </p:cNvPr>
          <p:cNvGrpSpPr/>
          <p:nvPr/>
        </p:nvGrpSpPr>
        <p:grpSpPr>
          <a:xfrm>
            <a:off x="2864405" y="4058047"/>
            <a:ext cx="1096658" cy="408672"/>
            <a:chOff x="4180114" y="3363230"/>
            <a:chExt cx="1096658" cy="40867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7C33F53-1F3F-0149-9917-87DE9B43504E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44278F6-C16A-684B-8FD9-8F2FDDB60B6A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B72EB389-1C49-EE48-9265-34F370823A48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FCCC28C-0FBE-0446-B9FD-9A4CF97F69D5}"/>
              </a:ext>
            </a:extLst>
          </p:cNvPr>
          <p:cNvGrpSpPr/>
          <p:nvPr/>
        </p:nvGrpSpPr>
        <p:grpSpPr>
          <a:xfrm>
            <a:off x="2864405" y="4677567"/>
            <a:ext cx="1096658" cy="408672"/>
            <a:chOff x="4180114" y="3363230"/>
            <a:chExt cx="1096658" cy="408672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D37DC4E-EC61-104B-B501-923622F8E2CC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86C2571-BCE6-574B-A1B6-1F08E4D17A46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4751BDD-1FAC-A44F-8E5C-B4F3C91D8C5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14F9C4A-C2C3-4241-9382-3F79512F6C9E}"/>
              </a:ext>
            </a:extLst>
          </p:cNvPr>
          <p:cNvGrpSpPr/>
          <p:nvPr/>
        </p:nvGrpSpPr>
        <p:grpSpPr>
          <a:xfrm>
            <a:off x="2864405" y="5295358"/>
            <a:ext cx="1096658" cy="408672"/>
            <a:chOff x="4180114" y="3363230"/>
            <a:chExt cx="1096658" cy="408672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D19F87C-A838-6240-829B-9A7F9EF6F02B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50DD5DA4-0D07-B74A-B9D0-14599A0B2E49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6844DFE0-FFFA-184D-A0F3-77716AF07823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4F56441-108C-9946-A4D0-1D34DF87AA70}"/>
              </a:ext>
            </a:extLst>
          </p:cNvPr>
          <p:cNvSpPr/>
          <p:nvPr/>
        </p:nvSpPr>
        <p:spPr>
          <a:xfrm>
            <a:off x="634468" y="3964904"/>
            <a:ext cx="2209910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47163F2-85C6-5945-9823-14E46387F81B}"/>
              </a:ext>
            </a:extLst>
          </p:cNvPr>
          <p:cNvSpPr/>
          <p:nvPr/>
        </p:nvSpPr>
        <p:spPr>
          <a:xfrm>
            <a:off x="633340" y="4575180"/>
            <a:ext cx="2209910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FB4B765-BD63-5748-9E29-9DA6DCA77E10}"/>
              </a:ext>
            </a:extLst>
          </p:cNvPr>
          <p:cNvSpPr/>
          <p:nvPr/>
        </p:nvSpPr>
        <p:spPr>
          <a:xfrm>
            <a:off x="633339" y="5193310"/>
            <a:ext cx="2209910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5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111" grpId="0" animBg="1"/>
      <p:bldP spid="181" grpId="0" animBg="1"/>
      <p:bldP spid="182" grpId="0" animBg="1"/>
      <p:bldP spid="1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2" y="1214519"/>
                <a:ext cx="5776717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2" y="1214519"/>
                <a:ext cx="5776717" cy="794320"/>
              </a:xfrm>
              <a:prstGeom prst="rect">
                <a:avLst/>
              </a:prstGeom>
              <a:blipFill>
                <a:blip r:embed="rId4"/>
                <a:stretch>
                  <a:fillRect l="-5921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085179"/>
              <a:chOff x="5901425" y="2314993"/>
              <a:chExt cx="2575454" cy="208517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085179"/>
                <a:chOff x="5863640" y="2314993"/>
                <a:chExt cx="2575454" cy="20851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9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621" y="2013902"/>
                <a:ext cx="5711039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1" y="2013902"/>
                <a:ext cx="5711039" cy="794320"/>
              </a:xfrm>
              <a:prstGeom prst="rect">
                <a:avLst/>
              </a:prstGeom>
              <a:blipFill>
                <a:blip r:embed="rId20"/>
                <a:stretch>
                  <a:fillRect l="-6222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68010" y="3317480"/>
            <a:ext cx="2575454" cy="2591084"/>
            <a:chOff x="5901425" y="2314993"/>
            <a:chExt cx="2575454" cy="259108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591084"/>
              <a:chOff x="5863640" y="2314993"/>
              <a:chExt cx="2575454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2FBA5C-0F12-4841-8E4B-AB6CA3BD65D1}"/>
                  </a:ext>
                </a:extLst>
              </p:cNvPr>
              <p:cNvCxnSpPr>
                <a:cxnSpLocks/>
                <a:stCxn id="93" idx="1"/>
                <a:endCxn id="7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2CE477-323E-6543-813F-28096678B209}"/>
                  </a:ext>
                </a:extLst>
              </p:cNvPr>
              <p:cNvCxnSpPr>
                <a:cxnSpLocks/>
                <a:stCxn id="89" idx="3"/>
                <a:endCxn id="9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D676AFC-9F77-224E-B050-A79A4BE85D1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F6823F7-53C3-2041-869F-2E9D5A14AD0C}"/>
                  </a:ext>
                </a:extLst>
              </p:cNvPr>
              <p:cNvCxnSpPr>
                <a:cxnSpLocks/>
                <a:stCxn id="83" idx="2"/>
                <a:endCxn id="91" idx="0"/>
              </p:cNvCxnSpPr>
              <p:nvPr/>
            </p:nvCxnSpPr>
            <p:spPr>
              <a:xfrm flipH="1">
                <a:off x="7163998" y="4264249"/>
                <a:ext cx="1197" cy="2523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6C51168E-CB9D-324A-8B00-069397617D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83140" y="1690954"/>
            <a:ext cx="1615579" cy="620454"/>
          </a:xfrm>
          <a:prstGeom prst="curved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8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3605450" y="1236836"/>
            <a:ext cx="2633210" cy="7688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3" y="1214519"/>
                <a:ext cx="570648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3" y="1214519"/>
                <a:ext cx="5706488" cy="794320"/>
              </a:xfrm>
              <a:prstGeom prst="rect">
                <a:avLst/>
              </a:prstGeom>
              <a:blipFill>
                <a:blip r:embed="rId4"/>
                <a:stretch>
                  <a:fillRect l="-6000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615718"/>
              <a:ext cx="2425903" cy="1784291"/>
              <a:chOff x="5901425" y="2615881"/>
              <a:chExt cx="2425903" cy="1784291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615881"/>
                <a:ext cx="2425903" cy="1784291"/>
                <a:chOff x="5863640" y="2615881"/>
                <a:chExt cx="2425903" cy="178429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>
                          <a:solidFill>
                            <a:srgbClr val="FFC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23810" t="-5882" b="-2941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621" y="2013902"/>
                <a:ext cx="380807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1" y="2013902"/>
                <a:ext cx="3808073" cy="794320"/>
              </a:xfrm>
              <a:prstGeom prst="rect">
                <a:avLst/>
              </a:prstGeom>
              <a:blipFill>
                <a:blip r:embed="rId12"/>
                <a:stretch>
                  <a:fillRect l="-8667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8953857"/>
                  </p:ext>
                </p:extLst>
              </p:nvPr>
            </p:nvGraphicFramePr>
            <p:xfrm>
              <a:off x="633118" y="3045320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8953857"/>
                  </p:ext>
                </p:extLst>
              </p:nvPr>
            </p:nvGraphicFramePr>
            <p:xfrm>
              <a:off x="633118" y="3045320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100000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100000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100000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192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192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192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304167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304167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304167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404167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404167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404167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504167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504167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504167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580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580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580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708333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708333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708333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73" t="-808333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80357" t="-808333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29545" t="-808333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426471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68010" y="3317480"/>
            <a:ext cx="2575454" cy="2085179"/>
            <a:chOff x="5901425" y="2314993"/>
            <a:chExt cx="2575454" cy="208517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085179"/>
              <a:chOff x="5863640" y="2314993"/>
              <a:chExt cx="2575454" cy="20851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2FBA5C-0F12-4841-8E4B-AB6CA3BD65D1}"/>
                  </a:ext>
                </a:extLst>
              </p:cNvPr>
              <p:cNvCxnSpPr>
                <a:cxnSpLocks/>
                <a:stCxn id="93" idx="1"/>
                <a:endCxn id="7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2CE477-323E-6543-813F-28096678B209}"/>
                  </a:ext>
                </a:extLst>
              </p:cNvPr>
              <p:cNvCxnSpPr>
                <a:cxnSpLocks/>
                <a:stCxn id="89" idx="3"/>
                <a:endCxn id="9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D59288-874E-8648-8F0D-0ABA4399D851}"/>
              </a:ext>
            </a:extLst>
          </p:cNvPr>
          <p:cNvSpPr/>
          <p:nvPr/>
        </p:nvSpPr>
        <p:spPr>
          <a:xfrm>
            <a:off x="634469" y="3346774"/>
            <a:ext cx="2236912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14B404-94CC-484D-8B47-1CD0B7A5EE3B}"/>
              </a:ext>
            </a:extLst>
          </p:cNvPr>
          <p:cNvGrpSpPr/>
          <p:nvPr/>
        </p:nvGrpSpPr>
        <p:grpSpPr>
          <a:xfrm>
            <a:off x="2864405" y="3455107"/>
            <a:ext cx="1096658" cy="408672"/>
            <a:chOff x="4180114" y="3363230"/>
            <a:chExt cx="1096658" cy="40867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B915C1-0B50-8049-828E-777EE8DAAB64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9E49FB-849D-7E4F-A113-0E6FEA1CD96A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C609400-122F-1646-BB45-AF17E1F3C0AA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2745001"/>
                  </p:ext>
                </p:extLst>
              </p:nvPr>
            </p:nvGraphicFramePr>
            <p:xfrm>
              <a:off x="3932067" y="3050658"/>
              <a:ext cx="1681535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2745001"/>
                  </p:ext>
                </p:extLst>
              </p:nvPr>
            </p:nvGraphicFramePr>
            <p:xfrm>
              <a:off x="3932067" y="3050658"/>
              <a:ext cx="1681535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273" t="-4000" r="-204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80357" t="-4000" r="-60714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1"/>
                          <a:stretch>
                            <a:fillRect l="-297059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7827942"/>
                  </p:ext>
                </p:extLst>
              </p:nvPr>
            </p:nvGraphicFramePr>
            <p:xfrm>
              <a:off x="3932065" y="3503218"/>
              <a:ext cx="16801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7827942"/>
                  </p:ext>
                </p:extLst>
              </p:nvPr>
            </p:nvGraphicFramePr>
            <p:xfrm>
              <a:off x="3932065" y="3503218"/>
              <a:ext cx="16801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2"/>
                          <a:stretch>
                            <a:fillRect l="-2273" r="-204545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2"/>
                          <a:stretch>
                            <a:fillRect l="-81818" r="-6363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2"/>
                          <a:stretch>
                            <a:fillRect l="-294118" r="-2941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6643398"/>
                  </p:ext>
                </p:extLst>
              </p:nvPr>
            </p:nvGraphicFramePr>
            <p:xfrm>
              <a:off x="3932066" y="4101325"/>
              <a:ext cx="16821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6643398"/>
                  </p:ext>
                </p:extLst>
              </p:nvPr>
            </p:nvGraphicFramePr>
            <p:xfrm>
              <a:off x="3932066" y="4101325"/>
              <a:ext cx="16821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3"/>
                          <a:stretch>
                            <a:fillRect l="-2222" r="-197778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3"/>
                          <a:stretch>
                            <a:fillRect l="-83636" r="-61818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3"/>
                          <a:stretch>
                            <a:fillRect l="-297059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4611156"/>
                  </p:ext>
                </p:extLst>
              </p:nvPr>
            </p:nvGraphicFramePr>
            <p:xfrm>
              <a:off x="3932066" y="4719980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4611156"/>
                  </p:ext>
                </p:extLst>
              </p:nvPr>
            </p:nvGraphicFramePr>
            <p:xfrm>
              <a:off x="3932066" y="4719980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2273" r="-204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81818" r="-6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294118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95771"/>
                  </p:ext>
                </p:extLst>
              </p:nvPr>
            </p:nvGraphicFramePr>
            <p:xfrm>
              <a:off x="3932065" y="5338635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95771"/>
                  </p:ext>
                </p:extLst>
              </p:nvPr>
            </p:nvGraphicFramePr>
            <p:xfrm>
              <a:off x="3932065" y="5338635"/>
              <a:ext cx="16812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273" t="-4000" r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81818" t="-4000" r="-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94118" t="-4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ACF0AFA-DC36-1E4E-898D-96B04DDB48AC}"/>
              </a:ext>
            </a:extLst>
          </p:cNvPr>
          <p:cNvGrpSpPr/>
          <p:nvPr/>
        </p:nvGrpSpPr>
        <p:grpSpPr>
          <a:xfrm>
            <a:off x="2864405" y="4058047"/>
            <a:ext cx="1096658" cy="408672"/>
            <a:chOff x="4180114" y="3363230"/>
            <a:chExt cx="1096658" cy="40867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7C33F53-1F3F-0149-9917-87DE9B43504E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44278F6-C16A-684B-8FD9-8F2FDDB60B6A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B72EB389-1C49-EE48-9265-34F370823A48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FCCC28C-0FBE-0446-B9FD-9A4CF97F69D5}"/>
              </a:ext>
            </a:extLst>
          </p:cNvPr>
          <p:cNvGrpSpPr/>
          <p:nvPr/>
        </p:nvGrpSpPr>
        <p:grpSpPr>
          <a:xfrm>
            <a:off x="2864405" y="4677567"/>
            <a:ext cx="1096658" cy="408672"/>
            <a:chOff x="4180114" y="3363230"/>
            <a:chExt cx="1096658" cy="408672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D37DC4E-EC61-104B-B501-923622F8E2CC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86C2571-BCE6-574B-A1B6-1F08E4D17A46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4751BDD-1FAC-A44F-8E5C-B4F3C91D8C5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14F9C4A-C2C3-4241-9382-3F79512F6C9E}"/>
              </a:ext>
            </a:extLst>
          </p:cNvPr>
          <p:cNvGrpSpPr/>
          <p:nvPr/>
        </p:nvGrpSpPr>
        <p:grpSpPr>
          <a:xfrm>
            <a:off x="2864405" y="5295358"/>
            <a:ext cx="1096658" cy="408672"/>
            <a:chOff x="4180114" y="3363230"/>
            <a:chExt cx="1096658" cy="408672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D19F87C-A838-6240-829B-9A7F9EF6F02B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50DD5DA4-0D07-B74A-B9D0-14599A0B2E49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6844DFE0-FFFA-184D-A0F3-77716AF07823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4F56441-108C-9946-A4D0-1D34DF87AA70}"/>
              </a:ext>
            </a:extLst>
          </p:cNvPr>
          <p:cNvSpPr/>
          <p:nvPr/>
        </p:nvSpPr>
        <p:spPr>
          <a:xfrm>
            <a:off x="634468" y="3964904"/>
            <a:ext cx="2229938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47163F2-85C6-5945-9823-14E46387F81B}"/>
              </a:ext>
            </a:extLst>
          </p:cNvPr>
          <p:cNvSpPr/>
          <p:nvPr/>
        </p:nvSpPr>
        <p:spPr>
          <a:xfrm>
            <a:off x="633339" y="4575180"/>
            <a:ext cx="2238043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FB4B765-BD63-5748-9E29-9DA6DCA77E10}"/>
              </a:ext>
            </a:extLst>
          </p:cNvPr>
          <p:cNvSpPr/>
          <p:nvPr/>
        </p:nvSpPr>
        <p:spPr>
          <a:xfrm>
            <a:off x="633338" y="5193310"/>
            <a:ext cx="2238043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5A6D44A-E9C7-814D-9963-B3DAEC18DC5E}"/>
              </a:ext>
            </a:extLst>
          </p:cNvPr>
          <p:cNvGrpSpPr/>
          <p:nvPr/>
        </p:nvGrpSpPr>
        <p:grpSpPr>
          <a:xfrm>
            <a:off x="5612195" y="3656218"/>
            <a:ext cx="1060953" cy="598107"/>
            <a:chOff x="4215819" y="3389972"/>
            <a:chExt cx="1060953" cy="59810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BA9575-5E01-7849-9A2D-B7DABD274255}"/>
                </a:ext>
              </a:extLst>
            </p:cNvPr>
            <p:cNvCxnSpPr>
              <a:cxnSpLocks/>
              <a:stCxn id="136" idx="3"/>
              <a:endCxn id="108" idx="1"/>
            </p:cNvCxnSpPr>
            <p:nvPr/>
          </p:nvCxnSpPr>
          <p:spPr>
            <a:xfrm>
              <a:off x="4215819" y="3389972"/>
              <a:ext cx="760871" cy="28022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EBB821C-2D5E-5D4B-A33D-7A03416ADA8C}"/>
                </a:ext>
              </a:extLst>
            </p:cNvPr>
            <p:cNvCxnSpPr>
              <a:cxnSpLocks/>
              <a:stCxn id="141" idx="3"/>
              <a:endCxn id="108" idx="1"/>
            </p:cNvCxnSpPr>
            <p:nvPr/>
          </p:nvCxnSpPr>
          <p:spPr>
            <a:xfrm flipV="1">
              <a:off x="4217817" y="3670196"/>
              <a:ext cx="758873" cy="31788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C462156-D9EA-5644-BAF2-6EE95188DB15}"/>
                </a:ext>
              </a:extLst>
            </p:cNvPr>
            <p:cNvSpPr txBox="1"/>
            <p:nvPr/>
          </p:nvSpPr>
          <p:spPr>
            <a:xfrm>
              <a:off x="4976690" y="34855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3A92B73-0CCD-2045-A986-238254DBA530}"/>
              </a:ext>
            </a:extLst>
          </p:cNvPr>
          <p:cNvGrpSpPr/>
          <p:nvPr/>
        </p:nvGrpSpPr>
        <p:grpSpPr>
          <a:xfrm>
            <a:off x="5613265" y="4872980"/>
            <a:ext cx="1059883" cy="618655"/>
            <a:chOff x="4239709" y="3395246"/>
            <a:chExt cx="1059883" cy="618655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2CDF07D-8F73-5E42-BD9E-AC045B04A7AE}"/>
                </a:ext>
              </a:extLst>
            </p:cNvPr>
            <p:cNvCxnSpPr>
              <a:cxnSpLocks/>
              <a:stCxn id="167" idx="3"/>
              <a:endCxn id="113" idx="1"/>
            </p:cNvCxnSpPr>
            <p:nvPr/>
          </p:nvCxnSpPr>
          <p:spPr>
            <a:xfrm>
              <a:off x="4239710" y="3395246"/>
              <a:ext cx="759800" cy="30522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419E5C7-0DD1-9A43-AE6F-0ADB6173DA0A}"/>
                </a:ext>
              </a:extLst>
            </p:cNvPr>
            <p:cNvCxnSpPr>
              <a:cxnSpLocks/>
              <a:stCxn id="168" idx="3"/>
              <a:endCxn id="113" idx="1"/>
            </p:cNvCxnSpPr>
            <p:nvPr/>
          </p:nvCxnSpPr>
          <p:spPr>
            <a:xfrm flipV="1">
              <a:off x="4239709" y="3700467"/>
              <a:ext cx="759801" cy="31343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98CEEE2-F5EF-C64E-93D4-A696056873ED}"/>
                </a:ext>
              </a:extLst>
            </p:cNvPr>
            <p:cNvSpPr txBox="1"/>
            <p:nvPr/>
          </p:nvSpPr>
          <p:spPr>
            <a:xfrm>
              <a:off x="4999510" y="3515801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CC97FD3-AB11-D34D-BE3D-6866E450AD2D}"/>
              </a:ext>
            </a:extLst>
          </p:cNvPr>
          <p:cNvSpPr/>
          <p:nvPr/>
        </p:nvSpPr>
        <p:spPr>
          <a:xfrm>
            <a:off x="3922335" y="3487057"/>
            <a:ext cx="1688731" cy="91057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2B1384D-7615-E940-BE48-1E1B8EC69096}"/>
              </a:ext>
            </a:extLst>
          </p:cNvPr>
          <p:cNvSpPr/>
          <p:nvPr/>
        </p:nvSpPr>
        <p:spPr>
          <a:xfrm>
            <a:off x="3922335" y="4700450"/>
            <a:ext cx="1688731" cy="96424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8" name="Table 147">
                <a:extLst>
                  <a:ext uri="{FF2B5EF4-FFF2-40B4-BE49-F238E27FC236}">
                    <a16:creationId xmlns:a16="http://schemas.microsoft.com/office/drawing/2014/main" id="{2BC4284A-68D4-684E-B64B-D873C74A4E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0225735"/>
                  </p:ext>
                </p:extLst>
              </p:nvPr>
            </p:nvGraphicFramePr>
            <p:xfrm>
              <a:off x="6670623" y="3050658"/>
              <a:ext cx="986400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8" name="Table 147">
                <a:extLst>
                  <a:ext uri="{FF2B5EF4-FFF2-40B4-BE49-F238E27FC236}">
                    <a16:creationId xmlns:a16="http://schemas.microsoft.com/office/drawing/2014/main" id="{2BC4284A-68D4-684E-B64B-D873C74A4E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0225735"/>
                  </p:ext>
                </p:extLst>
              </p:nvPr>
            </p:nvGraphicFramePr>
            <p:xfrm>
              <a:off x="6670623" y="3050658"/>
              <a:ext cx="986400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3" t="-4000" r="-79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32353" t="-4000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9" name="Table 148">
                <a:extLst>
                  <a:ext uri="{FF2B5EF4-FFF2-40B4-BE49-F238E27FC236}">
                    <a16:creationId xmlns:a16="http://schemas.microsoft.com/office/drawing/2014/main" id="{188EF9F4-8590-A543-BB0C-C3B5C13EC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7616935"/>
                  </p:ext>
                </p:extLst>
              </p:nvPr>
            </p:nvGraphicFramePr>
            <p:xfrm>
              <a:off x="6660891" y="3778736"/>
              <a:ext cx="9853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9" name="Table 148">
                <a:extLst>
                  <a:ext uri="{FF2B5EF4-FFF2-40B4-BE49-F238E27FC236}">
                    <a16:creationId xmlns:a16="http://schemas.microsoft.com/office/drawing/2014/main" id="{188EF9F4-8590-A543-BB0C-C3B5C13EC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7616935"/>
                  </p:ext>
                </p:extLst>
              </p:nvPr>
            </p:nvGraphicFramePr>
            <p:xfrm>
              <a:off x="6660891" y="3778736"/>
              <a:ext cx="98533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22" t="-4000" r="-7555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35294" t="-4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0" name="Table 149">
                <a:extLst>
                  <a:ext uri="{FF2B5EF4-FFF2-40B4-BE49-F238E27FC236}">
                    <a16:creationId xmlns:a16="http://schemas.microsoft.com/office/drawing/2014/main" id="{0979F2BA-B19B-6049-8A88-52C4E0CB8F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499753"/>
                  </p:ext>
                </p:extLst>
              </p:nvPr>
            </p:nvGraphicFramePr>
            <p:xfrm>
              <a:off x="6670621" y="5035507"/>
              <a:ext cx="987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0" name="Table 149">
                <a:extLst>
                  <a:ext uri="{FF2B5EF4-FFF2-40B4-BE49-F238E27FC236}">
                    <a16:creationId xmlns:a16="http://schemas.microsoft.com/office/drawing/2014/main" id="{0979F2BA-B19B-6049-8A88-52C4E0CB8F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499753"/>
                  </p:ext>
                </p:extLst>
              </p:nvPr>
            </p:nvGraphicFramePr>
            <p:xfrm>
              <a:off x="6670621" y="5035507"/>
              <a:ext cx="987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73" t="-4000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132353" t="-4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31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111" grpId="0" animBg="1"/>
      <p:bldP spid="181" grpId="0" animBg="1"/>
      <p:bldP spid="182" grpId="0" animBg="1"/>
      <p:bldP spid="183" grpId="0" animBg="1"/>
      <p:bldP spid="135" grpId="0" animBg="1"/>
      <p:bldP spid="1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1554775" y="1370290"/>
            <a:ext cx="2688451" cy="3733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3" y="1214519"/>
                <a:ext cx="3803521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3" y="1214519"/>
                <a:ext cx="3803521" cy="794320"/>
              </a:xfrm>
              <a:prstGeom prst="rect">
                <a:avLst/>
              </a:prstGeom>
              <a:blipFill>
                <a:blip r:embed="rId4"/>
                <a:stretch>
                  <a:fillRect l="-8333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EABFD5-9E22-EA44-A778-9C0BFF1A98C6}"/>
                </a:ext>
              </a:extLst>
            </p:cNvPr>
            <p:cNvGrpSpPr/>
            <p:nvPr/>
          </p:nvGrpSpPr>
          <p:grpSpPr>
            <a:xfrm>
              <a:off x="6171175" y="4248758"/>
              <a:ext cx="1787555" cy="1151251"/>
              <a:chOff x="5863640" y="3248921"/>
              <a:chExt cx="1787555" cy="11512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B8198ED-0BAB-8247-880D-D6CF2073E55A}"/>
                  </a:ext>
                </a:extLst>
              </p:cNvPr>
              <p:cNvCxnSpPr>
                <a:cxnSpLocks/>
                <a:stCxn id="120" idx="5"/>
                <a:endCxn id="14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0DDCCA5-AAA6-384F-BB4F-E3F9835654C0}"/>
                  </a:ext>
                </a:extLst>
              </p:cNvPr>
              <p:cNvCxnSpPr>
                <a:cxnSpLocks/>
                <a:stCxn id="140" idx="0"/>
                <a:endCxn id="133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2A45F59-77C8-2040-84E4-E9579DF2D147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1447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144720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4545" r="-36364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92D0CBE9-2D72-1A4B-8CCB-C24656E3C1D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621" y="2013902"/>
                <a:ext cx="247243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1" y="2013902"/>
                <a:ext cx="2472433" cy="794320"/>
              </a:xfrm>
              <a:prstGeom prst="rect">
                <a:avLst/>
              </a:prstGeom>
              <a:blipFill>
                <a:blip r:embed="rId12"/>
                <a:stretch>
                  <a:fillRect l="-12308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4749691"/>
                  </p:ext>
                </p:extLst>
              </p:nvPr>
            </p:nvGraphicFramePr>
            <p:xfrm>
              <a:off x="633118" y="3040890"/>
              <a:ext cx="1652334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4749691"/>
                  </p:ext>
                </p:extLst>
              </p:nvPr>
            </p:nvGraphicFramePr>
            <p:xfrm>
              <a:off x="633118" y="3040890"/>
              <a:ext cx="1652334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87" t="-4167" r="-14717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2727" t="-4167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88235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87" t="-104167" r="-147170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2727" t="-104167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88235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87" t="-196000" r="-147170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2727" t="-196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88235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87" t="-308333" r="-1471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2727" t="-308333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88235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87" t="-408333" r="-147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2727" t="-408333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88235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68010" y="3618368"/>
            <a:ext cx="2425903" cy="1784291"/>
            <a:chOff x="5901425" y="2615881"/>
            <a:chExt cx="2425903" cy="178429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615881"/>
              <a:ext cx="2425903" cy="1784291"/>
              <a:chOff x="5863640" y="2615881"/>
              <a:chExt cx="2425903" cy="17842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381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0" name="Table 99">
                <a:extLst>
                  <a:ext uri="{FF2B5EF4-FFF2-40B4-BE49-F238E27FC236}">
                    <a16:creationId xmlns:a16="http://schemas.microsoft.com/office/drawing/2014/main" id="{03AA8099-708E-7C4A-85C9-40DCA64D3C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3315596"/>
                  </p:ext>
                </p:extLst>
              </p:nvPr>
            </p:nvGraphicFramePr>
            <p:xfrm>
              <a:off x="2516416" y="3040890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0" name="Table 99">
                <a:extLst>
                  <a:ext uri="{FF2B5EF4-FFF2-40B4-BE49-F238E27FC236}">
                    <a16:creationId xmlns:a16="http://schemas.microsoft.com/office/drawing/2014/main" id="{03AA8099-708E-7C4A-85C9-40DCA64D3C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3315596"/>
                  </p:ext>
                </p:extLst>
              </p:nvPr>
            </p:nvGraphicFramePr>
            <p:xfrm>
              <a:off x="2516416" y="3040890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73" t="-4167" r="-7727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32353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73" t="-100000" r="-7727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32353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73" t="-208333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32353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B4F0EAAD-0FD6-054D-B742-EE3CC07AAD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796151"/>
                  </p:ext>
                </p:extLst>
              </p:nvPr>
            </p:nvGraphicFramePr>
            <p:xfrm>
              <a:off x="3732710" y="3040890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B4F0EAAD-0FD6-054D-B742-EE3CC07AAD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796151"/>
                  </p:ext>
                </p:extLst>
              </p:nvPr>
            </p:nvGraphicFramePr>
            <p:xfrm>
              <a:off x="3732710" y="3040890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132353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132353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132353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2" name="Table 101">
                <a:extLst>
                  <a:ext uri="{FF2B5EF4-FFF2-40B4-BE49-F238E27FC236}">
                    <a16:creationId xmlns:a16="http://schemas.microsoft.com/office/drawing/2014/main" id="{0F7986C3-09CC-0C41-A355-E44FF5AB2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070252"/>
                  </p:ext>
                </p:extLst>
              </p:nvPr>
            </p:nvGraphicFramePr>
            <p:xfrm>
              <a:off x="4947939" y="3040890"/>
              <a:ext cx="3164840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89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240∙18∙50=216.000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93∙17∙1=1.581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208∙18∙50=187.200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79∙17∙1=1.343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2" name="Table 101">
                <a:extLst>
                  <a:ext uri="{FF2B5EF4-FFF2-40B4-BE49-F238E27FC236}">
                    <a16:creationId xmlns:a16="http://schemas.microsoft.com/office/drawing/2014/main" id="{0F7986C3-09CC-0C41-A355-E44FF5AB2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070252"/>
                  </p:ext>
                </p:extLst>
              </p:nvPr>
            </p:nvGraphicFramePr>
            <p:xfrm>
              <a:off x="4947939" y="3040890"/>
              <a:ext cx="3164840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89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887" t="-4167" r="-37169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22727" t="-4167" r="-347727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64052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887" t="-104167" r="-37169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22727" t="-104167" r="-347727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64052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887" t="-196000" r="-37169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22727" t="-196000" r="-347727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64052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887" t="-308333" r="-3716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22727" t="-308333" r="-34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64052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887" t="-408333" r="-371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22727" t="-408333" r="-34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64052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FC7137-C243-E44A-8E86-23CA0EDA58D2}"/>
              </a:ext>
            </a:extLst>
          </p:cNvPr>
          <p:cNvCxnSpPr>
            <a:cxnSpLocks/>
            <a:stCxn id="45" idx="3"/>
            <a:endCxn id="42" idx="1"/>
          </p:cNvCxnSpPr>
          <p:nvPr/>
        </p:nvCxnSpPr>
        <p:spPr>
          <a:xfrm>
            <a:off x="3501746" y="3506626"/>
            <a:ext cx="229899" cy="1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5DE100F-E308-934E-B734-FE416AACB6F0}"/>
              </a:ext>
            </a:extLst>
          </p:cNvPr>
          <p:cNvSpPr/>
          <p:nvPr/>
        </p:nvSpPr>
        <p:spPr>
          <a:xfrm>
            <a:off x="634469" y="3344070"/>
            <a:ext cx="1650984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9A3834-1AE8-2248-8F42-8AE4DBB15A24}"/>
              </a:ext>
            </a:extLst>
          </p:cNvPr>
          <p:cNvSpPr/>
          <p:nvPr/>
        </p:nvSpPr>
        <p:spPr>
          <a:xfrm>
            <a:off x="2515352" y="3342670"/>
            <a:ext cx="533262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360F28-1BF5-F748-9A7B-E654CD84777F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 flipV="1">
            <a:off x="2285453" y="3506626"/>
            <a:ext cx="229899" cy="1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83FBC1C-AE30-E24B-88A4-040325420D74}"/>
              </a:ext>
            </a:extLst>
          </p:cNvPr>
          <p:cNvSpPr/>
          <p:nvPr/>
        </p:nvSpPr>
        <p:spPr>
          <a:xfrm>
            <a:off x="3731645" y="3344070"/>
            <a:ext cx="986395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7AE4A6-08C2-3C46-955C-A40647AF3CEA}"/>
              </a:ext>
            </a:extLst>
          </p:cNvPr>
          <p:cNvSpPr/>
          <p:nvPr/>
        </p:nvSpPr>
        <p:spPr>
          <a:xfrm>
            <a:off x="1284474" y="3344070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A42BB2-EEC8-6A49-BCEF-E47067D54E08}"/>
              </a:ext>
            </a:extLst>
          </p:cNvPr>
          <p:cNvSpPr/>
          <p:nvPr/>
        </p:nvSpPr>
        <p:spPr>
          <a:xfrm>
            <a:off x="3731645" y="3342670"/>
            <a:ext cx="511581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56ED0-CD89-494C-B85C-DAE5C86E115D}"/>
              </a:ext>
            </a:extLst>
          </p:cNvPr>
          <p:cNvSpPr/>
          <p:nvPr/>
        </p:nvSpPr>
        <p:spPr>
          <a:xfrm>
            <a:off x="2515352" y="3342670"/>
            <a:ext cx="986394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646BAD-AD4B-CD43-A803-A46880BAC722}"/>
              </a:ext>
            </a:extLst>
          </p:cNvPr>
          <p:cNvCxnSpPr>
            <a:cxnSpLocks/>
            <a:stCxn id="101" idx="3"/>
            <a:endCxn id="58" idx="1"/>
          </p:cNvCxnSpPr>
          <p:nvPr/>
        </p:nvCxnSpPr>
        <p:spPr>
          <a:xfrm>
            <a:off x="4718040" y="3499290"/>
            <a:ext cx="22989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B3D9ADDE-EADD-B742-BA66-BE267397AC69}"/>
              </a:ext>
            </a:extLst>
          </p:cNvPr>
          <p:cNvSpPr/>
          <p:nvPr/>
        </p:nvSpPr>
        <p:spPr>
          <a:xfrm>
            <a:off x="4947939" y="3335334"/>
            <a:ext cx="3170358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9751F94-2FBE-F34C-AA17-501B98A5673B}"/>
              </a:ext>
            </a:extLst>
          </p:cNvPr>
          <p:cNvSpPr/>
          <p:nvPr/>
        </p:nvSpPr>
        <p:spPr>
          <a:xfrm>
            <a:off x="5615574" y="3346162"/>
            <a:ext cx="511581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8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823622" y="1288429"/>
            <a:ext cx="2022319" cy="69986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3" y="1214519"/>
                <a:ext cx="2334317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3" y="1214519"/>
                <a:ext cx="2334317" cy="794320"/>
              </a:xfrm>
              <a:prstGeom prst="rect">
                <a:avLst/>
              </a:prstGeom>
              <a:blipFill>
                <a:blip r:embed="rId4"/>
                <a:stretch>
                  <a:fillRect l="-14595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EABFD5-9E22-EA44-A778-9C0BFF1A98C6}"/>
                </a:ext>
              </a:extLst>
            </p:cNvPr>
            <p:cNvGrpSpPr/>
            <p:nvPr/>
          </p:nvGrpSpPr>
          <p:grpSpPr>
            <a:xfrm>
              <a:off x="6171175" y="4638271"/>
              <a:ext cx="1591183" cy="761738"/>
              <a:chOff x="5863640" y="3638434"/>
              <a:chExt cx="1591183" cy="7617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B8198ED-0BAB-8247-880D-D6CF2073E55A}"/>
                  </a:ext>
                </a:extLst>
              </p:cNvPr>
              <p:cNvCxnSpPr>
                <a:cxnSpLocks/>
                <a:stCxn id="120" idx="5"/>
                <a:endCxn id="14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2A45F59-77C8-2040-84E4-E9579DF2D147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0435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04350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621" y="2013902"/>
                <a:ext cx="15785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1" y="2013902"/>
                <a:ext cx="157858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6065224"/>
                  </p:ext>
                </p:extLst>
              </p:nvPr>
            </p:nvGraphicFramePr>
            <p:xfrm>
              <a:off x="633118" y="3045320"/>
              <a:ext cx="1984121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216.000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1.581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187.200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1.343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6065224"/>
                  </p:ext>
                </p:extLst>
              </p:nvPr>
            </p:nvGraphicFramePr>
            <p:xfrm>
              <a:off x="633118" y="3045320"/>
              <a:ext cx="1984121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r="-19811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20000" r="-13333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6500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t="-96000" r="-19811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20000" t="-96000" r="-13333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65000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t="-204167" r="-19811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20000" t="-204167" r="-13333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65000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t="-292000" r="-19811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20000" t="-292000" r="-13333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65000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t="-408333" r="-1981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20000" t="-408333" r="-1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65000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F6FDC671-0DBA-C547-A354-68EE11C2466A}"/>
              </a:ext>
            </a:extLst>
          </p:cNvPr>
          <p:cNvGrpSpPr/>
          <p:nvPr/>
        </p:nvGrpSpPr>
        <p:grpSpPr>
          <a:xfrm>
            <a:off x="9268010" y="4251408"/>
            <a:ext cx="1787555" cy="1151251"/>
            <a:chOff x="5863640" y="3248921"/>
            <a:chExt cx="1787555" cy="11512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AC898D-9B76-3543-BF78-232142FC1C35}"/>
                </a:ext>
              </a:extLst>
            </p:cNvPr>
            <p:cNvCxnSpPr>
              <a:cxnSpLocks/>
              <a:stCxn id="79" idx="5"/>
              <a:endCxn id="83" idx="1"/>
            </p:cNvCxnSpPr>
            <p:nvPr/>
          </p:nvCxnSpPr>
          <p:spPr>
            <a:xfrm>
              <a:off x="6693294" y="3970904"/>
              <a:ext cx="399901" cy="22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38507DD-4BAB-FF49-B625-30CB264B1534}"/>
                </a:ext>
              </a:extLst>
            </p:cNvPr>
            <p:cNvCxnSpPr>
              <a:cxnSpLocks/>
              <a:stCxn id="83" idx="0"/>
              <a:endCxn id="90" idx="4"/>
            </p:cNvCxnSpPr>
            <p:nvPr/>
          </p:nvCxnSpPr>
          <p:spPr>
            <a:xfrm flipV="1">
              <a:off x="7165195" y="3638434"/>
              <a:ext cx="0" cy="481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CA10D91-784F-AE4C-B8B3-21CC4432F29B}"/>
                </a:ext>
              </a:extLst>
            </p:cNvPr>
            <p:cNvSpPr/>
            <p:nvPr/>
          </p:nvSpPr>
          <p:spPr>
            <a:xfrm>
              <a:off x="7093195" y="4120249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/>
                <p:nvPr/>
              </p:nvSpPr>
              <p:spPr>
                <a:xfrm>
                  <a:off x="7250473" y="4184728"/>
                  <a:ext cx="14472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473" y="4184728"/>
                  <a:ext cx="144720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41667" r="-33333" b="-352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B59F865-797E-C941-A909-32F9B7F89DED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B2701EF-F04A-2742-81C0-3E0380A00B42}"/>
              </a:ext>
            </a:extLst>
          </p:cNvPr>
          <p:cNvSpPr/>
          <p:nvPr/>
        </p:nvSpPr>
        <p:spPr>
          <a:xfrm>
            <a:off x="634469" y="3346774"/>
            <a:ext cx="1988972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C8F32E-69FF-C745-ABE5-B4BC5FAA3C22}"/>
              </a:ext>
            </a:extLst>
          </p:cNvPr>
          <p:cNvGrpSpPr/>
          <p:nvPr/>
        </p:nvGrpSpPr>
        <p:grpSpPr>
          <a:xfrm>
            <a:off x="2607553" y="3455107"/>
            <a:ext cx="1096658" cy="408672"/>
            <a:chOff x="4180114" y="3363230"/>
            <a:chExt cx="1096658" cy="4086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169AFF-DF37-A242-85B5-B3E4B11434A3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0DE0BDC-643F-C347-824B-73EAF21BD1E1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D96BC0-9E72-364B-9C1D-1B7ACA60CE8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51F28D49-AA8D-3F43-A7DB-58303D690C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2444512"/>
                  </p:ext>
                </p:extLst>
              </p:nvPr>
            </p:nvGraphicFramePr>
            <p:xfrm>
              <a:off x="3675215" y="3050658"/>
              <a:ext cx="14266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9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51F28D49-AA8D-3F43-A7DB-58303D690C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2444512"/>
                  </p:ext>
                </p:extLst>
              </p:nvPr>
            </p:nvGraphicFramePr>
            <p:xfrm>
              <a:off x="3675215" y="3050658"/>
              <a:ext cx="14266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9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1887" t="-4000" r="-11320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90000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14D2FB84-BFF4-074F-9EBB-C0AD342447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7352661"/>
                  </p:ext>
                </p:extLst>
              </p:nvPr>
            </p:nvGraphicFramePr>
            <p:xfrm>
              <a:off x="3675213" y="3503218"/>
              <a:ext cx="142419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217.581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14D2FB84-BFF4-074F-9EBB-C0AD342447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7352661"/>
                  </p:ext>
                </p:extLst>
              </p:nvPr>
            </p:nvGraphicFramePr>
            <p:xfrm>
              <a:off x="3675213" y="3503218"/>
              <a:ext cx="142419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87" r="-11320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90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B93F6519-C1C9-CB4D-A60E-ECE46A45F9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8682785"/>
                  </p:ext>
                </p:extLst>
              </p:nvPr>
            </p:nvGraphicFramePr>
            <p:xfrm>
              <a:off x="3675214" y="4101325"/>
              <a:ext cx="142419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188.543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B93F6519-C1C9-CB4D-A60E-ECE46A45F9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8682785"/>
                  </p:ext>
                </p:extLst>
              </p:nvPr>
            </p:nvGraphicFramePr>
            <p:xfrm>
              <a:off x="3675214" y="4101325"/>
              <a:ext cx="142419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87" r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B5FAC28-66BA-3942-A7EA-C6406DDC9010}"/>
              </a:ext>
            </a:extLst>
          </p:cNvPr>
          <p:cNvGrpSpPr/>
          <p:nvPr/>
        </p:nvGrpSpPr>
        <p:grpSpPr>
          <a:xfrm>
            <a:off x="2607553" y="4058047"/>
            <a:ext cx="1096658" cy="408672"/>
            <a:chOff x="4180114" y="3363230"/>
            <a:chExt cx="1096658" cy="40867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CF9B3C9-C7F4-604A-A934-5E4D524B4F6E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C59BB86-602A-5146-94AA-6058F1675C82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D7BDCC-8F54-1C4C-B033-B8DB97075210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410BFAD-1259-6344-8039-AC9EFC590170}"/>
              </a:ext>
            </a:extLst>
          </p:cNvPr>
          <p:cNvSpPr/>
          <p:nvPr/>
        </p:nvSpPr>
        <p:spPr>
          <a:xfrm>
            <a:off x="634468" y="3964904"/>
            <a:ext cx="1982771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38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571475" y="1228289"/>
            <a:ext cx="1486838" cy="3499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173" y="1214519"/>
                <a:ext cx="152613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3" y="1214519"/>
                <a:ext cx="1526139" cy="36933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EABFD5-9E22-EA44-A778-9C0BFF1A98C6}"/>
                </a:ext>
              </a:extLst>
            </p:cNvPr>
            <p:cNvGrpSpPr/>
            <p:nvPr/>
          </p:nvGrpSpPr>
          <p:grpSpPr>
            <a:xfrm>
              <a:off x="6171175" y="4638271"/>
              <a:ext cx="1631900" cy="761738"/>
              <a:chOff x="5863640" y="3638434"/>
              <a:chExt cx="1631900" cy="7617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B8198ED-0BAB-8247-880D-D6CF2073E55A}"/>
                  </a:ext>
                </a:extLst>
              </p:cNvPr>
              <p:cNvCxnSpPr>
                <a:cxnSpLocks/>
                <a:stCxn id="120" idx="5"/>
                <a:endCxn id="14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2A45F59-77C8-2040-84E4-E9579DF2D147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4506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45067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1579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35876" y="1635123"/>
                <a:ext cx="1578581" cy="639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76" y="1635123"/>
                <a:ext cx="1578581" cy="639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094690"/>
                  </p:ext>
                </p:extLst>
              </p:nvPr>
            </p:nvGraphicFramePr>
            <p:xfrm>
              <a:off x="633118" y="3045320"/>
              <a:ext cx="1425194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217.581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188.543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094690"/>
                  </p:ext>
                </p:extLst>
              </p:nvPr>
            </p:nvGraphicFramePr>
            <p:xfrm>
              <a:off x="633118" y="3045320"/>
              <a:ext cx="1425194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r="-11509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88525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t="-96000" r="-11509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88525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87" t="-204167" r="-11509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88525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F6FDC671-0DBA-C547-A354-68EE11C2466A}"/>
              </a:ext>
            </a:extLst>
          </p:cNvPr>
          <p:cNvGrpSpPr/>
          <p:nvPr/>
        </p:nvGrpSpPr>
        <p:grpSpPr>
          <a:xfrm>
            <a:off x="9268010" y="4640921"/>
            <a:ext cx="1591183" cy="761738"/>
            <a:chOff x="5863640" y="3638434"/>
            <a:chExt cx="1591183" cy="761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AC898D-9B76-3543-BF78-232142FC1C35}"/>
                </a:ext>
              </a:extLst>
            </p:cNvPr>
            <p:cNvCxnSpPr>
              <a:cxnSpLocks/>
              <a:stCxn id="79" idx="5"/>
              <a:endCxn id="83" idx="1"/>
            </p:cNvCxnSpPr>
            <p:nvPr/>
          </p:nvCxnSpPr>
          <p:spPr>
            <a:xfrm>
              <a:off x="6693294" y="3970904"/>
              <a:ext cx="399901" cy="22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CA10D91-784F-AE4C-B8B3-21CC4432F29B}"/>
                </a:ext>
              </a:extLst>
            </p:cNvPr>
            <p:cNvSpPr/>
            <p:nvPr/>
          </p:nvSpPr>
          <p:spPr>
            <a:xfrm>
              <a:off x="7093195" y="4120249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/>
                <p:nvPr/>
              </p:nvSpPr>
              <p:spPr>
                <a:xfrm>
                  <a:off x="7250473" y="4184728"/>
                  <a:ext cx="20435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473" y="4184728"/>
                  <a:ext cx="204350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29412" b="-352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6D08D457-6FAA-3D45-B3EB-99B9823BEC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5686709"/>
                  </p:ext>
                </p:extLst>
              </p:nvPr>
            </p:nvGraphicFramePr>
            <p:xfrm>
              <a:off x="2605758" y="3045320"/>
              <a:ext cx="3687763" cy="130505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2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217.581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217.581+188.543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217.581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406.124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=0.54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188.543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217.581+188.543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188.543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406.124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=0.46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6D08D457-6FAA-3D45-B3EB-99B9823BEC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5686709"/>
                  </p:ext>
                </p:extLst>
              </p:nvPr>
            </p:nvGraphicFramePr>
            <p:xfrm>
              <a:off x="2605758" y="3045320"/>
              <a:ext cx="3687763" cy="130505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2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1887" r="-449057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689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01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11"/>
                          <a:stretch>
                            <a:fillRect l="-1887" t="-60000" r="-4490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689" t="-6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01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11"/>
                          <a:stretch>
                            <a:fillRect l="-1887" t="-160000" r="-4490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689" t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BD1FF8-9547-0B4C-9A8A-01A597037DAD}"/>
              </a:ext>
            </a:extLst>
          </p:cNvPr>
          <p:cNvCxnSpPr>
            <a:cxnSpLocks/>
            <a:stCxn id="158" idx="3"/>
          </p:cNvCxnSpPr>
          <p:nvPr/>
        </p:nvCxnSpPr>
        <p:spPr>
          <a:xfrm>
            <a:off x="2058312" y="3503720"/>
            <a:ext cx="54744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A31B8AA-E7A1-AA49-A734-51552828C994}"/>
              </a:ext>
            </a:extLst>
          </p:cNvPr>
          <p:cNvCxnSpPr>
            <a:cxnSpLocks/>
          </p:cNvCxnSpPr>
          <p:nvPr/>
        </p:nvCxnSpPr>
        <p:spPr>
          <a:xfrm>
            <a:off x="2058312" y="3809328"/>
            <a:ext cx="547446" cy="27767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5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470527" y="1214520"/>
                <a:ext cx="8483220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27" y="1214520"/>
                <a:ext cx="8483220" cy="794320"/>
              </a:xfrm>
              <a:prstGeom prst="rect">
                <a:avLst/>
              </a:prstGeom>
              <a:blipFill>
                <a:blip r:embed="rId2"/>
                <a:stretch>
                  <a:fillRect l="-2990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3270" y="2004860"/>
                <a:ext cx="729994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70" y="2004860"/>
                <a:ext cx="7299948" cy="794320"/>
              </a:xfrm>
              <a:prstGeom prst="rect">
                <a:avLst/>
              </a:prstGeom>
              <a:blipFill>
                <a:blip r:embed="rId5"/>
                <a:stretch>
                  <a:fillRect l="-4688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0809E6D-40E3-294E-8262-B4A48262BDFC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F53CCD2-4916-744B-9973-0E92F806F39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E1F36D6-E9AC-A24D-B192-D6F0042C3B17}"/>
                  </a:ext>
                </a:extLst>
              </p:cNvPr>
              <p:cNvCxnSpPr>
                <a:cxnSpLocks/>
                <a:stCxn id="149" idx="5"/>
                <a:endCxn id="17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733B4D6-45EA-0043-82EE-3166A1AB10F2}"/>
                  </a:ext>
                </a:extLst>
              </p:cNvPr>
              <p:cNvCxnSpPr>
                <a:cxnSpLocks/>
                <a:stCxn id="171" idx="0"/>
                <a:endCxn id="16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F063A7C-8EF3-8344-AAF7-6578C930714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4D8EF76-685C-5049-A4F2-81D4260E7FD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06393CA-5C86-8B4F-944B-483852009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FF94244-0BE0-6E4A-86EC-E0DD10529B54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6A8EDC82-24D1-4C40-8910-E4CAF4FFFE4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E5CBC89-20CB-EA42-A020-43D820F8ABAF}"/>
                  </a:ext>
                </a:extLst>
              </p:cNvPr>
              <p:cNvCxnSpPr>
                <a:cxnSpLocks/>
                <a:stCxn id="164" idx="0"/>
                <a:endCxn id="16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C1BB0C2-CD03-5B41-9559-551A8A8B3D9E}"/>
                  </a:ext>
                </a:extLst>
              </p:cNvPr>
              <p:cNvCxnSpPr>
                <a:cxnSpLocks/>
                <a:stCxn id="169" idx="1"/>
                <a:endCxn id="14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DFE4197-B70A-D540-A74F-A9C0B83A4B0B}"/>
                  </a:ext>
                </a:extLst>
              </p:cNvPr>
              <p:cNvCxnSpPr>
                <a:cxnSpLocks/>
                <a:stCxn id="162" idx="3"/>
                <a:endCxn id="16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8C0FCFF-90D7-F149-93DB-8B02FDDA00EC}"/>
                  </a:ext>
                </a:extLst>
              </p:cNvPr>
              <p:cNvCxnSpPr>
                <a:cxnSpLocks/>
                <a:stCxn id="164" idx="4"/>
                <a:endCxn id="16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B12FF45-35F3-A94F-A7EF-7A0EF166CAE9}"/>
                  </a:ext>
                </a:extLst>
              </p:cNvPr>
              <p:cNvCxnSpPr>
                <a:cxnSpLocks/>
                <a:stCxn id="165" idx="0"/>
                <a:endCxn id="16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202F76E-2338-C143-AF3D-EBB352DBF02D}"/>
                  </a:ext>
                </a:extLst>
              </p:cNvPr>
              <p:cNvCxnSpPr>
                <a:cxnSpLocks/>
                <a:stCxn id="167" idx="3"/>
                <a:endCxn id="16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D37CB8B-22B7-3048-BD7A-21D8ED70B07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114884CE-D0C6-8F4E-9261-FF0669351C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69B3AA50-5C24-9E41-B19B-961B17AE3E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01B5C53-F5A2-BB43-8F1D-810F4D8A3EB7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BE20B63-2B22-0F45-8272-E8F6AEC5A66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FA532243-D1A1-494E-B9F1-DDBFEC92E8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A44992D3-5885-2F46-9A4D-C1A553F9B22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7EA25028-70BD-FC45-B7F7-75ABE88597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AE0E8803-F278-334F-9D7E-D99163A4F4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2E962F-E749-FE49-AFF0-E2A058F3BC02}"/>
                  </a:ext>
                </a:extLst>
              </p:cNvPr>
              <p:cNvCxnSpPr>
                <a:cxnSpLocks/>
                <a:stCxn id="171" idx="2"/>
                <a:endCxn id="16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6144B3A-217B-7745-B491-7004D4592C60}"/>
                </a:ext>
              </a:extLst>
            </p:cNvPr>
            <p:cNvCxnSpPr>
              <a:cxnSpLocks/>
              <a:stCxn id="164" idx="6"/>
              <a:endCxn id="17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6234EC-0918-9F43-B1C0-9A127F6CDE94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5997173" y="3112968"/>
            <a:chExt cx="2905278" cy="286659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61274D1-9D34-444E-94BD-0A3D0CAD987C}"/>
                </a:ext>
              </a:extLst>
            </p:cNvPr>
            <p:cNvGrpSpPr/>
            <p:nvPr/>
          </p:nvGrpSpPr>
          <p:grpSpPr>
            <a:xfrm>
              <a:off x="6171175" y="4638271"/>
              <a:ext cx="1631900" cy="761738"/>
              <a:chOff x="5863640" y="3638434"/>
              <a:chExt cx="1631900" cy="7617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5052552-64C5-A74C-BF2E-8E554E518AC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5052552-64C5-A74C-BF2E-8E554E518A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2845EC3-4F2E-6C45-AA5D-D7BEB33704B6}"/>
                  </a:ext>
                </a:extLst>
              </p:cNvPr>
              <p:cNvCxnSpPr>
                <a:cxnSpLocks/>
                <a:stCxn id="98" idx="5"/>
                <a:endCxn id="10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91B8766-7204-D242-851B-FD6FEDBD9245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24772FA-F014-B540-8981-2CBFADC0F44E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4506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24772FA-F014-B540-8981-2CBFADC0F4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45067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1579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EA94750-B358-DB4C-B4C0-A0D1490F5631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73844F4-5FAA-E043-A399-1DFB7804DE0A}"/>
                  </a:ext>
                </a:extLst>
              </p:cNvPr>
              <p:cNvSpPr/>
              <p:nvPr/>
            </p:nvSpPr>
            <p:spPr>
              <a:xfrm>
                <a:off x="533270" y="2796721"/>
                <a:ext cx="6622007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73844F4-5FAA-E043-A399-1DFB7804DE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70" y="2796721"/>
                <a:ext cx="6622007" cy="794320"/>
              </a:xfrm>
              <a:prstGeom prst="rect">
                <a:avLst/>
              </a:prstGeom>
              <a:blipFill>
                <a:blip r:embed="rId26"/>
                <a:stretch>
                  <a:fillRect l="-5172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2F7EC91-BF2C-6049-8D0B-8E112178C395}"/>
                  </a:ext>
                </a:extLst>
              </p:cNvPr>
              <p:cNvSpPr/>
              <p:nvPr/>
            </p:nvSpPr>
            <p:spPr>
              <a:xfrm>
                <a:off x="536192" y="3592112"/>
                <a:ext cx="570648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2F7EC91-BF2C-6049-8D0B-8E112178C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92" y="3592112"/>
                <a:ext cx="5706488" cy="794320"/>
              </a:xfrm>
              <a:prstGeom prst="rect">
                <a:avLst/>
              </a:prstGeom>
              <a:blipFill>
                <a:blip r:embed="rId27"/>
                <a:stretch>
                  <a:fillRect l="-5987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B6A680C-CD64-CB48-9F17-6C3EA062DBAE}"/>
                  </a:ext>
                </a:extLst>
              </p:cNvPr>
              <p:cNvSpPr/>
              <p:nvPr/>
            </p:nvSpPr>
            <p:spPr>
              <a:xfrm>
                <a:off x="533269" y="4333470"/>
                <a:ext cx="7470299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B6A680C-CD64-CB48-9F17-6C3EA062D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69" y="4333470"/>
                <a:ext cx="7470299" cy="794320"/>
              </a:xfrm>
              <a:prstGeom prst="rect">
                <a:avLst/>
              </a:prstGeom>
              <a:blipFill>
                <a:blip r:embed="rId28"/>
                <a:stretch>
                  <a:fillRect l="-4414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1F4309D-0B8A-0D46-9A9F-64D3546092AA}"/>
                  </a:ext>
                </a:extLst>
              </p:cNvPr>
              <p:cNvSpPr/>
              <p:nvPr/>
            </p:nvSpPr>
            <p:spPr>
              <a:xfrm>
                <a:off x="533271" y="5111594"/>
                <a:ext cx="15318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1F4309D-0B8A-0D46-9A9F-64D354609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71" y="5111594"/>
                <a:ext cx="1531836" cy="369332"/>
              </a:xfrm>
              <a:prstGeom prst="rect">
                <a:avLst/>
              </a:prstGeom>
              <a:blipFill>
                <a:blip r:embed="rId2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032961-744C-0048-91C4-FF4A01616025}"/>
                  </a:ext>
                </a:extLst>
              </p:cNvPr>
              <p:cNvSpPr txBox="1"/>
              <p:nvPr/>
            </p:nvSpPr>
            <p:spPr>
              <a:xfrm>
                <a:off x="2661007" y="5480926"/>
                <a:ext cx="5856027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Unsere Zwischenergebnisse wurden nie größer als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032961-744C-0048-91C4-FF4A01616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07" y="5480926"/>
                <a:ext cx="5856027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0D76E6-C14F-0A44-87D8-2A2CC9A6FFD3}"/>
                  </a:ext>
                </a:extLst>
              </p:cNvPr>
              <p:cNvSpPr/>
              <p:nvPr/>
            </p:nvSpPr>
            <p:spPr>
              <a:xfrm>
                <a:off x="533270" y="5534101"/>
                <a:ext cx="144944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0D76E6-C14F-0A44-87D8-2A2CC9A6F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70" y="5534101"/>
                <a:ext cx="1449440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12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98729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Im Vergleich zu Marginalanfragen kommt </a:t>
                </a:r>
                <a:r>
                  <a:rPr lang="de-DE" dirty="0">
                    <a:solidFill>
                      <a:schemeClr val="accent1"/>
                    </a:solidFill>
                  </a:rPr>
                  <a:t>Absorbierung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als erster Schritt bei Anfragen mit Evidenz (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dirty="0"/>
                  <a:t>) hinzu</a:t>
                </a:r>
              </a:p>
              <a:p>
                <a:pPr lvl="1"/>
                <a:r>
                  <a:rPr lang="de-DE" dirty="0"/>
                  <a:t>Der Rest bleibt gleich: Faktoren aus Summen ausklammern, deren Argumente nicht von der Summe berührt werden</a:t>
                </a:r>
              </a:p>
              <a:p>
                <a:r>
                  <a:rPr lang="de-DE" dirty="0"/>
                  <a:t>Vorgehen zur Absorbierung von einer Beobachtung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: </a:t>
                </a:r>
              </a:p>
              <a:p>
                <a:endParaRPr lang="de-DE" dirty="0">
                  <a:solidFill>
                    <a:srgbClr val="FFC000"/>
                  </a:solidFill>
                </a:endParaRPr>
              </a:p>
              <a:p>
                <a:endParaRPr lang="de-DE" dirty="0">
                  <a:solidFill>
                    <a:srgbClr val="FFC000"/>
                  </a:solidFill>
                </a:endParaRPr>
              </a:p>
              <a:p>
                <a:endParaRPr lang="de-DE" dirty="0">
                  <a:solidFill>
                    <a:srgbClr val="FFC000"/>
                  </a:solidFill>
                </a:endParaRPr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Was heißt das im Rahmen von VE?</a:t>
                </a:r>
              </a:p>
              <a:p>
                <a:pPr lvl="1"/>
                <a:r>
                  <a:rPr lang="de-DE" dirty="0"/>
                  <a:t>Jeder Faktor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dirty="0"/>
                  <a:t> muss die Evidenz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absorbieren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müssen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r>
                  <a:rPr lang="de-DE" dirty="0"/>
                  <a:t> absorbieren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987296" cy="4240848"/>
              </a:xfrm>
              <a:blipFill>
                <a:blip r:embed="rId3"/>
                <a:stretch>
                  <a:fillRect l="-2063" t="-2687" r="-1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04966DB-A0AF-4140-93C4-30CAD2D43367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83BC1B-C1BB-B84C-B65D-A70EAD010A0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F762A84-008B-3A49-8715-A6ED2FB6539D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FBCD1C-4008-454D-8635-514889526241}"/>
                  </a:ext>
                </a:extLst>
              </p:cNvPr>
              <p:cNvCxnSpPr>
                <a:cxnSpLocks/>
                <a:stCxn id="42" idx="5"/>
                <a:endCxn id="6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32612E9-4812-FA48-A176-1E531291097F}"/>
                  </a:ext>
                </a:extLst>
              </p:cNvPr>
              <p:cNvCxnSpPr>
                <a:cxnSpLocks/>
                <a:stCxn id="64" idx="0"/>
                <a:endCxn id="5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0BBD538-B0DE-DD4A-8910-C2EFD7D8F9F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9F2036C-3515-4F4E-8DAC-B8511DEDD00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A7C2D923-A87E-3943-B2E9-CC7676DE61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AFF16F9-119F-6D44-93EE-02F45D2B5F3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8BE9EC8-494B-A74C-B9A1-F188F5BBD95F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5114513-CF25-2940-B309-F1F9FDE47DBE}"/>
                  </a:ext>
                </a:extLst>
              </p:cNvPr>
              <p:cNvCxnSpPr>
                <a:cxnSpLocks/>
                <a:stCxn id="57" idx="0"/>
                <a:endCxn id="6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EEA68C3-0963-3040-9A75-B99A83789119}"/>
                  </a:ext>
                </a:extLst>
              </p:cNvPr>
              <p:cNvCxnSpPr>
                <a:cxnSpLocks/>
                <a:stCxn id="62" idx="1"/>
                <a:endCxn id="4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19D4EAF-1C4C-6E46-A584-76B45ADC1CA1}"/>
                  </a:ext>
                </a:extLst>
              </p:cNvPr>
              <p:cNvCxnSpPr>
                <a:cxnSpLocks/>
                <a:stCxn id="55" idx="3"/>
                <a:endCxn id="6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59E2DF8-15A7-D345-AEC7-9E06C2F9D5E6}"/>
                  </a:ext>
                </a:extLst>
              </p:cNvPr>
              <p:cNvCxnSpPr>
                <a:cxnSpLocks/>
                <a:stCxn id="57" idx="4"/>
                <a:endCxn id="6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3425A3A-6E93-7B49-90E5-E2760FFB4C98}"/>
                  </a:ext>
                </a:extLst>
              </p:cNvPr>
              <p:cNvCxnSpPr>
                <a:cxnSpLocks/>
                <a:stCxn id="58" idx="0"/>
                <a:endCxn id="6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98595BC-EC61-1F46-AFD8-53D20499D69E}"/>
                  </a:ext>
                </a:extLst>
              </p:cNvPr>
              <p:cNvCxnSpPr>
                <a:cxnSpLocks/>
                <a:stCxn id="60" idx="3"/>
                <a:endCxn id="5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C1ED002-ADFB-F849-AE17-F4FEE8394B6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C67BD75-F8E1-274B-AB58-1B881240AD5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3E082786-E502-EE42-98A8-11B6ABAF93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49F8F90-E8D7-E04F-B688-77953CC321E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406407-38E6-6743-A2FE-AC8AF6F33D99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FCBE2C25-B1AB-D148-878B-0EDFD8A70A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318124E5-BA80-9544-A0D6-3FCC9CC2B78D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E1E6EC45-4C64-CA41-B2E9-B7726448BCEB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065E87A-99B4-064F-A8CF-2A8E50633B4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065E87A-99B4-064F-A8CF-2A8E50633B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7BD6CEE-5220-8D42-A8AA-5F0AD25FDD3C}"/>
                  </a:ext>
                </a:extLst>
              </p:cNvPr>
              <p:cNvCxnSpPr>
                <a:cxnSpLocks/>
                <a:stCxn id="64" idx="2"/>
                <a:endCxn id="5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5DDD509-95CD-6748-99D6-F78271911013}"/>
                </a:ext>
              </a:extLst>
            </p:cNvPr>
            <p:cNvCxnSpPr>
              <a:cxnSpLocks/>
              <a:stCxn id="57" idx="6"/>
              <a:endCxn id="6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05D2D5-16E1-0743-91D8-FF117642AE2D}"/>
                  </a:ext>
                </a:extLst>
              </p:cNvPr>
              <p:cNvSpPr txBox="1"/>
              <p:nvPr/>
            </p:nvSpPr>
            <p:spPr>
              <a:xfrm>
                <a:off x="646245" y="3517862"/>
                <a:ext cx="4701415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+mj-lt"/>
                  <a:buAutoNum type="alphaLcPeriod"/>
                </a:pPr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Wahrscheinlichkeiten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setzen</a:t>
                </a:r>
              </a:p>
              <a:p>
                <a:pPr marL="342900" indent="-342900">
                  <a:buFont typeface="+mj-lt"/>
                  <a:buAutoNum type="alphaLcPeriod"/>
                </a:pPr>
                <a:r>
                  <a:rPr lang="de-DE" dirty="0"/>
                  <a:t>Zeilen mit Wahrscheinlichkeit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fallen lassen</a:t>
                </a:r>
              </a:p>
              <a:p>
                <a:pPr marL="342900" indent="-342900">
                  <a:buFont typeface="+mj-lt"/>
                  <a:buAutoNum type="alphaLcPeriod"/>
                </a:pPr>
                <a:r>
                  <a:rPr lang="de-DE" dirty="0"/>
                  <a:t>Evidenzvariable fallen lassen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05D2D5-16E1-0743-91D8-FF117642A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5" y="3517862"/>
                <a:ext cx="4701415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EA32C5-B6AB-9D44-AB9D-D927105D1405}"/>
                  </a:ext>
                </a:extLst>
              </p:cNvPr>
              <p:cNvSpPr txBox="1"/>
              <p:nvPr/>
            </p:nvSpPr>
            <p:spPr>
              <a:xfrm>
                <a:off x="5621091" y="3794861"/>
                <a:ext cx="3276000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355600" indent="-355600">
                  <a:buFont typeface="+mj-lt"/>
                  <a:buAutoNum type="romanLcPeriod"/>
                </a:pPr>
                <a:r>
                  <a:rPr lang="de-DE" dirty="0"/>
                  <a:t>Zeilen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fallen lassen</a:t>
                </a:r>
              </a:p>
              <a:p>
                <a:pPr marL="342900" indent="-342900">
                  <a:buFont typeface="+mj-lt"/>
                  <a:buAutoNum type="romanLcPeriod"/>
                </a:pPr>
                <a:r>
                  <a:rPr lang="de-DE" dirty="0"/>
                  <a:t>Evidenzvariable fallen lassen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EA32C5-B6AB-9D44-AB9D-D927105D1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091" y="3794861"/>
                <a:ext cx="3276000" cy="64633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7EC3164-59F9-E847-AC67-E05902B870AA}"/>
              </a:ext>
            </a:extLst>
          </p:cNvPr>
          <p:cNvSpPr txBox="1"/>
          <p:nvPr/>
        </p:nvSpPr>
        <p:spPr>
          <a:xfrm>
            <a:off x="5528868" y="3463420"/>
            <a:ext cx="155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Kürzer gefasst:</a:t>
            </a:r>
          </a:p>
        </p:txBody>
      </p:sp>
    </p:spTree>
    <p:extLst>
      <p:ext uri="{BB962C8B-B14F-4D97-AF65-F5344CB8AC3E}">
        <p14:creationId xmlns:p14="http://schemas.microsoft.com/office/powerpoint/2010/main" val="25186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C005D050-0135-614F-83F4-023E84492D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Absorbieren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C005D050-0135-614F-83F4-023E84492D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6ABD43A-1A40-9542-AAEB-5BB1D1FA0BAD}"/>
                  </a:ext>
                </a:extLst>
              </p:cNvPr>
              <p:cNvCxnSpPr>
                <a:cxnSpLocks/>
                <a:stCxn id="91" idx="0"/>
                <a:endCxn id="93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9235751-F2BC-6A4B-AB31-9B2B77DFE59D}"/>
                  </a:ext>
                </a:extLst>
              </p:cNvPr>
              <p:cNvCxnSpPr>
                <a:cxnSpLocks/>
                <a:stCxn id="97" idx="2"/>
                <a:endCxn id="91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F23DC67D-675B-9E41-B3B2-CA5D712645A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4468" y="3047756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F23DC67D-675B-9E41-B3B2-CA5D712645A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4468" y="3047756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r="-260000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r="-16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r="-5869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100000" r="-260000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100000" r="-16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100000" r="-5869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192000" r="-260000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192000" r="-16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192000" r="-5869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304167" r="-26000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304167" r="-16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304167" r="-5869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404167" r="-26000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404167" r="-16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404167" r="-5869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504167" r="-260000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504167" r="-16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504167" r="-5869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580000" r="-260000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580000" r="-16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580000" r="-5869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708333" r="-26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708333" r="-16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708333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808333" r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808333" r="-1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808333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5EA20B41-7AC9-DA4C-B09A-3BB4C4C05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1005841"/>
                  </p:ext>
                </p:extLst>
              </p:nvPr>
            </p:nvGraphicFramePr>
            <p:xfrm>
              <a:off x="4795354" y="3047756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5EA20B41-7AC9-DA4C-B09A-3BB4C4C05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1005841"/>
                  </p:ext>
                </p:extLst>
              </p:nvPr>
            </p:nvGraphicFramePr>
            <p:xfrm>
              <a:off x="4795354" y="3047756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r="-21698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r="-16136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r="-5777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100000" r="-21698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100000" r="-16136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100000" r="-5777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192000" r="-21698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192000" r="-16136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192000" r="-57778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304167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304167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304167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404167" r="-21698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404167" r="-16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404167" r="-5777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504167" r="-21698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504167" r="-16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504167" r="-5777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580000" r="-21698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580000" r="-16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580000" r="-5777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708333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708333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708333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808333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8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8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E3FD3753-F05B-E74C-9277-0A8A6CE15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0436434"/>
                  </p:ext>
                </p:extLst>
              </p:nvPr>
            </p:nvGraphicFramePr>
            <p:xfrm>
              <a:off x="2876576" y="3047756"/>
              <a:ext cx="14758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E3FD3753-F05B-E74C-9277-0A8A6CE15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0436434"/>
                  </p:ext>
                </p:extLst>
              </p:nvPr>
            </p:nvGraphicFramePr>
            <p:xfrm>
              <a:off x="2876576" y="3047756"/>
              <a:ext cx="14758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r="-168182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95745" r="-57447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53846" r="-3846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27A63BF-B5BB-4840-B478-0EB85A57431C}"/>
              </a:ext>
            </a:extLst>
          </p:cNvPr>
          <p:cNvCxnSpPr>
            <a:cxnSpLocks/>
          </p:cNvCxnSpPr>
          <p:nvPr/>
        </p:nvCxnSpPr>
        <p:spPr>
          <a:xfrm flipV="1">
            <a:off x="634468" y="3517113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0B91485-7449-5A4F-A74D-99C26767196E}"/>
              </a:ext>
            </a:extLst>
          </p:cNvPr>
          <p:cNvCxnSpPr>
            <a:cxnSpLocks/>
          </p:cNvCxnSpPr>
          <p:nvPr/>
        </p:nvCxnSpPr>
        <p:spPr>
          <a:xfrm flipV="1">
            <a:off x="634468" y="3826321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0856AA-5951-A044-8BE2-7B581896FCC8}"/>
              </a:ext>
            </a:extLst>
          </p:cNvPr>
          <p:cNvCxnSpPr>
            <a:cxnSpLocks/>
          </p:cNvCxnSpPr>
          <p:nvPr/>
        </p:nvCxnSpPr>
        <p:spPr>
          <a:xfrm flipV="1">
            <a:off x="634468" y="4732486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6E32A5-603F-BF4D-B1BF-C566ED9306D9}"/>
              </a:ext>
            </a:extLst>
          </p:cNvPr>
          <p:cNvCxnSpPr>
            <a:cxnSpLocks/>
          </p:cNvCxnSpPr>
          <p:nvPr/>
        </p:nvCxnSpPr>
        <p:spPr>
          <a:xfrm flipV="1">
            <a:off x="634468" y="5041694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FCB9796-2585-D94D-8B69-094968915941}"/>
              </a:ext>
            </a:extLst>
          </p:cNvPr>
          <p:cNvSpPr/>
          <p:nvPr/>
        </p:nvSpPr>
        <p:spPr>
          <a:xfrm>
            <a:off x="1193034" y="3344070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7C9551-82BE-0046-9A9F-EDC731FE349C}"/>
              </a:ext>
            </a:extLst>
          </p:cNvPr>
          <p:cNvSpPr/>
          <p:nvPr/>
        </p:nvSpPr>
        <p:spPr>
          <a:xfrm>
            <a:off x="1189606" y="3671982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309E6AD-8351-E448-ACB6-C87EF55AC180}"/>
              </a:ext>
            </a:extLst>
          </p:cNvPr>
          <p:cNvSpPr/>
          <p:nvPr/>
        </p:nvSpPr>
        <p:spPr>
          <a:xfrm>
            <a:off x="1193033" y="4548914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702ABCB-7870-604D-8393-9E7CF1AD7B6B}"/>
              </a:ext>
            </a:extLst>
          </p:cNvPr>
          <p:cNvSpPr/>
          <p:nvPr/>
        </p:nvSpPr>
        <p:spPr>
          <a:xfrm>
            <a:off x="1189605" y="4876826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BF7640-FE55-3C4E-AC1B-6A3DFB4B8F35}"/>
              </a:ext>
            </a:extLst>
          </p:cNvPr>
          <p:cNvCxnSpPr>
            <a:cxnSpLocks/>
          </p:cNvCxnSpPr>
          <p:nvPr/>
        </p:nvCxnSpPr>
        <p:spPr>
          <a:xfrm>
            <a:off x="1461318" y="3047756"/>
            <a:ext cx="0" cy="2754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66CDCF0-7F32-694C-BAC3-3D87CAC9F1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1284478"/>
                  </p:ext>
                </p:extLst>
              </p:nvPr>
            </p:nvGraphicFramePr>
            <p:xfrm>
              <a:off x="2876576" y="3990120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19202787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4002507225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350846955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5231043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83632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66CDCF0-7F32-694C-BAC3-3D87CAC9F1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1284478"/>
                  </p:ext>
                </p:extLst>
              </p:nvPr>
            </p:nvGraphicFramePr>
            <p:xfrm>
              <a:off x="2876576" y="3990120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19202787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4002507225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350846955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73" t="-4000" r="-1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95745" t="-4000" r="-574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353846" t="-4000" r="-38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231043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73" t="-108333" r="-16818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95745" t="-108333" r="-5744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353846" t="-108333" r="-3846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3632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91667072-B868-B44E-B774-27FF37F2CE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88291"/>
                  </p:ext>
                </p:extLst>
              </p:nvPr>
            </p:nvGraphicFramePr>
            <p:xfrm>
              <a:off x="2876576" y="5189756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4169908476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22758517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1711462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8985791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75664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91667072-B868-B44E-B774-27FF37F2CE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88291"/>
                  </p:ext>
                </p:extLst>
              </p:nvPr>
            </p:nvGraphicFramePr>
            <p:xfrm>
              <a:off x="2876576" y="5189756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4169908476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22758517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1711462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2273" r="-16818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95745" r="-5744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353846" r="-3846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985791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2273" t="-104167" r="-1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95745" t="-104167" r="-574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353846" t="-104167" r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5664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E735DC2-6B28-F640-AC55-1F3F9078A2B8}"/>
              </a:ext>
            </a:extLst>
          </p:cNvPr>
          <p:cNvCxnSpPr>
            <a:cxnSpLocks/>
          </p:cNvCxnSpPr>
          <p:nvPr/>
        </p:nvCxnSpPr>
        <p:spPr>
          <a:xfrm flipV="1">
            <a:off x="4789060" y="3526659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C243DA1-E8C4-7C4B-9361-8BB511EAD115}"/>
              </a:ext>
            </a:extLst>
          </p:cNvPr>
          <p:cNvCxnSpPr>
            <a:cxnSpLocks/>
          </p:cNvCxnSpPr>
          <p:nvPr/>
        </p:nvCxnSpPr>
        <p:spPr>
          <a:xfrm flipV="1">
            <a:off x="4789060" y="4130507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3962BFC-9AAD-2F4A-B9FA-11B3D1FA1D45}"/>
              </a:ext>
            </a:extLst>
          </p:cNvPr>
          <p:cNvCxnSpPr>
            <a:cxnSpLocks/>
          </p:cNvCxnSpPr>
          <p:nvPr/>
        </p:nvCxnSpPr>
        <p:spPr>
          <a:xfrm flipV="1">
            <a:off x="4789060" y="4742032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AF69C1-F123-A042-9C5C-B188C5274993}"/>
              </a:ext>
            </a:extLst>
          </p:cNvPr>
          <p:cNvCxnSpPr>
            <a:cxnSpLocks/>
          </p:cNvCxnSpPr>
          <p:nvPr/>
        </p:nvCxnSpPr>
        <p:spPr>
          <a:xfrm flipV="1">
            <a:off x="4789060" y="5345880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5105D8F-9C1D-C744-802C-B06AC7DD6AC9}"/>
              </a:ext>
            </a:extLst>
          </p:cNvPr>
          <p:cNvSpPr/>
          <p:nvPr/>
        </p:nvSpPr>
        <p:spPr>
          <a:xfrm>
            <a:off x="6028347" y="3353616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31E03E-405D-F749-8F1E-3A564E4E18AF}"/>
              </a:ext>
            </a:extLst>
          </p:cNvPr>
          <p:cNvSpPr/>
          <p:nvPr/>
        </p:nvSpPr>
        <p:spPr>
          <a:xfrm>
            <a:off x="6024919" y="3976168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348C0BD-9961-4942-B7F1-7E4B57894E3D}"/>
              </a:ext>
            </a:extLst>
          </p:cNvPr>
          <p:cNvSpPr/>
          <p:nvPr/>
        </p:nvSpPr>
        <p:spPr>
          <a:xfrm>
            <a:off x="6028346" y="4558460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4DDC84-C73A-F04C-BE6F-383CB465BD84}"/>
              </a:ext>
            </a:extLst>
          </p:cNvPr>
          <p:cNvSpPr/>
          <p:nvPr/>
        </p:nvSpPr>
        <p:spPr>
          <a:xfrm>
            <a:off x="6024918" y="5181012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FFE649C-1E23-D541-B0CF-8C1829522527}"/>
              </a:ext>
            </a:extLst>
          </p:cNvPr>
          <p:cNvCxnSpPr>
            <a:cxnSpLocks/>
          </p:cNvCxnSpPr>
          <p:nvPr/>
        </p:nvCxnSpPr>
        <p:spPr>
          <a:xfrm>
            <a:off x="6276311" y="3028700"/>
            <a:ext cx="0" cy="2754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41B16C68-F6C6-EC44-BB97-1C5B706910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8123334"/>
                  </p:ext>
                </p:extLst>
              </p:nvPr>
            </p:nvGraphicFramePr>
            <p:xfrm>
              <a:off x="7150709" y="3047756"/>
              <a:ext cx="1559687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41B16C68-F6C6-EC44-BB97-1C5B706910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8123334"/>
                  </p:ext>
                </p:extLst>
              </p:nvPr>
            </p:nvGraphicFramePr>
            <p:xfrm>
              <a:off x="7150709" y="3047756"/>
              <a:ext cx="1559687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0"/>
                          <a:stretch>
                            <a:fillRect l="-1887" r="-132075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0"/>
                          <a:stretch>
                            <a:fillRect l="-122727" r="-59091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0"/>
                          <a:stretch>
                            <a:fillRect l="-376923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E9A6DEA-9EC4-DE4D-8661-F2C1EFAF6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7611484"/>
                  </p:ext>
                </p:extLst>
              </p:nvPr>
            </p:nvGraphicFramePr>
            <p:xfrm>
              <a:off x="7150709" y="36631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1651597832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331297046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526997637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2097070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E9A6DEA-9EC4-DE4D-8661-F2C1EFAF6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7611484"/>
                  </p:ext>
                </p:extLst>
              </p:nvPr>
            </p:nvGraphicFramePr>
            <p:xfrm>
              <a:off x="7150709" y="36631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1651597832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331297046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526997637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t="-4000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t="-4000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376923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97070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66325590-23B7-1F46-80A8-514580EAB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2954426"/>
                  </p:ext>
                </p:extLst>
              </p:nvPr>
            </p:nvGraphicFramePr>
            <p:xfrm>
              <a:off x="7150709" y="4274370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662466408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395640194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14871714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96426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66325590-23B7-1F46-80A8-514580EAB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2954426"/>
                  </p:ext>
                </p:extLst>
              </p:nvPr>
            </p:nvGraphicFramePr>
            <p:xfrm>
              <a:off x="7150709" y="4274370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662466408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395640194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14871714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887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22727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376923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4262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07B6A123-3A25-5B4A-BA80-52A3D639D7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7166433"/>
                  </p:ext>
                </p:extLst>
              </p:nvPr>
            </p:nvGraphicFramePr>
            <p:xfrm>
              <a:off x="7150709" y="4880675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3550928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600793643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4967008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79506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07B6A123-3A25-5B4A-BA80-52A3D639D7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7166433"/>
                  </p:ext>
                </p:extLst>
              </p:nvPr>
            </p:nvGraphicFramePr>
            <p:xfrm>
              <a:off x="7150709" y="4880675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3550928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600793643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4967008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887" t="-4000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22727" t="-4000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76923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95067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0848E3C2-971E-4F4D-AD20-9215B4F6E9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8331543"/>
                  </p:ext>
                </p:extLst>
              </p:nvPr>
            </p:nvGraphicFramePr>
            <p:xfrm>
              <a:off x="7150709" y="54976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35458810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22161282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71376195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38307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0848E3C2-971E-4F4D-AD20-9215B4F6E9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8331543"/>
                  </p:ext>
                </p:extLst>
              </p:nvPr>
            </p:nvGraphicFramePr>
            <p:xfrm>
              <a:off x="7150709" y="54976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35458810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22161282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71376195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887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22727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376923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8307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64E6066-6C67-7D4E-BE91-3213D6482A6B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772C466-7C1D-AE42-9F02-49C08AB579A8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0843C2B-D71B-7A4F-AEBB-AF4E165D16B8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B478E086-80DF-2043-9AF4-2F4F6D0658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623DCC68-4E1F-DA46-8100-A109D8C484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B0A95A8-6AD8-094F-B629-5F989AD31A51}"/>
                    </a:ext>
                  </a:extLst>
                </p:cNvPr>
                <p:cNvCxnSpPr>
                  <a:cxnSpLocks/>
                  <a:stCxn id="106" idx="5"/>
                  <a:endCxn id="128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AB829736-9A5E-6B47-9DDA-23C39F61ACBF}"/>
                    </a:ext>
                  </a:extLst>
                </p:cNvPr>
                <p:cNvCxnSpPr>
                  <a:cxnSpLocks/>
                  <a:stCxn id="128" idx="0"/>
                  <a:endCxn id="121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96D34A61-ADC4-2C43-AA15-7409DA23A3EF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60DD2C59-00BF-9D47-9657-0E2FD83FE4C8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1" name="TextBox 130">
                        <a:extLst>
                          <a:ext uri="{FF2B5EF4-FFF2-40B4-BE49-F238E27FC236}">
                            <a16:creationId xmlns:a16="http://schemas.microsoft.com/office/drawing/2014/main" id="{69B4F1EF-0CEE-DC43-BD46-9A3D5404F1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3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DD4AD9A6-BDF2-B144-A2B1-7AC10BE4791C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F5490C17-3400-DF49-9C16-7CFFC379DE2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9D33517F-2746-E849-A820-51173BC8B5A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9D33517F-2746-E849-A820-51173BC8B5A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B51EE-A63D-DA4D-B7DD-CD781785C5C7}"/>
                    </a:ext>
                  </a:extLst>
                </p:cNvPr>
                <p:cNvCxnSpPr>
                  <a:cxnSpLocks/>
                  <a:stCxn id="121" idx="0"/>
                  <a:endCxn id="126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8FA2C71-5356-314F-A92D-81F0EEF65047}"/>
                    </a:ext>
                  </a:extLst>
                </p:cNvPr>
                <p:cNvCxnSpPr>
                  <a:cxnSpLocks/>
                  <a:stCxn id="126" idx="1"/>
                  <a:endCxn id="105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3BC36DE-F5A1-5D47-B14E-CC4CAFAED8EC}"/>
                    </a:ext>
                  </a:extLst>
                </p:cNvPr>
                <p:cNvCxnSpPr>
                  <a:cxnSpLocks/>
                  <a:stCxn id="119" idx="3"/>
                  <a:endCxn id="126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324A682-3079-ED44-95CB-AD0E49FBAC70}"/>
                    </a:ext>
                  </a:extLst>
                </p:cNvPr>
                <p:cNvCxnSpPr>
                  <a:cxnSpLocks/>
                  <a:stCxn id="121" idx="4"/>
                  <a:endCxn id="124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8F2AC8CA-F3C0-D846-B317-A9E1DCCCDF1A}"/>
                    </a:ext>
                  </a:extLst>
                </p:cNvPr>
                <p:cNvCxnSpPr>
                  <a:cxnSpLocks/>
                  <a:stCxn id="124" idx="3"/>
                  <a:endCxn id="120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EE57D77A-736F-0C4E-929C-4C1D86CAE28D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F849013-B114-5E49-BC42-D6F515441D7F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7" name="TextBox 126">
                        <a:extLst>
                          <a:ext uri="{FF2B5EF4-FFF2-40B4-BE49-F238E27FC236}">
                            <a16:creationId xmlns:a16="http://schemas.microsoft.com/office/drawing/2014/main" id="{84F15E78-5659-D448-94A7-A06EDB6345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859095C5-3208-7F45-ADAE-5CC03ED4F2B5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A3BDCD50-0841-0D4B-ACB4-C0B98A0BAC16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4DDDED00-A071-4443-BF43-07248EEA87F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4DDDED00-A071-4443-BF43-07248EEA87F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BAB42D26-920A-9441-832F-5B9DF401C1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13B00E4A-A378-1345-8F57-E7FA982A34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1669E517-5AE4-D84D-820D-6887B8FF4E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F6C5D130-5A4B-044E-8D41-A11904A08C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7A864D7-0559-DF40-B5A4-B01087C662CE}"/>
                  </a:ext>
                </a:extLst>
              </p:cNvPr>
              <p:cNvCxnSpPr>
                <a:cxnSpLocks/>
                <a:stCxn id="121" idx="6"/>
                <a:endCxn id="130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426465D-2C28-7C4C-8BAE-38A72FA65C1F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9E4E8E9-2338-4849-BD20-62B7705AA131}"/>
                  </a:ext>
                </a:extLst>
              </p:cNvPr>
              <p:cNvSpPr/>
              <p:nvPr/>
            </p:nvSpPr>
            <p:spPr>
              <a:xfrm>
                <a:off x="2389631" y="2191099"/>
                <a:ext cx="6320765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de-DE" dirty="0"/>
                  <a:t>Quasi aus 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mit Anfrage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das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mit Anfrage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de-DE" dirty="0"/>
                  <a:t> gemacht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9E4E8E9-2338-4849-BD20-62B7705AA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631" y="2191099"/>
                <a:ext cx="6320765" cy="6463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0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404430"/>
          </a:xfrm>
        </p:spPr>
        <p:txBody>
          <a:bodyPr numCol="2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Künstliche Intelligenz &amp; Agenten</a:t>
            </a:r>
          </a:p>
          <a:p>
            <a:pPr lvl="1"/>
            <a:r>
              <a:rPr lang="de-DE" dirty="0"/>
              <a:t>Agentenabstraktion, Rationalität</a:t>
            </a:r>
          </a:p>
          <a:p>
            <a:pPr lvl="1"/>
            <a:r>
              <a:rPr lang="de-DE" dirty="0"/>
              <a:t>Aufgabenumgebung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Episodische PGMs</a:t>
            </a:r>
          </a:p>
          <a:p>
            <a:pPr lvl="1"/>
            <a:r>
              <a:rPr lang="de-DE" dirty="0"/>
              <a:t>Gerichtetes Modell: </a:t>
            </a:r>
            <a:r>
              <a:rPr lang="de-DE" dirty="0" err="1"/>
              <a:t>Bayes</a:t>
            </a:r>
            <a:r>
              <a:rPr lang="de-DE" dirty="0"/>
              <a:t> Netze (BNs)</a:t>
            </a:r>
          </a:p>
          <a:p>
            <a:pPr lvl="1"/>
            <a:r>
              <a:rPr lang="de-DE" dirty="0"/>
              <a:t>Ungerichtete Modelle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Exakte Inferenz in episodischen PGMs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Wahrscheinlichkeits- und Zustandsanfragen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Direkt auf den Modellen, mittels Hilfsstrukturen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Approximative Inferenz in episodischen PGMs</a:t>
            </a:r>
          </a:p>
          <a:p>
            <a:pPr lvl="1"/>
            <a:r>
              <a:rPr lang="de-DE" dirty="0"/>
              <a:t>Wahrscheinlichkeitsanfragen</a:t>
            </a:r>
          </a:p>
          <a:p>
            <a:pPr lvl="1"/>
            <a:r>
              <a:rPr lang="de-DE" dirty="0"/>
              <a:t>Deterministische, stochastische Algorithmen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Lernalgorithmen für episodische PGMs</a:t>
            </a:r>
          </a:p>
          <a:p>
            <a:pPr lvl="1"/>
            <a:r>
              <a:rPr lang="de-DE" dirty="0"/>
              <a:t>Bei (nicht) vollständigen Daten, (</a:t>
            </a:r>
            <a:r>
              <a:rPr lang="de-DE" dirty="0" err="1"/>
              <a:t>un</a:t>
            </a:r>
            <a:r>
              <a:rPr lang="de-DE" dirty="0"/>
              <a:t>)bekannter Struktur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Sequentielle PGMs und Inferenz</a:t>
            </a:r>
          </a:p>
          <a:p>
            <a:pPr lvl="1"/>
            <a:r>
              <a:rPr lang="de-DE" dirty="0"/>
              <a:t>Dynamische BNs, Hidden-</a:t>
            </a:r>
            <a:r>
              <a:rPr lang="de-DE" dirty="0" err="1"/>
              <a:t>Markov</a:t>
            </a:r>
            <a:r>
              <a:rPr lang="de-DE" dirty="0"/>
              <a:t>-Modelle</a:t>
            </a:r>
          </a:p>
          <a:p>
            <a:pPr lvl="1"/>
            <a:r>
              <a:rPr lang="de-DE" dirty="0" err="1"/>
              <a:t>filtering</a:t>
            </a:r>
            <a:r>
              <a:rPr lang="de-DE" dirty="0"/>
              <a:t> / </a:t>
            </a:r>
            <a:r>
              <a:rPr lang="de-DE" dirty="0" err="1"/>
              <a:t>prediction</a:t>
            </a:r>
            <a:r>
              <a:rPr lang="de-DE" dirty="0"/>
              <a:t> / </a:t>
            </a:r>
            <a:r>
              <a:rPr lang="de-DE" dirty="0" err="1"/>
              <a:t>hindsight</a:t>
            </a:r>
            <a:r>
              <a:rPr lang="de-DE" dirty="0"/>
              <a:t> Anfragen, wahrscheinlichste Zustandssequenz</a:t>
            </a:r>
          </a:p>
          <a:p>
            <a:pPr lvl="1"/>
            <a:r>
              <a:rPr lang="de-DE" dirty="0"/>
              <a:t>Exakter, approximativer Algorithmus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Entscheidungstheoretische PGMs</a:t>
            </a:r>
          </a:p>
          <a:p>
            <a:pPr lvl="1"/>
            <a:r>
              <a:rPr lang="de-DE" dirty="0"/>
              <a:t>Präferenzen, Nutzenprinzip</a:t>
            </a:r>
          </a:p>
          <a:p>
            <a:pPr lvl="1"/>
            <a:r>
              <a:rPr lang="de-DE" dirty="0"/>
              <a:t>PGMs mit Entscheidungs- und Nutzenknoten</a:t>
            </a:r>
          </a:p>
          <a:p>
            <a:pPr lvl="1"/>
            <a:r>
              <a:rPr lang="de-DE" dirty="0"/>
              <a:t>Berechnung der besten Aktion (Aktionssequenz)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Abschlussbetrachtungen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A6A54-5C92-0F49-93D7-42C9086C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Evidenz: Beispiel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797" y="1898060"/>
                <a:ext cx="771936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97" y="1898060"/>
                <a:ext cx="7719363" cy="794320"/>
              </a:xfrm>
              <a:prstGeom prst="rect">
                <a:avLst/>
              </a:prstGeom>
              <a:blipFill>
                <a:blip r:embed="rId2"/>
                <a:stretch>
                  <a:fillRect l="-4105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797" y="2597039"/>
                <a:ext cx="5016803" cy="90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97" y="2597039"/>
                <a:ext cx="5016803" cy="900952"/>
              </a:xfrm>
              <a:prstGeom prst="rect">
                <a:avLst/>
              </a:prstGeom>
              <a:blipFill>
                <a:blip r:embed="rId3"/>
                <a:stretch>
                  <a:fillRect l="-6566" t="-92958" b="-143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691" y="3618129"/>
                <a:ext cx="8209107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1" y="3618129"/>
                <a:ext cx="8209107" cy="794320"/>
              </a:xfrm>
              <a:prstGeom prst="rect">
                <a:avLst/>
              </a:prstGeom>
              <a:blipFill>
                <a:blip r:embed="rId4"/>
                <a:stretch>
                  <a:fillRect l="-3400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691" y="4461526"/>
                <a:ext cx="7285136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1" y="4461526"/>
                <a:ext cx="7285136" cy="794320"/>
              </a:xfrm>
              <a:prstGeom prst="rect">
                <a:avLst/>
              </a:prstGeom>
              <a:blipFill>
                <a:blip r:embed="rId5"/>
                <a:stretch>
                  <a:fillRect l="-3310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6ABD43A-1A40-9542-AAEB-5BB1D1FA0BAD}"/>
                  </a:ext>
                </a:extLst>
              </p:cNvPr>
              <p:cNvCxnSpPr>
                <a:cxnSpLocks/>
                <a:stCxn id="91" idx="0"/>
                <a:endCxn id="93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9235751-F2BC-6A4B-AB31-9B2B77DFE59D}"/>
                  </a:ext>
                </a:extLst>
              </p:cNvPr>
              <p:cNvCxnSpPr>
                <a:cxnSpLocks/>
                <a:stCxn id="97" idx="2"/>
                <a:endCxn id="91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/>
              <p:nvPr/>
            </p:nvSpPr>
            <p:spPr>
              <a:xfrm>
                <a:off x="654690" y="5230274"/>
                <a:ext cx="738562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de-DE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0" y="5230274"/>
                <a:ext cx="7385628" cy="794320"/>
              </a:xfrm>
              <a:prstGeom prst="rect">
                <a:avLst/>
              </a:prstGeom>
              <a:blipFill>
                <a:blip r:embed="rId25"/>
                <a:stretch>
                  <a:fillRect l="-3093" t="-119048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117707-B91B-7545-9009-55A9128AF54A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2400EB-1C26-4947-81FA-C60EC2ABB6BA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20D804C7-153C-534A-AE0A-C13DE7FAA4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30927C6-BF99-BE4B-995E-3D2B767583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0178567-44DC-D745-9D30-757FAD3D6796}"/>
                    </a:ext>
                  </a:extLst>
                </p:cNvPr>
                <p:cNvCxnSpPr>
                  <a:cxnSpLocks/>
                  <a:stCxn id="66" idx="5"/>
                  <a:endCxn id="11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E03C85D-CD3A-4F42-A613-CAFAFCD10A47}"/>
                    </a:ext>
                  </a:extLst>
                </p:cNvPr>
                <p:cNvCxnSpPr>
                  <a:cxnSpLocks/>
                  <a:stCxn id="115" idx="0"/>
                  <a:endCxn id="110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75A7572-CA43-8D48-989F-188441D34566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DBD0D19-DF62-8E41-AEA7-24DFF7202010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2FE60E6-49FA-1140-92F7-2CD6B94AD088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F8F5D6C-54A8-AE46-A624-14113A62A3A4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D2199D4-F2EF-E543-A32D-4778ADDB13FD}"/>
                    </a:ext>
                  </a:extLst>
                </p:cNvPr>
                <p:cNvCxnSpPr>
                  <a:cxnSpLocks/>
                  <a:stCxn id="110" idx="0"/>
                  <a:endCxn id="11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A0CDBE0-9B46-C94A-8810-6C6C5DBA639B}"/>
                    </a:ext>
                  </a:extLst>
                </p:cNvPr>
                <p:cNvCxnSpPr>
                  <a:cxnSpLocks/>
                  <a:stCxn id="113" idx="1"/>
                  <a:endCxn id="65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ACFC6EE-4F6B-4444-9EA6-E08B127A6B2F}"/>
                    </a:ext>
                  </a:extLst>
                </p:cNvPr>
                <p:cNvCxnSpPr>
                  <a:cxnSpLocks/>
                  <a:stCxn id="108" idx="3"/>
                  <a:endCxn id="113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B446C84-1A36-904B-A4D1-6EA4213CB5EB}"/>
                    </a:ext>
                  </a:extLst>
                </p:cNvPr>
                <p:cNvCxnSpPr>
                  <a:cxnSpLocks/>
                  <a:stCxn id="110" idx="4"/>
                  <a:endCxn id="11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3F23378E-6C5B-7A4A-A877-0C707A1611D5}"/>
                    </a:ext>
                  </a:extLst>
                </p:cNvPr>
                <p:cNvCxnSpPr>
                  <a:cxnSpLocks/>
                  <a:stCxn id="111" idx="3"/>
                  <a:endCxn id="109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EF965D3-271D-084D-9B23-5000773E23F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60384191-F53D-CE43-8DBD-9505D9372369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CA3B6263-7A2C-E644-B1E2-3870998B68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38682C9-6475-BE43-9E5C-F4B3624A53FE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9B40266-77B6-5B48-AF3B-1544AECE3C33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1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AD674B04-737E-F142-803C-7301F01A34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FA86716E-D44E-7C4E-BB9E-F122F6C030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1669E517-5AE4-D84D-820D-6887B8FF4E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3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D74217F0-928B-8C49-AF10-D8118B4566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47CA711-5C0B-DA44-936F-9B74630B7586}"/>
                  </a:ext>
                </a:extLst>
              </p:cNvPr>
              <p:cNvCxnSpPr>
                <a:cxnSpLocks/>
                <a:stCxn id="110" idx="6"/>
                <a:endCxn id="11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17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8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Evidenz: Beispiel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  <a:blipFill>
                <a:blip r:embed="rId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63692" y="3314830"/>
            <a:ext cx="2580308" cy="2156460"/>
            <a:chOff x="5901425" y="2314993"/>
            <a:chExt cx="2580308" cy="215646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156460"/>
              <a:chOff x="5863640" y="2314993"/>
              <a:chExt cx="2580308" cy="21564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93486" cy="358866"/>
                <a:chOff x="7241845" y="4112587"/>
                <a:chExt cx="393486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/>
              <p:nvPr/>
            </p:nvSpPr>
            <p:spPr>
              <a:xfrm>
                <a:off x="596147" y="1895375"/>
                <a:ext cx="738562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47" y="1895375"/>
                <a:ext cx="7385628" cy="794320"/>
              </a:xfrm>
              <a:prstGeom prst="rect">
                <a:avLst/>
              </a:prstGeom>
              <a:blipFill>
                <a:blip r:embed="rId24"/>
                <a:stretch>
                  <a:fillRect l="-3093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117707-B91B-7545-9009-55A9128AF54A}"/>
                </a:ext>
              </a:extLst>
            </p:cNvPr>
            <p:cNvGrpSpPr/>
            <p:nvPr/>
          </p:nvGrpSpPr>
          <p:grpSpPr>
            <a:xfrm>
              <a:off x="9263692" y="434132"/>
              <a:ext cx="2575454" cy="2156460"/>
              <a:chOff x="5901425" y="2314993"/>
              <a:chExt cx="2575454" cy="215646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2400EB-1C26-4947-81FA-C60EC2ABB6BA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156460"/>
                <a:chOff x="5863640" y="2314993"/>
                <a:chExt cx="2575454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20D804C7-153C-534A-AE0A-C13DE7FAA4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30927C6-BF99-BE4B-995E-3D2B767583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0178567-44DC-D745-9D30-757FAD3D6796}"/>
                    </a:ext>
                  </a:extLst>
                </p:cNvPr>
                <p:cNvCxnSpPr>
                  <a:cxnSpLocks/>
                  <a:stCxn id="66" idx="5"/>
                  <a:endCxn id="11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E03C85D-CD3A-4F42-A613-CAFAFCD10A47}"/>
                    </a:ext>
                  </a:extLst>
                </p:cNvPr>
                <p:cNvCxnSpPr>
                  <a:cxnSpLocks/>
                  <a:stCxn id="115" idx="0"/>
                  <a:endCxn id="110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75A7572-CA43-8D48-989F-188441D34566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DBD0D19-DF62-8E41-AEA7-24DFF7202010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2FE60E6-49FA-1140-92F7-2CD6B94AD088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F8F5D6C-54A8-AE46-A624-14113A62A3A4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D2199D4-F2EF-E543-A32D-4778ADDB13FD}"/>
                    </a:ext>
                  </a:extLst>
                </p:cNvPr>
                <p:cNvCxnSpPr>
                  <a:cxnSpLocks/>
                  <a:stCxn id="110" idx="0"/>
                  <a:endCxn id="11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A0CDBE0-9B46-C94A-8810-6C6C5DBA639B}"/>
                    </a:ext>
                  </a:extLst>
                </p:cNvPr>
                <p:cNvCxnSpPr>
                  <a:cxnSpLocks/>
                  <a:stCxn id="113" idx="1"/>
                  <a:endCxn id="65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ACFC6EE-4F6B-4444-9EA6-E08B127A6B2F}"/>
                    </a:ext>
                  </a:extLst>
                </p:cNvPr>
                <p:cNvCxnSpPr>
                  <a:cxnSpLocks/>
                  <a:stCxn id="108" idx="3"/>
                  <a:endCxn id="113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B446C84-1A36-904B-A4D1-6EA4213CB5EB}"/>
                    </a:ext>
                  </a:extLst>
                </p:cNvPr>
                <p:cNvCxnSpPr>
                  <a:cxnSpLocks/>
                  <a:stCxn id="110" idx="4"/>
                  <a:endCxn id="11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EF965D3-271D-084D-9B23-5000773E23F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60384191-F53D-CE43-8DBD-9505D9372369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CA3B6263-7A2C-E644-B1E2-3870998B68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38682C9-6475-BE43-9E5C-F4B3624A53FE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9B40266-77B6-5B48-AF3B-1544AECE3C33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AD674B04-737E-F142-803C-7301F01A34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D74217F0-928B-8C49-AF10-D8118B4566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47CA711-5C0B-DA44-936F-9B74630B7586}"/>
                  </a:ext>
                </a:extLst>
              </p:cNvPr>
              <p:cNvCxnSpPr>
                <a:cxnSpLocks/>
                <a:stCxn id="110" idx="6"/>
                <a:endCxn id="11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5194482C-53A5-184A-AF7E-B7222D5E4C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8411926"/>
                  </p:ext>
                </p:extLst>
              </p:nvPr>
            </p:nvGraphicFramePr>
            <p:xfrm>
              <a:off x="359999" y="4034547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5194482C-53A5-184A-AF7E-B7222D5E4C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8411926"/>
                  </p:ext>
                </p:extLst>
              </p:nvPr>
            </p:nvGraphicFramePr>
            <p:xfrm>
              <a:off x="359999" y="4034547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4167" r="-16590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5745" t="-4167" r="-5531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5384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100000" r="-165909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5745" t="-100000" r="-55319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5384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208333" r="-16590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5745" t="-208333" r="-5531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5384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296000" r="-165909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5745" t="-296000" r="-55319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5384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412500" r="-1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5745" t="-412500" r="-5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5384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2" name="Table 121">
                <a:extLst>
                  <a:ext uri="{FF2B5EF4-FFF2-40B4-BE49-F238E27FC236}">
                    <a16:creationId xmlns:a16="http://schemas.microsoft.com/office/drawing/2014/main" id="{7B689F03-DA61-8844-AA85-FCB67552E9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747145"/>
                  </p:ext>
                </p:extLst>
              </p:nvPr>
            </p:nvGraphicFramePr>
            <p:xfrm>
              <a:off x="2321803" y="4034547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2" name="Table 121">
                <a:extLst>
                  <a:ext uri="{FF2B5EF4-FFF2-40B4-BE49-F238E27FC236}">
                    <a16:creationId xmlns:a16="http://schemas.microsoft.com/office/drawing/2014/main" id="{7B689F03-DA61-8844-AA85-FCB67552E9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747145"/>
                  </p:ext>
                </p:extLst>
              </p:nvPr>
            </p:nvGraphicFramePr>
            <p:xfrm>
              <a:off x="2321803" y="4034547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2222" t="-4167" r="-6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70370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2222" t="-100000" r="-6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70370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2222" t="-208333" r="-6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70370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058DFCB-A658-2D41-AF8B-03615461963F}"/>
              </a:ext>
            </a:extLst>
          </p:cNvPr>
          <p:cNvGrpSpPr/>
          <p:nvPr/>
        </p:nvGrpSpPr>
        <p:grpSpPr>
          <a:xfrm>
            <a:off x="1833892" y="4319327"/>
            <a:ext cx="540849" cy="490380"/>
            <a:chOff x="4735923" y="3363230"/>
            <a:chExt cx="540849" cy="490380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F3169BE-B6E5-6C4D-8735-573E47ABE80F}"/>
                </a:ext>
              </a:extLst>
            </p:cNvPr>
            <p:cNvCxnSpPr>
              <a:cxnSpLocks/>
              <a:endCxn id="126" idx="1"/>
            </p:cNvCxnSpPr>
            <p:nvPr/>
          </p:nvCxnSpPr>
          <p:spPr>
            <a:xfrm>
              <a:off x="4735923" y="3547896"/>
              <a:ext cx="24076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E0B17C7-EF07-0845-8E0F-448FE69F84AE}"/>
                </a:ext>
              </a:extLst>
            </p:cNvPr>
            <p:cNvCxnSpPr>
              <a:cxnSpLocks/>
              <a:stCxn id="119" idx="3"/>
              <a:endCxn id="126" idx="1"/>
            </p:cNvCxnSpPr>
            <p:nvPr/>
          </p:nvCxnSpPr>
          <p:spPr>
            <a:xfrm flipV="1">
              <a:off x="4737834" y="3547896"/>
              <a:ext cx="238856" cy="3057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C23D957-4E62-D94F-9AB8-EC19BD343BCB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3CEF7A1-9527-5F4A-964B-AD8931E54769}"/>
              </a:ext>
            </a:extLst>
          </p:cNvPr>
          <p:cNvGrpSpPr/>
          <p:nvPr/>
        </p:nvGrpSpPr>
        <p:grpSpPr>
          <a:xfrm>
            <a:off x="1833892" y="4610946"/>
            <a:ext cx="540849" cy="810506"/>
            <a:chOff x="4178203" y="2936498"/>
            <a:chExt cx="540849" cy="81050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AA27B9A-9623-BA46-925F-88A9EDD44896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 flipV="1">
              <a:off x="4178203" y="3121164"/>
              <a:ext cx="240767" cy="2993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2E1E12F-E592-6F47-8E1C-255F3FD89A2A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 flipV="1">
              <a:off x="4178203" y="3121164"/>
              <a:ext cx="240767" cy="62584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C9EAA17-2733-6A44-B872-564ECB248F5D}"/>
                </a:ext>
              </a:extLst>
            </p:cNvPr>
            <p:cNvSpPr txBox="1"/>
            <p:nvPr/>
          </p:nvSpPr>
          <p:spPr>
            <a:xfrm>
              <a:off x="4418970" y="2936498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6258559" y="1917784"/>
            <a:ext cx="1575421" cy="7688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4793775-209F-6343-88D4-5CB26D76AFD6}"/>
                  </a:ext>
                </a:extLst>
              </p:cNvPr>
              <p:cNvSpPr/>
              <p:nvPr/>
            </p:nvSpPr>
            <p:spPr>
              <a:xfrm>
                <a:off x="707907" y="2819935"/>
                <a:ext cx="628217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4793775-209F-6343-88D4-5CB26D76A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2819935"/>
                <a:ext cx="6282173" cy="794320"/>
              </a:xfrm>
              <a:prstGeom prst="rect">
                <a:avLst/>
              </a:prstGeom>
              <a:blipFill>
                <a:blip r:embed="rId35"/>
                <a:stretch>
                  <a:fillRect l="-5455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Evidenz: Beispiel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  <a:blipFill>
                <a:blip r:embed="rId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117707-B91B-7545-9009-55A9128AF54A}"/>
                </a:ext>
              </a:extLst>
            </p:cNvPr>
            <p:cNvGrpSpPr/>
            <p:nvPr/>
          </p:nvGrpSpPr>
          <p:grpSpPr>
            <a:xfrm>
              <a:off x="9263692" y="735020"/>
              <a:ext cx="2425903" cy="1855572"/>
              <a:chOff x="5901425" y="2615881"/>
              <a:chExt cx="2425903" cy="185557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2400EB-1C26-4947-81FA-C60EC2ABB6BA}"/>
                  </a:ext>
                </a:extLst>
              </p:cNvPr>
              <p:cNvGrpSpPr/>
              <p:nvPr/>
            </p:nvGrpSpPr>
            <p:grpSpPr>
              <a:xfrm>
                <a:off x="5901425" y="2615881"/>
                <a:ext cx="2425903" cy="1855572"/>
                <a:chOff x="5863640" y="2615881"/>
                <a:chExt cx="2425903" cy="185557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30927C6-BF99-BE4B-995E-3D2B767583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0178567-44DC-D745-9D30-757FAD3D6796}"/>
                    </a:ext>
                  </a:extLst>
                </p:cNvPr>
                <p:cNvCxnSpPr>
                  <a:cxnSpLocks/>
                  <a:stCxn id="66" idx="5"/>
                  <a:endCxn id="11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E03C85D-CD3A-4F42-A613-CAFAFCD10A47}"/>
                    </a:ext>
                  </a:extLst>
                </p:cNvPr>
                <p:cNvCxnSpPr>
                  <a:cxnSpLocks/>
                  <a:stCxn id="115" idx="0"/>
                  <a:endCxn id="110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75A7572-CA43-8D48-989F-188441D34566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DBD0D19-DF62-8E41-AEA7-24DFF7202010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381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2FE60E6-49FA-1140-92F7-2CD6B94AD088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F8F5D6C-54A8-AE46-A624-14113A62A3A4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D2199D4-F2EF-E543-A32D-4778ADDB13FD}"/>
                    </a:ext>
                  </a:extLst>
                </p:cNvPr>
                <p:cNvCxnSpPr>
                  <a:cxnSpLocks/>
                  <a:stCxn id="110" idx="0"/>
                  <a:endCxn id="11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B446C84-1A36-904B-A4D1-6EA4213CB5EB}"/>
                    </a:ext>
                  </a:extLst>
                </p:cNvPr>
                <p:cNvCxnSpPr>
                  <a:cxnSpLocks/>
                  <a:stCxn id="110" idx="4"/>
                  <a:endCxn id="11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EF965D3-271D-084D-9B23-5000773E23F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60384191-F53D-CE43-8DBD-9505D9372369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CA3B6263-7A2C-E644-B1E2-3870998B68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38682C9-6475-BE43-9E5C-F4B3624A53FE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9B40266-77B6-5B48-AF3B-1544AECE3C33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D74217F0-928B-8C49-AF10-D8118B4566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47CA711-5C0B-DA44-936F-9B74630B7586}"/>
                  </a:ext>
                </a:extLst>
              </p:cNvPr>
              <p:cNvCxnSpPr>
                <a:cxnSpLocks/>
                <a:stCxn id="110" idx="6"/>
                <a:endCxn id="11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4328159" y="1908096"/>
            <a:ext cx="2570481" cy="7688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258F5-6E6D-0F44-9EFA-FD77234754D1}"/>
              </a:ext>
            </a:extLst>
          </p:cNvPr>
          <p:cNvSpPr txBox="1"/>
          <p:nvPr/>
        </p:nvSpPr>
        <p:spPr>
          <a:xfrm>
            <a:off x="5763463" y="1536949"/>
            <a:ext cx="12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Wie vorher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/>
              <p:nvPr/>
            </p:nvSpPr>
            <p:spPr>
              <a:xfrm>
                <a:off x="707907" y="1895375"/>
                <a:ext cx="628217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1895375"/>
                <a:ext cx="6282173" cy="794320"/>
              </a:xfrm>
              <a:prstGeom prst="rect">
                <a:avLst/>
              </a:prstGeom>
              <a:blipFill>
                <a:blip r:embed="rId30"/>
                <a:stretch>
                  <a:fillRect l="-5455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/>
              <p:nvPr/>
            </p:nvSpPr>
            <p:spPr>
              <a:xfrm>
                <a:off x="707907" y="2821398"/>
                <a:ext cx="443305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2821398"/>
                <a:ext cx="4433053" cy="794320"/>
              </a:xfrm>
              <a:prstGeom prst="rect">
                <a:avLst/>
              </a:prstGeom>
              <a:blipFill>
                <a:blip r:embed="rId31"/>
                <a:stretch>
                  <a:fillRect l="-7429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91378667-0F6F-3247-8A99-C6F66AE0B3EC}"/>
              </a:ext>
            </a:extLst>
          </p:cNvPr>
          <p:cNvGrpSpPr/>
          <p:nvPr/>
        </p:nvGrpSpPr>
        <p:grpSpPr>
          <a:xfrm>
            <a:off x="9263692" y="3314830"/>
            <a:ext cx="2575454" cy="2156460"/>
            <a:chOff x="5901425" y="2314993"/>
            <a:chExt cx="2575454" cy="215646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F28A522-E9E4-744D-9026-8200179868BC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156460"/>
              <a:chOff x="5863640" y="2314993"/>
              <a:chExt cx="2575454" cy="21564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F25C380C-FFB0-AA4B-A005-0E3AC1953967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326252E-971F-1D45-941E-AE917A2E1F5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EA185EC-1C49-E740-86D0-365A89925A58}"/>
                  </a:ext>
                </a:extLst>
              </p:cNvPr>
              <p:cNvCxnSpPr>
                <a:cxnSpLocks/>
                <a:stCxn id="121" idx="5"/>
                <a:endCxn id="15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42F8197-D888-DB4E-9CC2-ECC8335EF8CA}"/>
                  </a:ext>
                </a:extLst>
              </p:cNvPr>
              <p:cNvCxnSpPr>
                <a:cxnSpLocks/>
                <a:stCxn id="150" idx="0"/>
                <a:endCxn id="14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E4F001C-2CD7-B54D-9AA2-C5797808618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2C33972-EB96-D443-9DA6-0A464543FF9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5B598645-6907-DF4E-9376-8083AE1626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E6F47D2-05A1-FF4C-8B77-2A4C6111798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E07E57B-A9D6-FD4A-BA6B-9DC9432735F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E321354-33F8-4A41-BDD6-B01C19DD07AF}"/>
                  </a:ext>
                </a:extLst>
              </p:cNvPr>
              <p:cNvCxnSpPr>
                <a:cxnSpLocks/>
                <a:stCxn id="145" idx="0"/>
                <a:endCxn id="14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445D428-F427-294B-ACC9-2021260FA368}"/>
                  </a:ext>
                </a:extLst>
              </p:cNvPr>
              <p:cNvCxnSpPr>
                <a:cxnSpLocks/>
                <a:stCxn id="148" idx="1"/>
                <a:endCxn id="12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520FF7F-BBF2-204B-874A-475C1A07DE56}"/>
                  </a:ext>
                </a:extLst>
              </p:cNvPr>
              <p:cNvCxnSpPr>
                <a:cxnSpLocks/>
                <a:stCxn id="143" idx="3"/>
                <a:endCxn id="14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C5FB9DE-DCD8-294C-A9C3-AE7972C7A9DD}"/>
                  </a:ext>
                </a:extLst>
              </p:cNvPr>
              <p:cNvCxnSpPr>
                <a:cxnSpLocks/>
                <a:stCxn id="145" idx="4"/>
                <a:endCxn id="14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FCA8C09-44B1-184C-9ECD-DB8A238FF13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5138A28-43BE-DF46-ADDD-36B5C33119D7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6A68DE8-2D44-C14F-903B-2975B830F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1BEDCC-7C6E-C241-A3A6-987325CEB56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435998" cy="358866"/>
                <a:chOff x="7241845" y="4112587"/>
                <a:chExt cx="435998" cy="358866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82CE1B1-E1C8-D24A-96E5-2BAB2723E6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blipFill>
                      <a:blip r:embed="rId34"/>
                      <a:stretch>
                        <a:fillRect l="-22727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D9989B3C-3DCC-3D47-BD78-CFBB1A84AB1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7AE397B-9C87-CB45-B257-CD275E2CD3B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76D6AA9-A111-2C45-A9A5-2E9E74DAB7BC}"/>
                </a:ext>
              </a:extLst>
            </p:cNvPr>
            <p:cNvCxnSpPr>
              <a:cxnSpLocks/>
              <a:stCxn id="145" idx="6"/>
              <a:endCxn id="15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3" name="Table 192">
                <a:extLst>
                  <a:ext uri="{FF2B5EF4-FFF2-40B4-BE49-F238E27FC236}">
                    <a16:creationId xmlns:a16="http://schemas.microsoft.com/office/drawing/2014/main" id="{A88E1412-54E5-5B46-B462-DBDF0B8D45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3464015"/>
                  </p:ext>
                </p:extLst>
              </p:nvPr>
            </p:nvGraphicFramePr>
            <p:xfrm>
              <a:off x="7842698" y="3091662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3" name="Table 192">
                <a:extLst>
                  <a:ext uri="{FF2B5EF4-FFF2-40B4-BE49-F238E27FC236}">
                    <a16:creationId xmlns:a16="http://schemas.microsoft.com/office/drawing/2014/main" id="{A88E1412-54E5-5B46-B462-DBDF0B8D45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3464015"/>
                  </p:ext>
                </p:extLst>
              </p:nvPr>
            </p:nvGraphicFramePr>
            <p:xfrm>
              <a:off x="7842698" y="3091662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2222"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35294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2222"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35294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2222"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35294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4" name="Table 193">
                <a:extLst>
                  <a:ext uri="{FF2B5EF4-FFF2-40B4-BE49-F238E27FC236}">
                    <a16:creationId xmlns:a16="http://schemas.microsoft.com/office/drawing/2014/main" id="{0726D9D8-DD9C-6E4B-9D65-EC5C648ED9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48769"/>
                  </p:ext>
                </p:extLst>
              </p:nvPr>
            </p:nvGraphicFramePr>
            <p:xfrm>
              <a:off x="5337417" y="3088425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4" name="Table 193">
                <a:extLst>
                  <a:ext uri="{FF2B5EF4-FFF2-40B4-BE49-F238E27FC236}">
                    <a16:creationId xmlns:a16="http://schemas.microsoft.com/office/drawing/2014/main" id="{0726D9D8-DD9C-6E4B-9D65-EC5C648ED9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48769"/>
                  </p:ext>
                </p:extLst>
              </p:nvPr>
            </p:nvGraphicFramePr>
            <p:xfrm>
              <a:off x="5337417" y="3088425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4167" r="-302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4167" r="-14181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104167" r="-302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104167" r="-14181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204167" r="-302273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204167" r="-141818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204167" r="-77273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204167" b="-6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304167" r="-302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304167" r="-141818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304167" r="-77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388000" r="-3022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388000" r="-141818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388000" r="-772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388000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508333" r="-302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508333" r="-14181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608333" r="-30227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608333" r="-14181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608333" r="-7727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6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708333" r="-302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708333" r="-141818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708333" r="-77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808333" r="-302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81818" t="-808333" r="-141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273" t="-808333" r="-77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423529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7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3" grpId="0"/>
      <p:bldP spid="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Evidenz: Beispiel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  <a:blipFill>
                <a:blip r:embed="rId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D2400EB-1C26-4947-81FA-C60EC2ABB6BA}"/>
                </a:ext>
              </a:extLst>
            </p:cNvPr>
            <p:cNvGrpSpPr/>
            <p:nvPr/>
          </p:nvGrpSpPr>
          <p:grpSpPr>
            <a:xfrm>
              <a:off x="9263692" y="1368060"/>
              <a:ext cx="1787555" cy="1231788"/>
              <a:chOff x="5863640" y="3248921"/>
              <a:chExt cx="1787555" cy="12317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30927C6-BF99-BE4B-995E-3D2B767583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178567-44DC-D745-9D30-757FAD3D6796}"/>
                  </a:ext>
                </a:extLst>
              </p:cNvPr>
              <p:cNvCxnSpPr>
                <a:cxnSpLocks/>
                <a:stCxn id="66" idx="5"/>
                <a:endCxn id="115" idx="1"/>
              </p:cNvCxnSpPr>
              <p:nvPr/>
            </p:nvCxnSpPr>
            <p:spPr>
              <a:xfrm>
                <a:off x="6693294" y="3970904"/>
                <a:ext cx="399901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E03C85D-CD3A-4F42-A613-CAFAFCD10A47}"/>
                  </a:ext>
                </a:extLst>
              </p:cNvPr>
              <p:cNvCxnSpPr>
                <a:cxnSpLocks/>
                <a:stCxn id="115" idx="0"/>
                <a:endCxn id="110" idx="4"/>
              </p:cNvCxnSpPr>
              <p:nvPr/>
            </p:nvCxnSpPr>
            <p:spPr>
              <a:xfrm flipV="1">
                <a:off x="7165195" y="3638434"/>
                <a:ext cx="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2FE60E6-49FA-1140-92F7-2CD6B94AD088}"/>
                  </a:ext>
                </a:extLst>
              </p:cNvPr>
              <p:cNvGrpSpPr/>
              <p:nvPr/>
            </p:nvGrpSpPr>
            <p:grpSpPr>
              <a:xfrm>
                <a:off x="6875321" y="4112587"/>
                <a:ext cx="361874" cy="368122"/>
                <a:chOff x="6875321" y="4112587"/>
                <a:chExt cx="361874" cy="368122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F8F5D6C-54A8-AE46-A624-14113A62A3A4}"/>
                    </a:ext>
                  </a:extLst>
                </p:cNvPr>
                <p:cNvSpPr/>
                <p:nvPr/>
              </p:nvSpPr>
              <p:spPr>
                <a:xfrm>
                  <a:off x="709319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75321" y="4265265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5321" y="4265265"/>
                      <a:ext cx="232371" cy="215444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l="-21053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D74217F0-928B-8C49-AF10-D8118B45665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1751071" y="2028343"/>
            <a:ext cx="3196849" cy="44236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/>
              <p:nvPr/>
            </p:nvSpPr>
            <p:spPr>
              <a:xfrm>
                <a:off x="707907" y="1895375"/>
                <a:ext cx="432129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1895375"/>
                <a:ext cx="4321293" cy="794320"/>
              </a:xfrm>
              <a:prstGeom prst="rect">
                <a:avLst/>
              </a:prstGeom>
              <a:blipFill>
                <a:blip r:embed="rId28"/>
                <a:stretch>
                  <a:fillRect l="-7625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/>
              <p:nvPr/>
            </p:nvSpPr>
            <p:spPr>
              <a:xfrm>
                <a:off x="707907" y="2821398"/>
                <a:ext cx="252297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2821398"/>
                <a:ext cx="2522973" cy="794320"/>
              </a:xfrm>
              <a:prstGeom prst="rect">
                <a:avLst/>
              </a:prstGeom>
              <a:blipFill>
                <a:blip r:embed="rId29"/>
                <a:stretch>
                  <a:fillRect l="-13065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91378667-0F6F-3247-8A99-C6F66AE0B3EC}"/>
              </a:ext>
            </a:extLst>
          </p:cNvPr>
          <p:cNvGrpSpPr/>
          <p:nvPr/>
        </p:nvGrpSpPr>
        <p:grpSpPr>
          <a:xfrm>
            <a:off x="9263692" y="3615718"/>
            <a:ext cx="2425903" cy="1855572"/>
            <a:chOff x="5901425" y="2615881"/>
            <a:chExt cx="2425903" cy="1855572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F28A522-E9E4-744D-9026-8200179868BC}"/>
                </a:ext>
              </a:extLst>
            </p:cNvPr>
            <p:cNvGrpSpPr/>
            <p:nvPr/>
          </p:nvGrpSpPr>
          <p:grpSpPr>
            <a:xfrm>
              <a:off x="5901425" y="2615881"/>
              <a:ext cx="2425903" cy="1855572"/>
              <a:chOff x="5863640" y="2615881"/>
              <a:chExt cx="2425903" cy="185557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326252E-971F-1D45-941E-AE917A2E1F5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EA185EC-1C49-E740-86D0-365A89925A58}"/>
                  </a:ext>
                </a:extLst>
              </p:cNvPr>
              <p:cNvCxnSpPr>
                <a:cxnSpLocks/>
                <a:stCxn id="121" idx="5"/>
                <a:endCxn id="15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42F8197-D888-DB4E-9CC2-ECC8335EF8CA}"/>
                  </a:ext>
                </a:extLst>
              </p:cNvPr>
              <p:cNvCxnSpPr>
                <a:cxnSpLocks/>
                <a:stCxn id="150" idx="0"/>
                <a:endCxn id="14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E4F001C-2CD7-B54D-9AA2-C5797808618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2C33972-EB96-D443-9DA6-0A464543FF9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5B598645-6907-DF4E-9376-8083AE1626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5B598645-6907-DF4E-9376-8083AE1626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 l="-2381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E6F47D2-05A1-FF4C-8B77-2A4C6111798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E07E57B-A9D6-FD4A-BA6B-9DC9432735F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31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E321354-33F8-4A41-BDD6-B01C19DD07AF}"/>
                  </a:ext>
                </a:extLst>
              </p:cNvPr>
              <p:cNvCxnSpPr>
                <a:cxnSpLocks/>
                <a:stCxn id="145" idx="0"/>
                <a:endCxn id="14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C5FB9DE-DCD8-294C-A9C3-AE7972C7A9DD}"/>
                  </a:ext>
                </a:extLst>
              </p:cNvPr>
              <p:cNvCxnSpPr>
                <a:cxnSpLocks/>
                <a:stCxn id="145" idx="4"/>
                <a:endCxn id="14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FCA8C09-44B1-184C-9ECD-DB8A238FF13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5138A28-43BE-DF46-ADDD-36B5C33119D7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6A68DE8-2D44-C14F-903B-2975B830F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1BEDCC-7C6E-C241-A3A6-987325CEB56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435998" cy="358866"/>
                <a:chOff x="7241845" y="4112587"/>
                <a:chExt cx="435998" cy="358866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82CE1B1-E1C8-D24A-96E5-2BAB2723E6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 l="-22727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7AE397B-9C87-CB45-B257-CD275E2CD3B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76D6AA9-A111-2C45-A9A5-2E9E74DAB7BC}"/>
                </a:ext>
              </a:extLst>
            </p:cNvPr>
            <p:cNvCxnSpPr>
              <a:cxnSpLocks/>
              <a:stCxn id="145" idx="6"/>
              <a:endCxn id="15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11A739AD-9029-E747-BA9E-45A47D6782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8062821"/>
                  </p:ext>
                </p:extLst>
              </p:nvPr>
            </p:nvGraphicFramePr>
            <p:xfrm>
              <a:off x="4776469" y="3969068"/>
              <a:ext cx="917448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85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11A739AD-9029-E747-BA9E-45A47D6782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8062821"/>
                  </p:ext>
                </p:extLst>
              </p:nvPr>
            </p:nvGraphicFramePr>
            <p:xfrm>
              <a:off x="4776469" y="3969068"/>
              <a:ext cx="917448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85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r="-6590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55172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96000" r="-65909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55172" t="-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73" t="-204167" r="-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55172" t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2" name="Table 71">
                <a:extLst>
                  <a:ext uri="{FF2B5EF4-FFF2-40B4-BE49-F238E27FC236}">
                    <a16:creationId xmlns:a16="http://schemas.microsoft.com/office/drawing/2014/main" id="{EC99E86B-F481-3648-998C-9811C60204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1197437"/>
                  </p:ext>
                </p:extLst>
              </p:nvPr>
            </p:nvGraphicFramePr>
            <p:xfrm>
              <a:off x="2420458" y="3965056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2" name="Table 71">
                <a:extLst>
                  <a:ext uri="{FF2B5EF4-FFF2-40B4-BE49-F238E27FC236}">
                    <a16:creationId xmlns:a16="http://schemas.microsoft.com/office/drawing/2014/main" id="{EC99E86B-F481-3648-998C-9811C60204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1197437"/>
                  </p:ext>
                </p:extLst>
              </p:nvPr>
            </p:nvGraphicFramePr>
            <p:xfrm>
              <a:off x="2420458" y="3965056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32353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32353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132353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02FEF304-93EB-3748-A1D0-1FC59600BC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9615906"/>
                  </p:ext>
                </p:extLst>
              </p:nvPr>
            </p:nvGraphicFramePr>
            <p:xfrm>
              <a:off x="5936916" y="3974392"/>
              <a:ext cx="3294634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687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24∙50∙5∙18=108.000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6∙1∙8∙17=816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8∙50∙5∙18=36.000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2∙1∙8∙17=272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02FEF304-93EB-3748-A1D0-1FC59600BC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9615906"/>
                  </p:ext>
                </p:extLst>
              </p:nvPr>
            </p:nvGraphicFramePr>
            <p:xfrm>
              <a:off x="5936916" y="3974392"/>
              <a:ext cx="3294634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687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887" r="-39245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22727" r="-372727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60123" r="-61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887" t="-96000" r="-39245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22727" t="-96000" r="-372727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60123" t="-96000" r="-613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887" t="-204167" r="-39245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22727" t="-204167" r="-372727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60123" t="-204167" r="-61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887" t="-292000" r="-39245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22727" t="-292000" r="-372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60123" t="-292000" r="-613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887" t="-408333" r="-3924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122727" t="-408333" r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5"/>
                          <a:stretch>
                            <a:fillRect l="-60123" t="-408333" r="-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D596E546-B1AC-9E4F-8B04-C749A46BA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6136422"/>
                  </p:ext>
                </p:extLst>
              </p:nvPr>
            </p:nvGraphicFramePr>
            <p:xfrm>
              <a:off x="3646287" y="3970950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D596E546-B1AC-9E4F-8B04-C749A46BA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6136422"/>
                  </p:ext>
                </p:extLst>
              </p:nvPr>
            </p:nvGraphicFramePr>
            <p:xfrm>
              <a:off x="3646287" y="3970950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r="-6136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1666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96000" r="-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166667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2273" t="-204167" r="-6136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166667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5690029"/>
                  </p:ext>
                </p:extLst>
              </p:nvPr>
            </p:nvGraphicFramePr>
            <p:xfrm>
              <a:off x="628593" y="3973192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5690029"/>
                  </p:ext>
                </p:extLst>
              </p:nvPr>
            </p:nvGraphicFramePr>
            <p:xfrm>
              <a:off x="628593" y="3973192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887" r="-13396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22727" r="-61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36296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887" t="-96000" r="-13396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22727" t="-96000" r="-61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362963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887" t="-204167" r="-1339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22727" t="-204167" r="-61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362963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887" t="-292000" r="-1339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22727" t="-292000" r="-61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362963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887" t="-408333" r="-1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122727" t="-408333" r="-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7"/>
                          <a:stretch>
                            <a:fillRect l="-362963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8691A51-3759-004C-943B-C0BBDC16E763}"/>
              </a:ext>
            </a:extLst>
          </p:cNvPr>
          <p:cNvCxnSpPr>
            <a:cxnSpLocks/>
          </p:cNvCxnSpPr>
          <p:nvPr/>
        </p:nvCxnSpPr>
        <p:spPr>
          <a:xfrm>
            <a:off x="3410287" y="4427124"/>
            <a:ext cx="240060" cy="1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37D77FA-9FAA-BC47-B51D-E739256884DB}"/>
              </a:ext>
            </a:extLst>
          </p:cNvPr>
          <p:cNvSpPr/>
          <p:nvPr/>
        </p:nvSpPr>
        <p:spPr>
          <a:xfrm>
            <a:off x="634450" y="4263868"/>
            <a:ext cx="1564111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1F8F56-0827-2747-A12C-127083CD05AC}"/>
              </a:ext>
            </a:extLst>
          </p:cNvPr>
          <p:cNvSpPr/>
          <p:nvPr/>
        </p:nvSpPr>
        <p:spPr>
          <a:xfrm>
            <a:off x="2423893" y="4263868"/>
            <a:ext cx="533262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CF9C119-2BAB-9D4C-8A72-31D6D197A7B2}"/>
              </a:ext>
            </a:extLst>
          </p:cNvPr>
          <p:cNvCxnSpPr>
            <a:cxnSpLocks/>
          </p:cNvCxnSpPr>
          <p:nvPr/>
        </p:nvCxnSpPr>
        <p:spPr>
          <a:xfrm>
            <a:off x="2198561" y="4427824"/>
            <a:ext cx="2253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D61C0937-D380-1749-AB21-81FF9E2F57FE}"/>
              </a:ext>
            </a:extLst>
          </p:cNvPr>
          <p:cNvSpPr/>
          <p:nvPr/>
        </p:nvSpPr>
        <p:spPr>
          <a:xfrm>
            <a:off x="3650347" y="4263868"/>
            <a:ext cx="888624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A20E7C-74ED-114B-A3E4-034402C2A6DD}"/>
              </a:ext>
            </a:extLst>
          </p:cNvPr>
          <p:cNvSpPr/>
          <p:nvPr/>
        </p:nvSpPr>
        <p:spPr>
          <a:xfrm>
            <a:off x="1284455" y="4263868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C075AB-BCA0-0042-A011-4318E963B777}"/>
              </a:ext>
            </a:extLst>
          </p:cNvPr>
          <p:cNvSpPr/>
          <p:nvPr/>
        </p:nvSpPr>
        <p:spPr>
          <a:xfrm>
            <a:off x="3650346" y="4263868"/>
            <a:ext cx="511581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77A21BD-2C97-FF40-8D8C-FA3D97BCB2C2}"/>
              </a:ext>
            </a:extLst>
          </p:cNvPr>
          <p:cNvSpPr/>
          <p:nvPr/>
        </p:nvSpPr>
        <p:spPr>
          <a:xfrm>
            <a:off x="2423893" y="4263868"/>
            <a:ext cx="986394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9A906C9-2870-344E-914C-104B4B25A8C2}"/>
              </a:ext>
            </a:extLst>
          </p:cNvPr>
          <p:cNvCxnSpPr>
            <a:cxnSpLocks/>
          </p:cNvCxnSpPr>
          <p:nvPr/>
        </p:nvCxnSpPr>
        <p:spPr>
          <a:xfrm>
            <a:off x="3405788" y="4425640"/>
            <a:ext cx="244558" cy="436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408E5C2-232F-0142-88D5-3257936F3C68}"/>
              </a:ext>
            </a:extLst>
          </p:cNvPr>
          <p:cNvSpPr/>
          <p:nvPr/>
        </p:nvSpPr>
        <p:spPr>
          <a:xfrm>
            <a:off x="5934156" y="4269192"/>
            <a:ext cx="3297393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4D2288-06CD-D443-AC2E-97188F439B16}"/>
              </a:ext>
            </a:extLst>
          </p:cNvPr>
          <p:cNvSpPr/>
          <p:nvPr/>
        </p:nvSpPr>
        <p:spPr>
          <a:xfrm>
            <a:off x="6605421" y="4269192"/>
            <a:ext cx="511581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C0155E-6EBC-644C-BAD6-67CEF543BA83}"/>
              </a:ext>
            </a:extLst>
          </p:cNvPr>
          <p:cNvCxnSpPr>
            <a:cxnSpLocks/>
            <a:stCxn id="89" idx="3"/>
            <a:endCxn id="83" idx="1"/>
          </p:cNvCxnSpPr>
          <p:nvPr/>
        </p:nvCxnSpPr>
        <p:spPr>
          <a:xfrm>
            <a:off x="5681912" y="4427824"/>
            <a:ext cx="252244" cy="532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940B65C-E586-3446-95C9-FAB3ADFACFCC}"/>
              </a:ext>
            </a:extLst>
          </p:cNvPr>
          <p:cNvSpPr/>
          <p:nvPr/>
        </p:nvSpPr>
        <p:spPr>
          <a:xfrm>
            <a:off x="4793288" y="4263868"/>
            <a:ext cx="888624" cy="327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8D2CC98-743C-5446-BDC8-6459C95A3C07}"/>
              </a:ext>
            </a:extLst>
          </p:cNvPr>
          <p:cNvSpPr/>
          <p:nvPr/>
        </p:nvSpPr>
        <p:spPr>
          <a:xfrm>
            <a:off x="4793287" y="4263868"/>
            <a:ext cx="511581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9D6D9DA-9582-A249-8116-E8A41E4A11C8}"/>
              </a:ext>
            </a:extLst>
          </p:cNvPr>
          <p:cNvCxnSpPr>
            <a:cxnSpLocks/>
            <a:stCxn id="78" idx="3"/>
            <a:endCxn id="90" idx="1"/>
          </p:cNvCxnSpPr>
          <p:nvPr/>
        </p:nvCxnSpPr>
        <p:spPr>
          <a:xfrm>
            <a:off x="4538971" y="4427824"/>
            <a:ext cx="2543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4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91" grpId="0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5" grpId="0" animBg="1"/>
      <p:bldP spid="89" grpId="0" animBg="1"/>
      <p:bldP spid="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mit Evidenz: Beispiel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1881669" cy="415178"/>
              </a:xfrm>
              <a:prstGeom prst="rect">
                <a:avLst/>
              </a:prstGeom>
              <a:blipFill>
                <a:blip r:embed="rId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D2400EB-1C26-4947-81FA-C60EC2ABB6BA}"/>
                </a:ext>
              </a:extLst>
            </p:cNvPr>
            <p:cNvGrpSpPr/>
            <p:nvPr/>
          </p:nvGrpSpPr>
          <p:grpSpPr>
            <a:xfrm>
              <a:off x="9263692" y="1757573"/>
              <a:ext cx="1373555" cy="842275"/>
              <a:chOff x="5863640" y="3638434"/>
              <a:chExt cx="1373555" cy="8422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30927C6-BF99-BE4B-995E-3D2B767583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178567-44DC-D745-9D30-757FAD3D6796}"/>
                  </a:ext>
                </a:extLst>
              </p:cNvPr>
              <p:cNvCxnSpPr>
                <a:cxnSpLocks/>
                <a:stCxn id="66" idx="5"/>
                <a:endCxn id="115" idx="1"/>
              </p:cNvCxnSpPr>
              <p:nvPr/>
            </p:nvCxnSpPr>
            <p:spPr>
              <a:xfrm>
                <a:off x="6693294" y="3970904"/>
                <a:ext cx="399901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2FE60E6-49FA-1140-92F7-2CD6B94AD088}"/>
                  </a:ext>
                </a:extLst>
              </p:cNvPr>
              <p:cNvGrpSpPr/>
              <p:nvPr/>
            </p:nvGrpSpPr>
            <p:grpSpPr>
              <a:xfrm>
                <a:off x="6875321" y="4112587"/>
                <a:ext cx="361874" cy="368122"/>
                <a:chOff x="6875321" y="4112587"/>
                <a:chExt cx="361874" cy="368122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F8F5D6C-54A8-AE46-A624-14113A62A3A4}"/>
                    </a:ext>
                  </a:extLst>
                </p:cNvPr>
                <p:cNvSpPr/>
                <p:nvPr/>
              </p:nvSpPr>
              <p:spPr>
                <a:xfrm>
                  <a:off x="709319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75321" y="4265265"/>
                      <a:ext cx="27263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5321" y="4265265"/>
                      <a:ext cx="272639" cy="215444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l="-17391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1016001" y="1973445"/>
            <a:ext cx="2123439" cy="73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/>
              <p:nvPr/>
            </p:nvSpPr>
            <p:spPr>
              <a:xfrm>
                <a:off x="707907" y="1895375"/>
                <a:ext cx="2522825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1895375"/>
                <a:ext cx="2522825" cy="794320"/>
              </a:xfrm>
              <a:prstGeom prst="rect">
                <a:avLst/>
              </a:prstGeom>
              <a:blipFill>
                <a:blip r:embed="rId28"/>
                <a:stretch>
                  <a:fillRect l="-13065"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/>
              <p:nvPr/>
            </p:nvSpPr>
            <p:spPr>
              <a:xfrm>
                <a:off x="707907" y="2821398"/>
                <a:ext cx="16187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07" y="2821398"/>
                <a:ext cx="1618733" cy="369332"/>
              </a:xfrm>
              <a:prstGeom prst="rect">
                <a:avLst/>
              </a:prstGeom>
              <a:blipFill>
                <a:blip r:embed="rId2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F28A522-E9E4-744D-9026-8200179868BC}"/>
              </a:ext>
            </a:extLst>
          </p:cNvPr>
          <p:cNvGrpSpPr/>
          <p:nvPr/>
        </p:nvGrpSpPr>
        <p:grpSpPr>
          <a:xfrm>
            <a:off x="9263692" y="4248758"/>
            <a:ext cx="1787555" cy="1230751"/>
            <a:chOff x="5863640" y="3248921"/>
            <a:chExt cx="1787555" cy="1230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4326252E-971F-1D45-941E-AE917A2E1F55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29D671F-171D-FE49-845F-5EFC0E767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EA185EC-1C49-E740-86D0-365A89925A58}"/>
                </a:ext>
              </a:extLst>
            </p:cNvPr>
            <p:cNvCxnSpPr>
              <a:cxnSpLocks/>
              <a:stCxn id="121" idx="5"/>
              <a:endCxn id="150" idx="1"/>
            </p:cNvCxnSpPr>
            <p:nvPr/>
          </p:nvCxnSpPr>
          <p:spPr>
            <a:xfrm>
              <a:off x="6693294" y="3970904"/>
              <a:ext cx="399901" cy="2316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42F8197-D888-DB4E-9CC2-ECC8335EF8CA}"/>
                </a:ext>
              </a:extLst>
            </p:cNvPr>
            <p:cNvCxnSpPr>
              <a:cxnSpLocks/>
              <a:stCxn id="150" idx="0"/>
              <a:endCxn id="145" idx="4"/>
            </p:cNvCxnSpPr>
            <p:nvPr/>
          </p:nvCxnSpPr>
          <p:spPr>
            <a:xfrm flipV="1">
              <a:off x="7165195" y="3638434"/>
              <a:ext cx="0" cy="492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E6F47D2-05A1-FF4C-8B77-2A4C61117985}"/>
                </a:ext>
              </a:extLst>
            </p:cNvPr>
            <p:cNvGrpSpPr/>
            <p:nvPr/>
          </p:nvGrpSpPr>
          <p:grpSpPr>
            <a:xfrm>
              <a:off x="6864351" y="4130586"/>
              <a:ext cx="372844" cy="349086"/>
              <a:chOff x="6864351" y="4130586"/>
              <a:chExt cx="372844" cy="349086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E07E57B-A9D6-FD4A-BA6B-9DC9432735F9}"/>
                  </a:ext>
                </a:extLst>
              </p:cNvPr>
              <p:cNvSpPr/>
              <p:nvPr/>
            </p:nvSpPr>
            <p:spPr>
              <a:xfrm>
                <a:off x="7093195" y="413058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BB6BBB2E-5B4E-2E4D-998A-244C026A0CB9}"/>
                      </a:ext>
                    </a:extLst>
                  </p:cNvPr>
                  <p:cNvSpPr txBox="1"/>
                  <p:nvPr/>
                </p:nvSpPr>
                <p:spPr>
                  <a:xfrm>
                    <a:off x="6864351" y="4264228"/>
                    <a:ext cx="22884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BB6BBB2E-5B4E-2E4D-998A-244C026A0C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64351" y="4264228"/>
                    <a:ext cx="228844" cy="215444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21053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97AE397B-9C87-CB45-B257-CD275E2CD3BF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48073"/>
                  </p:ext>
                </p:extLst>
              </p:nvPr>
            </p:nvGraphicFramePr>
            <p:xfrm>
              <a:off x="628593" y="3973192"/>
              <a:ext cx="1984121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108.000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36.000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272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48073"/>
                  </p:ext>
                </p:extLst>
              </p:nvPr>
            </p:nvGraphicFramePr>
            <p:xfrm>
              <a:off x="628593" y="3973192"/>
              <a:ext cx="1984121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r="-19622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r="-136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6333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t="-96000" r="-19622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t="-96000" r="-136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63333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t="-204167" r="-19622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t="-204167" r="-136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63333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t="-292000" r="-19622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t="-292000" r="-136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63333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t="-408333" r="-196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t="-408333" r="-1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63333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8D073929-E4D9-724B-AA0B-9FB03FE735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5657168"/>
                  </p:ext>
                </p:extLst>
              </p:nvPr>
            </p:nvGraphicFramePr>
            <p:xfrm>
              <a:off x="3170129" y="3973192"/>
              <a:ext cx="1425194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108.816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36.272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8D073929-E4D9-724B-AA0B-9FB03FE735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5657168"/>
                  </p:ext>
                </p:extLst>
              </p:nvPr>
            </p:nvGraphicFramePr>
            <p:xfrm>
              <a:off x="3170129" y="3973192"/>
              <a:ext cx="1425194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1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887" r="-113208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90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887" t="-104167" r="-113208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90000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887" t="-196000" r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90000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06F6ACEA-8728-D64E-BFAC-23D3A8819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973140"/>
                  </p:ext>
                </p:extLst>
              </p:nvPr>
            </p:nvGraphicFramePr>
            <p:xfrm>
              <a:off x="5142769" y="3973192"/>
              <a:ext cx="3687763" cy="129641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2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108.816+36.272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145.088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=0.75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36.272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108.816+36.272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36.272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145.088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=0.25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06F6ACEA-8728-D64E-BFAC-23D3A8819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973140"/>
                  </p:ext>
                </p:extLst>
              </p:nvPr>
            </p:nvGraphicFramePr>
            <p:xfrm>
              <a:off x="5142769" y="3973192"/>
              <a:ext cx="3687763" cy="129641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2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r="-450943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176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5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33"/>
                          <a:stretch>
                            <a:fillRect t="-60000" r="-4509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176" t="-6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5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33"/>
                          <a:stretch>
                            <a:fillRect t="-164103" r="-450943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22176" t="-164103" b="-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C78C179-26B4-9F47-ACEF-5C74E9A22C13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4595323" y="4431592"/>
            <a:ext cx="54744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8171A6C-3499-B24A-A2B0-FA058F665D07}"/>
              </a:ext>
            </a:extLst>
          </p:cNvPr>
          <p:cNvCxnSpPr>
            <a:cxnSpLocks/>
          </p:cNvCxnSpPr>
          <p:nvPr/>
        </p:nvCxnSpPr>
        <p:spPr>
          <a:xfrm>
            <a:off x="4595323" y="4737200"/>
            <a:ext cx="547446" cy="27767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75DD2B3-42E4-D943-9257-B6A3B606D621}"/>
              </a:ext>
            </a:extLst>
          </p:cNvPr>
          <p:cNvGrpSpPr/>
          <p:nvPr/>
        </p:nvGrpSpPr>
        <p:grpSpPr>
          <a:xfrm>
            <a:off x="2607681" y="4277132"/>
            <a:ext cx="540849" cy="490380"/>
            <a:chOff x="4735923" y="3363230"/>
            <a:chExt cx="540849" cy="49038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79DB55E-503E-E342-8CB7-1DDF70AE20C2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4735923" y="3547896"/>
              <a:ext cx="24076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5D5C8DA-D1A6-4D44-BF18-37DAE19340CF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 flipV="1">
              <a:off x="4737834" y="3547896"/>
              <a:ext cx="238856" cy="3057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7E5D061-26B2-9346-9862-6128E2BDBD8D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AB8F1C-C8BD-FD47-B5A9-6867BC571010}"/>
              </a:ext>
            </a:extLst>
          </p:cNvPr>
          <p:cNvGrpSpPr/>
          <p:nvPr/>
        </p:nvGrpSpPr>
        <p:grpSpPr>
          <a:xfrm>
            <a:off x="2607681" y="4568751"/>
            <a:ext cx="540849" cy="810506"/>
            <a:chOff x="4178203" y="2936498"/>
            <a:chExt cx="540849" cy="810506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7DE409E-8153-8D4B-9948-0BCBA38324E7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V="1">
              <a:off x="4178203" y="3121164"/>
              <a:ext cx="240767" cy="2993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48B22C8-6642-5746-8F0E-48A14C86429C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V="1">
              <a:off x="4178203" y="3121164"/>
              <a:ext cx="240767" cy="62584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03B2F38-0BBC-2046-B696-0FF94D056CC2}"/>
                </a:ext>
              </a:extLst>
            </p:cNvPr>
            <p:cNvSpPr txBox="1"/>
            <p:nvPr/>
          </p:nvSpPr>
          <p:spPr>
            <a:xfrm>
              <a:off x="4418970" y="2936498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CBFEC2D-44B4-D74E-A75F-34CF3210AD69}"/>
                  </a:ext>
                </a:extLst>
              </p:cNvPr>
              <p:cNvSpPr/>
              <p:nvPr/>
            </p:nvSpPr>
            <p:spPr>
              <a:xfrm>
                <a:off x="727982" y="3155797"/>
                <a:ext cx="2015218" cy="639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𝑠𝑛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CBFEC2D-44B4-D74E-A75F-34CF3210A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82" y="3155797"/>
                <a:ext cx="2015218" cy="639983"/>
              </a:xfrm>
              <a:prstGeom prst="rect">
                <a:avLst/>
              </a:prstGeom>
              <a:blipFill>
                <a:blip r:embed="rId3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B91F9FA-1EDA-0E45-BFA2-AA9325E6C2F0}"/>
              </a:ext>
            </a:extLst>
          </p:cNvPr>
          <p:cNvGrpSpPr/>
          <p:nvPr/>
        </p:nvGrpSpPr>
        <p:grpSpPr>
          <a:xfrm>
            <a:off x="5849435" y="254490"/>
            <a:ext cx="2905278" cy="2866592"/>
            <a:chOff x="9104282" y="257658"/>
            <a:chExt cx="2905278" cy="286659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7F4904D-B1AE-1A42-8176-59D5996B4974}"/>
                </a:ext>
              </a:extLst>
            </p:cNvPr>
            <p:cNvGrpSpPr/>
            <p:nvPr/>
          </p:nvGrpSpPr>
          <p:grpSpPr>
            <a:xfrm>
              <a:off x="9263692" y="1757573"/>
              <a:ext cx="1373555" cy="842275"/>
              <a:chOff x="5863640" y="3638434"/>
              <a:chExt cx="1373555" cy="8422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31BB0DEC-EAD7-5049-9E8E-E49451861416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F662E8F-C751-BB48-827B-7433EB1D9CCB}"/>
                  </a:ext>
                </a:extLst>
              </p:cNvPr>
              <p:cNvCxnSpPr>
                <a:cxnSpLocks/>
                <a:stCxn id="122" idx="5"/>
                <a:endCxn id="125" idx="1"/>
              </p:cNvCxnSpPr>
              <p:nvPr/>
            </p:nvCxnSpPr>
            <p:spPr>
              <a:xfrm>
                <a:off x="6693294" y="3970904"/>
                <a:ext cx="399901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6A5D76F-73B7-A645-9824-BB7BD5A8CC5F}"/>
                  </a:ext>
                </a:extLst>
              </p:cNvPr>
              <p:cNvGrpSpPr/>
              <p:nvPr/>
            </p:nvGrpSpPr>
            <p:grpSpPr>
              <a:xfrm>
                <a:off x="6875321" y="4112587"/>
                <a:ext cx="361874" cy="368122"/>
                <a:chOff x="6875321" y="4112587"/>
                <a:chExt cx="361874" cy="368122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6F78FB5D-1260-9D4F-BE30-588C08177B8A}"/>
                    </a:ext>
                  </a:extLst>
                </p:cNvPr>
                <p:cNvSpPr/>
                <p:nvPr/>
              </p:nvSpPr>
              <p:spPr>
                <a:xfrm>
                  <a:off x="709319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67C9A6CB-313B-D942-A847-516EE21092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75321" y="4265265"/>
                      <a:ext cx="313356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67C9A6CB-313B-D942-A847-516EE210926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5321" y="4265265"/>
                      <a:ext cx="313356" cy="215444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l="-20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F8D8D59-0A5C-BE49-B80F-BBD58ADE7312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846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91" grpId="0"/>
      <p:bldP spid="10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88659-F959-8F4C-96B3-58C6ADC2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Variableneliminierung in BNs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49498-A923-3B4C-884E-3D720ACB8C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10213082" cy="4240848"/>
              </a:xfrm>
            </p:spPr>
            <p:txBody>
              <a:bodyPr/>
              <a:lstStyle/>
              <a:p>
                <a:r>
                  <a:rPr lang="de-DE" dirty="0"/>
                  <a:t>In BNs, VE startet mit Wahrscheinlichkeitsverteilungen</a:t>
                </a:r>
              </a:p>
              <a:p>
                <a:r>
                  <a:rPr lang="de-DE" dirty="0"/>
                  <a:t>Zwischenergebnisse möglicherweise als bedingte Wahrscheinlichkeitsverteilungen im BN interpretierbar, aber nicht immer</a:t>
                </a:r>
              </a:p>
              <a:p>
                <a:pPr lvl="1"/>
                <a:r>
                  <a:rPr lang="de-DE" dirty="0"/>
                  <a:t>Beispiel: BN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Eliminierung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: 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de-DE" dirty="0"/>
                  <a:t> stellt keine bedingte Wahrscheinlichkeitsverteilung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dar</a:t>
                </a:r>
              </a:p>
              <a:p>
                <a:r>
                  <a:rPr lang="de-DE" dirty="0"/>
                  <a:t>In der Regel werden CPDs nach Rechenoperationen als Faktoren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referenziert</a:t>
                </a:r>
              </a:p>
              <a:p>
                <a:pPr lvl="1"/>
                <a:r>
                  <a:rPr lang="de-DE" dirty="0"/>
                  <a:t>Beispiel:</a:t>
                </a:r>
              </a:p>
              <a:p>
                <a:pPr marL="9525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49498-A923-3B4C-884E-3D720ACB8C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10213082" cy="4240848"/>
              </a:xfrm>
              <a:blipFill>
                <a:blip r:embed="rId3"/>
                <a:stretch>
                  <a:fillRect l="-1613" t="-2687" b="-349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A3EDB-02CC-4F41-BDB6-983F9FBC0F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CBFF-DB4C-9348-9B51-4555596D2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43601-F69D-CC41-94E0-359DEB2CE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2C9E86-F246-AF43-9E09-E2046971F2E8}"/>
                  </a:ext>
                </a:extLst>
              </p:cNvPr>
              <p:cNvSpPr txBox="1"/>
              <p:nvPr/>
            </p:nvSpPr>
            <p:spPr>
              <a:xfrm>
                <a:off x="10764000" y="2010601"/>
                <a:ext cx="54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2C9E86-F246-AF43-9E09-E2046971F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000" y="2010601"/>
                <a:ext cx="540000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2D8795-A73C-034E-BDD2-B63AB6C9D295}"/>
                  </a:ext>
                </a:extLst>
              </p:cNvPr>
              <p:cNvSpPr txBox="1"/>
              <p:nvPr/>
            </p:nvSpPr>
            <p:spPr>
              <a:xfrm>
                <a:off x="11304000" y="2652726"/>
                <a:ext cx="54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2D8795-A73C-034E-BDD2-B63AB6C9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000" y="2652726"/>
                <a:ext cx="540000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B09B38-A364-E141-8CE5-0B942F9E3719}"/>
              </a:ext>
            </a:extLst>
          </p:cNvPr>
          <p:cNvCxnSpPr>
            <a:cxnSpLocks/>
            <a:stCxn id="9" idx="3"/>
            <a:endCxn id="17" idx="0"/>
          </p:cNvCxnSpPr>
          <p:nvPr/>
        </p:nvCxnSpPr>
        <p:spPr>
          <a:xfrm flipH="1">
            <a:off x="10494000" y="2343071"/>
            <a:ext cx="349081" cy="162520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8DD6A5-8C95-FB42-A637-9620700A8067}"/>
              </a:ext>
            </a:extLst>
          </p:cNvPr>
          <p:cNvCxnSpPr>
            <a:cxnSpLocks/>
            <a:stCxn id="9" idx="5"/>
            <a:endCxn id="10" idx="0"/>
          </p:cNvCxnSpPr>
          <p:nvPr/>
        </p:nvCxnSpPr>
        <p:spPr>
          <a:xfrm>
            <a:off x="11224919" y="2343071"/>
            <a:ext cx="349081" cy="3096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5F91FE-1004-634C-BE88-1E3F283C9EF0}"/>
                  </a:ext>
                </a:extLst>
              </p:cNvPr>
              <p:cNvSpPr txBox="1"/>
              <p:nvPr/>
            </p:nvSpPr>
            <p:spPr>
              <a:xfrm>
                <a:off x="10764000" y="3351894"/>
                <a:ext cx="54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5F91FE-1004-634C-BE88-1E3F283C9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000" y="3351894"/>
                <a:ext cx="540000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4563D5-D4D9-1146-8253-920B934B35EA}"/>
              </a:ext>
            </a:extLst>
          </p:cNvPr>
          <p:cNvCxnSpPr>
            <a:cxnSpLocks/>
            <a:stCxn id="10" idx="4"/>
            <a:endCxn id="14" idx="7"/>
          </p:cNvCxnSpPr>
          <p:nvPr/>
        </p:nvCxnSpPr>
        <p:spPr>
          <a:xfrm flipH="1">
            <a:off x="11224919" y="3042239"/>
            <a:ext cx="349081" cy="3666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DEF3C-E198-A741-8682-E39D082F7823}"/>
                  </a:ext>
                </a:extLst>
              </p:cNvPr>
              <p:cNvSpPr txBox="1"/>
              <p:nvPr/>
            </p:nvSpPr>
            <p:spPr>
              <a:xfrm>
                <a:off x="10224000" y="3968280"/>
                <a:ext cx="54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9DEF3C-E198-A741-8682-E39D082F7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000" y="3968280"/>
                <a:ext cx="540000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2854F2-BE3A-A448-99A8-AB2C21952747}"/>
              </a:ext>
            </a:extLst>
          </p:cNvPr>
          <p:cNvCxnSpPr>
            <a:cxnSpLocks/>
            <a:stCxn id="14" idx="4"/>
            <a:endCxn id="17" idx="7"/>
          </p:cNvCxnSpPr>
          <p:nvPr/>
        </p:nvCxnSpPr>
        <p:spPr>
          <a:xfrm flipH="1">
            <a:off x="10684919" y="3741407"/>
            <a:ext cx="349081" cy="2839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2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Operatoren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1FE8-4DE3-4940-801E-231952CB7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Genutzte Operatoren in den Rechnungen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Aussummierung</a:t>
            </a:r>
          </a:p>
          <a:p>
            <a:pPr lvl="2"/>
            <a:r>
              <a:rPr lang="de-DE" dirty="0"/>
              <a:t>Vorbedingung zum Aussummieren einer Variable: </a:t>
            </a:r>
            <a:br>
              <a:rPr lang="de-DE" dirty="0"/>
            </a:br>
            <a:r>
              <a:rPr lang="de-DE" dirty="0"/>
              <a:t>Variable darf nur in einem Faktor vorkommen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Multiplikation</a:t>
            </a:r>
          </a:p>
          <a:p>
            <a:pPr lvl="2"/>
            <a:r>
              <a:rPr lang="de-DE" dirty="0"/>
              <a:t>Um Vorbedingung des Aussummierens zu erfüllen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Absorbierung</a:t>
            </a:r>
          </a:p>
          <a:p>
            <a:pPr lvl="2"/>
            <a:r>
              <a:rPr lang="de-DE" dirty="0"/>
              <a:t>Um Beobachtungen zu verarbeiten</a:t>
            </a:r>
          </a:p>
          <a:p>
            <a:r>
              <a:rPr lang="de-DE" dirty="0"/>
              <a:t>Formale Definitionen folgen</a:t>
            </a:r>
          </a:p>
          <a:p>
            <a:pPr lvl="1"/>
            <a:r>
              <a:rPr lang="de-DE" dirty="0"/>
              <a:t>Wozu?</a:t>
            </a:r>
          </a:p>
          <a:p>
            <a:pPr lvl="2"/>
            <a:r>
              <a:rPr lang="de-DE" dirty="0"/>
              <a:t>Mittels Vor- und Nachbedingungen Korrektheit nachweisen</a:t>
            </a:r>
          </a:p>
          <a:p>
            <a:pPr lvl="2"/>
            <a:r>
              <a:rPr lang="de-DE" dirty="0"/>
              <a:t>Grundlage für eine korrekte Implementierung</a:t>
            </a:r>
          </a:p>
          <a:p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120AEA-1B1B-964E-85FE-4340EA34721F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A899639-52DF-6348-8C72-D449CC3C29EB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B020ED32-AADC-7349-9E6D-7D961F9AB9F3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22539E5-BB94-414B-9FA6-8D8B3C072AED}"/>
                  </a:ext>
                </a:extLst>
              </p:cNvPr>
              <p:cNvCxnSpPr>
                <a:cxnSpLocks/>
                <a:stCxn id="41" idx="5"/>
                <a:endCxn id="6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3408B7E-1BB7-1449-81AF-4688B0EA937C}"/>
                  </a:ext>
                </a:extLst>
              </p:cNvPr>
              <p:cNvCxnSpPr>
                <a:cxnSpLocks/>
                <a:stCxn id="63" idx="0"/>
                <a:endCxn id="5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1940D45-B77B-F44E-8DB3-9946A93BDE0D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FCCEBB8-9874-BE4F-A20E-D84BECC3660F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0C74B704-DA29-B14B-B118-EFB0AE1596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AE5636D-3986-2745-88B6-2903976E98FE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4C960F3-0B86-3846-A22B-CD8DD71BB40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887D4130-60EE-294E-9DE6-55E62EDF76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2AF81A0-EE5A-8344-AD0D-546674A46BFE}"/>
                  </a:ext>
                </a:extLst>
              </p:cNvPr>
              <p:cNvCxnSpPr>
                <a:cxnSpLocks/>
                <a:stCxn id="56" idx="0"/>
                <a:endCxn id="6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46B9FBA-3B31-FB4C-A851-E95217EEBF7A}"/>
                  </a:ext>
                </a:extLst>
              </p:cNvPr>
              <p:cNvCxnSpPr>
                <a:cxnSpLocks/>
                <a:stCxn id="61" idx="1"/>
                <a:endCxn id="4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3C79CC8-2B54-6245-A218-FDCC841A4F51}"/>
                  </a:ext>
                </a:extLst>
              </p:cNvPr>
              <p:cNvCxnSpPr>
                <a:cxnSpLocks/>
                <a:stCxn id="54" idx="3"/>
                <a:endCxn id="6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ADA15CA-3A23-3148-87DC-D47E1B895750}"/>
                  </a:ext>
                </a:extLst>
              </p:cNvPr>
              <p:cNvCxnSpPr>
                <a:cxnSpLocks/>
                <a:stCxn id="56" idx="4"/>
                <a:endCxn id="5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E8434F3-6D67-8642-8135-B92CBBD60ECA}"/>
                  </a:ext>
                </a:extLst>
              </p:cNvPr>
              <p:cNvCxnSpPr>
                <a:cxnSpLocks/>
                <a:stCxn id="57" idx="0"/>
                <a:endCxn id="5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E69FBE9-FE0B-EE45-8211-0A92EBAC4D22}"/>
                  </a:ext>
                </a:extLst>
              </p:cNvPr>
              <p:cNvCxnSpPr>
                <a:cxnSpLocks/>
                <a:stCxn id="59" idx="3"/>
                <a:endCxn id="5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C2B0CC6-3351-B943-BEE1-63ECB0253A8E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5B624ED-5969-D646-9CAF-1E2AA6CC4A7E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A2F7371A-3F6F-2646-8703-FB8BC0F2D0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CFAA992-3C5C-D04C-B9B3-D046B627DC64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F52805E-0404-B241-8C72-40AC2C252AC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B101A1B3-851D-9144-8E7A-218B23629D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8E953B4-18EA-B74F-A894-24C0B75AA83D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5AE97F37-4C68-0A45-A05E-93B673B89A0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23796A36-3308-5E4A-AABC-DF5006F2307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EE30F7B-E5EA-BB41-AC85-02C4172EA5A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9CF3B8A-FE84-3045-97A1-FF25F56E2928}"/>
                  </a:ext>
                </a:extLst>
              </p:cNvPr>
              <p:cNvCxnSpPr>
                <a:cxnSpLocks/>
                <a:stCxn id="63" idx="2"/>
                <a:endCxn id="5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A470AF6-5238-E247-8471-D2800CD9AB6B}"/>
                </a:ext>
              </a:extLst>
            </p:cNvPr>
            <p:cNvCxnSpPr>
              <a:cxnSpLocks/>
              <a:stCxn id="56" idx="6"/>
              <a:endCxn id="6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02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Aussummieren von Zufallsvariablen: Formale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Operator: </a:t>
                </a:r>
                <a:r>
                  <a:rPr lang="de-DE" cap="small" dirty="0" err="1">
                    <a:solidFill>
                      <a:schemeClr val="accent1"/>
                    </a:solidFill>
                  </a:rPr>
                  <a:t>sum</a:t>
                </a:r>
                <a:r>
                  <a:rPr lang="de-DE" cap="small" dirty="0">
                    <a:solidFill>
                      <a:schemeClr val="accent1"/>
                    </a:solidFill>
                  </a:rPr>
                  <a:t>-out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Inputs: </a:t>
                </a: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i="1" dirty="0"/>
              </a:p>
              <a:p>
                <a:pPr lvl="2"/>
                <a:r>
                  <a:rPr lang="de-DE" dirty="0"/>
                  <a:t>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an Position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zum Aussummieren</a:t>
                </a:r>
              </a:p>
              <a:p>
                <a:pPr lvl="1"/>
                <a:r>
                  <a:rPr lang="de-DE" dirty="0"/>
                  <a:t>Vorbedingung: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Output: Faktor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Für alle möglichen Werte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3"/>
                <a:endParaRPr lang="de-DE" dirty="0"/>
              </a:p>
              <a:p>
                <a:pPr marL="52228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Nachbedingung: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nary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m:rPr>
                            <m:nor/>
                          </m:rPr>
                          <a:rPr lang="de-DE" cap="small" dirty="0"/>
                          <m:t>sum</m:t>
                        </m:r>
                        <m:r>
                          <m:rPr>
                            <m:nor/>
                          </m:rPr>
                          <a:rPr lang="de-DE" b="0" i="0" cap="small" dirty="0" smtClean="0"/>
                          <m:t>−</m:t>
                        </m:r>
                        <m:r>
                          <m:rPr>
                            <m:nor/>
                          </m:rPr>
                          <a:rPr lang="de-DE" cap="small" dirty="0"/>
                          <m:t>out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41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1425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Multiplikation von Faktoren: Formale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Operator: </a:t>
                </a:r>
                <a:r>
                  <a:rPr lang="de-DE" cap="small" dirty="0" err="1">
                    <a:solidFill>
                      <a:schemeClr val="accent1"/>
                    </a:solidFill>
                  </a:rPr>
                  <a:t>multiply</a:t>
                </a:r>
                <a:endParaRPr lang="de-DE" cap="small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Inputs: </a:t>
                </a: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Vorbedingung: </a:t>
                </a:r>
                <a:r>
                  <a:rPr lang="de-DE" i="1" dirty="0"/>
                  <a:t>keine</a:t>
                </a:r>
              </a:p>
              <a:p>
                <a:pPr lvl="1"/>
                <a:r>
                  <a:rPr lang="de-DE" dirty="0"/>
                  <a:t>Output: Faktor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dirty="0"/>
                  <a:t> (geordnete Vereinigung)</a:t>
                </a:r>
              </a:p>
              <a:p>
                <a:pPr lvl="2"/>
                <a:r>
                  <a:rPr lang="de-DE" dirty="0"/>
                  <a:t>Für alle möglichen Werte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mit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+mn-lt"/>
                    <a:ea typeface="Cambria Math" panose="02040503050406030204" pitchFamily="18" charset="0"/>
                  </a:rPr>
                  <a:t> (Auswahl passend der Argumente)</a:t>
                </a:r>
              </a:p>
              <a:p>
                <a:pPr lvl="3"/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4"/>
                <a:endParaRPr lang="de-DE" dirty="0"/>
              </a:p>
              <a:p>
                <a:pPr lvl="1"/>
                <a:r>
                  <a:rPr lang="de-DE" dirty="0"/>
                  <a:t>Nachbedingung: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cap="small" dirty="0"/>
                      <m:t>multiply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6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04641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Absorbieren von Beobachtungen: Formale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Operator: </a:t>
                </a:r>
                <a:r>
                  <a:rPr lang="de-DE" cap="small" dirty="0" err="1">
                    <a:solidFill>
                      <a:schemeClr val="accent1"/>
                    </a:solidFill>
                  </a:rPr>
                  <a:t>absorb</a:t>
                </a:r>
                <a:endParaRPr lang="de-DE" cap="small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Inputs: </a:t>
                </a: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Zufallsvariable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an Position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mit Abbildungen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⟼1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⟼0 ∀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für Beobachtung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Vorbedingung: </a:t>
                </a:r>
                <a:r>
                  <a:rPr lang="de-DE" i="1" dirty="0"/>
                  <a:t>keine</a:t>
                </a:r>
              </a:p>
              <a:p>
                <a:pPr lvl="1"/>
                <a:r>
                  <a:rPr lang="de-DE" dirty="0"/>
                  <a:t>Output: Faktor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/>
                      <m:t>F</m:t>
                    </m:r>
                    <m:r>
                      <m:rPr>
                        <m:nor/>
                      </m:rPr>
                      <a:rPr lang="de-DE" dirty="0"/>
                      <m:t>ü</m:t>
                    </m:r>
                    <m:r>
                      <m:rPr>
                        <m:nor/>
                      </m:rPr>
                      <a:rPr lang="de-DE" dirty="0"/>
                      <m:t>r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alle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m</m:t>
                    </m:r>
                    <m:r>
                      <m:rPr>
                        <m:nor/>
                      </m:rPr>
                      <a:rPr lang="de-DE" dirty="0"/>
                      <m:t>ö</m:t>
                    </m:r>
                    <m:r>
                      <m:rPr>
                        <m:nor/>
                      </m:rPr>
                      <a:rPr lang="de-DE" dirty="0"/>
                      <m:t>glichen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Werte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de-DE" dirty="0"/>
                      <m:t> </m:t>
                    </m:r>
                    <m:r>
                      <m:rPr>
                        <m:nor/>
                      </m:rPr>
                      <a:rPr lang="de-DE" dirty="0"/>
                      <m:t>von</m:t>
                    </m:r>
                    <m:r>
                      <m:rPr>
                        <m:nor/>
                      </m:rPr>
                      <a:rPr lang="de-DE" dirty="0"/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/>
                      <m:t>I</m:t>
                    </m:r>
                    <m:r>
                      <m:rPr>
                        <m:nor/>
                      </m:rPr>
                      <a:rPr lang="de-DE" dirty="0"/>
                      <m:t>.</m:t>
                    </m:r>
                    <m:r>
                      <m:rPr>
                        <m:nor/>
                      </m:rPr>
                      <a:rPr lang="de-DE" dirty="0"/>
                      <m:t>e</m:t>
                    </m:r>
                    <m:r>
                      <m:rPr>
                        <m:nor/>
                      </m:rPr>
                      <a:rPr lang="de-DE" dirty="0"/>
                      <m:t>.,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de-DE" dirty="0"/>
                      <m:t>, </m:t>
                    </m:r>
                    <m:r>
                      <m:rPr>
                        <m:nor/>
                      </m:rPr>
                      <a:rPr lang="de-DE" dirty="0"/>
                      <m:t>mit</m:t>
                    </m:r>
                  </m:oMath>
                </a14:m>
                <a:endParaRPr lang="de-DE" dirty="0"/>
              </a:p>
              <a:p>
                <a:pPr lvl="3"/>
                <a:endParaRPr lang="de-DE" dirty="0"/>
              </a:p>
              <a:p>
                <a:pPr marL="52228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marL="1130300" lvl="3" indent="-342900"/>
                <a:endParaRPr lang="de-DE" dirty="0"/>
              </a:p>
              <a:p>
                <a:pPr marL="601662" lvl="1" indent="-342900"/>
                <a:r>
                  <a:rPr lang="de-DE" dirty="0"/>
                  <a:t>Nachbedingung: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de-DE" b="0" i="0" cap="small" dirty="0" smtClean="0"/>
                          <m:t>absorb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marL="601662" lvl="1" indent="-342900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65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03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3404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D22C-BF82-7F41-9FF1-77897CC0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Algorithmus mit Eliminationsreihenfolge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Eingabe:</a:t>
                </a:r>
              </a:p>
              <a:p>
                <a:pPr lvl="1"/>
                <a:r>
                  <a:rPr lang="de-DE" dirty="0"/>
                  <a:t>Modell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(Anfrageterme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Werden im Algorithmus nicht gebraucht</a:t>
                </a:r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de-DE" dirty="0"/>
                  <a:t>, gespeichert in Faktoren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Reihenfolge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zur Aussummierung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Ausgabe:</a:t>
                </a:r>
              </a:p>
              <a:p>
                <a:pPr lvl="1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Beinhaltet die (bedingte) Wahrscheinlichkeitsverteilung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9318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D22C-BF82-7F41-9FF1-77897CC0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Algorithmus mit Eliminationsreihenfolge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9C582-808A-F544-948B-985BCCBD11F8}"/>
              </a:ext>
            </a:extLst>
          </p:cNvPr>
          <p:cNvSpPr/>
          <p:nvPr/>
        </p:nvSpPr>
        <p:spPr>
          <a:xfrm>
            <a:off x="359999" y="1529826"/>
            <a:ext cx="11454851" cy="4376088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rmAutofit fontScale="92500" lnSpcReduction="10000"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▹Absorbiere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absorb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sum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▹Summiere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, bis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0" dirty="0"/>
                  <a:t>	</a:t>
                </a:r>
                <a:r>
                  <a:rPr lang="de-DE" sz="2400" dirty="0"/>
                  <a:t>Normalisiere die Potentiale in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3"/>
                <a:stretch>
                  <a:fillRect l="-662" t="-1791" r="-773" b="-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95AC0B9-F118-1346-8E54-D8A7D17343D2}"/>
              </a:ext>
            </a:extLst>
          </p:cNvPr>
          <p:cNvSpPr txBox="1"/>
          <p:nvPr/>
        </p:nvSpPr>
        <p:spPr>
          <a:xfrm>
            <a:off x="11386528" y="5536582"/>
            <a:ext cx="42832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38994-F27F-D84B-9F4F-30BA9C090C6D}"/>
              </a:ext>
            </a:extLst>
          </p:cNvPr>
          <p:cNvSpPr/>
          <p:nvPr/>
        </p:nvSpPr>
        <p:spPr>
          <a:xfrm>
            <a:off x="767555" y="3014805"/>
            <a:ext cx="11047295" cy="134973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92E92-8F8D-F64F-A70B-44408F9C3F77}"/>
              </a:ext>
            </a:extLst>
          </p:cNvPr>
          <p:cNvSpPr/>
          <p:nvPr/>
        </p:nvSpPr>
        <p:spPr>
          <a:xfrm>
            <a:off x="767556" y="1955549"/>
            <a:ext cx="11047295" cy="1059256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B36283-38E3-924B-B928-587CBADE9668}"/>
              </a:ext>
            </a:extLst>
          </p:cNvPr>
          <p:cNvSpPr/>
          <p:nvPr/>
        </p:nvSpPr>
        <p:spPr>
          <a:xfrm>
            <a:off x="767555" y="4364543"/>
            <a:ext cx="11047295" cy="105925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E74C6-6C56-D84E-8C4C-CE81DC5EBB40}"/>
              </a:ext>
            </a:extLst>
          </p:cNvPr>
          <p:cNvSpPr txBox="1"/>
          <p:nvPr/>
        </p:nvSpPr>
        <p:spPr>
          <a:xfrm>
            <a:off x="9859443" y="1956642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Evidenz behandeln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B294E-E1F2-0B42-8200-99CAFC7D3BB3}"/>
              </a:ext>
            </a:extLst>
          </p:cNvPr>
          <p:cNvSpPr txBox="1"/>
          <p:nvPr/>
        </p:nvSpPr>
        <p:spPr>
          <a:xfrm>
            <a:off x="8376460" y="3034951"/>
            <a:ext cx="35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Nichtanfrage-Variablen eliminieren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B07A-F57E-C44E-BCD2-9C3F6631C209}"/>
              </a:ext>
            </a:extLst>
          </p:cNvPr>
          <p:cNvSpPr txBox="1"/>
          <p:nvPr/>
        </p:nvSpPr>
        <p:spPr>
          <a:xfrm>
            <a:off x="10335061" y="5053374"/>
            <a:ext cx="15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Normalisieren</a:t>
            </a:r>
          </a:p>
        </p:txBody>
      </p:sp>
    </p:spTree>
    <p:extLst>
      <p:ext uri="{BB962C8B-B14F-4D97-AF65-F5344CB8AC3E}">
        <p14:creationId xmlns:p14="http://schemas.microsoft.com/office/powerpoint/2010/main" val="37464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8" grpId="1" animBg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9521-5DDC-3145-808E-3CD2C04D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Reihenfolge der 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802005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rgbClr val="FFC000"/>
                    </a:solidFill>
                  </a:rPr>
                  <a:t>Reihenfolge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zur Aussummierung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➝ Woher nehmen, wenn nicht stehlen?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Ziel: So aussummieren, dass die Zwischenergebnisse möglichst klein bleiben</a:t>
                </a:r>
              </a:p>
              <a:p>
                <a:pPr lvl="1"/>
                <a:r>
                  <a:rPr lang="de-DE" dirty="0"/>
                  <a:t>Vorbedingung der Aussummierung kann Multiplikationen erfordern, die CPDs/Faktoren häufig größer machen und Zufallsvariablen verbindet, die vorher keine direkten Nachbarn waren</a:t>
                </a:r>
              </a:p>
              <a:p>
                <a:pPr lvl="1"/>
                <a:r>
                  <a:rPr lang="de-DE" dirty="0"/>
                  <a:t>Beispiel: </a:t>
                </a:r>
              </a:p>
              <a:p>
                <a:pPr lvl="2"/>
                <a:r>
                  <a:rPr lang="de-DE" dirty="0"/>
                  <a:t>Eliminationsreihenfolge im vorherigen Beispiel: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𝐴𝑟𝑡𝑖𝑓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𝑁𝑎𝑡𝐷𝑖𝑠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𝑝𝑖𝑑</m:t>
                    </m:r>
                  </m:oMath>
                </a14:m>
                <a:endParaRPr lang="de-DE" i="1" dirty="0"/>
              </a:p>
              <a:p>
                <a:pPr lvl="4"/>
                <a:r>
                  <a:rPr lang="de-DE" dirty="0"/>
                  <a:t>Größtes Zwischenergebnis: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Andere Reihenfolge: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𝐴𝑟𝑡𝑖𝑓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𝑁𝑎𝑡𝐷𝑖𝑠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802005" cy="4240848"/>
              </a:xfrm>
              <a:blipFill>
                <a:blip r:embed="rId2"/>
                <a:stretch>
                  <a:fillRect l="-1873" t="-2687" r="-2017" b="-5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64160-3775-7F46-96A9-DCE60F3D2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6D82C-2963-6440-844C-6AC8C66B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E4E2-0DCB-7149-B11B-D79EA304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F47AE-2B71-CE43-9BE6-5297BA39AF4A}"/>
              </a:ext>
            </a:extLst>
          </p:cNvPr>
          <p:cNvSpPr/>
          <p:nvPr/>
        </p:nvSpPr>
        <p:spPr>
          <a:xfrm>
            <a:off x="4090263" y="6352447"/>
            <a:ext cx="4023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 algn="ctr"/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Mehr Infos: PGM, Kap. 9.4, </a:t>
            </a:r>
            <a:r>
              <a:rPr lang="de-DE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(2009), Kap. 6.6 und 9.3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CCED66-410C-C840-8E26-4B703865178B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11222D-0133-CD4F-B872-075B9ED6D272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EEAF0C6-26F5-0A46-962E-85D7AD7FE9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71706CB-8B74-4543-9061-EB19A0CD87BE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154917-8069-F246-8356-0A960AAA488E}"/>
                  </a:ext>
                </a:extLst>
              </p:cNvPr>
              <p:cNvCxnSpPr>
                <a:cxnSpLocks/>
                <a:stCxn id="12" idx="5"/>
                <a:endCxn id="3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DCE308A-D561-1C4A-AD46-BCD11D26E5C0}"/>
                  </a:ext>
                </a:extLst>
              </p:cNvPr>
              <p:cNvCxnSpPr>
                <a:cxnSpLocks/>
                <a:stCxn id="34" idx="0"/>
                <a:endCxn id="2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8947DE9-DD4A-0E40-AB5C-E3DB8A11F6E8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DE1887A-65F6-9D4B-A578-5D815922F1AF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F15A8160-90D1-8344-81F0-DFB85FA76D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36C7472-C974-5741-B3DA-BB1B2337C16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2634E01-4047-1041-B56C-B7647009A0AA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0C5E750C-A853-9D45-94AC-140789B9FA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075CE26-3DA2-8647-9354-4CFFCE1674E3}"/>
                  </a:ext>
                </a:extLst>
              </p:cNvPr>
              <p:cNvCxnSpPr>
                <a:cxnSpLocks/>
                <a:stCxn id="27" idx="0"/>
                <a:endCxn id="3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5B80222-699B-0B4B-8EBE-33812155C5FD}"/>
                  </a:ext>
                </a:extLst>
              </p:cNvPr>
              <p:cNvCxnSpPr>
                <a:cxnSpLocks/>
                <a:stCxn id="32" idx="1"/>
                <a:endCxn id="1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5AE4A9B-B542-6442-B482-1A27C2E2A93E}"/>
                  </a:ext>
                </a:extLst>
              </p:cNvPr>
              <p:cNvCxnSpPr>
                <a:cxnSpLocks/>
                <a:stCxn id="25" idx="3"/>
                <a:endCxn id="3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BCA08E6-1434-B944-979E-2D2E783C0597}"/>
                  </a:ext>
                </a:extLst>
              </p:cNvPr>
              <p:cNvCxnSpPr>
                <a:cxnSpLocks/>
                <a:stCxn id="27" idx="4"/>
                <a:endCxn id="3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D82124F-2534-9341-933A-FCBF26EF1138}"/>
                  </a:ext>
                </a:extLst>
              </p:cNvPr>
              <p:cNvCxnSpPr>
                <a:cxnSpLocks/>
                <a:stCxn id="28" idx="0"/>
                <a:endCxn id="3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E03AF64-553E-AB49-98E7-AF370198CCB9}"/>
                  </a:ext>
                </a:extLst>
              </p:cNvPr>
              <p:cNvCxnSpPr>
                <a:cxnSpLocks/>
                <a:stCxn id="30" idx="3"/>
                <a:endCxn id="2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8A81C85-DCFA-0B4E-8A86-E8F16824D6E1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B8E90F6-F54F-5A40-B6D9-0F6EDA48E959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198144AB-B0B7-F649-990C-EBAA9AA3C3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6E46AB0-49F5-BD4A-9524-D812AE3BEBC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88851E7-FA9D-2445-B9D2-80C32B869FC3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4CA3755E-D676-F94E-A99E-57892E18D2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C7AE4927-1C5B-764D-8CE6-D6D4CA1CBDB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007A64A-0F81-164D-95FD-2BB7356EA09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843A387-7C03-B946-B13D-37CB1E1E535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1B1ABA4-28DB-AD4B-B9F0-79DB0823569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2990B2E-BA0A-5E45-B13A-AE6026B4C329}"/>
                  </a:ext>
                </a:extLst>
              </p:cNvPr>
              <p:cNvCxnSpPr>
                <a:cxnSpLocks/>
                <a:stCxn id="34" idx="2"/>
                <a:endCxn id="2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76ACFF-6BD7-1F43-BED7-6CCBC8AD5974}"/>
                </a:ext>
              </a:extLst>
            </p:cNvPr>
            <p:cNvCxnSpPr>
              <a:cxnSpLocks/>
              <a:stCxn id="27" idx="6"/>
              <a:endCxn id="3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D15E68-6FAC-0F4A-9B55-03255D942A2E}"/>
              </a:ext>
            </a:extLst>
          </p:cNvPr>
          <p:cNvGrpSpPr/>
          <p:nvPr/>
        </p:nvGrpSpPr>
        <p:grpSpPr>
          <a:xfrm>
            <a:off x="7324502" y="5062997"/>
            <a:ext cx="2630001" cy="817342"/>
            <a:chOff x="1358855" y="5192309"/>
            <a:chExt cx="2630001" cy="81734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A04348-B30F-0143-AC5D-2E1F72702B9A}"/>
                </a:ext>
              </a:extLst>
            </p:cNvPr>
            <p:cNvSpPr txBox="1"/>
            <p:nvPr/>
          </p:nvSpPr>
          <p:spPr>
            <a:xfrm>
              <a:off x="1358855" y="5192309"/>
              <a:ext cx="2630001" cy="817342"/>
            </a:xfrm>
            <a:prstGeom prst="cloudCallout">
              <a:avLst>
                <a:gd name="adj1" fmla="val -64490"/>
                <a:gd name="adj2" fmla="val 4430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1FFE3-1D1B-F946-843A-59FE2889F020}"/>
                </a:ext>
              </a:extLst>
            </p:cNvPr>
            <p:cNvSpPr/>
            <p:nvPr/>
          </p:nvSpPr>
          <p:spPr>
            <a:xfrm>
              <a:off x="1485839" y="5272417"/>
              <a:ext cx="23778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Wie groß ist das größte Zwischenergebnisse?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65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9521-5DDC-3145-808E-3CD2C04D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Reihenfolge der 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Optimale Reihenfolge in beliebigen Graphen finden nicht trivial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-vollständig [ohne Beweis]</a:t>
                </a:r>
                <a:endParaRPr lang="de-DE" dirty="0"/>
              </a:p>
              <a:p>
                <a:pPr lvl="2"/>
                <a:r>
                  <a:rPr lang="de-DE" dirty="0"/>
                  <a:t>So schwer wie das Anfrageproblem selbst</a:t>
                </a:r>
              </a:p>
              <a:p>
                <a:pPr lvl="1"/>
                <a:r>
                  <a:rPr lang="de-DE" dirty="0"/>
                  <a:t>Zum Beispiel über Tiefensuche finden</a:t>
                </a:r>
              </a:p>
              <a:p>
                <a:pPr lvl="2"/>
                <a:r>
                  <a:rPr lang="de-DE" dirty="0" err="1"/>
                  <a:t>Suchbaum</a:t>
                </a:r>
                <a:r>
                  <a:rPr lang="de-DE" dirty="0"/>
                  <a:t> als Darstellung aller möglicher Eliminierungsfolgen in den Blättern mit Größe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Trockendurchlauf von VE</a:t>
                </a:r>
              </a:p>
              <a:p>
                <a:pPr lvl="3"/>
                <a:r>
                  <a:rPr lang="de-DE" dirty="0"/>
                  <a:t>Keine Rechnungen, sondern quasi reine Betrachtung der entstehenden Signaturen der Faktoren / Zwischenergebnisse um größte Anzahl an Argumenten identifizieren</a:t>
                </a:r>
              </a:p>
              <a:p>
                <a:pPr lvl="2"/>
                <a:r>
                  <a:rPr lang="de-DE" dirty="0" err="1"/>
                  <a:t>Pruning</a:t>
                </a:r>
                <a:r>
                  <a:rPr lang="de-DE" dirty="0"/>
                  <a:t> möglich (ändert aber nichts an der Schwere des Problems), z.B.</a:t>
                </a:r>
              </a:p>
              <a:p>
                <a:pPr lvl="4"/>
                <a:r>
                  <a:rPr lang="de-DE" dirty="0"/>
                  <a:t>Momentan beste Folge mit maximaler Größe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de-DE" dirty="0"/>
                  <a:t> speichern</a:t>
                </a:r>
              </a:p>
              <a:p>
                <a:pPr lvl="4"/>
                <a:r>
                  <a:rPr lang="de-DE" dirty="0"/>
                  <a:t>Suche in einem Pfad abbrechen, wenn die aktuelle Größe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endParaRPr lang="de-DE" dirty="0"/>
              </a:p>
              <a:p>
                <a:pPr lvl="4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64160-3775-7F46-96A9-DCE60F3D2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6D82C-2963-6440-844C-6AC8C66B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E4E2-0DCB-7149-B11B-D79EA304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F47AE-2B71-CE43-9BE6-5297BA39AF4A}"/>
              </a:ext>
            </a:extLst>
          </p:cNvPr>
          <p:cNvSpPr/>
          <p:nvPr/>
        </p:nvSpPr>
        <p:spPr>
          <a:xfrm>
            <a:off x="4090263" y="6352447"/>
            <a:ext cx="4023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 algn="ctr"/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Mehr Infos: PGM, Kap. 9.4, </a:t>
            </a:r>
            <a:r>
              <a:rPr lang="de-DE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(2009), Kap. 6.6 und 9.3</a:t>
            </a:r>
          </a:p>
        </p:txBody>
      </p:sp>
    </p:spTree>
    <p:extLst>
      <p:ext uri="{BB962C8B-B14F-4D97-AF65-F5344CB8AC3E}">
        <p14:creationId xmlns:p14="http://schemas.microsoft.com/office/powerpoint/2010/main" val="1030218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9521-5DDC-3145-808E-3CD2C04D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Reihenfolge der 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9088351" cy="4240848"/>
              </a:xfrm>
            </p:spPr>
            <p:txBody>
              <a:bodyPr/>
              <a:lstStyle/>
              <a:p>
                <a:r>
                  <a:rPr lang="de-DE" dirty="0"/>
                  <a:t>Spezialfälle</a:t>
                </a:r>
              </a:p>
              <a:p>
                <a:pPr lvl="1"/>
                <a:r>
                  <a:rPr lang="de-DE" dirty="0" err="1"/>
                  <a:t>Chordale</a:t>
                </a:r>
                <a:r>
                  <a:rPr lang="de-DE" dirty="0"/>
                  <a:t> Graphen</a:t>
                </a:r>
              </a:p>
              <a:p>
                <a:pPr lvl="2"/>
                <a:r>
                  <a:rPr lang="de-DE" dirty="0"/>
                  <a:t>Cliquen-weise eliminieren: Variablen, die nicht in anderen Cliquen vorkommen eliminieren, Zwischenergebnisse haben nicht mehr Variablen als Clique</a:t>
                </a:r>
              </a:p>
              <a:p>
                <a:pPr lvl="1"/>
                <a:r>
                  <a:rPr lang="de-DE" dirty="0" err="1"/>
                  <a:t>Polytree</a:t>
                </a:r>
                <a:r>
                  <a:rPr lang="de-DE" dirty="0"/>
                  <a:t> BNs (ebenfalls </a:t>
                </a:r>
                <a:r>
                  <a:rPr lang="de-DE" dirty="0" err="1"/>
                  <a:t>chordal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Eliminationsfolge bei </a:t>
                </a:r>
                <a:r>
                  <a:rPr lang="de-DE" i="1" dirty="0"/>
                  <a:t>einer</a:t>
                </a:r>
                <a:r>
                  <a:rPr lang="de-DE" dirty="0"/>
                  <a:t> Anfragevariable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, finden:</a:t>
                </a:r>
              </a:p>
              <a:p>
                <a:pPr lvl="3"/>
                <a:r>
                  <a:rPr lang="de-DE" dirty="0" err="1"/>
                  <a:t>Polytree</a:t>
                </a:r>
                <a:r>
                  <a:rPr lang="de-DE" dirty="0"/>
                  <a:t> ungerichtet betrachten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als Wurzel definieren</a:t>
                </a:r>
              </a:p>
              <a:p>
                <a:pPr lvl="3"/>
                <a:r>
                  <a:rPr lang="de-DE" dirty="0"/>
                  <a:t>Kanten von der Wurzel weg ausrichten</a:t>
                </a:r>
              </a:p>
              <a:p>
                <a:pPr lvl="3"/>
                <a:r>
                  <a:rPr lang="de-DE" dirty="0"/>
                  <a:t>Topologische Sortierung bauen</a:t>
                </a:r>
              </a:p>
              <a:p>
                <a:pPr lvl="3"/>
                <a:r>
                  <a:rPr lang="de-DE" dirty="0"/>
                  <a:t>Zufallsvariablen in umgekehrter Reihenfolge zur topologischen Sortierung eliminieren</a:t>
                </a:r>
              </a:p>
              <a:p>
                <a:pPr lvl="2"/>
                <a:r>
                  <a:rPr lang="de-DE" dirty="0"/>
                  <a:t>Idee: Von den Blättern bzw. Wurzeln aus starten, nach innen (hin zu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) rein eliminieren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9088351" cy="4240848"/>
              </a:xfrm>
              <a:blipFill>
                <a:blip r:embed="rId2"/>
                <a:stretch>
                  <a:fillRect l="-1813" t="-2687" r="-418" b="-17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64160-3775-7F46-96A9-DCE60F3D2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6D82C-2963-6440-844C-6AC8C66B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E4E2-0DCB-7149-B11B-D79EA304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F47AE-2B71-CE43-9BE6-5297BA39AF4A}"/>
              </a:ext>
            </a:extLst>
          </p:cNvPr>
          <p:cNvSpPr/>
          <p:nvPr/>
        </p:nvSpPr>
        <p:spPr>
          <a:xfrm>
            <a:off x="4090263" y="6352447"/>
            <a:ext cx="4023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 algn="ctr"/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Mehr Infos: PGM, Kap. 9.4, </a:t>
            </a:r>
            <a:r>
              <a:rPr lang="de-DE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(2009), Kap. 6.6 und 9.3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9138D2-2321-A544-B600-1A288E34B588}"/>
              </a:ext>
            </a:extLst>
          </p:cNvPr>
          <p:cNvGrpSpPr/>
          <p:nvPr/>
        </p:nvGrpSpPr>
        <p:grpSpPr>
          <a:xfrm>
            <a:off x="9931299" y="1748428"/>
            <a:ext cx="1913630" cy="1744787"/>
            <a:chOff x="5863640" y="2572424"/>
            <a:chExt cx="2580308" cy="2352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61A5B9-A3A0-C340-93E8-9F43F998C0AE}"/>
                    </a:ext>
                  </a:extLst>
                </p:cNvPr>
                <p:cNvSpPr txBox="1"/>
                <p:nvPr/>
              </p:nvSpPr>
              <p:spPr>
                <a:xfrm>
                  <a:off x="5874644" y="2573160"/>
                  <a:ext cx="972000" cy="4084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𝑡𝐷𝑖𝑠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61A5B9-A3A0-C340-93E8-9F43F998C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4644" y="2573160"/>
                  <a:ext cx="972000" cy="408499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48601E-862C-CB45-BD61-683365069790}"/>
                    </a:ext>
                  </a:extLst>
                </p:cNvPr>
                <p:cNvSpPr txBox="1"/>
                <p:nvPr/>
              </p:nvSpPr>
              <p:spPr>
                <a:xfrm>
                  <a:off x="5863640" y="3950060"/>
                  <a:ext cx="972000" cy="4084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48601E-862C-CB45-BD61-683365069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950060"/>
                  <a:ext cx="972000" cy="408499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CA3081-B666-1647-B58A-50CBDE623805}"/>
                </a:ext>
              </a:extLst>
            </p:cNvPr>
            <p:cNvCxnSpPr>
              <a:cxnSpLocks/>
              <a:stCxn id="10" idx="5"/>
              <a:endCxn id="22" idx="1"/>
            </p:cNvCxnSpPr>
            <p:nvPr/>
          </p:nvCxnSpPr>
          <p:spPr>
            <a:xfrm>
              <a:off x="6693294" y="4298736"/>
              <a:ext cx="127050" cy="277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0B72C34-7602-974F-879D-15F8E0E38FCF}"/>
                </a:ext>
              </a:extLst>
            </p:cNvPr>
            <p:cNvCxnSpPr>
              <a:cxnSpLocks/>
              <a:stCxn id="10" idx="7"/>
              <a:endCxn id="21" idx="3"/>
            </p:cNvCxnSpPr>
            <p:nvPr/>
          </p:nvCxnSpPr>
          <p:spPr>
            <a:xfrm flipV="1">
              <a:off x="6693294" y="3705986"/>
              <a:ext cx="128247" cy="3038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41E34D7-6485-3B4E-B1AE-6A8036DCCC5C}"/>
                </a:ext>
              </a:extLst>
            </p:cNvPr>
            <p:cNvCxnSpPr>
              <a:cxnSpLocks/>
              <a:stCxn id="21" idx="1"/>
              <a:endCxn id="9" idx="4"/>
            </p:cNvCxnSpPr>
            <p:nvPr/>
          </p:nvCxnSpPr>
          <p:spPr>
            <a:xfrm flipH="1" flipV="1">
              <a:off x="6360645" y="2981659"/>
              <a:ext cx="460897" cy="435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71DB7B-0BB7-1D47-82C4-094BB8F59C9F}"/>
                </a:ext>
              </a:extLst>
            </p:cNvPr>
            <p:cNvCxnSpPr>
              <a:cxnSpLocks/>
              <a:stCxn id="19" idx="2"/>
              <a:endCxn id="9" idx="6"/>
            </p:cNvCxnSpPr>
            <p:nvPr/>
          </p:nvCxnSpPr>
          <p:spPr>
            <a:xfrm flipH="1">
              <a:off x="6846644" y="2776674"/>
              <a:ext cx="620449" cy="7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9FAD72E-63CC-0146-889A-101A632194D6}"/>
                </a:ext>
              </a:extLst>
            </p:cNvPr>
            <p:cNvCxnSpPr>
              <a:cxnSpLocks/>
              <a:stCxn id="19" idx="4"/>
              <a:endCxn id="21" idx="7"/>
            </p:cNvCxnSpPr>
            <p:nvPr/>
          </p:nvCxnSpPr>
          <p:spPr>
            <a:xfrm flipH="1">
              <a:off x="7508849" y="2980924"/>
              <a:ext cx="444245" cy="436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B37200-6EFA-1D4F-86DF-1EF5582E5CB6}"/>
                </a:ext>
              </a:extLst>
            </p:cNvPr>
            <p:cNvCxnSpPr>
              <a:cxnSpLocks/>
              <a:stCxn id="21" idx="5"/>
              <a:endCxn id="20" idx="1"/>
            </p:cNvCxnSpPr>
            <p:nvPr/>
          </p:nvCxnSpPr>
          <p:spPr>
            <a:xfrm>
              <a:off x="7508849" y="3705986"/>
              <a:ext cx="105445" cy="3038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1181F2-E91D-5F41-8E4B-B7F253F14739}"/>
                </a:ext>
              </a:extLst>
            </p:cNvPr>
            <p:cNvCxnSpPr>
              <a:cxnSpLocks/>
              <a:stCxn id="22" idx="0"/>
              <a:endCxn id="21" idx="4"/>
            </p:cNvCxnSpPr>
            <p:nvPr/>
          </p:nvCxnSpPr>
          <p:spPr>
            <a:xfrm flipV="1">
              <a:off x="7163999" y="3765810"/>
              <a:ext cx="1197" cy="7507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C99869-A5EF-E14B-9AAE-62435BDC5C6D}"/>
                </a:ext>
              </a:extLst>
            </p:cNvPr>
            <p:cNvCxnSpPr>
              <a:cxnSpLocks/>
              <a:stCxn id="22" idx="7"/>
              <a:endCxn id="20" idx="3"/>
            </p:cNvCxnSpPr>
            <p:nvPr/>
          </p:nvCxnSpPr>
          <p:spPr>
            <a:xfrm flipV="1">
              <a:off x="7507652" y="4298736"/>
              <a:ext cx="106642" cy="277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BB64D5-43FD-6D40-90EA-FAA15F8F4F45}"/>
                    </a:ext>
                  </a:extLst>
                </p:cNvPr>
                <p:cNvSpPr txBox="1"/>
                <p:nvPr/>
              </p:nvSpPr>
              <p:spPr>
                <a:xfrm>
                  <a:off x="7467094" y="2572424"/>
                  <a:ext cx="972000" cy="4084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BB64D5-43FD-6D40-90EA-FAA15F8F4F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7094" y="2572424"/>
                  <a:ext cx="972000" cy="40849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027954C-7C70-EE46-A5E8-EB8EB5D4E339}"/>
                    </a:ext>
                  </a:extLst>
                </p:cNvPr>
                <p:cNvSpPr txBox="1"/>
                <p:nvPr/>
              </p:nvSpPr>
              <p:spPr>
                <a:xfrm>
                  <a:off x="7471948" y="3950060"/>
                  <a:ext cx="972000" cy="4084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027954C-7C70-EE46-A5E8-EB8EB5D4E3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1948" y="3950060"/>
                  <a:ext cx="972000" cy="408499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E72E547-63BF-A64B-B10C-9985706039E8}"/>
                    </a:ext>
                  </a:extLst>
                </p:cNvPr>
                <p:cNvSpPr txBox="1"/>
                <p:nvPr/>
              </p:nvSpPr>
              <p:spPr>
                <a:xfrm>
                  <a:off x="6679195" y="3357311"/>
                  <a:ext cx="972000" cy="4084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E72E547-63BF-A64B-B10C-9985706039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357311"/>
                  <a:ext cx="972000" cy="408499"/>
                </a:xfrm>
                <a:prstGeom prst="ellipse">
                  <a:avLst/>
                </a:prstGeom>
                <a:blipFill>
                  <a:blip r:embed="rId7"/>
                  <a:stretch>
                    <a:fillRect b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DB26F1-27D0-3045-929C-308EAC0BC04F}"/>
                    </a:ext>
                  </a:extLst>
                </p:cNvPr>
                <p:cNvSpPr txBox="1"/>
                <p:nvPr/>
              </p:nvSpPr>
              <p:spPr>
                <a:xfrm>
                  <a:off x="6677998" y="4516564"/>
                  <a:ext cx="972000" cy="4085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charset="0"/>
                          </a:rPr>
                          <m:t>𝑆𝑖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1400" i="1">
                            <a:latin typeface="Cambria Math" charset="0"/>
                          </a:rPr>
                          <m:t>𝑘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FD3928-967C-2748-A152-A28B70FDDA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998" y="4516564"/>
                  <a:ext cx="972000" cy="4085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CA2607-9277-C248-9DB6-473BA0B6DF6F}"/>
              </a:ext>
            </a:extLst>
          </p:cNvPr>
          <p:cNvGrpSpPr/>
          <p:nvPr/>
        </p:nvGrpSpPr>
        <p:grpSpPr>
          <a:xfrm>
            <a:off x="9949109" y="4103841"/>
            <a:ext cx="1894891" cy="1805990"/>
            <a:chOff x="530784" y="3439521"/>
            <a:chExt cx="1894891" cy="1805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B1AD913-CA18-6B46-B416-0C1ACB2448F3}"/>
                    </a:ext>
                  </a:extLst>
                </p:cNvPr>
                <p:cNvSpPr/>
                <p:nvPr/>
              </p:nvSpPr>
              <p:spPr>
                <a:xfrm>
                  <a:off x="1286909" y="4327388"/>
                  <a:ext cx="365760" cy="36576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B1AD913-CA18-6B46-B416-0C1ACB2448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6909" y="4327388"/>
                  <a:ext cx="365760" cy="365760"/>
                </a:xfrm>
                <a:prstGeom prst="ellipse">
                  <a:avLst/>
                </a:prstGeom>
                <a:blipFill>
                  <a:blip r:embed="rId9"/>
                  <a:stretch>
                    <a:fillRect l="-10000" b="-1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7E26901-0C7E-B049-AEBC-023CD4C49FB5}"/>
                </a:ext>
              </a:extLst>
            </p:cNvPr>
            <p:cNvSpPr/>
            <p:nvPr/>
          </p:nvSpPr>
          <p:spPr>
            <a:xfrm>
              <a:off x="796970" y="432738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9BF908-46CF-F645-BC47-CCCB9EA49DAD}"/>
                </a:ext>
              </a:extLst>
            </p:cNvPr>
            <p:cNvSpPr/>
            <p:nvPr/>
          </p:nvSpPr>
          <p:spPr>
            <a:xfrm>
              <a:off x="1787144" y="3890476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658709-8D50-B649-A0F1-22FFA4315B6E}"/>
                </a:ext>
              </a:extLst>
            </p:cNvPr>
            <p:cNvSpPr/>
            <p:nvPr/>
          </p:nvSpPr>
          <p:spPr>
            <a:xfrm>
              <a:off x="792952" y="3890476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2C33C6-B0FE-B944-A534-D114CBF74C45}"/>
                </a:ext>
              </a:extLst>
            </p:cNvPr>
            <p:cNvSpPr/>
            <p:nvPr/>
          </p:nvSpPr>
          <p:spPr>
            <a:xfrm>
              <a:off x="1803419" y="4338432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B335158-871C-4344-8BC3-BDC97A81CFAA}"/>
                </a:ext>
              </a:extLst>
            </p:cNvPr>
            <p:cNvSpPr/>
            <p:nvPr/>
          </p:nvSpPr>
          <p:spPr>
            <a:xfrm>
              <a:off x="1531310" y="487975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058BA15-7D51-4D4C-8EBA-1CB50BA87E45}"/>
                </a:ext>
              </a:extLst>
            </p:cNvPr>
            <p:cNvSpPr/>
            <p:nvPr/>
          </p:nvSpPr>
          <p:spPr>
            <a:xfrm>
              <a:off x="1063928" y="4861858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E2AE0FA-9DB7-5145-8804-0A56A3F19726}"/>
                </a:ext>
              </a:extLst>
            </p:cNvPr>
            <p:cNvSpPr/>
            <p:nvPr/>
          </p:nvSpPr>
          <p:spPr>
            <a:xfrm>
              <a:off x="1057598" y="3445633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CEEB1D-9C0D-E546-A0D0-757F4735B5C6}"/>
                </a:ext>
              </a:extLst>
            </p:cNvPr>
            <p:cNvSpPr/>
            <p:nvPr/>
          </p:nvSpPr>
          <p:spPr>
            <a:xfrm>
              <a:off x="530784" y="3445633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22056B-ECA2-2644-A874-0D1E20216766}"/>
                </a:ext>
              </a:extLst>
            </p:cNvPr>
            <p:cNvSpPr/>
            <p:nvPr/>
          </p:nvSpPr>
          <p:spPr>
            <a:xfrm>
              <a:off x="2059915" y="343952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5D915A3-7AEC-094F-A8ED-2255EDAF33D4}"/>
                </a:ext>
              </a:extLst>
            </p:cNvPr>
            <p:cNvSpPr/>
            <p:nvPr/>
          </p:nvSpPr>
          <p:spPr>
            <a:xfrm>
              <a:off x="1533101" y="3439521"/>
              <a:ext cx="365760" cy="3657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5BDE15A-2353-1A4F-B97C-63ABCBEA80A4}"/>
                </a:ext>
              </a:extLst>
            </p:cNvPr>
            <p:cNvCxnSpPr>
              <a:cxnSpLocks/>
              <a:stCxn id="32" idx="4"/>
              <a:endCxn id="27" idx="1"/>
            </p:cNvCxnSpPr>
            <p:nvPr/>
          </p:nvCxnSpPr>
          <p:spPr>
            <a:xfrm>
              <a:off x="713664" y="3811393"/>
              <a:ext cx="132852" cy="132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3B39F49-B2EA-3949-BBE8-8AFADB0667B7}"/>
                </a:ext>
              </a:extLst>
            </p:cNvPr>
            <p:cNvCxnSpPr>
              <a:cxnSpLocks/>
              <a:stCxn id="31" idx="4"/>
              <a:endCxn id="27" idx="7"/>
            </p:cNvCxnSpPr>
            <p:nvPr/>
          </p:nvCxnSpPr>
          <p:spPr>
            <a:xfrm flipH="1">
              <a:off x="1105148" y="3811393"/>
              <a:ext cx="135330" cy="1326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1C50DD-2EB7-B54D-A8F7-E197E84882C7}"/>
                </a:ext>
              </a:extLst>
            </p:cNvPr>
            <p:cNvCxnSpPr>
              <a:cxnSpLocks/>
              <a:stCxn id="34" idx="4"/>
              <a:endCxn id="26" idx="1"/>
            </p:cNvCxnSpPr>
            <p:nvPr/>
          </p:nvCxnSpPr>
          <p:spPr>
            <a:xfrm>
              <a:off x="1715981" y="3805281"/>
              <a:ext cx="124727" cy="13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7546CD8-E1A2-8448-88F2-CE08CD7411EA}"/>
                </a:ext>
              </a:extLst>
            </p:cNvPr>
            <p:cNvCxnSpPr>
              <a:cxnSpLocks/>
              <a:stCxn id="33" idx="4"/>
              <a:endCxn id="26" idx="7"/>
            </p:cNvCxnSpPr>
            <p:nvPr/>
          </p:nvCxnSpPr>
          <p:spPr>
            <a:xfrm flipH="1">
              <a:off x="2099340" y="3805281"/>
              <a:ext cx="143455" cy="13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F40B37C-2E67-4645-B3E5-73EEF294F586}"/>
                </a:ext>
              </a:extLst>
            </p:cNvPr>
            <p:cNvCxnSpPr>
              <a:cxnSpLocks/>
              <a:stCxn id="26" idx="3"/>
              <a:endCxn id="24" idx="7"/>
            </p:cNvCxnSpPr>
            <p:nvPr/>
          </p:nvCxnSpPr>
          <p:spPr>
            <a:xfrm flipH="1">
              <a:off x="1599105" y="4202672"/>
              <a:ext cx="241603" cy="178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161723-5CE5-D84F-B8CF-397BA5530498}"/>
                </a:ext>
              </a:extLst>
            </p:cNvPr>
            <p:cNvCxnSpPr>
              <a:cxnSpLocks/>
              <a:stCxn id="27" idx="5"/>
              <a:endCxn id="24" idx="1"/>
            </p:cNvCxnSpPr>
            <p:nvPr/>
          </p:nvCxnSpPr>
          <p:spPr>
            <a:xfrm>
              <a:off x="1105148" y="4202672"/>
              <a:ext cx="235325" cy="178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5BB6EE3-C096-7743-8073-BDD0ACD0008C}"/>
                </a:ext>
              </a:extLst>
            </p:cNvPr>
            <p:cNvCxnSpPr>
              <a:cxnSpLocks/>
              <a:stCxn id="24" idx="4"/>
              <a:endCxn id="29" idx="1"/>
            </p:cNvCxnSpPr>
            <p:nvPr/>
          </p:nvCxnSpPr>
          <p:spPr>
            <a:xfrm>
              <a:off x="1469789" y="4693148"/>
              <a:ext cx="115085" cy="240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8A21641-6914-3546-85A4-DA03BE901A6D}"/>
                </a:ext>
              </a:extLst>
            </p:cNvPr>
            <p:cNvCxnSpPr>
              <a:cxnSpLocks/>
              <a:stCxn id="24" idx="4"/>
              <a:endCxn id="30" idx="7"/>
            </p:cNvCxnSpPr>
            <p:nvPr/>
          </p:nvCxnSpPr>
          <p:spPr>
            <a:xfrm flipH="1">
              <a:off x="1376124" y="4693148"/>
              <a:ext cx="93665" cy="222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00FE28A-56F4-5F49-81F8-A687F15146C5}"/>
                </a:ext>
              </a:extLst>
            </p:cNvPr>
            <p:cNvCxnSpPr>
              <a:cxnSpLocks/>
              <a:stCxn id="25" idx="4"/>
              <a:endCxn id="30" idx="1"/>
            </p:cNvCxnSpPr>
            <p:nvPr/>
          </p:nvCxnSpPr>
          <p:spPr>
            <a:xfrm>
              <a:off x="979850" y="4693148"/>
              <a:ext cx="137642" cy="222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AE4AE83-BCA2-904F-BA35-B7FF4A4DA35A}"/>
                </a:ext>
              </a:extLst>
            </p:cNvPr>
            <p:cNvCxnSpPr>
              <a:cxnSpLocks/>
              <a:stCxn id="28" idx="4"/>
              <a:endCxn id="29" idx="7"/>
            </p:cNvCxnSpPr>
            <p:nvPr/>
          </p:nvCxnSpPr>
          <p:spPr>
            <a:xfrm flipH="1">
              <a:off x="1843506" y="4704192"/>
              <a:ext cx="142793" cy="229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86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9521-5DDC-3145-808E-3CD2C04D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Reihenfolge der 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dirty="0"/>
                  <a:t>Viel Forschungsarbeit in die Ausarbeitung von Heuristiken geflossen</a:t>
                </a:r>
              </a:p>
              <a:p>
                <a:r>
                  <a:rPr lang="de-DE" i="1" dirty="0"/>
                  <a:t>Online </a:t>
                </a:r>
                <a:r>
                  <a:rPr lang="de-DE" i="1" dirty="0" err="1"/>
                  <a:t>Greedy</a:t>
                </a:r>
                <a:r>
                  <a:rPr lang="de-DE" dirty="0"/>
                  <a:t> Variante:</a:t>
                </a:r>
              </a:p>
              <a:p>
                <a:pPr lvl="1"/>
                <a:r>
                  <a:rPr lang="de-DE" dirty="0"/>
                  <a:t>Variable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als nächstes aussummieren, deren Zwischenergebnis am kleinsten ist</a:t>
                </a:r>
              </a:p>
              <a:p>
                <a:pPr lvl="1"/>
                <a:r>
                  <a:rPr lang="de-DE" dirty="0"/>
                  <a:t>Quasi Ein-Schritt-VE-Simulation: </a:t>
                </a:r>
              </a:p>
              <a:p>
                <a:pPr lvl="2"/>
                <a:r>
                  <a:rPr lang="de-DE" dirty="0"/>
                  <a:t>Für jedes zu eliminierende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4"/>
                <a:r>
                  <a:rPr lang="de-DE" dirty="0"/>
                  <a:t>Menge der Faktoren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finden, die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enthalten, i.e.,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i="1" dirty="0"/>
                  <a:t>Herstellung der </a:t>
                </a:r>
                <a:r>
                  <a:rPr lang="de-DE" cap="small" dirty="0" err="1"/>
                  <a:t>sum</a:t>
                </a:r>
                <a:r>
                  <a:rPr lang="de-DE" cap="small" dirty="0"/>
                  <a:t>-out</a:t>
                </a:r>
                <a:r>
                  <a:rPr lang="de-DE" i="1" dirty="0"/>
                  <a:t> Vorbedingung</a:t>
                </a:r>
                <a:r>
                  <a:rPr lang="de-DE" dirty="0"/>
                  <a:t>)</a:t>
                </a:r>
              </a:p>
              <a:p>
                <a:pPr lvl="4"/>
                <a:r>
                  <a:rPr lang="de-DE" b="0" dirty="0"/>
                  <a:t>Anzahl der Argumente nehmen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dirty="0"/>
                  <a:t> (Größe des Zwischenergebnisses vor dem Aussummieren)</a:t>
                </a:r>
              </a:p>
              <a:p>
                <a:pPr lvl="2"/>
                <a:r>
                  <a:rPr lang="de-DE" dirty="0"/>
                  <a:t>Entscheidungskriterium: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r>
                  <a:rPr lang="de-DE" i="1" dirty="0"/>
                  <a:t>Offline</a:t>
                </a:r>
                <a:r>
                  <a:rPr lang="de-DE" dirty="0"/>
                  <a:t> Varianten suchen eine Reihenfolge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de-DE" dirty="0"/>
                  <a:t>, so dass VE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de-DE" dirty="0"/>
                  <a:t> aufgerufen werden kann</a:t>
                </a:r>
              </a:p>
              <a:p>
                <a:pPr lvl="1"/>
                <a:r>
                  <a:rPr lang="de-DE" dirty="0"/>
                  <a:t>Nächstes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mit dem kleinsten Zwischenergebnis wählen (wie online, nur bis zum Ende)</a:t>
                </a:r>
              </a:p>
              <a:p>
                <a:pPr lvl="1"/>
                <a:r>
                  <a:rPr lang="de-DE" dirty="0"/>
                  <a:t>Nächstes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wählen, so dass am wenigsten neue Nachbarn zu den verbleibenden Zufallsvariablen hinzufügt werden (neue Nachbarn entstehen durch Multiplikation)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3582" r="-3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64160-3775-7F46-96A9-DCE60F3D2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6D82C-2963-6440-844C-6AC8C66B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E4E2-0DCB-7149-B11B-D79EA304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DDBED-3BAE-774E-A95C-642645FC2D71}"/>
              </a:ext>
            </a:extLst>
          </p:cNvPr>
          <p:cNvSpPr/>
          <p:nvPr/>
        </p:nvSpPr>
        <p:spPr>
          <a:xfrm>
            <a:off x="4090263" y="6352447"/>
            <a:ext cx="4023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 algn="ctr"/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Mehr Infos: PGM, Kap. 9.4, </a:t>
            </a:r>
            <a:r>
              <a:rPr lang="de-DE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(2009), Kap. 6.6 und 9.3</a:t>
            </a:r>
          </a:p>
        </p:txBody>
      </p:sp>
    </p:spTree>
    <p:extLst>
      <p:ext uri="{BB962C8B-B14F-4D97-AF65-F5344CB8AC3E}">
        <p14:creationId xmlns:p14="http://schemas.microsoft.com/office/powerpoint/2010/main" val="261451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VE Algorithmus mit Online-Heuristik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308032"/>
              </a:xfrm>
            </p:spPr>
            <p:txBody>
              <a:bodyPr>
                <a:normAutofit fontScale="92500" lnSpcReduction="20000"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▹Absorbiere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absorb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b="1" dirty="0">
                    <a:solidFill>
                      <a:schemeClr val="accent1"/>
                    </a:solidFill>
                  </a:rPr>
                  <a:t>while</a:t>
                </a:r>
                <a:r>
                  <a:rPr lang="de-DE" sz="24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sz="24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400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8888" algn="r"/>
                  </a:tabLst>
                </a:pPr>
                <a:r>
                  <a:rPr lang="de-DE" sz="2400" dirty="0">
                    <a:solidFill>
                      <a:schemeClr val="accent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de-DE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sz="2400" dirty="0"/>
                  <a:t>	▹Wähle nächstes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b="0" dirty="0">
                    <a:ea typeface="Cambria Math" panose="02040503050406030204" pitchFamily="18" charset="0"/>
                  </a:rPr>
                  <a:t> zur Eliminierung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sum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▹Summiere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, bis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0" dirty="0"/>
                  <a:t>	</a:t>
                </a:r>
                <a:r>
                  <a:rPr lang="de-DE" sz="2400" dirty="0"/>
                  <a:t>Normalisiere die Potentiale in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308032"/>
              </a:xfrm>
              <a:blipFill>
                <a:blip r:embed="rId4"/>
                <a:stretch>
                  <a:fillRect l="-662" t="-1765" r="-7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8148D-55FD-134B-BEB3-6AF289926C21}"/>
              </a:ext>
            </a:extLst>
          </p:cNvPr>
          <p:cNvSpPr/>
          <p:nvPr/>
        </p:nvSpPr>
        <p:spPr>
          <a:xfrm>
            <a:off x="767556" y="1955549"/>
            <a:ext cx="11047295" cy="88910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01094-45F9-3F4C-9E9B-3A137A12FFF6}"/>
              </a:ext>
            </a:extLst>
          </p:cNvPr>
          <p:cNvSpPr/>
          <p:nvPr/>
        </p:nvSpPr>
        <p:spPr>
          <a:xfrm>
            <a:off x="767555" y="2844650"/>
            <a:ext cx="11047295" cy="170476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111E2-862F-344A-87A4-DAFFFA04B45D}"/>
              </a:ext>
            </a:extLst>
          </p:cNvPr>
          <p:cNvSpPr/>
          <p:nvPr/>
        </p:nvSpPr>
        <p:spPr>
          <a:xfrm>
            <a:off x="767555" y="4549412"/>
            <a:ext cx="11047295" cy="930778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B2A56-95DB-B949-8FDC-47B40B9DD8B5}"/>
              </a:ext>
            </a:extLst>
          </p:cNvPr>
          <p:cNvSpPr txBox="1"/>
          <p:nvPr/>
        </p:nvSpPr>
        <p:spPr>
          <a:xfrm>
            <a:off x="9903167" y="1913872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Evidenz behandeln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5D0A2-3B0D-5E4A-9AC5-CE41C0A21C22}"/>
              </a:ext>
            </a:extLst>
          </p:cNvPr>
          <p:cNvSpPr txBox="1"/>
          <p:nvPr/>
        </p:nvSpPr>
        <p:spPr>
          <a:xfrm>
            <a:off x="8424115" y="2799671"/>
            <a:ext cx="345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Nichtanfrage-Variablen eliminieren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559D2-0B09-D141-9D4B-80BDE3B3248D}"/>
              </a:ext>
            </a:extLst>
          </p:cNvPr>
          <p:cNvSpPr txBox="1"/>
          <p:nvPr/>
        </p:nvSpPr>
        <p:spPr>
          <a:xfrm>
            <a:off x="10335061" y="5110858"/>
            <a:ext cx="15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Normalisieren</a:t>
            </a:r>
          </a:p>
        </p:txBody>
      </p:sp>
    </p:spTree>
    <p:extLst>
      <p:ext uri="{BB962C8B-B14F-4D97-AF65-F5344CB8AC3E}">
        <p14:creationId xmlns:p14="http://schemas.microsoft.com/office/powerpoint/2010/main" val="2252362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C50C-611D-9940-89C8-C2CAC496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Laufzeitkomplexität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2F77DB-426C-FD42-9B30-3FB7386237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410382"/>
              </a:xfrm>
            </p:spPr>
            <p:txBody>
              <a:bodyPr>
                <a:normAutofit/>
              </a:bodyPr>
              <a:lstStyle/>
              <a:p>
                <a:r>
                  <a:rPr lang="de-DE" i="1" dirty="0"/>
                  <a:t>Informell</a:t>
                </a:r>
                <a:br>
                  <a:rPr lang="de-DE" dirty="0"/>
                </a:br>
                <a:r>
                  <a:rPr lang="de-DE" dirty="0" err="1"/>
                  <a:t>Worst</a:t>
                </a:r>
                <a:r>
                  <a:rPr lang="de-DE" dirty="0"/>
                  <a:t>-</a:t>
                </a:r>
                <a:r>
                  <a:rPr lang="de-DE" dirty="0" err="1"/>
                  <a:t>case</a:t>
                </a:r>
                <a:r>
                  <a:rPr lang="de-DE" dirty="0"/>
                  <a:t>-Größe eines Zwischenergebnisses </a:t>
                </a:r>
                <a:r>
                  <a:rPr lang="de-DE" i="1" dirty="0"/>
                  <a:t>mal</a:t>
                </a:r>
                <a:r>
                  <a:rPr lang="de-DE" dirty="0"/>
                  <a:t> Anzahl an Eliminierungen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Dekompositionsbaum</a:t>
                </a:r>
                <a:r>
                  <a:rPr lang="de-DE" dirty="0"/>
                  <a:t> (</a:t>
                </a:r>
                <a:r>
                  <a:rPr lang="de-DE" i="1" dirty="0" err="1"/>
                  <a:t>decomposition</a:t>
                </a:r>
                <a:r>
                  <a:rPr lang="de-DE" i="1" dirty="0"/>
                  <a:t> </a:t>
                </a:r>
                <a:r>
                  <a:rPr lang="de-DE" i="1" dirty="0" err="1"/>
                  <a:t>tree</a:t>
                </a:r>
                <a:r>
                  <a:rPr lang="de-DE" dirty="0"/>
                  <a:t>, </a:t>
                </a:r>
                <a:r>
                  <a:rPr lang="de-DE" i="1" dirty="0"/>
                  <a:t>dtree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Datenstruktur gebraucht zur formalen Bestimmung der Komplexität</a:t>
                </a:r>
              </a:p>
              <a:p>
                <a:pPr lvl="1"/>
                <a:r>
                  <a:rPr lang="de-DE" dirty="0"/>
                  <a:t>Repräsentiert einen VE Durchlauf, z.B., für die leere Anfrage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Azyklischer Baum</a:t>
                </a:r>
              </a:p>
              <a:p>
                <a:pPr lvl="3"/>
                <a:r>
                  <a:rPr lang="de-DE" dirty="0"/>
                  <a:t>Für BNs in der Regel als Binärbaum definiert</a:t>
                </a:r>
              </a:p>
              <a:p>
                <a:pPr lvl="2"/>
                <a:r>
                  <a:rPr lang="de-DE" dirty="0"/>
                  <a:t>Blätter: Faktoren aus dem Eingabemodell</a:t>
                </a:r>
              </a:p>
              <a:p>
                <a:pPr lvl="2"/>
                <a:r>
                  <a:rPr lang="de-DE" dirty="0"/>
                  <a:t>Innere Knoten: Zwischenergebnisse</a:t>
                </a:r>
              </a:p>
              <a:p>
                <a:pPr lvl="3"/>
                <a:r>
                  <a:rPr lang="de-DE" dirty="0"/>
                  <a:t>Wurzel: Endresultat</a:t>
                </a:r>
              </a:p>
              <a:p>
                <a:pPr lvl="2"/>
                <a:r>
                  <a:rPr lang="de-DE" dirty="0"/>
                  <a:t>Kanten: Wenn (Faktoren multipliziert und dann) eine Zufallsvariable von einem Zwischenergebnis / Faktor eliminiert wird, was zu einem neuen Zwischenergebnis (innerer Knoten) führt, dann gibt es eine Kante von den Zwischenergebnissen / Faktoren vor der Multiplikation zum inneren Knoten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2F77DB-426C-FD42-9B30-3FB7386237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410382"/>
              </a:xfrm>
              <a:blipFill>
                <a:blip r:embed="rId3"/>
                <a:stretch>
                  <a:fillRect l="-1435" t="-2586" r="-773" b="-17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59267-B507-3247-A914-67C002476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587F8-EF31-694E-838F-97E1C5F2A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A26069-5647-7E4B-9F34-8831B3A436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2633B7-9F62-B145-8780-0D52D35CFBCE}"/>
              </a:ext>
            </a:extLst>
          </p:cNvPr>
          <p:cNvSpPr/>
          <p:nvPr/>
        </p:nvSpPr>
        <p:spPr>
          <a:xfrm>
            <a:off x="4668467" y="6352447"/>
            <a:ext cx="2867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 algn="ctr"/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Mehr Infos: </a:t>
            </a:r>
            <a:r>
              <a:rPr lang="de-DE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(2009), Kap. 8.3, 9.5</a:t>
            </a:r>
          </a:p>
        </p:txBody>
      </p:sp>
    </p:spTree>
    <p:extLst>
      <p:ext uri="{BB962C8B-B14F-4D97-AF65-F5344CB8AC3E}">
        <p14:creationId xmlns:p14="http://schemas.microsoft.com/office/powerpoint/2010/main" val="35394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0F6EFA-B941-8A43-8C71-1D97E84B19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Beispiel: Berechnung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de-DE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0F6EFA-B941-8A43-8C71-1D97E84B19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EAD6C-D9FA-264D-8456-3BA1C15966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256C9-137F-7443-B4E4-D5743C45B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9620-B786-614B-AB71-A4E96D075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60D222B-4DCD-A040-A9C3-072A46A15A35}"/>
                  </a:ext>
                </a:extLst>
              </p:cNvPr>
              <p:cNvSpPr/>
              <p:nvPr/>
            </p:nvSpPr>
            <p:spPr>
              <a:xfrm>
                <a:off x="444319" y="1726986"/>
                <a:ext cx="9503549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𝑇𝑟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60D222B-4DCD-A040-A9C3-072A46A15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19" y="1726986"/>
                <a:ext cx="9503549" cy="794320"/>
              </a:xfrm>
              <a:prstGeom prst="rect">
                <a:avLst/>
              </a:prstGeom>
              <a:blipFill>
                <a:blip r:embed="rId4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536B462-19E5-D74A-8AAC-6F1DC92DC06F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86CF4D-9CBA-7D43-A978-582EAF736CFD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426BD40-1BF5-AB4A-90A4-59A97F32C22E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53D7609-4CE9-EC46-A857-AD2EEAEE17C5}"/>
                  </a:ext>
                </a:extLst>
              </p:cNvPr>
              <p:cNvCxnSpPr>
                <a:cxnSpLocks/>
                <a:stCxn id="14" idx="5"/>
                <a:endCxn id="36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88EB84D-D043-E047-B036-E982B0BBB9AD}"/>
                  </a:ext>
                </a:extLst>
              </p:cNvPr>
              <p:cNvCxnSpPr>
                <a:cxnSpLocks/>
                <a:stCxn id="36" idx="0"/>
                <a:endCxn id="29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DC53C4F-BFA4-6E4B-9A8B-168C217AE36B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AB551CE-306A-E843-BB28-3BC0422236EE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983D236C-3510-9644-8D83-A97E136EAB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426957-1597-CE45-9AB6-7EA5359E666C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49D42C5-1A69-C541-872F-EF2D5833737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AAAA1C7D-9005-9547-9B0C-38BC5FC509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EE04B1-D8E0-0E46-8D80-08207C116CA6}"/>
                  </a:ext>
                </a:extLst>
              </p:cNvPr>
              <p:cNvCxnSpPr>
                <a:cxnSpLocks/>
                <a:stCxn id="29" idx="0"/>
                <a:endCxn id="34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7553930-938C-5545-AD05-B13F67104B00}"/>
                  </a:ext>
                </a:extLst>
              </p:cNvPr>
              <p:cNvCxnSpPr>
                <a:cxnSpLocks/>
                <a:stCxn id="34" idx="1"/>
                <a:endCxn id="13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2554F0B-C1D4-2F43-B2E2-E4E3813AC495}"/>
                  </a:ext>
                </a:extLst>
              </p:cNvPr>
              <p:cNvCxnSpPr>
                <a:cxnSpLocks/>
                <a:stCxn id="27" idx="3"/>
                <a:endCxn id="34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02D78A6-7E16-3544-9FC5-7DDBFE7F3F5D}"/>
                  </a:ext>
                </a:extLst>
              </p:cNvPr>
              <p:cNvCxnSpPr>
                <a:cxnSpLocks/>
                <a:stCxn id="29" idx="4"/>
                <a:endCxn id="32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4DBD37F-E2FC-3A4F-B488-F86C369D87B0}"/>
                  </a:ext>
                </a:extLst>
              </p:cNvPr>
              <p:cNvCxnSpPr>
                <a:cxnSpLocks/>
                <a:stCxn id="30" idx="0"/>
                <a:endCxn id="32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04515DA-3223-D240-819A-FB0C5471623D}"/>
                  </a:ext>
                </a:extLst>
              </p:cNvPr>
              <p:cNvCxnSpPr>
                <a:cxnSpLocks/>
                <a:stCxn id="32" idx="3"/>
                <a:endCxn id="28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9D807F5-8CE6-6742-941E-06E8A0D0A7B4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FBA76BC-E6EA-4C47-892E-3B90AC0D34C7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67D393CF-3A7A-E147-8B33-E53340B0E0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9DA7D18-F8A7-A04B-81E3-0915BE0E4249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BBAE855-B99E-0A47-8F4E-AC23579CD8E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13B569DA-AE89-314D-B654-CBDE6C4782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4895C0C-3C94-B447-A346-4559AB5CE9CD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5C1DF44-D52F-5D46-AAD2-5F2C356F6F5B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D46A90BD-DAB5-184E-8BD2-13D63F3B537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6FD760BE-EF85-384F-9D9B-09258993D9E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ED88406-4613-474B-A9ED-6085DBA22EDA}"/>
                  </a:ext>
                </a:extLst>
              </p:cNvPr>
              <p:cNvCxnSpPr>
                <a:cxnSpLocks/>
                <a:stCxn id="36" idx="2"/>
                <a:endCxn id="30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6DD51B-4C63-DA41-A2BF-9A34ADD59672}"/>
                </a:ext>
              </a:extLst>
            </p:cNvPr>
            <p:cNvCxnSpPr>
              <a:cxnSpLocks/>
              <a:stCxn id="29" idx="6"/>
              <a:endCxn id="38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1F7FA2D-67EF-BB43-80F6-3C944BC89FD3}"/>
                  </a:ext>
                </a:extLst>
              </p:cNvPr>
              <p:cNvSpPr/>
              <p:nvPr/>
            </p:nvSpPr>
            <p:spPr>
              <a:xfrm>
                <a:off x="454367" y="3107258"/>
                <a:ext cx="6622007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1F7FA2D-67EF-BB43-80F6-3C944BC89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67" y="3107258"/>
                <a:ext cx="6622007" cy="794320"/>
              </a:xfrm>
              <a:prstGeom prst="rect">
                <a:avLst/>
              </a:prstGeom>
              <a:blipFill>
                <a:blip r:embed="rId24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1963FF-357B-7E44-BB51-77A4B959FA85}"/>
                  </a:ext>
                </a:extLst>
              </p:cNvPr>
              <p:cNvSpPr/>
              <p:nvPr/>
            </p:nvSpPr>
            <p:spPr>
              <a:xfrm>
                <a:off x="8347958" y="2580536"/>
                <a:ext cx="10095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1963FF-357B-7E44-BB51-77A4B959F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958" y="2580536"/>
                <a:ext cx="1009572" cy="369332"/>
              </a:xfrm>
              <a:prstGeom prst="rect">
                <a:avLst/>
              </a:prstGeom>
              <a:blipFill>
                <a:blip r:embed="rId2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:a16="http://schemas.microsoft.com/office/drawing/2014/main" id="{4CC08AF4-15E0-E24A-A9F2-F1E3B1657DC6}"/>
              </a:ext>
            </a:extLst>
          </p:cNvPr>
          <p:cNvSpPr/>
          <p:nvPr/>
        </p:nvSpPr>
        <p:spPr>
          <a:xfrm rot="5400000">
            <a:off x="8787711" y="1524434"/>
            <a:ext cx="171095" cy="19483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2E27A7C-8A85-9544-928C-B2FF870B4A7E}"/>
                  </a:ext>
                </a:extLst>
              </p:cNvPr>
              <p:cNvSpPr/>
              <p:nvPr/>
            </p:nvSpPr>
            <p:spPr>
              <a:xfrm>
                <a:off x="6364757" y="2590383"/>
                <a:ext cx="10095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2E27A7C-8A85-9544-928C-B2FF870B4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757" y="2590383"/>
                <a:ext cx="1009572" cy="369332"/>
              </a:xfrm>
              <a:prstGeom prst="rect">
                <a:avLst/>
              </a:prstGeom>
              <a:blipFill>
                <a:blip r:embed="rId2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Brace 46">
            <a:extLst>
              <a:ext uri="{FF2B5EF4-FFF2-40B4-BE49-F238E27FC236}">
                <a16:creationId xmlns:a16="http://schemas.microsoft.com/office/drawing/2014/main" id="{4E2426A2-CFBA-E541-9883-264EF021913D}"/>
              </a:ext>
            </a:extLst>
          </p:cNvPr>
          <p:cNvSpPr/>
          <p:nvPr/>
        </p:nvSpPr>
        <p:spPr>
          <a:xfrm rot="5400000">
            <a:off x="6819238" y="1526339"/>
            <a:ext cx="171095" cy="19483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6A7D40B-B7E1-624F-B8EC-AA27EFC0543D}"/>
                  </a:ext>
                </a:extLst>
              </p:cNvPr>
              <p:cNvSpPr/>
              <p:nvPr/>
            </p:nvSpPr>
            <p:spPr>
              <a:xfrm>
                <a:off x="3741887" y="2571477"/>
                <a:ext cx="1030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6A7D40B-B7E1-624F-B8EC-AA27EFC05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87" y="2571477"/>
                <a:ext cx="1030730" cy="369332"/>
              </a:xfrm>
              <a:prstGeom prst="rect">
                <a:avLst/>
              </a:prstGeom>
              <a:blipFill>
                <a:blip r:embed="rId2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Brace 48">
            <a:extLst>
              <a:ext uri="{FF2B5EF4-FFF2-40B4-BE49-F238E27FC236}">
                <a16:creationId xmlns:a16="http://schemas.microsoft.com/office/drawing/2014/main" id="{BC2DE6D2-22C9-EA48-9214-D46DFA6D8620}"/>
              </a:ext>
            </a:extLst>
          </p:cNvPr>
          <p:cNvSpPr/>
          <p:nvPr/>
        </p:nvSpPr>
        <p:spPr>
          <a:xfrm rot="5400000">
            <a:off x="4210500" y="1599901"/>
            <a:ext cx="176520" cy="1784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5202EA4-2A75-1948-945A-48CE02CE2641}"/>
                  </a:ext>
                </a:extLst>
              </p:cNvPr>
              <p:cNvSpPr/>
              <p:nvPr/>
            </p:nvSpPr>
            <p:spPr>
              <a:xfrm>
                <a:off x="2956499" y="3980438"/>
                <a:ext cx="842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5202EA4-2A75-1948-945A-48CE02CE26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499" y="3980438"/>
                <a:ext cx="842730" cy="369332"/>
              </a:xfrm>
              <a:prstGeom prst="rect">
                <a:avLst/>
              </a:prstGeom>
              <a:blipFill>
                <a:blip r:embed="rId2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Brace 50">
            <a:extLst>
              <a:ext uri="{FF2B5EF4-FFF2-40B4-BE49-F238E27FC236}">
                <a16:creationId xmlns:a16="http://schemas.microsoft.com/office/drawing/2014/main" id="{2703C03D-3D06-1E49-B5E7-815130D2B590}"/>
              </a:ext>
            </a:extLst>
          </p:cNvPr>
          <p:cNvSpPr/>
          <p:nvPr/>
        </p:nvSpPr>
        <p:spPr>
          <a:xfrm rot="5400000">
            <a:off x="3294134" y="3065302"/>
            <a:ext cx="167461" cy="16446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600A05D-DD4A-6B4D-AC54-1F45B46F467F}"/>
                  </a:ext>
                </a:extLst>
              </p:cNvPr>
              <p:cNvSpPr/>
              <p:nvPr/>
            </p:nvSpPr>
            <p:spPr>
              <a:xfrm>
                <a:off x="4274001" y="3979827"/>
                <a:ext cx="2114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➝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600A05D-DD4A-6B4D-AC54-1F45B46F4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001" y="3979827"/>
                <a:ext cx="2114746" cy="369332"/>
              </a:xfrm>
              <a:prstGeom prst="rect">
                <a:avLst/>
              </a:prstGeom>
              <a:blipFill>
                <a:blip r:embed="rId29"/>
                <a:stretch>
                  <a:fillRect l="-599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>
            <a:extLst>
              <a:ext uri="{FF2B5EF4-FFF2-40B4-BE49-F238E27FC236}">
                <a16:creationId xmlns:a16="http://schemas.microsoft.com/office/drawing/2014/main" id="{2B8311A4-E3AA-2A49-ACDB-5D1A68898C81}"/>
              </a:ext>
            </a:extLst>
          </p:cNvPr>
          <p:cNvSpPr/>
          <p:nvPr/>
        </p:nvSpPr>
        <p:spPr>
          <a:xfrm rot="5400000">
            <a:off x="5247643" y="2756486"/>
            <a:ext cx="167463" cy="22623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D4D00D-D10A-4B41-AE6A-9C1761034E41}"/>
                  </a:ext>
                </a:extLst>
              </p:cNvPr>
              <p:cNvSpPr/>
              <p:nvPr/>
            </p:nvSpPr>
            <p:spPr>
              <a:xfrm>
                <a:off x="908353" y="4492942"/>
                <a:ext cx="3099227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D4D00D-D10A-4B41-AE6A-9C1761034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53" y="4492942"/>
                <a:ext cx="3099227" cy="794320"/>
              </a:xfrm>
              <a:prstGeom prst="rect">
                <a:avLst/>
              </a:prstGeom>
              <a:blipFill>
                <a:blip r:embed="rId30"/>
                <a:stretch>
                  <a:fillRect l="-9836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502D511-06FE-C14B-8E3B-9A81AF72E26D}"/>
                  </a:ext>
                </a:extLst>
              </p:cNvPr>
              <p:cNvSpPr/>
              <p:nvPr/>
            </p:nvSpPr>
            <p:spPr>
              <a:xfrm>
                <a:off x="1619378" y="5323290"/>
                <a:ext cx="15073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➝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502D511-06FE-C14B-8E3B-9A81AF72E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378" y="5323290"/>
                <a:ext cx="1507336" cy="369332"/>
              </a:xfrm>
              <a:prstGeom prst="rect">
                <a:avLst/>
              </a:prstGeom>
              <a:blipFill>
                <a:blip r:embed="rId31"/>
                <a:stretch>
                  <a:fillRect l="-840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Brace 55">
            <a:extLst>
              <a:ext uri="{FF2B5EF4-FFF2-40B4-BE49-F238E27FC236}">
                <a16:creationId xmlns:a16="http://schemas.microsoft.com/office/drawing/2014/main" id="{67BEC9F3-55BA-9B40-B948-0B1094A8B909}"/>
              </a:ext>
            </a:extLst>
          </p:cNvPr>
          <p:cNvSpPr/>
          <p:nvPr/>
        </p:nvSpPr>
        <p:spPr>
          <a:xfrm rot="5400000">
            <a:off x="2513993" y="3928474"/>
            <a:ext cx="138864" cy="26507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C8ABD2E-7303-1A49-8728-E13B9C203C47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C8ABD2E-7303-1A49-8728-E13B9C203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3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50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/>
      <p:bldP spid="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3536-2555-754A-BEA2-E707EBA3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Dtree – </a:t>
            </a:r>
            <a:r>
              <a:rPr lang="de-DE" dirty="0" err="1"/>
              <a:t>Bottom-up</a:t>
            </a:r>
            <a:r>
              <a:rPr lang="de-DE" dirty="0"/>
              <a:t> Aufbau als VE Repräsentation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DC778-AB61-A94A-8345-073AC8F8E4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3EB7E-42DB-E646-8F33-F62CCC27E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D624-46BE-2D46-A17E-61DC53C88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294C7C-22CF-6045-8623-5ACB2D1793AE}"/>
                  </a:ext>
                </a:extLst>
              </p:cNvPr>
              <p:cNvSpPr/>
              <p:nvPr/>
            </p:nvSpPr>
            <p:spPr>
              <a:xfrm>
                <a:off x="444320" y="1726986"/>
                <a:ext cx="4851162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294C7C-22CF-6045-8623-5ACB2D179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" y="1726986"/>
                <a:ext cx="4851162" cy="794320"/>
              </a:xfrm>
              <a:prstGeom prst="rect">
                <a:avLst/>
              </a:prstGeom>
              <a:blipFill>
                <a:blip r:embed="rId2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F2335-AD1D-B043-B43E-389509FA52AF}"/>
                  </a:ext>
                </a:extLst>
              </p:cNvPr>
              <p:cNvSpPr/>
              <p:nvPr/>
            </p:nvSpPr>
            <p:spPr>
              <a:xfrm>
                <a:off x="2507962" y="2521306"/>
                <a:ext cx="2935675" cy="1536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𝑇𝑟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𝑡𝑟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eqAr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F2335-AD1D-B043-B43E-389509FA5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962" y="2521306"/>
                <a:ext cx="2935675" cy="1536126"/>
              </a:xfrm>
              <a:prstGeom prst="rect">
                <a:avLst/>
              </a:prstGeom>
              <a:blipFill>
                <a:blip r:embed="rId3"/>
                <a:stretch>
                  <a:fillRect l="-18026" t="-61157" b="-834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0FDE97-4D9E-3B4D-B925-119DF0B35BC8}"/>
              </a:ext>
            </a:extLst>
          </p:cNvPr>
          <p:cNvSpPr txBox="1"/>
          <p:nvPr/>
        </p:nvSpPr>
        <p:spPr>
          <a:xfrm>
            <a:off x="2202482" y="5279714"/>
            <a:ext cx="779903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Berechnungen aus unterschiedlichen Zweigen können parallel ausgeführt werden, da sie unabhängig voneinander sind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DE8E39-14FB-EC4E-85B8-F4B045044374}"/>
                  </a:ext>
                </a:extLst>
              </p:cNvPr>
              <p:cNvSpPr/>
              <p:nvPr/>
            </p:nvSpPr>
            <p:spPr>
              <a:xfrm>
                <a:off x="9740449" y="2275348"/>
                <a:ext cx="496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DE8E39-14FB-EC4E-85B8-F4B045044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449" y="2275348"/>
                <a:ext cx="49667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5459D6-F19F-C845-A9E9-606F905DCCF8}"/>
                  </a:ext>
                </a:extLst>
              </p:cNvPr>
              <p:cNvSpPr/>
              <p:nvPr/>
            </p:nvSpPr>
            <p:spPr>
              <a:xfrm>
                <a:off x="9737788" y="3703211"/>
                <a:ext cx="5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65459D6-F19F-C845-A9E9-606F905DC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788" y="3703211"/>
                <a:ext cx="501996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36EF8A-56D8-9348-9296-A29525DD5265}"/>
                  </a:ext>
                </a:extLst>
              </p:cNvPr>
              <p:cNvSpPr/>
              <p:nvPr/>
            </p:nvSpPr>
            <p:spPr>
              <a:xfrm>
                <a:off x="9737788" y="4565608"/>
                <a:ext cx="5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36EF8A-56D8-9348-9296-A29525DD5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788" y="4565608"/>
                <a:ext cx="501996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843562-B893-8D4D-968C-68FBE27B6B42}"/>
              </a:ext>
            </a:extLst>
          </p:cNvPr>
          <p:cNvCxnSpPr>
            <a:cxnSpLocks/>
            <a:stCxn id="17" idx="1"/>
            <a:endCxn id="44" idx="6"/>
          </p:cNvCxnSpPr>
          <p:nvPr/>
        </p:nvCxnSpPr>
        <p:spPr>
          <a:xfrm flipH="1">
            <a:off x="9341809" y="4750274"/>
            <a:ext cx="395979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B9CC6A-5FDD-E340-822B-E73763D8D792}"/>
              </a:ext>
            </a:extLst>
          </p:cNvPr>
          <p:cNvCxnSpPr>
            <a:cxnSpLocks/>
            <a:stCxn id="15" idx="1"/>
            <a:endCxn id="40" idx="6"/>
          </p:cNvCxnSpPr>
          <p:nvPr/>
        </p:nvCxnSpPr>
        <p:spPr>
          <a:xfrm flipH="1">
            <a:off x="9341809" y="3887877"/>
            <a:ext cx="395979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E49836-BCD1-BB4D-B0E8-04ECE743D940}"/>
              </a:ext>
            </a:extLst>
          </p:cNvPr>
          <p:cNvCxnSpPr>
            <a:cxnSpLocks/>
            <a:stCxn id="40" idx="2"/>
            <a:endCxn id="35" idx="7"/>
          </p:cNvCxnSpPr>
          <p:nvPr/>
        </p:nvCxnSpPr>
        <p:spPr>
          <a:xfrm flipH="1">
            <a:off x="8581147" y="3887877"/>
            <a:ext cx="688662" cy="42954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E68375-EE56-1544-B1D1-2586E3DCC891}"/>
              </a:ext>
            </a:extLst>
          </p:cNvPr>
          <p:cNvCxnSpPr>
            <a:cxnSpLocks/>
            <a:stCxn id="44" idx="2"/>
            <a:endCxn id="35" idx="5"/>
          </p:cNvCxnSpPr>
          <p:nvPr/>
        </p:nvCxnSpPr>
        <p:spPr>
          <a:xfrm flipH="1" flipV="1">
            <a:off x="8581147" y="4368338"/>
            <a:ext cx="688662" cy="381936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C1BA4F-B9CB-FD4A-B9B7-372A02135BE7}"/>
              </a:ext>
            </a:extLst>
          </p:cNvPr>
          <p:cNvCxnSpPr>
            <a:cxnSpLocks/>
            <a:stCxn id="13" idx="1"/>
            <a:endCxn id="43" idx="6"/>
          </p:cNvCxnSpPr>
          <p:nvPr/>
        </p:nvCxnSpPr>
        <p:spPr>
          <a:xfrm flipH="1">
            <a:off x="9341809" y="2460014"/>
            <a:ext cx="398640" cy="3831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8B893-40B4-3B4A-B463-C5BDEBA8F823}"/>
              </a:ext>
            </a:extLst>
          </p:cNvPr>
          <p:cNvCxnSpPr>
            <a:cxnSpLocks/>
            <a:stCxn id="43" idx="2"/>
            <a:endCxn id="36" idx="6"/>
          </p:cNvCxnSpPr>
          <p:nvPr/>
        </p:nvCxnSpPr>
        <p:spPr>
          <a:xfrm flipH="1">
            <a:off x="8591691" y="2463845"/>
            <a:ext cx="678118" cy="253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9A5DB-CD28-D54B-B60B-E49695E2104F}"/>
              </a:ext>
            </a:extLst>
          </p:cNvPr>
          <p:cNvCxnSpPr>
            <a:cxnSpLocks/>
            <a:stCxn id="36" idx="3"/>
            <a:endCxn id="34" idx="7"/>
          </p:cNvCxnSpPr>
          <p:nvPr/>
        </p:nvCxnSpPr>
        <p:spPr>
          <a:xfrm flipH="1">
            <a:off x="7824448" y="2491831"/>
            <a:ext cx="705787" cy="656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C17359-22ED-BC4D-9E7F-A50D63CD8D52}"/>
              </a:ext>
            </a:extLst>
          </p:cNvPr>
          <p:cNvCxnSpPr>
            <a:cxnSpLocks/>
            <a:stCxn id="35" idx="1"/>
            <a:endCxn id="34" idx="5"/>
          </p:cNvCxnSpPr>
          <p:nvPr/>
        </p:nvCxnSpPr>
        <p:spPr>
          <a:xfrm flipH="1" flipV="1">
            <a:off x="7824448" y="3199401"/>
            <a:ext cx="705787" cy="11180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9BDF5-2DB0-F042-AB96-6113177DA5EA}"/>
                  </a:ext>
                </a:extLst>
              </p:cNvPr>
              <p:cNvSpPr/>
              <p:nvPr/>
            </p:nvSpPr>
            <p:spPr>
              <a:xfrm>
                <a:off x="8158563" y="2144640"/>
                <a:ext cx="7942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9BDF5-2DB0-F042-AB96-6113177DA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563" y="2144640"/>
                <a:ext cx="79425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1C913F-4F20-374D-AC0B-032E43333564}"/>
                  </a:ext>
                </a:extLst>
              </p:cNvPr>
              <p:cNvSpPr/>
              <p:nvPr/>
            </p:nvSpPr>
            <p:spPr>
              <a:xfrm>
                <a:off x="8922884" y="3572126"/>
                <a:ext cx="7658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1C913F-4F20-374D-AC0B-032E43333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2884" y="3572126"/>
                <a:ext cx="76585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D8C840-2157-8248-A86C-FA34B16F70ED}"/>
                  </a:ext>
                </a:extLst>
              </p:cNvPr>
              <p:cNvSpPr/>
              <p:nvPr/>
            </p:nvSpPr>
            <p:spPr>
              <a:xfrm>
                <a:off x="8965235" y="4436529"/>
                <a:ext cx="6811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D8C840-2157-8248-A86C-FA34B16F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235" y="4436529"/>
                <a:ext cx="68114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84475D-865A-0645-A257-2A7BBEB06C4F}"/>
                  </a:ext>
                </a:extLst>
              </p:cNvPr>
              <p:cNvSpPr/>
              <p:nvPr/>
            </p:nvSpPr>
            <p:spPr>
              <a:xfrm>
                <a:off x="8274781" y="3853053"/>
                <a:ext cx="5618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84475D-865A-0645-A257-2A7BBEB06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781" y="3853053"/>
                <a:ext cx="56182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8E28D0-00B3-C142-96E2-ADB65AE13A7C}"/>
                  </a:ext>
                </a:extLst>
              </p:cNvPr>
              <p:cNvSpPr/>
              <p:nvPr/>
            </p:nvSpPr>
            <p:spPr>
              <a:xfrm>
                <a:off x="7372788" y="2835390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D8E28D0-00B3-C142-96E2-ADB65AE13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788" y="2835390"/>
                <a:ext cx="602344" cy="307777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D399904-E869-274B-9660-DEFFE7DDBCAF}"/>
                  </a:ext>
                </a:extLst>
              </p:cNvPr>
              <p:cNvSpPr/>
              <p:nvPr/>
            </p:nvSpPr>
            <p:spPr>
              <a:xfrm>
                <a:off x="8254519" y="2569765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D399904-E869-274B-9660-DEFFE7DDB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519" y="2569765"/>
                <a:ext cx="602344" cy="307777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4ACBF80-E697-0C42-8E13-4BA9CA5F3229}"/>
                  </a:ext>
                </a:extLst>
              </p:cNvPr>
              <p:cNvSpPr/>
              <p:nvPr/>
            </p:nvSpPr>
            <p:spPr>
              <a:xfrm>
                <a:off x="8254519" y="4412453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4ACBF80-E697-0C42-8E13-4BA9CA5F3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519" y="4412453"/>
                <a:ext cx="602344" cy="307777"/>
              </a:xfrm>
              <a:prstGeom prst="rect">
                <a:avLst/>
              </a:prstGeom>
              <a:blipFill>
                <a:blip r:embed="rId1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075866B-BD38-6945-BCAB-FD0F429A60B2}"/>
                  </a:ext>
                </a:extLst>
              </p:cNvPr>
              <p:cNvSpPr/>
              <p:nvPr/>
            </p:nvSpPr>
            <p:spPr>
              <a:xfrm>
                <a:off x="9004637" y="4756494"/>
                <a:ext cx="6023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075866B-BD38-6945-BCAB-FD0F429A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37" y="4756494"/>
                <a:ext cx="602344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2F71BD-CE9A-6B4D-B4F1-3EC15584303F}"/>
                  </a:ext>
                </a:extLst>
              </p:cNvPr>
              <p:cNvSpPr/>
              <p:nvPr/>
            </p:nvSpPr>
            <p:spPr>
              <a:xfrm>
                <a:off x="9004637" y="3889380"/>
                <a:ext cx="6023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2F71BD-CE9A-6B4D-B4F1-3EC155843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37" y="3889380"/>
                <a:ext cx="602344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CEA671-FA47-C14D-B034-14C1F663A7A8}"/>
                  </a:ext>
                </a:extLst>
              </p:cNvPr>
              <p:cNvSpPr/>
              <p:nvPr/>
            </p:nvSpPr>
            <p:spPr>
              <a:xfrm>
                <a:off x="9737788" y="2989279"/>
                <a:ext cx="501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CEA671-FA47-C14D-B034-14C1F663A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788" y="2989279"/>
                <a:ext cx="501997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0B32C6A-94CB-8F45-BDB6-9B8678671817}"/>
              </a:ext>
            </a:extLst>
          </p:cNvPr>
          <p:cNvCxnSpPr>
            <a:cxnSpLocks/>
            <a:stCxn id="52" idx="1"/>
            <a:endCxn id="34" idx="6"/>
          </p:cNvCxnSpPr>
          <p:nvPr/>
        </p:nvCxnSpPr>
        <p:spPr>
          <a:xfrm flipH="1">
            <a:off x="7834992" y="3173945"/>
            <a:ext cx="19027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3EBBD2-4AB8-2D45-8453-83D1E363718D}"/>
                  </a:ext>
                </a:extLst>
              </p:cNvPr>
              <p:cNvSpPr/>
              <p:nvPr/>
            </p:nvSpPr>
            <p:spPr>
              <a:xfrm>
                <a:off x="8978412" y="2146900"/>
                <a:ext cx="6547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3EBBD2-4AB8-2D45-8453-83D1E3637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412" y="2146900"/>
                <a:ext cx="654795" cy="307777"/>
              </a:xfrm>
              <a:prstGeom prst="rect">
                <a:avLst/>
              </a:prstGeom>
              <a:blipFill>
                <a:blip r:embed="rId1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644283-4A31-7D43-9597-FCD9E16A5F46}"/>
                  </a:ext>
                </a:extLst>
              </p:cNvPr>
              <p:cNvSpPr/>
              <p:nvPr/>
            </p:nvSpPr>
            <p:spPr>
              <a:xfrm>
                <a:off x="8908681" y="2468557"/>
                <a:ext cx="7942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644283-4A31-7D43-9597-FCD9E16A5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8681" y="2468557"/>
                <a:ext cx="794256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6AA8B95F-69E5-8042-8D97-B50ED0EBBA3D}"/>
              </a:ext>
            </a:extLst>
          </p:cNvPr>
          <p:cNvSpPr/>
          <p:nvPr/>
        </p:nvSpPr>
        <p:spPr>
          <a:xfrm>
            <a:off x="7762992" y="313794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886C82-FDD8-2149-9F0A-5174A33C9D82}"/>
              </a:ext>
            </a:extLst>
          </p:cNvPr>
          <p:cNvSpPr/>
          <p:nvPr/>
        </p:nvSpPr>
        <p:spPr>
          <a:xfrm>
            <a:off x="8519691" y="4306882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26ABBD-9532-E840-8D40-1339223498A3}"/>
              </a:ext>
            </a:extLst>
          </p:cNvPr>
          <p:cNvSpPr/>
          <p:nvPr/>
        </p:nvSpPr>
        <p:spPr>
          <a:xfrm>
            <a:off x="8519691" y="243037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36AFB4-23FC-064C-84CC-5609F3DC7917}"/>
              </a:ext>
            </a:extLst>
          </p:cNvPr>
          <p:cNvSpPr/>
          <p:nvPr/>
        </p:nvSpPr>
        <p:spPr>
          <a:xfrm>
            <a:off x="9269809" y="3851877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412265D-30B1-474F-AD65-5FFBEA892FFE}"/>
              </a:ext>
            </a:extLst>
          </p:cNvPr>
          <p:cNvSpPr/>
          <p:nvPr/>
        </p:nvSpPr>
        <p:spPr>
          <a:xfrm>
            <a:off x="9269809" y="242784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79D9A8-27B8-E24E-AB31-A1B16878559D}"/>
              </a:ext>
            </a:extLst>
          </p:cNvPr>
          <p:cNvSpPr/>
          <p:nvPr/>
        </p:nvSpPr>
        <p:spPr>
          <a:xfrm>
            <a:off x="9269809" y="471427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4FE503-30D2-AE43-BEC6-130BFF5FDC2F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4FE503-30D2-AE43-BEC6-130BFF5FD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2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950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37" grpId="0"/>
      <p:bldP spid="38" grpId="0"/>
      <p:bldP spid="39" grpId="0"/>
      <p:bldP spid="41" grpId="0"/>
      <p:bldP spid="42" grpId="0"/>
      <p:bldP spid="46" grpId="0"/>
      <p:bldP spid="47" grpId="0"/>
      <p:bldP spid="50" grpId="0"/>
      <p:bldP spid="51" grpId="0"/>
      <p:bldP spid="52" grpId="0"/>
      <p:bldP spid="69" grpId="0"/>
      <p:bldP spid="70" grpId="0"/>
      <p:bldP spid="34" grpId="0" animBg="1"/>
      <p:bldP spid="35" grpId="0" animBg="1"/>
      <p:bldP spid="36" grpId="0" animBg="1"/>
      <p:bldP spid="40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8FF3-CCA9-3844-BC76-189C70DB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Literaturhinweise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D471-0A2E-B14A-BF94-A9EBC8C2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173299" cy="424084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Inhalte dieses Themenblocks werden in den folgenden </a:t>
            </a:r>
            <a:br>
              <a:rPr lang="de-DE" dirty="0"/>
            </a:br>
            <a:r>
              <a:rPr lang="de-DE" dirty="0"/>
              <a:t>Kapiteln der Vorlesungsbücher behandelt</a:t>
            </a:r>
          </a:p>
          <a:p>
            <a:r>
              <a:rPr lang="de-DE" dirty="0"/>
              <a:t>AIMA(de)</a:t>
            </a:r>
          </a:p>
          <a:p>
            <a:pPr lvl="1"/>
            <a:r>
              <a:rPr lang="de-DE" dirty="0"/>
              <a:t>Kap. 14.4: Exakte Inferenz in </a:t>
            </a:r>
            <a:r>
              <a:rPr lang="de-DE" dirty="0" err="1"/>
              <a:t>Bayes</a:t>
            </a:r>
            <a:r>
              <a:rPr lang="de-DE" dirty="0"/>
              <a:t> Netzen</a:t>
            </a:r>
          </a:p>
          <a:p>
            <a:r>
              <a:rPr lang="de-DE" dirty="0"/>
              <a:t>PGM</a:t>
            </a:r>
          </a:p>
          <a:p>
            <a:pPr lvl="1"/>
            <a:r>
              <a:rPr lang="de-DE" dirty="0"/>
              <a:t>Kap. 9: Variableneliminierung</a:t>
            </a:r>
          </a:p>
          <a:p>
            <a:pPr lvl="2"/>
            <a:r>
              <a:rPr lang="de-DE" dirty="0"/>
              <a:t>Besonders: 9.3</a:t>
            </a:r>
          </a:p>
          <a:p>
            <a:pPr lvl="1"/>
            <a:r>
              <a:rPr lang="de-DE" dirty="0"/>
              <a:t>Kap. 10: Exakte Inferenz: Cliquen-Bäume</a:t>
            </a:r>
          </a:p>
          <a:p>
            <a:pPr lvl="1"/>
            <a:r>
              <a:rPr lang="de-DE" dirty="0"/>
              <a:t>Kap. 13: MAP Inferenz</a:t>
            </a:r>
          </a:p>
          <a:p>
            <a:pPr lvl="2"/>
            <a:endParaRPr lang="de-DE" dirty="0"/>
          </a:p>
          <a:p>
            <a:r>
              <a:rPr lang="de-DE" dirty="0"/>
              <a:t>Wer gerne ein anderes Buch ausprobieren möchte (Fokus auf BNs):</a:t>
            </a:r>
          </a:p>
          <a:p>
            <a:pPr lvl="1"/>
            <a:r>
              <a:rPr lang="de-DE" dirty="0"/>
              <a:t>Adnan </a:t>
            </a:r>
            <a:r>
              <a:rPr lang="de-DE" dirty="0" err="1"/>
              <a:t>Darwiche</a:t>
            </a:r>
            <a:r>
              <a:rPr lang="de-DE" dirty="0"/>
              <a:t>, </a:t>
            </a:r>
            <a:r>
              <a:rPr lang="de-DE" i="1" dirty="0" err="1"/>
              <a:t>Modelling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Reasoning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Bayesian</a:t>
            </a:r>
            <a:r>
              <a:rPr lang="de-DE" i="1" dirty="0"/>
              <a:t> Networks</a:t>
            </a:r>
            <a:r>
              <a:rPr lang="de-DE" dirty="0"/>
              <a:t>, 2009.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E699-E129-6545-AF1A-549900B9D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5BDFC-9EB3-FF49-AB9F-1DCAD340B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8A65-D850-9E46-9E4D-77275185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Bild 3" descr="ShowCover.asp.jpeg">
            <a:extLst>
              <a:ext uri="{FF2B5EF4-FFF2-40B4-BE49-F238E27FC236}">
                <a16:creationId xmlns:a16="http://schemas.microsoft.com/office/drawing/2014/main" id="{A6A45E2A-48FC-E341-A41C-B30D3ADF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84" y="215850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page1image66537296">
            <a:extLst>
              <a:ext uri="{FF2B5EF4-FFF2-40B4-BE49-F238E27FC236}">
                <a16:creationId xmlns:a16="http://schemas.microsoft.com/office/drawing/2014/main" id="{9CCBDB45-E1E3-0F42-90BC-6B33670C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82" y="1480197"/>
            <a:ext cx="192594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5ACB3-4F98-BB44-B133-222F13EC4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896" y="3914315"/>
            <a:ext cx="1209369" cy="199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929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3E3B-BA3F-FA4D-A8EE-D0B58A05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Dtree – Top-down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159C91-18CD-D242-B1DA-7A3C2D02A3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720727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Zu Beginn: Wurzelknoten mit Eingabemodell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de-DE" dirty="0"/>
                  <a:t> als momentanes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r>
                  <a:rPr lang="de-DE" dirty="0"/>
                  <a:t>Finde rekursiv Partitionen des momentanen Modells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am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, so dass gilt </a:t>
                </a:r>
              </a:p>
              <a:p>
                <a:pPr lvl="1"/>
                <a:r>
                  <a:rPr lang="de-DE" dirty="0"/>
                  <a:t>Jede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enthält so viele Zufallsvariablen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wie möglich, welche nicht in anderen Partitionen </a:t>
                </a:r>
                <a:br>
                  <a:rPr lang="de-DE" dirty="0"/>
                </a:br>
                <a:r>
                  <a:rPr lang="de-DE" dirty="0"/>
                  <a:t>vorkommen</a:t>
                </a:r>
              </a:p>
              <a:p>
                <a:pPr lvl="2"/>
                <a:r>
                  <a:rPr lang="de-DE" dirty="0"/>
                  <a:t>Dann kann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eliminiert werden, ohne dass die Faktoren </a:t>
                </a:r>
                <a:br>
                  <a:rPr lang="de-DE" dirty="0"/>
                </a:br>
                <a:r>
                  <a:rPr lang="de-DE" dirty="0"/>
                  <a:t>der anderen Partitionen berücksichtigt werden müssen</a:t>
                </a:r>
              </a:p>
              <a:p>
                <a:pPr lvl="1"/>
                <a:r>
                  <a:rPr lang="de-DE" dirty="0"/>
                  <a:t>Füge für jede Partition einen </a:t>
                </a:r>
                <a:r>
                  <a:rPr lang="de-DE" dirty="0" err="1"/>
                  <a:t>Kindknoten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als momentanem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hinzu</a:t>
                </a:r>
              </a:p>
              <a:p>
                <a:r>
                  <a:rPr lang="de-DE" dirty="0"/>
                  <a:t>So lange bis jedes momentane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an </a:t>
                </a:r>
                <a:br>
                  <a:rPr lang="de-DE" dirty="0"/>
                </a:br>
                <a:r>
                  <a:rPr lang="de-DE" dirty="0"/>
                  <a:t>einem Knoten nur noch einen Faktor enthält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159C91-18CD-D242-B1DA-7A3C2D02A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720727" cy="4240848"/>
              </a:xfrm>
              <a:blipFill>
                <a:blip r:embed="rId3"/>
                <a:stretch>
                  <a:fillRect l="-2448" t="-3582" r="-20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CC00B-FE1E-C947-A727-2A944D9B11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54CAC-93AF-7A43-8758-1BD4266B1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DFCFC-A6A7-3847-B705-6477BD382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3FD489-9CDF-4C40-9397-4F673754749A}"/>
                  </a:ext>
                </a:extLst>
              </p:cNvPr>
              <p:cNvSpPr/>
              <p:nvPr/>
            </p:nvSpPr>
            <p:spPr>
              <a:xfrm>
                <a:off x="7051949" y="4870052"/>
                <a:ext cx="6023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A3FD489-9CDF-4C40-9397-4F6737547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949" y="4870052"/>
                <a:ext cx="60234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C49A841-61AB-9543-A88A-4B0A5F118E6B}"/>
                  </a:ext>
                </a:extLst>
              </p:cNvPr>
              <p:cNvSpPr/>
              <p:nvPr/>
            </p:nvSpPr>
            <p:spPr>
              <a:xfrm>
                <a:off x="10809640" y="5560143"/>
                <a:ext cx="496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C49A841-61AB-9543-A88A-4B0A5F118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9640" y="5560143"/>
                <a:ext cx="4966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DE9300-F3AB-EF45-A057-19AF9DB95ACA}"/>
                  </a:ext>
                </a:extLst>
              </p:cNvPr>
              <p:cNvSpPr/>
              <p:nvPr/>
            </p:nvSpPr>
            <p:spPr>
              <a:xfrm>
                <a:off x="8530340" y="5560143"/>
                <a:ext cx="5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DE9300-F3AB-EF45-A057-19AF9DB95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340" y="5560143"/>
                <a:ext cx="501996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3C1C981-F31E-744C-B3BE-C04685FCA613}"/>
                  </a:ext>
                </a:extLst>
              </p:cNvPr>
              <p:cNvSpPr/>
              <p:nvPr/>
            </p:nvSpPr>
            <p:spPr>
              <a:xfrm>
                <a:off x="7390690" y="5560143"/>
                <a:ext cx="5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3C1C981-F31E-744C-B3BE-C04685FCA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690" y="5560143"/>
                <a:ext cx="501996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E01FD8-BDC8-0E48-A5C3-4AF88B2C10E8}"/>
              </a:ext>
            </a:extLst>
          </p:cNvPr>
          <p:cNvCxnSpPr>
            <a:cxnSpLocks/>
            <a:stCxn id="52" idx="0"/>
            <a:endCxn id="82" idx="4"/>
          </p:cNvCxnSpPr>
          <p:nvPr/>
        </p:nvCxnSpPr>
        <p:spPr>
          <a:xfrm flipV="1">
            <a:off x="7641688" y="5144553"/>
            <a:ext cx="18" cy="41559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A9C7C1-BD5F-3D47-8E1A-FA46AB6C18C4}"/>
              </a:ext>
            </a:extLst>
          </p:cNvPr>
          <p:cNvCxnSpPr>
            <a:cxnSpLocks/>
            <a:stCxn id="51" idx="0"/>
            <a:endCxn id="84" idx="4"/>
          </p:cNvCxnSpPr>
          <p:nvPr/>
        </p:nvCxnSpPr>
        <p:spPr>
          <a:xfrm flipH="1" flipV="1">
            <a:off x="8777826" y="5133541"/>
            <a:ext cx="3512" cy="426602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D107E7-D51A-5348-817C-63ACD46786B0}"/>
              </a:ext>
            </a:extLst>
          </p:cNvPr>
          <p:cNvCxnSpPr>
            <a:cxnSpLocks/>
            <a:stCxn id="84" idx="0"/>
            <a:endCxn id="80" idx="5"/>
          </p:cNvCxnSpPr>
          <p:nvPr/>
        </p:nvCxnSpPr>
        <p:spPr>
          <a:xfrm flipH="1" flipV="1">
            <a:off x="8309650" y="4398111"/>
            <a:ext cx="468176" cy="66343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6056A4-FBD6-F444-BA28-3B69E82CF0EB}"/>
              </a:ext>
            </a:extLst>
          </p:cNvPr>
          <p:cNvCxnSpPr>
            <a:cxnSpLocks/>
            <a:stCxn id="82" idx="0"/>
            <a:endCxn id="80" idx="3"/>
          </p:cNvCxnSpPr>
          <p:nvPr/>
        </p:nvCxnSpPr>
        <p:spPr>
          <a:xfrm flipV="1">
            <a:off x="7641706" y="4398111"/>
            <a:ext cx="617032" cy="67444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528DF2-CBE1-F341-9757-BDF508C9734F}"/>
              </a:ext>
            </a:extLst>
          </p:cNvPr>
          <p:cNvCxnSpPr>
            <a:cxnSpLocks/>
            <a:stCxn id="50" idx="0"/>
            <a:endCxn id="83" idx="4"/>
          </p:cNvCxnSpPr>
          <p:nvPr/>
        </p:nvCxnSpPr>
        <p:spPr>
          <a:xfrm flipV="1">
            <a:off x="11057977" y="5161721"/>
            <a:ext cx="0" cy="398422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2E0500C-E986-EB41-8245-5C44CFCED92B}"/>
              </a:ext>
            </a:extLst>
          </p:cNvPr>
          <p:cNvCxnSpPr>
            <a:cxnSpLocks/>
            <a:stCxn id="83" idx="0"/>
            <a:endCxn id="81" idx="4"/>
          </p:cNvCxnSpPr>
          <p:nvPr/>
        </p:nvCxnSpPr>
        <p:spPr>
          <a:xfrm flipV="1">
            <a:off x="11057977" y="4408655"/>
            <a:ext cx="0" cy="68106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1E147B-3298-A44A-84A0-59A36DB70000}"/>
              </a:ext>
            </a:extLst>
          </p:cNvPr>
          <p:cNvCxnSpPr>
            <a:cxnSpLocks/>
            <a:stCxn id="81" idx="0"/>
            <a:endCxn id="79" idx="5"/>
          </p:cNvCxnSpPr>
          <p:nvPr/>
        </p:nvCxnSpPr>
        <p:spPr>
          <a:xfrm flipH="1" flipV="1">
            <a:off x="9951816" y="3893936"/>
            <a:ext cx="1106161" cy="44271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C3A9E64-9B60-A34D-B8A7-3143AF37F9F2}"/>
              </a:ext>
            </a:extLst>
          </p:cNvPr>
          <p:cNvCxnSpPr>
            <a:cxnSpLocks/>
            <a:stCxn id="80" idx="0"/>
            <a:endCxn id="79" idx="3"/>
          </p:cNvCxnSpPr>
          <p:nvPr/>
        </p:nvCxnSpPr>
        <p:spPr>
          <a:xfrm flipV="1">
            <a:off x="8284194" y="3893936"/>
            <a:ext cx="1616710" cy="4427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7FDA8BA-177C-994F-A23B-3352E5E94DC6}"/>
                  </a:ext>
                </a:extLst>
              </p:cNvPr>
              <p:cNvSpPr/>
              <p:nvPr/>
            </p:nvSpPr>
            <p:spPr>
              <a:xfrm>
                <a:off x="11049744" y="4218767"/>
                <a:ext cx="7942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7FDA8BA-177C-994F-A23B-3352E5E94D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744" y="4218767"/>
                <a:ext cx="79425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227156-DB0E-734A-AED9-B819F16A704A}"/>
                  </a:ext>
                </a:extLst>
              </p:cNvPr>
              <p:cNvSpPr/>
              <p:nvPr/>
            </p:nvSpPr>
            <p:spPr>
              <a:xfrm>
                <a:off x="8772469" y="4977774"/>
                <a:ext cx="7658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227156-DB0E-734A-AED9-B819F16A7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469" y="4977774"/>
                <a:ext cx="76585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DE418D8-830D-684F-87EE-FF73FE59B08F}"/>
                  </a:ext>
                </a:extLst>
              </p:cNvPr>
              <p:cNvSpPr/>
              <p:nvPr/>
            </p:nvSpPr>
            <p:spPr>
              <a:xfrm>
                <a:off x="7616935" y="4977774"/>
                <a:ext cx="6811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DE418D8-830D-684F-87EE-FF73FE59B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935" y="4977774"/>
                <a:ext cx="68114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853E12-7BC1-DE4A-976C-F7AEFE907A6C}"/>
                  </a:ext>
                </a:extLst>
              </p:cNvPr>
              <p:cNvSpPr/>
              <p:nvPr/>
            </p:nvSpPr>
            <p:spPr>
              <a:xfrm>
                <a:off x="8334665" y="4218767"/>
                <a:ext cx="5618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0853E12-7BC1-DE4A-976C-F7AEFE907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665" y="4218767"/>
                <a:ext cx="56182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3B4F0D-9524-9D4E-9823-EF60AB504C0A}"/>
                  </a:ext>
                </a:extLst>
              </p:cNvPr>
              <p:cNvSpPr/>
              <p:nvPr/>
            </p:nvSpPr>
            <p:spPr>
              <a:xfrm>
                <a:off x="9946445" y="3649591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FFC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43B4F0D-9524-9D4E-9823-EF60AB504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445" y="3649591"/>
                <a:ext cx="602344" cy="307777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2F559-E715-6B45-9049-51D3876CF7EB}"/>
                  </a:ext>
                </a:extLst>
              </p:cNvPr>
              <p:cNvSpPr/>
              <p:nvPr/>
            </p:nvSpPr>
            <p:spPr>
              <a:xfrm>
                <a:off x="10435891" y="4218767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7D2F559-E715-6B45-9049-51D3876CF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891" y="4218767"/>
                <a:ext cx="602344" cy="307777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F8837-58CB-0E4D-8808-525974322CEC}"/>
                  </a:ext>
                </a:extLst>
              </p:cNvPr>
              <p:cNvSpPr/>
              <p:nvPr/>
            </p:nvSpPr>
            <p:spPr>
              <a:xfrm>
                <a:off x="7661765" y="4218767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F8837-58CB-0E4D-8808-52597432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765" y="4218767"/>
                <a:ext cx="602344" cy="30777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F36BBE3-3C05-8E41-8012-83CF61399AC3}"/>
                  </a:ext>
                </a:extLst>
              </p:cNvPr>
              <p:cNvSpPr/>
              <p:nvPr/>
            </p:nvSpPr>
            <p:spPr>
              <a:xfrm>
                <a:off x="8164006" y="4870052"/>
                <a:ext cx="6023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F36BBE3-3C05-8E41-8012-83CF61399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006" y="4870052"/>
                <a:ext cx="602344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92975E1-4E5D-6740-AE87-52D088E0413E}"/>
                  </a:ext>
                </a:extLst>
              </p:cNvPr>
              <p:cNvSpPr/>
              <p:nvPr/>
            </p:nvSpPr>
            <p:spPr>
              <a:xfrm>
                <a:off x="9669990" y="5560143"/>
                <a:ext cx="501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92975E1-4E5D-6740-AE87-52D088E04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90" y="5560143"/>
                <a:ext cx="501997" cy="369332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7E466FF-8B96-0248-AA2A-DF0B9A4818C6}"/>
              </a:ext>
            </a:extLst>
          </p:cNvPr>
          <p:cNvCxnSpPr>
            <a:cxnSpLocks/>
            <a:stCxn id="70" idx="0"/>
            <a:endCxn id="79" idx="4"/>
          </p:cNvCxnSpPr>
          <p:nvPr/>
        </p:nvCxnSpPr>
        <p:spPr>
          <a:xfrm flipV="1">
            <a:off x="9920989" y="3904480"/>
            <a:ext cx="5371" cy="16556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9620FB0-772D-C444-B879-416C6EFAA493}"/>
                  </a:ext>
                </a:extLst>
              </p:cNvPr>
              <p:cNvSpPr/>
              <p:nvPr/>
            </p:nvSpPr>
            <p:spPr>
              <a:xfrm>
                <a:off x="11117215" y="4977774"/>
                <a:ext cx="6547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en-GB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9620FB0-772D-C444-B879-416C6EFAA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7215" y="4977774"/>
                <a:ext cx="654795" cy="307777"/>
              </a:xfrm>
              <a:prstGeom prst="rect">
                <a:avLst/>
              </a:prstGeom>
              <a:blipFill>
                <a:blip r:embed="rId1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70D015-78DA-1443-A829-2EAE28871426}"/>
                  </a:ext>
                </a:extLst>
              </p:cNvPr>
              <p:cNvSpPr/>
              <p:nvPr/>
            </p:nvSpPr>
            <p:spPr>
              <a:xfrm>
                <a:off x="10333422" y="4870052"/>
                <a:ext cx="7942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𝑝𝑖𝑑</m:t>
                      </m:r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70D015-78DA-1443-A829-2EAE28871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422" y="4870052"/>
                <a:ext cx="794256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>
            <a:extLst>
              <a:ext uri="{FF2B5EF4-FFF2-40B4-BE49-F238E27FC236}">
                <a16:creationId xmlns:a16="http://schemas.microsoft.com/office/drawing/2014/main" id="{F97F42D2-EE04-E24B-9620-E00514189FCA}"/>
              </a:ext>
            </a:extLst>
          </p:cNvPr>
          <p:cNvSpPr/>
          <p:nvPr/>
        </p:nvSpPr>
        <p:spPr>
          <a:xfrm>
            <a:off x="9890360" y="383248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AA01180-ECD2-A442-82A1-AB77C71A12B6}"/>
              </a:ext>
            </a:extLst>
          </p:cNvPr>
          <p:cNvSpPr/>
          <p:nvPr/>
        </p:nvSpPr>
        <p:spPr>
          <a:xfrm>
            <a:off x="8248194" y="433665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B7A86C8-344A-554C-BF30-19874511076A}"/>
              </a:ext>
            </a:extLst>
          </p:cNvPr>
          <p:cNvSpPr/>
          <p:nvPr/>
        </p:nvSpPr>
        <p:spPr>
          <a:xfrm>
            <a:off x="11021977" y="433665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DF2E267-9E63-7147-9E88-4469663DD2FA}"/>
              </a:ext>
            </a:extLst>
          </p:cNvPr>
          <p:cNvSpPr/>
          <p:nvPr/>
        </p:nvSpPr>
        <p:spPr>
          <a:xfrm>
            <a:off x="7605706" y="5072553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623466A-926A-9441-B3CC-C36161017B27}"/>
              </a:ext>
            </a:extLst>
          </p:cNvPr>
          <p:cNvSpPr/>
          <p:nvPr/>
        </p:nvSpPr>
        <p:spPr>
          <a:xfrm>
            <a:off x="11021977" y="508972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18678BA-03EC-4348-921D-E20A7F67FF21}"/>
              </a:ext>
            </a:extLst>
          </p:cNvPr>
          <p:cNvSpPr/>
          <p:nvPr/>
        </p:nvSpPr>
        <p:spPr>
          <a:xfrm>
            <a:off x="8741826" y="506154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56CBBD9-D0E8-3141-8D98-491AD663FF75}"/>
              </a:ext>
            </a:extLst>
          </p:cNvPr>
          <p:cNvGrpSpPr/>
          <p:nvPr/>
        </p:nvGrpSpPr>
        <p:grpSpPr>
          <a:xfrm>
            <a:off x="7259064" y="2970201"/>
            <a:ext cx="2361116" cy="817342"/>
            <a:chOff x="1358856" y="5192309"/>
            <a:chExt cx="2361116" cy="817342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A478E6E-A3B6-7642-9901-AB6EC8CA7489}"/>
                </a:ext>
              </a:extLst>
            </p:cNvPr>
            <p:cNvSpPr txBox="1"/>
            <p:nvPr/>
          </p:nvSpPr>
          <p:spPr>
            <a:xfrm>
              <a:off x="1358856" y="5192309"/>
              <a:ext cx="2361116" cy="817342"/>
            </a:xfrm>
            <a:prstGeom prst="cloudCallout">
              <a:avLst>
                <a:gd name="adj1" fmla="val 43452"/>
                <a:gd name="adj2" fmla="val 5988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106B1A4-D7E2-D34F-91F5-74355C9CA8D1}"/>
                    </a:ext>
                  </a:extLst>
                </p:cNvPr>
                <p:cNvSpPr/>
                <p:nvPr/>
              </p:nvSpPr>
              <p:spPr>
                <a:xfrm>
                  <a:off x="1422424" y="5239374"/>
                  <a:ext cx="223398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Wo könnte man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noch unterbringen?</a:t>
                  </a: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106B1A4-D7E2-D34F-91F5-74355C9CA8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424" y="5239374"/>
                  <a:ext cx="2233980" cy="646331"/>
                </a:xfrm>
                <a:prstGeom prst="rect">
                  <a:avLst/>
                </a:prstGeom>
                <a:blipFill>
                  <a:blip r:embed="rId19"/>
                  <a:stretch>
                    <a:fillRect t="-3922" b="-1372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E1EFA4-9259-724B-9E2F-5F6F87F482FE}"/>
              </a:ext>
            </a:extLst>
          </p:cNvPr>
          <p:cNvGrpSpPr/>
          <p:nvPr/>
        </p:nvGrpSpPr>
        <p:grpSpPr>
          <a:xfrm>
            <a:off x="6567202" y="1419400"/>
            <a:ext cx="2889249" cy="1115979"/>
            <a:chOff x="1581323" y="5031668"/>
            <a:chExt cx="2889249" cy="111597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73A3ACE-1AB1-8A4B-A60D-090F3F98076E}"/>
                </a:ext>
              </a:extLst>
            </p:cNvPr>
            <p:cNvSpPr txBox="1"/>
            <p:nvPr/>
          </p:nvSpPr>
          <p:spPr>
            <a:xfrm>
              <a:off x="1581323" y="5031668"/>
              <a:ext cx="2823018" cy="1115979"/>
            </a:xfrm>
            <a:prstGeom prst="cloudCallout">
              <a:avLst>
                <a:gd name="adj1" fmla="val 550"/>
                <a:gd name="adj2" fmla="val 8657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3EAB82E-4A44-1B4B-89E5-0A2C3CB11461}"/>
                    </a:ext>
                  </a:extLst>
                </p:cNvPr>
                <p:cNvSpPr/>
                <p:nvPr/>
              </p:nvSpPr>
              <p:spPr>
                <a:xfrm>
                  <a:off x="1718674" y="5141957"/>
                  <a:ext cx="2751898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Warum macht es Sinn,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nicht in einem der anderen Zweige zu haben?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3EAB82E-4A44-1B4B-89E5-0A2C3CB11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674" y="5141957"/>
                  <a:ext cx="2751898" cy="923330"/>
                </a:xfrm>
                <a:prstGeom prst="rect">
                  <a:avLst/>
                </a:prstGeom>
                <a:blipFill>
                  <a:blip r:embed="rId20"/>
                  <a:stretch>
                    <a:fillRect l="-917" t="-2740" r="-2294" b="-958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AAEF10-5F39-084D-94B0-17C0BE89D054}"/>
              </a:ext>
            </a:extLst>
          </p:cNvPr>
          <p:cNvGrpSpPr/>
          <p:nvPr/>
        </p:nvGrpSpPr>
        <p:grpSpPr>
          <a:xfrm>
            <a:off x="9334048" y="974862"/>
            <a:ext cx="2580308" cy="2591084"/>
            <a:chOff x="5901425" y="2314993"/>
            <a:chExt cx="2580308" cy="259108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021FE6-2969-7B4D-91EA-2A3FA33980A8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9E814114-F2C4-EE4C-9EEE-200B95F3124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5E912EF-D9B9-A745-9650-79DC17BB9FE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9968FC-5742-C74A-B1B3-6A758E4480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0E419F-6D35-914A-BA7C-3A2E19DCA91F}"/>
                  </a:ext>
                </a:extLst>
              </p:cNvPr>
              <p:cNvCxnSpPr>
                <a:cxnSpLocks/>
                <a:stCxn id="48" idx="5"/>
                <a:endCxn id="10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67C6777-9087-4540-AD2C-9E8A73997230}"/>
                  </a:ext>
                </a:extLst>
              </p:cNvPr>
              <p:cNvCxnSpPr>
                <a:cxnSpLocks/>
                <a:stCxn id="100" idx="0"/>
                <a:endCxn id="93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B43C317-4F8D-144D-AD8E-61F4D59ECCB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AADB688-1407-D945-95A1-57D918B0530B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296B0903-EBF4-ED4E-98E2-D5A563648C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2D1F1E4-41C4-0249-AE09-1A6C974707F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CB80735-D278-864F-97FB-2DD0B794AEF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E3B3F5B7-B62C-7B48-B759-2A016368C8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4C866B4-67D1-F649-86D2-A8DFA5B45287}"/>
                  </a:ext>
                </a:extLst>
              </p:cNvPr>
              <p:cNvCxnSpPr>
                <a:cxnSpLocks/>
                <a:stCxn id="93" idx="0"/>
                <a:endCxn id="9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FDAD767-C8B9-2545-982C-DF4FA63D04E0}"/>
                  </a:ext>
                </a:extLst>
              </p:cNvPr>
              <p:cNvCxnSpPr>
                <a:cxnSpLocks/>
                <a:stCxn id="98" idx="1"/>
                <a:endCxn id="47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D08ECB0-F848-E84F-B4FA-47EAF8F36DC4}"/>
                  </a:ext>
                </a:extLst>
              </p:cNvPr>
              <p:cNvCxnSpPr>
                <a:cxnSpLocks/>
                <a:stCxn id="91" idx="3"/>
                <a:endCxn id="9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A240892-43D6-574C-98D5-E7E7B1CF31B3}"/>
                  </a:ext>
                </a:extLst>
              </p:cNvPr>
              <p:cNvCxnSpPr>
                <a:cxnSpLocks/>
                <a:stCxn id="93" idx="4"/>
                <a:endCxn id="9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601FBDA-9108-E945-80AE-CB0CB754CBC6}"/>
                  </a:ext>
                </a:extLst>
              </p:cNvPr>
              <p:cNvCxnSpPr>
                <a:cxnSpLocks/>
                <a:stCxn id="94" idx="0"/>
                <a:endCxn id="96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E3F73C1-9253-1D4B-8F52-3C4F5795B88F}"/>
                  </a:ext>
                </a:extLst>
              </p:cNvPr>
              <p:cNvCxnSpPr>
                <a:cxnSpLocks/>
                <a:stCxn id="96" idx="3"/>
                <a:endCxn id="92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4AD7EF4-6C7F-5E45-B5DE-3A1CE8F31E6D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F3F5067-B229-F84A-9EDB-2C4565CF67C2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5CF3584B-485F-D14F-9E4B-2C8823E645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2760D56-44EC-0D4D-8620-6DDE080968AC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5B84D6CE-BD79-D64B-A0D5-82945E3175CB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7" name="TextBox 96">
                      <a:extLst>
                        <a:ext uri="{FF2B5EF4-FFF2-40B4-BE49-F238E27FC236}">
                          <a16:creationId xmlns:a16="http://schemas.microsoft.com/office/drawing/2014/main" id="{0649E886-9197-1E42-9833-704FD67D1C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43E01AF6-D58A-2D4E-B73D-9CBA023A904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D8934ECA-ACBE-6441-90E9-E49B4CA38DCC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05733D01-2C37-234D-AB4A-54AFD9EA57A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B6A834B6-29A7-D349-B484-0A5C20A2C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044EB30-8DDC-824C-ADFA-4DD34403590E}"/>
                  </a:ext>
                </a:extLst>
              </p:cNvPr>
              <p:cNvCxnSpPr>
                <a:cxnSpLocks/>
                <a:stCxn id="100" idx="2"/>
                <a:endCxn id="94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9E1D55-216C-4541-A320-E1B8135CA139}"/>
                </a:ext>
              </a:extLst>
            </p:cNvPr>
            <p:cNvCxnSpPr>
              <a:cxnSpLocks/>
              <a:stCxn id="93" idx="6"/>
              <a:endCxn id="10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74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Cutset</a:t>
            </a:r>
            <a:r>
              <a:rPr lang="de-DE" dirty="0"/>
              <a:t>, Kontext,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440120" cy="424084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de-DE" dirty="0">
                    <a:solidFill>
                      <a:srgbClr val="FFC000"/>
                    </a:solidFill>
                  </a:rPr>
                  <a:t>Cutset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Was an diesem Knoten eliminiert wird (</a:t>
                </a:r>
                <a:r>
                  <a:rPr lang="de-DE" i="1" u="sng" dirty="0" err="1">
                    <a:solidFill>
                      <a:srgbClr val="FFC000"/>
                    </a:solidFill>
                  </a:rPr>
                  <a:t>cut</a:t>
                </a:r>
                <a:r>
                  <a:rPr lang="de-DE" i="1" dirty="0">
                    <a:solidFill>
                      <a:srgbClr val="FFC000"/>
                    </a:solidFill>
                  </a:rPr>
                  <a:t> </a:t>
                </a:r>
                <a:r>
                  <a:rPr lang="de-DE" i="1" dirty="0" err="1">
                    <a:solidFill>
                      <a:srgbClr val="FFC000"/>
                    </a:solidFill>
                  </a:rPr>
                  <a:t>from</a:t>
                </a:r>
                <a:r>
                  <a:rPr lang="de-DE" i="1" dirty="0">
                    <a:solidFill>
                      <a:srgbClr val="FFC000"/>
                    </a:solidFill>
                  </a:rPr>
                  <a:t> </a:t>
                </a:r>
                <a:r>
                  <a:rPr lang="de-DE" i="1" dirty="0" err="1">
                    <a:solidFill>
                      <a:srgbClr val="FFC000"/>
                    </a:solidFill>
                  </a:rPr>
                  <a:t>the</a:t>
                </a:r>
                <a:r>
                  <a:rPr lang="de-DE" i="1" dirty="0">
                    <a:solidFill>
                      <a:srgbClr val="FFC000"/>
                    </a:solidFill>
                  </a:rPr>
                  <a:t> </a:t>
                </a:r>
                <a:r>
                  <a:rPr lang="de-DE" i="1" dirty="0" err="1">
                    <a:solidFill>
                      <a:srgbClr val="FFC000"/>
                    </a:solidFill>
                  </a:rPr>
                  <a:t>model</a:t>
                </a:r>
                <a:r>
                  <a:rPr lang="de-DE" dirty="0">
                    <a:solidFill>
                      <a:srgbClr val="FFC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</a:rPr>
                        <m:t>cutset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Anc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𝑐𝑢𝑡𝑠𝑒𝑡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Kontext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  <a:latin typeface="+mn-lt"/>
                  </a:rPr>
                  <a:t>Was bei der Eliminierung</a:t>
                </a:r>
                <a:r>
                  <a:rPr lang="de-DE" sz="2000" dirty="0">
                    <a:solidFill>
                      <a:schemeClr val="accent1"/>
                    </a:solidFill>
                  </a:rPr>
                  <a:t> gesetzt ist</a:t>
                </a:r>
                <a:r>
                  <a:rPr lang="de-DE" dirty="0">
                    <a:solidFill>
                      <a:schemeClr val="accent1"/>
                    </a:solidFill>
                    <a:latin typeface="+mn-lt"/>
                  </a:rPr>
                  <a:t> (sonst noch vorkommt)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acutset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Cluster </a:t>
                </a:r>
              </a:p>
              <a:p>
                <a:pPr lvl="1"/>
                <a:r>
                  <a:rPr lang="de-DE" dirty="0" err="1">
                    <a:latin typeface="+mn-lt"/>
                  </a:rPr>
                  <a:t>Cutset</a:t>
                </a:r>
                <a:r>
                  <a:rPr lang="de-DE" dirty="0">
                    <a:latin typeface="+mn-lt"/>
                  </a:rPr>
                  <a:t> und Kontext zusammen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</a:rPr>
                        <m:t>cluster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</a:rPr>
                        <m:t>cutset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)∪</m:t>
                      </m:r>
                      <m:r>
                        <m:rPr>
                          <m:sty m:val="p"/>
                        </m:rPr>
                        <a:rPr lang="de-DE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context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Blatt ist, dann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cluster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context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440120" cy="4240848"/>
              </a:xfrm>
              <a:blipFill>
                <a:blip r:embed="rId2"/>
                <a:stretch>
                  <a:fillRect l="-2044" t="-18209" b="-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3E78-CCD4-A94E-BD34-5A7979BE40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0809B-2390-364A-8DD6-3BC826C66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37495-2DFB-B040-AFD3-3355C771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51949" y="3649591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B9EC1A-8428-8E4D-896D-8527F94F34AB}"/>
                  </a:ext>
                </a:extLst>
              </p:cNvPr>
              <p:cNvSpPr txBox="1"/>
              <p:nvPr/>
            </p:nvSpPr>
            <p:spPr>
              <a:xfrm>
                <a:off x="5906929" y="2979335"/>
                <a:ext cx="46825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gibt die Zufallsvariablen zurück, die in den Faktoren dieses (Unter-) Baums vorkommen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B9EC1A-8428-8E4D-896D-8527F94F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929" y="2979335"/>
                <a:ext cx="4682530" cy="646331"/>
              </a:xfrm>
              <a:prstGeom prst="rect">
                <a:avLst/>
              </a:prstGeom>
              <a:blipFill>
                <a:blip r:embed="rId18"/>
                <a:stretch>
                  <a:fillRect l="-811" t="-3922" r="-1622" b="-137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66FC86-2E51-514B-9384-6D2AF610589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983480" y="2772521"/>
            <a:ext cx="923449" cy="52998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Cutset</a:t>
            </a:r>
            <a:r>
              <a:rPr lang="de-DE" dirty="0"/>
              <a:t>, Kontext,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562424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Größtes Cluster in Baum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= </a:t>
                </a:r>
                <a:r>
                  <a:rPr lang="de-DE" dirty="0">
                    <a:solidFill>
                      <a:schemeClr val="accent1"/>
                    </a:solidFill>
                  </a:rPr>
                  <a:t>Baumweite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tree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width</a:t>
                </a:r>
                <a:r>
                  <a:rPr lang="de-DE" dirty="0">
                    <a:solidFill>
                      <a:schemeClr val="accent1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Desc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</a:rPr>
                            <m:t>cluster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</m:oMath>
                  </m:oMathPara>
                </a14:m>
                <a:endParaRPr lang="de-DE" dirty="0"/>
              </a:p>
              <a:p>
                <a:pPr marL="292100" lvl="1" indent="-285750"/>
                <a:endParaRPr lang="de-DE" dirty="0"/>
              </a:p>
              <a:p>
                <a:pPr marL="292100" lvl="1" indent="-285750"/>
                <a:r>
                  <a:rPr lang="de-DE" dirty="0"/>
                  <a:t>Induziert eine </a:t>
                </a:r>
                <a:r>
                  <a:rPr lang="de-DE" dirty="0" err="1"/>
                  <a:t>Worst</a:t>
                </a:r>
                <a:r>
                  <a:rPr lang="de-DE" dirty="0"/>
                  <a:t>-</a:t>
                </a:r>
                <a:r>
                  <a:rPr lang="de-DE" dirty="0" err="1"/>
                  <a:t>case</a:t>
                </a:r>
                <a:r>
                  <a:rPr lang="de-DE" dirty="0"/>
                  <a:t>-Faktorgröße</a:t>
                </a:r>
              </a:p>
              <a:p>
                <a:pPr marL="555625" lvl="2" indent="-285750"/>
                <a:r>
                  <a:rPr lang="de-DE" dirty="0"/>
                  <a:t>Cluster gibt an, welche Zufallsvariablen an einer Eliminierung beteiligt sind</a:t>
                </a:r>
              </a:p>
              <a:p>
                <a:pPr marL="820738" lvl="3" indent="-285750"/>
                <a:r>
                  <a:rPr lang="de-DE" dirty="0"/>
                  <a:t>Kommen zusammen in einem Faktor vor</a:t>
                </a:r>
              </a:p>
              <a:p>
                <a:pPr marL="555625" lvl="2" indent="-285750"/>
                <a:r>
                  <a:rPr lang="de-DE" dirty="0"/>
                  <a:t>Größtes Cluster ➝ größte Anzahl an Argumenten, die zusammen in einem Faktor vorkommen</a:t>
                </a:r>
              </a:p>
              <a:p>
                <a:pPr marL="555625" lvl="2" indent="-285750"/>
                <a:r>
                  <a:rPr lang="de-DE" dirty="0"/>
                  <a:t>Beispiel: </a:t>
                </a:r>
              </a:p>
              <a:p>
                <a:pPr marL="820738" lvl="3" indent="-285750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, </a:t>
                </a:r>
                <a:r>
                  <a:rPr lang="de-DE" dirty="0" err="1"/>
                  <a:t>Worst</a:t>
                </a:r>
                <a:r>
                  <a:rPr lang="de-DE" dirty="0"/>
                  <a:t>-</a:t>
                </a:r>
                <a:r>
                  <a:rPr lang="de-DE" dirty="0" err="1"/>
                  <a:t>case</a:t>
                </a:r>
                <a:r>
                  <a:rPr lang="de-DE" dirty="0"/>
                  <a:t>-Faktorgröße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562424" cy="4240848"/>
              </a:xfrm>
              <a:blipFill>
                <a:blip r:embed="rId2"/>
                <a:stretch>
                  <a:fillRect l="-2510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3E78-CCD4-A94E-BD34-5A7979BE40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0809B-2390-364A-8DD6-3BC826C66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37495-2DFB-B040-AFD3-3355C771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51949" y="3649591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61466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38C6-6619-FD46-9E4E-3245EE12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Zurück zur Laufzeitkomplexität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07DC4-ABD0-C041-8BDF-054BAADC9B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744338" cy="4240848"/>
              </a:xfrm>
            </p:spPr>
            <p:txBody>
              <a:bodyPr/>
              <a:lstStyle/>
              <a:p>
                <a:r>
                  <a:rPr lang="de-DE" i="1" dirty="0"/>
                  <a:t>Informell</a:t>
                </a:r>
                <a:br>
                  <a:rPr lang="de-DE" dirty="0"/>
                </a:br>
                <a:r>
                  <a:rPr lang="de-DE" dirty="0" err="1"/>
                  <a:t>Worst</a:t>
                </a:r>
                <a:r>
                  <a:rPr lang="de-DE" dirty="0"/>
                  <a:t>-</a:t>
                </a:r>
                <a:r>
                  <a:rPr lang="de-DE" dirty="0" err="1"/>
                  <a:t>case</a:t>
                </a:r>
                <a:r>
                  <a:rPr lang="de-DE" dirty="0"/>
                  <a:t>-Größe eines Zwischenergebnisses </a:t>
                </a:r>
                <a:r>
                  <a:rPr lang="de-DE" i="1" dirty="0"/>
                  <a:t>mal</a:t>
                </a:r>
                <a:r>
                  <a:rPr lang="de-DE" dirty="0"/>
                  <a:t> Anzahl an Eliminierungen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Dekompositionsbaum</a:t>
                </a:r>
                <a:r>
                  <a:rPr lang="de-DE" dirty="0"/>
                  <a:t> (</a:t>
                </a:r>
                <a:r>
                  <a:rPr lang="de-DE" i="1" dirty="0" err="1"/>
                  <a:t>decomposition</a:t>
                </a:r>
                <a:r>
                  <a:rPr lang="de-DE" i="1" dirty="0"/>
                  <a:t> </a:t>
                </a:r>
                <a:r>
                  <a:rPr lang="de-DE" i="1" dirty="0" err="1"/>
                  <a:t>tree</a:t>
                </a:r>
                <a:r>
                  <a:rPr lang="de-DE" dirty="0"/>
                  <a:t>, </a:t>
                </a:r>
                <a:r>
                  <a:rPr lang="de-DE" i="1" dirty="0"/>
                  <a:t>dtree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Baumweite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= </a:t>
                </a:r>
                <a:r>
                  <a:rPr lang="de-DE" dirty="0" err="1"/>
                  <a:t>Worst</a:t>
                </a:r>
                <a:r>
                  <a:rPr lang="de-DE" dirty="0"/>
                  <a:t>-</a:t>
                </a:r>
                <a:r>
                  <a:rPr lang="de-DE" dirty="0" err="1"/>
                  <a:t>case</a:t>
                </a:r>
                <a:r>
                  <a:rPr lang="de-DE" dirty="0"/>
                  <a:t>-Größe eines Zwischenergebnisses / Faktors</a:t>
                </a:r>
              </a:p>
              <a:p>
                <a:pPr lvl="1"/>
                <a:r>
                  <a:rPr lang="de-DE" dirty="0"/>
                  <a:t>Anzahl an inneren Knoten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dirty="0"/>
                  <a:t> = Anzahl an Eliminierungen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i="1" dirty="0"/>
                  <a:t>Formal</a:t>
                </a:r>
                <a:r>
                  <a:rPr lang="de-DE" dirty="0"/>
                  <a:t>: </a:t>
                </a:r>
                <a:br>
                  <a:rPr lang="de-DE" dirty="0"/>
                </a:br>
                <a:r>
                  <a:rPr lang="de-DE" dirty="0"/>
                  <a:t>Laufzeitkomplexität von 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07DC4-ABD0-C041-8BDF-054BAADC9B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744338" cy="4240848"/>
              </a:xfrm>
              <a:blipFill>
                <a:blip r:embed="rId2"/>
                <a:stretch>
                  <a:fillRect l="-1884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28D0-00BB-F540-9AC5-CB96A6100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FBE19-9C25-1440-808A-418A9C9EB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7C2A-C2CD-8A40-BA37-5E62EFB86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E3961-442C-C844-8967-07D4D6C9FE85}"/>
              </a:ext>
            </a:extLst>
          </p:cNvPr>
          <p:cNvGrpSpPr/>
          <p:nvPr/>
        </p:nvGrpSpPr>
        <p:grpSpPr>
          <a:xfrm>
            <a:off x="7051949" y="3649591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BD90A4B-8A93-6040-9E2A-A9DEFDE54766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BD90A4B-8A93-6040-9E2A-A9DEFDE54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12A088-3345-9E48-87A0-37F4AACF49D9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12A088-3345-9E48-87A0-37F4AACF4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5B30EA2-0BA2-064B-8F96-01EE4F5729A7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5B30EA2-0BA2-064B-8F96-01EE4F5729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250A44-6098-B04F-B019-F1CDD60F383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250A44-6098-B04F-B019-F1CDD60F38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3495D4-493F-4E4E-ABA4-1E27E74139BB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FAD97E-8814-984D-8A27-1C37A71B5849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9F7F7C-7AFC-D04F-9C0F-A7681332378B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16BE06-6502-7246-90E7-05DCD1A68F3B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A719BF-5D0C-AC43-B0FD-EE7A1615C2D8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B2BB971-9C1B-6C4E-B569-9DE3CDA891BB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F33C56-2189-454E-BE22-246FEB4A4B6B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668DBF-C343-D445-8C65-843B01CF6BB4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CBD45D0-21D8-F44F-99CF-C423D2703EAC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CBD45D0-21D8-F44F-99CF-C423D2703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F05748E-E103-E84C-B0BA-5F58384D6E5E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F05748E-E103-E84C-B0BA-5F58384D6E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42AA6A-31C3-E048-8D4A-0F6D70876253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442AA6A-31C3-E048-8D4A-0F6D70876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8E5C1D-114C-A44C-94B1-2701DDA0B3DD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8E5C1D-114C-A44C-94B1-2701DDA0B3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B6E76C-C2B5-A04A-81AE-013535E1BAA3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B6E76C-C2B5-A04A-81AE-013535E1BA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26A4F53-0E0C-C948-A1BC-690339EF8E61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26A4F53-0E0C-C948-A1BC-690339EF8E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5441F5-AADA-5E40-A890-242279ECAA9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5441F5-AADA-5E40-A890-242279ECAA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64E1F5-E269-054F-ADC5-52563FDA086D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664E1F5-E269-054F-ADC5-52563FDA0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AE44152-0A87-9A4F-B0B3-260A17B0D3E7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AE44152-0A87-9A4F-B0B3-260A17B0D3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97F60B8-DA61-6744-AC00-90AD8F858945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E9652E-64E9-C34D-87A2-99246F7A4BBC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E9652E-64E9-C34D-87A2-99246F7A4B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E62D09-3DAC-7C49-8D33-4FB1BFFECB92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E62D09-3DAC-7C49-8D33-4FB1BFFECB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F0B384-0006-7842-B92B-2DF29B464945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1373CB-2177-3746-BD19-4C15D2C581D7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0A034DE-B914-5841-909F-034F9F2C773E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0DD62B-89C5-4F46-B7B3-62AA540A0EE1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C233E7C-4C1E-C34E-BBA7-83164860985C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648822C-86BE-554F-92D7-90314F3B1E0D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975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0B07-774B-AF46-A920-A726C24C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Laufzeitkomplexität Vergleich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Laufzeitkomplexität von VE: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von unten begrenzt durch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Wenn man ein Modell lernt, Faktoren mit vielen Argumenten vermeiden / Anzahl an Argumenten bzw.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deg</m:t>
                        </m:r>
                      </m:fName>
                      <m:e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im FG bzw. MN beschränken</a:t>
                </a:r>
              </a:p>
              <a:p>
                <a:pPr lvl="1"/>
                <a:r>
                  <a:rPr lang="de-DE" dirty="0"/>
                  <a:t>Vergleich Inferenz über die vollständige gemeinsame 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Vergleich Speicherkomplexität</a:t>
                </a:r>
              </a:p>
              <a:p>
                <a:pPr lvl="2"/>
                <a:r>
                  <a:rPr lang="de-DE" dirty="0"/>
                  <a:t>Faktormodell: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BN: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de-DE" dirty="0"/>
                  <a:t> die maximale Anzahl an Argumenten pro Faktor im Faktormodell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3C43-23FE-3348-9C09-C931D330DB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5F72-153F-5545-9435-F0DFFD077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E1210-F06B-684E-8C0D-092768276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44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933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0B07-774B-AF46-A920-A726C24C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Komplexität und </a:t>
            </a:r>
            <a:r>
              <a:rPr lang="de-DE" dirty="0" err="1"/>
              <a:t>Traktabilität</a:t>
            </a:r>
            <a:r>
              <a:rPr lang="de-DE" dirty="0"/>
              <a:t> (</a:t>
            </a:r>
            <a:r>
              <a:rPr lang="de-DE" b="0" i="1" dirty="0" err="1"/>
              <a:t>tractability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Laufzeitkomplexität von VE: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von unten begrenzt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Wenn man ein Modell lernt, Faktoren mit vielen Argumenten vermeiden / Anzahl an Argumenten bzw.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deg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im FG bzw. MN beschränken</a:t>
                </a:r>
              </a:p>
              <a:p>
                <a:pPr lvl="1"/>
                <a:r>
                  <a:rPr lang="de-DE" dirty="0"/>
                  <a:t>Vergleich Inferenz über die vollständige gemeinsame 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Anfragebeantwortungsproblem ist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traktabel</a:t>
                </a:r>
                <a:r>
                  <a:rPr lang="de-DE" dirty="0"/>
                  <a:t> (</a:t>
                </a:r>
                <a:r>
                  <a:rPr lang="de-DE" i="1" dirty="0" err="1"/>
                  <a:t>tractable</a:t>
                </a:r>
                <a:r>
                  <a:rPr lang="de-DE" dirty="0"/>
                  <a:t>) </a:t>
                </a:r>
                <a:r>
                  <a:rPr lang="de-DE" dirty="0">
                    <a:solidFill>
                      <a:srgbClr val="FFC000"/>
                    </a:solidFill>
                  </a:rPr>
                  <a:t>WENN</a:t>
                </a:r>
              </a:p>
              <a:p>
                <a:pPr lvl="1"/>
                <a:r>
                  <a:rPr lang="de-DE" dirty="0"/>
                  <a:t>es durch einen effizienten Algorithmus gelöst wird, der in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polynomieller</a:t>
                </a:r>
                <a:r>
                  <a:rPr lang="de-DE" dirty="0">
                    <a:solidFill>
                      <a:schemeClr val="accent1"/>
                    </a:solidFill>
                  </a:rPr>
                  <a:t> Zeit in Bezug auf die Anzahl der Zufallsvariablen</a:t>
                </a:r>
                <a:r>
                  <a:rPr lang="de-DE" dirty="0"/>
                  <a:t> läuft</a:t>
                </a:r>
              </a:p>
              <a:p>
                <a:r>
                  <a:rPr lang="de-DE" dirty="0"/>
                  <a:t>Anfragebeantwortungsproblem im Allgemeinen ist </a:t>
                </a:r>
                <a:r>
                  <a:rPr lang="de-DE" dirty="0">
                    <a:solidFill>
                      <a:srgbClr val="FFC000"/>
                    </a:solidFill>
                  </a:rPr>
                  <a:t>nicht </a:t>
                </a:r>
                <a:r>
                  <a:rPr lang="de-DE" dirty="0" err="1">
                    <a:solidFill>
                      <a:srgbClr val="FFC000"/>
                    </a:solidFill>
                  </a:rPr>
                  <a:t>traktabel</a:t>
                </a:r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r>
                  <a:rPr lang="de-DE" dirty="0"/>
                  <a:t>(</a:t>
                </a:r>
                <a:r>
                  <a:rPr lang="de-DE" i="1" dirty="0" err="1"/>
                  <a:t>intractable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Keine Garantien,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Es sei denn, man macht Annahmen, z.B. über die Modellstruktur (wie </a:t>
                </a:r>
                <a:r>
                  <a:rPr lang="de-DE" dirty="0" err="1">
                    <a:ea typeface="Cambria Math" panose="02040503050406030204" pitchFamily="18" charset="0"/>
                  </a:rPr>
                  <a:t>Polytree</a:t>
                </a:r>
                <a:r>
                  <a:rPr lang="de-DE" dirty="0">
                    <a:ea typeface="Cambria Math" panose="02040503050406030204" pitchFamily="18" charset="0"/>
                  </a:rPr>
                  <a:t> BNs)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BC691-FB24-5F49-A5F7-2ADD4BFA82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552" b="-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3C43-23FE-3348-9C09-C931D330DB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5F72-153F-5545-9435-F0DFFD077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E1210-F06B-684E-8C0D-092768276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32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457B-DAC9-724B-9A8F-ECEB96A5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VE, Dtrees und Unabhängigkeiten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Globale Unabhängigkeiten ermöglichen die Faktorisierung der gemeinsamen vollständigen Verteilung, die VE dann wiederum für effiziente Anfragenbeantwortung nutzt</a:t>
                </a:r>
              </a:p>
              <a:p>
                <a:pPr lvl="1"/>
                <a:r>
                  <a:rPr lang="de-DE" dirty="0"/>
                  <a:t>Globale Unabhängigkeiten im Beispielmodell: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𝑁𝑎𝑡𝐷𝑖𝑠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𝐴𝑟𝑡𝑖𝑓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Unabhängigkeiten auch im Dtree wiederzufinden</a:t>
                </a:r>
              </a:p>
              <a:p>
                <a:pPr lvl="1"/>
                <a:r>
                  <a:rPr lang="de-DE" dirty="0"/>
                  <a:t>Beispiel</a:t>
                </a:r>
              </a:p>
              <a:p>
                <a:pPr lvl="2"/>
                <a:r>
                  <a:rPr lang="de-DE" dirty="0"/>
                  <a:t>Rechter Zweig der Wurzel beinhaltet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𝑁𝑎𝑡𝐷𝑖𝑠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𝐴𝑟𝑡𝑖𝑓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Linker Zweig der Wurzel beinhaltet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In beiden Zweigen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im Kontext</a:t>
                </a:r>
                <a:br>
                  <a:rPr lang="de-DE" dirty="0"/>
                </a:br>
                <a:r>
                  <a:rPr lang="de-DE" dirty="0"/>
                  <a:t> ➝ Zweige damit unabhängig voneinander</a:t>
                </a:r>
              </a:p>
              <a:p>
                <a:pPr lvl="3"/>
                <a:r>
                  <a:rPr lang="de-DE" dirty="0"/>
                  <a:t>Parallele Berechnung von daher korrekt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8836D4-6E46-4A44-9090-5591FE97D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6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3E78-CCD4-A94E-BD34-5A7979BE40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0809B-2390-364A-8DD6-3BC826C66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37495-2DFB-B040-AFD3-3355C771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D39EA-57AB-2A4B-9B7F-61A68607491D}"/>
              </a:ext>
            </a:extLst>
          </p:cNvPr>
          <p:cNvGrpSpPr/>
          <p:nvPr/>
        </p:nvGrpSpPr>
        <p:grpSpPr>
          <a:xfrm>
            <a:off x="7051949" y="3649591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8D66CC-D72B-E146-8A77-E7A73C23E2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50DE9B6-B3C2-B841-8F9F-003E02D6A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4D90D89-14E2-6548-87A8-255534362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D3CC3F-F581-9A4F-A6EB-6A999F714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BF1E32-20C2-3640-AD01-94E22F108127}"/>
                </a:ext>
              </a:extLst>
            </p:cNvPr>
            <p:cNvCxnSpPr>
              <a:cxnSpLocks/>
              <a:stCxn id="11" idx="0"/>
              <a:endCxn id="35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953BA8-5FF0-D740-8409-3781113FD884}"/>
                </a:ext>
              </a:extLst>
            </p:cNvPr>
            <p:cNvCxnSpPr>
              <a:cxnSpLocks/>
              <a:stCxn id="10" idx="0"/>
              <a:endCxn id="37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DADA0D-675A-294E-8111-B1D34E1992E2}"/>
                </a:ext>
              </a:extLst>
            </p:cNvPr>
            <p:cNvCxnSpPr>
              <a:cxnSpLocks/>
              <a:stCxn id="37" idx="0"/>
              <a:endCxn id="33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F7D901-07EF-174E-A504-7FB2C400A811}"/>
                </a:ext>
              </a:extLst>
            </p:cNvPr>
            <p:cNvCxnSpPr>
              <a:cxnSpLocks/>
              <a:stCxn id="35" idx="0"/>
              <a:endCxn id="33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06FCD-C5BE-7441-8E4D-E6CBEF4B2129}"/>
                </a:ext>
              </a:extLst>
            </p:cNvPr>
            <p:cNvCxnSpPr>
              <a:cxnSpLocks/>
              <a:stCxn id="9" idx="0"/>
              <a:endCxn id="36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DF6F3-1154-5646-91DA-F50581F344DE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4CD766-CB64-A446-B338-73E950CD4B4D}"/>
                </a:ext>
              </a:extLst>
            </p:cNvPr>
            <p:cNvCxnSpPr>
              <a:cxnSpLocks/>
              <a:stCxn id="34" idx="0"/>
              <a:endCxn id="32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8BC5F-B209-4440-A2A1-887448CAA5DB}"/>
                </a:ext>
              </a:extLst>
            </p:cNvPr>
            <p:cNvCxnSpPr>
              <a:cxnSpLocks/>
              <a:stCxn id="33" idx="0"/>
              <a:endCxn id="32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9A704-CA90-E149-AEC5-E807117F9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378A9DE-91DD-BA44-898A-C6DC7A497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C237D-04D4-654C-89D5-3CD57D0EA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0BCBEC3-2B50-5646-B3D2-C79DAB081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84C60A1-E9D1-B344-810A-021B5B6671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652318E-0553-214D-9D21-3EFCEB1AD6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127D59-816C-4B4C-9024-9B40393F80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89B636-6C1A-574D-AE34-0A7C60099F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2A4C69D-10B2-0748-A684-309E54398F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E8D439-FF51-DE45-8E92-BE86BBEF2C14}"/>
                </a:ext>
              </a:extLst>
            </p:cNvPr>
            <p:cNvCxnSpPr>
              <a:cxnSpLocks/>
              <a:stCxn id="28" idx="0"/>
              <a:endCxn id="32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F57C1-27E7-8D48-8002-EA6B8B678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6BCBBE6-3D6A-4148-B8C4-4012679915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41A08E4-459C-0E44-8F4F-9753B66F1A81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3E0FB-AF6A-1345-A81A-F0760EA4A8CD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0ACF8-0912-9F4C-AC28-F90E9F031F1A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F68AB85-AF88-B442-A6E9-FB00E36F0C7F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74BA02-4EB4-624D-B1E5-1D0C4195368A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E9F3E8-D32E-1740-BDFF-52E1C9119E8B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4565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5F57-AF80-CC4E-945C-639D7AF6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 von VE mit Heuristik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C5F9-DB57-D648-8205-D9D6B16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Implementierung von Nima </a:t>
            </a:r>
            <a:r>
              <a:rPr lang="de-DE" dirty="0" err="1"/>
              <a:t>Taghipour</a:t>
            </a:r>
            <a:endParaRPr lang="de-DE" dirty="0"/>
          </a:p>
          <a:p>
            <a:pPr lvl="1"/>
            <a:r>
              <a:rPr lang="de-DE" dirty="0"/>
              <a:t>Als Teil seiner Doktorarbeit zu </a:t>
            </a:r>
            <a:r>
              <a:rPr lang="de-DE" i="1" dirty="0" err="1">
                <a:solidFill>
                  <a:schemeClr val="accent2"/>
                </a:solidFill>
              </a:rPr>
              <a:t>Lifted</a:t>
            </a:r>
            <a:r>
              <a:rPr lang="de-DE" i="1" dirty="0">
                <a:solidFill>
                  <a:schemeClr val="accent2"/>
                </a:solidFill>
              </a:rPr>
              <a:t> VE</a:t>
            </a:r>
          </a:p>
          <a:p>
            <a:pPr lvl="2"/>
            <a:r>
              <a:rPr lang="de-DE" dirty="0"/>
              <a:t>Früher verfügbar hier: </a:t>
            </a:r>
            <a:r>
              <a:rPr lang="en-GB" dirty="0">
                <a:hlinkClick r:id="rId2"/>
              </a:rPr>
              <a:t>https://dtai.cs.kuleuven.be/software/gcfove</a:t>
            </a:r>
            <a:endParaRPr lang="de-DE" i="1" dirty="0"/>
          </a:p>
          <a:p>
            <a:pPr lvl="1"/>
            <a:r>
              <a:rPr lang="de-DE" dirty="0"/>
              <a:t>Verfügbar als Teil von einer </a:t>
            </a:r>
            <a:r>
              <a:rPr lang="de-DE" i="1" dirty="0" err="1">
                <a:solidFill>
                  <a:schemeClr val="accent2"/>
                </a:solidFill>
              </a:rPr>
              <a:t>Lifted</a:t>
            </a:r>
            <a:r>
              <a:rPr lang="de-DE" i="1" dirty="0">
                <a:solidFill>
                  <a:schemeClr val="accent2"/>
                </a:solidFill>
              </a:rPr>
              <a:t> JT</a:t>
            </a:r>
            <a:r>
              <a:rPr lang="de-DE" dirty="0"/>
              <a:t> Implementierung</a:t>
            </a:r>
          </a:p>
          <a:p>
            <a:pPr lvl="2"/>
            <a:r>
              <a:rPr lang="de-DE" dirty="0"/>
              <a:t>Verfügbar hier: </a:t>
            </a:r>
            <a:r>
              <a:rPr lang="de-DE" dirty="0">
                <a:hlinkClick r:id="rId3"/>
              </a:rPr>
              <a:t>https://www.ifis.uni-luebeck.de/index.php?id=590&amp;L=4</a:t>
            </a:r>
            <a:endParaRPr lang="de-DE" dirty="0"/>
          </a:p>
          <a:p>
            <a:pPr lvl="1"/>
            <a:r>
              <a:rPr lang="de-DE" dirty="0"/>
              <a:t>Eingabeformat basierend auf BLOG: </a:t>
            </a:r>
          </a:p>
          <a:p>
            <a:pPr lvl="2"/>
            <a:r>
              <a:rPr lang="de-DE" dirty="0"/>
              <a:t>Verfügbar hier: </a:t>
            </a:r>
            <a:r>
              <a:rPr lang="de-DE" dirty="0">
                <a:hlinkClick r:id="rId4"/>
              </a:rPr>
              <a:t>https://bayesianlogic.github.io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Probabilistische Modellierungssprache</a:t>
            </a:r>
          </a:p>
          <a:p>
            <a:pPr lvl="3"/>
            <a:r>
              <a:rPr lang="de-DE" dirty="0"/>
              <a:t>Kontinuierliche Modellierung, Sampling-Algorithmen</a:t>
            </a:r>
          </a:p>
          <a:p>
            <a:pPr lvl="2"/>
            <a:r>
              <a:rPr lang="de-DE" dirty="0"/>
              <a:t>Einige Versionen von BLOG beinhalten auch VE Implementierungen</a:t>
            </a:r>
          </a:p>
          <a:p>
            <a:pPr lvl="2"/>
            <a:r>
              <a:rPr lang="de-DE" dirty="0"/>
              <a:t>Das Eingabeformat erlaubt allerdings keine einfache Definition von Faktoren</a:t>
            </a:r>
          </a:p>
          <a:p>
            <a:pPr lvl="2"/>
            <a:r>
              <a:rPr lang="de-DE" dirty="0"/>
              <a:t>Definition von CPTs über </a:t>
            </a:r>
            <a:r>
              <a:rPr lang="de-DE" i="1" dirty="0" err="1"/>
              <a:t>if</a:t>
            </a:r>
            <a:r>
              <a:rPr lang="de-DE" i="1" dirty="0"/>
              <a:t>-</a:t>
            </a:r>
            <a:r>
              <a:rPr lang="de-DE" i="1" dirty="0" err="1"/>
              <a:t>then</a:t>
            </a:r>
            <a:r>
              <a:rPr lang="de-DE" i="1" dirty="0"/>
              <a:t>-</a:t>
            </a:r>
            <a:r>
              <a:rPr lang="de-DE" i="1" dirty="0" err="1"/>
              <a:t>else</a:t>
            </a:r>
            <a:r>
              <a:rPr lang="de-DE" i="1" dirty="0"/>
              <a:t>-</a:t>
            </a:r>
            <a:r>
              <a:rPr lang="de-DE" dirty="0"/>
              <a:t>Konstrukte möglich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874EA-AA0B-AD43-A443-0A30850BFA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9F14A-445A-0A46-87FB-82FFFE402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437B-5BB2-1646-9200-FEF2A327D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E92847-17E6-9941-96B8-3C49971A3F4C}"/>
              </a:ext>
            </a:extLst>
          </p:cNvPr>
          <p:cNvSpPr/>
          <p:nvPr/>
        </p:nvSpPr>
        <p:spPr>
          <a:xfrm>
            <a:off x="5211370" y="6255448"/>
            <a:ext cx="17812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https://bayesianlogic.github.io</a:t>
            </a:r>
            <a:endParaRPr lang="de-DE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4E1DCE-A3AA-C444-AAD8-92CFAA4B2944}"/>
              </a:ext>
            </a:extLst>
          </p:cNvPr>
          <p:cNvSpPr/>
          <p:nvPr/>
        </p:nvSpPr>
        <p:spPr>
          <a:xfrm>
            <a:off x="8708571" y="1665066"/>
            <a:ext cx="3135429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38" lvl="2"/>
            <a:r>
              <a:rPr lang="de-DE" dirty="0"/>
              <a:t>Werbeblock (wiederholt): </a:t>
            </a:r>
          </a:p>
          <a:p>
            <a:pPr marL="7938" lvl="2"/>
            <a:r>
              <a:rPr lang="de-DE" dirty="0"/>
              <a:t>Vorlesung „</a:t>
            </a:r>
            <a:r>
              <a:rPr lang="de-DE" i="1" dirty="0"/>
              <a:t>Relational </a:t>
            </a:r>
            <a:r>
              <a:rPr lang="de-DE" i="1" dirty="0" err="1"/>
              <a:t>Inference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Online </a:t>
            </a:r>
            <a:r>
              <a:rPr lang="de-DE" i="1" dirty="0" err="1"/>
              <a:t>Decision</a:t>
            </a:r>
            <a:r>
              <a:rPr lang="de-DE" i="1" dirty="0"/>
              <a:t> Making</a:t>
            </a:r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60821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1E8D-85A1-FE44-B21E-E97ADEF3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Implementierung: BLOG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4629648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Komponenten</a:t>
                </a:r>
              </a:p>
              <a:p>
                <a:pPr lvl="1"/>
                <a:r>
                  <a:rPr lang="de-DE" dirty="0">
                    <a:solidFill>
                      <a:schemeClr val="bg2"/>
                    </a:solidFill>
                  </a:rPr>
                  <a:t>Zufallsvariablen</a:t>
                </a:r>
              </a:p>
              <a:p>
                <a:pPr lvl="2"/>
                <a:r>
                  <a:rPr lang="de-DE" dirty="0"/>
                  <a:t>Boolesche Domäne gegeben, auch benutzerdefinierte Werte möglich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Faktoren</a:t>
                </a:r>
              </a:p>
              <a:p>
                <a:pPr lvl="1"/>
                <a:r>
                  <a:rPr lang="de-DE" dirty="0">
                    <a:solidFill>
                      <a:schemeClr val="accent6"/>
                    </a:solidFill>
                  </a:rPr>
                  <a:t>Anfragen, Beobachtungen</a:t>
                </a:r>
              </a:p>
              <a:p>
                <a:r>
                  <a:rPr lang="de-DE" dirty="0"/>
                  <a:t>Liste von Potentialen</a:t>
                </a:r>
              </a:p>
              <a:p>
                <a:pPr lvl="1"/>
                <a:r>
                  <a:rPr lang="de-DE" dirty="0"/>
                  <a:t>Bei Booleschen Werten</a:t>
                </a:r>
              </a:p>
              <a:p>
                <a:pPr lvl="2"/>
                <a:r>
                  <a:rPr lang="de-DE" dirty="0"/>
                  <a:t>Beginn: alle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Ende: alle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man die Zuweisungen als Binärzahlen interpretiert, dann geht man absteigend durch sie durch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4629648" cy="4240848"/>
              </a:xfrm>
              <a:blipFill>
                <a:blip r:embed="rId3"/>
                <a:stretch>
                  <a:fillRect l="-3552" t="-2687" r="-1913" b="-6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C8CC3-515E-EF45-BAF0-8DC0B0613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48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90EB3-E89D-8B47-8322-7761B91DD3C0}"/>
              </a:ext>
            </a:extLst>
          </p:cNvPr>
          <p:cNvSpPr/>
          <p:nvPr/>
        </p:nvSpPr>
        <p:spPr>
          <a:xfrm>
            <a:off x="2806984" y="6362698"/>
            <a:ext cx="65900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Folie basierend auf einem Vortrag von Tristan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Potten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auf der ICCS-2020 International Conference on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Conceptual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Structures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F7130B-4F2C-FA4A-B817-C67B31B28E9F}"/>
              </a:ext>
            </a:extLst>
          </p:cNvPr>
          <p:cNvGrpSpPr/>
          <p:nvPr/>
        </p:nvGrpSpPr>
        <p:grpSpPr>
          <a:xfrm>
            <a:off x="7802153" y="1665066"/>
            <a:ext cx="4037324" cy="3420417"/>
            <a:chOff x="4028865" y="273985"/>
            <a:chExt cx="4037324" cy="34204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C41D16-B937-FF40-A6E0-52A3007943D5}"/>
                </a:ext>
              </a:extLst>
            </p:cNvPr>
            <p:cNvSpPr txBox="1"/>
            <p:nvPr/>
          </p:nvSpPr>
          <p:spPr>
            <a:xfrm>
              <a:off x="4028865" y="278082"/>
              <a:ext cx="4037324" cy="3416320"/>
            </a:xfrm>
            <a:prstGeom prst="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</a:t>
              </a:r>
              <a:r>
                <a:rPr lang="de-DE" dirty="0" err="1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 </a:t>
              </a:r>
              <a:endParaRPr lang="de-DE" i="1" dirty="0">
                <a:solidFill>
                  <a:schemeClr val="bg2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Sick; </a:t>
              </a:r>
            </a:p>
            <a:p>
              <a:r>
                <a:rPr lang="de-DE" dirty="0" err="1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chemeClr val="bg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Travel;</a:t>
              </a:r>
            </a:p>
            <a:p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...</a:t>
              </a:r>
            </a:p>
            <a:p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factor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[[1, 50]] (</a:t>
              </a:r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);</a:t>
              </a:r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factor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endParaRPr lang="de-DE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 fontAlgn="t">
                <a:tabLst>
                  <a:tab pos="436563" algn="l"/>
                </a:tabLst>
              </a:pP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[[2,7,8,28,6,5,24,20]]</a:t>
              </a: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(Travel, </a:t>
              </a:r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, Sick);</a:t>
              </a:r>
            </a:p>
            <a:p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...</a:t>
              </a:r>
            </a:p>
            <a:p>
              <a:r>
                <a:rPr lang="de-DE" dirty="0" err="1">
                  <a:solidFill>
                    <a:schemeClr val="accent6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r>
                <a:rPr lang="de-DE" dirty="0">
                  <a:solidFill>
                    <a:schemeClr val="accent6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Travel;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Anfrage</a:t>
              </a:r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6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</a:t>
              </a:r>
              <a:r>
                <a:rPr lang="de-DE" dirty="0">
                  <a:solidFill>
                    <a:schemeClr val="accent6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Sick=</a:t>
              </a:r>
              <a:r>
                <a:rPr lang="de-DE" dirty="0" err="1">
                  <a:solidFill>
                    <a:schemeClr val="accent6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true</a:t>
              </a:r>
              <a:r>
                <a:rPr lang="de-DE" dirty="0">
                  <a:solidFill>
                    <a:schemeClr val="accent6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Beobachtung</a:t>
              </a:r>
              <a:endParaRPr lang="de-DE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CA6322-D1A3-A54A-9772-AB05B4F989AF}"/>
                </a:ext>
              </a:extLst>
            </p:cNvPr>
            <p:cNvSpPr txBox="1"/>
            <p:nvPr/>
          </p:nvSpPr>
          <p:spPr>
            <a:xfrm>
              <a:off x="7020966" y="273985"/>
              <a:ext cx="10452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</a:rPr>
                <a:t>BLOG file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481DA9-BCFF-074D-9E51-8538390F9987}"/>
              </a:ext>
            </a:extLst>
          </p:cNvPr>
          <p:cNvGrpSpPr/>
          <p:nvPr/>
        </p:nvGrpSpPr>
        <p:grpSpPr>
          <a:xfrm>
            <a:off x="4968042" y="2269187"/>
            <a:ext cx="2580308" cy="2591084"/>
            <a:chOff x="5901425" y="2314993"/>
            <a:chExt cx="2580308" cy="25910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C72EEA7-15F1-E546-BBF3-BC527AA08993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0943E2B-88B1-4147-BB21-6E7DA1CA1A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0943E2B-88B1-4147-BB21-6E7DA1CA1A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751FD8D-B2EB-B544-9755-D152BC3A3F76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751FD8D-B2EB-B544-9755-D152BC3A3F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C8C3314-3AA9-0245-8B6C-72037FA1A60B}"/>
                  </a:ext>
                </a:extLst>
              </p:cNvPr>
              <p:cNvCxnSpPr>
                <a:cxnSpLocks/>
                <a:stCxn id="27" idx="5"/>
                <a:endCxn id="56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664AC38-B023-724F-A010-DBA92A5A4E25}"/>
                  </a:ext>
                </a:extLst>
              </p:cNvPr>
              <p:cNvCxnSpPr>
                <a:cxnSpLocks/>
                <a:stCxn id="56" idx="0"/>
                <a:endCxn id="49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389BE39-AD71-6C41-B8FF-26C3C7482171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713BCC8-0F89-B440-99AF-7DDA322E0E3C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28979D1C-B74E-3746-9F69-B3625412D0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/>
                    </a:p>
                  </p:txBody>
                </p:sp>
              </mc:Choice>
              <mc:Fallback xmlns="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28979D1C-B74E-3746-9F69-B3625412D0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r="-6667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106F977-7CE4-3A40-BFA0-DCDEDBF2EBE8}"/>
                  </a:ext>
                </a:extLst>
              </p:cNvPr>
              <p:cNvGrpSpPr/>
              <p:nvPr/>
            </p:nvGrpSpPr>
            <p:grpSpPr>
              <a:xfrm>
                <a:off x="6658447" y="4112587"/>
                <a:ext cx="405060" cy="361315"/>
                <a:chOff x="6658447" y="4112587"/>
                <a:chExt cx="405060" cy="361315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80BFC57-BAEA-E246-B38D-7EAE358DD39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72EFD4D9-0AF2-D04D-ABB6-0076AE37C3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58447" y="4258458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/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72EFD4D9-0AF2-D04D-ABB6-0076AE37C3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58447" y="4258458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1CAF54F-EDDE-8D47-9748-8BFC976FEB3F}"/>
                  </a:ext>
                </a:extLst>
              </p:cNvPr>
              <p:cNvCxnSpPr>
                <a:cxnSpLocks/>
                <a:stCxn id="49" idx="0"/>
                <a:endCxn id="54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39853DB-F4ED-DF4A-B1CD-7DD41D9420D6}"/>
                  </a:ext>
                </a:extLst>
              </p:cNvPr>
              <p:cNvCxnSpPr>
                <a:cxnSpLocks/>
                <a:stCxn id="54" idx="1"/>
                <a:endCxn id="26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433886F-1407-5447-9310-32E8D3987862}"/>
                  </a:ext>
                </a:extLst>
              </p:cNvPr>
              <p:cNvCxnSpPr>
                <a:cxnSpLocks/>
                <a:stCxn id="47" idx="3"/>
                <a:endCxn id="54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675FEC9-4C45-4E40-8E1F-A0D31714FED0}"/>
                  </a:ext>
                </a:extLst>
              </p:cNvPr>
              <p:cNvCxnSpPr>
                <a:cxnSpLocks/>
                <a:stCxn id="49" idx="4"/>
                <a:endCxn id="52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8C855F9-3892-C74C-AC07-54B012BEC00C}"/>
                  </a:ext>
                </a:extLst>
              </p:cNvPr>
              <p:cNvCxnSpPr>
                <a:cxnSpLocks/>
                <a:stCxn id="50" idx="0"/>
                <a:endCxn id="52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A1951FE-338F-ED4E-BA09-8C73062CC356}"/>
                  </a:ext>
                </a:extLst>
              </p:cNvPr>
              <p:cNvCxnSpPr>
                <a:cxnSpLocks/>
                <a:stCxn id="52" idx="3"/>
                <a:endCxn id="48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E3723AD-4B13-194E-B04D-833CEF1CD15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D447B8-8B10-374A-84D1-2AD35C3C554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B642BEC1-B045-7247-8737-2F0F7197FB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/>
                    </a:p>
                  </p:txBody>
                </p:sp>
              </mc:Choice>
              <mc:Fallback xmlns="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B642BEC1-B045-7247-8737-2F0F7197FB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14DD1C9-7131-4A44-B1BA-ADCC441030A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5679CB3-89DC-6E46-8C43-C13F76198121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D2A97985-8F1D-FC48-BE9C-F89F9DD4C7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/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D2A97985-8F1D-FC48-BE9C-F89F9DD4C7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23529" b="-352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9515E383-3B8D-C540-93B6-83FEA499603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9515E383-3B8D-C540-93B6-83FEA49960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937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29EFED2-A4DD-6745-9EFF-D0504B87CCA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29EFED2-A4DD-6745-9EFF-D0504B87CC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B619478-8908-4C41-8E92-0675B764482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B619478-8908-4C41-8E92-0675B76448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693B729-DF3A-5040-9F12-8AE4492A7D2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693B729-DF3A-5040-9F12-8AE4492A7D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1426625-982C-584F-B3E7-E1FE1B5B971B}"/>
                  </a:ext>
                </a:extLst>
              </p:cNvPr>
              <p:cNvCxnSpPr>
                <a:cxnSpLocks/>
                <a:stCxn id="56" idx="2"/>
                <a:endCxn id="50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64A0C2-A159-4340-8C09-AFACACEE5654}"/>
                </a:ext>
              </a:extLst>
            </p:cNvPr>
            <p:cNvCxnSpPr>
              <a:cxnSpLocks/>
              <a:stCxn id="49" idx="6"/>
              <a:endCxn id="58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B53C8-22BC-0347-A7EB-6D80E9D665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A3E7B-7410-334F-A707-A4A6CDEA2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616495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3F1D-0102-B643-B103-ABC0942F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Implementierung: Ausgabe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69258E5-7A48-DA45-8952-E84DAE727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Aufruf: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200" dirty="0">
                <a:solidFill>
                  <a:schemeClr val="accent1"/>
                </a:solidFill>
                <a:latin typeface="Courier" pitchFamily="2" charset="0"/>
              </a:rPr>
              <a:t>./</a:t>
            </a:r>
            <a:r>
              <a:rPr lang="de-DE" sz="2200" dirty="0" err="1">
                <a:solidFill>
                  <a:schemeClr val="accent1"/>
                </a:solidFill>
                <a:latin typeface="Courier" pitchFamily="2" charset="0"/>
              </a:rPr>
              <a:t>runblog</a:t>
            </a:r>
            <a:r>
              <a:rPr lang="de-DE" sz="2200" dirty="0">
                <a:solidFill>
                  <a:schemeClr val="accent1"/>
                </a:solidFill>
                <a:latin typeface="Courier" pitchFamily="2" charset="0"/>
              </a:rPr>
              <a:t> </a:t>
            </a:r>
            <a:r>
              <a:rPr lang="de-DE" sz="2200" dirty="0" err="1">
                <a:solidFill>
                  <a:schemeClr val="accent1"/>
                </a:solidFill>
                <a:latin typeface="Courier" pitchFamily="2" charset="0"/>
              </a:rPr>
              <a:t>examples</a:t>
            </a:r>
            <a:r>
              <a:rPr lang="de-DE" sz="2200" dirty="0">
                <a:solidFill>
                  <a:schemeClr val="accent1"/>
                </a:solidFill>
                <a:latin typeface="Courier" pitchFamily="2" charset="0"/>
              </a:rPr>
              <a:t>/</a:t>
            </a:r>
            <a:r>
              <a:rPr lang="de-DE" sz="2200" dirty="0" err="1">
                <a:solidFill>
                  <a:schemeClr val="accent1"/>
                </a:solidFill>
                <a:latin typeface="Courier" pitchFamily="2" charset="0"/>
              </a:rPr>
              <a:t>epid.blog</a:t>
            </a:r>
            <a:r>
              <a:rPr lang="de-DE" sz="2200" dirty="0">
                <a:solidFill>
                  <a:schemeClr val="accent1"/>
                </a:solidFill>
                <a:latin typeface="Courier" pitchFamily="2" charset="0"/>
              </a:rPr>
              <a:t> -</a:t>
            </a:r>
            <a:r>
              <a:rPr lang="de-DE" sz="2200" dirty="0" err="1">
                <a:solidFill>
                  <a:schemeClr val="accent1"/>
                </a:solidFill>
                <a:latin typeface="Courier" pitchFamily="2" charset="0"/>
              </a:rPr>
              <a:t>e</a:t>
            </a:r>
            <a:r>
              <a:rPr lang="de-DE" sz="2200" dirty="0">
                <a:solidFill>
                  <a:schemeClr val="accent1"/>
                </a:solidFill>
                <a:latin typeface="Courier" pitchFamily="2" charset="0"/>
              </a:rPr>
              <a:t> </a:t>
            </a:r>
            <a:r>
              <a:rPr lang="de-DE" sz="2200" dirty="0" err="1">
                <a:solidFill>
                  <a:schemeClr val="accent1"/>
                </a:solidFill>
                <a:latin typeface="Courier" pitchFamily="2" charset="0"/>
              </a:rPr>
              <a:t>ve.VarElimEngine</a:t>
            </a:r>
            <a:endParaRPr lang="de-DE" sz="2200" dirty="0">
              <a:solidFill>
                <a:schemeClr val="accent1"/>
              </a:solidFill>
              <a:latin typeface="Courier" pitchFamily="2" charset="0"/>
            </a:endParaRPr>
          </a:p>
          <a:p>
            <a:endParaRPr lang="de-DE" dirty="0">
              <a:latin typeface="+mn-lt"/>
            </a:endParaRPr>
          </a:p>
          <a:p>
            <a:r>
              <a:rPr lang="de-DE" dirty="0">
                <a:latin typeface="+mn-lt"/>
              </a:rPr>
              <a:t>Ausgabe: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0914-DC21-5945-B263-90D747B531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36DDE-BF6E-004D-B597-1B1A5DAE3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FC78D-1A8F-0747-9C2A-F1EF770F4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D9EE1-4DD8-D243-8DE7-33E8D1AE731B}"/>
              </a:ext>
            </a:extLst>
          </p:cNvPr>
          <p:cNvSpPr txBox="1"/>
          <p:nvPr/>
        </p:nvSpPr>
        <p:spPr>
          <a:xfrm>
            <a:off x="7127701" y="2137905"/>
            <a:ext cx="18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Inferenzmaschine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AC710-FE6E-CC4D-9E38-755873269642}"/>
              </a:ext>
            </a:extLst>
          </p:cNvPr>
          <p:cNvSpPr txBox="1"/>
          <p:nvPr/>
        </p:nvSpPr>
        <p:spPr>
          <a:xfrm>
            <a:off x="9949771" y="2552596"/>
            <a:ext cx="1811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(Wichtig für Sampling)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D2539-12E6-9949-AA84-3EAE99054457}"/>
              </a:ext>
            </a:extLst>
          </p:cNvPr>
          <p:cNvSpPr txBox="1"/>
          <p:nvPr/>
        </p:nvSpPr>
        <p:spPr>
          <a:xfrm>
            <a:off x="4067119" y="2137905"/>
            <a:ext cx="139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Eingabedatei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888A1-44A7-5740-B401-36C67AE317F7}"/>
              </a:ext>
            </a:extLst>
          </p:cNvPr>
          <p:cNvSpPr txBox="1"/>
          <p:nvPr/>
        </p:nvSpPr>
        <p:spPr>
          <a:xfrm>
            <a:off x="1161564" y="2137905"/>
            <a:ext cx="265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Skript für Programmaufruf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853D94-755F-8844-8854-3E0B7D5F70B4}"/>
              </a:ext>
            </a:extLst>
          </p:cNvPr>
          <p:cNvGrpSpPr/>
          <p:nvPr/>
        </p:nvGrpSpPr>
        <p:grpSpPr>
          <a:xfrm>
            <a:off x="2742408" y="2534916"/>
            <a:ext cx="6920367" cy="3457560"/>
            <a:chOff x="359998" y="1937246"/>
            <a:chExt cx="6920367" cy="34575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F8163E-D20E-8B4F-8BAE-AF2A7D7973C4}"/>
                </a:ext>
              </a:extLst>
            </p:cNvPr>
            <p:cNvSpPr txBox="1"/>
            <p:nvPr/>
          </p:nvSpPr>
          <p:spPr>
            <a:xfrm>
              <a:off x="359998" y="1937246"/>
              <a:ext cx="6920367" cy="3457560"/>
            </a:xfrm>
            <a:prstGeom prst="flowChartDocumen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noAutofit/>
            </a:bodyPr>
            <a:lstStyle/>
            <a:p>
              <a:endParaRPr lang="en-GB" dirty="0">
                <a:latin typeface="Courier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82AF42-26AD-5D4C-A180-CBCF78C2EE32}"/>
                </a:ext>
              </a:extLst>
            </p:cNvPr>
            <p:cNvSpPr/>
            <p:nvPr/>
          </p:nvSpPr>
          <p:spPr>
            <a:xfrm>
              <a:off x="359998" y="1937246"/>
              <a:ext cx="6920367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Using fixed random seed for repeatability.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Parsing from: examples/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epid.blog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.........................................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................... VE ..................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Constructing inference engine of class </a:t>
              </a:r>
              <a:r>
                <a:rPr lang="en-GB" sz="1600" dirty="0" err="1">
                  <a:solidFill>
                    <a:schemeClr val="bg1"/>
                  </a:solidFill>
                  <a:latin typeface="Courier" pitchFamily="2" charset="0"/>
                </a:rPr>
                <a:t>ve.VarElimEngine</a:t>
              </a: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-------------------------------------------------------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Trial 0: </a:t>
              </a:r>
              <a:b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</a:br>
              <a:endParaRPr lang="en-GB" sz="1600" dirty="0">
                <a:solidFill>
                  <a:schemeClr val="bg1"/>
                </a:solidFill>
                <a:latin typeface="Courier" pitchFamily="2" charset="0"/>
              </a:endParaRP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**TIME**2569628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======== Query Results =========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Distribution of values for Travel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0.75 false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Courier" pitchFamily="2" charset="0"/>
                </a:rPr>
                <a:t>0.25 true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918F8F1F-FFC3-8D40-A54E-6EF460028FA5}"/>
              </a:ext>
            </a:extLst>
          </p:cNvPr>
          <p:cNvSpPr/>
          <p:nvPr/>
        </p:nvSpPr>
        <p:spPr>
          <a:xfrm rot="16200000">
            <a:off x="2351358" y="1373618"/>
            <a:ext cx="280244" cy="12532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12F2A7D-97AE-5743-94A7-9BD23335C530}"/>
              </a:ext>
            </a:extLst>
          </p:cNvPr>
          <p:cNvSpPr/>
          <p:nvPr/>
        </p:nvSpPr>
        <p:spPr>
          <a:xfrm rot="16200000">
            <a:off x="4625618" y="456618"/>
            <a:ext cx="280244" cy="30872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751BB12-6265-BD4A-9DDF-1072C24A916C}"/>
              </a:ext>
            </a:extLst>
          </p:cNvPr>
          <p:cNvSpPr/>
          <p:nvPr/>
        </p:nvSpPr>
        <p:spPr>
          <a:xfrm rot="16200000">
            <a:off x="7909210" y="386799"/>
            <a:ext cx="280244" cy="32268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8068ED-0B50-0248-8ABE-0079EB116A0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049335" y="2706485"/>
            <a:ext cx="1900436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18FAA4A-768D-244E-B970-896A4E9F4069}"/>
              </a:ext>
            </a:extLst>
          </p:cNvPr>
          <p:cNvSpPr txBox="1"/>
          <p:nvPr/>
        </p:nvSpPr>
        <p:spPr>
          <a:xfrm>
            <a:off x="9949771" y="4023666"/>
            <a:ext cx="1811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(Wichtig für Sampling)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797B2C-64A0-434E-AF01-B9423BFF40FC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867639" y="4177555"/>
            <a:ext cx="6082132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84559C-4C04-7542-9E0D-1036B294CFD5}"/>
              </a:ext>
            </a:extLst>
          </p:cNvPr>
          <p:cNvSpPr txBox="1"/>
          <p:nvPr/>
        </p:nvSpPr>
        <p:spPr>
          <a:xfrm>
            <a:off x="561183" y="4308100"/>
            <a:ext cx="165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Laufzeit in Nanosekunden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3594BE-6DBE-B64A-931E-DD55245272F1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219200" y="4631266"/>
            <a:ext cx="576592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44F111-4697-BB4E-9EC6-34502A1087FE}"/>
              </a:ext>
            </a:extLst>
          </p:cNvPr>
          <p:cNvSpPr txBox="1"/>
          <p:nvPr/>
        </p:nvSpPr>
        <p:spPr>
          <a:xfrm>
            <a:off x="264378" y="5109334"/>
            <a:ext cx="194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Anfrageergebnisse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1CFCF33F-4C12-F445-A6D0-CF282AFA8044}"/>
              </a:ext>
            </a:extLst>
          </p:cNvPr>
          <p:cNvSpPr/>
          <p:nvPr/>
        </p:nvSpPr>
        <p:spPr>
          <a:xfrm>
            <a:off x="2687543" y="4868824"/>
            <a:ext cx="146304" cy="850351"/>
          </a:xfrm>
          <a:prstGeom prst="leftBrac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51DCB32-E120-4C45-9BE9-F7530EBA6E8D}"/>
              </a:ext>
            </a:extLst>
          </p:cNvPr>
          <p:cNvCxnSpPr>
            <a:cxnSpLocks/>
            <a:stCxn id="31" idx="3"/>
            <a:endCxn id="39" idx="1"/>
          </p:cNvCxnSpPr>
          <p:nvPr/>
        </p:nvCxnSpPr>
        <p:spPr>
          <a:xfrm>
            <a:off x="2209536" y="5294000"/>
            <a:ext cx="478007" cy="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0EE9289-AB2E-7447-8839-F890FB400A42}"/>
              </a:ext>
            </a:extLst>
          </p:cNvPr>
          <p:cNvSpPr txBox="1"/>
          <p:nvPr/>
        </p:nvSpPr>
        <p:spPr>
          <a:xfrm>
            <a:off x="7811496" y="5458794"/>
            <a:ext cx="403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Dahinter folgen noch ein paar Zahlen für die Statistik, die vor allem für die </a:t>
            </a:r>
            <a:r>
              <a:rPr lang="de-DE" sz="1400" i="1" dirty="0"/>
              <a:t>Lifting</a:t>
            </a:r>
            <a:r>
              <a:rPr lang="de-DE" sz="1400" dirty="0"/>
              <a:t> Varianten wichtig sind.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777BE7-4B29-784B-928D-8518E52D388D}"/>
              </a:ext>
            </a:extLst>
          </p:cNvPr>
          <p:cNvCxnSpPr>
            <a:cxnSpLocks/>
            <a:stCxn id="50" idx="1"/>
            <a:endCxn id="12" idx="2"/>
          </p:cNvCxnSpPr>
          <p:nvPr/>
        </p:nvCxnSpPr>
        <p:spPr>
          <a:xfrm flipH="1">
            <a:off x="6202592" y="5720404"/>
            <a:ext cx="1608904" cy="107721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37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3. Exakte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Einzelanfragen: Variableneliminierung (VE)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Algorithmus, Operatoren für Wahrscheinlichkeitsanfragen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Dekompositionsbäume, Komplexität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Multi-Anfragen: </a:t>
            </a:r>
            <a:r>
              <a:rPr lang="de-DE" i="1" dirty="0" err="1"/>
              <a:t>Junction</a:t>
            </a:r>
            <a:r>
              <a:rPr lang="de-DE" i="1" dirty="0"/>
              <a:t> </a:t>
            </a:r>
            <a:r>
              <a:rPr lang="de-DE" i="1" dirty="0" err="1"/>
              <a:t>Tree</a:t>
            </a:r>
            <a:r>
              <a:rPr lang="de-DE" i="1" dirty="0"/>
              <a:t> (Cliquen-Bäume) Algorithmus (JT)</a:t>
            </a:r>
          </a:p>
          <a:p>
            <a:pPr lvl="1"/>
            <a:r>
              <a:rPr lang="de-DE" dirty="0"/>
              <a:t>Cliquen, </a:t>
            </a:r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als Hilfsstruktur, Vorverarbeitung und Anfragebeantwortung</a:t>
            </a:r>
          </a:p>
          <a:p>
            <a:pPr lvl="1"/>
            <a:r>
              <a:rPr lang="de-DE" dirty="0"/>
              <a:t>Zusammenhang mit VE, Komplexität</a:t>
            </a:r>
          </a:p>
          <a:p>
            <a:pPr lvl="1"/>
            <a:r>
              <a:rPr lang="de-DE" i="1" u="sng" dirty="0"/>
              <a:t>Geschichtsstunde:</a:t>
            </a:r>
            <a:r>
              <a:rPr lang="de-DE" i="1" dirty="0"/>
              <a:t> </a:t>
            </a:r>
            <a:r>
              <a:rPr lang="de-DE" i="1" dirty="0" err="1"/>
              <a:t>Pearl‘s</a:t>
            </a:r>
            <a:r>
              <a:rPr lang="de-DE" i="1" dirty="0"/>
              <a:t> </a:t>
            </a:r>
            <a:r>
              <a:rPr lang="de-DE" i="1" dirty="0" err="1"/>
              <a:t>Probability</a:t>
            </a:r>
            <a:r>
              <a:rPr lang="de-DE" i="1" dirty="0"/>
              <a:t> Propagation (PP) </a:t>
            </a:r>
            <a:r>
              <a:rPr lang="de-DE" dirty="0"/>
              <a:t>auf </a:t>
            </a:r>
            <a:r>
              <a:rPr lang="de-DE" dirty="0" err="1"/>
              <a:t>Polytree</a:t>
            </a:r>
            <a:r>
              <a:rPr lang="de-DE" dirty="0"/>
              <a:t> BNs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Inferenzproblem Zustandsanfragen</a:t>
            </a:r>
          </a:p>
          <a:p>
            <a:pPr lvl="1"/>
            <a:r>
              <a:rPr lang="de-DE" dirty="0"/>
              <a:t>Ausprägungen: Most probable </a:t>
            </a:r>
            <a:r>
              <a:rPr lang="de-DE" dirty="0" err="1"/>
              <a:t>explanation</a:t>
            </a:r>
            <a:r>
              <a:rPr lang="de-DE" dirty="0"/>
              <a:t> (MPE) / </a:t>
            </a:r>
            <a:r>
              <a:rPr lang="de-DE" dirty="0" err="1"/>
              <a:t>maximum</a:t>
            </a:r>
            <a:r>
              <a:rPr lang="de-DE" dirty="0"/>
              <a:t> a posteriori Anfragen (MAP)</a:t>
            </a:r>
          </a:p>
          <a:p>
            <a:pPr lvl="1"/>
            <a:r>
              <a:rPr lang="de-DE" dirty="0"/>
              <a:t>Semantik: Ausmaximieren statt aussummieren; </a:t>
            </a:r>
            <a:r>
              <a:rPr lang="de-DE" dirty="0" err="1"/>
              <a:t>max</a:t>
            </a:r>
            <a:r>
              <a:rPr lang="de-DE" dirty="0"/>
              <a:t>-out Operator in VE</a:t>
            </a:r>
          </a:p>
          <a:p>
            <a:pPr lvl="1"/>
            <a:r>
              <a:rPr lang="de-DE" dirty="0"/>
              <a:t>Auswirkungen auf die Komplexität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293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496C-3C7F-374C-8DCF-EA896A78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Implementierung: Laufzeiten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Laufzeitkomplexität von VE: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Verhalten bei steigendem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: Immer mehr neue Zufallsvariablen zu Faktoren hinzufügen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dirty="0"/>
                  <a:t>: Immer mehr Faktoren an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mit zwei neuen Zufallsvariablen anfügen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D5C29-01EB-DE41-A43B-01758230F5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48" t="-2687" r="-24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385E7C8-5BE6-4543-AFAE-401E076B39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Laufzeiten:</a:t>
            </a:r>
          </a:p>
          <a:p>
            <a:pPr lvl="1"/>
            <a:r>
              <a:rPr lang="de-DE" dirty="0"/>
              <a:t>Exponentieller vs. linearer Anstieg sichtbar: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C97-5B51-9A49-94F9-10EA826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C09D-C15A-C444-B378-FFC47BD5A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8BF3A-F1CB-4E44-AD8B-779E96D3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89449D-652A-4044-B9F2-08C3FFAB6A0D}"/>
              </a:ext>
            </a:extLst>
          </p:cNvPr>
          <p:cNvGrpSpPr/>
          <p:nvPr/>
        </p:nvGrpSpPr>
        <p:grpSpPr>
          <a:xfrm>
            <a:off x="2093480" y="3799494"/>
            <a:ext cx="2113712" cy="2106418"/>
            <a:chOff x="5901425" y="2314993"/>
            <a:chExt cx="2580308" cy="25714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1C8A26-B2D2-0D41-8A06-A368C1449EF9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71404"/>
              <a:chOff x="5863640" y="2314993"/>
              <a:chExt cx="2580308" cy="25714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CBC9F2-0D2A-3E4F-A1F7-B263AC2ED37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CBC9F2-0D2A-3E4F-A1F7-B263AC2ED3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69832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A0F652-9D84-1D49-BAF2-19CE334E7A2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A0F652-9D84-1D49-BAF2-19CE334E7A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2000" cy="369832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BC34828-EA67-574E-B398-EF909300B4EE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54105"/>
                <a:ext cx="226213" cy="2304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9FF96A4-98FD-8341-866D-10FF35235DC3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18753"/>
                <a:ext cx="173689" cy="4938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79FFFB2-774C-6E47-AFC5-3D58678D740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891594"/>
                <a:chOff x="7061843" y="2615881"/>
                <a:chExt cx="963251" cy="89159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F089664-9E0E-1F47-B21C-963A62B1E3E0}"/>
                    </a:ext>
                  </a:extLst>
                </p:cNvPr>
                <p:cNvSpPr/>
                <p:nvPr/>
              </p:nvSpPr>
              <p:spPr>
                <a:xfrm>
                  <a:off x="7881093" y="3363474"/>
                  <a:ext cx="144001" cy="144001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40C762F6-764D-724E-97DA-B9E4ADDE49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81674" cy="206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40C762F6-764D-724E-97DA-B9E4ADDE49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81674" cy="2066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286A5B4-BACA-FB41-B5D5-45A76E36144C}"/>
                  </a:ext>
                </a:extLst>
              </p:cNvPr>
              <p:cNvGrpSpPr/>
              <p:nvPr/>
            </p:nvGrpSpPr>
            <p:grpSpPr>
              <a:xfrm>
                <a:off x="6658447" y="4112587"/>
                <a:ext cx="405060" cy="352515"/>
                <a:chOff x="6658447" y="4112587"/>
                <a:chExt cx="405060" cy="352515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DE5DA33-5885-3C47-BB2E-3E60481CDD3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CF1A9BD-E358-D242-82DF-B9C6D0302A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58447" y="4258458"/>
                      <a:ext cx="185667" cy="206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CF1A9BD-E358-D242-82DF-B9C6D0302A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58447" y="4258458"/>
                      <a:ext cx="185667" cy="20664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t="-7143" b="-2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58A9709-EAFA-414E-B869-E6851D18D496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6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8EBCF5A-E931-1D43-B801-D1B150EF5AFC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31401"/>
                <a:ext cx="388897" cy="312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D0C150-1542-914A-A08D-CFA92641F1BB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30664"/>
                <a:ext cx="372245" cy="3134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39EECCF-2475-1F4C-B240-631ACD93B60A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6" y="3618753"/>
                <a:ext cx="148650" cy="4938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C1E086E-685E-044D-880F-3379BAF6BAAD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8"/>
                <a:ext cx="149848" cy="2599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51B8FCF-C6C4-9A4A-9E81-70C7589A64F6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6" y="3954105"/>
                <a:ext cx="228448" cy="2304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E06E1DC-93FC-BE46-8D25-220684D33536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87797" cy="656995"/>
                <a:chOff x="7093195" y="2872120"/>
                <a:chExt cx="1187797" cy="65699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57D4845-DDC1-534D-987D-CBDFE9790F3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436BEB97-E924-C241-B1F9-78EC57E271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5" y="3322470"/>
                      <a:ext cx="185667" cy="20664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436BEB97-E924-C241-B1F9-78EC57E271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5" y="3322470"/>
                      <a:ext cx="185667" cy="20664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0769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66F4851-D64C-3C47-BE9E-64E4FF575033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46781" cy="350067"/>
                <a:chOff x="7241845" y="4112587"/>
                <a:chExt cx="346781" cy="350067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F268FEC-26E5-9C4A-8F32-F4CD2488C6B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22A5AE1-2E36-7E4E-A896-E50C02E940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59" y="4256009"/>
                      <a:ext cx="185667" cy="20664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22A5AE1-2E36-7E4E-A896-E50C02E940C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59" y="4256009"/>
                      <a:ext cx="185667" cy="20664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3333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3806F4-A35E-6347-9DDD-6D568C846EA5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C3806F4-A35E-6347-9DDD-6D568C846E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69832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CA73D67-AF88-8841-8690-6664CB11932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CA73D67-AF88-8841-8690-6664CB1193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5"/>
                    <a:ext cx="972000" cy="369832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2FF541-36C7-374D-9793-4CC9F59FCC0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6" y="3248921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sz="140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42FF541-36C7-374D-9793-4CC9F59FCC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6" y="3248921"/>
                    <a:ext cx="972000" cy="369832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2CD1CD9-3444-F541-8793-74CBEE265A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5"/>
                    <a:ext cx="972000" cy="3698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2CD1CD9-3444-F541-8793-74CBEE265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5"/>
                    <a:ext cx="972000" cy="369832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15C474F-B586-434B-8B96-CEC87420C1FA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8"/>
                <a:ext cx="172492" cy="2599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C776EC-EF23-0D40-B176-6BCF5FFF772D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1" y="3433837"/>
              <a:ext cx="229897" cy="16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D4F963B-34C5-6342-8AC1-E7EEEAA2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934028"/>
              </p:ext>
            </p:extLst>
          </p:nvPr>
        </p:nvGraphicFramePr>
        <p:xfrm>
          <a:off x="6942914" y="2342748"/>
          <a:ext cx="4540420" cy="3052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1D8C663-DDDA-CB48-85D7-A1E96DB4C684}"/>
                  </a:ext>
                </a:extLst>
              </p:cNvPr>
              <p:cNvSpPr/>
              <p:nvPr/>
            </p:nvSpPr>
            <p:spPr>
              <a:xfrm>
                <a:off x="7302248" y="5441050"/>
                <a:ext cx="38217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 = Anzahl Dreier-Cliquen: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1D8C663-DDDA-CB48-85D7-A1E96DB4C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248" y="5441050"/>
                <a:ext cx="3821752" cy="369332"/>
              </a:xfrm>
              <a:prstGeom prst="rect">
                <a:avLst/>
              </a:prstGeom>
              <a:blipFill>
                <a:blip r:embed="rId1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829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D3DE-F9B3-6A43-A6F0-B84595C5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VE für die Umwandlung von MNs in BNs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273D28-4115-E94A-AC6C-DFFC7A2390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4768592" cy="4240848"/>
              </a:xfrm>
            </p:spPr>
            <p:txBody>
              <a:bodyPr/>
              <a:lstStyle/>
              <a:p>
                <a:r>
                  <a:rPr lang="de-DE" dirty="0"/>
                  <a:t>Bedingte Anfragen an Faktormodell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um CPDs für BN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zu erhalten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Alle Zufallsvariablen außer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eliminieren, verbleibenden Faktor normalisieren</a:t>
                </a:r>
              </a:p>
              <a:p>
                <a:pPr lvl="3"/>
                <a:r>
                  <a:rPr lang="de-DE" dirty="0"/>
                  <a:t>Ergebnis als </a:t>
                </a:r>
                <a:r>
                  <a:rPr lang="de-DE" dirty="0" err="1"/>
                  <a:t>Aprior</a:t>
                </a:r>
                <a:r>
                  <a:rPr lang="de-DE" dirty="0"/>
                  <a:t>-Verteilung in BN übernehmen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273D28-4115-E94A-AC6C-DFFC7A2390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4768592" cy="4240848"/>
              </a:xfrm>
              <a:blipFill>
                <a:blip r:embed="rId3"/>
                <a:stretch>
                  <a:fillRect l="-3448" t="-2687" r="-26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24BD-5FB9-8B40-B2B8-9E45BDAA2D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37E9-A0E2-2344-9E22-B3945D8B3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6ABF1-523F-164F-9172-74EDB887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BC77C-7653-814E-A1A9-F9B0BB79F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124" y="2050180"/>
            <a:ext cx="6149285" cy="3470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01D9BD-650A-4D41-9B81-28F6AA921877}"/>
              </a:ext>
            </a:extLst>
          </p:cNvPr>
          <p:cNvSpPr/>
          <p:nvPr/>
        </p:nvSpPr>
        <p:spPr>
          <a:xfrm rot="21202879">
            <a:off x="5758535" y="4762056"/>
            <a:ext cx="3974761" cy="500018"/>
          </a:xfrm>
          <a:prstGeom prst="ellipse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398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 in </a:t>
            </a:r>
            <a:r>
              <a:rPr lang="de-DE" i="1" dirty="0" err="1"/>
              <a:t>Bayesian</a:t>
            </a:r>
            <a:r>
              <a:rPr lang="de-DE" i="1" dirty="0"/>
              <a:t>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E092E-E75A-794E-9BC4-7773A20F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519818" cy="4240848"/>
          </a:xfrm>
        </p:spPr>
        <p:txBody>
          <a:bodyPr/>
          <a:lstStyle/>
          <a:p>
            <a:r>
              <a:rPr lang="de-DE" dirty="0"/>
              <a:t>Modellierung zur Analyse von Sicherheitsrisiken in Netzwerken</a:t>
            </a:r>
          </a:p>
          <a:p>
            <a:pPr lvl="1"/>
            <a:r>
              <a:rPr lang="de-DE" i="1" dirty="0"/>
              <a:t>Logical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  <a:p>
            <a:pPr lvl="2"/>
            <a:r>
              <a:rPr lang="de-DE" dirty="0"/>
              <a:t>Angriffspunkte/pfade bzw. Angriffe</a:t>
            </a:r>
          </a:p>
          <a:p>
            <a:pPr lvl="2"/>
            <a:r>
              <a:rPr lang="de-DE" dirty="0"/>
              <a:t>Zusammenfassung von Nutzergruppen in Knoten</a:t>
            </a:r>
          </a:p>
          <a:p>
            <a:pPr lvl="1"/>
            <a:r>
              <a:rPr lang="de-DE" dirty="0"/>
              <a:t>Erweitert um Unsicherheiten</a:t>
            </a:r>
          </a:p>
          <a:p>
            <a:pPr lvl="2"/>
            <a:r>
              <a:rPr lang="de-DE" dirty="0"/>
              <a:t>(Bedingte) Wahrscheinlichkeiten über </a:t>
            </a:r>
            <a:r>
              <a:rPr lang="de-DE" dirty="0" err="1"/>
              <a:t>Kompromittierung</a:t>
            </a:r>
            <a:r>
              <a:rPr lang="de-DE" dirty="0"/>
              <a:t> von Angriffspunkten</a:t>
            </a:r>
          </a:p>
          <a:p>
            <a:r>
              <a:rPr lang="de-DE" dirty="0"/>
              <a:t>Anfragen an Wahrscheinlichkeits-verteilungen zu jedem Knoten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342EA-0115-614C-9A74-9FECF436935A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B61FF7-E589-6443-BEEB-9735E52E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194" r="51458"/>
          <a:stretch/>
        </p:blipFill>
        <p:spPr>
          <a:xfrm>
            <a:off x="7733113" y="568800"/>
            <a:ext cx="2155812" cy="22746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52A6DA-913A-8441-AD93-01C14BE2D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72"/>
          <a:stretch/>
        </p:blipFill>
        <p:spPr>
          <a:xfrm>
            <a:off x="4911888" y="1479979"/>
            <a:ext cx="2989892" cy="4425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81BFA-2D6D-774B-9615-365BA834B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768" t="2845" r="2769" b="2226"/>
          <a:stretch/>
        </p:blipFill>
        <p:spPr>
          <a:xfrm>
            <a:off x="7933850" y="2790138"/>
            <a:ext cx="3910150" cy="31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</a:t>
            </a:r>
            <a:r>
              <a:rPr lang="de-DE" i="1" dirty="0" err="1"/>
              <a:t>Bayesian</a:t>
            </a:r>
            <a:r>
              <a:rPr lang="de-DE" i="1" dirty="0"/>
              <a:t>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E092E-E75A-794E-9BC4-7773A20F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665066"/>
            <a:ext cx="4428976" cy="4240848"/>
          </a:xfrm>
        </p:spPr>
        <p:txBody>
          <a:bodyPr/>
          <a:lstStyle/>
          <a:p>
            <a:r>
              <a:rPr lang="de-DE" dirty="0"/>
              <a:t>Anfragen an Wahrscheinlichkeits-verteilungen zu jedem Knoten</a:t>
            </a:r>
          </a:p>
          <a:p>
            <a:pPr lvl="1"/>
            <a:r>
              <a:rPr lang="de-DE" dirty="0"/>
              <a:t>Erfordert die Eliminierung </a:t>
            </a:r>
            <a:br>
              <a:rPr lang="de-DE" dirty="0"/>
            </a:br>
            <a:r>
              <a:rPr lang="de-DE" dirty="0"/>
              <a:t>aller jeweils anderen Knoten </a:t>
            </a:r>
          </a:p>
          <a:p>
            <a:r>
              <a:rPr lang="de-DE" dirty="0"/>
              <a:t>Anfragen an bedingte Wahrscheinlichkeitsverteilungen 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bei unterschiedlicher Evidenz</a:t>
            </a:r>
          </a:p>
          <a:p>
            <a:endParaRPr lang="de-DE" dirty="0"/>
          </a:p>
          <a:p>
            <a:pPr marL="363538" indent="-358775">
              <a:buFont typeface="Zapf Dingbats"/>
              <a:buChar char="➝"/>
            </a:pPr>
            <a:r>
              <a:rPr lang="de-DE" dirty="0">
                <a:solidFill>
                  <a:srgbClr val="FFC000"/>
                </a:solidFill>
              </a:rPr>
              <a:t>Viele doppelte Rechnungen</a:t>
            </a:r>
          </a:p>
          <a:p>
            <a:pPr marL="363538" indent="-358775">
              <a:buFont typeface="Zapf Dingbats"/>
              <a:buChar char="➝"/>
            </a:pPr>
            <a:r>
              <a:rPr lang="de-DE" dirty="0">
                <a:solidFill>
                  <a:schemeClr val="accent1"/>
                </a:solidFill>
              </a:rPr>
              <a:t>Potential für Verbesserungen</a:t>
            </a:r>
          </a:p>
          <a:p>
            <a:pPr marL="533400" lvl="1" indent="-263525"/>
            <a:r>
              <a:rPr lang="de-DE" i="1" dirty="0"/>
              <a:t>Besonders, wenn die Netze größer werden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342EA-0115-614C-9A74-9FECF436935A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1072F6-F592-1A4B-92B5-2BBFA39D8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4702" t="4702" r="4321" b="3495"/>
          <a:stretch/>
        </p:blipFill>
        <p:spPr>
          <a:xfrm>
            <a:off x="4788977" y="1665066"/>
            <a:ext cx="3886928" cy="28984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A25C84-B180-D240-A9CE-F1DF5741E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768" t="2845" r="2769" b="2226"/>
          <a:stretch/>
        </p:blipFill>
        <p:spPr>
          <a:xfrm>
            <a:off x="7933850" y="2790138"/>
            <a:ext cx="3910150" cy="31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7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</a:t>
            </a:r>
            <a:r>
              <a:rPr lang="de-DE" i="1" dirty="0" err="1"/>
              <a:t>Bayesian</a:t>
            </a:r>
            <a:r>
              <a:rPr lang="de-DE" i="1" dirty="0"/>
              <a:t>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E092E-E75A-794E-9BC4-7773A20F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5442878" cy="4240848"/>
          </a:xfrm>
        </p:spPr>
        <p:txBody>
          <a:bodyPr/>
          <a:lstStyle/>
          <a:p>
            <a:r>
              <a:rPr lang="de-DE" dirty="0"/>
              <a:t>Typisches Netzwerk eines klein- bis mittelständischen Unternehmens</a:t>
            </a:r>
          </a:p>
          <a:p>
            <a:endParaRPr lang="de-DE" i="1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342EA-0115-614C-9A74-9FECF436935A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B144DE-E18C-1045-80D9-8C60D2C0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41" y="1661859"/>
            <a:ext cx="4900759" cy="424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" name="Picture 1" descr="page9image1951152">
            <a:extLst>
              <a:ext uri="{FF2B5EF4-FFF2-40B4-BE49-F238E27FC236}">
                <a16:creationId xmlns:a16="http://schemas.microsoft.com/office/drawing/2014/main" id="{9AB1E642-1E78-A847-ABD8-E4E43E5F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5" y="2386927"/>
            <a:ext cx="4773094" cy="3518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29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</a:t>
            </a:r>
            <a:r>
              <a:rPr lang="de-DE" i="1" dirty="0" err="1"/>
              <a:t>Bayesian</a:t>
            </a:r>
            <a:r>
              <a:rPr lang="de-DE" i="1" dirty="0"/>
              <a:t> </a:t>
            </a:r>
            <a:r>
              <a:rPr lang="de-DE" i="1" dirty="0" err="1"/>
              <a:t>Attack</a:t>
            </a:r>
            <a:r>
              <a:rPr lang="de-DE" i="1" dirty="0"/>
              <a:t> Graphs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583241" cy="4240848"/>
              </a:xfrm>
            </p:spPr>
            <p:txBody>
              <a:bodyPr/>
              <a:lstStyle/>
              <a:p>
                <a:r>
                  <a:rPr lang="de-DE" dirty="0"/>
                  <a:t>Anfragen: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𝑑𝑏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Von einer Anfrage zur nächsten ändert sich eine Summe bzw. jeweils eine fällt raus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de-DE" b="0" dirty="0">
                    <a:latin typeface="+mn-lt"/>
                  </a:rPr>
                  <a:t>:</a:t>
                </a: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sub>
                                              </m:sSub>
                                            </m:sub>
                                            <m:sup/>
                                            <m:e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  <m: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  <m:sup/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de-D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  <m:sup/>
                                                    <m:e>
                                                      <m:nary>
                                                        <m:naryPr>
                                                          <m:chr m:val="∑"/>
                                                          <m:supHide m:val="on"/>
                                                          <m:ctrlPr>
                                                            <a:rPr lang="de-DE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naryPr>
                                                        <m:sub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𝑙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𝑎𝑐</m:t>
                                                              </m:r>
                                                            </m:sub>
                                                          </m:sSub>
                                                        </m:sub>
                                                        <m:sup/>
                                                        <m:e>
                                                          <m:nary>
                                                            <m:naryPr>
                                                              <m:chr m:val="∑"/>
                                                              <m:supHide m:val="on"/>
                                                              <m:ctrlPr>
                                                                <a:rPr lang="de-DE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naryPr>
                                                            <m:sub>
                                                              <m:sSub>
                                                                <m:sSubPr>
                                                                  <m:ctrlP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sSubPr>
                                                                <m:e>
                                                                  <m: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𝑎</m:t>
                                                                  </m:r>
                                                                </m:e>
                                                                <m:sub>
                                                                  <m: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3</m:t>
                                                                  </m:r>
                                                                </m:sub>
                                                              </m:sSub>
                                                            </m:sub>
                                                            <m:sup/>
                                                            <m:e>
                                                              <m:nary>
                                                                <m:naryPr>
                                                                  <m:chr m:val="∑"/>
                                                                  <m:supHide m:val="on"/>
                                                                  <m:ctrlPr>
                                                                    <a:rPr lang="de-DE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naryPr>
                                                                <m:sub>
                                                                  <m:sSub>
                                                                    <m:sSubPr>
                                                                      <m:ctrlP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</m:ctrlPr>
                                                                    </m:sSubPr>
                                                                    <m:e>
                                                                      <m: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𝑎</m:t>
                                                                      </m:r>
                                                                    </m:e>
                                                                    <m:sub>
                                                                      <m: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2</m:t>
                                                                      </m:r>
                                                                    </m:sub>
                                                                  </m:sSub>
                                                                </m:sub>
                                                                <m:sup/>
                                                                <m:e>
                                                                  <m:nary>
                                                                    <m:naryPr>
                                                                      <m:chr m:val="∑"/>
                                                                      <m:supHide m:val="on"/>
                                                                      <m:ctrlPr>
                                                                        <a:rPr lang="de-DE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</m:ctrlPr>
                                                                    </m:naryPr>
                                                                    <m:sub>
                                                                      <m:sSub>
                                                                        <m:sSubPr>
                                                                          <m:ctrlP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</m:ctrlPr>
                                                                        </m:sSubPr>
                                                                        <m:e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𝑎</m:t>
                                                                          </m:r>
                                                                        </m:e>
                                                                        <m:sub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1</m:t>
                                                                          </m:r>
                                                                        </m:sub>
                                                                      </m:sSub>
                                                                    </m:sub>
                                                                    <m:sup/>
                                                                    <m:e>
                                                                      <m:sSub>
                                                                        <m:sSubPr>
                                                                          <m:ctrlP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</m:ctrlPr>
                                                                        </m:sSubPr>
                                                                        <m:e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𝑃</m:t>
                                                                          </m:r>
                                                                        </m:e>
                                                                        <m:sub>
                                                                          <m:r>
                                                                            <a:rPr lang="de-DE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𝐵</m:t>
                                                                          </m:r>
                                                                        </m:sub>
                                                                      </m:sSub>
                                                                    </m:e>
                                                                  </m:nary>
                                                                </m:e>
                                                              </m:nary>
                                                            </m:e>
                                                          </m:nary>
                                                        </m:e>
                                                      </m:nary>
                                                    </m:e>
                                                  </m:nary>
                                                </m:e>
                                              </m:nary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Gute Eliminationsreihenfolgen ändern sich nur minimal zwischen benachbarten Knoten</a:t>
                </a:r>
              </a:p>
              <a:p>
                <a:pPr lvl="1"/>
                <a:r>
                  <a:rPr lang="de-DE" dirty="0"/>
                  <a:t>Ergebnisse von aufwendigen Aussummierungen möchte man wiederverwenden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Problem der Mehrfachanfragen effizient lösen</a:t>
                </a:r>
              </a:p>
              <a:p>
                <a:pPr lvl="4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583241" cy="4240848"/>
              </a:xfrm>
              <a:blipFill>
                <a:blip r:embed="rId3"/>
                <a:stretch>
                  <a:fillRect l="-2500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1342EA-0115-614C-9A74-9FECF436935A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2A57D0-D9E5-6F49-ACEB-7BC2D1467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41" y="1661859"/>
            <a:ext cx="4900759" cy="424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156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6B6A-BC3D-FC48-9225-F4ADF6BB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169B16-5E22-4A42-8399-7F9471D00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VE Beispiel mit und ohne Evidenz</a:t>
                </a:r>
              </a:p>
              <a:p>
                <a:r>
                  <a:rPr lang="de-DE" dirty="0"/>
                  <a:t>VE Algorithmus</a:t>
                </a:r>
              </a:p>
              <a:p>
                <a:pPr lvl="1"/>
                <a:r>
                  <a:rPr lang="de-DE" dirty="0"/>
                  <a:t>VE Operatoren: </a:t>
                </a:r>
                <a:r>
                  <a:rPr lang="de-DE" cap="small" dirty="0" err="1"/>
                  <a:t>sum</a:t>
                </a:r>
                <a:r>
                  <a:rPr lang="de-DE" cap="small" dirty="0"/>
                  <a:t>-out</a:t>
                </a:r>
                <a:r>
                  <a:rPr lang="de-DE" dirty="0"/>
                  <a:t>, </a:t>
                </a:r>
                <a:r>
                  <a:rPr lang="de-DE" cap="small" dirty="0" err="1"/>
                  <a:t>multiply</a:t>
                </a:r>
                <a:r>
                  <a:rPr lang="de-DE" dirty="0"/>
                  <a:t>, </a:t>
                </a:r>
                <a:r>
                  <a:rPr lang="de-DE" cap="small" dirty="0" err="1"/>
                  <a:t>absorb</a:t>
                </a:r>
                <a:endParaRPr lang="de-DE" dirty="0"/>
              </a:p>
              <a:p>
                <a:pPr lvl="1"/>
                <a:r>
                  <a:rPr lang="de-DE" dirty="0"/>
                  <a:t>VE in BNs ➝ Faktoren</a:t>
                </a:r>
              </a:p>
              <a:p>
                <a:pPr lvl="1"/>
                <a:r>
                  <a:rPr lang="de-DE" dirty="0"/>
                  <a:t>Reihenfolge der Eliminierungen</a:t>
                </a:r>
              </a:p>
              <a:p>
                <a:pPr lvl="2"/>
                <a:r>
                  <a:rPr lang="de-DE" dirty="0"/>
                  <a:t>Heuristik: online, offline</a:t>
                </a:r>
              </a:p>
              <a:p>
                <a:r>
                  <a:rPr lang="de-DE" dirty="0"/>
                  <a:t>Laufzeitkomplexität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Dtrees als VE-Repräsentation</a:t>
                </a:r>
              </a:p>
              <a:p>
                <a:pPr lvl="2"/>
                <a:r>
                  <a:rPr lang="de-DE" dirty="0" err="1"/>
                  <a:t>Cutset</a:t>
                </a:r>
                <a:r>
                  <a:rPr lang="de-DE" dirty="0"/>
                  <a:t>, Kontext, Cluster</a:t>
                </a:r>
              </a:p>
              <a:p>
                <a:pPr lvl="1"/>
                <a:r>
                  <a:rPr lang="de-DE" dirty="0"/>
                  <a:t>Baumweite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als maximales Cluster</a:t>
                </a:r>
              </a:p>
              <a:p>
                <a:r>
                  <a:rPr lang="de-DE" dirty="0"/>
                  <a:t>Implementierung</a:t>
                </a:r>
              </a:p>
              <a:p>
                <a:r>
                  <a:rPr lang="de-DE" dirty="0"/>
                  <a:t>Problem: Mehrfachanfragen ineffizient</a:t>
                </a: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169B16-5E22-4A42-8399-7F9471D00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80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2AD58-4033-6541-8FD4-CE0C1C27FE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84C86-6C3A-B146-A2A7-2C32B5A61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2B212-CAF6-E044-92CF-B8C717B1B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94042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3. Exakte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Einzelanfragen: Variableneliminierung (VE)</a:t>
            </a:r>
          </a:p>
          <a:p>
            <a:pPr lvl="1"/>
            <a:r>
              <a:rPr lang="de-DE" dirty="0"/>
              <a:t>Algorithmus, Operatoren für Wahrscheinlichkeitsanfragen</a:t>
            </a:r>
          </a:p>
          <a:p>
            <a:pPr lvl="1"/>
            <a:r>
              <a:rPr lang="de-DE" dirty="0"/>
              <a:t>Dekompositionsbäume, Komplexität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Multi-Anfragen: </a:t>
            </a:r>
            <a:r>
              <a:rPr lang="de-DE" b="1" i="1" dirty="0" err="1">
                <a:solidFill>
                  <a:schemeClr val="accent1"/>
                </a:solidFill>
              </a:rPr>
              <a:t>Junction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Tree</a:t>
            </a:r>
            <a:r>
              <a:rPr lang="de-DE" b="1" i="1" dirty="0">
                <a:solidFill>
                  <a:schemeClr val="accent1"/>
                </a:solidFill>
              </a:rPr>
              <a:t> (Cliquen-Bäume) Algorithmus (JT)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Cliquen, </a:t>
            </a:r>
            <a:r>
              <a:rPr lang="de-DE" dirty="0" err="1">
                <a:solidFill>
                  <a:schemeClr val="accent1"/>
                </a:solidFill>
              </a:rPr>
              <a:t>Junction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Tree</a:t>
            </a:r>
            <a:r>
              <a:rPr lang="de-DE" dirty="0">
                <a:solidFill>
                  <a:schemeClr val="accent1"/>
                </a:solidFill>
              </a:rPr>
              <a:t> als Hilfsstruktur, Vorverarbeitung und Anfragebeantwortung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Zusammenhang mit VE, Komplexität</a:t>
            </a:r>
          </a:p>
          <a:p>
            <a:pPr lvl="1"/>
            <a:r>
              <a:rPr lang="de-DE" i="1" u="sng" dirty="0">
                <a:solidFill>
                  <a:schemeClr val="accent1"/>
                </a:solidFill>
              </a:rPr>
              <a:t>Geschichtsstunde: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i="1" dirty="0" err="1">
                <a:solidFill>
                  <a:schemeClr val="accent1"/>
                </a:solidFill>
              </a:rPr>
              <a:t>Pearl‘s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i="1" dirty="0" err="1">
                <a:solidFill>
                  <a:schemeClr val="accent1"/>
                </a:solidFill>
              </a:rPr>
              <a:t>Probability</a:t>
            </a:r>
            <a:r>
              <a:rPr lang="de-DE" i="1" dirty="0">
                <a:solidFill>
                  <a:schemeClr val="accent1"/>
                </a:solidFill>
              </a:rPr>
              <a:t> Propagation (PP) </a:t>
            </a:r>
            <a:r>
              <a:rPr lang="de-DE" dirty="0">
                <a:solidFill>
                  <a:schemeClr val="accent1"/>
                </a:solidFill>
              </a:rPr>
              <a:t>auf </a:t>
            </a:r>
            <a:r>
              <a:rPr lang="de-DE" dirty="0" err="1">
                <a:solidFill>
                  <a:schemeClr val="accent1"/>
                </a:solidFill>
              </a:rPr>
              <a:t>Polytree</a:t>
            </a:r>
            <a:r>
              <a:rPr lang="de-DE" dirty="0">
                <a:solidFill>
                  <a:schemeClr val="accent1"/>
                </a:solidFill>
              </a:rPr>
              <a:t> BNs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Inferenzproblem Zustandsanfragen</a:t>
            </a:r>
          </a:p>
          <a:p>
            <a:pPr lvl="1"/>
            <a:r>
              <a:rPr lang="de-DE" dirty="0"/>
              <a:t>Ausprägungen: Most probable </a:t>
            </a:r>
            <a:r>
              <a:rPr lang="de-DE" dirty="0" err="1"/>
              <a:t>explanation</a:t>
            </a:r>
            <a:r>
              <a:rPr lang="de-DE" dirty="0"/>
              <a:t> (MPE) / </a:t>
            </a:r>
            <a:r>
              <a:rPr lang="de-DE" dirty="0" err="1"/>
              <a:t>maximum</a:t>
            </a:r>
            <a:r>
              <a:rPr lang="de-DE" dirty="0"/>
              <a:t> a posteriori Anfragen (MAP)</a:t>
            </a:r>
          </a:p>
          <a:p>
            <a:pPr lvl="1"/>
            <a:r>
              <a:rPr lang="de-DE" dirty="0"/>
              <a:t>Semantik: Ausmaximieren statt aussummieren; </a:t>
            </a:r>
            <a:r>
              <a:rPr lang="de-DE" dirty="0" err="1"/>
              <a:t>max</a:t>
            </a:r>
            <a:r>
              <a:rPr lang="de-DE" dirty="0"/>
              <a:t>-out Operator in VE</a:t>
            </a:r>
          </a:p>
          <a:p>
            <a:pPr lvl="1"/>
            <a:r>
              <a:rPr lang="de-DE" dirty="0"/>
              <a:t>Auswirkungen auf die Komplexität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57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4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Probabilistische Inferenz: Das Problem der Anfragenbeantwortung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897582" cy="42408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Erinnerung: Beantwortung von Anfragen in vollständigen gemeinsamen Verteilungen, indem Evidenz absorbiert und Nichtanfrage-Zufallsvariablen aussummiert werden</a:t>
                </a:r>
              </a:p>
              <a:p>
                <a:r>
                  <a:rPr lang="de-DE" dirty="0"/>
                  <a:t>Problem: Exponentiell abhängig von der Anzahl der Zufallsvariablen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de-DE" dirty="0"/>
                  <a:t> Boolesche Zufallsvariablen 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=64</m:t>
                    </m:r>
                  </m:oMath>
                </a14:m>
                <a:r>
                  <a:rPr lang="de-DE" dirty="0"/>
                  <a:t> Einträge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Leere Anfrage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de-DE" dirty="0"/>
                  <a:t> Variablen eliminieren</a:t>
                </a:r>
              </a:p>
              <a:p>
                <a:pPr lvl="2"/>
                <a:r>
                  <a:rPr lang="de-DE" dirty="0"/>
                  <a:t>Nach und nach alle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de-DE" dirty="0"/>
                  <a:t> Einträge durchgehen und aufaddieren</a:t>
                </a:r>
              </a:p>
              <a:p>
                <a:r>
                  <a:rPr lang="de-DE" dirty="0"/>
                  <a:t>Idee: Wenn eine Faktorisierung bekannt ist, dann diese für eine effizientere Aussummierung nutzen</a:t>
                </a:r>
              </a:p>
              <a:p>
                <a:r>
                  <a:rPr lang="de-DE" dirty="0"/>
                  <a:t>Fokus der weiteren Vorlesung: </a:t>
                </a:r>
              </a:p>
              <a:p>
                <a:pPr lvl="1"/>
                <a:r>
                  <a:rPr lang="de-DE" dirty="0"/>
                  <a:t>Anfragen der Form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de-DE" dirty="0"/>
                  <a:t> = Menge von Beobachtungen; kann leer sein: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Algorithmen spezifiziert für Faktormodelle, gelten aber ebenso für BNs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897582" cy="4240848"/>
              </a:xfrm>
              <a:blipFill>
                <a:blip r:embed="rId2"/>
                <a:stretch>
                  <a:fillRect l="-1709" t="-3284" r="-1282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3B62BC-34FC-C449-88B4-5D1C6103E232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EAFF7E-1A1A-CC4E-9577-24BD6E19081D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18E32B7-017B-2E4F-B998-7550A945997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FAD5567-34A6-BE4C-B646-74F639E5B21E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35FBBD3-E66F-E747-BCD1-1F84C468F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A41A726-9D66-5745-B584-AE0B5F2CD4C4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B1ACD1E-6604-D54D-8EB5-927A631F9DCF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8B41333-0F47-224F-9E50-BECDB519BDEB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460C5CD-E37F-244B-A2B1-23511E18D429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8761BAD7-587C-BB47-B2F3-6C2546C143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495AE4A-F29C-5347-AAAB-F77F1D5FE74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971E87D-7D78-724D-B3AD-65FDD4AF9AC7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7AC04F19-3EF5-4B4D-8B3F-48DD5BEF318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7AC04F19-3EF5-4B4D-8B3F-48DD5BEF31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0E0204-D58A-9743-AA07-92AB151F94D8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F075641-5122-944C-BEE0-003DB7C2F6D6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F40B96F-14CB-5644-A0D8-A16471978E17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ECFB60-E46A-1D46-88AE-00663412B9E7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F777113-0F9A-A74F-94AD-B1A7FBE49BCE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E92E66B-E208-DE44-B0CF-9D19793A51ED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99B96DB-E544-9146-9C1F-5C0A0372006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4359778-C625-1F4A-A13B-57956003A4B2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DD50127B-3342-8945-85FF-054D84F6B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A07F72-6ABA-9846-AB80-AFCD84E7B94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1555853-3AA9-7944-809C-3B0F9EC075D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31FC917F-BCC7-1049-A8A7-C86123CBEA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867ED17-0BD8-CA44-A381-D9D72D66354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1FD11FF8-35AF-7647-8199-284E762CE8B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6E93C97-7904-444C-ADC3-581490BDA16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B2750C3-793C-A942-8175-757BC583D27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77F9731-D9E4-1B4C-8E3E-EDB4AB5189B4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233702-D049-774C-A755-59A44C4193DF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82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Variableneliminierung (VE)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897582" cy="435548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Grundidee VE: Evidenz absorbieren und Nichtanfrage-Variablen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de-DE" dirty="0"/>
                  <a:t> aussummieren </a:t>
                </a:r>
                <a:r>
                  <a:rPr lang="de-DE" dirty="0">
                    <a:solidFill>
                      <a:schemeClr val="accent1"/>
                    </a:solidFill>
                  </a:rPr>
                  <a:t>unter Ausnutzung der Faktorisierung</a:t>
                </a:r>
                <a:r>
                  <a:rPr lang="de-DE" dirty="0"/>
                  <a:t> im Faktormodell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/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Faktor aus Summen ausklammern, deren Argumente nicht von der Summe berührt werden</a:t>
                </a:r>
              </a:p>
              <a:p>
                <a:pPr lvl="1"/>
                <a:r>
                  <a:rPr lang="de-DE" dirty="0"/>
                  <a:t>Teilen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de-DE" dirty="0"/>
                  <a:t> = Normalisierung des Summenausdrucks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de-DE" b="1" dirty="0"/>
              </a:p>
              <a:p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𝑁𝑎𝑡𝐷𝑖𝑠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dirty="0"/>
                  <a:t> aussummieren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897582" cy="4355488"/>
              </a:xfrm>
              <a:blipFill>
                <a:blip r:embed="rId2"/>
                <a:stretch>
                  <a:fillRect l="-1852" t="-6395" b="-34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04966DB-A0AF-4140-93C4-30CAD2D43367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83BC1B-C1BB-B84C-B65D-A70EAD010A0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F762A84-008B-3A49-8715-A6ED2FB6539D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FBCD1C-4008-454D-8635-514889526241}"/>
                  </a:ext>
                </a:extLst>
              </p:cNvPr>
              <p:cNvCxnSpPr>
                <a:cxnSpLocks/>
                <a:stCxn id="42" idx="5"/>
                <a:endCxn id="6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32612E9-4812-FA48-A176-1E531291097F}"/>
                  </a:ext>
                </a:extLst>
              </p:cNvPr>
              <p:cNvCxnSpPr>
                <a:cxnSpLocks/>
                <a:stCxn id="64" idx="0"/>
                <a:endCxn id="5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0BBD538-B0DE-DD4A-8910-C2EFD7D8F9F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9F2036C-3515-4F4E-8DAC-B8511DEDD00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A7C2D923-A87E-3943-B2E9-CC7676DE61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AFF16F9-119F-6D44-93EE-02F45D2B5F3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8BE9EC8-494B-A74C-B9A1-F188F5BBD95F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5114513-CF25-2940-B309-F1F9FDE47DBE}"/>
                  </a:ext>
                </a:extLst>
              </p:cNvPr>
              <p:cNvCxnSpPr>
                <a:cxnSpLocks/>
                <a:stCxn id="57" idx="0"/>
                <a:endCxn id="6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EEA68C3-0963-3040-9A75-B99A83789119}"/>
                  </a:ext>
                </a:extLst>
              </p:cNvPr>
              <p:cNvCxnSpPr>
                <a:cxnSpLocks/>
                <a:stCxn id="62" idx="1"/>
                <a:endCxn id="4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19D4EAF-1C4C-6E46-A584-76B45ADC1CA1}"/>
                  </a:ext>
                </a:extLst>
              </p:cNvPr>
              <p:cNvCxnSpPr>
                <a:cxnSpLocks/>
                <a:stCxn id="55" idx="3"/>
                <a:endCxn id="6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59E2DF8-15A7-D345-AEC7-9E06C2F9D5E6}"/>
                  </a:ext>
                </a:extLst>
              </p:cNvPr>
              <p:cNvCxnSpPr>
                <a:cxnSpLocks/>
                <a:stCxn id="57" idx="4"/>
                <a:endCxn id="6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3425A3A-6E93-7B49-90E5-E2760FFB4C98}"/>
                  </a:ext>
                </a:extLst>
              </p:cNvPr>
              <p:cNvCxnSpPr>
                <a:cxnSpLocks/>
                <a:stCxn id="58" idx="0"/>
                <a:endCxn id="6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98595BC-EC61-1F46-AFD8-53D20499D69E}"/>
                  </a:ext>
                </a:extLst>
              </p:cNvPr>
              <p:cNvCxnSpPr>
                <a:cxnSpLocks/>
                <a:stCxn id="60" idx="3"/>
                <a:endCxn id="5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C1ED002-ADFB-F849-AE17-F4FEE8394B6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C67BD75-F8E1-274B-AB58-1B881240AD5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3E082786-E502-EE42-98A8-11B6ABAF93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49F8F90-E8D7-E04F-B688-77953CC321E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406407-38E6-6743-A2FE-AC8AF6F33D99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FCBE2C25-B1AB-D148-878B-0EDFD8A70A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318124E5-BA80-9544-A0D6-3FCC9CC2B78D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E1E6EC45-4C64-CA41-B2E9-B7726448BCEB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065E87A-99B4-064F-A8CF-2A8E50633B4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7BD6CEE-5220-8D42-A8AA-5F0AD25FDD3C}"/>
                  </a:ext>
                </a:extLst>
              </p:cNvPr>
              <p:cNvCxnSpPr>
                <a:cxnSpLocks/>
                <a:stCxn id="64" idx="2"/>
                <a:endCxn id="5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5DDD509-95CD-6748-99D6-F78271911013}"/>
                </a:ext>
              </a:extLst>
            </p:cNvPr>
            <p:cNvCxnSpPr>
              <a:cxnSpLocks/>
              <a:stCxn id="57" idx="6"/>
              <a:endCxn id="6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785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Variableneliminierung (VE): Beispiel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797" y="1898060"/>
                <a:ext cx="8513371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97" y="1898060"/>
                <a:ext cx="8513371" cy="794320"/>
              </a:xfrm>
              <a:prstGeom prst="rect">
                <a:avLst/>
              </a:prstGeom>
              <a:blipFill>
                <a:blip r:embed="rId2"/>
                <a:stretch>
                  <a:fillRect l="-4024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797" y="2597039"/>
                <a:ext cx="5759236" cy="90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∏"/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=0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b="1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de-DE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b="1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97" y="2597039"/>
                <a:ext cx="5759236" cy="900952"/>
              </a:xfrm>
              <a:prstGeom prst="rect">
                <a:avLst/>
              </a:prstGeom>
              <a:blipFill>
                <a:blip r:embed="rId3"/>
                <a:stretch>
                  <a:fillRect l="-5507" t="-92958" b="-143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691" y="3618129"/>
                <a:ext cx="8316507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1" y="3618129"/>
                <a:ext cx="8316507" cy="794320"/>
              </a:xfrm>
              <a:prstGeom prst="rect">
                <a:avLst/>
              </a:prstGeom>
              <a:blipFill>
                <a:blip r:embed="rId4"/>
                <a:stretch>
                  <a:fillRect l="-3359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621A37-F170-344C-8ED7-16A3EE0CA65D}"/>
                  </a:ext>
                </a:extLst>
              </p:cNvPr>
              <p:cNvSpPr txBox="1"/>
              <p:nvPr/>
            </p:nvSpPr>
            <p:spPr>
              <a:xfrm>
                <a:off x="6739241" y="115592"/>
                <a:ext cx="5374396" cy="1504514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So nicht ganz korrekt, da wir nur Werte zuweisen, wenn ein Argument keine Anfrage-Variable ist; genauer wäre: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rv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Projektion (Auswahl;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) der Eingaben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auf die Argumente pro Faktor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621A37-F170-344C-8ED7-16A3EE0CA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241" y="115592"/>
                <a:ext cx="5374396" cy="1504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5A96C6-FF3F-D64A-9F2A-B7D457866820}"/>
              </a:ext>
            </a:extLst>
          </p:cNvPr>
          <p:cNvCxnSpPr>
            <a:cxnSpLocks/>
            <a:stCxn id="42" idx="2"/>
            <a:endCxn id="45" idx="1"/>
          </p:cNvCxnSpPr>
          <p:nvPr/>
        </p:nvCxnSpPr>
        <p:spPr>
          <a:xfrm flipH="1">
            <a:off x="5844796" y="1620106"/>
            <a:ext cx="3581643" cy="1216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Brace 44">
            <a:extLst>
              <a:ext uri="{FF2B5EF4-FFF2-40B4-BE49-F238E27FC236}">
                <a16:creationId xmlns:a16="http://schemas.microsoft.com/office/drawing/2014/main" id="{37E9F808-9773-6644-BBEA-9186C6ADE791}"/>
              </a:ext>
            </a:extLst>
          </p:cNvPr>
          <p:cNvSpPr/>
          <p:nvPr/>
        </p:nvSpPr>
        <p:spPr>
          <a:xfrm rot="16200000">
            <a:off x="5782139" y="2464337"/>
            <a:ext cx="125314" cy="8704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691" y="4461526"/>
                <a:ext cx="8483220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1" y="4461526"/>
                <a:ext cx="8483220" cy="794320"/>
              </a:xfrm>
              <a:prstGeom prst="rect">
                <a:avLst/>
              </a:prstGeom>
              <a:blipFill>
                <a:blip r:embed="rId6"/>
                <a:stretch>
                  <a:fillRect l="-2990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999" y="1480197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12708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08BA8BD-F54F-2147-8EE6-5897021A1D0D}"/>
              </a:ext>
            </a:extLst>
          </p:cNvPr>
          <p:cNvSpPr txBox="1"/>
          <p:nvPr/>
        </p:nvSpPr>
        <p:spPr>
          <a:xfrm>
            <a:off x="3078951" y="5572969"/>
            <a:ext cx="409996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Summen sogar unabhängig voneinander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Könnten parallel ausgerechnet werden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4F8DE853-5183-474B-8DD7-2B397E40FF1B}"/>
              </a:ext>
            </a:extLst>
          </p:cNvPr>
          <p:cNvSpPr/>
          <p:nvPr/>
        </p:nvSpPr>
        <p:spPr>
          <a:xfrm rot="16200000">
            <a:off x="3560822" y="3975219"/>
            <a:ext cx="156118" cy="25648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D9C95E6B-ECA6-9B44-BA87-77087CBF18D5}"/>
              </a:ext>
            </a:extLst>
          </p:cNvPr>
          <p:cNvSpPr/>
          <p:nvPr/>
        </p:nvSpPr>
        <p:spPr>
          <a:xfrm rot="16200000">
            <a:off x="6867293" y="3231813"/>
            <a:ext cx="157931" cy="40498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2778CFD-2520-D147-9446-05A895246A4A}"/>
              </a:ext>
            </a:extLst>
          </p:cNvPr>
          <p:cNvCxnSpPr>
            <a:cxnSpLocks/>
            <a:stCxn id="55" idx="0"/>
            <a:endCxn id="56" idx="1"/>
          </p:cNvCxnSpPr>
          <p:nvPr/>
        </p:nvCxnSpPr>
        <p:spPr>
          <a:xfrm flipH="1" flipV="1">
            <a:off x="3638881" y="5335718"/>
            <a:ext cx="1490055" cy="23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D4A032-D4E7-0142-A4FA-39350284B011}"/>
              </a:ext>
            </a:extLst>
          </p:cNvPr>
          <p:cNvCxnSpPr>
            <a:cxnSpLocks/>
            <a:stCxn id="55" idx="0"/>
            <a:endCxn id="57" idx="1"/>
          </p:cNvCxnSpPr>
          <p:nvPr/>
        </p:nvCxnSpPr>
        <p:spPr>
          <a:xfrm flipV="1">
            <a:off x="5128936" y="5335717"/>
            <a:ext cx="1817323" cy="237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6ABD43A-1A40-9542-AAEB-5BB1D1FA0BAD}"/>
                  </a:ext>
                </a:extLst>
              </p:cNvPr>
              <p:cNvCxnSpPr>
                <a:cxnSpLocks/>
                <a:stCxn id="91" idx="0"/>
                <a:endCxn id="93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9235751-F2BC-6A4B-AB31-9B2B77DFE59D}"/>
                  </a:ext>
                </a:extLst>
              </p:cNvPr>
              <p:cNvCxnSpPr>
                <a:cxnSpLocks/>
                <a:stCxn id="97" idx="2"/>
                <a:endCxn id="91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5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 animBg="1"/>
      <p:bldP spid="45" grpId="0" animBg="1"/>
      <p:bldP spid="48" grpId="0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470527" y="1214520"/>
                <a:ext cx="8483220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27" y="1214520"/>
                <a:ext cx="8483220" cy="794320"/>
              </a:xfrm>
              <a:prstGeom prst="rect">
                <a:avLst/>
              </a:prstGeom>
              <a:blipFill>
                <a:blip r:embed="rId2"/>
                <a:stretch>
                  <a:fillRect l="-2990" t="-120968" b="-16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73" y="799385"/>
                <a:ext cx="127086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00" y="6300714"/>
                <a:ext cx="4414798" cy="30777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7071833" y="1296984"/>
            <a:ext cx="1713392" cy="6842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0639192"/>
                  </p:ext>
                </p:extLst>
              </p:nvPr>
            </p:nvGraphicFramePr>
            <p:xfrm>
              <a:off x="634468" y="3047756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0639192"/>
                  </p:ext>
                </p:extLst>
              </p:nvPr>
            </p:nvGraphicFramePr>
            <p:xfrm>
              <a:off x="634468" y="3047756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r="-260000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r="-16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r="-5869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0000" r="-260000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100000" r="-16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100000" r="-5869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92000" r="-260000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192000" r="-16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192000" r="-5869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4167" r="-26000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304167" r="-16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304167" r="-5869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4167" r="-26000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404167" r="-16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404167" r="-5869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504167" r="-260000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504167" r="-16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504167" r="-5869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580000" r="-260000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580000" r="-16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580000" r="-5869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708333" r="-26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708333" r="-16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708333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808333" r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2273" t="-808333" r="-1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93478" t="-808333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0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58BE6DE6-DD8B-EE4D-A5D2-3CA8EBF2F8E9}"/>
              </a:ext>
            </a:extLst>
          </p:cNvPr>
          <p:cNvSpPr/>
          <p:nvPr/>
        </p:nvSpPr>
        <p:spPr>
          <a:xfrm>
            <a:off x="634469" y="3346774"/>
            <a:ext cx="2053138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533721-17BE-DF42-A687-333E1B8E9E3F}"/>
              </a:ext>
            </a:extLst>
          </p:cNvPr>
          <p:cNvGrpSpPr/>
          <p:nvPr/>
        </p:nvGrpSpPr>
        <p:grpSpPr>
          <a:xfrm>
            <a:off x="2669199" y="3455107"/>
            <a:ext cx="1096658" cy="408672"/>
            <a:chOff x="4180114" y="3363230"/>
            <a:chExt cx="1096658" cy="40867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03973BF-072D-9445-8FF2-9922221A0CE1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5643A4-08CA-A64F-BD53-A0B1F52990E4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51B80E-65A3-3D40-935B-83C687B8ACA2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48D4DE7B-0039-E44D-B5C1-262E1868F7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0946809"/>
                  </p:ext>
                </p:extLst>
              </p:nvPr>
            </p:nvGraphicFramePr>
            <p:xfrm>
              <a:off x="3736861" y="3050658"/>
              <a:ext cx="1449756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48D4DE7B-0039-E44D-B5C1-262E1868F7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0946809"/>
                  </p:ext>
                </p:extLst>
              </p:nvPr>
            </p:nvGraphicFramePr>
            <p:xfrm>
              <a:off x="3736861" y="3050658"/>
              <a:ext cx="1449756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4000" r="-161364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00000" t="-4000" r="-5777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346154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5971A703-E949-D44E-9730-4C28BA6E1C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9549989"/>
                  </p:ext>
                </p:extLst>
              </p:nvPr>
            </p:nvGraphicFramePr>
            <p:xfrm>
              <a:off x="3736859" y="3503218"/>
              <a:ext cx="1456254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5971A703-E949-D44E-9730-4C28BA6E1C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9549989"/>
                  </p:ext>
                </p:extLst>
              </p:nvPr>
            </p:nvGraphicFramePr>
            <p:xfrm>
              <a:off x="3736859" y="3503218"/>
              <a:ext cx="1456254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3" r="-161364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2273" r="-61364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2963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4589505D-64E4-A24F-893C-D4FA60A7ED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3177752"/>
                  </p:ext>
                </p:extLst>
              </p:nvPr>
            </p:nvGraphicFramePr>
            <p:xfrm>
              <a:off x="3736860" y="4101325"/>
              <a:ext cx="1455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4589505D-64E4-A24F-893C-D4FA60A7ED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3177752"/>
                  </p:ext>
                </p:extLst>
              </p:nvPr>
            </p:nvGraphicFramePr>
            <p:xfrm>
              <a:off x="3736860" y="4101325"/>
              <a:ext cx="1455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273" r="-161364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2273" r="-61364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329630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DF0F2DE9-E277-3C4F-919C-809C5051C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513798"/>
                  </p:ext>
                </p:extLst>
              </p:nvPr>
            </p:nvGraphicFramePr>
            <p:xfrm>
              <a:off x="3736860" y="4719980"/>
              <a:ext cx="1455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DF0F2DE9-E277-3C4F-919C-809C5051C1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513798"/>
                  </p:ext>
                </p:extLst>
              </p:nvPr>
            </p:nvGraphicFramePr>
            <p:xfrm>
              <a:off x="3736860" y="4719980"/>
              <a:ext cx="1455327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73" r="-161364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02273" r="-61364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2963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DFF1C031-0AFC-F946-9A3B-28AA14993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0850897"/>
                  </p:ext>
                </p:extLst>
              </p:nvPr>
            </p:nvGraphicFramePr>
            <p:xfrm>
              <a:off x="3736859" y="5338635"/>
              <a:ext cx="14544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DFF1C031-0AFC-F946-9A3B-28AA14993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0850897"/>
                  </p:ext>
                </p:extLst>
              </p:nvPr>
            </p:nvGraphicFramePr>
            <p:xfrm>
              <a:off x="3736859" y="5338635"/>
              <a:ext cx="1454400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4000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02273" t="-4000" r="-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29630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211B8648-315A-3043-9F2E-A54826F80F40}"/>
              </a:ext>
            </a:extLst>
          </p:cNvPr>
          <p:cNvGrpSpPr/>
          <p:nvPr/>
        </p:nvGrpSpPr>
        <p:grpSpPr>
          <a:xfrm>
            <a:off x="2669199" y="4058047"/>
            <a:ext cx="1096658" cy="408672"/>
            <a:chOff x="4180114" y="3363230"/>
            <a:chExt cx="1096658" cy="4086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6D4E4F-E995-8E4C-AE3F-80D97DD12070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6E2DF5A-5D56-6941-B8A3-4E61196A47BE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E913E4-AA6D-3541-A637-E9FDFB2E9726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A9598B-FAA4-FA42-9DAD-CC7AECCFC4BB}"/>
              </a:ext>
            </a:extLst>
          </p:cNvPr>
          <p:cNvGrpSpPr/>
          <p:nvPr/>
        </p:nvGrpSpPr>
        <p:grpSpPr>
          <a:xfrm>
            <a:off x="2669199" y="4677567"/>
            <a:ext cx="1096658" cy="408672"/>
            <a:chOff x="4180114" y="3363230"/>
            <a:chExt cx="1096658" cy="408672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DDD5F9E-7E95-D84C-BFD6-ADD06AADD255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6E5EC1E-C204-AD4A-BC5A-806CD4BB1E23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B1B3854-C28B-744B-A430-C9A7BE341594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832DC85-B40D-7948-915C-D9D94A293519}"/>
              </a:ext>
            </a:extLst>
          </p:cNvPr>
          <p:cNvGrpSpPr/>
          <p:nvPr/>
        </p:nvGrpSpPr>
        <p:grpSpPr>
          <a:xfrm>
            <a:off x="2669199" y="5295358"/>
            <a:ext cx="1096658" cy="408672"/>
            <a:chOff x="4180114" y="3363230"/>
            <a:chExt cx="1096658" cy="4086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17031E8-5C9A-8A49-B0E3-FFF1A90A5C17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5FA013B-1BA4-E345-A7E6-07248D6E108A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2BE4E67-FD57-D947-BF11-64454AA6B60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1369297B-D8E7-3140-A050-B20B66C313E0}"/>
              </a:ext>
            </a:extLst>
          </p:cNvPr>
          <p:cNvSpPr/>
          <p:nvPr/>
        </p:nvSpPr>
        <p:spPr>
          <a:xfrm>
            <a:off x="634468" y="3964904"/>
            <a:ext cx="2053138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7F8E781-D6F4-5543-BDB5-5EC769938C54}"/>
              </a:ext>
            </a:extLst>
          </p:cNvPr>
          <p:cNvSpPr/>
          <p:nvPr/>
        </p:nvSpPr>
        <p:spPr>
          <a:xfrm>
            <a:off x="633340" y="4575180"/>
            <a:ext cx="2053138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FAC105A-6A09-324A-941B-9C5AA3C2234D}"/>
              </a:ext>
            </a:extLst>
          </p:cNvPr>
          <p:cNvSpPr/>
          <p:nvPr/>
        </p:nvSpPr>
        <p:spPr>
          <a:xfrm>
            <a:off x="633339" y="5193310"/>
            <a:ext cx="2053138" cy="6181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3270" y="2004860"/>
                <a:ext cx="729994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70" y="2004860"/>
                <a:ext cx="7299948" cy="794320"/>
              </a:xfrm>
              <a:prstGeom prst="rect">
                <a:avLst/>
              </a:prstGeom>
              <a:blipFill>
                <a:blip r:embed="rId11"/>
                <a:stretch>
                  <a:fillRect l="-4688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101137" y="256533"/>
            <a:ext cx="2905278" cy="2866592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591084"/>
              <a:chOff x="5901425" y="2314993"/>
              <a:chExt cx="2575454" cy="25910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591084"/>
                <a:chOff x="5863640" y="2314993"/>
                <a:chExt cx="2575454" cy="25910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44C2BB97-6951-2342-9718-C0610FF2AB09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60962"/>
                  <a:chOff x="6704298" y="4112587"/>
                  <a:chExt cx="359209" cy="360962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72A45F59-77C8-2040-84E4-E9579DF2D147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1" name="TextBox 140">
                        <a:extLst>
                          <a:ext uri="{FF2B5EF4-FFF2-40B4-BE49-F238E27FC236}">
                            <a16:creationId xmlns:a16="http://schemas.microsoft.com/office/drawing/2014/main" id="{C2ADA9C9-1596-7A43-A5E5-A38ADAA819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8105"/>
                        <a:ext cx="19422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41" name="TextBox 140">
                        <a:extLst>
                          <a:ext uri="{FF2B5EF4-FFF2-40B4-BE49-F238E27FC236}">
                            <a16:creationId xmlns:a16="http://schemas.microsoft.com/office/drawing/2014/main" id="{C2ADA9C9-1596-7A43-A5E5-A38ADAA8191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8105"/>
                        <a:ext cx="194220" cy="215444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l="-31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8DB30DF-8FA2-704F-B4AC-9211D1A94700}"/>
                    </a:ext>
                  </a:extLst>
                </p:cNvPr>
                <p:cNvCxnSpPr>
                  <a:cxnSpLocks/>
                  <a:stCxn id="133" idx="4"/>
                  <a:endCxn id="136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8E116F8-61CA-BD48-A2FC-FFA10A75220C}"/>
                    </a:ext>
                  </a:extLst>
                </p:cNvPr>
                <p:cNvCxnSpPr>
                  <a:cxnSpLocks/>
                  <a:stCxn id="134" idx="0"/>
                  <a:endCxn id="136" idx="2"/>
                </p:cNvCxnSpPr>
                <p:nvPr/>
              </p:nvCxnSpPr>
              <p:spPr>
                <a:xfrm flipV="1">
                  <a:off x="7163998" y="4256587"/>
                  <a:ext cx="149847" cy="259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AB9E45FE-FD3F-964D-A287-89747EB16FDA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65465" cy="358866"/>
                  <a:chOff x="7241845" y="4112587"/>
                  <a:chExt cx="365465" cy="358866"/>
                </a:xfrm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E067D271-6394-0243-8E36-970231B4A36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7" name="TextBox 136">
                        <a:extLst>
                          <a:ext uri="{FF2B5EF4-FFF2-40B4-BE49-F238E27FC236}">
                            <a16:creationId xmlns:a16="http://schemas.microsoft.com/office/drawing/2014/main" id="{AE671D95-1438-3B43-8330-488375487F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0435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37" name="TextBox 136">
                        <a:extLst>
                          <a:ext uri="{FF2B5EF4-FFF2-40B4-BE49-F238E27FC236}">
                            <a16:creationId xmlns:a16="http://schemas.microsoft.com/office/drawing/2014/main" id="{AE671D95-1438-3B43-8330-488375487F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04350" cy="215444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l="-375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90E875F4-6F00-BC4D-A854-711283BA97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1B922C89-29BC-5249-924E-887156247A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461B131-2FE4-7849-93EE-30C2F9D6E4DC}"/>
                    </a:ext>
                  </a:extLst>
                </p:cNvPr>
                <p:cNvCxnSpPr>
                  <a:cxnSpLocks/>
                  <a:stCxn id="140" idx="2"/>
                  <a:endCxn id="134" idx="0"/>
                </p:cNvCxnSpPr>
                <p:nvPr/>
              </p:nvCxnSpPr>
              <p:spPr>
                <a:xfrm>
                  <a:off x="6991507" y="4256587"/>
                  <a:ext cx="172491" cy="259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0809E6D-40E3-294E-8262-B4A48262BDFC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F53CCD2-4916-744B-9973-0E92F806F39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E1F36D6-E9AC-A24D-B192-D6F0042C3B17}"/>
                  </a:ext>
                </a:extLst>
              </p:cNvPr>
              <p:cNvCxnSpPr>
                <a:cxnSpLocks/>
                <a:stCxn id="149" idx="5"/>
                <a:endCxn id="17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733B4D6-45EA-0043-82EE-3166A1AB10F2}"/>
                  </a:ext>
                </a:extLst>
              </p:cNvPr>
              <p:cNvCxnSpPr>
                <a:cxnSpLocks/>
                <a:stCxn id="171" idx="0"/>
                <a:endCxn id="16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F063A7C-8EF3-8344-AAF7-6578C930714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4D8EF76-685C-5049-A4F2-81D4260E7FD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06393CA-5C86-8B4F-944B-483852009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FF94244-0BE0-6E4A-86EC-E0DD10529B54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6A8EDC82-24D1-4C40-8910-E4CAF4FFFE4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E5CBC89-20CB-EA42-A020-43D820F8ABAF}"/>
                  </a:ext>
                </a:extLst>
              </p:cNvPr>
              <p:cNvCxnSpPr>
                <a:cxnSpLocks/>
                <a:stCxn id="164" idx="0"/>
                <a:endCxn id="16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C1BB0C2-CD03-5B41-9559-551A8A8B3D9E}"/>
                  </a:ext>
                </a:extLst>
              </p:cNvPr>
              <p:cNvCxnSpPr>
                <a:cxnSpLocks/>
                <a:stCxn id="169" idx="1"/>
                <a:endCxn id="14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DFE4197-B70A-D540-A74F-A9C0B83A4B0B}"/>
                  </a:ext>
                </a:extLst>
              </p:cNvPr>
              <p:cNvCxnSpPr>
                <a:cxnSpLocks/>
                <a:stCxn id="162" idx="3"/>
                <a:endCxn id="16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8C0FCFF-90D7-F149-93DB-8B02FDDA00EC}"/>
                  </a:ext>
                </a:extLst>
              </p:cNvPr>
              <p:cNvCxnSpPr>
                <a:cxnSpLocks/>
                <a:stCxn id="164" idx="4"/>
                <a:endCxn id="16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B12FF45-35F3-A94F-A7EF-7A0EF166CAE9}"/>
                  </a:ext>
                </a:extLst>
              </p:cNvPr>
              <p:cNvCxnSpPr>
                <a:cxnSpLocks/>
                <a:stCxn id="165" idx="0"/>
                <a:endCxn id="16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202F76E-2338-C143-AF3D-EBB352DBF02D}"/>
                  </a:ext>
                </a:extLst>
              </p:cNvPr>
              <p:cNvCxnSpPr>
                <a:cxnSpLocks/>
                <a:stCxn id="167" idx="3"/>
                <a:endCxn id="16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D37CB8B-22B7-3048-BD7A-21D8ED70B07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114884CE-D0C6-8F4E-9261-FF0669351C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69B3AA50-5C24-9E41-B19B-961B17AE3E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01B5C53-F5A2-BB43-8F1D-810F4D8A3EB7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BE20B63-2B22-0F45-8272-E8F6AEC5A66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FA532243-D1A1-494E-B9F1-DDBFEC92E8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A44992D3-5885-2F46-9A4D-C1A553F9B22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7EA25028-70BD-FC45-B7F7-75ABE88597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AE0E8803-F278-334F-9D7E-D99163A4F4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2E962F-E749-FE49-AFF0-E2A058F3BC02}"/>
                  </a:ext>
                </a:extLst>
              </p:cNvPr>
              <p:cNvCxnSpPr>
                <a:cxnSpLocks/>
                <a:stCxn id="171" idx="2"/>
                <a:endCxn id="16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6144B3A-217B-7745-B491-7004D4592C60}"/>
                </a:ext>
              </a:extLst>
            </p:cNvPr>
            <p:cNvCxnSpPr>
              <a:cxnSpLocks/>
              <a:stCxn id="164" idx="6"/>
              <a:endCxn id="17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26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85" grpId="0" animBg="1"/>
      <p:bldP spid="86" grpId="0" animBg="1"/>
      <p:bldP spid="87" grpId="0" animBg="1"/>
      <p:bldP spid="70" grpId="0"/>
    </p:bldLst>
  </p:timing>
</p:sld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PPT_WWU_Var3_Meta_16x9_02</Template>
  <TotalTime>10741</TotalTime>
  <Words>5989</Words>
  <Application>Microsoft Macintosh PowerPoint</Application>
  <PresentationFormat>Custom</PresentationFormat>
  <Paragraphs>1788</Paragraphs>
  <Slides>57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Cambria Math</vt:lpstr>
      <vt:lpstr>Cascadia Code</vt:lpstr>
      <vt:lpstr>Courier</vt:lpstr>
      <vt:lpstr>Meta Offc Pro</vt:lpstr>
      <vt:lpstr>Zapf Dingbats</vt:lpstr>
      <vt:lpstr>wwu-adapted</vt:lpstr>
      <vt:lpstr>Exakte Inferenz  in Episodischen PGMs</vt:lpstr>
      <vt:lpstr>Inhalte</vt:lpstr>
      <vt:lpstr>Einordnung der Vorlesung: Modell- und nutzenbasierter Agent</vt:lpstr>
      <vt:lpstr>Literaturhinweise</vt:lpstr>
      <vt:lpstr>Überblick: 3. Exakte Inferenz in episodischen PGMs</vt:lpstr>
      <vt:lpstr>Probabilistische Inferenz: Das Problem der Anfragenbeantwortung</vt:lpstr>
      <vt:lpstr>Variableneliminierung (VE)</vt:lpstr>
      <vt:lpstr>Variableneliminierung (VE): Beispiel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 mit Evidenz</vt:lpstr>
      <vt:lpstr>VE mit Evidenz: Beispiel</vt:lpstr>
      <vt:lpstr>VE mit Evidenz: Beispiel</vt:lpstr>
      <vt:lpstr>VE mit Evidenz: Beispiel</vt:lpstr>
      <vt:lpstr>VE mit Evidenz: Beispiel</vt:lpstr>
      <vt:lpstr>VE mit Evidenz: Beispiel</vt:lpstr>
      <vt:lpstr>VE mit Evidenz: Beispiel</vt:lpstr>
      <vt:lpstr>Variableneliminierung in BNs</vt:lpstr>
      <vt:lpstr>VE Operatoren</vt:lpstr>
      <vt:lpstr>Aussummieren von Zufallsvariablen: Formale Definition</vt:lpstr>
      <vt:lpstr>Multiplikation von Faktoren: Formale Definition</vt:lpstr>
      <vt:lpstr>Absorbieren von Beobachtungen: Formale Definition</vt:lpstr>
      <vt:lpstr>VE Algorithmus mit Eliminationsreihenfolge</vt:lpstr>
      <vt:lpstr>VE Algorithmus mit Eliminationsreihenfolge</vt:lpstr>
      <vt:lpstr>Reihenfolge der Operationen</vt:lpstr>
      <vt:lpstr>Reihenfolge der Operationen</vt:lpstr>
      <vt:lpstr>Reihenfolge der Operationen</vt:lpstr>
      <vt:lpstr>Reihenfolge der Operationen</vt:lpstr>
      <vt:lpstr>VE Algorithmus mit Online-Heuristik h</vt:lpstr>
      <vt:lpstr>Laufzeitkomplexität</vt:lpstr>
      <vt:lpstr>Beispiel: Berechnung von P(.)</vt:lpstr>
      <vt:lpstr>Beispiel: Dtree – Bottom-up Aufbau als VE Repräsentation</vt:lpstr>
      <vt:lpstr>Beispiel: Dtree – Top-down Interpretation</vt:lpstr>
      <vt:lpstr>Cutset, Kontext, Cluster</vt:lpstr>
      <vt:lpstr>Cutset, Kontext, Cluster</vt:lpstr>
      <vt:lpstr>Zurück zur Laufzeitkomplexität</vt:lpstr>
      <vt:lpstr>Laufzeitkomplexität Vergleich</vt:lpstr>
      <vt:lpstr>Komplexität und Traktabilität (tractability)</vt:lpstr>
      <vt:lpstr>VE, Dtrees und Unabhängigkeiten</vt:lpstr>
      <vt:lpstr>Implementierung von VE mit Heuristik</vt:lpstr>
      <vt:lpstr>Implementierung: BLOG Input</vt:lpstr>
      <vt:lpstr>Implementierung: Ausgabe</vt:lpstr>
      <vt:lpstr>Implementierung: Laufzeiten</vt:lpstr>
      <vt:lpstr>Anwendung: VE für die Umwandlung von MNs in BNs</vt:lpstr>
      <vt:lpstr>Anwendung in Bayesian Attack Graphs</vt:lpstr>
      <vt:lpstr>Anwendung: Bayesian Attack Graphs</vt:lpstr>
      <vt:lpstr>Anwendung: Bayesian Attack Graphs</vt:lpstr>
      <vt:lpstr>Anwendung: Bayesian Attack Graphs</vt:lpstr>
      <vt:lpstr>Zwischenzusammenfassung</vt:lpstr>
      <vt:lpstr>Überblick: 3. Exakte Inferenz in episodischen PGMs</vt:lpstr>
    </vt:vector>
  </TitlesOfParts>
  <Company>Westfälische Wilhelms-Universität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Tanya</cp:lastModifiedBy>
  <cp:revision>544</cp:revision>
  <dcterms:created xsi:type="dcterms:W3CDTF">2019-09-05T07:34:34Z</dcterms:created>
  <dcterms:modified xsi:type="dcterms:W3CDTF">2022-05-06T17:26:48Z</dcterms:modified>
</cp:coreProperties>
</file>