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72"/>
  </p:notesMasterIdLst>
  <p:sldIdLst>
    <p:sldId id="259" r:id="rId2"/>
    <p:sldId id="267" r:id="rId3"/>
    <p:sldId id="789" r:id="rId4"/>
    <p:sldId id="1597" r:id="rId5"/>
    <p:sldId id="1596" r:id="rId6"/>
    <p:sldId id="1420" r:id="rId7"/>
    <p:sldId id="1422" r:id="rId8"/>
    <p:sldId id="1425" r:id="rId9"/>
    <p:sldId id="1421" r:id="rId10"/>
    <p:sldId id="1428" r:id="rId11"/>
    <p:sldId id="1429" r:id="rId12"/>
    <p:sldId id="1433" r:id="rId13"/>
    <p:sldId id="1434" r:id="rId14"/>
    <p:sldId id="1436" r:id="rId15"/>
    <p:sldId id="1427" r:id="rId16"/>
    <p:sldId id="1438" r:id="rId17"/>
    <p:sldId id="1439" r:id="rId18"/>
    <p:sldId id="1431" r:id="rId19"/>
    <p:sldId id="1437" r:id="rId20"/>
    <p:sldId id="1601" r:id="rId21"/>
    <p:sldId id="1440" r:id="rId22"/>
    <p:sldId id="1442" r:id="rId23"/>
    <p:sldId id="1446" r:id="rId24"/>
    <p:sldId id="1449" r:id="rId25"/>
    <p:sldId id="1448" r:id="rId26"/>
    <p:sldId id="1447" r:id="rId27"/>
    <p:sldId id="1451" r:id="rId28"/>
    <p:sldId id="1452" r:id="rId29"/>
    <p:sldId id="1453" r:id="rId30"/>
    <p:sldId id="1454" r:id="rId31"/>
    <p:sldId id="1594" r:id="rId32"/>
    <p:sldId id="1593" r:id="rId33"/>
    <p:sldId id="1450" r:id="rId34"/>
    <p:sldId id="1457" r:id="rId35"/>
    <p:sldId id="1458" r:id="rId36"/>
    <p:sldId id="1460" r:id="rId37"/>
    <p:sldId id="1609" r:id="rId38"/>
    <p:sldId id="1461" r:id="rId39"/>
    <p:sldId id="1465" r:id="rId40"/>
    <p:sldId id="1464" r:id="rId41"/>
    <p:sldId id="1456" r:id="rId42"/>
    <p:sldId id="1462" r:id="rId43"/>
    <p:sldId id="1463" r:id="rId44"/>
    <p:sldId id="1466" r:id="rId45"/>
    <p:sldId id="1468" r:id="rId46"/>
    <p:sldId id="1471" r:id="rId47"/>
    <p:sldId id="1469" r:id="rId48"/>
    <p:sldId id="1602" r:id="rId49"/>
    <p:sldId id="1603" r:id="rId50"/>
    <p:sldId id="1604" r:id="rId51"/>
    <p:sldId id="1595" r:id="rId52"/>
    <p:sldId id="1606" r:id="rId53"/>
    <p:sldId id="1475" r:id="rId54"/>
    <p:sldId id="1607" r:id="rId55"/>
    <p:sldId id="1605" r:id="rId56"/>
    <p:sldId id="1608" r:id="rId57"/>
    <p:sldId id="1600" r:id="rId58"/>
    <p:sldId id="1482" r:id="rId59"/>
    <p:sldId id="1473" r:id="rId60"/>
    <p:sldId id="1586" r:id="rId61"/>
    <p:sldId id="1584" r:id="rId62"/>
    <p:sldId id="1474" r:id="rId63"/>
    <p:sldId id="1585" r:id="rId64"/>
    <p:sldId id="1488" r:id="rId65"/>
    <p:sldId id="1478" r:id="rId66"/>
    <p:sldId id="1476" r:id="rId67"/>
    <p:sldId id="1477" r:id="rId68"/>
    <p:sldId id="1599" r:id="rId69"/>
    <p:sldId id="1413" r:id="rId70"/>
    <p:sldId id="1598" r:id="rId71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4747" autoAdjust="0"/>
  </p:normalViewPr>
  <p:slideViewPr>
    <p:cSldViewPr snapToGrid="0" snapToObjects="1">
      <p:cViewPr varScale="1">
        <p:scale>
          <a:sx n="117" d="100"/>
          <a:sy n="117" d="100"/>
        </p:scale>
        <p:origin x="192" y="217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Bauen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4550988</c:v>
                </c:pt>
                <c:pt idx="1">
                  <c:v>6879088</c:v>
                </c:pt>
                <c:pt idx="2">
                  <c:v>7926195</c:v>
                </c:pt>
                <c:pt idx="3">
                  <c:v>10758675</c:v>
                </c:pt>
                <c:pt idx="4">
                  <c:v>13994613</c:v>
                </c:pt>
                <c:pt idx="5">
                  <c:v>17566740</c:v>
                </c:pt>
                <c:pt idx="6">
                  <c:v>21936464</c:v>
                </c:pt>
                <c:pt idx="7">
                  <c:v>27328305</c:v>
                </c:pt>
                <c:pt idx="8">
                  <c:v>28770959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09-144C-B5EC-57CBBD7F1B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Evidenz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5506</c:v>
                </c:pt>
                <c:pt idx="1">
                  <c:v>4997</c:v>
                </c:pt>
                <c:pt idx="2">
                  <c:v>7020</c:v>
                </c:pt>
                <c:pt idx="3">
                  <c:v>7752</c:v>
                </c:pt>
                <c:pt idx="4">
                  <c:v>6760</c:v>
                </c:pt>
                <c:pt idx="5">
                  <c:v>7449</c:v>
                </c:pt>
                <c:pt idx="6">
                  <c:v>8503</c:v>
                </c:pt>
                <c:pt idx="7">
                  <c:v>7319</c:v>
                </c:pt>
                <c:pt idx="8">
                  <c:v>8010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09-144C-B5EC-57CBBD7F1B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Nachrichten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2572244</c:v>
                </c:pt>
                <c:pt idx="1">
                  <c:v>2778480</c:v>
                </c:pt>
                <c:pt idx="2">
                  <c:v>3466328</c:v>
                </c:pt>
                <c:pt idx="3">
                  <c:v>3700493</c:v>
                </c:pt>
                <c:pt idx="4">
                  <c:v>7527291</c:v>
                </c:pt>
                <c:pt idx="5">
                  <c:v>7493083</c:v>
                </c:pt>
                <c:pt idx="6">
                  <c:v>8098075</c:v>
                </c:pt>
                <c:pt idx="7">
                  <c:v>9962555</c:v>
                </c:pt>
                <c:pt idx="8">
                  <c:v>10138585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52-194B-99F6-381A60399F0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Anfrage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0">
                  <c:v>390678</c:v>
                </c:pt>
                <c:pt idx="1">
                  <c:v>579337</c:v>
                </c:pt>
                <c:pt idx="2">
                  <c:v>639404</c:v>
                </c:pt>
                <c:pt idx="3">
                  <c:v>564642</c:v>
                </c:pt>
                <c:pt idx="4">
                  <c:v>832452</c:v>
                </c:pt>
                <c:pt idx="5">
                  <c:v>1033693</c:v>
                </c:pt>
                <c:pt idx="6">
                  <c:v>971595</c:v>
                </c:pt>
                <c:pt idx="7">
                  <c:v>1089160</c:v>
                </c:pt>
                <c:pt idx="8">
                  <c:v>1217805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52-194B-99F6-381A60399F0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Sheet1!$F$2:$F$10</c:f>
              <c:numCache>
                <c:formatCode>General</c:formatCode>
                <c:ptCount val="9"/>
                <c:pt idx="0">
                  <c:v>2364844</c:v>
                </c:pt>
                <c:pt idx="1">
                  <c:v>2640346</c:v>
                </c:pt>
                <c:pt idx="2">
                  <c:v>3388876</c:v>
                </c:pt>
                <c:pt idx="3">
                  <c:v>3834923</c:v>
                </c:pt>
                <c:pt idx="4">
                  <c:v>5305589</c:v>
                </c:pt>
                <c:pt idx="5">
                  <c:v>6519775</c:v>
                </c:pt>
                <c:pt idx="6">
                  <c:v>8426571</c:v>
                </c:pt>
                <c:pt idx="7">
                  <c:v>9091597</c:v>
                </c:pt>
                <c:pt idx="8">
                  <c:v>11387466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52-194B-99F6-381A60399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92719"/>
        <c:axId val="137523599"/>
      </c:lineChart>
      <c:catAx>
        <c:axId val="13769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3599"/>
        <c:crosses val="autoZero"/>
        <c:auto val="1"/>
        <c:lblAlgn val="ctr"/>
        <c:lblOffset val="100"/>
        <c:noMultiLvlLbl val="0"/>
      </c:catAx>
      <c:valAx>
        <c:axId val="137523599"/>
        <c:scaling>
          <c:orientation val="minMax"/>
          <c:max val="3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9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Bauen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4754798</c:v>
                </c:pt>
                <c:pt idx="1">
                  <c:v>5256135</c:v>
                </c:pt>
                <c:pt idx="2">
                  <c:v>5549500</c:v>
                </c:pt>
                <c:pt idx="3">
                  <c:v>5748999</c:v>
                </c:pt>
                <c:pt idx="4">
                  <c:v>5855864</c:v>
                </c:pt>
                <c:pt idx="5">
                  <c:v>7081249</c:v>
                </c:pt>
                <c:pt idx="6">
                  <c:v>7433358</c:v>
                </c:pt>
                <c:pt idx="7">
                  <c:v>7511872</c:v>
                </c:pt>
                <c:pt idx="8">
                  <c:v>8518382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09-144C-B5EC-57CBBD7F1B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Evidenz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6830</c:v>
                </c:pt>
                <c:pt idx="1">
                  <c:v>5245</c:v>
                </c:pt>
                <c:pt idx="2">
                  <c:v>5692</c:v>
                </c:pt>
                <c:pt idx="3">
                  <c:v>4939</c:v>
                </c:pt>
                <c:pt idx="4">
                  <c:v>5233</c:v>
                </c:pt>
                <c:pt idx="5">
                  <c:v>4530</c:v>
                </c:pt>
                <c:pt idx="6">
                  <c:v>6885</c:v>
                </c:pt>
                <c:pt idx="7">
                  <c:v>7324</c:v>
                </c:pt>
                <c:pt idx="8">
                  <c:v>5352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09-144C-B5EC-57CBBD7F1B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Nachrichten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2489662</c:v>
                </c:pt>
                <c:pt idx="1">
                  <c:v>2641966</c:v>
                </c:pt>
                <c:pt idx="2">
                  <c:v>2878074</c:v>
                </c:pt>
                <c:pt idx="3">
                  <c:v>3568874</c:v>
                </c:pt>
                <c:pt idx="4">
                  <c:v>3600237</c:v>
                </c:pt>
                <c:pt idx="5">
                  <c:v>3620914</c:v>
                </c:pt>
                <c:pt idx="6">
                  <c:v>3943868</c:v>
                </c:pt>
                <c:pt idx="7">
                  <c:v>3957293</c:v>
                </c:pt>
                <c:pt idx="8">
                  <c:v>4499174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EE-A744-AE70-07A6C89D416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Anfrage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0">
                  <c:v>397269</c:v>
                </c:pt>
                <c:pt idx="1">
                  <c:v>394542</c:v>
                </c:pt>
                <c:pt idx="2">
                  <c:v>454119</c:v>
                </c:pt>
                <c:pt idx="3">
                  <c:v>424328</c:v>
                </c:pt>
                <c:pt idx="4">
                  <c:v>397007</c:v>
                </c:pt>
                <c:pt idx="5">
                  <c:v>385427</c:v>
                </c:pt>
                <c:pt idx="6">
                  <c:v>333049</c:v>
                </c:pt>
                <c:pt idx="7">
                  <c:v>401601</c:v>
                </c:pt>
                <c:pt idx="8">
                  <c:v>394382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EE-A744-AE70-07A6C89D416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Sheet1!$F$2:$F$10</c:f>
              <c:numCache>
                <c:formatCode>General</c:formatCode>
                <c:ptCount val="9"/>
                <c:pt idx="0">
                  <c:v>2204084</c:v>
                </c:pt>
                <c:pt idx="1">
                  <c:v>2483426</c:v>
                </c:pt>
                <c:pt idx="2">
                  <c:v>2531296</c:v>
                </c:pt>
                <c:pt idx="3">
                  <c:v>2556308</c:v>
                </c:pt>
                <c:pt idx="4">
                  <c:v>2720060</c:v>
                </c:pt>
                <c:pt idx="5">
                  <c:v>2925024</c:v>
                </c:pt>
                <c:pt idx="6">
                  <c:v>3088440</c:v>
                </c:pt>
                <c:pt idx="7">
                  <c:v>3094950</c:v>
                </c:pt>
                <c:pt idx="8">
                  <c:v>3128080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EE-A744-AE70-07A6C89D4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92719"/>
        <c:axId val="137523599"/>
      </c:lineChart>
      <c:catAx>
        <c:axId val="13769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3599"/>
        <c:crosses val="autoZero"/>
        <c:auto val="1"/>
        <c:lblAlgn val="ctr"/>
        <c:lblOffset val="100"/>
        <c:noMultiLvlLbl val="0"/>
      </c:catAx>
      <c:valAx>
        <c:axId val="137523599"/>
        <c:scaling>
          <c:orientation val="minMax"/>
          <c:max val="3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9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𝛼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Sheet1!$B$2:$B$10</c:f>
              <c:numCache>
                <c:formatCode>0.000</c:formatCode>
                <c:ptCount val="9"/>
                <c:pt idx="0">
                  <c:v>0.18024222307316781</c:v>
                </c:pt>
                <c:pt idx="1">
                  <c:v>0.15887004484933315</c:v>
                </c:pt>
                <c:pt idx="2">
                  <c:v>0.17940177679734018</c:v>
                </c:pt>
                <c:pt idx="3">
                  <c:v>0.16599251733359205</c:v>
                </c:pt>
                <c:pt idx="4">
                  <c:v>0.1459552362815526</c:v>
                </c:pt>
                <c:pt idx="5">
                  <c:v>0.13176883334974346</c:v>
                </c:pt>
                <c:pt idx="6">
                  <c:v>0.10783729002344225</c:v>
                </c:pt>
                <c:pt idx="7">
                  <c:v>0.12976009305481509</c:v>
                </c:pt>
                <c:pt idx="8">
                  <c:v>0.12607797754533132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09-144C-B5EC-57CBBD7F1B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𝛽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Sheet1!$C$2:$C$10</c:f>
              <c:numCache>
                <c:formatCode>0.000</c:formatCode>
                <c:ptCount val="9"/>
                <c:pt idx="0">
                  <c:v>4.0132996460622694</c:v>
                </c:pt>
                <c:pt idx="1">
                  <c:v>3.7835255571874744</c:v>
                </c:pt>
                <c:pt idx="2">
                  <c:v>4.0599650390891098</c:v>
                </c:pt>
                <c:pt idx="3">
                  <c:v>4.3728421467368364</c:v>
                </c:pt>
                <c:pt idx="4">
                  <c:v>4.072801610639103</c:v>
                </c:pt>
                <c:pt idx="5">
                  <c:v>4.2159023656115515</c:v>
                </c:pt>
                <c:pt idx="6">
                  <c:v>4.1315773333076864</c:v>
                </c:pt>
                <c:pt idx="7">
                  <c:v>4.2610478627166399</c:v>
                </c:pt>
                <c:pt idx="8">
                  <c:v>4.7638429702183638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09-144C-B5EC-57CBBD7F1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92719"/>
        <c:axId val="137523599"/>
      </c:lineChart>
      <c:catAx>
        <c:axId val="13769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3599"/>
        <c:crosses val="autoZero"/>
        <c:auto val="1"/>
        <c:lblAlgn val="ctr"/>
        <c:lblOffset val="100"/>
        <c:noMultiLvlLbl val="0"/>
      </c:catAx>
      <c:valAx>
        <c:axId val="137523599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92719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𝛼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Sheet1!$B$2:$B$10</c:f>
              <c:numCache>
                <c:formatCode>0.000</c:formatCode>
                <c:ptCount val="9"/>
                <c:pt idx="0">
                  <c:v>0.1652024404146743</c:v>
                </c:pt>
                <c:pt idx="1">
                  <c:v>0.21941707639832053</c:v>
                </c:pt>
                <c:pt idx="2">
                  <c:v>0.18867730775631802</c:v>
                </c:pt>
                <c:pt idx="3">
                  <c:v>0.14723685456005245</c:v>
                </c:pt>
                <c:pt idx="4">
                  <c:v>0.15690095859291023</c:v>
                </c:pt>
                <c:pt idx="5">
                  <c:v>0.15854734250798533</c:v>
                </c:pt>
                <c:pt idx="6">
                  <c:v>0.11530134855565805</c:v>
                </c:pt>
                <c:pt idx="7">
                  <c:v>0.11979853484486828</c:v>
                </c:pt>
                <c:pt idx="8">
                  <c:v>0.10694258055303964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BB-E44C-A44A-E7CA098DD0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𝛽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Sheet1!$C$2:$C$10</c:f>
              <c:numCache>
                <c:formatCode>0.000</c:formatCode>
                <c:ptCount val="9"/>
                <c:pt idx="0">
                  <c:v>3.6110124477880787</c:v>
                </c:pt>
                <c:pt idx="1">
                  <c:v>4.6882691924198294</c:v>
                </c:pt>
                <c:pt idx="2">
                  <c:v>4.1460844118434377</c:v>
                </c:pt>
                <c:pt idx="3">
                  <c:v>4.4237544113181713</c:v>
                </c:pt>
                <c:pt idx="4">
                  <c:v>4.8128782999492303</c:v>
                </c:pt>
                <c:pt idx="5">
                  <c:v>4.5692485092275321</c:v>
                </c:pt>
                <c:pt idx="6">
                  <c:v>4.0299314176195873</c:v>
                </c:pt>
                <c:pt idx="7">
                  <c:v>4.6608525627880608</c:v>
                </c:pt>
                <c:pt idx="8">
                  <c:v>3.8268290358941166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BB-E44C-A44A-E7CA098DD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92719"/>
        <c:axId val="137523599"/>
      </c:lineChart>
      <c:catAx>
        <c:axId val="13769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3599"/>
        <c:crosses val="autoZero"/>
        <c:auto val="1"/>
        <c:lblAlgn val="ctr"/>
        <c:lblOffset val="100"/>
        <c:noMultiLvlLbl val="0"/>
      </c:catAx>
      <c:valAx>
        <c:axId val="137523599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92719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09.05.22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60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Separatoren erfüllen globale Unabhängigkeiten</a:t>
            </a:r>
          </a:p>
          <a:p>
            <a:r>
              <a:rPr lang="de-DE" dirty="0"/>
              <a:t>Nicht eindeutig: f0 könnte überall auftauchen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23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Varianten:</a:t>
            </a:r>
          </a:p>
          <a:p>
            <a:r>
              <a:rPr lang="de-DE" dirty="0"/>
              <a:t>- {</a:t>
            </a:r>
            <a:r>
              <a:rPr lang="de-DE" dirty="0" err="1"/>
              <a:t>Epid</a:t>
            </a:r>
            <a:r>
              <a:rPr lang="de-DE" dirty="0"/>
              <a:t>, Sick, </a:t>
            </a:r>
            <a:r>
              <a:rPr lang="de-DE" dirty="0" err="1"/>
              <a:t>Treat</a:t>
            </a:r>
            <a:r>
              <a:rPr lang="de-DE" dirty="0"/>
              <a:t>} in der Mitte</a:t>
            </a:r>
          </a:p>
          <a:p>
            <a:r>
              <a:rPr lang="de-DE" dirty="0"/>
              <a:t>- f0 in den anderen lokalen Modellen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6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Nur ein Teil des Modells, kann Anfrage verfälschen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88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Bed</a:t>
            </a:r>
            <a:r>
              <a:rPr lang="de-DE" dirty="0"/>
              <a:t>. 1: </a:t>
            </a:r>
            <a:r>
              <a:rPr lang="de-DE" dirty="0" err="1"/>
              <a:t>m_ji</a:t>
            </a:r>
            <a:r>
              <a:rPr lang="de-DE" dirty="0"/>
              <a:t> existiert noch nicht, also alle existenten Nachrichten zusammenschmeißen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57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3. Lokal zwar nur noch ein Faktor, aber Nachrichten könnten als eigene Faktoren bleiben ➝ von daher: Multiplikation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032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Änderungen in der Nachbarschaft: Cluster neu oder Cluster entfernt, auch eine Änderung einer eingehenden Nachricht (neue Nachricht, keine Nachricht)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33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Änderungen in der Nachbarschaft: Cluster neu oder Cluster entfernt, auch eine Änderung einer eingehenden Nachricht (neue Nachricht, keine Nachricht)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4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Nur Qi Anfragen -&gt; bei allgemeinen Anfragen nähert sich JT immer mehr VE an je größer der </a:t>
            </a:r>
            <a:r>
              <a:rPr lang="de-DE" dirty="0" err="1"/>
              <a:t>Subgraph</a:t>
            </a:r>
            <a:r>
              <a:rPr lang="de-DE" dirty="0"/>
              <a:t> wird, den man braucht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854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24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2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196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626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280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349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17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945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Nachrichten der </a:t>
            </a:r>
            <a:r>
              <a:rPr lang="de-DE" dirty="0" err="1"/>
              <a:t>Kindknoten</a:t>
            </a:r>
            <a:r>
              <a:rPr lang="de-DE" dirty="0"/>
              <a:t> werden keine der Elternknoten beinhalten (</a:t>
            </a:r>
            <a:r>
              <a:rPr lang="de-DE" dirty="0" err="1"/>
              <a:t>Polytree</a:t>
            </a:r>
            <a:r>
              <a:rPr lang="de-DE" dirty="0"/>
              <a:t>) ➝ Aussummierung erlaubt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980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Nachrichten der </a:t>
            </a:r>
            <a:r>
              <a:rPr lang="de-DE" dirty="0" err="1"/>
              <a:t>Kindknoten</a:t>
            </a:r>
            <a:r>
              <a:rPr lang="de-DE" dirty="0"/>
              <a:t> werden keine der Elternknoten beinhalten (</a:t>
            </a:r>
            <a:r>
              <a:rPr lang="de-DE" dirty="0" err="1"/>
              <a:t>Polytree</a:t>
            </a:r>
            <a:r>
              <a:rPr lang="de-DE" dirty="0"/>
              <a:t>) ➝ Aussummierung erlaubt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862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5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83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27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013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520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79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948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Beliebige Zufallsvariable aus einem der anderen Cluster, welche nicht schon vorkommt, </a:t>
            </a:r>
            <a:r>
              <a:rPr lang="de-DE" dirty="0" err="1"/>
              <a:t>dazunehmen</a:t>
            </a:r>
            <a:r>
              <a:rPr lang="de-DE" dirty="0"/>
              <a:t>; extra Cluster aus einer Untermenge an Clustervariablen an ein Cluster </a:t>
            </a:r>
            <a:r>
              <a:rPr lang="de-DE" dirty="0" err="1"/>
              <a:t>ranhängen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02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345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14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919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5376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798" y="1019190"/>
            <a:ext cx="550046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999" y="2369580"/>
            <a:ext cx="5500466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9728" y="1512000"/>
            <a:ext cx="5524271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9728" y="4680001"/>
            <a:ext cx="5524475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53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 userDrawn="1">
          <p15:clr>
            <a:srgbClr val="FBAE40"/>
          </p15:clr>
        </p15:guide>
        <p15:guide id="7" orient="horz" pos="851" userDrawn="1">
          <p15:clr>
            <a:srgbClr val="FBAE40"/>
          </p15:clr>
        </p15:guide>
        <p15:guide id="8" orient="horz" pos="178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3" y="1340768"/>
            <a:ext cx="10373995" cy="21691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53525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5588" y="4874242"/>
            <a:ext cx="9153525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09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1709740"/>
            <a:ext cx="109992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4589465"/>
            <a:ext cx="10999272" cy="131644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39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3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21150" y="1035715"/>
            <a:ext cx="4682706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150"/>
            <a:ext cx="85529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 userDrawn="1"/>
        </p:nvSpPr>
        <p:spPr>
          <a:xfrm>
            <a:off x="360000" y="2114550"/>
            <a:ext cx="85529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 userDrawn="1"/>
        </p:nvSpPr>
        <p:spPr>
          <a:xfrm>
            <a:off x="360000" y="3390901"/>
            <a:ext cx="85529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  <a:br>
              <a:rPr lang="en-GB"/>
            </a:br>
            <a:r>
              <a:rPr lang="en-GB"/>
              <a:t>Name: der Referentin / des Referenten</a:t>
            </a:r>
            <a:endParaRPr lang="en-GB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5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3661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60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1"/>
            <a:ext cx="122047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590925"/>
            <a:ext cx="26908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866" y="2484439"/>
            <a:ext cx="4255565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74197" y="6028843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 userDrawn="1"/>
        </p:nvSpPr>
        <p:spPr>
          <a:xfrm>
            <a:off x="360000" y="1962075"/>
            <a:ext cx="5042063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 auf</a:t>
            </a:r>
            <a:endParaRPr lang="de-DE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 userDrawn="1"/>
        </p:nvSpPr>
        <p:spPr>
          <a:xfrm>
            <a:off x="360000" y="3590925"/>
            <a:ext cx="201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</a:p>
          <a:p>
            <a:r>
              <a:rPr lang="en-GB"/>
              <a:t>Name: der Referentin / des Referenten</a:t>
            </a:r>
            <a:endParaRPr lang="en-GB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10980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 userDrawn="1">
          <p15:clr>
            <a:srgbClr val="FBAE40"/>
          </p15:clr>
        </p15:guide>
        <p15:guide id="7" orient="horz" pos="2262" userDrawn="1">
          <p15:clr>
            <a:srgbClr val="FBAE40"/>
          </p15:clr>
        </p15:guide>
        <p15:guide id="8" pos="227" userDrawn="1">
          <p15:clr>
            <a:srgbClr val="FBAE40"/>
          </p15:clr>
        </p15:guide>
        <p15:guide id="9" pos="7461" userDrawn="1">
          <p15:clr>
            <a:srgbClr val="FBAE40"/>
          </p15:clr>
        </p15:guide>
        <p15:guide id="10" orient="horz" pos="15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665066"/>
            <a:ext cx="11484001" cy="4240848"/>
          </a:xfrm>
        </p:spPr>
        <p:txBody>
          <a:bodyPr/>
          <a:lstStyle>
            <a:lvl1pPr marL="274638" marR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750" marR="0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3275" marR="0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638" marR="0" lvl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750" marR="0" lvl="1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3275" marR="0" lvl="2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8388" marR="0" lvl="3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8388" marR="0" lvl="4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8388" marR="0" lvl="5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8388" marR="0" lvl="6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8388" marR="0" lvl="7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8388" marR="0" lvl="8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2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0" y="1666800"/>
            <a:ext cx="5579639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1" y="2615518"/>
            <a:ext cx="55796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666800"/>
            <a:ext cx="5580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359" y="1666800"/>
            <a:ext cx="5579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999" y="1665065"/>
            <a:ext cx="1148400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83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638" indent="-2746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809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2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3275" indent="-269875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208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2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4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213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2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3" Type="http://schemas.openxmlformats.org/officeDocument/2006/relationships/image" Target="../media/image242.png"/><Relationship Id="rId21" Type="http://schemas.openxmlformats.org/officeDocument/2006/relationships/image" Target="../media/image244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16.png"/><Relationship Id="rId23" Type="http://schemas.openxmlformats.org/officeDocument/2006/relationships/image" Target="../media/image215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910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3" Type="http://schemas.openxmlformats.org/officeDocument/2006/relationships/image" Target="../media/image21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243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18.png"/><Relationship Id="rId23" Type="http://schemas.openxmlformats.org/officeDocument/2006/relationships/image" Target="../media/image217.png"/><Relationship Id="rId19" Type="http://schemas.openxmlformats.org/officeDocument/2006/relationships/image" Target="../media/image244.png"/><Relationship Id="rId22" Type="http://schemas.openxmlformats.org/officeDocument/2006/relationships/image" Target="../media/image216.png"/><Relationship Id="rId9" Type="http://schemas.openxmlformats.org/officeDocument/2006/relationships/image" Target="../media/image224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249.png"/><Relationship Id="rId3" Type="http://schemas.openxmlformats.org/officeDocument/2006/relationships/image" Target="../media/image22.png"/><Relationship Id="rId21" Type="http://schemas.openxmlformats.org/officeDocument/2006/relationships/image" Target="../media/image215.png"/><Relationship Id="rId25" Type="http://schemas.openxmlformats.org/officeDocument/2006/relationships/image" Target="../media/image248.pn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47.png"/><Relationship Id="rId23" Type="http://schemas.openxmlformats.org/officeDocument/2006/relationships/image" Target="../media/image217.png"/><Relationship Id="rId28" Type="http://schemas.openxmlformats.org/officeDocument/2006/relationships/image" Target="../media/image251.png"/><Relationship Id="rId22" Type="http://schemas.openxmlformats.org/officeDocument/2006/relationships/image" Target="../media/image216.png"/><Relationship Id="rId27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.png"/><Relationship Id="rId3" Type="http://schemas.openxmlformats.org/officeDocument/2006/relationships/image" Target="../media/image252.png"/><Relationship Id="rId21" Type="http://schemas.openxmlformats.org/officeDocument/2006/relationships/image" Target="../media/image215.png"/><Relationship Id="rId25" Type="http://schemas.openxmlformats.org/officeDocument/2006/relationships/image" Target="../media/image228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910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10.png"/><Relationship Id="rId32" Type="http://schemas.openxmlformats.org/officeDocument/2006/relationships/image" Target="../media/image29.png"/><Relationship Id="rId23" Type="http://schemas.openxmlformats.org/officeDocument/2006/relationships/image" Target="../media/image217.png"/><Relationship Id="rId28" Type="http://schemas.openxmlformats.org/officeDocument/2006/relationships/image" Target="../media/image25.png"/><Relationship Id="rId31" Type="http://schemas.openxmlformats.org/officeDocument/2006/relationships/image" Target="../media/image28.png"/><Relationship Id="rId22" Type="http://schemas.openxmlformats.org/officeDocument/2006/relationships/image" Target="../media/image216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7.png"/><Relationship Id="rId18" Type="http://schemas.openxmlformats.org/officeDocument/2006/relationships/image" Target="../media/image1480.png"/><Relationship Id="rId3" Type="http://schemas.openxmlformats.org/officeDocument/2006/relationships/image" Target="../media/image253.png"/><Relationship Id="rId21" Type="http://schemas.openxmlformats.org/officeDocument/2006/relationships/image" Target="../media/image215.png"/><Relationship Id="rId34" Type="http://schemas.openxmlformats.org/officeDocument/2006/relationships/image" Target="../media/image34.png"/><Relationship Id="rId33" Type="http://schemas.openxmlformats.org/officeDocument/2006/relationships/image" Target="../media/image217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55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3.png"/><Relationship Id="rId32" Type="http://schemas.openxmlformats.org/officeDocument/2006/relationships/image" Target="../media/image228.png"/><Relationship Id="rId11" Type="http://schemas.openxmlformats.org/officeDocument/2006/relationships/image" Target="../media/image226.png"/><Relationship Id="rId23" Type="http://schemas.openxmlformats.org/officeDocument/2006/relationships/image" Target="../media/image32.png"/><Relationship Id="rId28" Type="http://schemas.openxmlformats.org/officeDocument/2006/relationships/image" Target="../media/image249.png"/><Relationship Id="rId31" Type="http://schemas.openxmlformats.org/officeDocument/2006/relationships/image" Target="../media/image251.png"/><Relationship Id="rId4" Type="http://schemas.openxmlformats.org/officeDocument/2006/relationships/image" Target="../media/image2520.png"/><Relationship Id="rId22" Type="http://schemas.openxmlformats.org/officeDocument/2006/relationships/image" Target="../media/image31.png"/><Relationship Id="rId27" Type="http://schemas.openxmlformats.org/officeDocument/2006/relationships/image" Target="../media/image248.png"/><Relationship Id="rId30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249.png"/><Relationship Id="rId3" Type="http://schemas.openxmlformats.org/officeDocument/2006/relationships/image" Target="../media/image35.png"/><Relationship Id="rId21" Type="http://schemas.openxmlformats.org/officeDocument/2006/relationships/image" Target="../media/image215.png"/><Relationship Id="rId25" Type="http://schemas.openxmlformats.org/officeDocument/2006/relationships/image" Target="../media/image248.pn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47.png"/><Relationship Id="rId23" Type="http://schemas.openxmlformats.org/officeDocument/2006/relationships/image" Target="../media/image217.png"/><Relationship Id="rId28" Type="http://schemas.openxmlformats.org/officeDocument/2006/relationships/image" Target="../media/image251.png"/><Relationship Id="rId22" Type="http://schemas.openxmlformats.org/officeDocument/2006/relationships/image" Target="../media/image216.png"/><Relationship Id="rId27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249.png"/><Relationship Id="rId3" Type="http://schemas.openxmlformats.org/officeDocument/2006/relationships/image" Target="../media/image36.png"/><Relationship Id="rId21" Type="http://schemas.openxmlformats.org/officeDocument/2006/relationships/image" Target="../media/image215.png"/><Relationship Id="rId25" Type="http://schemas.openxmlformats.org/officeDocument/2006/relationships/image" Target="../media/image248.png"/><Relationship Id="rId2" Type="http://schemas.openxmlformats.org/officeDocument/2006/relationships/notesSlide" Target="../notesSlides/notesSlide10.xml"/><Relationship Id="rId20" Type="http://schemas.openxmlformats.org/officeDocument/2006/relationships/image" Target="../media/image910.png"/><Relationship Id="rId29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47.png"/><Relationship Id="rId23" Type="http://schemas.openxmlformats.org/officeDocument/2006/relationships/image" Target="../media/image217.png"/><Relationship Id="rId28" Type="http://schemas.openxmlformats.org/officeDocument/2006/relationships/image" Target="../media/image251.png"/><Relationship Id="rId22" Type="http://schemas.openxmlformats.org/officeDocument/2006/relationships/image" Target="../media/image216.png"/><Relationship Id="rId27" Type="http://schemas.openxmlformats.org/officeDocument/2006/relationships/image" Target="../media/image250.png"/><Relationship Id="rId30" Type="http://schemas.openxmlformats.org/officeDocument/2006/relationships/image" Target="../media/image260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237.png"/><Relationship Id="rId2" Type="http://schemas.openxmlformats.org/officeDocument/2006/relationships/image" Target="../media/image261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62.png"/><Relationship Id="rId23" Type="http://schemas.openxmlformats.org/officeDocument/2006/relationships/image" Target="../media/image217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7.png"/><Relationship Id="rId26" Type="http://schemas.openxmlformats.org/officeDocument/2006/relationships/image" Target="../media/image390.png"/><Relationship Id="rId21" Type="http://schemas.openxmlformats.org/officeDocument/2006/relationships/image" Target="../media/image264.png"/><Relationship Id="rId34" Type="http://schemas.openxmlformats.org/officeDocument/2006/relationships/image" Target="../media/image47.png"/><Relationship Id="rId7" Type="http://schemas.openxmlformats.org/officeDocument/2006/relationships/image" Target="../media/image207.png"/><Relationship Id="rId12" Type="http://schemas.openxmlformats.org/officeDocument/2006/relationships/image" Target="../media/image214.png"/><Relationship Id="rId17" Type="http://schemas.openxmlformats.org/officeDocument/2006/relationships/image" Target="../media/image225.png"/><Relationship Id="rId25" Type="http://schemas.openxmlformats.org/officeDocument/2006/relationships/image" Target="../media/image384.png"/><Relationship Id="rId33" Type="http://schemas.openxmlformats.org/officeDocument/2006/relationships/image" Target="../media/image46.png"/><Relationship Id="rId16" Type="http://schemas.openxmlformats.org/officeDocument/2006/relationships/image" Target="../media/image223.png"/><Relationship Id="rId20" Type="http://schemas.openxmlformats.org/officeDocument/2006/relationships/image" Target="../media/image38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3.png"/><Relationship Id="rId24" Type="http://schemas.openxmlformats.org/officeDocument/2006/relationships/image" Target="../media/image371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5" Type="http://schemas.openxmlformats.org/officeDocument/2006/relationships/image" Target="../media/image205.png"/><Relationship Id="rId15" Type="http://schemas.openxmlformats.org/officeDocument/2006/relationships/image" Target="../media/image221.png"/><Relationship Id="rId23" Type="http://schemas.openxmlformats.org/officeDocument/2006/relationships/image" Target="../media/image367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12.png"/><Relationship Id="rId19" Type="http://schemas.openxmlformats.org/officeDocument/2006/relationships/image" Target="../media/image37.png"/><Relationship Id="rId31" Type="http://schemas.openxmlformats.org/officeDocument/2006/relationships/image" Target="../media/image44.png"/><Relationship Id="rId4" Type="http://schemas.openxmlformats.org/officeDocument/2006/relationships/image" Target="../media/image204.png"/><Relationship Id="rId9" Type="http://schemas.openxmlformats.org/officeDocument/2006/relationships/image" Target="../media/image211.png"/><Relationship Id="rId14" Type="http://schemas.openxmlformats.org/officeDocument/2006/relationships/image" Target="../media/image220.png"/><Relationship Id="rId22" Type="http://schemas.openxmlformats.org/officeDocument/2006/relationships/image" Target="../media/image39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8" Type="http://schemas.openxmlformats.org/officeDocument/2006/relationships/image" Target="../media/image2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9.png"/><Relationship Id="rId18" Type="http://schemas.openxmlformats.org/officeDocument/2006/relationships/image" Target="../media/image227.png"/><Relationship Id="rId21" Type="http://schemas.openxmlformats.org/officeDocument/2006/relationships/image" Target="../media/image51.png"/><Relationship Id="rId7" Type="http://schemas.openxmlformats.org/officeDocument/2006/relationships/image" Target="../media/image207.png"/><Relationship Id="rId12" Type="http://schemas.openxmlformats.org/officeDocument/2006/relationships/image" Target="../media/image214.png"/><Relationship Id="rId17" Type="http://schemas.openxmlformats.org/officeDocument/2006/relationships/image" Target="../media/image225.png"/><Relationship Id="rId16" Type="http://schemas.openxmlformats.org/officeDocument/2006/relationships/image" Target="../media/image22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3.png"/><Relationship Id="rId5" Type="http://schemas.openxmlformats.org/officeDocument/2006/relationships/image" Target="../media/image205.png"/><Relationship Id="rId15" Type="http://schemas.openxmlformats.org/officeDocument/2006/relationships/image" Target="../media/image221.png"/><Relationship Id="rId10" Type="http://schemas.openxmlformats.org/officeDocument/2006/relationships/image" Target="../media/image212.png"/><Relationship Id="rId19" Type="http://schemas.openxmlformats.org/officeDocument/2006/relationships/image" Target="../media/image37.png"/><Relationship Id="rId4" Type="http://schemas.openxmlformats.org/officeDocument/2006/relationships/image" Target="../media/image204.png"/><Relationship Id="rId9" Type="http://schemas.openxmlformats.org/officeDocument/2006/relationships/image" Target="../media/image211.png"/><Relationship Id="rId14" Type="http://schemas.openxmlformats.org/officeDocument/2006/relationships/image" Target="../media/image220.png"/><Relationship Id="rId2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2.png"/><Relationship Id="rId18" Type="http://schemas.openxmlformats.org/officeDocument/2006/relationships/image" Target="../media/image277.png"/><Relationship Id="rId26" Type="http://schemas.openxmlformats.org/officeDocument/2006/relationships/image" Target="../media/image40.png"/><Relationship Id="rId39" Type="http://schemas.openxmlformats.org/officeDocument/2006/relationships/image" Target="../media/image151.png"/><Relationship Id="rId21" Type="http://schemas.openxmlformats.org/officeDocument/2006/relationships/image" Target="../media/image280.png"/><Relationship Id="rId34" Type="http://schemas.openxmlformats.org/officeDocument/2006/relationships/image" Target="../media/image48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5.png"/><Relationship Id="rId20" Type="http://schemas.openxmlformats.org/officeDocument/2006/relationships/image" Target="../media/image279.png"/><Relationship Id="rId29" Type="http://schemas.openxmlformats.org/officeDocument/2006/relationships/image" Target="../media/image43.png"/><Relationship Id="rId41" Type="http://schemas.openxmlformats.org/officeDocument/2006/relationships/image" Target="../media/image2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50.png"/><Relationship Id="rId11" Type="http://schemas.openxmlformats.org/officeDocument/2006/relationships/image" Target="../media/image270.png"/><Relationship Id="rId24" Type="http://schemas.openxmlformats.org/officeDocument/2006/relationships/image" Target="../media/image384.png"/><Relationship Id="rId32" Type="http://schemas.openxmlformats.org/officeDocument/2006/relationships/image" Target="../media/image46.png"/><Relationship Id="rId37" Type="http://schemas.openxmlformats.org/officeDocument/2006/relationships/image" Target="../media/image296.png"/><Relationship Id="rId40" Type="http://schemas.openxmlformats.org/officeDocument/2006/relationships/image" Target="../media/image297.png"/><Relationship Id="rId5" Type="http://schemas.openxmlformats.org/officeDocument/2006/relationships/image" Target="../media/image2640.png"/><Relationship Id="rId15" Type="http://schemas.openxmlformats.org/officeDocument/2006/relationships/image" Target="../media/image274.png"/><Relationship Id="rId23" Type="http://schemas.openxmlformats.org/officeDocument/2006/relationships/image" Target="../media/image371.png"/><Relationship Id="rId28" Type="http://schemas.openxmlformats.org/officeDocument/2006/relationships/image" Target="../media/image42.png"/><Relationship Id="rId36" Type="http://schemas.openxmlformats.org/officeDocument/2006/relationships/image" Target="../media/image295.png"/><Relationship Id="rId10" Type="http://schemas.openxmlformats.org/officeDocument/2006/relationships/image" Target="../media/image269.png"/><Relationship Id="rId19" Type="http://schemas.openxmlformats.org/officeDocument/2006/relationships/image" Target="../media/image278.png"/><Relationship Id="rId31" Type="http://schemas.openxmlformats.org/officeDocument/2006/relationships/image" Target="../media/image45.png"/><Relationship Id="rId4" Type="http://schemas.openxmlformats.org/officeDocument/2006/relationships/image" Target="../media/image2630.png"/><Relationship Id="rId9" Type="http://schemas.openxmlformats.org/officeDocument/2006/relationships/image" Target="../media/image268.png"/><Relationship Id="rId14" Type="http://schemas.openxmlformats.org/officeDocument/2006/relationships/image" Target="../media/image273.png"/><Relationship Id="rId22" Type="http://schemas.openxmlformats.org/officeDocument/2006/relationships/image" Target="../media/image367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image" Target="../media/image267.png"/><Relationship Id="rId3" Type="http://schemas.openxmlformats.org/officeDocument/2006/relationships/image" Target="../media/image2620.png"/><Relationship Id="rId12" Type="http://schemas.openxmlformats.org/officeDocument/2006/relationships/image" Target="../media/image271.png"/><Relationship Id="rId17" Type="http://schemas.openxmlformats.org/officeDocument/2006/relationships/image" Target="../media/image276.png"/><Relationship Id="rId25" Type="http://schemas.openxmlformats.org/officeDocument/2006/relationships/image" Target="../media/image390.png"/><Relationship Id="rId33" Type="http://schemas.openxmlformats.org/officeDocument/2006/relationships/image" Target="../media/image47.png"/><Relationship Id="rId38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02.png"/><Relationship Id="rId21" Type="http://schemas.openxmlformats.org/officeDocument/2006/relationships/image" Target="../media/image215.png"/><Relationship Id="rId34" Type="http://schemas.openxmlformats.org/officeDocument/2006/relationships/image" Target="../media/image31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01.png"/><Relationship Id="rId33" Type="http://schemas.openxmlformats.org/officeDocument/2006/relationships/image" Target="../media/image309.png"/><Relationship Id="rId2" Type="http://schemas.openxmlformats.org/officeDocument/2006/relationships/image" Target="../media/image52.png"/><Relationship Id="rId20" Type="http://schemas.openxmlformats.org/officeDocument/2006/relationships/image" Target="../media/image910.png"/><Relationship Id="rId29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00.png"/><Relationship Id="rId32" Type="http://schemas.openxmlformats.org/officeDocument/2006/relationships/image" Target="../media/image308.png"/><Relationship Id="rId23" Type="http://schemas.openxmlformats.org/officeDocument/2006/relationships/image" Target="../media/image217.png"/><Relationship Id="rId28" Type="http://schemas.openxmlformats.org/officeDocument/2006/relationships/image" Target="../media/image304.png"/><Relationship Id="rId19" Type="http://schemas.openxmlformats.org/officeDocument/2006/relationships/image" Target="../media/image218.png"/><Relationship Id="rId31" Type="http://schemas.openxmlformats.org/officeDocument/2006/relationships/image" Target="../media/image307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03.png"/><Relationship Id="rId30" Type="http://schemas.openxmlformats.org/officeDocument/2006/relationships/image" Target="../media/image306.png"/><Relationship Id="rId35" Type="http://schemas.openxmlformats.org/officeDocument/2006/relationships/image" Target="../media/image311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2" Type="http://schemas.openxmlformats.org/officeDocument/2006/relationships/image" Target="../media/image261.png"/><Relationship Id="rId20" Type="http://schemas.openxmlformats.org/officeDocument/2006/relationships/image" Target="../media/image910.png"/><Relationship Id="rId29" Type="http://schemas.openxmlformats.org/officeDocument/2006/relationships/image" Target="../media/image3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12.png"/><Relationship Id="rId32" Type="http://schemas.openxmlformats.org/officeDocument/2006/relationships/image" Target="../media/image320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13" Type="http://schemas.openxmlformats.org/officeDocument/2006/relationships/image" Target="../media/image333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12" Type="http://schemas.openxmlformats.org/officeDocument/2006/relationships/image" Target="../media/image332.png"/><Relationship Id="rId17" Type="http://schemas.openxmlformats.org/officeDocument/2006/relationships/image" Target="../media/image56.png"/><Relationship Id="rId2" Type="http://schemas.openxmlformats.org/officeDocument/2006/relationships/image" Target="../media/image520.png"/><Relationship Id="rId16" Type="http://schemas.openxmlformats.org/officeDocument/2006/relationships/image" Target="../media/image3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png"/><Relationship Id="rId11" Type="http://schemas.openxmlformats.org/officeDocument/2006/relationships/image" Target="../media/image331.png"/><Relationship Id="rId5" Type="http://schemas.openxmlformats.org/officeDocument/2006/relationships/image" Target="../media/image325.png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324.png"/><Relationship Id="rId9" Type="http://schemas.openxmlformats.org/officeDocument/2006/relationships/image" Target="../media/image329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9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2" Type="http://schemas.openxmlformats.org/officeDocument/2006/relationships/image" Target="../media/image261.png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12.png"/><Relationship Id="rId32" Type="http://schemas.openxmlformats.org/officeDocument/2006/relationships/image" Target="../media/image320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" Type="http://schemas.openxmlformats.org/officeDocument/2006/relationships/image" Target="../media/image560.png"/><Relationship Id="rId16" Type="http://schemas.openxmlformats.org/officeDocument/2006/relationships/image" Target="../media/image3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11" Type="http://schemas.openxmlformats.org/officeDocument/2006/relationships/image" Target="../media/image350.png"/><Relationship Id="rId5" Type="http://schemas.openxmlformats.org/officeDocument/2006/relationships/image" Target="../media/image345.png"/><Relationship Id="rId15" Type="http://schemas.openxmlformats.org/officeDocument/2006/relationships/image" Target="../media/image354.png"/><Relationship Id="rId10" Type="http://schemas.openxmlformats.org/officeDocument/2006/relationships/image" Target="../media/image349.png"/><Relationship Id="rId4" Type="http://schemas.openxmlformats.org/officeDocument/2006/relationships/image" Target="../media/image344.png"/><Relationship Id="rId9" Type="http://schemas.openxmlformats.org/officeDocument/2006/relationships/image" Target="../media/image331.png"/><Relationship Id="rId14" Type="http://schemas.openxmlformats.org/officeDocument/2006/relationships/image" Target="../media/image3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1.png"/><Relationship Id="rId18" Type="http://schemas.openxmlformats.org/officeDocument/2006/relationships/image" Target="../media/image356.png"/><Relationship Id="rId3" Type="http://schemas.openxmlformats.org/officeDocument/2006/relationships/image" Target="../media/image57.png"/><Relationship Id="rId7" Type="http://schemas.openxmlformats.org/officeDocument/2006/relationships/image" Target="../media/image346.png"/><Relationship Id="rId12" Type="http://schemas.openxmlformats.org/officeDocument/2006/relationships/image" Target="../media/image350.png"/><Relationship Id="rId17" Type="http://schemas.openxmlformats.org/officeDocument/2006/relationships/image" Target="../media/image3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png"/><Relationship Id="rId11" Type="http://schemas.openxmlformats.org/officeDocument/2006/relationships/image" Target="../media/image349.png"/><Relationship Id="rId5" Type="http://schemas.openxmlformats.org/officeDocument/2006/relationships/image" Target="../media/image344.png"/><Relationship Id="rId15" Type="http://schemas.openxmlformats.org/officeDocument/2006/relationships/image" Target="../media/image353.png"/><Relationship Id="rId10" Type="http://schemas.openxmlformats.org/officeDocument/2006/relationships/image" Target="../media/image331.png"/><Relationship Id="rId19" Type="http://schemas.openxmlformats.org/officeDocument/2006/relationships/image" Target="../media/image357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3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26" Type="http://schemas.openxmlformats.org/officeDocument/2006/relationships/image" Target="../media/image368.png"/><Relationship Id="rId3" Type="http://schemas.openxmlformats.org/officeDocument/2006/relationships/image" Target="../media/image343.png"/><Relationship Id="rId21" Type="http://schemas.openxmlformats.org/officeDocument/2006/relationships/image" Target="../media/image362.png"/><Relationship Id="rId7" Type="http://schemas.openxmlformats.org/officeDocument/2006/relationships/image" Target="../media/image347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5" Type="http://schemas.openxmlformats.org/officeDocument/2006/relationships/image" Target="../media/image366.png"/><Relationship Id="rId2" Type="http://schemas.openxmlformats.org/officeDocument/2006/relationships/image" Target="../media/image58.png"/><Relationship Id="rId16" Type="http://schemas.openxmlformats.org/officeDocument/2006/relationships/image" Target="../media/image355.png"/><Relationship Id="rId20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11" Type="http://schemas.openxmlformats.org/officeDocument/2006/relationships/image" Target="../media/image350.png"/><Relationship Id="rId24" Type="http://schemas.openxmlformats.org/officeDocument/2006/relationships/image" Target="../media/image365.png"/><Relationship Id="rId5" Type="http://schemas.openxmlformats.org/officeDocument/2006/relationships/image" Target="../media/image345.png"/><Relationship Id="rId15" Type="http://schemas.openxmlformats.org/officeDocument/2006/relationships/image" Target="../media/image354.png"/><Relationship Id="rId23" Type="http://schemas.openxmlformats.org/officeDocument/2006/relationships/image" Target="../media/image364.png"/><Relationship Id="rId28" Type="http://schemas.openxmlformats.org/officeDocument/2006/relationships/image" Target="../media/image370.png"/><Relationship Id="rId10" Type="http://schemas.openxmlformats.org/officeDocument/2006/relationships/image" Target="../media/image349.png"/><Relationship Id="rId19" Type="http://schemas.openxmlformats.org/officeDocument/2006/relationships/image" Target="../media/image360.png"/><Relationship Id="rId4" Type="http://schemas.openxmlformats.org/officeDocument/2006/relationships/image" Target="../media/image344.png"/><Relationship Id="rId9" Type="http://schemas.openxmlformats.org/officeDocument/2006/relationships/image" Target="../media/image331.png"/><Relationship Id="rId14" Type="http://schemas.openxmlformats.org/officeDocument/2006/relationships/image" Target="../media/image353.png"/><Relationship Id="rId22" Type="http://schemas.openxmlformats.org/officeDocument/2006/relationships/image" Target="../media/image363.png"/><Relationship Id="rId27" Type="http://schemas.openxmlformats.org/officeDocument/2006/relationships/image" Target="../media/image3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" Type="http://schemas.openxmlformats.org/officeDocument/2006/relationships/image" Target="../media/image59.png"/><Relationship Id="rId16" Type="http://schemas.openxmlformats.org/officeDocument/2006/relationships/image" Target="../media/image3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11" Type="http://schemas.openxmlformats.org/officeDocument/2006/relationships/image" Target="../media/image350.png"/><Relationship Id="rId5" Type="http://schemas.openxmlformats.org/officeDocument/2006/relationships/image" Target="../media/image345.png"/><Relationship Id="rId15" Type="http://schemas.openxmlformats.org/officeDocument/2006/relationships/image" Target="../media/image354.png"/><Relationship Id="rId10" Type="http://schemas.openxmlformats.org/officeDocument/2006/relationships/image" Target="../media/image349.png"/><Relationship Id="rId19" Type="http://schemas.openxmlformats.org/officeDocument/2006/relationships/image" Target="../media/image60.png"/><Relationship Id="rId4" Type="http://schemas.openxmlformats.org/officeDocument/2006/relationships/image" Target="../media/image344.png"/><Relationship Id="rId9" Type="http://schemas.openxmlformats.org/officeDocument/2006/relationships/image" Target="../media/image331.png"/><Relationship Id="rId14" Type="http://schemas.openxmlformats.org/officeDocument/2006/relationships/image" Target="../media/image3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21" Type="http://schemas.openxmlformats.org/officeDocument/2006/relationships/image" Target="../media/image215.png"/><Relationship Id="rId34" Type="http://schemas.openxmlformats.org/officeDocument/2006/relationships/image" Target="../media/image373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2" Type="http://schemas.openxmlformats.org/officeDocument/2006/relationships/image" Target="../media/image261.png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12.png"/><Relationship Id="rId32" Type="http://schemas.openxmlformats.org/officeDocument/2006/relationships/image" Target="../media/image320.png"/><Relationship Id="rId37" Type="http://schemas.openxmlformats.org/officeDocument/2006/relationships/image" Target="../media/image3740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36" Type="http://schemas.openxmlformats.org/officeDocument/2006/relationships/image" Target="../media/image35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5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12" Type="http://schemas.openxmlformats.org/officeDocument/2006/relationships/image" Target="../media/image3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11" Type="http://schemas.openxmlformats.org/officeDocument/2006/relationships/image" Target="../media/image350.png"/><Relationship Id="rId5" Type="http://schemas.openxmlformats.org/officeDocument/2006/relationships/image" Target="../media/image345.png"/><Relationship Id="rId15" Type="http://schemas.openxmlformats.org/officeDocument/2006/relationships/image" Target="../media/image357.png"/><Relationship Id="rId10" Type="http://schemas.openxmlformats.org/officeDocument/2006/relationships/image" Target="../media/image349.png"/><Relationship Id="rId4" Type="http://schemas.openxmlformats.org/officeDocument/2006/relationships/image" Target="../media/image344.png"/><Relationship Id="rId9" Type="http://schemas.openxmlformats.org/officeDocument/2006/relationships/image" Target="../media/image331.png"/><Relationship Id="rId14" Type="http://schemas.openxmlformats.org/officeDocument/2006/relationships/image" Target="../media/image3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5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12" Type="http://schemas.openxmlformats.org/officeDocument/2006/relationships/image" Target="../media/image3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11" Type="http://schemas.openxmlformats.org/officeDocument/2006/relationships/image" Target="../media/image350.png"/><Relationship Id="rId5" Type="http://schemas.openxmlformats.org/officeDocument/2006/relationships/image" Target="../media/image345.png"/><Relationship Id="rId15" Type="http://schemas.openxmlformats.org/officeDocument/2006/relationships/image" Target="../media/image357.png"/><Relationship Id="rId10" Type="http://schemas.openxmlformats.org/officeDocument/2006/relationships/image" Target="../media/image349.png"/><Relationship Id="rId4" Type="http://schemas.openxmlformats.org/officeDocument/2006/relationships/image" Target="../media/image344.png"/><Relationship Id="rId9" Type="http://schemas.openxmlformats.org/officeDocument/2006/relationships/image" Target="../media/image331.png"/><Relationship Id="rId14" Type="http://schemas.openxmlformats.org/officeDocument/2006/relationships/image" Target="../media/image356.png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21" Type="http://schemas.openxmlformats.org/officeDocument/2006/relationships/image" Target="../media/image215.png"/><Relationship Id="rId34" Type="http://schemas.openxmlformats.org/officeDocument/2006/relationships/image" Target="../media/image373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2" Type="http://schemas.openxmlformats.org/officeDocument/2006/relationships/image" Target="../media/image377.png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12.png"/><Relationship Id="rId32" Type="http://schemas.openxmlformats.org/officeDocument/2006/relationships/image" Target="../media/image320.png"/><Relationship Id="rId37" Type="http://schemas.openxmlformats.org/officeDocument/2006/relationships/image" Target="../media/image3740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36" Type="http://schemas.openxmlformats.org/officeDocument/2006/relationships/image" Target="../media/image35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55.png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65.png"/><Relationship Id="rId21" Type="http://schemas.openxmlformats.org/officeDocument/2006/relationships/image" Target="../media/image215.png"/><Relationship Id="rId34" Type="http://schemas.openxmlformats.org/officeDocument/2006/relationships/image" Target="../media/image73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641.png"/><Relationship Id="rId33" Type="http://schemas.openxmlformats.org/officeDocument/2006/relationships/image" Target="../media/image72.png"/><Relationship Id="rId2" Type="http://schemas.openxmlformats.org/officeDocument/2006/relationships/image" Target="../media/image621.png"/><Relationship Id="rId20" Type="http://schemas.openxmlformats.org/officeDocument/2006/relationships/image" Target="../media/image910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630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23" Type="http://schemas.openxmlformats.org/officeDocument/2006/relationships/image" Target="../media/image217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9" Type="http://schemas.openxmlformats.org/officeDocument/2006/relationships/image" Target="../media/image218.png"/><Relationship Id="rId31" Type="http://schemas.openxmlformats.org/officeDocument/2006/relationships/image" Target="../media/image70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3" Type="http://schemas.openxmlformats.org/officeDocument/2006/relationships/image" Target="../media/image510.png"/><Relationship Id="rId21" Type="http://schemas.openxmlformats.org/officeDocument/2006/relationships/image" Target="../media/image215.png"/><Relationship Id="rId34" Type="http://schemas.openxmlformats.org/officeDocument/2006/relationships/image" Target="../media/image38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38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32" Type="http://schemas.openxmlformats.org/officeDocument/2006/relationships/image" Target="../media/image320.png"/><Relationship Id="rId37" Type="http://schemas.openxmlformats.org/officeDocument/2006/relationships/image" Target="../media/image383.png"/><Relationship Id="rId23" Type="http://schemas.openxmlformats.org/officeDocument/2006/relationships/image" Target="../media/image217.png"/><Relationship Id="rId28" Type="http://schemas.openxmlformats.org/officeDocument/2006/relationships/image" Target="../media/image620.png"/><Relationship Id="rId36" Type="http://schemas.openxmlformats.org/officeDocument/2006/relationships/image" Target="../media/image382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0.png"/><Relationship Id="rId14" Type="http://schemas.openxmlformats.org/officeDocument/2006/relationships/image" Target="../media/image7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21" Type="http://schemas.openxmlformats.org/officeDocument/2006/relationships/image" Target="../media/image215.png"/><Relationship Id="rId34" Type="http://schemas.openxmlformats.org/officeDocument/2006/relationships/image" Target="../media/image373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2" Type="http://schemas.openxmlformats.org/officeDocument/2006/relationships/image" Target="../media/image261.png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12.png"/><Relationship Id="rId32" Type="http://schemas.openxmlformats.org/officeDocument/2006/relationships/image" Target="../media/image320.png"/><Relationship Id="rId37" Type="http://schemas.openxmlformats.org/officeDocument/2006/relationships/image" Target="../media/image3740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36" Type="http://schemas.openxmlformats.org/officeDocument/2006/relationships/image" Target="../media/image35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55.png"/></Relationships>
</file>

<file path=ppt/slides/_rels/slide4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39" Type="http://schemas.openxmlformats.org/officeDocument/2006/relationships/image" Target="../media/image398.png"/><Relationship Id="rId21" Type="http://schemas.openxmlformats.org/officeDocument/2006/relationships/image" Target="../media/image215.png"/><Relationship Id="rId34" Type="http://schemas.openxmlformats.org/officeDocument/2006/relationships/image" Target="../media/image373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38" Type="http://schemas.openxmlformats.org/officeDocument/2006/relationships/image" Target="../media/image530.png"/><Relationship Id="rId2" Type="http://schemas.openxmlformats.org/officeDocument/2006/relationships/image" Target="../media/image396.png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97.png"/><Relationship Id="rId32" Type="http://schemas.openxmlformats.org/officeDocument/2006/relationships/image" Target="../media/image320.png"/><Relationship Id="rId37" Type="http://schemas.openxmlformats.org/officeDocument/2006/relationships/image" Target="../media/image3740.png"/><Relationship Id="rId40" Type="http://schemas.openxmlformats.org/officeDocument/2006/relationships/image" Target="../media/image399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36" Type="http://schemas.openxmlformats.org/officeDocument/2006/relationships/image" Target="../media/image35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55.png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3" Type="http://schemas.openxmlformats.org/officeDocument/2006/relationships/image" Target="../media/image540.png"/><Relationship Id="rId21" Type="http://schemas.openxmlformats.org/officeDocument/2006/relationships/image" Target="../media/image215.png"/><Relationship Id="rId34" Type="http://schemas.openxmlformats.org/officeDocument/2006/relationships/image" Target="../media/image373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97.png"/><Relationship Id="rId32" Type="http://schemas.openxmlformats.org/officeDocument/2006/relationships/image" Target="../media/image320.png"/><Relationship Id="rId37" Type="http://schemas.openxmlformats.org/officeDocument/2006/relationships/image" Target="../media/image3740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36" Type="http://schemas.openxmlformats.org/officeDocument/2006/relationships/image" Target="../media/image35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55.png"/></Relationships>
</file>

<file path=ppt/slides/_rels/slide4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314.png"/><Relationship Id="rId39" Type="http://schemas.openxmlformats.org/officeDocument/2006/relationships/image" Target="../media/image403.png"/><Relationship Id="rId3" Type="http://schemas.openxmlformats.org/officeDocument/2006/relationships/image" Target="../media/image401.png"/><Relationship Id="rId21" Type="http://schemas.openxmlformats.org/officeDocument/2006/relationships/image" Target="../media/image215.png"/><Relationship Id="rId34" Type="http://schemas.openxmlformats.org/officeDocument/2006/relationships/image" Target="../media/image373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38" Type="http://schemas.openxmlformats.org/officeDocument/2006/relationships/image" Target="../media/image402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91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397.png"/><Relationship Id="rId32" Type="http://schemas.openxmlformats.org/officeDocument/2006/relationships/image" Target="../media/image320.png"/><Relationship Id="rId37" Type="http://schemas.openxmlformats.org/officeDocument/2006/relationships/image" Target="../media/image3740.png"/><Relationship Id="rId40" Type="http://schemas.openxmlformats.org/officeDocument/2006/relationships/image" Target="../media/image404.png"/><Relationship Id="rId23" Type="http://schemas.openxmlformats.org/officeDocument/2006/relationships/image" Target="../media/image217.png"/><Relationship Id="rId28" Type="http://schemas.openxmlformats.org/officeDocument/2006/relationships/image" Target="../media/image316.png"/><Relationship Id="rId36" Type="http://schemas.openxmlformats.org/officeDocument/2006/relationships/image" Target="../media/image356.png"/><Relationship Id="rId19" Type="http://schemas.openxmlformats.org/officeDocument/2006/relationships/image" Target="../media/image218.png"/><Relationship Id="rId31" Type="http://schemas.openxmlformats.org/officeDocument/2006/relationships/image" Target="../media/image319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315.png"/><Relationship Id="rId30" Type="http://schemas.openxmlformats.org/officeDocument/2006/relationships/image" Target="../media/image341.png"/><Relationship Id="rId35" Type="http://schemas.openxmlformats.org/officeDocument/2006/relationships/image" Target="../media/image3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0.png"/><Relationship Id="rId13" Type="http://schemas.openxmlformats.org/officeDocument/2006/relationships/image" Target="../media/image245.png"/><Relationship Id="rId3" Type="http://schemas.openxmlformats.org/officeDocument/2006/relationships/chart" Target="../charts/chart1.xml"/><Relationship Id="rId7" Type="http://schemas.openxmlformats.org/officeDocument/2006/relationships/image" Target="../media/image239.png"/><Relationship Id="rId12" Type="http://schemas.openxmlformats.org/officeDocument/2006/relationships/image" Target="../media/image244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81.png"/><Relationship Id="rId11" Type="http://schemas.openxmlformats.org/officeDocument/2006/relationships/image" Target="../media/image2430.png"/><Relationship Id="rId5" Type="http://schemas.openxmlformats.org/officeDocument/2006/relationships/image" Target="../media/image2371.png"/><Relationship Id="rId10" Type="http://schemas.openxmlformats.org/officeDocument/2006/relationships/image" Target="../media/image2420.png"/><Relationship Id="rId4" Type="http://schemas.openxmlformats.org/officeDocument/2006/relationships/image" Target="../media/image236.png"/><Relationship Id="rId9" Type="http://schemas.openxmlformats.org/officeDocument/2006/relationships/image" Target="../media/image24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chart" Target="../charts/chart2.xml"/><Relationship Id="rId3" Type="http://schemas.openxmlformats.org/officeDocument/2006/relationships/image" Target="../media/image236.png"/><Relationship Id="rId7" Type="http://schemas.openxmlformats.org/officeDocument/2006/relationships/image" Target="../media/image2400.png"/><Relationship Id="rId12" Type="http://schemas.openxmlformats.org/officeDocument/2006/relationships/image" Target="../media/image245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9.png"/><Relationship Id="rId11" Type="http://schemas.openxmlformats.org/officeDocument/2006/relationships/image" Target="../media/image2440.png"/><Relationship Id="rId5" Type="http://schemas.openxmlformats.org/officeDocument/2006/relationships/image" Target="../media/image2381.png"/><Relationship Id="rId10" Type="http://schemas.openxmlformats.org/officeDocument/2006/relationships/image" Target="../media/image2430.png"/><Relationship Id="rId4" Type="http://schemas.openxmlformats.org/officeDocument/2006/relationships/image" Target="../media/image2371.png"/><Relationship Id="rId9" Type="http://schemas.openxmlformats.org/officeDocument/2006/relationships/image" Target="../media/image242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870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26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27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13" Type="http://schemas.openxmlformats.org/officeDocument/2006/relationships/image" Target="../media/image420.png"/><Relationship Id="rId18" Type="http://schemas.openxmlformats.org/officeDocument/2006/relationships/image" Target="../media/image425.png"/><Relationship Id="rId3" Type="http://schemas.openxmlformats.org/officeDocument/2006/relationships/image" Target="../media/image429.png"/><Relationship Id="rId7" Type="http://schemas.openxmlformats.org/officeDocument/2006/relationships/image" Target="../media/image414.png"/><Relationship Id="rId12" Type="http://schemas.openxmlformats.org/officeDocument/2006/relationships/image" Target="../media/image419.png"/><Relationship Id="rId17" Type="http://schemas.openxmlformats.org/officeDocument/2006/relationships/image" Target="../media/image42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3.png"/><Relationship Id="rId11" Type="http://schemas.openxmlformats.org/officeDocument/2006/relationships/image" Target="../media/image418.png"/><Relationship Id="rId5" Type="http://schemas.openxmlformats.org/officeDocument/2006/relationships/image" Target="../media/image412.png"/><Relationship Id="rId15" Type="http://schemas.openxmlformats.org/officeDocument/2006/relationships/image" Target="../media/image422.png"/><Relationship Id="rId10" Type="http://schemas.openxmlformats.org/officeDocument/2006/relationships/image" Target="../media/image417.png"/><Relationship Id="rId4" Type="http://schemas.openxmlformats.org/officeDocument/2006/relationships/image" Target="../media/image411.png"/><Relationship Id="rId9" Type="http://schemas.openxmlformats.org/officeDocument/2006/relationships/image" Target="../media/image416.png"/><Relationship Id="rId14" Type="http://schemas.openxmlformats.org/officeDocument/2006/relationships/image" Target="../media/image4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13" Type="http://schemas.openxmlformats.org/officeDocument/2006/relationships/image" Target="../media/image420.png"/><Relationship Id="rId18" Type="http://schemas.openxmlformats.org/officeDocument/2006/relationships/image" Target="../media/image425.png"/><Relationship Id="rId3" Type="http://schemas.openxmlformats.org/officeDocument/2006/relationships/image" Target="../media/image428.png"/><Relationship Id="rId7" Type="http://schemas.openxmlformats.org/officeDocument/2006/relationships/image" Target="../media/image414.png"/><Relationship Id="rId12" Type="http://schemas.openxmlformats.org/officeDocument/2006/relationships/image" Target="../media/image419.png"/><Relationship Id="rId17" Type="http://schemas.openxmlformats.org/officeDocument/2006/relationships/image" Target="../media/image42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3.png"/><Relationship Id="rId11" Type="http://schemas.openxmlformats.org/officeDocument/2006/relationships/image" Target="../media/image418.png"/><Relationship Id="rId5" Type="http://schemas.openxmlformats.org/officeDocument/2006/relationships/image" Target="../media/image412.png"/><Relationship Id="rId15" Type="http://schemas.openxmlformats.org/officeDocument/2006/relationships/image" Target="../media/image422.png"/><Relationship Id="rId10" Type="http://schemas.openxmlformats.org/officeDocument/2006/relationships/image" Target="../media/image417.png"/><Relationship Id="rId4" Type="http://schemas.openxmlformats.org/officeDocument/2006/relationships/image" Target="../media/image411.png"/><Relationship Id="rId9" Type="http://schemas.openxmlformats.org/officeDocument/2006/relationships/image" Target="../media/image416.png"/><Relationship Id="rId14" Type="http://schemas.openxmlformats.org/officeDocument/2006/relationships/image" Target="../media/image42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30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31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32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33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image" Target="../media/image2410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1.png"/><Relationship Id="rId5" Type="http://schemas.openxmlformats.org/officeDocument/2006/relationships/image" Target="../media/image1250.png"/><Relationship Id="rId4" Type="http://schemas.openxmlformats.org/officeDocument/2006/relationships/image" Target="../media/image12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image" Target="../media/image2380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0.png"/><Relationship Id="rId23" Type="http://schemas.openxmlformats.org/officeDocument/2006/relationships/image" Target="../media/image217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3" Type="http://schemas.openxmlformats.org/officeDocument/2006/relationships/image" Target="../media/image24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7.png"/><Relationship Id="rId23" Type="http://schemas.openxmlformats.org/officeDocument/2006/relationships/image" Target="../media/image241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Exakte Inferenz 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in Episodischen PGMs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400" dirty="0"/>
              <a:t>(b) Multi-Anfragen: </a:t>
            </a:r>
            <a:r>
              <a:rPr lang="de-DE" sz="2400" dirty="0" err="1"/>
              <a:t>Junction</a:t>
            </a:r>
            <a:r>
              <a:rPr lang="de-DE" sz="2400" dirty="0"/>
              <a:t> </a:t>
            </a:r>
            <a:r>
              <a:rPr lang="de-DE" sz="2400" dirty="0" err="1"/>
              <a:t>Tree</a:t>
            </a:r>
            <a:r>
              <a:rPr lang="de-DE" sz="2400" dirty="0"/>
              <a:t> Algorithmus</a:t>
            </a:r>
          </a:p>
          <a:p>
            <a:endParaRPr lang="de-DE" dirty="0"/>
          </a:p>
          <a:p>
            <a:r>
              <a:rPr lang="de-DE" dirty="0"/>
              <a:t>Einführung in die </a:t>
            </a:r>
            <a:br>
              <a:rPr lang="de-DE" dirty="0"/>
            </a:br>
            <a:r>
              <a:rPr lang="de-DE" dirty="0"/>
              <a:t>Künstliche Intelligenz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Tanya Braun</a:t>
            </a:r>
          </a:p>
          <a:p>
            <a:r>
              <a:rPr lang="de-DE"/>
              <a:t>Arbeitsgruppe Data Science, Institut für Informatik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AC3E6-6F88-8D44-AD08-C83E510D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34" y="304198"/>
            <a:ext cx="2091601" cy="10458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DFE3075-AF1D-2543-B9C1-8586B885D99D}"/>
              </a:ext>
            </a:extLst>
          </p:cNvPr>
          <p:cNvSpPr/>
          <p:nvPr/>
        </p:nvSpPr>
        <p:spPr>
          <a:xfrm>
            <a:off x="7238208" y="2057341"/>
            <a:ext cx="4792051" cy="320263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76AF8C-08B5-924F-93CB-A9F93A152D3F}"/>
              </a:ext>
            </a:extLst>
          </p:cNvPr>
          <p:cNvGrpSpPr/>
          <p:nvPr/>
        </p:nvGrpSpPr>
        <p:grpSpPr>
          <a:xfrm>
            <a:off x="7238208" y="2889315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80957C-03A9-AE43-8B21-D2A1911D79E7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80957C-03A9-AE43-8B21-D2A1911D7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27470D-2DB0-1D48-8C4D-A50FACCFF296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27470D-2DB0-1D48-8C4D-A50FACCFF2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511E29-4171-4145-94ED-191BA4ED29D9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511E29-4171-4145-94ED-191BA4ED2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BC224F-5A0D-8243-9D8D-257B10B2CCDF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BC224F-5A0D-8243-9D8D-257B10B2C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75A32C2-0564-B640-9ED2-54900D38DF7B}"/>
                </a:ext>
              </a:extLst>
            </p:cNvPr>
            <p:cNvCxnSpPr>
              <a:cxnSpLocks/>
              <a:stCxn id="45" idx="0"/>
              <a:endCxn id="69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DC463C-2126-D641-87EC-2755E9D5F42D}"/>
                </a:ext>
              </a:extLst>
            </p:cNvPr>
            <p:cNvCxnSpPr>
              <a:cxnSpLocks/>
              <a:stCxn id="44" idx="0"/>
              <a:endCxn id="71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93388C1-5CDB-D44B-9883-2FB6016F99CA}"/>
                </a:ext>
              </a:extLst>
            </p:cNvPr>
            <p:cNvCxnSpPr>
              <a:cxnSpLocks/>
              <a:stCxn id="71" idx="0"/>
              <a:endCxn id="67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D9B62E4-6A13-F847-9B94-A3F2DEBB1A6A}"/>
                </a:ext>
              </a:extLst>
            </p:cNvPr>
            <p:cNvCxnSpPr>
              <a:cxnSpLocks/>
              <a:stCxn id="69" idx="0"/>
              <a:endCxn id="67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8207398-E604-144C-86D4-B2D25EFD9B49}"/>
                </a:ext>
              </a:extLst>
            </p:cNvPr>
            <p:cNvCxnSpPr>
              <a:cxnSpLocks/>
              <a:stCxn id="43" idx="0"/>
              <a:endCxn id="70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2CFCCC1-1176-8D45-88B4-DAAE11F6EC40}"/>
                </a:ext>
              </a:extLst>
            </p:cNvPr>
            <p:cNvCxnSpPr>
              <a:cxnSpLocks/>
              <a:stCxn id="70" idx="0"/>
              <a:endCxn id="68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4B5A41-97F5-4642-845C-7D089BD9CFB2}"/>
                </a:ext>
              </a:extLst>
            </p:cNvPr>
            <p:cNvCxnSpPr>
              <a:cxnSpLocks/>
              <a:stCxn id="68" idx="0"/>
              <a:endCxn id="66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6D39C2-07C2-814A-8B5D-63628E1AC443}"/>
                </a:ext>
              </a:extLst>
            </p:cNvPr>
            <p:cNvCxnSpPr>
              <a:cxnSpLocks/>
              <a:stCxn id="67" idx="0"/>
              <a:endCxn id="66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824B0D9-4962-B749-975C-021E1872B7D2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7FDA8BA-177C-994F-A23B-3352E5E94D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42B81A3-F658-C147-AF55-8081170378E8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D227156-DB0E-734A-AED9-B819F16A7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45F920-F4FE-484E-BCB5-AF7DBEDB3B80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DE418D8-830D-684F-87EE-FF73FE59B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6E0B1FC-EBBC-FC41-8FBE-BE064380B4C5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0853E12-7BC1-DE4A-976C-F7AEFE907A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5DD2B39-B436-AE49-8E6D-B949A0923829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43B4F0D-9524-9D4E-9823-EF60AB504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319273A-E9C0-F642-A6A7-9149694BC1C7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319273A-E9C0-F642-A6A7-9149694BC1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BF0AF0-691D-B347-B2D8-E287C39FA2E4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BF0AF0-691D-B347-B2D8-E287C39FA2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16BFFD0-6989-FE4E-915B-979AAC171CDC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16BFFD0-6989-FE4E-915B-979AAC17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3778B04-BF13-0242-8D32-A4DD04AF431C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3778B04-BF13-0242-8D32-A4DD04AF43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FAD139-8099-7848-BA7B-C986696B69D8}"/>
                </a:ext>
              </a:extLst>
            </p:cNvPr>
            <p:cNvCxnSpPr>
              <a:cxnSpLocks/>
              <a:stCxn id="62" idx="0"/>
              <a:endCxn id="66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E74222B-EF49-7B4A-8C79-E5C695976E3E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9620FB0-772D-C444-B879-416C6EFAA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8E0ECA4-38E9-C344-BB6E-B39D9825FFCA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8E0ECA4-38E9-C344-BB6E-B39D9825FF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41A12F5-DBDC-6046-A6E2-E12C518D3AB7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CDF3FEC-B637-0542-BF7C-FAE15A5903BF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F6AC411-797F-2543-87DD-A4CB402FA968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F5FCF0-7D0E-EE40-BB0D-89411C28D926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16E126D-F510-6146-B8E8-B9E0F3DDA9A9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68593F-4026-7A48-B6F1-F2B5133ED456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B17101A-65B5-0849-ADBC-85A3AED36B03}"/>
                  </a:ext>
                </a:extLst>
              </p:cNvPr>
              <p:cNvSpPr/>
              <p:nvPr/>
            </p:nvSpPr>
            <p:spPr>
              <a:xfrm>
                <a:off x="7407544" y="225462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B17101A-65B5-0849-ADBC-85A3AED36B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544" y="2254624"/>
                <a:ext cx="1152000" cy="504000"/>
              </a:xfrm>
              <a:prstGeom prst="ellipse">
                <a:avLst/>
              </a:prstGeom>
              <a:blipFill>
                <a:blip r:embed="rId18"/>
                <a:stretch>
                  <a:fillRect b="-4762"/>
                </a:stretch>
              </a:blipFill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852E2-F0A1-6840-A91A-5794BDD06203}"/>
                  </a:ext>
                </a:extLst>
              </p:cNvPr>
              <p:cNvSpPr/>
              <p:nvPr/>
            </p:nvSpPr>
            <p:spPr>
              <a:xfrm>
                <a:off x="8829830" y="225419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852E2-F0A1-6840-A91A-5794BDD06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830" y="2254194"/>
                <a:ext cx="1152000" cy="504000"/>
              </a:xfrm>
              <a:prstGeom prst="ellipse">
                <a:avLst/>
              </a:prstGeom>
              <a:blipFill>
                <a:blip r:embed="rId19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6F7B67-6A77-EF49-A82B-64AA73F578C4}"/>
                  </a:ext>
                </a:extLst>
              </p:cNvPr>
              <p:cNvSpPr/>
              <p:nvPr/>
            </p:nvSpPr>
            <p:spPr>
              <a:xfrm>
                <a:off x="10252116" y="226012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6F7B67-6A77-EF49-A82B-64AA73F57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116" y="2260128"/>
                <a:ext cx="1152000" cy="504000"/>
              </a:xfrm>
              <a:prstGeom prst="ellipse">
                <a:avLst/>
              </a:prstGeom>
              <a:blipFill>
                <a:blip r:embed="rId20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BE8692E-E455-4944-A1AE-F2024B541ED2}"/>
                  </a:ext>
                </a:extLst>
              </p:cNvPr>
              <p:cNvSpPr/>
              <p:nvPr/>
            </p:nvSpPr>
            <p:spPr>
              <a:xfrm>
                <a:off x="11261668" y="2579462"/>
                <a:ext cx="6966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BE8692E-E455-4944-A1AE-F2024B541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668" y="2579462"/>
                <a:ext cx="696601" cy="307777"/>
              </a:xfrm>
              <a:prstGeom prst="rect">
                <a:avLst/>
              </a:prstGeom>
              <a:blipFill>
                <a:blip r:embed="rId2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4512130-9CEE-2942-86AB-CEE2DCCE4E3C}"/>
                  </a:ext>
                </a:extLst>
              </p:cNvPr>
              <p:cNvSpPr/>
              <p:nvPr/>
            </p:nvSpPr>
            <p:spPr>
              <a:xfrm>
                <a:off x="9725557" y="2579462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4512130-9CEE-2942-86AB-CEE2DCCE4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557" y="2579462"/>
                <a:ext cx="429348" cy="307777"/>
              </a:xfrm>
              <a:prstGeom prst="rect">
                <a:avLst/>
              </a:prstGeom>
              <a:blipFill>
                <a:blip r:embed="rId2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85EFB0-CDB5-8D46-A50A-BC5DF1A25301}"/>
                  </a:ext>
                </a:extLst>
              </p:cNvPr>
              <p:cNvSpPr/>
              <p:nvPr/>
            </p:nvSpPr>
            <p:spPr>
              <a:xfrm>
                <a:off x="8299815" y="2579462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85EFB0-CDB5-8D46-A50A-BC5DF1A25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815" y="2579462"/>
                <a:ext cx="429348" cy="307777"/>
              </a:xfrm>
              <a:prstGeom prst="rect">
                <a:avLst/>
              </a:prstGeom>
              <a:blipFill>
                <a:blip r:embed="rId2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9C14647-E9EB-E547-8304-C0E021EA008F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 flipV="1">
            <a:off x="8559544" y="2506194"/>
            <a:ext cx="270286" cy="43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1FAFDFA-6DDF-C842-9C4B-5A4A43D31390}"/>
              </a:ext>
            </a:extLst>
          </p:cNvPr>
          <p:cNvCxnSpPr>
            <a:cxnSpLocks/>
            <a:stCxn id="39" idx="6"/>
            <a:endCxn id="72" idx="2"/>
          </p:cNvCxnSpPr>
          <p:nvPr/>
        </p:nvCxnSpPr>
        <p:spPr>
          <a:xfrm>
            <a:off x="9981830" y="2506194"/>
            <a:ext cx="270286" cy="593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Unabhängigkeiten zur Rettung?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982812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Globale Unabhängigkeiten im Modell: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𝑁𝑎𝑡𝐷𝑖𝑠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𝐴𝑟𝑡𝑖𝑓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gegeben ist, dann ist oben von unten unabhängig und vice </a:t>
                </a:r>
                <a:r>
                  <a:rPr lang="de-DE" dirty="0" err="1"/>
                  <a:t>versa</a:t>
                </a:r>
                <a:endParaRPr lang="de-DE" dirty="0"/>
              </a:p>
              <a:p>
                <a:pPr lvl="1"/>
                <a:r>
                  <a:rPr lang="de-DE" dirty="0"/>
                  <a:t>Wenn dazu noch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gegeben ist, dann ist auch unten rechts von unten links unabhängig und vice </a:t>
                </a:r>
                <a:r>
                  <a:rPr lang="de-DE" dirty="0" err="1"/>
                  <a:t>versa</a:t>
                </a:r>
                <a:endParaRPr lang="de-DE" dirty="0"/>
              </a:p>
              <a:p>
                <a:pPr lvl="1"/>
                <a:r>
                  <a:rPr lang="de-DE" dirty="0"/>
                  <a:t>Anfragen könnten unabhängig vom jeweils anderen Teil beantwortet werden</a:t>
                </a:r>
              </a:p>
              <a:p>
                <a:r>
                  <a:rPr lang="de-DE" dirty="0"/>
                  <a:t>Dafür müssten ... </a:t>
                </a:r>
              </a:p>
              <a:p>
                <a:pPr lvl="1"/>
                <a:r>
                  <a:rPr lang="de-DE" dirty="0"/>
                  <a:t>[Variante 2] die Informationen aus dem jeweils anderen Teil des Modells jenseits des Separators im Vorhinein zusammengetragen und „ausgetauscht“ werden ➝ In allen Fällen hilfreich </a:t>
                </a:r>
                <a:r>
                  <a:rPr lang="de-DE" dirty="0">
                    <a:solidFill>
                      <a:schemeClr val="accent1"/>
                    </a:solidFill>
                  </a:rPr>
                  <a:t>✓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982812" cy="4240848"/>
              </a:xfrm>
              <a:blipFill>
                <a:blip r:embed="rId3"/>
                <a:stretch>
                  <a:fillRect l="-2063" t="-3582" r="-20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03" name="Trapezoid 102">
            <a:extLst>
              <a:ext uri="{FF2B5EF4-FFF2-40B4-BE49-F238E27FC236}">
                <a16:creationId xmlns:a16="http://schemas.microsoft.com/office/drawing/2014/main" id="{EBA69C62-C026-8B4A-A5E8-0C3E95C3E192}"/>
              </a:ext>
            </a:extLst>
          </p:cNvPr>
          <p:cNvSpPr/>
          <p:nvPr/>
        </p:nvSpPr>
        <p:spPr>
          <a:xfrm flipV="1">
            <a:off x="9043663" y="1833225"/>
            <a:ext cx="3031066" cy="1364907"/>
          </a:xfrm>
          <a:prstGeom prst="trapezoid">
            <a:avLst>
              <a:gd name="adj" fmla="val 49985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7FC0B5-B95F-7142-A05F-DC199EEA3F04}"/>
              </a:ext>
            </a:extLst>
          </p:cNvPr>
          <p:cNvGrpSpPr/>
          <p:nvPr/>
        </p:nvGrpSpPr>
        <p:grpSpPr>
          <a:xfrm>
            <a:off x="9279345" y="1874697"/>
            <a:ext cx="2564450" cy="1766222"/>
            <a:chOff x="5912429" y="2314993"/>
            <a:chExt cx="2564450" cy="176622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0CE15AE-16D7-B340-A706-452529E5CDB7}"/>
                </a:ext>
              </a:extLst>
            </p:cNvPr>
            <p:cNvGrpSpPr/>
            <p:nvPr/>
          </p:nvGrpSpPr>
          <p:grpSpPr>
            <a:xfrm>
              <a:off x="5912429" y="2314993"/>
              <a:ext cx="2564450" cy="1766222"/>
              <a:chOff x="5874644" y="2314993"/>
              <a:chExt cx="2564450" cy="17662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E4673EA-497A-A14F-A36E-49FC8C5696A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0CA0E5A-4E46-3045-9428-7F2AA38AA81B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1A682662-7E94-C94E-BF73-5C37A0104B7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8D5EDC5D-55AD-844F-AE5A-79515FD2BB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2A079D0-7635-EB40-9E9A-BD4844EF4DBA}"/>
                  </a:ext>
                </a:extLst>
              </p:cNvPr>
              <p:cNvCxnSpPr>
                <a:cxnSpLocks/>
                <a:stCxn id="59" idx="0"/>
                <a:endCxn id="97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0CC79E4-8E74-504D-8A82-097833F561C5}"/>
                  </a:ext>
                </a:extLst>
              </p:cNvPr>
              <p:cNvCxnSpPr>
                <a:cxnSpLocks/>
                <a:stCxn id="97" idx="1"/>
                <a:endCxn id="43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7467898-BD10-3D4E-ABCD-789805DF317D}"/>
                  </a:ext>
                </a:extLst>
              </p:cNvPr>
              <p:cNvCxnSpPr>
                <a:cxnSpLocks/>
                <a:stCxn id="57" idx="3"/>
                <a:endCxn id="97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342999-24AC-B949-962F-70730A686926}"/>
                  </a:ext>
                </a:extLst>
              </p:cNvPr>
              <p:cNvCxnSpPr>
                <a:cxnSpLocks/>
                <a:stCxn id="59" idx="4"/>
                <a:endCxn id="64" idx="0"/>
              </p:cNvCxnSpPr>
              <p:nvPr/>
            </p:nvCxnSpPr>
            <p:spPr>
              <a:xfrm>
                <a:off x="7165195" y="3638434"/>
                <a:ext cx="0" cy="20422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CAC1E52-D85F-6140-8409-8C05BC39FCA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B78ADFF-91F7-4B43-B4A6-0B2104DC09B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6AB25C41-AA20-0347-AC71-743413EC33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6D300DA-EB80-974D-8B3A-B47B801B869C}"/>
                  </a:ext>
                </a:extLst>
              </p:cNvPr>
              <p:cNvGrpSpPr/>
              <p:nvPr/>
            </p:nvGrpSpPr>
            <p:grpSpPr>
              <a:xfrm>
                <a:off x="7093195" y="3842659"/>
                <a:ext cx="712439" cy="238556"/>
                <a:chOff x="7093195" y="3842659"/>
                <a:chExt cx="712439" cy="23855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D3D9700-5679-404E-93A2-73EA8DACF005}"/>
                    </a:ext>
                  </a:extLst>
                </p:cNvPr>
                <p:cNvSpPr/>
                <p:nvPr/>
              </p:nvSpPr>
              <p:spPr>
                <a:xfrm>
                  <a:off x="7093195" y="3842659"/>
                  <a:ext cx="144000" cy="144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26965173-88F2-6140-BF25-BFDD927006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1393" y="3865771"/>
                      <a:ext cx="50424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𝑢𝑛𝑡𝑒𝑛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26965173-88F2-6140-BF25-BFDD927006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1393" y="3865771"/>
                      <a:ext cx="50424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975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CF9D338E-A794-D041-AC43-6C35F20252D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1F93F2AC-DEF2-EC47-AD6A-5AA00975285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D72EFB1-4FD5-6A40-B9D3-29BEBC6FC51C}"/>
                </a:ext>
              </a:extLst>
            </p:cNvPr>
            <p:cNvCxnSpPr>
              <a:cxnSpLocks/>
              <a:stCxn id="59" idx="6"/>
              <a:endCxn id="101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Hexagon 136">
            <a:extLst>
              <a:ext uri="{FF2B5EF4-FFF2-40B4-BE49-F238E27FC236}">
                <a16:creationId xmlns:a16="http://schemas.microsoft.com/office/drawing/2014/main" id="{4E8FC012-E7A5-B34D-8553-54B8C24A00C3}"/>
              </a:ext>
            </a:extLst>
          </p:cNvPr>
          <p:cNvSpPr/>
          <p:nvPr/>
        </p:nvSpPr>
        <p:spPr>
          <a:xfrm>
            <a:off x="9043663" y="4254623"/>
            <a:ext cx="3031066" cy="1657155"/>
          </a:xfrm>
          <a:prstGeom prst="hexagon">
            <a:avLst>
              <a:gd name="adj" fmla="val 37087"/>
              <a:gd name="vf" fmla="val 115470"/>
            </a:avLst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5CF3B22-1539-DF43-B1E8-5FFE478B3C4B}"/>
              </a:ext>
            </a:extLst>
          </p:cNvPr>
          <p:cNvGrpSpPr/>
          <p:nvPr/>
        </p:nvGrpSpPr>
        <p:grpSpPr>
          <a:xfrm>
            <a:off x="9258838" y="3752592"/>
            <a:ext cx="2580308" cy="2159187"/>
            <a:chOff x="5863640" y="2746890"/>
            <a:chExt cx="2580308" cy="21591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EE7D731-403C-D845-B110-13FAEFC55142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1883C31-3E5C-5E41-B5F3-FC595667F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2342C5E-2D3C-A04F-BDA8-FB8231B3F5A3}"/>
                </a:ext>
              </a:extLst>
            </p:cNvPr>
            <p:cNvCxnSpPr>
              <a:cxnSpLocks/>
              <a:stCxn id="110" idx="5"/>
              <a:endCxn id="132" idx="1"/>
            </p:cNvCxnSpPr>
            <p:nvPr/>
          </p:nvCxnSpPr>
          <p:spPr>
            <a:xfrm>
              <a:off x="6693294" y="3970904"/>
              <a:ext cx="226213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3B29B6F-DBD4-5641-B071-76D8DA8DCA3B}"/>
                </a:ext>
              </a:extLst>
            </p:cNvPr>
            <p:cNvCxnSpPr>
              <a:cxnSpLocks/>
              <a:stCxn id="132" idx="0"/>
              <a:endCxn id="125" idx="4"/>
            </p:cNvCxnSpPr>
            <p:nvPr/>
          </p:nvCxnSpPr>
          <p:spPr>
            <a:xfrm flipV="1">
              <a:off x="6991507" y="3638434"/>
              <a:ext cx="173688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1CC281AB-F9D7-EA4D-9071-B258455AD264}"/>
                    </a:ext>
                  </a:extLst>
                </p:cNvPr>
                <p:cNvSpPr txBox="1"/>
                <p:nvPr/>
              </p:nvSpPr>
              <p:spPr>
                <a:xfrm>
                  <a:off x="7310896" y="2746890"/>
                  <a:ext cx="4321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𝑜𝑏𝑒𝑛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1CC281AB-F9D7-EA4D-9071-B258455AD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0896" y="2746890"/>
                  <a:ext cx="432106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11429" r="-2857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56FD622-8AE2-DF44-8400-52D986927E6F}"/>
                </a:ext>
              </a:extLst>
            </p:cNvPr>
            <p:cNvGrpSpPr/>
            <p:nvPr/>
          </p:nvGrpSpPr>
          <p:grpSpPr>
            <a:xfrm>
              <a:off x="6704298" y="4112587"/>
              <a:ext cx="359209" cy="358866"/>
              <a:chOff x="6704298" y="4112587"/>
              <a:chExt cx="359209" cy="358866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161D80B-E3C3-974D-B58B-AB96E38F1D22}"/>
                  </a:ext>
                </a:extLst>
              </p:cNvPr>
              <p:cNvSpPr/>
              <p:nvPr/>
            </p:nvSpPr>
            <p:spPr>
              <a:xfrm>
                <a:off x="6919507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CF2B19C0-5B7B-8D42-BA8F-57E40AD440DF}"/>
                      </a:ext>
                    </a:extLst>
                  </p:cNvPr>
                  <p:cNvSpPr txBox="1"/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9AA14E5-CB9B-8943-ACBB-780543026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1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286726A-31A1-6F46-8E25-B419565427FD}"/>
                </a:ext>
              </a:extLst>
            </p:cNvPr>
            <p:cNvCxnSpPr>
              <a:cxnSpLocks/>
              <a:stCxn id="125" idx="0"/>
              <a:endCxn id="130" idx="2"/>
            </p:cNvCxnSpPr>
            <p:nvPr/>
          </p:nvCxnSpPr>
          <p:spPr>
            <a:xfrm flipV="1">
              <a:off x="7165195" y="3016120"/>
              <a:ext cx="0" cy="232801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0DF0AF0-B35E-EB47-B409-FC994B960DF9}"/>
                </a:ext>
              </a:extLst>
            </p:cNvPr>
            <p:cNvCxnSpPr>
              <a:cxnSpLocks/>
              <a:stCxn id="125" idx="4"/>
              <a:endCxn id="128" idx="0"/>
            </p:cNvCxnSpPr>
            <p:nvPr/>
          </p:nvCxnSpPr>
          <p:spPr>
            <a:xfrm>
              <a:off x="7165195" y="3638434"/>
              <a:ext cx="148650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BE03D8-B31F-2C40-918B-C7F80B023CB9}"/>
                </a:ext>
              </a:extLst>
            </p:cNvPr>
            <p:cNvCxnSpPr>
              <a:cxnSpLocks/>
              <a:stCxn id="126" idx="0"/>
              <a:endCxn id="128" idx="2"/>
            </p:cNvCxnSpPr>
            <p:nvPr/>
          </p:nvCxnSpPr>
          <p:spPr>
            <a:xfrm flipV="1">
              <a:off x="7163998" y="4256587"/>
              <a:ext cx="149847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77ACF01-3D39-FD4B-98D5-314FAA5B1DC0}"/>
                </a:ext>
              </a:extLst>
            </p:cNvPr>
            <p:cNvCxnSpPr>
              <a:cxnSpLocks/>
              <a:stCxn id="128" idx="3"/>
              <a:endCxn id="124" idx="3"/>
            </p:cNvCxnSpPr>
            <p:nvPr/>
          </p:nvCxnSpPr>
          <p:spPr>
            <a:xfrm flipV="1">
              <a:off x="7385845" y="3970904"/>
              <a:ext cx="228449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15FDEFC-C807-8C4A-B3B5-2780B88430B1}"/>
                </a:ext>
              </a:extLst>
            </p:cNvPr>
            <p:cNvSpPr/>
            <p:nvPr/>
          </p:nvSpPr>
          <p:spPr>
            <a:xfrm>
              <a:off x="7093195" y="2872120"/>
              <a:ext cx="144000" cy="144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3D21E2-2157-8E45-80D4-EF47AB60AB85}"/>
                </a:ext>
              </a:extLst>
            </p:cNvPr>
            <p:cNvGrpSpPr/>
            <p:nvPr/>
          </p:nvGrpSpPr>
          <p:grpSpPr>
            <a:xfrm>
              <a:off x="7241845" y="4112587"/>
              <a:ext cx="355334" cy="358866"/>
              <a:chOff x="7241845" y="4112587"/>
              <a:chExt cx="355334" cy="358866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2FBB8D01-25A8-A140-804B-7C301E885A75}"/>
                  </a:ext>
                </a:extLst>
              </p:cNvPr>
              <p:cNvSpPr/>
              <p:nvPr/>
            </p:nvSpPr>
            <p:spPr>
              <a:xfrm>
                <a:off x="7241845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01D1CAA3-E8BE-9A4C-AC92-D407139F41EA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B3C1560-5B4F-E84D-A096-411F80675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1250" r="-6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5F1A95A-AE1C-D541-9C46-6EDFC4B807D2}"/>
                    </a:ext>
                  </a:extLst>
                </p:cNvPr>
                <p:cNvSpPr txBox="1"/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669E517-5AE4-D84D-820D-6887B8FF4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599A5C3F-09C5-9B49-96E0-0A0D7165372B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C984CEE-6A4D-1A47-BEC5-D3C899B27986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9CA5D4F-4872-5A43-8D28-C8917304E0CA}"/>
                </a:ext>
              </a:extLst>
            </p:cNvPr>
            <p:cNvCxnSpPr>
              <a:cxnSpLocks/>
              <a:stCxn id="132" idx="2"/>
              <a:endCxn id="126" idx="0"/>
            </p:cNvCxnSpPr>
            <p:nvPr/>
          </p:nvCxnSpPr>
          <p:spPr>
            <a:xfrm>
              <a:off x="6991507" y="4256587"/>
              <a:ext cx="172491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239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Unabhängigkeiten zur Rettung!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59979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So einfach? – Erstmal ja...</a:t>
                </a:r>
              </a:p>
              <a:p>
                <a:pPr lvl="1"/>
                <a:r>
                  <a:rPr lang="de-DE" dirty="0"/>
                  <a:t>Durch globale Unabhängigkeit kommt die Information vom anderen Teil des Modells nicht über andere Wege an, sondern kann an der Schnittstelle, i.e., über die Separatoren, mittels </a:t>
                </a:r>
                <a:r>
                  <a:rPr lang="de-DE" i="1" dirty="0"/>
                  <a:t>Nachrichten</a:t>
                </a:r>
                <a:r>
                  <a:rPr lang="de-DE" dirty="0"/>
                  <a:t> ausgetauscht werden</a:t>
                </a:r>
              </a:p>
              <a:p>
                <a:pPr lvl="1"/>
                <a:r>
                  <a:rPr lang="de-DE" dirty="0"/>
                  <a:t>Beispiel:</a:t>
                </a:r>
              </a:p>
              <a:p>
                <a:pPr lvl="2"/>
                <a:r>
                  <a:rPr lang="de-DE" dirty="0"/>
                  <a:t>Separator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zwischen unten und oben:</a:t>
                </a:r>
              </a:p>
              <a:p>
                <a:pPr lvl="3"/>
                <a:r>
                  <a:rPr lang="de-DE" dirty="0"/>
                  <a:t>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𝑢𝑛𝑡𝑒𝑛</m:t>
                        </m:r>
                      </m:sub>
                    </m:sSub>
                  </m:oMath>
                </a14:m>
                <a:r>
                  <a:rPr lang="de-DE" dirty="0"/>
                  <a:t> beinhaltet Informationen über unten: </a:t>
                </a:r>
                <a:br>
                  <a:rPr lang="de-DE" dirty="0"/>
                </a:br>
                <a:r>
                  <a:rPr lang="de-DE" dirty="0"/>
                  <a:t>VE Resultat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aussummiert</a:t>
                </a:r>
              </a:p>
              <a:p>
                <a:pPr lvl="3"/>
                <a:r>
                  <a:rPr lang="de-DE" dirty="0"/>
                  <a:t>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6"/>
                    </a:solidFill>
                  </a:rPr>
                  <a:t> </a:t>
                </a:r>
                <a:r>
                  <a:rPr lang="de-DE" dirty="0"/>
                  <a:t>beinhaltet Informationen über oben: </a:t>
                </a:r>
                <a:br>
                  <a:rPr lang="de-DE" dirty="0"/>
                </a:br>
                <a:r>
                  <a:rPr lang="de-DE" dirty="0"/>
                  <a:t>VE Resultat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𝑁𝑎𝑡𝐷𝑖𝑠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aussummiert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599796" cy="4240848"/>
              </a:xfrm>
              <a:blipFill>
                <a:blip r:embed="rId3"/>
                <a:stretch>
                  <a:fillRect l="-1917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222" name="Trapezoid 221">
            <a:extLst>
              <a:ext uri="{FF2B5EF4-FFF2-40B4-BE49-F238E27FC236}">
                <a16:creationId xmlns:a16="http://schemas.microsoft.com/office/drawing/2014/main" id="{3C1464F9-617D-A449-933A-7BD07A46C4D4}"/>
              </a:ext>
            </a:extLst>
          </p:cNvPr>
          <p:cNvSpPr/>
          <p:nvPr/>
        </p:nvSpPr>
        <p:spPr>
          <a:xfrm flipV="1">
            <a:off x="9043663" y="1833225"/>
            <a:ext cx="3031066" cy="1364907"/>
          </a:xfrm>
          <a:prstGeom prst="trapezoid">
            <a:avLst>
              <a:gd name="adj" fmla="val 49985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Hexagon 201">
            <a:extLst>
              <a:ext uri="{FF2B5EF4-FFF2-40B4-BE49-F238E27FC236}">
                <a16:creationId xmlns:a16="http://schemas.microsoft.com/office/drawing/2014/main" id="{B871E5EC-CA11-8040-89F0-41C1C0BA1681}"/>
              </a:ext>
            </a:extLst>
          </p:cNvPr>
          <p:cNvSpPr/>
          <p:nvPr/>
        </p:nvSpPr>
        <p:spPr>
          <a:xfrm>
            <a:off x="9043663" y="4254623"/>
            <a:ext cx="3031066" cy="1657155"/>
          </a:xfrm>
          <a:prstGeom prst="hexagon">
            <a:avLst>
              <a:gd name="adj" fmla="val 37087"/>
              <a:gd name="vf" fmla="val 115470"/>
            </a:avLst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3755E8A-1204-604A-8DDF-39457F739132}"/>
              </a:ext>
            </a:extLst>
          </p:cNvPr>
          <p:cNvGrpSpPr/>
          <p:nvPr/>
        </p:nvGrpSpPr>
        <p:grpSpPr>
          <a:xfrm>
            <a:off x="9258838" y="3752592"/>
            <a:ext cx="2580308" cy="2159187"/>
            <a:chOff x="5863640" y="2746890"/>
            <a:chExt cx="2580308" cy="21591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BD9185B4-FD8C-4245-BFB5-9935CEBA7B62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1883C31-3E5C-5E41-B5F3-FC595667F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D930580-AB64-D04F-B4A7-867BEF1A1026}"/>
                </a:ext>
              </a:extLst>
            </p:cNvPr>
            <p:cNvCxnSpPr>
              <a:cxnSpLocks/>
              <a:stCxn id="183" idx="5"/>
              <a:endCxn id="200" idx="1"/>
            </p:cNvCxnSpPr>
            <p:nvPr/>
          </p:nvCxnSpPr>
          <p:spPr>
            <a:xfrm>
              <a:off x="6693294" y="3970904"/>
              <a:ext cx="226213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03C418E-78C2-F044-A62C-133A68BFD7A8}"/>
                </a:ext>
              </a:extLst>
            </p:cNvPr>
            <p:cNvCxnSpPr>
              <a:cxnSpLocks/>
              <a:stCxn id="200" idx="0"/>
              <a:endCxn id="195" idx="4"/>
            </p:cNvCxnSpPr>
            <p:nvPr/>
          </p:nvCxnSpPr>
          <p:spPr>
            <a:xfrm flipV="1">
              <a:off x="6991507" y="3638434"/>
              <a:ext cx="173688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ECA6188E-FAD7-5041-B209-CB125A9B0421}"/>
                    </a:ext>
                  </a:extLst>
                </p:cNvPr>
                <p:cNvSpPr txBox="1"/>
                <p:nvPr/>
              </p:nvSpPr>
              <p:spPr>
                <a:xfrm>
                  <a:off x="7310896" y="2746890"/>
                  <a:ext cx="4321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𝑜𝑏𝑒𝑛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ECA6188E-FAD7-5041-B209-CB125A9B04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0896" y="2746890"/>
                  <a:ext cx="432106" cy="215444"/>
                </a:xfrm>
                <a:prstGeom prst="rect">
                  <a:avLst/>
                </a:prstGeom>
                <a:blipFill>
                  <a:blip r:embed="rId19"/>
                  <a:stretch>
                    <a:fillRect l="-11429" r="-2857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ED1DFA6-8EC8-5340-97D6-CF43D163EBDA}"/>
                </a:ext>
              </a:extLst>
            </p:cNvPr>
            <p:cNvGrpSpPr/>
            <p:nvPr/>
          </p:nvGrpSpPr>
          <p:grpSpPr>
            <a:xfrm>
              <a:off x="6704298" y="4112587"/>
              <a:ext cx="359209" cy="358866"/>
              <a:chOff x="6704298" y="4112587"/>
              <a:chExt cx="359209" cy="358866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9B73871-4CAD-BF4F-8AFB-87F4769F6586}"/>
                  </a:ext>
                </a:extLst>
              </p:cNvPr>
              <p:cNvSpPr/>
              <p:nvPr/>
            </p:nvSpPr>
            <p:spPr>
              <a:xfrm>
                <a:off x="6919507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CC59079-FB73-3048-9759-F0CE2594862C}"/>
                      </a:ext>
                    </a:extLst>
                  </p:cNvPr>
                  <p:cNvSpPr txBox="1"/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9AA14E5-CB9B-8943-ACBB-780543026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1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2986121E-4967-FA4E-8461-804E578EF7D6}"/>
                </a:ext>
              </a:extLst>
            </p:cNvPr>
            <p:cNvCxnSpPr>
              <a:cxnSpLocks/>
              <a:stCxn id="195" idx="0"/>
              <a:endCxn id="192" idx="2"/>
            </p:cNvCxnSpPr>
            <p:nvPr/>
          </p:nvCxnSpPr>
          <p:spPr>
            <a:xfrm flipV="1">
              <a:off x="7165195" y="3016120"/>
              <a:ext cx="0" cy="232801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2F1B004-6F8F-5F4A-8B6D-A79045578A83}"/>
                </a:ext>
              </a:extLst>
            </p:cNvPr>
            <p:cNvCxnSpPr>
              <a:cxnSpLocks/>
              <a:stCxn id="195" idx="4"/>
              <a:endCxn id="198" idx="0"/>
            </p:cNvCxnSpPr>
            <p:nvPr/>
          </p:nvCxnSpPr>
          <p:spPr>
            <a:xfrm>
              <a:off x="7165195" y="3638434"/>
              <a:ext cx="148650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658D318-AEF2-3F47-8A63-19D149AEC376}"/>
                </a:ext>
              </a:extLst>
            </p:cNvPr>
            <p:cNvCxnSpPr>
              <a:cxnSpLocks/>
              <a:stCxn id="196" idx="0"/>
              <a:endCxn id="198" idx="2"/>
            </p:cNvCxnSpPr>
            <p:nvPr/>
          </p:nvCxnSpPr>
          <p:spPr>
            <a:xfrm flipV="1">
              <a:off x="7163998" y="4256587"/>
              <a:ext cx="149847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CA24313-37B1-7B42-9879-A168A8BD8A42}"/>
                </a:ext>
              </a:extLst>
            </p:cNvPr>
            <p:cNvCxnSpPr>
              <a:cxnSpLocks/>
              <a:stCxn id="198" idx="3"/>
              <a:endCxn id="194" idx="3"/>
            </p:cNvCxnSpPr>
            <p:nvPr/>
          </p:nvCxnSpPr>
          <p:spPr>
            <a:xfrm flipV="1">
              <a:off x="7385845" y="3970904"/>
              <a:ext cx="228449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F46FD3B8-DC00-4B43-BFF7-C93FF952327B}"/>
                </a:ext>
              </a:extLst>
            </p:cNvPr>
            <p:cNvSpPr/>
            <p:nvPr/>
          </p:nvSpPr>
          <p:spPr>
            <a:xfrm>
              <a:off x="7093195" y="2872120"/>
              <a:ext cx="144000" cy="144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7EB57A20-D035-7244-830F-7720BC3894D5}"/>
                </a:ext>
              </a:extLst>
            </p:cNvPr>
            <p:cNvGrpSpPr/>
            <p:nvPr/>
          </p:nvGrpSpPr>
          <p:grpSpPr>
            <a:xfrm>
              <a:off x="7241845" y="4112587"/>
              <a:ext cx="355334" cy="358866"/>
              <a:chOff x="7241845" y="4112587"/>
              <a:chExt cx="355334" cy="35886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5E8121F-9E50-B94B-9C76-16A39484B04D}"/>
                  </a:ext>
                </a:extLst>
              </p:cNvPr>
              <p:cNvSpPr/>
              <p:nvPr/>
            </p:nvSpPr>
            <p:spPr>
              <a:xfrm>
                <a:off x="7241845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6518A2B8-A4C7-834D-9245-9CBC9BAEAF9E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B3C1560-5B4F-E84D-A096-411F80675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1250" r="-6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B3025CCF-A2F9-B74D-A5B3-7E59AF3D712D}"/>
                    </a:ext>
                  </a:extLst>
                </p:cNvPr>
                <p:cNvSpPr txBox="1"/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669E517-5AE4-D84D-820D-6887B8FF4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7A98BC3C-A5A6-B64F-BD08-5CC09E5D3785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9EE45F16-A5C7-0446-A81A-B2AEEEE2C464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F677A65E-BA83-3540-AB83-6CDD5DB9D1AE}"/>
                </a:ext>
              </a:extLst>
            </p:cNvPr>
            <p:cNvCxnSpPr>
              <a:cxnSpLocks/>
              <a:stCxn id="200" idx="2"/>
              <a:endCxn id="196" idx="0"/>
            </p:cNvCxnSpPr>
            <p:nvPr/>
          </p:nvCxnSpPr>
          <p:spPr>
            <a:xfrm>
              <a:off x="6991507" y="4256587"/>
              <a:ext cx="172491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ECE16F3-F647-304C-83B7-165A469F1D6D}"/>
              </a:ext>
            </a:extLst>
          </p:cNvPr>
          <p:cNvGrpSpPr/>
          <p:nvPr/>
        </p:nvGrpSpPr>
        <p:grpSpPr>
          <a:xfrm>
            <a:off x="9279345" y="1874697"/>
            <a:ext cx="2564450" cy="1766222"/>
            <a:chOff x="5912429" y="2314993"/>
            <a:chExt cx="2564450" cy="1766222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6B421151-9E07-2442-9494-9F5FE532C649}"/>
                </a:ext>
              </a:extLst>
            </p:cNvPr>
            <p:cNvGrpSpPr/>
            <p:nvPr/>
          </p:nvGrpSpPr>
          <p:grpSpPr>
            <a:xfrm>
              <a:off x="5912429" y="2314993"/>
              <a:ext cx="2564450" cy="1766222"/>
              <a:chOff x="5874644" y="2314993"/>
              <a:chExt cx="2564450" cy="17662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33EACE7D-466E-5D47-861E-2A9F37AA2873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4CD1F0D0-90E8-2F4E-9689-EE03473479C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BB0AB299-83DE-1244-AD28-C4F32E4D53A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1" name="TextBox 220">
                      <a:extLst>
                        <a:ext uri="{FF2B5EF4-FFF2-40B4-BE49-F238E27FC236}">
                          <a16:creationId xmlns:a16="http://schemas.microsoft.com/office/drawing/2014/main" id="{CBC84F45-3A2D-3F40-9C8C-13488F4DD9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1981505-3E2B-2E41-BA10-51A8E2BF6D3C}"/>
                  </a:ext>
                </a:extLst>
              </p:cNvPr>
              <p:cNvCxnSpPr>
                <a:cxnSpLocks/>
                <a:stCxn id="215" idx="0"/>
                <a:endCxn id="21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D961E75C-5615-3C4E-8778-AE92077172C2}"/>
                  </a:ext>
                </a:extLst>
              </p:cNvPr>
              <p:cNvCxnSpPr>
                <a:cxnSpLocks/>
                <a:stCxn id="218" idx="1"/>
                <a:endCxn id="206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BB14F562-67A6-5341-99F4-E103DAA8758D}"/>
                  </a:ext>
                </a:extLst>
              </p:cNvPr>
              <p:cNvCxnSpPr>
                <a:cxnSpLocks/>
                <a:stCxn id="214" idx="3"/>
                <a:endCxn id="21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A026593C-ED8E-9849-9FAE-2767D43CA70C}"/>
                  </a:ext>
                </a:extLst>
              </p:cNvPr>
              <p:cNvCxnSpPr>
                <a:cxnSpLocks/>
                <a:stCxn id="215" idx="4"/>
                <a:endCxn id="216" idx="0"/>
              </p:cNvCxnSpPr>
              <p:nvPr/>
            </p:nvCxnSpPr>
            <p:spPr>
              <a:xfrm>
                <a:off x="7165195" y="3638434"/>
                <a:ext cx="0" cy="20422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8402E0FB-5DC4-5649-85EE-30CFC71EDEB3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BAB2E9BF-1E4D-6641-A295-F21A8D0AD425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9" name="TextBox 218">
                      <a:extLst>
                        <a:ext uri="{FF2B5EF4-FFF2-40B4-BE49-F238E27FC236}">
                          <a16:creationId xmlns:a16="http://schemas.microsoft.com/office/drawing/2014/main" id="{550DA98F-0BFA-7949-BBF7-7817C77DBB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2F12BE88-3785-B14E-B64D-8B77672FDC6F}"/>
                  </a:ext>
                </a:extLst>
              </p:cNvPr>
              <p:cNvGrpSpPr/>
              <p:nvPr/>
            </p:nvGrpSpPr>
            <p:grpSpPr>
              <a:xfrm>
                <a:off x="7093195" y="3842659"/>
                <a:ext cx="712439" cy="238556"/>
                <a:chOff x="7093195" y="3842659"/>
                <a:chExt cx="712439" cy="238556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56F15CAB-D7DE-3143-91B6-5A585D9210A2}"/>
                    </a:ext>
                  </a:extLst>
                </p:cNvPr>
                <p:cNvSpPr/>
                <p:nvPr/>
              </p:nvSpPr>
              <p:spPr>
                <a:xfrm>
                  <a:off x="7093195" y="3842659"/>
                  <a:ext cx="144000" cy="144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7" name="TextBox 216">
                      <a:extLst>
                        <a:ext uri="{FF2B5EF4-FFF2-40B4-BE49-F238E27FC236}">
                          <a16:creationId xmlns:a16="http://schemas.microsoft.com/office/drawing/2014/main" id="{DC5C9B0E-2E8A-3C42-A6AA-406E16F9DA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1393" y="3865771"/>
                      <a:ext cx="50424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𝑢𝑛𝑡𝑒𝑛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7" name="TextBox 216">
                      <a:extLst>
                        <a:ext uri="{FF2B5EF4-FFF2-40B4-BE49-F238E27FC236}">
                          <a16:creationId xmlns:a16="http://schemas.microsoft.com/office/drawing/2014/main" id="{DC5C9B0E-2E8A-3C42-A6AA-406E16F9DA1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1393" y="3865771"/>
                      <a:ext cx="504241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975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E46F03AA-442C-6646-9915-6A56CDE311BC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" name="TextBox 214">
                    <a:extLst>
                      <a:ext uri="{FF2B5EF4-FFF2-40B4-BE49-F238E27FC236}">
                        <a16:creationId xmlns:a16="http://schemas.microsoft.com/office/drawing/2014/main" id="{8EF0B557-2B9B-4144-B766-BAC93B12A93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32CEA71-7FFD-DC47-8766-39B87ADC40CA}"/>
                </a:ext>
              </a:extLst>
            </p:cNvPr>
            <p:cNvCxnSpPr>
              <a:cxnSpLocks/>
              <a:stCxn id="215" idx="6"/>
              <a:endCxn id="220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424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Netzwerk von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592967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Aber...</a:t>
                </a:r>
              </a:p>
              <a:p>
                <a:pPr lvl="1"/>
                <a:r>
                  <a:rPr lang="de-DE" dirty="0"/>
                  <a:t>Pro Anfrage beste Schnittstellen suchen nicht effizient</a:t>
                </a:r>
              </a:p>
              <a:p>
                <a:pPr lvl="1"/>
                <a:r>
                  <a:rPr lang="de-DE" dirty="0"/>
                  <a:t>Plus, Motivation: doppelte Rechnungen einsparen</a:t>
                </a:r>
              </a:p>
              <a:p>
                <a:pPr lvl="2"/>
                <a:r>
                  <a:rPr lang="de-DE" dirty="0"/>
                  <a:t>Im Beispiel: Aussummierung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de-DE" dirty="0"/>
                  <a:t> gespart für Anfragen oben, aber fällt auch bei Anfrage 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 an</a:t>
                </a:r>
              </a:p>
              <a:p>
                <a:r>
                  <a:rPr lang="de-DE" dirty="0"/>
                  <a:t>Abhilfe</a:t>
                </a:r>
              </a:p>
              <a:p>
                <a:pPr lvl="1"/>
                <a:r>
                  <a:rPr lang="de-DE" dirty="0"/>
                  <a:t>Netzwerk von möglichst kleinen </a:t>
                </a:r>
                <a:r>
                  <a:rPr lang="de-DE" i="1" dirty="0">
                    <a:solidFill>
                      <a:schemeClr val="accent1"/>
                    </a:solidFill>
                  </a:rPr>
                  <a:t>Clustern</a:t>
                </a:r>
                <a:r>
                  <a:rPr lang="de-DE" dirty="0"/>
                  <a:t> von Zufallsvariablen finden, zwischen denen globale Unabhängigkeiten herrschen</a:t>
                </a:r>
              </a:p>
              <a:p>
                <a:pPr lvl="2"/>
                <a:r>
                  <a:rPr lang="de-DE" dirty="0"/>
                  <a:t>Z.B. rekursiv größere Cluster in kleinere aufteilen</a:t>
                </a:r>
              </a:p>
              <a:p>
                <a:pPr lvl="2"/>
                <a:r>
                  <a:rPr lang="de-DE" dirty="0"/>
                  <a:t>Beispiel: unteres Cluster in zwei Subcluster aufteilen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592967" cy="4240848"/>
              </a:xfrm>
              <a:blipFill>
                <a:blip r:embed="rId3"/>
                <a:stretch>
                  <a:fillRect l="-2500" t="-2687" r="-9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25" name="Trapezoid 124">
            <a:extLst>
              <a:ext uri="{FF2B5EF4-FFF2-40B4-BE49-F238E27FC236}">
                <a16:creationId xmlns:a16="http://schemas.microsoft.com/office/drawing/2014/main" id="{B67266A0-F192-6649-9E83-AA8D97647488}"/>
              </a:ext>
            </a:extLst>
          </p:cNvPr>
          <p:cNvSpPr/>
          <p:nvPr/>
        </p:nvSpPr>
        <p:spPr>
          <a:xfrm flipV="1">
            <a:off x="7881795" y="1648465"/>
            <a:ext cx="3031066" cy="1364907"/>
          </a:xfrm>
          <a:prstGeom prst="trapezoid">
            <a:avLst>
              <a:gd name="adj" fmla="val 48709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Trapezoid 151">
            <a:extLst>
              <a:ext uri="{FF2B5EF4-FFF2-40B4-BE49-F238E27FC236}">
                <a16:creationId xmlns:a16="http://schemas.microsoft.com/office/drawing/2014/main" id="{0E3964E7-EA4F-F94C-96F3-96B625804D3C}"/>
              </a:ext>
            </a:extLst>
          </p:cNvPr>
          <p:cNvSpPr/>
          <p:nvPr/>
        </p:nvSpPr>
        <p:spPr>
          <a:xfrm rot="5400000">
            <a:off x="9872756" y="4110812"/>
            <a:ext cx="1985554" cy="1781286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7404075-5E5D-D447-9B59-24AA8DFD4819}"/>
              </a:ext>
            </a:extLst>
          </p:cNvPr>
          <p:cNvGrpSpPr/>
          <p:nvPr/>
        </p:nvGrpSpPr>
        <p:grpSpPr>
          <a:xfrm>
            <a:off x="9990226" y="4170269"/>
            <a:ext cx="1765950" cy="1657156"/>
            <a:chOff x="6677998" y="3248921"/>
            <a:chExt cx="1765950" cy="1657156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E0334DC-C68F-CF4D-950A-81A50F7D239D}"/>
                </a:ext>
              </a:extLst>
            </p:cNvPr>
            <p:cNvCxnSpPr>
              <a:cxnSpLocks/>
              <a:stCxn id="141" idx="4"/>
              <a:endCxn id="144" idx="0"/>
            </p:cNvCxnSpPr>
            <p:nvPr/>
          </p:nvCxnSpPr>
          <p:spPr>
            <a:xfrm>
              <a:off x="7165195" y="3638434"/>
              <a:ext cx="148650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2C9DB4F-4731-6549-838E-3073B1CBE143}"/>
                </a:ext>
              </a:extLst>
            </p:cNvPr>
            <p:cNvCxnSpPr>
              <a:cxnSpLocks/>
              <a:stCxn id="142" idx="0"/>
              <a:endCxn id="144" idx="2"/>
            </p:cNvCxnSpPr>
            <p:nvPr/>
          </p:nvCxnSpPr>
          <p:spPr>
            <a:xfrm flipV="1">
              <a:off x="7163998" y="4256587"/>
              <a:ext cx="149847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936FF87-ED08-CE44-A638-52CCB2AD6A94}"/>
                </a:ext>
              </a:extLst>
            </p:cNvPr>
            <p:cNvCxnSpPr>
              <a:cxnSpLocks/>
              <a:stCxn id="144" idx="3"/>
              <a:endCxn id="140" idx="3"/>
            </p:cNvCxnSpPr>
            <p:nvPr/>
          </p:nvCxnSpPr>
          <p:spPr>
            <a:xfrm flipV="1">
              <a:off x="7385845" y="3970904"/>
              <a:ext cx="228449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8DF814A1-892B-9B47-A8A1-D4DF3CD4324C}"/>
                </a:ext>
              </a:extLst>
            </p:cNvPr>
            <p:cNvGrpSpPr/>
            <p:nvPr/>
          </p:nvGrpSpPr>
          <p:grpSpPr>
            <a:xfrm>
              <a:off x="7241845" y="4112587"/>
              <a:ext cx="355334" cy="358866"/>
              <a:chOff x="7241845" y="4112587"/>
              <a:chExt cx="355334" cy="358866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06DA291-2CC1-124A-B1E5-4FA0EDBE2A48}"/>
                  </a:ext>
                </a:extLst>
              </p:cNvPr>
              <p:cNvSpPr/>
              <p:nvPr/>
            </p:nvSpPr>
            <p:spPr>
              <a:xfrm>
                <a:off x="7241845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D71A7CA4-CA66-FA40-B4FA-3F80DED8B0CB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B3C1560-5B4F-E84D-A096-411F80675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1250" r="-6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218EC33C-BB2B-0544-A9E0-CE202D734A5B}"/>
                    </a:ext>
                  </a:extLst>
                </p:cNvPr>
                <p:cNvSpPr txBox="1"/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669E517-5AE4-D84D-820D-6887B8FF4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FB1C7C2D-33F2-9344-A0DE-03F5FED00CAE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6403D687-3678-5E46-B539-008C1BCBE177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0" name="Trapezoid 179">
            <a:extLst>
              <a:ext uri="{FF2B5EF4-FFF2-40B4-BE49-F238E27FC236}">
                <a16:creationId xmlns:a16="http://schemas.microsoft.com/office/drawing/2014/main" id="{A0A809A5-EC9D-7144-8B71-5F6A329EFB88}"/>
              </a:ext>
            </a:extLst>
          </p:cNvPr>
          <p:cNvSpPr/>
          <p:nvPr/>
        </p:nvSpPr>
        <p:spPr>
          <a:xfrm rot="16200000">
            <a:off x="7018292" y="3532188"/>
            <a:ext cx="1985555" cy="1815913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D342FC8-82A5-1940-98E4-645FC93D74C2}"/>
              </a:ext>
            </a:extLst>
          </p:cNvPr>
          <p:cNvGrpSpPr/>
          <p:nvPr/>
        </p:nvGrpSpPr>
        <p:grpSpPr>
          <a:xfrm>
            <a:off x="7103110" y="3608960"/>
            <a:ext cx="1787555" cy="1657156"/>
            <a:chOff x="5863640" y="3248921"/>
            <a:chExt cx="1787555" cy="16571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15795C8E-AABC-D64A-886D-3DEBB13E9A80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1883C31-3E5C-5E41-B5F3-FC595667F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30FAD16-0169-D541-9F0B-D432ECC86555}"/>
                </a:ext>
              </a:extLst>
            </p:cNvPr>
            <p:cNvCxnSpPr>
              <a:cxnSpLocks/>
              <a:stCxn id="157" idx="5"/>
              <a:endCxn id="176" idx="1"/>
            </p:cNvCxnSpPr>
            <p:nvPr/>
          </p:nvCxnSpPr>
          <p:spPr>
            <a:xfrm>
              <a:off x="6693294" y="3970904"/>
              <a:ext cx="226213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374A5B1-7E11-604B-94E6-19FCB1B335FD}"/>
                </a:ext>
              </a:extLst>
            </p:cNvPr>
            <p:cNvCxnSpPr>
              <a:cxnSpLocks/>
              <a:stCxn id="176" idx="0"/>
              <a:endCxn id="169" idx="4"/>
            </p:cNvCxnSpPr>
            <p:nvPr/>
          </p:nvCxnSpPr>
          <p:spPr>
            <a:xfrm flipV="1">
              <a:off x="6991507" y="3638434"/>
              <a:ext cx="173688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8BC402D-B154-EA4E-B5DD-3AA4C428907E}"/>
                </a:ext>
              </a:extLst>
            </p:cNvPr>
            <p:cNvGrpSpPr/>
            <p:nvPr/>
          </p:nvGrpSpPr>
          <p:grpSpPr>
            <a:xfrm>
              <a:off x="6704298" y="4112587"/>
              <a:ext cx="359209" cy="358866"/>
              <a:chOff x="6704298" y="4112587"/>
              <a:chExt cx="359209" cy="358866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6C2D600-6269-044F-8783-96F4A54C86B7}"/>
                  </a:ext>
                </a:extLst>
              </p:cNvPr>
              <p:cNvSpPr/>
              <p:nvPr/>
            </p:nvSpPr>
            <p:spPr>
              <a:xfrm>
                <a:off x="6919507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32E66336-04B8-3C45-8644-FB00A8639B62}"/>
                      </a:ext>
                    </a:extLst>
                  </p:cNvPr>
                  <p:cNvSpPr txBox="1"/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9AA14E5-CB9B-8943-ACBB-780543026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1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DD0B9E81-1AC5-7845-8D88-2893FB528614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CF9A41A-E174-C240-9759-E7E7255745B6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0EF8B75-361B-9442-85F7-A96FDE885D7E}"/>
                </a:ext>
              </a:extLst>
            </p:cNvPr>
            <p:cNvCxnSpPr>
              <a:cxnSpLocks/>
              <a:stCxn id="176" idx="2"/>
              <a:endCxn id="170" idx="0"/>
            </p:cNvCxnSpPr>
            <p:nvPr/>
          </p:nvCxnSpPr>
          <p:spPr>
            <a:xfrm>
              <a:off x="6991507" y="4256587"/>
              <a:ext cx="172491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AEAEC-9D68-7B4F-9E47-480FEFD253D4}"/>
              </a:ext>
            </a:extLst>
          </p:cNvPr>
          <p:cNvGrpSpPr/>
          <p:nvPr/>
        </p:nvGrpSpPr>
        <p:grpSpPr>
          <a:xfrm>
            <a:off x="8117477" y="1689937"/>
            <a:ext cx="2564450" cy="1323441"/>
            <a:chOff x="8117477" y="1689937"/>
            <a:chExt cx="2564450" cy="1323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5A345A7-15EB-5244-9804-2DA067BA9165}"/>
                    </a:ext>
                  </a:extLst>
                </p:cNvPr>
                <p:cNvSpPr txBox="1"/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𝑡𝐷𝑖𝑠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5A345A7-15EB-5244-9804-2DA067BA9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1FAF82B-0BAC-E247-9034-5EA791AB0EB7}"/>
                </a:ext>
              </a:extLst>
            </p:cNvPr>
            <p:cNvSpPr/>
            <p:nvPr/>
          </p:nvSpPr>
          <p:spPr>
            <a:xfrm>
              <a:off x="10123927" y="274958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7BC3699-5725-0249-9D34-427ACC4B0348}"/>
                    </a:ext>
                  </a:extLst>
                </p:cNvPr>
                <p:cNvSpPr txBox="1"/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7BC3699-5725-0249-9D34-427ACC4B0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1250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4660BEC-1626-E34F-9907-3CA634CE2AE8}"/>
                </a:ext>
              </a:extLst>
            </p:cNvPr>
            <p:cNvCxnSpPr>
              <a:cxnSpLocks/>
              <a:stCxn id="118" idx="0"/>
              <a:endCxn id="121" idx="2"/>
            </p:cNvCxnSpPr>
            <p:nvPr/>
          </p:nvCxnSpPr>
          <p:spPr>
            <a:xfrm flipV="1">
              <a:off x="9408028" y="2391064"/>
              <a:ext cx="0" cy="232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6B550BE-2625-534E-88AD-D5FE5FECBE78}"/>
                </a:ext>
              </a:extLst>
            </p:cNvPr>
            <p:cNvCxnSpPr>
              <a:cxnSpLocks/>
              <a:stCxn id="121" idx="1"/>
              <a:endCxn id="109" idx="5"/>
            </p:cNvCxnSpPr>
            <p:nvPr/>
          </p:nvCxnSpPr>
          <p:spPr>
            <a:xfrm flipH="1" flipV="1">
              <a:off x="8947131" y="2023144"/>
              <a:ext cx="388897" cy="295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031520A-EC70-484F-8E45-BDBF9CFC75CB}"/>
                </a:ext>
              </a:extLst>
            </p:cNvPr>
            <p:cNvCxnSpPr>
              <a:cxnSpLocks/>
              <a:stCxn id="117" idx="3"/>
              <a:endCxn id="121" idx="3"/>
            </p:cNvCxnSpPr>
            <p:nvPr/>
          </p:nvCxnSpPr>
          <p:spPr>
            <a:xfrm flipH="1">
              <a:off x="9480028" y="2022407"/>
              <a:ext cx="372245" cy="296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71C2B87-AA56-BA46-9A42-872A47D7707D}"/>
                </a:ext>
              </a:extLst>
            </p:cNvPr>
            <p:cNvSpPr/>
            <p:nvPr/>
          </p:nvSpPr>
          <p:spPr>
            <a:xfrm>
              <a:off x="9336028" y="2247064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1AD0204-E86B-1A42-8FFF-A451E2640BA6}"/>
                    </a:ext>
                  </a:extLst>
                </p:cNvPr>
                <p:cNvSpPr txBox="1"/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1AD0204-E86B-1A42-8FFF-A451E2640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blipFill>
                  <a:blip r:embed="rId26"/>
                  <a:stretch>
                    <a:fillRect l="-31250" r="-6250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98E81179-6422-3D42-9F11-5AEA820FC647}"/>
                    </a:ext>
                  </a:extLst>
                </p:cNvPr>
                <p:cNvSpPr txBox="1"/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98E81179-6422-3D42-9F11-5AEA820FC6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blipFill>
                  <a:blip r:embed="rId2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B62A198-BE7A-0C41-A791-8EC56E821922}"/>
                    </a:ext>
                  </a:extLst>
                </p:cNvPr>
                <p:cNvSpPr txBox="1"/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B62A198-BE7A-0C41-A791-8EC56E821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blipFill>
                  <a:blip r:embed="rId2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CFE0611-798F-D24F-BCFF-F7F88BA7DE1D}"/>
                </a:ext>
              </a:extLst>
            </p:cNvPr>
            <p:cNvCxnSpPr>
              <a:cxnSpLocks/>
              <a:stCxn id="118" idx="6"/>
              <a:endCxn id="123" idx="1"/>
            </p:cNvCxnSpPr>
            <p:nvPr/>
          </p:nvCxnSpPr>
          <p:spPr>
            <a:xfrm>
              <a:off x="9894028" y="2818622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4C819D-EF39-5749-B9C2-4C0E13D3817B}"/>
              </a:ext>
            </a:extLst>
          </p:cNvPr>
          <p:cNvCxnSpPr>
            <a:stCxn id="125" idx="1"/>
            <a:endCxn id="180" idx="3"/>
          </p:cNvCxnSpPr>
          <p:nvPr/>
        </p:nvCxnSpPr>
        <p:spPr>
          <a:xfrm flipH="1">
            <a:off x="8011070" y="2330918"/>
            <a:ext cx="203141" cy="1343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94176E-A5B7-D54E-BA88-BC0941B5CABC}"/>
              </a:ext>
            </a:extLst>
          </p:cNvPr>
          <p:cNvCxnSpPr>
            <a:cxnSpLocks/>
            <a:stCxn id="152" idx="2"/>
            <a:endCxn id="180" idx="2"/>
          </p:cNvCxnSpPr>
          <p:nvPr/>
        </p:nvCxnSpPr>
        <p:spPr>
          <a:xfrm flipH="1" flipV="1">
            <a:off x="8919026" y="4440144"/>
            <a:ext cx="1055864" cy="5613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63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Nachrichten im Netzwerk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722121" cy="424084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de-DE" dirty="0"/>
                  <a:t>Damit Anfragen auf Clustern beantwortet werden können, müssen die Cluster unabhängig sind</a:t>
                </a:r>
              </a:p>
              <a:p>
                <a:pPr lvl="1"/>
                <a:r>
                  <a:rPr lang="de-DE" dirty="0"/>
                  <a:t>Dafür müssen die Nachrichten an sämtlichen Schnittstellen zur Verfügung stehen</a:t>
                </a:r>
              </a:p>
              <a:p>
                <a:pPr lvl="1"/>
                <a:r>
                  <a:rPr lang="de-DE" dirty="0"/>
                  <a:t>Wie?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 könnte eine Nachricht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anfordern</a:t>
                </a:r>
              </a:p>
              <a:p>
                <a:pPr lvl="2"/>
                <a:r>
                  <a:rPr lang="de-DE" dirty="0"/>
                  <a:t>Damit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Nachricht berechnen kann, braucht es Nachricht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fordert also die Nachricht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r>
                  <a:rPr lang="de-DE" dirty="0"/>
                  <a:t> an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r>
                  <a:rPr lang="de-DE" dirty="0"/>
                  <a:t> berechnet und schickt die Nachricht,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r>
                  <a:rPr lang="de-DE" dirty="0"/>
                  <a:t>,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Aussummieren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berechnet und schickt die Nachricht,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𝑢𝑛𝑡𝑒𝑛</m:t>
                        </m:r>
                      </m:sub>
                    </m:sSub>
                  </m:oMath>
                </a14:m>
                <a:r>
                  <a:rPr lang="de-DE" dirty="0"/>
                  <a:t> ,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Aussummieren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 hat dann alle Informationen aus dem Modell, um Anfragen an seine Clustervariablen zu beantworten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722121" cy="4240848"/>
              </a:xfrm>
              <a:blipFill>
                <a:blip r:embed="rId3"/>
                <a:stretch>
                  <a:fillRect l="-2260" t="-3881" r="-1507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78" name="Trapezoid 277">
            <a:extLst>
              <a:ext uri="{FF2B5EF4-FFF2-40B4-BE49-F238E27FC236}">
                <a16:creationId xmlns:a16="http://schemas.microsoft.com/office/drawing/2014/main" id="{ACE2CE09-EACC-A84C-BB74-97810675E862}"/>
              </a:ext>
            </a:extLst>
          </p:cNvPr>
          <p:cNvSpPr/>
          <p:nvPr/>
        </p:nvSpPr>
        <p:spPr>
          <a:xfrm flipV="1">
            <a:off x="7881795" y="1648465"/>
            <a:ext cx="3031066" cy="1364907"/>
          </a:xfrm>
          <a:prstGeom prst="trapezoid">
            <a:avLst>
              <a:gd name="adj" fmla="val 48709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9" name="Trapezoid 278">
            <a:extLst>
              <a:ext uri="{FF2B5EF4-FFF2-40B4-BE49-F238E27FC236}">
                <a16:creationId xmlns:a16="http://schemas.microsoft.com/office/drawing/2014/main" id="{F0534F68-2C19-6246-95ED-C9486138A999}"/>
              </a:ext>
            </a:extLst>
          </p:cNvPr>
          <p:cNvSpPr/>
          <p:nvPr/>
        </p:nvSpPr>
        <p:spPr>
          <a:xfrm rot="5400000">
            <a:off x="9872756" y="4110812"/>
            <a:ext cx="1985554" cy="1781286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344D3045-6003-3847-996D-960B788FC13C}"/>
              </a:ext>
            </a:extLst>
          </p:cNvPr>
          <p:cNvGrpSpPr/>
          <p:nvPr/>
        </p:nvGrpSpPr>
        <p:grpSpPr>
          <a:xfrm>
            <a:off x="9990226" y="4170269"/>
            <a:ext cx="1765950" cy="1657156"/>
            <a:chOff x="6677998" y="3248921"/>
            <a:chExt cx="1765950" cy="1657156"/>
          </a:xfrm>
        </p:grpSpPr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23B73BC8-1F52-B84A-96B2-7CC1192785E4}"/>
                </a:ext>
              </a:extLst>
            </p:cNvPr>
            <p:cNvCxnSpPr>
              <a:cxnSpLocks/>
              <a:stCxn id="288" idx="4"/>
              <a:endCxn id="291" idx="0"/>
            </p:cNvCxnSpPr>
            <p:nvPr/>
          </p:nvCxnSpPr>
          <p:spPr>
            <a:xfrm>
              <a:off x="7165195" y="3638434"/>
              <a:ext cx="148650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042F937A-51D9-3B4A-BAEE-E659355F66CC}"/>
                </a:ext>
              </a:extLst>
            </p:cNvPr>
            <p:cNvCxnSpPr>
              <a:cxnSpLocks/>
              <a:stCxn id="289" idx="0"/>
              <a:endCxn id="291" idx="2"/>
            </p:cNvCxnSpPr>
            <p:nvPr/>
          </p:nvCxnSpPr>
          <p:spPr>
            <a:xfrm flipV="1">
              <a:off x="7163998" y="4256587"/>
              <a:ext cx="149847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0B016CD1-A56A-3249-86C6-C78E79B37289}"/>
                </a:ext>
              </a:extLst>
            </p:cNvPr>
            <p:cNvCxnSpPr>
              <a:cxnSpLocks/>
              <a:stCxn id="291" idx="3"/>
              <a:endCxn id="287" idx="3"/>
            </p:cNvCxnSpPr>
            <p:nvPr/>
          </p:nvCxnSpPr>
          <p:spPr>
            <a:xfrm flipV="1">
              <a:off x="7385845" y="3970904"/>
              <a:ext cx="228449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C715550A-682F-7644-81B1-A4B53CFD7CD0}"/>
                </a:ext>
              </a:extLst>
            </p:cNvPr>
            <p:cNvGrpSpPr/>
            <p:nvPr/>
          </p:nvGrpSpPr>
          <p:grpSpPr>
            <a:xfrm>
              <a:off x="7241845" y="4112587"/>
              <a:ext cx="355334" cy="358866"/>
              <a:chOff x="7241845" y="4112587"/>
              <a:chExt cx="355334" cy="358866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FDCF60C-AA26-5441-93F7-0D8212811B89}"/>
                  </a:ext>
                </a:extLst>
              </p:cNvPr>
              <p:cNvSpPr/>
              <p:nvPr/>
            </p:nvSpPr>
            <p:spPr>
              <a:xfrm>
                <a:off x="7241845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2" name="TextBox 291">
                    <a:extLst>
                      <a:ext uri="{FF2B5EF4-FFF2-40B4-BE49-F238E27FC236}">
                        <a16:creationId xmlns:a16="http://schemas.microsoft.com/office/drawing/2014/main" id="{2FBBF8D4-1643-F046-BF6C-A506DAC3C1DC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B3C1560-5B4F-E84D-A096-411F80675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1250" r="-6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" name="TextBox 286">
                  <a:extLst>
                    <a:ext uri="{FF2B5EF4-FFF2-40B4-BE49-F238E27FC236}">
                      <a16:creationId xmlns:a16="http://schemas.microsoft.com/office/drawing/2014/main" id="{864D2EF7-7A44-E34A-9778-8042B292872D}"/>
                    </a:ext>
                  </a:extLst>
                </p:cNvPr>
                <p:cNvSpPr txBox="1"/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669E517-5AE4-D84D-820D-6887B8FF4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930A9B70-97F8-8147-A304-7383CBED0AC5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48DA22AC-34BC-FD4F-A961-E7A4C5F1573D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5" name="Trapezoid 294">
            <a:extLst>
              <a:ext uri="{FF2B5EF4-FFF2-40B4-BE49-F238E27FC236}">
                <a16:creationId xmlns:a16="http://schemas.microsoft.com/office/drawing/2014/main" id="{241F1198-742A-6B4D-AE07-D3E4340A2F9E}"/>
              </a:ext>
            </a:extLst>
          </p:cNvPr>
          <p:cNvSpPr/>
          <p:nvPr/>
        </p:nvSpPr>
        <p:spPr>
          <a:xfrm rot="16200000">
            <a:off x="7018292" y="3532188"/>
            <a:ext cx="1985555" cy="1815913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B51F11C4-F56D-B347-8E87-44881222F7E2}"/>
                  </a:ext>
                </a:extLst>
              </p:cNvPr>
              <p:cNvSpPr txBox="1"/>
              <p:nvPr/>
            </p:nvSpPr>
            <p:spPr>
              <a:xfrm>
                <a:off x="7103110" y="3998473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𝑇𝑟𝑎𝑣𝑒𝑙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B51F11C4-F56D-B347-8E87-44881222F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110" y="3998473"/>
                <a:ext cx="972000" cy="38951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73FDA12A-5560-2B45-89BD-6460F9E4DF28}"/>
              </a:ext>
            </a:extLst>
          </p:cNvPr>
          <p:cNvCxnSpPr>
            <a:cxnSpLocks/>
            <a:stCxn id="297" idx="5"/>
            <a:endCxn id="312" idx="1"/>
          </p:cNvCxnSpPr>
          <p:nvPr/>
        </p:nvCxnSpPr>
        <p:spPr>
          <a:xfrm>
            <a:off x="7932764" y="4330943"/>
            <a:ext cx="226213" cy="2136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A72A69F9-C992-AC4F-9F08-9A9CF7D7F87B}"/>
              </a:ext>
            </a:extLst>
          </p:cNvPr>
          <p:cNvCxnSpPr>
            <a:cxnSpLocks/>
            <a:stCxn id="312" idx="0"/>
            <a:endCxn id="307" idx="4"/>
          </p:cNvCxnSpPr>
          <p:nvPr/>
        </p:nvCxnSpPr>
        <p:spPr>
          <a:xfrm flipV="1">
            <a:off x="8230977" y="3998473"/>
            <a:ext cx="173688" cy="474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AF0C1FBF-FE79-1246-9CEE-58A0ED787B4A}"/>
              </a:ext>
            </a:extLst>
          </p:cNvPr>
          <p:cNvGrpSpPr/>
          <p:nvPr/>
        </p:nvGrpSpPr>
        <p:grpSpPr>
          <a:xfrm>
            <a:off x="7943768" y="4472626"/>
            <a:ext cx="359209" cy="358866"/>
            <a:chOff x="6704298" y="4112587"/>
            <a:chExt cx="359209" cy="358866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229B3C4-7AF5-A246-94DF-901E94A74902}"/>
                </a:ext>
              </a:extLst>
            </p:cNvPr>
            <p:cNvSpPr/>
            <p:nvPr/>
          </p:nvSpPr>
          <p:spPr>
            <a:xfrm>
              <a:off x="6919507" y="4112587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3" name="TextBox 312">
                  <a:extLst>
                    <a:ext uri="{FF2B5EF4-FFF2-40B4-BE49-F238E27FC236}">
                      <a16:creationId xmlns:a16="http://schemas.microsoft.com/office/drawing/2014/main" id="{0932A9BF-05F3-AD4E-98DF-A982BE542666}"/>
                    </a:ext>
                  </a:extLst>
                </p:cNvPr>
                <p:cNvSpPr txBox="1"/>
                <p:nvPr/>
              </p:nvSpPr>
              <p:spPr>
                <a:xfrm>
                  <a:off x="6704298" y="4256009"/>
                  <a:ext cx="19422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9AA14E5-CB9B-8943-ACBB-7805430268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4298" y="4256009"/>
                  <a:ext cx="194220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31250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E5B9A806-F4A1-8C41-B0B4-2F6616A9B03A}"/>
              </a:ext>
            </a:extLst>
          </p:cNvPr>
          <p:cNvCxnSpPr>
            <a:cxnSpLocks/>
            <a:stCxn id="307" idx="4"/>
            <a:endCxn id="310" idx="0"/>
          </p:cNvCxnSpPr>
          <p:nvPr/>
        </p:nvCxnSpPr>
        <p:spPr>
          <a:xfrm>
            <a:off x="8404665" y="3998473"/>
            <a:ext cx="705993" cy="25554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39702BC-6765-444A-95F6-1067A4EFA35E}"/>
              </a:ext>
            </a:extLst>
          </p:cNvPr>
          <p:cNvCxnSpPr>
            <a:cxnSpLocks/>
            <a:stCxn id="308" idx="0"/>
            <a:endCxn id="310" idx="2"/>
          </p:cNvCxnSpPr>
          <p:nvPr/>
        </p:nvCxnSpPr>
        <p:spPr>
          <a:xfrm flipV="1">
            <a:off x="8403468" y="4398020"/>
            <a:ext cx="707190" cy="47858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37BE600D-29AE-6149-89B4-C463D137560C}"/>
              </a:ext>
            </a:extLst>
          </p:cNvPr>
          <p:cNvGrpSpPr/>
          <p:nvPr/>
        </p:nvGrpSpPr>
        <p:grpSpPr>
          <a:xfrm>
            <a:off x="9038658" y="3995876"/>
            <a:ext cx="622654" cy="402144"/>
            <a:chOff x="7799188" y="3635837"/>
            <a:chExt cx="622654" cy="402144"/>
          </a:xfrm>
        </p:grpSpPr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4E0500A4-3AA4-B34C-83E3-907661A4C47D}"/>
                </a:ext>
              </a:extLst>
            </p:cNvPr>
            <p:cNvSpPr/>
            <p:nvPr/>
          </p:nvSpPr>
          <p:spPr>
            <a:xfrm>
              <a:off x="7799188" y="3893981"/>
              <a:ext cx="144000" cy="14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46A1A1AB-EF87-8849-A97E-886F33E7E66D}"/>
                    </a:ext>
                  </a:extLst>
                </p:cNvPr>
                <p:cNvSpPr txBox="1"/>
                <p:nvPr/>
              </p:nvSpPr>
              <p:spPr>
                <a:xfrm>
                  <a:off x="7891504" y="3635837"/>
                  <a:ext cx="53033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𝑟𝑒𝑐h𝑡𝑠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46A1A1AB-EF87-8849-A97E-886F33E7E6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1504" y="3635837"/>
                  <a:ext cx="530338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11628" t="-5556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CFFA1A7D-8186-184D-BE73-0BAFDFAE8294}"/>
                  </a:ext>
                </a:extLst>
              </p:cNvPr>
              <p:cNvSpPr txBox="1"/>
              <p:nvPr/>
            </p:nvSpPr>
            <p:spPr>
              <a:xfrm>
                <a:off x="7918665" y="3608960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CFFA1A7D-8186-184D-BE73-0BAFDFAE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665" y="3608960"/>
                <a:ext cx="972000" cy="389513"/>
              </a:xfrm>
              <a:prstGeom prst="ellipse">
                <a:avLst/>
              </a:prstGeom>
              <a:blipFill>
                <a:blip r:embed="rId26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24081A2C-648B-8249-94FB-2C93A4D8A598}"/>
                  </a:ext>
                </a:extLst>
              </p:cNvPr>
              <p:cNvSpPr txBox="1"/>
              <p:nvPr/>
            </p:nvSpPr>
            <p:spPr>
              <a:xfrm>
                <a:off x="7917468" y="4876603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𝑆𝑖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i="1"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24081A2C-648B-8249-94FB-2C93A4D8A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468" y="4876603"/>
                <a:ext cx="972000" cy="38951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23120D1C-4144-2148-957A-5A29D0273CD9}"/>
              </a:ext>
            </a:extLst>
          </p:cNvPr>
          <p:cNvCxnSpPr>
            <a:cxnSpLocks/>
            <a:stCxn id="312" idx="2"/>
            <a:endCxn id="308" idx="0"/>
          </p:cNvCxnSpPr>
          <p:nvPr/>
        </p:nvCxnSpPr>
        <p:spPr>
          <a:xfrm>
            <a:off x="8230977" y="4616626"/>
            <a:ext cx="172491" cy="259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B8E86AE9-8699-A046-8BD5-93B45CDB39A1}"/>
                  </a:ext>
                </a:extLst>
              </p:cNvPr>
              <p:cNvSpPr txBox="1"/>
              <p:nvPr/>
            </p:nvSpPr>
            <p:spPr>
              <a:xfrm>
                <a:off x="8117477" y="1690674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1587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𝑁𝑎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𝑡𝐷𝑖𝑠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B8E86AE9-8699-A046-8BD5-93B45CDB3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77" y="1690674"/>
                <a:ext cx="972000" cy="389513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Rectangle 315">
            <a:extLst>
              <a:ext uri="{FF2B5EF4-FFF2-40B4-BE49-F238E27FC236}">
                <a16:creationId xmlns:a16="http://schemas.microsoft.com/office/drawing/2014/main" id="{8A0B6310-D94F-944B-9190-FD0D0E96EDD0}"/>
              </a:ext>
            </a:extLst>
          </p:cNvPr>
          <p:cNvSpPr/>
          <p:nvPr/>
        </p:nvSpPr>
        <p:spPr>
          <a:xfrm>
            <a:off x="10123927" y="2749581"/>
            <a:ext cx="144000" cy="144000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1BE267AC-D88B-D14C-8209-DF52375B0B51}"/>
                  </a:ext>
                </a:extLst>
              </p:cNvPr>
              <p:cNvSpPr txBox="1"/>
              <p:nvPr/>
            </p:nvSpPr>
            <p:spPr>
              <a:xfrm>
                <a:off x="9304676" y="1990825"/>
                <a:ext cx="1900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1BE267AC-D88B-D14C-8209-DF52375B0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676" y="1990825"/>
                <a:ext cx="190052" cy="215444"/>
              </a:xfrm>
              <a:prstGeom prst="rect">
                <a:avLst/>
              </a:prstGeom>
              <a:blipFill>
                <a:blip r:embed="rId29"/>
                <a:stretch>
                  <a:fillRect l="-31250" b="-2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65A9D36B-0925-3D44-BD40-C1A7DA2673E3}"/>
              </a:ext>
            </a:extLst>
          </p:cNvPr>
          <p:cNvCxnSpPr>
            <a:cxnSpLocks/>
            <a:stCxn id="327" idx="0"/>
            <a:endCxn id="322" idx="2"/>
          </p:cNvCxnSpPr>
          <p:nvPr/>
        </p:nvCxnSpPr>
        <p:spPr>
          <a:xfrm flipV="1">
            <a:off x="9408028" y="2391064"/>
            <a:ext cx="0" cy="2328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A79B561D-F7B3-8441-BAF4-1D770CFA156E}"/>
              </a:ext>
            </a:extLst>
          </p:cNvPr>
          <p:cNvCxnSpPr>
            <a:cxnSpLocks/>
            <a:stCxn id="322" idx="1"/>
            <a:endCxn id="315" idx="5"/>
          </p:cNvCxnSpPr>
          <p:nvPr/>
        </p:nvCxnSpPr>
        <p:spPr>
          <a:xfrm flipH="1" flipV="1">
            <a:off x="8947131" y="2023144"/>
            <a:ext cx="388897" cy="295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C7223831-6DF0-0E48-9854-929D6659CFF7}"/>
              </a:ext>
            </a:extLst>
          </p:cNvPr>
          <p:cNvCxnSpPr>
            <a:cxnSpLocks/>
            <a:stCxn id="326" idx="3"/>
            <a:endCxn id="322" idx="3"/>
          </p:cNvCxnSpPr>
          <p:nvPr/>
        </p:nvCxnSpPr>
        <p:spPr>
          <a:xfrm flipH="1">
            <a:off x="9480028" y="2022407"/>
            <a:ext cx="372245" cy="2966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ECCCE66E-B939-5348-9648-455F376F0158}"/>
              </a:ext>
            </a:extLst>
          </p:cNvPr>
          <p:cNvCxnSpPr>
            <a:cxnSpLocks/>
            <a:stCxn id="327" idx="4"/>
            <a:endCxn id="324" idx="0"/>
          </p:cNvCxnSpPr>
          <p:nvPr/>
        </p:nvCxnSpPr>
        <p:spPr>
          <a:xfrm>
            <a:off x="9408028" y="3013378"/>
            <a:ext cx="0" cy="21438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0D0ABF2-063E-7A46-8EDB-20A627660D61}"/>
              </a:ext>
            </a:extLst>
          </p:cNvPr>
          <p:cNvSpPr/>
          <p:nvPr/>
        </p:nvSpPr>
        <p:spPr>
          <a:xfrm>
            <a:off x="9336028" y="2247064"/>
            <a:ext cx="144000" cy="144000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86EB8306-861C-E84A-9D0F-2FA16AD64369}"/>
                  </a:ext>
                </a:extLst>
              </p:cNvPr>
              <p:cNvSpPr txBox="1"/>
              <p:nvPr/>
            </p:nvSpPr>
            <p:spPr>
              <a:xfrm>
                <a:off x="10338157" y="2708577"/>
                <a:ext cx="19421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86EB8306-861C-E84A-9D0F-2FA16AD64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157" y="2708577"/>
                <a:ext cx="194219" cy="215444"/>
              </a:xfrm>
              <a:prstGeom prst="rect">
                <a:avLst/>
              </a:prstGeom>
              <a:blipFill>
                <a:blip r:embed="rId30"/>
                <a:stretch>
                  <a:fillRect l="-31250" r="-6250" b="-3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4" name="Rectangle 323">
            <a:extLst>
              <a:ext uri="{FF2B5EF4-FFF2-40B4-BE49-F238E27FC236}">
                <a16:creationId xmlns:a16="http://schemas.microsoft.com/office/drawing/2014/main" id="{9F721913-732B-FF48-806E-77C8F5E48065}"/>
              </a:ext>
            </a:extLst>
          </p:cNvPr>
          <p:cNvSpPr/>
          <p:nvPr/>
        </p:nvSpPr>
        <p:spPr>
          <a:xfrm>
            <a:off x="9336028" y="3227760"/>
            <a:ext cx="144000" cy="14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1E79C009-DC3D-BE4F-8333-0509E3E5A663}"/>
                  </a:ext>
                </a:extLst>
              </p:cNvPr>
              <p:cNvSpPr txBox="1"/>
              <p:nvPr/>
            </p:nvSpPr>
            <p:spPr>
              <a:xfrm>
                <a:off x="9514942" y="3283725"/>
                <a:ext cx="5042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𝑢𝑛𝑡𝑒𝑛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1E79C009-DC3D-BE4F-8333-0509E3E5A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942" y="3283725"/>
                <a:ext cx="504241" cy="215444"/>
              </a:xfrm>
              <a:prstGeom prst="rect">
                <a:avLst/>
              </a:prstGeom>
              <a:blipFill>
                <a:blip r:embed="rId31"/>
                <a:stretch>
                  <a:fillRect l="-9756" b="-2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D7703B-B7EC-1444-B64F-EB3343820ECF}"/>
                  </a:ext>
                </a:extLst>
              </p:cNvPr>
              <p:cNvSpPr txBox="1"/>
              <p:nvPr/>
            </p:nvSpPr>
            <p:spPr>
              <a:xfrm>
                <a:off x="9709927" y="1689937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D7703B-B7EC-1444-B64F-EB3343820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927" y="1689937"/>
                <a:ext cx="972000" cy="389513"/>
              </a:xfrm>
              <a:prstGeom prst="ellipse">
                <a:avLst/>
              </a:prstGeom>
              <a:blipFill>
                <a:blip r:embed="rId32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9E2D47B9-D2D6-894B-9356-59AC9456B500}"/>
                  </a:ext>
                </a:extLst>
              </p:cNvPr>
              <p:cNvSpPr txBox="1"/>
              <p:nvPr/>
            </p:nvSpPr>
            <p:spPr>
              <a:xfrm>
                <a:off x="8922028" y="2623865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9E2D47B9-D2D6-894B-9356-59AC9456B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2028" y="2623865"/>
                <a:ext cx="972000" cy="389513"/>
              </a:xfrm>
              <a:prstGeom prst="ellipse">
                <a:avLst/>
              </a:prstGeom>
              <a:blipFill>
                <a:blip r:embed="rId33"/>
                <a:stretch>
                  <a:fillRect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CBC1044A-4180-2241-83CB-F7389A81E7D8}"/>
              </a:ext>
            </a:extLst>
          </p:cNvPr>
          <p:cNvCxnSpPr>
            <a:cxnSpLocks/>
            <a:stCxn id="327" idx="6"/>
            <a:endCxn id="316" idx="1"/>
          </p:cNvCxnSpPr>
          <p:nvPr/>
        </p:nvCxnSpPr>
        <p:spPr>
          <a:xfrm>
            <a:off x="9894028" y="2818622"/>
            <a:ext cx="229899" cy="2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4B48496A-6331-AF41-A00D-0EE9A195156C}"/>
              </a:ext>
            </a:extLst>
          </p:cNvPr>
          <p:cNvCxnSpPr>
            <a:stCxn id="278" idx="1"/>
            <a:endCxn id="295" idx="3"/>
          </p:cNvCxnSpPr>
          <p:nvPr/>
        </p:nvCxnSpPr>
        <p:spPr>
          <a:xfrm flipH="1">
            <a:off x="8011070" y="2330918"/>
            <a:ext cx="203141" cy="1343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88B7C481-D46A-6B40-9627-66EA8FB606D4}"/>
              </a:ext>
            </a:extLst>
          </p:cNvPr>
          <p:cNvCxnSpPr>
            <a:cxnSpLocks/>
            <a:stCxn id="279" idx="2"/>
            <a:endCxn id="295" idx="2"/>
          </p:cNvCxnSpPr>
          <p:nvPr/>
        </p:nvCxnSpPr>
        <p:spPr>
          <a:xfrm flipH="1" flipV="1">
            <a:off x="8919026" y="4440144"/>
            <a:ext cx="1055864" cy="5613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8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Nachrichten im Netzwerk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722121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Um jedes beliebige Cluster auf Anfragen vorzubereiten, muss jedes Cluster diese Nachrichten anfordern</a:t>
                </a:r>
              </a:p>
              <a:p>
                <a:r>
                  <a:rPr lang="de-DE" dirty="0"/>
                  <a:t>Verschicken der Nachrichten in zwei Phasen:</a:t>
                </a:r>
              </a:p>
              <a:p>
                <a:pPr lvl="1"/>
                <a:r>
                  <a:rPr lang="de-DE" dirty="0"/>
                  <a:t>Einmal „hin“ und einmal „zurück“, i.e., zwei Nachrichten pro Kante im Netzwerk</a:t>
                </a:r>
              </a:p>
              <a:p>
                <a:pPr lvl="2"/>
                <a:r>
                  <a:rPr lang="de-DE" dirty="0"/>
                  <a:t>„hin“-Nachrichten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 schon vorhanden</a:t>
                </a:r>
              </a:p>
              <a:p>
                <a:pPr lvl="2"/>
                <a:r>
                  <a:rPr lang="de-DE" dirty="0"/>
                  <a:t>“zurück“-Nachrichten: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𝑜𝑏𝑒𝑛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𝑁𝑎𝑡𝐷𝑖𝑠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𝐴𝑟𝑡𝑖𝑓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aussummieren</a:t>
                </a:r>
              </a:p>
              <a:p>
                <a:pPr lvl="3"/>
                <a:r>
                  <a:rPr lang="de-DE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𝑜𝑏𝑒𝑛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aussummieren</a:t>
                </a:r>
              </a:p>
              <a:p>
                <a:pPr lvl="1"/>
                <a:r>
                  <a:rPr lang="de-DE" dirty="0"/>
                  <a:t>Für maximale </a:t>
                </a:r>
                <a:r>
                  <a:rPr lang="de-DE" dirty="0" err="1"/>
                  <a:t>Parallelisierbarkeit</a:t>
                </a:r>
                <a:r>
                  <a:rPr lang="de-DE" dirty="0"/>
                  <a:t>: Von der Peripherie des Netzes gen Zentrum senden und zurück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722121" cy="4240848"/>
              </a:xfrm>
              <a:blipFill>
                <a:blip r:embed="rId3"/>
                <a:stretch>
                  <a:fillRect l="-2448" t="-3582" b="-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78" name="Trapezoid 277">
            <a:extLst>
              <a:ext uri="{FF2B5EF4-FFF2-40B4-BE49-F238E27FC236}">
                <a16:creationId xmlns:a16="http://schemas.microsoft.com/office/drawing/2014/main" id="{ACE2CE09-EACC-A84C-BB74-97810675E862}"/>
              </a:ext>
            </a:extLst>
          </p:cNvPr>
          <p:cNvSpPr/>
          <p:nvPr/>
        </p:nvSpPr>
        <p:spPr>
          <a:xfrm flipV="1">
            <a:off x="7881795" y="1648465"/>
            <a:ext cx="3031066" cy="1364907"/>
          </a:xfrm>
          <a:prstGeom prst="trapezoid">
            <a:avLst>
              <a:gd name="adj" fmla="val 48709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9" name="Trapezoid 278">
            <a:extLst>
              <a:ext uri="{FF2B5EF4-FFF2-40B4-BE49-F238E27FC236}">
                <a16:creationId xmlns:a16="http://schemas.microsoft.com/office/drawing/2014/main" id="{F0534F68-2C19-6246-95ED-C9486138A999}"/>
              </a:ext>
            </a:extLst>
          </p:cNvPr>
          <p:cNvSpPr/>
          <p:nvPr/>
        </p:nvSpPr>
        <p:spPr>
          <a:xfrm rot="5400000">
            <a:off x="9872756" y="4110812"/>
            <a:ext cx="1985554" cy="1781286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CA1DAC08-FD44-4F43-843E-9424F0AD7FE2}"/>
              </a:ext>
            </a:extLst>
          </p:cNvPr>
          <p:cNvCxnSpPr>
            <a:cxnSpLocks/>
            <a:stCxn id="293" idx="0"/>
            <a:endCxn id="288" idx="4"/>
          </p:cNvCxnSpPr>
          <p:nvPr/>
        </p:nvCxnSpPr>
        <p:spPr>
          <a:xfrm flipV="1">
            <a:off x="9781200" y="4559782"/>
            <a:ext cx="696223" cy="47415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6BD650C-7139-7640-A60E-6E798329E54D}"/>
              </a:ext>
            </a:extLst>
          </p:cNvPr>
          <p:cNvGrpSpPr/>
          <p:nvPr/>
        </p:nvGrpSpPr>
        <p:grpSpPr>
          <a:xfrm>
            <a:off x="9059162" y="5033935"/>
            <a:ext cx="849976" cy="307708"/>
            <a:chOff x="5746934" y="4112587"/>
            <a:chExt cx="849976" cy="307708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6B43592-9C1D-204B-AC4D-2FA5A32B12CA}"/>
                </a:ext>
              </a:extLst>
            </p:cNvPr>
            <p:cNvSpPr/>
            <p:nvPr/>
          </p:nvSpPr>
          <p:spPr>
            <a:xfrm>
              <a:off x="6396972" y="4112587"/>
              <a:ext cx="144000" cy="14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BE63BEF2-D03F-C244-9035-F27C2462F8EC}"/>
                    </a:ext>
                  </a:extLst>
                </p:cNvPr>
                <p:cNvSpPr txBox="1"/>
                <p:nvPr/>
              </p:nvSpPr>
              <p:spPr>
                <a:xfrm>
                  <a:off x="5746934" y="4204851"/>
                  <a:ext cx="84997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𝑜𝑏𝑒𝑛</m:t>
                            </m:r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𝑙𝑖𝑛𝑘𝑠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BE63BEF2-D03F-C244-9035-F27C2462F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6934" y="4204851"/>
                  <a:ext cx="849976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5882" r="-1471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23B73BC8-1F52-B84A-96B2-7CC1192785E4}"/>
              </a:ext>
            </a:extLst>
          </p:cNvPr>
          <p:cNvCxnSpPr>
            <a:cxnSpLocks/>
            <a:stCxn id="288" idx="4"/>
            <a:endCxn id="291" idx="0"/>
          </p:cNvCxnSpPr>
          <p:nvPr/>
        </p:nvCxnSpPr>
        <p:spPr>
          <a:xfrm>
            <a:off x="10477423" y="4559782"/>
            <a:ext cx="148650" cy="474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042F937A-51D9-3B4A-BAEE-E659355F66CC}"/>
              </a:ext>
            </a:extLst>
          </p:cNvPr>
          <p:cNvCxnSpPr>
            <a:cxnSpLocks/>
            <a:stCxn id="289" idx="0"/>
            <a:endCxn id="291" idx="2"/>
          </p:cNvCxnSpPr>
          <p:nvPr/>
        </p:nvCxnSpPr>
        <p:spPr>
          <a:xfrm flipV="1">
            <a:off x="10476226" y="5177935"/>
            <a:ext cx="149847" cy="259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0B016CD1-A56A-3249-86C6-C78E79B37289}"/>
              </a:ext>
            </a:extLst>
          </p:cNvPr>
          <p:cNvCxnSpPr>
            <a:cxnSpLocks/>
            <a:stCxn id="291" idx="3"/>
            <a:endCxn id="287" idx="3"/>
          </p:cNvCxnSpPr>
          <p:nvPr/>
        </p:nvCxnSpPr>
        <p:spPr>
          <a:xfrm flipV="1">
            <a:off x="10698073" y="4892252"/>
            <a:ext cx="228449" cy="2136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C715550A-682F-7644-81B1-A4B53CFD7CD0}"/>
              </a:ext>
            </a:extLst>
          </p:cNvPr>
          <p:cNvGrpSpPr/>
          <p:nvPr/>
        </p:nvGrpSpPr>
        <p:grpSpPr>
          <a:xfrm>
            <a:off x="10554073" y="5033935"/>
            <a:ext cx="355334" cy="358866"/>
            <a:chOff x="7241845" y="4112587"/>
            <a:chExt cx="355334" cy="358866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FDCF60C-AA26-5441-93F7-0D8212811B89}"/>
                </a:ext>
              </a:extLst>
            </p:cNvPr>
            <p:cNvSpPr/>
            <p:nvPr/>
          </p:nvSpPr>
          <p:spPr>
            <a:xfrm>
              <a:off x="7241845" y="4112587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2FBBF8D4-1643-F046-BF6C-A506DAC3C1DC}"/>
                    </a:ext>
                  </a:extLst>
                </p:cNvPr>
                <p:cNvSpPr txBox="1"/>
                <p:nvPr/>
              </p:nvSpPr>
              <p:spPr>
                <a:xfrm>
                  <a:off x="7402960" y="4256009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6B3C1560-5B4F-E84D-A096-411F80675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960" y="4256009"/>
                  <a:ext cx="194219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31250" r="-6250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864D2EF7-7A44-E34A-9778-8042B292872D}"/>
                  </a:ext>
                </a:extLst>
              </p:cNvPr>
              <p:cNvSpPr txBox="1"/>
              <p:nvPr/>
            </p:nvSpPr>
            <p:spPr>
              <a:xfrm>
                <a:off x="10784176" y="4559782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𝑇𝑟𝑒𝑎𝑡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864D2EF7-7A44-E34A-9778-8042B2928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176" y="4559782"/>
                <a:ext cx="972000" cy="389513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930A9B70-97F8-8147-A304-7383CBED0AC5}"/>
                  </a:ext>
                </a:extLst>
              </p:cNvPr>
              <p:cNvSpPr txBox="1"/>
              <p:nvPr/>
            </p:nvSpPr>
            <p:spPr>
              <a:xfrm>
                <a:off x="9991423" y="4170269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930A9B70-97F8-8147-A304-7383CBED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423" y="4170269"/>
                <a:ext cx="972000" cy="389513"/>
              </a:xfrm>
              <a:prstGeom prst="ellipse">
                <a:avLst/>
              </a:prstGeom>
              <a:blipFill>
                <a:blip r:embed="rId23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48DA22AC-34BC-FD4F-A961-E7A4C5F1573D}"/>
                  </a:ext>
                </a:extLst>
              </p:cNvPr>
              <p:cNvSpPr txBox="1"/>
              <p:nvPr/>
            </p:nvSpPr>
            <p:spPr>
              <a:xfrm>
                <a:off x="9990226" y="5437912"/>
                <a:ext cx="972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𝑆𝑖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i="1"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48DA22AC-34BC-FD4F-A961-E7A4C5F15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0226" y="5437912"/>
                <a:ext cx="972000" cy="38951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B4CCD07-3E27-114F-B5AF-47A86CF316B4}"/>
              </a:ext>
            </a:extLst>
          </p:cNvPr>
          <p:cNvCxnSpPr>
            <a:cxnSpLocks/>
            <a:stCxn id="293" idx="2"/>
            <a:endCxn id="289" idx="0"/>
          </p:cNvCxnSpPr>
          <p:nvPr/>
        </p:nvCxnSpPr>
        <p:spPr>
          <a:xfrm>
            <a:off x="9781200" y="5177935"/>
            <a:ext cx="695026" cy="2599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Trapezoid 294">
            <a:extLst>
              <a:ext uri="{FF2B5EF4-FFF2-40B4-BE49-F238E27FC236}">
                <a16:creationId xmlns:a16="http://schemas.microsoft.com/office/drawing/2014/main" id="{241F1198-742A-6B4D-AE07-D3E4340A2F9E}"/>
              </a:ext>
            </a:extLst>
          </p:cNvPr>
          <p:cNvSpPr/>
          <p:nvPr/>
        </p:nvSpPr>
        <p:spPr>
          <a:xfrm rot="16200000">
            <a:off x="7018292" y="3532188"/>
            <a:ext cx="1985555" cy="1815913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F1E80A8-AEC7-534A-B984-F9E3E3F4DF4B}"/>
              </a:ext>
            </a:extLst>
          </p:cNvPr>
          <p:cNvGrpSpPr/>
          <p:nvPr/>
        </p:nvGrpSpPr>
        <p:grpSpPr>
          <a:xfrm>
            <a:off x="8117477" y="1689937"/>
            <a:ext cx="2564450" cy="1809232"/>
            <a:chOff x="8117477" y="1689937"/>
            <a:chExt cx="2564450" cy="1809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B8E86AE9-8699-A046-8BD5-93B45CDB39A1}"/>
                    </a:ext>
                  </a:extLst>
                </p:cNvPr>
                <p:cNvSpPr txBox="1"/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𝑡𝐷𝑖𝑠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B8E86AE9-8699-A046-8BD5-93B45CDB39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A0B6310-D94F-944B-9190-FD0D0E96EDD0}"/>
                </a:ext>
              </a:extLst>
            </p:cNvPr>
            <p:cNvSpPr/>
            <p:nvPr/>
          </p:nvSpPr>
          <p:spPr>
            <a:xfrm>
              <a:off x="10123927" y="274958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TextBox 316">
                  <a:extLst>
                    <a:ext uri="{FF2B5EF4-FFF2-40B4-BE49-F238E27FC236}">
                      <a16:creationId xmlns:a16="http://schemas.microsoft.com/office/drawing/2014/main" id="{1BE267AC-D88B-D14C-8209-DF52375B0B51}"/>
                    </a:ext>
                  </a:extLst>
                </p:cNvPr>
                <p:cNvSpPr txBox="1"/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17" name="TextBox 316">
                  <a:extLst>
                    <a:ext uri="{FF2B5EF4-FFF2-40B4-BE49-F238E27FC236}">
                      <a16:creationId xmlns:a16="http://schemas.microsoft.com/office/drawing/2014/main" id="{1BE267AC-D88B-D14C-8209-DF52375B0B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blipFill>
                  <a:blip r:embed="rId27"/>
                  <a:stretch>
                    <a:fillRect l="-31250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65A9D36B-0925-3D44-BD40-C1A7DA2673E3}"/>
                </a:ext>
              </a:extLst>
            </p:cNvPr>
            <p:cNvCxnSpPr>
              <a:cxnSpLocks/>
              <a:stCxn id="327" idx="0"/>
              <a:endCxn id="322" idx="2"/>
            </p:cNvCxnSpPr>
            <p:nvPr/>
          </p:nvCxnSpPr>
          <p:spPr>
            <a:xfrm flipV="1">
              <a:off x="9408028" y="2391064"/>
              <a:ext cx="0" cy="232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79B561D-F7B3-8441-BAF4-1D770CFA156E}"/>
                </a:ext>
              </a:extLst>
            </p:cNvPr>
            <p:cNvCxnSpPr>
              <a:cxnSpLocks/>
              <a:stCxn id="322" idx="1"/>
              <a:endCxn id="315" idx="5"/>
            </p:cNvCxnSpPr>
            <p:nvPr/>
          </p:nvCxnSpPr>
          <p:spPr>
            <a:xfrm flipH="1" flipV="1">
              <a:off x="8947131" y="2023144"/>
              <a:ext cx="388897" cy="295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C7223831-6DF0-0E48-9854-929D6659CFF7}"/>
                </a:ext>
              </a:extLst>
            </p:cNvPr>
            <p:cNvCxnSpPr>
              <a:cxnSpLocks/>
              <a:stCxn id="326" idx="3"/>
              <a:endCxn id="322" idx="3"/>
            </p:cNvCxnSpPr>
            <p:nvPr/>
          </p:nvCxnSpPr>
          <p:spPr>
            <a:xfrm flipH="1">
              <a:off x="9480028" y="2022407"/>
              <a:ext cx="372245" cy="296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ECCCE66E-B939-5348-9648-455F376F0158}"/>
                </a:ext>
              </a:extLst>
            </p:cNvPr>
            <p:cNvCxnSpPr>
              <a:cxnSpLocks/>
              <a:stCxn id="327" idx="4"/>
              <a:endCxn id="324" idx="0"/>
            </p:cNvCxnSpPr>
            <p:nvPr/>
          </p:nvCxnSpPr>
          <p:spPr>
            <a:xfrm>
              <a:off x="9408028" y="3013378"/>
              <a:ext cx="0" cy="21438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D0D0ABF2-063E-7A46-8EDB-20A627660D61}"/>
                </a:ext>
              </a:extLst>
            </p:cNvPr>
            <p:cNvSpPr/>
            <p:nvPr/>
          </p:nvSpPr>
          <p:spPr>
            <a:xfrm>
              <a:off x="9336028" y="2247064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86EB8306-861C-E84A-9D0F-2FA16AD64369}"/>
                    </a:ext>
                  </a:extLst>
                </p:cNvPr>
                <p:cNvSpPr txBox="1"/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86EB8306-861C-E84A-9D0F-2FA16AD64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blipFill>
                  <a:blip r:embed="rId28"/>
                  <a:stretch>
                    <a:fillRect l="-31250" r="-6250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9F721913-732B-FF48-806E-77C8F5E48065}"/>
                </a:ext>
              </a:extLst>
            </p:cNvPr>
            <p:cNvSpPr/>
            <p:nvPr/>
          </p:nvSpPr>
          <p:spPr>
            <a:xfrm>
              <a:off x="9336028" y="3227760"/>
              <a:ext cx="144000" cy="14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1E79C009-DC3D-BE4F-8333-0509E3E5A663}"/>
                    </a:ext>
                  </a:extLst>
                </p:cNvPr>
                <p:cNvSpPr txBox="1"/>
                <p:nvPr/>
              </p:nvSpPr>
              <p:spPr>
                <a:xfrm>
                  <a:off x="9514942" y="3283725"/>
                  <a:ext cx="50424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𝑢𝑛𝑡𝑒𝑛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1E79C009-DC3D-BE4F-8333-0509E3E5A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4942" y="3283725"/>
                  <a:ext cx="504241" cy="215444"/>
                </a:xfrm>
                <a:prstGeom prst="rect">
                  <a:avLst/>
                </a:prstGeom>
                <a:blipFill>
                  <a:blip r:embed="rId29"/>
                  <a:stretch>
                    <a:fillRect l="-9756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6" name="TextBox 325">
                  <a:extLst>
                    <a:ext uri="{FF2B5EF4-FFF2-40B4-BE49-F238E27FC236}">
                      <a16:creationId xmlns:a16="http://schemas.microsoft.com/office/drawing/2014/main" id="{C8D7703B-B7EC-1444-B64F-EB3343820ECF}"/>
                    </a:ext>
                  </a:extLst>
                </p:cNvPr>
                <p:cNvSpPr txBox="1"/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6" name="TextBox 325">
                  <a:extLst>
                    <a:ext uri="{FF2B5EF4-FFF2-40B4-BE49-F238E27FC236}">
                      <a16:creationId xmlns:a16="http://schemas.microsoft.com/office/drawing/2014/main" id="{C8D7703B-B7EC-1444-B64F-EB3343820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blipFill>
                  <a:blip r:embed="rId3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7" name="TextBox 326">
                  <a:extLst>
                    <a:ext uri="{FF2B5EF4-FFF2-40B4-BE49-F238E27FC236}">
                      <a16:creationId xmlns:a16="http://schemas.microsoft.com/office/drawing/2014/main" id="{9E2D47B9-D2D6-894B-9356-59AC9456B500}"/>
                    </a:ext>
                  </a:extLst>
                </p:cNvPr>
                <p:cNvSpPr txBox="1"/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7" name="TextBox 326">
                  <a:extLst>
                    <a:ext uri="{FF2B5EF4-FFF2-40B4-BE49-F238E27FC236}">
                      <a16:creationId xmlns:a16="http://schemas.microsoft.com/office/drawing/2014/main" id="{9E2D47B9-D2D6-894B-9356-59AC9456B5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CBC1044A-4180-2241-83CB-F7389A81E7D8}"/>
                </a:ext>
              </a:extLst>
            </p:cNvPr>
            <p:cNvCxnSpPr>
              <a:cxnSpLocks/>
              <a:stCxn id="327" idx="6"/>
              <a:endCxn id="316" idx="1"/>
            </p:cNvCxnSpPr>
            <p:nvPr/>
          </p:nvCxnSpPr>
          <p:spPr>
            <a:xfrm>
              <a:off x="9894028" y="2818622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721A217-E5BE-C54D-B709-FF89662EC310}"/>
              </a:ext>
            </a:extLst>
          </p:cNvPr>
          <p:cNvGrpSpPr/>
          <p:nvPr/>
        </p:nvGrpSpPr>
        <p:grpSpPr>
          <a:xfrm>
            <a:off x="7103110" y="3608960"/>
            <a:ext cx="2558202" cy="1657156"/>
            <a:chOff x="5863640" y="3248921"/>
            <a:chExt cx="2558202" cy="16571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D924006-E96D-7847-84F6-111FA3CCDE0D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1883C31-3E5C-5E41-B5F3-FC595667F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082BF2E-BFE0-4748-9059-40FC9D089A3D}"/>
                </a:ext>
              </a:extLst>
            </p:cNvPr>
            <p:cNvCxnSpPr>
              <a:cxnSpLocks/>
              <a:stCxn id="64" idx="5"/>
              <a:endCxn id="76" idx="1"/>
            </p:cNvCxnSpPr>
            <p:nvPr/>
          </p:nvCxnSpPr>
          <p:spPr>
            <a:xfrm>
              <a:off x="6693294" y="3970904"/>
              <a:ext cx="226213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BD216FF-5001-DB4A-9BF1-77A0A7C54772}"/>
                </a:ext>
              </a:extLst>
            </p:cNvPr>
            <p:cNvCxnSpPr>
              <a:cxnSpLocks/>
              <a:stCxn id="76" idx="0"/>
              <a:endCxn id="71" idx="4"/>
            </p:cNvCxnSpPr>
            <p:nvPr/>
          </p:nvCxnSpPr>
          <p:spPr>
            <a:xfrm flipV="1">
              <a:off x="6991507" y="3638434"/>
              <a:ext cx="173688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2913179-87E6-BA4C-A32C-F64B89D9280A}"/>
                </a:ext>
              </a:extLst>
            </p:cNvPr>
            <p:cNvGrpSpPr/>
            <p:nvPr/>
          </p:nvGrpSpPr>
          <p:grpSpPr>
            <a:xfrm>
              <a:off x="6704298" y="4112587"/>
              <a:ext cx="359209" cy="358866"/>
              <a:chOff x="6704298" y="4112587"/>
              <a:chExt cx="359209" cy="358866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F5AD1AA-5007-8C45-B5C3-CC211A9371DB}"/>
                  </a:ext>
                </a:extLst>
              </p:cNvPr>
              <p:cNvSpPr/>
              <p:nvPr/>
            </p:nvSpPr>
            <p:spPr>
              <a:xfrm>
                <a:off x="6919507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FD3C477D-57AF-D042-8BFF-FDE8D59849AE}"/>
                      </a:ext>
                    </a:extLst>
                  </p:cNvPr>
                  <p:cNvSpPr txBox="1"/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9AA14E5-CB9B-8943-ACBB-780543026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1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1722F0C-9903-3A40-B8CC-B3A474A3E944}"/>
                </a:ext>
              </a:extLst>
            </p:cNvPr>
            <p:cNvCxnSpPr>
              <a:cxnSpLocks/>
              <a:stCxn id="71" idx="4"/>
              <a:endCxn id="74" idx="0"/>
            </p:cNvCxnSpPr>
            <p:nvPr/>
          </p:nvCxnSpPr>
          <p:spPr>
            <a:xfrm>
              <a:off x="7165195" y="3638434"/>
              <a:ext cx="705993" cy="25554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777D559-719C-D847-9222-1F18FF79E895}"/>
                </a:ext>
              </a:extLst>
            </p:cNvPr>
            <p:cNvCxnSpPr>
              <a:cxnSpLocks/>
              <a:stCxn id="72" idx="0"/>
              <a:endCxn id="74" idx="2"/>
            </p:cNvCxnSpPr>
            <p:nvPr/>
          </p:nvCxnSpPr>
          <p:spPr>
            <a:xfrm flipV="1">
              <a:off x="7163998" y="4037981"/>
              <a:ext cx="707190" cy="47858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497771D-C7AC-4B47-B8FD-D012B32CF68A}"/>
                </a:ext>
              </a:extLst>
            </p:cNvPr>
            <p:cNvGrpSpPr/>
            <p:nvPr/>
          </p:nvGrpSpPr>
          <p:grpSpPr>
            <a:xfrm>
              <a:off x="7799188" y="3635837"/>
              <a:ext cx="622654" cy="402144"/>
              <a:chOff x="7799188" y="3635837"/>
              <a:chExt cx="622654" cy="402144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F57AC2C-6375-8B43-8097-CD7C8AF3B895}"/>
                  </a:ext>
                </a:extLst>
              </p:cNvPr>
              <p:cNvSpPr/>
              <p:nvPr/>
            </p:nvSpPr>
            <p:spPr>
              <a:xfrm>
                <a:off x="7799188" y="3893981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6507785-2419-5847-BC4F-AAB2B981F244}"/>
                      </a:ext>
                    </a:extLst>
                  </p:cNvPr>
                  <p:cNvSpPr txBox="1"/>
                  <p:nvPr/>
                </p:nvSpPr>
                <p:spPr>
                  <a:xfrm>
                    <a:off x="7891504" y="3635837"/>
                    <a:ext cx="53033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𝑟𝑒𝑐h𝑡𝑠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6507785-2419-5847-BC4F-AAB2B981F2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1504" y="3635837"/>
                    <a:ext cx="530338" cy="215444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11628" t="-5556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35BA6F-56E5-4848-B33A-638757BF949D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2A65F12-5BFF-6C46-BDCC-9C62078FDB00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9EF9F21-02BD-734D-B753-B166272D1E98}"/>
                </a:ext>
              </a:extLst>
            </p:cNvPr>
            <p:cNvCxnSpPr>
              <a:cxnSpLocks/>
              <a:stCxn id="76" idx="2"/>
              <a:endCxn id="72" idx="0"/>
            </p:cNvCxnSpPr>
            <p:nvPr/>
          </p:nvCxnSpPr>
          <p:spPr>
            <a:xfrm>
              <a:off x="6991507" y="4256587"/>
              <a:ext cx="172491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4B48496A-6331-AF41-A00D-0EE9A195156C}"/>
              </a:ext>
            </a:extLst>
          </p:cNvPr>
          <p:cNvCxnSpPr>
            <a:stCxn id="278" idx="1"/>
            <a:endCxn id="295" idx="3"/>
          </p:cNvCxnSpPr>
          <p:nvPr/>
        </p:nvCxnSpPr>
        <p:spPr>
          <a:xfrm flipH="1">
            <a:off x="8011070" y="2330918"/>
            <a:ext cx="203141" cy="1343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88B7C481-D46A-6B40-9627-66EA8FB606D4}"/>
              </a:ext>
            </a:extLst>
          </p:cNvPr>
          <p:cNvCxnSpPr>
            <a:cxnSpLocks/>
            <a:stCxn id="279" idx="2"/>
            <a:endCxn id="295" idx="2"/>
          </p:cNvCxnSpPr>
          <p:nvPr/>
        </p:nvCxnSpPr>
        <p:spPr>
          <a:xfrm flipH="1" flipV="1">
            <a:off x="8919026" y="4440144"/>
            <a:ext cx="1055864" cy="5613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C523284-410B-BF41-B02D-14CA06E3E6F4}"/>
              </a:ext>
            </a:extLst>
          </p:cNvPr>
          <p:cNvSpPr txBox="1"/>
          <p:nvPr/>
        </p:nvSpPr>
        <p:spPr>
          <a:xfrm>
            <a:off x="6255390" y="720532"/>
            <a:ext cx="266743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Idee verkörpert durch den </a:t>
            </a:r>
            <a:r>
              <a:rPr lang="de-DE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Junction</a:t>
            </a:r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Tree</a:t>
            </a:r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E6F68B2-D4C3-DB4E-9FF2-7E25AA4BE2B1}"/>
                  </a:ext>
                </a:extLst>
              </p:cNvPr>
              <p:cNvSpPr txBox="1"/>
              <p:nvPr/>
            </p:nvSpPr>
            <p:spPr>
              <a:xfrm>
                <a:off x="8543760" y="3119658"/>
                <a:ext cx="43210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𝑜𝑏𝑒𝑛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E6F68B2-D4C3-DB4E-9FF2-7E25AA4BE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760" y="3119658"/>
                <a:ext cx="432106" cy="215444"/>
              </a:xfrm>
              <a:prstGeom prst="rect">
                <a:avLst/>
              </a:prstGeom>
              <a:blipFill>
                <a:blip r:embed="rId34"/>
                <a:stretch>
                  <a:fillRect l="-14286" r="-2857" b="-2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B5405AF-7C4E-EB42-B6CF-2327153FFB50}"/>
              </a:ext>
            </a:extLst>
          </p:cNvPr>
          <p:cNvCxnSpPr>
            <a:cxnSpLocks/>
            <a:stCxn id="71" idx="0"/>
            <a:endCxn id="80" idx="2"/>
          </p:cNvCxnSpPr>
          <p:nvPr/>
        </p:nvCxnSpPr>
        <p:spPr>
          <a:xfrm flipH="1" flipV="1">
            <a:off x="8403468" y="3391447"/>
            <a:ext cx="1197" cy="21751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86348D9-C252-0641-BF14-39B3A0F6CE24}"/>
              </a:ext>
            </a:extLst>
          </p:cNvPr>
          <p:cNvSpPr/>
          <p:nvPr/>
        </p:nvSpPr>
        <p:spPr>
          <a:xfrm>
            <a:off x="8331468" y="3247447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72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Netzwerk von Clustern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Junction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Tree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(Jtree) genannt</a:t>
                </a:r>
              </a:p>
              <a:p>
                <a:pPr lvl="1"/>
                <a:r>
                  <a:rPr lang="de-DE" dirty="0"/>
                  <a:t>Manchmal auch </a:t>
                </a:r>
                <a:r>
                  <a:rPr lang="de-DE" i="1" dirty="0" err="1"/>
                  <a:t>clique</a:t>
                </a:r>
                <a:r>
                  <a:rPr lang="de-DE" i="1" dirty="0"/>
                  <a:t> </a:t>
                </a:r>
                <a:r>
                  <a:rPr lang="de-DE" i="1" dirty="0" err="1"/>
                  <a:t>tree</a:t>
                </a:r>
                <a:r>
                  <a:rPr lang="de-DE" dirty="0"/>
                  <a:t> (PGM Buch), </a:t>
                </a:r>
                <a:r>
                  <a:rPr lang="de-DE" i="1" dirty="0" err="1"/>
                  <a:t>jointree</a:t>
                </a:r>
                <a:r>
                  <a:rPr lang="de-DE" dirty="0"/>
                  <a:t> (</a:t>
                </a:r>
                <a:r>
                  <a:rPr lang="de-DE" dirty="0" err="1"/>
                  <a:t>Darwiche</a:t>
                </a:r>
                <a:r>
                  <a:rPr lang="de-DE" dirty="0"/>
                  <a:t> Buch), Markov Bäume genannt</a:t>
                </a:r>
              </a:p>
              <a:p>
                <a:r>
                  <a:rPr lang="de-DE" dirty="0"/>
                  <a:t>Formale Definition: </a:t>
                </a:r>
                <a:r>
                  <a:rPr lang="de-DE" dirty="0">
                    <a:solidFill>
                      <a:schemeClr val="accent1"/>
                    </a:solidFill>
                  </a:rPr>
                  <a:t>Jtree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Azyklischer ungerichteter Graph</a:t>
                </a:r>
              </a:p>
              <a:p>
                <a:pPr lvl="2"/>
                <a:r>
                  <a:rPr lang="de-DE" dirty="0"/>
                  <a:t>Knoten sind Mengen von Zufallsvariablen, genannt </a:t>
                </a:r>
                <a:r>
                  <a:rPr lang="de-DE" dirty="0">
                    <a:solidFill>
                      <a:schemeClr val="accent1"/>
                    </a:solidFill>
                  </a:rPr>
                  <a:t>Cluster</a:t>
                </a:r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Muss folgende Eigenschaften für ein Modell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de-DE" dirty="0"/>
                  <a:t> erfüllen (</a:t>
                </a:r>
                <a:r>
                  <a:rPr lang="de-DE" dirty="0">
                    <a:solidFill>
                      <a:srgbClr val="FFC000"/>
                    </a:solidFill>
                  </a:rPr>
                  <a:t>sonst kein Jtree</a:t>
                </a:r>
                <a:r>
                  <a:rPr lang="de-DE" dirty="0"/>
                  <a:t>):</a:t>
                </a:r>
              </a:p>
              <a:p>
                <a:pPr marL="1244600" lvl="3" indent="-457200">
                  <a:buFont typeface="+mj-lt"/>
                  <a:buAutoNum type="arabicPeriod"/>
                </a:pPr>
                <a:r>
                  <a:rPr lang="de-DE" dirty="0"/>
                  <a:t>Alle Cluster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/>
                  <a:t> bestehen aus Zufallsvariablen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de-DE" dirty="0"/>
              </a:p>
              <a:p>
                <a:pPr marL="1244600" lvl="3" indent="-457200">
                  <a:buFont typeface="+mj-lt"/>
                  <a:buAutoNum type="arabicPeriod"/>
                </a:pPr>
                <a:r>
                  <a:rPr lang="de-DE" dirty="0"/>
                  <a:t>Die Argumente der Faktoren kommen zusammen in einem Cluster vor: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de-DE" dirty="0"/>
              </a:p>
              <a:p>
                <a:pPr marL="1244600" lvl="3" indent="-457200">
                  <a:buFont typeface="+mj-lt"/>
                  <a:buAutoNum type="arabicPeriod"/>
                </a:pPr>
                <a:r>
                  <a:rPr lang="de-DE" dirty="0"/>
                  <a:t>[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Running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intersection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property</a:t>
                </a:r>
                <a:r>
                  <a:rPr lang="de-DE" dirty="0"/>
                  <a:t>] Wenn eine Variable in zwei Clustern vorkommt, dann kommt sie in jedem Cluster auf dem Pfad zwischen den zwei Clustern vor: </a:t>
                </a:r>
              </a:p>
              <a:p>
                <a:pPr marL="7874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∃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rv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path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Minimal</a:t>
                </a:r>
                <a:r>
                  <a:rPr lang="de-DE" dirty="0"/>
                  <a:t>: Wenn man keine Zufallsvariable aus einem der Cluster entfernen kann, ohne dass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aufhört ein Jtree für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zu sein, i.e., mindestens eine der drei Jtree-Eigenschaften nicht mehr gilt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4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671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Jtree Eigenschaften am Beispiel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496708" cy="4232395"/>
              </a:xfrm>
            </p:spPr>
            <p:txBody>
              <a:bodyPr>
                <a:normAutofit fontScale="85000" lnSpcReduction="10000"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Alle Cluster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bestehen aus Zufallsvariablen in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de-DE" dirty="0"/>
              </a:p>
              <a:p>
                <a:pPr marL="450850" indent="-457200">
                  <a:buFont typeface="+mj-lt"/>
                  <a:buAutoNum type="arabicPeriod"/>
                </a:pPr>
                <a:r>
                  <a:rPr lang="de-DE" dirty="0"/>
                  <a:t>Die Argumente der Faktoren kommen zusammen in einem Cluster vor: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de-DE" dirty="0"/>
              </a:p>
              <a:p>
                <a:pPr marL="450850" indent="-457200">
                  <a:buFont typeface="+mj-lt"/>
                  <a:buAutoNum type="arabicPeriod"/>
                </a:pPr>
                <a:r>
                  <a:rPr lang="de-DE" dirty="0"/>
                  <a:t>[</a:t>
                </a:r>
                <a:r>
                  <a:rPr lang="en-GB" i="1" dirty="0">
                    <a:solidFill>
                      <a:schemeClr val="accent1"/>
                    </a:solidFill>
                  </a:rPr>
                  <a:t>Running intersection property</a:t>
                </a:r>
                <a:r>
                  <a:rPr lang="de-DE" dirty="0"/>
                  <a:t>] Wenn eine Variable in zwei Clustern vorkommt, dann kommt sie in jedem Cluster auf dem Pfad zwischen den zwei Clustern vor: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∃ 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rv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 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path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marL="279400" indent="-285750"/>
                <a:r>
                  <a:rPr lang="de-DE" dirty="0"/>
                  <a:t>Beispiel: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Jedes Cluster besteht aus Zufallsvariablen des Modells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Jeder Faktor wird von mindestens einem Cluster abgedeckt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b="0" dirty="0"/>
                  <a:t>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kommt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</m:oMath>
                </a14:m>
                <a:r>
                  <a:rPr lang="de-DE" dirty="0"/>
                  <a:t> vor und auf dem Pfad dazwischen vor, nämlich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</m:oMath>
                </a14:m>
                <a:endParaRPr lang="de-DE" dirty="0"/>
              </a:p>
              <a:p>
                <a:pPr marL="544512" lvl="1" indent="-285750"/>
                <a:r>
                  <a:rPr lang="de-DE" dirty="0"/>
                  <a:t>Minimal, da sonst 2. nicht mehr gilt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496708" cy="4232395"/>
              </a:xfrm>
              <a:blipFill>
                <a:blip r:embed="rId3"/>
                <a:stretch>
                  <a:fillRect l="-2144" t="-2994" r="-2924" b="-17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25" name="Trapezoid 124">
            <a:extLst>
              <a:ext uri="{FF2B5EF4-FFF2-40B4-BE49-F238E27FC236}">
                <a16:creationId xmlns:a16="http://schemas.microsoft.com/office/drawing/2014/main" id="{B67266A0-F192-6649-9E83-AA8D97647488}"/>
              </a:ext>
            </a:extLst>
          </p:cNvPr>
          <p:cNvSpPr/>
          <p:nvPr/>
        </p:nvSpPr>
        <p:spPr>
          <a:xfrm flipV="1">
            <a:off x="7881795" y="1648465"/>
            <a:ext cx="3031066" cy="1364907"/>
          </a:xfrm>
          <a:prstGeom prst="trapezoid">
            <a:avLst>
              <a:gd name="adj" fmla="val 48709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Trapezoid 151">
            <a:extLst>
              <a:ext uri="{FF2B5EF4-FFF2-40B4-BE49-F238E27FC236}">
                <a16:creationId xmlns:a16="http://schemas.microsoft.com/office/drawing/2014/main" id="{0E3964E7-EA4F-F94C-96F3-96B625804D3C}"/>
              </a:ext>
            </a:extLst>
          </p:cNvPr>
          <p:cNvSpPr/>
          <p:nvPr/>
        </p:nvSpPr>
        <p:spPr>
          <a:xfrm rot="5400000">
            <a:off x="9872756" y="4110812"/>
            <a:ext cx="1985554" cy="1781286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7404075-5E5D-D447-9B59-24AA8DFD4819}"/>
              </a:ext>
            </a:extLst>
          </p:cNvPr>
          <p:cNvGrpSpPr/>
          <p:nvPr/>
        </p:nvGrpSpPr>
        <p:grpSpPr>
          <a:xfrm>
            <a:off x="9990226" y="4170269"/>
            <a:ext cx="1765950" cy="1657156"/>
            <a:chOff x="6677998" y="3248921"/>
            <a:chExt cx="1765950" cy="1657156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E0334DC-C68F-CF4D-950A-81A50F7D239D}"/>
                </a:ext>
              </a:extLst>
            </p:cNvPr>
            <p:cNvCxnSpPr>
              <a:cxnSpLocks/>
              <a:stCxn id="141" idx="4"/>
              <a:endCxn id="144" idx="0"/>
            </p:cNvCxnSpPr>
            <p:nvPr/>
          </p:nvCxnSpPr>
          <p:spPr>
            <a:xfrm>
              <a:off x="7165195" y="3638434"/>
              <a:ext cx="148650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2C9DB4F-4731-6549-838E-3073B1CBE143}"/>
                </a:ext>
              </a:extLst>
            </p:cNvPr>
            <p:cNvCxnSpPr>
              <a:cxnSpLocks/>
              <a:stCxn id="142" idx="0"/>
              <a:endCxn id="144" idx="2"/>
            </p:cNvCxnSpPr>
            <p:nvPr/>
          </p:nvCxnSpPr>
          <p:spPr>
            <a:xfrm flipV="1">
              <a:off x="7163998" y="4256587"/>
              <a:ext cx="149847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936FF87-ED08-CE44-A638-52CCB2AD6A94}"/>
                </a:ext>
              </a:extLst>
            </p:cNvPr>
            <p:cNvCxnSpPr>
              <a:cxnSpLocks/>
              <a:stCxn id="144" idx="3"/>
              <a:endCxn id="140" idx="3"/>
            </p:cNvCxnSpPr>
            <p:nvPr/>
          </p:nvCxnSpPr>
          <p:spPr>
            <a:xfrm flipV="1">
              <a:off x="7385845" y="3970904"/>
              <a:ext cx="228449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8DF814A1-892B-9B47-A8A1-D4DF3CD4324C}"/>
                </a:ext>
              </a:extLst>
            </p:cNvPr>
            <p:cNvGrpSpPr/>
            <p:nvPr/>
          </p:nvGrpSpPr>
          <p:grpSpPr>
            <a:xfrm>
              <a:off x="7241845" y="4112587"/>
              <a:ext cx="355334" cy="358866"/>
              <a:chOff x="7241845" y="4112587"/>
              <a:chExt cx="355334" cy="358866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06DA291-2CC1-124A-B1E5-4FA0EDBE2A48}"/>
                  </a:ext>
                </a:extLst>
              </p:cNvPr>
              <p:cNvSpPr/>
              <p:nvPr/>
            </p:nvSpPr>
            <p:spPr>
              <a:xfrm>
                <a:off x="7241845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D71A7CA4-CA66-FA40-B4FA-3F80DED8B0CB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B3C1560-5B4F-E84D-A096-411F80675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1250" r="-6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218EC33C-BB2B-0544-A9E0-CE202D734A5B}"/>
                    </a:ext>
                  </a:extLst>
                </p:cNvPr>
                <p:cNvSpPr txBox="1"/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669E517-5AE4-D84D-820D-6887B8FF4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FB1C7C2D-33F2-9344-A0DE-03F5FED00CAE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6403D687-3678-5E46-B539-008C1BCBE177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0" name="Trapezoid 179">
            <a:extLst>
              <a:ext uri="{FF2B5EF4-FFF2-40B4-BE49-F238E27FC236}">
                <a16:creationId xmlns:a16="http://schemas.microsoft.com/office/drawing/2014/main" id="{A0A809A5-EC9D-7144-8B71-5F6A329EFB88}"/>
              </a:ext>
            </a:extLst>
          </p:cNvPr>
          <p:cNvSpPr/>
          <p:nvPr/>
        </p:nvSpPr>
        <p:spPr>
          <a:xfrm rot="16200000">
            <a:off x="7018292" y="3532188"/>
            <a:ext cx="1985555" cy="1815913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D342FC8-82A5-1940-98E4-645FC93D74C2}"/>
              </a:ext>
            </a:extLst>
          </p:cNvPr>
          <p:cNvGrpSpPr/>
          <p:nvPr/>
        </p:nvGrpSpPr>
        <p:grpSpPr>
          <a:xfrm>
            <a:off x="7103110" y="3608960"/>
            <a:ext cx="1787555" cy="1657156"/>
            <a:chOff x="5863640" y="3248921"/>
            <a:chExt cx="1787555" cy="16571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15795C8E-AABC-D64A-886D-3DEBB13E9A80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1883C31-3E5C-5E41-B5F3-FC595667F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30FAD16-0169-D541-9F0B-D432ECC86555}"/>
                </a:ext>
              </a:extLst>
            </p:cNvPr>
            <p:cNvCxnSpPr>
              <a:cxnSpLocks/>
              <a:stCxn id="157" idx="5"/>
              <a:endCxn id="176" idx="1"/>
            </p:cNvCxnSpPr>
            <p:nvPr/>
          </p:nvCxnSpPr>
          <p:spPr>
            <a:xfrm>
              <a:off x="6693294" y="3970904"/>
              <a:ext cx="226213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374A5B1-7E11-604B-94E6-19FCB1B335FD}"/>
                </a:ext>
              </a:extLst>
            </p:cNvPr>
            <p:cNvCxnSpPr>
              <a:cxnSpLocks/>
              <a:stCxn id="176" idx="0"/>
              <a:endCxn id="169" idx="4"/>
            </p:cNvCxnSpPr>
            <p:nvPr/>
          </p:nvCxnSpPr>
          <p:spPr>
            <a:xfrm flipV="1">
              <a:off x="6991507" y="3638434"/>
              <a:ext cx="173688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8BC402D-B154-EA4E-B5DD-3AA4C428907E}"/>
                </a:ext>
              </a:extLst>
            </p:cNvPr>
            <p:cNvGrpSpPr/>
            <p:nvPr/>
          </p:nvGrpSpPr>
          <p:grpSpPr>
            <a:xfrm>
              <a:off x="6704298" y="4112587"/>
              <a:ext cx="359209" cy="358866"/>
              <a:chOff x="6704298" y="4112587"/>
              <a:chExt cx="359209" cy="358866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6C2D600-6269-044F-8783-96F4A54C86B7}"/>
                  </a:ext>
                </a:extLst>
              </p:cNvPr>
              <p:cNvSpPr/>
              <p:nvPr/>
            </p:nvSpPr>
            <p:spPr>
              <a:xfrm>
                <a:off x="6919507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32E66336-04B8-3C45-8644-FB00A8639B62}"/>
                      </a:ext>
                    </a:extLst>
                  </p:cNvPr>
                  <p:cNvSpPr txBox="1"/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9AA14E5-CB9B-8943-ACBB-780543026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1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DD0B9E81-1AC5-7845-8D88-2893FB528614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CF9A41A-E174-C240-9759-E7E7255745B6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0EF8B75-361B-9442-85F7-A96FDE885D7E}"/>
                </a:ext>
              </a:extLst>
            </p:cNvPr>
            <p:cNvCxnSpPr>
              <a:cxnSpLocks/>
              <a:stCxn id="176" idx="2"/>
              <a:endCxn id="170" idx="0"/>
            </p:cNvCxnSpPr>
            <p:nvPr/>
          </p:nvCxnSpPr>
          <p:spPr>
            <a:xfrm>
              <a:off x="6991507" y="4256587"/>
              <a:ext cx="172491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AEAEC-9D68-7B4F-9E47-480FEFD253D4}"/>
              </a:ext>
            </a:extLst>
          </p:cNvPr>
          <p:cNvGrpSpPr/>
          <p:nvPr/>
        </p:nvGrpSpPr>
        <p:grpSpPr>
          <a:xfrm>
            <a:off x="8117477" y="1689937"/>
            <a:ext cx="2564450" cy="1323441"/>
            <a:chOff x="8117477" y="1689937"/>
            <a:chExt cx="2564450" cy="1323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5A345A7-15EB-5244-9804-2DA067BA9165}"/>
                    </a:ext>
                  </a:extLst>
                </p:cNvPr>
                <p:cNvSpPr txBox="1"/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𝑡𝐷𝑖𝑠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5A345A7-15EB-5244-9804-2DA067BA9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1FAF82B-0BAC-E247-9034-5EA791AB0EB7}"/>
                </a:ext>
              </a:extLst>
            </p:cNvPr>
            <p:cNvSpPr/>
            <p:nvPr/>
          </p:nvSpPr>
          <p:spPr>
            <a:xfrm>
              <a:off x="10123927" y="274958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7BC3699-5725-0249-9D34-427ACC4B0348}"/>
                    </a:ext>
                  </a:extLst>
                </p:cNvPr>
                <p:cNvSpPr txBox="1"/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7BC3699-5725-0249-9D34-427ACC4B0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1250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4660BEC-1626-E34F-9907-3CA634CE2AE8}"/>
                </a:ext>
              </a:extLst>
            </p:cNvPr>
            <p:cNvCxnSpPr>
              <a:cxnSpLocks/>
              <a:stCxn id="118" idx="0"/>
              <a:endCxn id="121" idx="2"/>
            </p:cNvCxnSpPr>
            <p:nvPr/>
          </p:nvCxnSpPr>
          <p:spPr>
            <a:xfrm flipV="1">
              <a:off x="9408028" y="2391064"/>
              <a:ext cx="0" cy="232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6B550BE-2625-534E-88AD-D5FE5FECBE78}"/>
                </a:ext>
              </a:extLst>
            </p:cNvPr>
            <p:cNvCxnSpPr>
              <a:cxnSpLocks/>
              <a:stCxn id="121" idx="1"/>
              <a:endCxn id="109" idx="5"/>
            </p:cNvCxnSpPr>
            <p:nvPr/>
          </p:nvCxnSpPr>
          <p:spPr>
            <a:xfrm flipH="1" flipV="1">
              <a:off x="8947131" y="2023144"/>
              <a:ext cx="388897" cy="295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031520A-EC70-484F-8E45-BDBF9CFC75CB}"/>
                </a:ext>
              </a:extLst>
            </p:cNvPr>
            <p:cNvCxnSpPr>
              <a:cxnSpLocks/>
              <a:stCxn id="117" idx="3"/>
              <a:endCxn id="121" idx="3"/>
            </p:cNvCxnSpPr>
            <p:nvPr/>
          </p:nvCxnSpPr>
          <p:spPr>
            <a:xfrm flipH="1">
              <a:off x="9480028" y="2022407"/>
              <a:ext cx="372245" cy="296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71C2B87-AA56-BA46-9A42-872A47D7707D}"/>
                </a:ext>
              </a:extLst>
            </p:cNvPr>
            <p:cNvSpPr/>
            <p:nvPr/>
          </p:nvSpPr>
          <p:spPr>
            <a:xfrm>
              <a:off x="9336028" y="2247064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1AD0204-E86B-1A42-8FFF-A451E2640BA6}"/>
                    </a:ext>
                  </a:extLst>
                </p:cNvPr>
                <p:cNvSpPr txBox="1"/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1AD0204-E86B-1A42-8FFF-A451E2640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blipFill>
                  <a:blip r:embed="rId26"/>
                  <a:stretch>
                    <a:fillRect l="-31250" r="-6250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98E81179-6422-3D42-9F11-5AEA820FC647}"/>
                    </a:ext>
                  </a:extLst>
                </p:cNvPr>
                <p:cNvSpPr txBox="1"/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98E81179-6422-3D42-9F11-5AEA820FC6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blipFill>
                  <a:blip r:embed="rId2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B62A198-BE7A-0C41-A791-8EC56E821922}"/>
                    </a:ext>
                  </a:extLst>
                </p:cNvPr>
                <p:cNvSpPr txBox="1"/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B62A198-BE7A-0C41-A791-8EC56E821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blipFill>
                  <a:blip r:embed="rId2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CFE0611-798F-D24F-BCFF-F7F88BA7DE1D}"/>
                </a:ext>
              </a:extLst>
            </p:cNvPr>
            <p:cNvCxnSpPr>
              <a:cxnSpLocks/>
              <a:stCxn id="118" idx="6"/>
              <a:endCxn id="123" idx="1"/>
            </p:cNvCxnSpPr>
            <p:nvPr/>
          </p:nvCxnSpPr>
          <p:spPr>
            <a:xfrm>
              <a:off x="9894028" y="2818622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4C819D-EF39-5749-B9C2-4C0E13D3817B}"/>
              </a:ext>
            </a:extLst>
          </p:cNvPr>
          <p:cNvCxnSpPr>
            <a:stCxn id="125" idx="1"/>
            <a:endCxn id="180" idx="3"/>
          </p:cNvCxnSpPr>
          <p:nvPr/>
        </p:nvCxnSpPr>
        <p:spPr>
          <a:xfrm flipH="1">
            <a:off x="8011070" y="2330918"/>
            <a:ext cx="203141" cy="1343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94176E-A5B7-D54E-BA88-BC0941B5CABC}"/>
              </a:ext>
            </a:extLst>
          </p:cNvPr>
          <p:cNvCxnSpPr>
            <a:cxnSpLocks/>
            <a:stCxn id="152" idx="2"/>
            <a:endCxn id="180" idx="2"/>
          </p:cNvCxnSpPr>
          <p:nvPr/>
        </p:nvCxnSpPr>
        <p:spPr>
          <a:xfrm flipH="1" flipV="1">
            <a:off x="8919026" y="4440144"/>
            <a:ext cx="1055864" cy="5613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4D77C4-C930-A94A-8537-18A5659AB4BF}"/>
              </a:ext>
            </a:extLst>
          </p:cNvPr>
          <p:cNvGrpSpPr/>
          <p:nvPr/>
        </p:nvGrpSpPr>
        <p:grpSpPr>
          <a:xfrm>
            <a:off x="9363000" y="3115851"/>
            <a:ext cx="2454280" cy="817342"/>
            <a:chOff x="1358857" y="5192309"/>
            <a:chExt cx="2454280" cy="81734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2DA7411-53BC-2C43-94EC-C1DA363A5021}"/>
                </a:ext>
              </a:extLst>
            </p:cNvPr>
            <p:cNvSpPr txBox="1"/>
            <p:nvPr/>
          </p:nvSpPr>
          <p:spPr>
            <a:xfrm>
              <a:off x="1358857" y="5192309"/>
              <a:ext cx="2454280" cy="817342"/>
            </a:xfrm>
            <a:prstGeom prst="cloudCallout">
              <a:avLst>
                <a:gd name="adj1" fmla="val -45899"/>
                <a:gd name="adj2" fmla="val 7447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E3C85E-CF66-9C47-98FA-5B9C3E31D06C}"/>
                </a:ext>
              </a:extLst>
            </p:cNvPr>
            <p:cNvSpPr/>
            <p:nvPr/>
          </p:nvSpPr>
          <p:spPr>
            <a:xfrm>
              <a:off x="1422424" y="5239374"/>
              <a:ext cx="2274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Wie sähe ein nicht-minimaler Jtree aus?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72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789818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Gegeben ein 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mit einem Jtree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Menge der Zufallsvariablen, die in beiden benachbarten Clustern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vorkommen</a:t>
                </a:r>
              </a:p>
              <a:p>
                <a:pPr lvl="2"/>
                <a:r>
                  <a:rPr lang="de-DE" dirty="0"/>
                  <a:t>Formal: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Lokales Modell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eines Clusters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Einem Cluster zugeordnete Faktoren</a:t>
                </a:r>
              </a:p>
              <a:p>
                <a:pPr lvl="2"/>
                <a:r>
                  <a:rPr lang="de-DE" dirty="0"/>
                  <a:t>Es gilt: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partitionieren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𝑜𝑏𝑒𝑛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𝑙𝑖𝑛𝑘𝑠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𝑟𝑒𝑐h𝑡𝑠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789818" cy="4240848"/>
              </a:xfrm>
              <a:blipFill>
                <a:blip r:embed="rId3"/>
                <a:stretch>
                  <a:fillRect l="-2425" t="-2687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986E0FC8-1686-D84C-8AC5-52FC57AEA122}"/>
              </a:ext>
            </a:extLst>
          </p:cNvPr>
          <p:cNvSpPr/>
          <p:nvPr/>
        </p:nvSpPr>
        <p:spPr>
          <a:xfrm flipV="1">
            <a:off x="7881795" y="1648465"/>
            <a:ext cx="3031066" cy="1364907"/>
          </a:xfrm>
          <a:prstGeom prst="trapezoid">
            <a:avLst>
              <a:gd name="adj" fmla="val 48709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A0FFBDC8-061E-6F49-BA5A-DFA311D280FB}"/>
              </a:ext>
            </a:extLst>
          </p:cNvPr>
          <p:cNvSpPr/>
          <p:nvPr/>
        </p:nvSpPr>
        <p:spPr>
          <a:xfrm rot="5400000">
            <a:off x="9872756" y="4110812"/>
            <a:ext cx="1985554" cy="1781286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4743CE-7E79-1F4A-822B-6D59C78FBE0B}"/>
              </a:ext>
            </a:extLst>
          </p:cNvPr>
          <p:cNvGrpSpPr/>
          <p:nvPr/>
        </p:nvGrpSpPr>
        <p:grpSpPr>
          <a:xfrm>
            <a:off x="9990226" y="4170269"/>
            <a:ext cx="1765950" cy="1657156"/>
            <a:chOff x="6677998" y="3248921"/>
            <a:chExt cx="1765950" cy="165715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A2F46FD-B00A-B64C-B209-743DB7C5005E}"/>
                </a:ext>
              </a:extLst>
            </p:cNvPr>
            <p:cNvCxnSpPr>
              <a:cxnSpLocks/>
              <a:stCxn id="15" idx="4"/>
              <a:endCxn id="17" idx="0"/>
            </p:cNvCxnSpPr>
            <p:nvPr/>
          </p:nvCxnSpPr>
          <p:spPr>
            <a:xfrm>
              <a:off x="7165195" y="3638434"/>
              <a:ext cx="148650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B3A7A5-EC96-4442-8C51-E545BCBD266F}"/>
                </a:ext>
              </a:extLst>
            </p:cNvPr>
            <p:cNvCxnSpPr>
              <a:cxnSpLocks/>
              <a:stCxn id="16" idx="0"/>
              <a:endCxn id="17" idx="2"/>
            </p:cNvCxnSpPr>
            <p:nvPr/>
          </p:nvCxnSpPr>
          <p:spPr>
            <a:xfrm flipV="1">
              <a:off x="7163998" y="4256587"/>
              <a:ext cx="149847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9D78DD-C2D7-9B44-AD55-2E9BF8894F19}"/>
                </a:ext>
              </a:extLst>
            </p:cNvPr>
            <p:cNvCxnSpPr>
              <a:cxnSpLocks/>
              <a:stCxn id="17" idx="3"/>
              <a:endCxn id="14" idx="3"/>
            </p:cNvCxnSpPr>
            <p:nvPr/>
          </p:nvCxnSpPr>
          <p:spPr>
            <a:xfrm flipV="1">
              <a:off x="7385845" y="3970904"/>
              <a:ext cx="228449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23CD66-19CD-214E-A936-1F7FA51370C3}"/>
                </a:ext>
              </a:extLst>
            </p:cNvPr>
            <p:cNvGrpSpPr/>
            <p:nvPr/>
          </p:nvGrpSpPr>
          <p:grpSpPr>
            <a:xfrm>
              <a:off x="7241845" y="4112587"/>
              <a:ext cx="355334" cy="358866"/>
              <a:chOff x="7241845" y="4112587"/>
              <a:chExt cx="355334" cy="35886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4D2A47-7AD4-874B-B736-B20A63624DA5}"/>
                  </a:ext>
                </a:extLst>
              </p:cNvPr>
              <p:cNvSpPr/>
              <p:nvPr/>
            </p:nvSpPr>
            <p:spPr>
              <a:xfrm>
                <a:off x="7241845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10622CB-F02B-FC41-9365-0B0F1369960F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B3C1560-5B4F-E84D-A096-411F80675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960" y="4256009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1250" r="-6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68EE82-6726-9F4C-990D-7AA6D356A523}"/>
                    </a:ext>
                  </a:extLst>
                </p:cNvPr>
                <p:cNvSpPr txBox="1"/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669E517-5AE4-D84D-820D-6887B8FF4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638434"/>
                  <a:ext cx="972000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6D68A1-7240-1D41-9DF8-E321298D9B27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431C35-CECF-464D-91D8-55C5CC620082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rapezoid 18">
            <a:extLst>
              <a:ext uri="{FF2B5EF4-FFF2-40B4-BE49-F238E27FC236}">
                <a16:creationId xmlns:a16="http://schemas.microsoft.com/office/drawing/2014/main" id="{EE3EEBFD-AD4F-BB48-9F69-B3926C53B65C}"/>
              </a:ext>
            </a:extLst>
          </p:cNvPr>
          <p:cNvSpPr/>
          <p:nvPr/>
        </p:nvSpPr>
        <p:spPr>
          <a:xfrm rot="16200000">
            <a:off x="7018292" y="3532188"/>
            <a:ext cx="1985555" cy="1815913"/>
          </a:xfrm>
          <a:prstGeom prst="trapezoid">
            <a:avLst/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BD3D83-EB8F-F54E-B913-39FFD07D4313}"/>
              </a:ext>
            </a:extLst>
          </p:cNvPr>
          <p:cNvGrpSpPr/>
          <p:nvPr/>
        </p:nvGrpSpPr>
        <p:grpSpPr>
          <a:xfrm>
            <a:off x="7103110" y="3608960"/>
            <a:ext cx="1787555" cy="1657156"/>
            <a:chOff x="5863640" y="3248921"/>
            <a:chExt cx="1787555" cy="16571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92CFA4-9C73-3446-BB21-5A28E4448B49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1883C31-3E5C-5E41-B5F3-FC595667F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68B4EA-3D28-4843-97FB-02E4B114E0F2}"/>
                </a:ext>
              </a:extLst>
            </p:cNvPr>
            <p:cNvCxnSpPr>
              <a:cxnSpLocks/>
              <a:stCxn id="21" idx="5"/>
              <a:endCxn id="28" idx="1"/>
            </p:cNvCxnSpPr>
            <p:nvPr/>
          </p:nvCxnSpPr>
          <p:spPr>
            <a:xfrm>
              <a:off x="6693294" y="3970904"/>
              <a:ext cx="226213" cy="213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5B7B4B-C753-C74A-B7D4-6778B8FE1CAC}"/>
                </a:ext>
              </a:extLst>
            </p:cNvPr>
            <p:cNvCxnSpPr>
              <a:cxnSpLocks/>
              <a:stCxn id="28" idx="0"/>
              <a:endCxn id="25" idx="4"/>
            </p:cNvCxnSpPr>
            <p:nvPr/>
          </p:nvCxnSpPr>
          <p:spPr>
            <a:xfrm flipV="1">
              <a:off x="6991507" y="3638434"/>
              <a:ext cx="173688" cy="474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993818-4C49-3346-9B95-F13B70DDA58A}"/>
                </a:ext>
              </a:extLst>
            </p:cNvPr>
            <p:cNvGrpSpPr/>
            <p:nvPr/>
          </p:nvGrpSpPr>
          <p:grpSpPr>
            <a:xfrm>
              <a:off x="6704298" y="4112587"/>
              <a:ext cx="359209" cy="358866"/>
              <a:chOff x="6704298" y="4112587"/>
              <a:chExt cx="359209" cy="35886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25681F-E44E-F945-9FB3-C478D461B00C}"/>
                  </a:ext>
                </a:extLst>
              </p:cNvPr>
              <p:cNvSpPr/>
              <p:nvPr/>
            </p:nvSpPr>
            <p:spPr>
              <a:xfrm>
                <a:off x="6919507" y="411258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FCB1142-06BE-7843-9116-DEF01D053021}"/>
                      </a:ext>
                    </a:extLst>
                  </p:cNvPr>
                  <p:cNvSpPr txBox="1"/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9AA14E5-CB9B-8943-ACBB-780543026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4298" y="4256009"/>
                    <a:ext cx="194220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12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D38E72B-2D7E-B245-BD02-17D6ABE1FF8C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9000C97-71B1-034C-B507-A724C8AE54CA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1B922C89-29BC-5249-924E-887156247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B0AEB4B-F28D-9944-B58B-F6BDB8E019F2}"/>
                </a:ext>
              </a:extLst>
            </p:cNvPr>
            <p:cNvCxnSpPr>
              <a:cxnSpLocks/>
              <a:stCxn id="28" idx="2"/>
              <a:endCxn id="26" idx="0"/>
            </p:cNvCxnSpPr>
            <p:nvPr/>
          </p:nvCxnSpPr>
          <p:spPr>
            <a:xfrm>
              <a:off x="6991507" y="4256587"/>
              <a:ext cx="172491" cy="2599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89D576-F59F-E045-AD9D-6D274B1BD563}"/>
              </a:ext>
            </a:extLst>
          </p:cNvPr>
          <p:cNvGrpSpPr/>
          <p:nvPr/>
        </p:nvGrpSpPr>
        <p:grpSpPr>
          <a:xfrm>
            <a:off x="8117477" y="1689937"/>
            <a:ext cx="2564450" cy="1323441"/>
            <a:chOff x="8117477" y="1689937"/>
            <a:chExt cx="2564450" cy="1323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E0E94CC-41B1-0240-A3B0-4AC3E12583E1}"/>
                    </a:ext>
                  </a:extLst>
                </p:cNvPr>
                <p:cNvSpPr txBox="1"/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𝑡𝐷𝑖𝑠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5A345A7-15EB-5244-9804-2DA067BA9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7477" y="1690674"/>
                  <a:ext cx="972000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8FBBDD6-10D6-254B-B24E-D089B27BD1DA}"/>
                </a:ext>
              </a:extLst>
            </p:cNvPr>
            <p:cNvSpPr/>
            <p:nvPr/>
          </p:nvSpPr>
          <p:spPr>
            <a:xfrm>
              <a:off x="10123927" y="274958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6FEB1B2-AFE9-484F-87D1-ECE2A0AF0B8A}"/>
                    </a:ext>
                  </a:extLst>
                </p:cNvPr>
                <p:cNvSpPr txBox="1"/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7BC3699-5725-0249-9D34-427ACC4B0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676" y="1990825"/>
                  <a:ext cx="190052" cy="215444"/>
                </a:xfrm>
                <a:prstGeom prst="rect">
                  <a:avLst/>
                </a:prstGeom>
                <a:blipFill>
                  <a:blip r:embed="rId25"/>
                  <a:stretch>
                    <a:fillRect l="-31250" b="-2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5C53A8B-C93C-A346-AA95-B84B2BB16D2D}"/>
                </a:ext>
              </a:extLst>
            </p:cNvPr>
            <p:cNvCxnSpPr>
              <a:cxnSpLocks/>
              <a:stCxn id="40" idx="0"/>
              <a:endCxn id="37" idx="2"/>
            </p:cNvCxnSpPr>
            <p:nvPr/>
          </p:nvCxnSpPr>
          <p:spPr>
            <a:xfrm flipV="1">
              <a:off x="9408028" y="2391064"/>
              <a:ext cx="0" cy="2328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9629E74-091C-F844-BA23-9F6219B801AA}"/>
                </a:ext>
              </a:extLst>
            </p:cNvPr>
            <p:cNvCxnSpPr>
              <a:cxnSpLocks/>
              <a:stCxn id="37" idx="1"/>
              <a:endCxn id="31" idx="5"/>
            </p:cNvCxnSpPr>
            <p:nvPr/>
          </p:nvCxnSpPr>
          <p:spPr>
            <a:xfrm flipH="1" flipV="1">
              <a:off x="8947131" y="2023144"/>
              <a:ext cx="388897" cy="295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7AE518-7400-DB44-A671-2B9C7DA54968}"/>
                </a:ext>
              </a:extLst>
            </p:cNvPr>
            <p:cNvCxnSpPr>
              <a:cxnSpLocks/>
              <a:stCxn id="39" idx="3"/>
              <a:endCxn id="37" idx="3"/>
            </p:cNvCxnSpPr>
            <p:nvPr/>
          </p:nvCxnSpPr>
          <p:spPr>
            <a:xfrm flipH="1">
              <a:off x="9480028" y="2022407"/>
              <a:ext cx="372245" cy="296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5F6FFE-7659-574D-A2F4-CF3B7A1103DE}"/>
                </a:ext>
              </a:extLst>
            </p:cNvPr>
            <p:cNvSpPr/>
            <p:nvPr/>
          </p:nvSpPr>
          <p:spPr>
            <a:xfrm>
              <a:off x="9336028" y="2247064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2E42FF6-9AD3-EC4B-B9A7-35FB2A3281CE}"/>
                    </a:ext>
                  </a:extLst>
                </p:cNvPr>
                <p:cNvSpPr txBox="1"/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1AD0204-E86B-1A42-8FFF-A451E2640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8157" y="2708577"/>
                  <a:ext cx="194219" cy="215444"/>
                </a:xfrm>
                <a:prstGeom prst="rect">
                  <a:avLst/>
                </a:prstGeom>
                <a:blipFill>
                  <a:blip r:embed="rId26"/>
                  <a:stretch>
                    <a:fillRect l="-31250" r="-6250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C9CB23C-1BC5-B643-AC36-9387BC18CFAB}"/>
                    </a:ext>
                  </a:extLst>
                </p:cNvPr>
                <p:cNvSpPr txBox="1"/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98E81179-6422-3D42-9F11-5AEA820FC6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9927" y="1689937"/>
                  <a:ext cx="972000" cy="389513"/>
                </a:xfrm>
                <a:prstGeom prst="ellipse">
                  <a:avLst/>
                </a:prstGeom>
                <a:blipFill>
                  <a:blip r:embed="rId2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995220D-3201-D94F-9032-0920E6F84F09}"/>
                    </a:ext>
                  </a:extLst>
                </p:cNvPr>
                <p:cNvSpPr txBox="1"/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B62A198-BE7A-0C41-A791-8EC56E821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2028" y="2623865"/>
                  <a:ext cx="972000" cy="389513"/>
                </a:xfrm>
                <a:prstGeom prst="ellipse">
                  <a:avLst/>
                </a:prstGeom>
                <a:blipFill>
                  <a:blip r:embed="rId2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F70C8D-E701-7E49-B528-631D59B8F0A2}"/>
                </a:ext>
              </a:extLst>
            </p:cNvPr>
            <p:cNvCxnSpPr>
              <a:cxnSpLocks/>
              <a:stCxn id="40" idx="6"/>
              <a:endCxn id="32" idx="1"/>
            </p:cNvCxnSpPr>
            <p:nvPr/>
          </p:nvCxnSpPr>
          <p:spPr>
            <a:xfrm>
              <a:off x="9894028" y="2818622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D10CC8-9336-204A-8B98-D94B93235D67}"/>
              </a:ext>
            </a:extLst>
          </p:cNvPr>
          <p:cNvCxnSpPr>
            <a:stCxn id="7" idx="1"/>
            <a:endCxn id="19" idx="3"/>
          </p:cNvCxnSpPr>
          <p:nvPr/>
        </p:nvCxnSpPr>
        <p:spPr>
          <a:xfrm flipH="1">
            <a:off x="8011070" y="2330918"/>
            <a:ext cx="203141" cy="1343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D433BD-B048-EF47-B39B-8D18EA231455}"/>
              </a:ext>
            </a:extLst>
          </p:cNvPr>
          <p:cNvCxnSpPr>
            <a:cxnSpLocks/>
            <a:stCxn id="8" idx="2"/>
            <a:endCxn id="19" idx="2"/>
          </p:cNvCxnSpPr>
          <p:nvPr/>
        </p:nvCxnSpPr>
        <p:spPr>
          <a:xfrm flipH="1" flipV="1">
            <a:off x="8919026" y="4440144"/>
            <a:ext cx="1055864" cy="5613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BCC85E-7F5E-D848-8746-3EBAE58439C1}"/>
              </a:ext>
            </a:extLst>
          </p:cNvPr>
          <p:cNvGrpSpPr/>
          <p:nvPr/>
        </p:nvGrpSpPr>
        <p:grpSpPr>
          <a:xfrm>
            <a:off x="5048501" y="3944678"/>
            <a:ext cx="1828923" cy="817342"/>
            <a:chOff x="1358856" y="5192309"/>
            <a:chExt cx="1828923" cy="81734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1B9231-0613-7346-9377-93B8E3065C5D}"/>
                </a:ext>
              </a:extLst>
            </p:cNvPr>
            <p:cNvSpPr txBox="1"/>
            <p:nvPr/>
          </p:nvSpPr>
          <p:spPr>
            <a:xfrm>
              <a:off x="1358856" y="5192309"/>
              <a:ext cx="1828923" cy="817342"/>
            </a:xfrm>
            <a:prstGeom prst="cloudCallout">
              <a:avLst>
                <a:gd name="adj1" fmla="val -52919"/>
                <a:gd name="adj2" fmla="val 5826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DC7F67-E2EA-464C-9612-6BADBD169DA8}"/>
                </a:ext>
              </a:extLst>
            </p:cNvPr>
            <p:cNvSpPr/>
            <p:nvPr/>
          </p:nvSpPr>
          <p:spPr>
            <a:xfrm>
              <a:off x="1422424" y="5239374"/>
              <a:ext cx="17523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Eindeutige Zuordnung?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CFBE95-3DEE-5349-B15A-CF699F2771C2}"/>
                  </a:ext>
                </a:extLst>
              </p:cNvPr>
              <p:cNvSpPr/>
              <p:nvPr/>
            </p:nvSpPr>
            <p:spPr>
              <a:xfrm>
                <a:off x="6312417" y="2456264"/>
                <a:ext cx="1859612" cy="9355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𝑜𝑏𝑒𝑛</m:t>
                          </m:r>
                        </m:sub>
                      </m:sSub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𝑙𝑖𝑛𝑘𝑠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CFBE95-3DEE-5349-B15A-CF699F2771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417" y="2456264"/>
                <a:ext cx="1859612" cy="935513"/>
              </a:xfrm>
              <a:prstGeom prst="rect">
                <a:avLst/>
              </a:prstGeom>
              <a:blipFill>
                <a:blip r:embed="rId2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AD0E7C3-031C-664A-B3F3-FABFB75F6034}"/>
                  </a:ext>
                </a:extLst>
              </p:cNvPr>
              <p:cNvSpPr/>
              <p:nvPr/>
            </p:nvSpPr>
            <p:spPr>
              <a:xfrm>
                <a:off x="7776555" y="5174390"/>
                <a:ext cx="1985222" cy="9355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𝑙𝑖𝑛𝑘𝑠</m:t>
                          </m:r>
                        </m:sub>
                      </m:sSub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𝑟𝑒𝑐h𝑡𝑠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AD0E7C3-031C-664A-B3F3-FABFB75F6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555" y="5174390"/>
                <a:ext cx="1985222" cy="935513"/>
              </a:xfrm>
              <a:prstGeom prst="rect">
                <a:avLst/>
              </a:prstGeom>
              <a:blipFill>
                <a:blip r:embed="rId3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92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Algorithmus (JT)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</a:t>
                </a:r>
              </a:p>
              <a:p>
                <a:pPr lvl="1"/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Gestellte Anfragen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JT besteht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beantworten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E8F0C-5419-AE44-B4D8-F886931D4D64}"/>
              </a:ext>
            </a:extLst>
          </p:cNvPr>
          <p:cNvSpPr/>
          <p:nvPr/>
        </p:nvSpPr>
        <p:spPr>
          <a:xfrm>
            <a:off x="585216" y="4230624"/>
            <a:ext cx="5535168" cy="377952"/>
          </a:xfrm>
          <a:prstGeom prst="rect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/>
              <p:nvPr/>
            </p:nvSpPr>
            <p:spPr>
              <a:xfrm>
                <a:off x="8249769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9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Brace 38">
            <a:extLst>
              <a:ext uri="{FF2B5EF4-FFF2-40B4-BE49-F238E27FC236}">
                <a16:creationId xmlns:a16="http://schemas.microsoft.com/office/drawing/2014/main" id="{F13E674C-A6AF-A240-8AF1-A756A4A91D16}"/>
              </a:ext>
            </a:extLst>
          </p:cNvPr>
          <p:cNvSpPr/>
          <p:nvPr/>
        </p:nvSpPr>
        <p:spPr>
          <a:xfrm>
            <a:off x="6307282" y="4179477"/>
            <a:ext cx="155863" cy="11967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69FD9F-CC0A-F842-9861-04270D10EBC8}"/>
                  </a:ext>
                </a:extLst>
              </p:cNvPr>
              <p:cNvSpPr txBox="1"/>
              <p:nvPr/>
            </p:nvSpPr>
            <p:spPr>
              <a:xfrm>
                <a:off x="6463145" y="4454175"/>
                <a:ext cx="2774374" cy="647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i="1" dirty="0"/>
                  <a:t>Offline</a:t>
                </a:r>
                <a:r>
                  <a:rPr lang="de-DE" dirty="0"/>
                  <a:t> Vorverarbeitung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unabhängig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69FD9F-CC0A-F842-9861-04270D10E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45" y="4454175"/>
                <a:ext cx="2774374" cy="647357"/>
              </a:xfrm>
              <a:prstGeom prst="rect">
                <a:avLst/>
              </a:prstGeom>
              <a:blipFill>
                <a:blip r:embed="rId25"/>
                <a:stretch>
                  <a:fillRect l="-1826" t="-3846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66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4889-E6FE-2B41-B533-A4C989EF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Jtrees bauen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2B9EC-C32C-4C44-A65C-3860F1A4E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4866179" cy="4240848"/>
          </a:xfrm>
        </p:spPr>
        <p:txBody>
          <a:bodyPr>
            <a:normAutofit/>
          </a:bodyPr>
          <a:lstStyle/>
          <a:p>
            <a:r>
              <a:rPr lang="de-DE" dirty="0"/>
              <a:t>Mit Hilfe von Dtrees: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Cluster eines Dtrees formen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einen nicht-minimalen Jtree</a:t>
            </a:r>
          </a:p>
          <a:p>
            <a:pPr lvl="2"/>
            <a:r>
              <a:rPr lang="de-DE" dirty="0"/>
              <a:t>[Ohne Beweis] </a:t>
            </a:r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0817E-0E93-2845-BE03-D4E09A78EE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C747F-6512-8F4F-AE16-BDC7374F4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3E951-3B10-D24F-93B2-6D991FEFF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1CB412-B90D-D844-BF7E-922C2136B5F4}"/>
              </a:ext>
            </a:extLst>
          </p:cNvPr>
          <p:cNvGrpSpPr/>
          <p:nvPr/>
        </p:nvGrpSpPr>
        <p:grpSpPr>
          <a:xfrm>
            <a:off x="6525306" y="877875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54A404B-B356-2840-ABCA-FC59EF5E30DD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A3FD489-9CDF-4C40-9397-4F67375474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B39570-AB33-154E-9431-BB389AA1DB85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C49A841-61AB-9543-A88A-4B0A5F118E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F7622EE-B406-E440-B644-3A85A90E2FB7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5DE9300-F3AB-EF45-A057-19AF9DB95A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0A9810C-1A3E-C94C-BF1C-A27243AD369F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3C1C981-F31E-744C-B3BE-C04685FCA6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6FEED1-2D16-614F-891D-67FE89BEA22C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455500-9222-0845-8AD9-5CDC36E4A813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67C3DC-676E-DB4B-B386-ABAFBBEE57BB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2BC631-CDEB-694A-913C-EA8278A6D3A0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F82866-D9BE-EB49-BC92-29D0E0CB4E3E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29A347-0B18-1D47-9965-A4470565F332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0DA9637-1F06-A342-BD46-1E39C3743DD5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F66BDF1-19AA-7C4D-A900-8458B8D021A3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583AA0F-D8F5-C842-82E9-575A3C5919E3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7FDA8BA-177C-994F-A23B-3352E5E94D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EB622C9-E26D-464F-B0F6-CE238DF26BD2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D227156-DB0E-734A-AED9-B819F16A7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5111026-8D5C-764C-9A5C-7766F694FD88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DE418D8-830D-684F-87EE-FF73FE59B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ADC4748-63C3-6041-AAA3-F27C6662FD7F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0853E12-7BC1-DE4A-976C-F7AEFE907A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2416C6B-489C-154A-ABF5-C01453A232E5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43B4F0D-9524-9D4E-9823-EF60AB504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2F571EB-F996-BF44-9B23-DA638252279E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7D2F559-E715-6B45-9049-51D3876CF7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C6B2F9D-680F-B741-916B-EAF1DCEA1017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78F8837-58CB-0E4D-8808-525974322C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69FDD19-3CCC-074A-AA1B-E40E8E1E9E5A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F36BBE3-3C05-8E41-8012-83CF61399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F5DAA79-EB2C-5944-A6A9-7709F3AC3D02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92975E1-4E5D-6740-AE87-52D088E041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D1C646-53D5-2E44-A7B1-0E888ABFED2B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1A050AE-0CFA-A640-A1A2-5A9732B0603E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9620FB0-772D-C444-B879-416C6EFAA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0A66A80-A9AB-4646-ABEF-1EF74609C805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770D015-78DA-1443-A829-2EAE288714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DF05837-989F-804F-81CE-512E603B3E03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C75F802-57A4-F442-82C3-389B2A35207F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7C1DF10-86F4-754E-A414-4D442EBF7B78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F94FB3B-F644-6D48-B0BB-8F5992210223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3596B3-FF03-2F47-B9FA-37ACCE3D96DD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6A70C33-28DC-6D40-B25F-16CC2D69D60F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E1B8813-1BA2-E54A-B6AA-B278A1C121B1}"/>
                  </a:ext>
                </a:extLst>
              </p:cNvPr>
              <p:cNvSpPr/>
              <p:nvPr/>
            </p:nvSpPr>
            <p:spPr>
              <a:xfrm>
                <a:off x="6428608" y="2618180"/>
                <a:ext cx="68114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E1B8813-1BA2-E54A-B6AA-B278A1C12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8" y="2618180"/>
                <a:ext cx="681149" cy="7386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EA9D9F9-041A-9747-AB21-BD92740F5C58}"/>
                  </a:ext>
                </a:extLst>
              </p:cNvPr>
              <p:cNvSpPr/>
              <p:nvPr/>
            </p:nvSpPr>
            <p:spPr>
              <a:xfrm>
                <a:off x="7492829" y="2618180"/>
                <a:ext cx="76585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EA9D9F9-041A-9747-AB21-BD92740F5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829" y="2618180"/>
                <a:ext cx="765851" cy="73866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91D9444-D581-4749-A9F7-53DCE72AB7BE}"/>
                  </a:ext>
                </a:extLst>
              </p:cNvPr>
              <p:cNvSpPr/>
              <p:nvPr/>
            </p:nvSpPr>
            <p:spPr>
              <a:xfrm>
                <a:off x="8574057" y="2582416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91D9444-D581-4749-A9F7-53DCE72AB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057" y="2582416"/>
                <a:ext cx="602344" cy="307777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7066341-669A-A248-8BED-46525584992B}"/>
                  </a:ext>
                </a:extLst>
              </p:cNvPr>
              <p:cNvSpPr/>
              <p:nvPr/>
            </p:nvSpPr>
            <p:spPr>
              <a:xfrm>
                <a:off x="9697202" y="2618179"/>
                <a:ext cx="79425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7066341-669A-A248-8BED-465255849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202" y="2618179"/>
                <a:ext cx="794255" cy="738664"/>
              </a:xfrm>
              <a:prstGeom prst="rect">
                <a:avLst/>
              </a:prstGeom>
              <a:blipFill>
                <a:blip r:embed="rId22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6BA31F3-8686-C945-AC7A-AA2C133F5C68}"/>
              </a:ext>
            </a:extLst>
          </p:cNvPr>
          <p:cNvSpPr txBox="1"/>
          <p:nvPr/>
        </p:nvSpPr>
        <p:spPr>
          <a:xfrm>
            <a:off x="4472155" y="6168053"/>
            <a:ext cx="3930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Adnan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Recursive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Conditioning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In: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Artificial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2001.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Weitere Informationen auch: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 Buch, Kap. 9.4.2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910601-984B-CB4D-9684-2E7558E35284}"/>
              </a:ext>
            </a:extLst>
          </p:cNvPr>
          <p:cNvGrpSpPr/>
          <p:nvPr/>
        </p:nvGrpSpPr>
        <p:grpSpPr>
          <a:xfrm>
            <a:off x="5210985" y="3370836"/>
            <a:ext cx="6770820" cy="2563598"/>
            <a:chOff x="5206915" y="1452076"/>
            <a:chExt cx="6770820" cy="256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9EBBD81-3C78-F249-A9C0-A2147C4F6829}"/>
                    </a:ext>
                  </a:extLst>
                </p:cNvPr>
                <p:cNvSpPr/>
                <p:nvPr/>
              </p:nvSpPr>
              <p:spPr>
                <a:xfrm>
                  <a:off x="6126870" y="1950318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FCB885B-C679-0E45-86B1-C511801D24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6870" y="1950318"/>
                  <a:ext cx="1152000" cy="504000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8C523A3-552A-244E-A76A-7F479808D0D4}"/>
                    </a:ext>
                  </a:extLst>
                </p:cNvPr>
                <p:cNvSpPr/>
                <p:nvPr/>
              </p:nvSpPr>
              <p:spPr>
                <a:xfrm>
                  <a:off x="5206915" y="2707435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0EF2378-D0EA-6B4D-9ED5-91A037DC8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915" y="2707435"/>
                  <a:ext cx="1152000" cy="504000"/>
                </a:xfrm>
                <a:prstGeom prst="ellipse">
                  <a:avLst/>
                </a:prstGeom>
                <a:blipFill>
                  <a:blip r:embed="rId24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EEA6AAA-95EB-984E-8BC7-BC3F7CF6873F}"/>
                    </a:ext>
                  </a:extLst>
                </p:cNvPr>
                <p:cNvSpPr/>
                <p:nvPr/>
              </p:nvSpPr>
              <p:spPr>
                <a:xfrm>
                  <a:off x="7135502" y="2707005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A8BF653-C339-B942-96D9-F374930AC3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502" y="2707005"/>
                  <a:ext cx="1152000" cy="504000"/>
                </a:xfrm>
                <a:prstGeom prst="ellipse">
                  <a:avLst/>
                </a:prstGeom>
                <a:blipFill>
                  <a:blip r:embed="rId25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D11C14DB-01C5-DF4D-A5C1-3ACA048B011A}"/>
                    </a:ext>
                  </a:extLst>
                </p:cNvPr>
                <p:cNvSpPr/>
                <p:nvPr/>
              </p:nvSpPr>
              <p:spPr>
                <a:xfrm>
                  <a:off x="5206915" y="338305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212CA1D-5529-774B-B4D7-157AFF4695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915" y="3383059"/>
                  <a:ext cx="1152000" cy="504000"/>
                </a:xfrm>
                <a:prstGeom prst="ellipse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9FA4A4A-5550-804F-9389-4F1DFB1799FB}"/>
                    </a:ext>
                  </a:extLst>
                </p:cNvPr>
                <p:cNvSpPr/>
                <p:nvPr/>
              </p:nvSpPr>
              <p:spPr>
                <a:xfrm>
                  <a:off x="7135502" y="338262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110B28D-8416-D14F-93FE-6604E444AB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502" y="3382629"/>
                  <a:ext cx="1152000" cy="504000"/>
                </a:xfrm>
                <a:prstGeom prst="ellipse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46CDE685-B152-DB46-9407-58B102D5A389}"/>
                    </a:ext>
                  </a:extLst>
                </p:cNvPr>
                <p:cNvSpPr/>
                <p:nvPr/>
              </p:nvSpPr>
              <p:spPr>
                <a:xfrm>
                  <a:off x="8875987" y="1452076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38D0086F-899C-AA4D-ADCA-AD778FEE14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987" y="1452076"/>
                  <a:ext cx="1152000" cy="504000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F7BB4326-B275-DA46-868C-437BB292AA52}"/>
                    </a:ext>
                  </a:extLst>
                </p:cNvPr>
                <p:cNvSpPr/>
                <p:nvPr/>
              </p:nvSpPr>
              <p:spPr>
                <a:xfrm>
                  <a:off x="8875987" y="338262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235046A-E2DF-7242-BC70-3ED29342C1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987" y="3382629"/>
                  <a:ext cx="1152000" cy="504000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229C7F1-0E08-A74B-9753-F491AB9F02CB}"/>
                    </a:ext>
                  </a:extLst>
                </p:cNvPr>
                <p:cNvSpPr/>
                <p:nvPr/>
              </p:nvSpPr>
              <p:spPr>
                <a:xfrm>
                  <a:off x="10543002" y="1950318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71E98D5-2149-E942-AA5D-C85CFF122D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002" y="1950318"/>
                  <a:ext cx="1152000" cy="504000"/>
                </a:xfrm>
                <a:prstGeom prst="ellipse">
                  <a:avLst/>
                </a:prstGeom>
                <a:blipFill>
                  <a:blip r:embed="rId30"/>
                  <a:stretch>
                    <a:fillRect l="-430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0D8A2AB6-38DF-EC4B-835B-29E6A2AD5CA8}"/>
                    </a:ext>
                  </a:extLst>
                </p:cNvPr>
                <p:cNvSpPr/>
                <p:nvPr/>
              </p:nvSpPr>
              <p:spPr>
                <a:xfrm>
                  <a:off x="10543002" y="271293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27FAE6E-5F43-4943-9F20-2DC7DABA73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002" y="2712939"/>
                  <a:ext cx="1152000" cy="504000"/>
                </a:xfrm>
                <a:prstGeom prst="ellipse">
                  <a:avLst/>
                </a:prstGeom>
                <a:blipFill>
                  <a:blip r:embed="rId31"/>
                  <a:stretch>
                    <a:fillRect b="-487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86256449-2DA5-0548-A637-912B7022CE49}"/>
                    </a:ext>
                  </a:extLst>
                </p:cNvPr>
                <p:cNvSpPr/>
                <p:nvPr/>
              </p:nvSpPr>
              <p:spPr>
                <a:xfrm>
                  <a:off x="10543002" y="3388563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B3687C4-BEC9-8C40-85A2-1664A48BAD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002" y="3388563"/>
                  <a:ext cx="1152000" cy="504000"/>
                </a:xfrm>
                <a:prstGeom prst="ellipse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A9CCC18-1613-1342-8B12-89EC84B078D0}"/>
                    </a:ext>
                  </a:extLst>
                </p:cNvPr>
                <p:cNvSpPr/>
                <p:nvPr/>
              </p:nvSpPr>
              <p:spPr>
                <a:xfrm>
                  <a:off x="11552554" y="3707897"/>
                  <a:ext cx="4251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239E3E6-C623-C949-B37E-5C9DF2E58A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2554" y="3707897"/>
                  <a:ext cx="425181" cy="307777"/>
                </a:xfrm>
                <a:prstGeom prst="rect">
                  <a:avLst/>
                </a:prstGeom>
                <a:blipFill>
                  <a:blip r:embed="rId3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EF216BD-BE4A-3640-B8D2-AC66FA57716E}"/>
                    </a:ext>
                  </a:extLst>
                </p:cNvPr>
                <p:cNvSpPr/>
                <p:nvPr/>
              </p:nvSpPr>
              <p:spPr>
                <a:xfrm>
                  <a:off x="8031229" y="3707897"/>
                  <a:ext cx="429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1557615-CA23-E74F-A24B-A331E642FE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1229" y="3707897"/>
                  <a:ext cx="429348" cy="307777"/>
                </a:xfrm>
                <a:prstGeom prst="rect">
                  <a:avLst/>
                </a:prstGeom>
                <a:blipFill>
                  <a:blip r:embed="rId3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8E2B92D-2F29-CD43-8642-66EEC01DC9AE}"/>
                    </a:ext>
                  </a:extLst>
                </p:cNvPr>
                <p:cNvSpPr/>
                <p:nvPr/>
              </p:nvSpPr>
              <p:spPr>
                <a:xfrm>
                  <a:off x="6099186" y="3707897"/>
                  <a:ext cx="429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FCDC0912-97F6-2540-BE5B-D7F146B2C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9186" y="3707897"/>
                  <a:ext cx="429348" cy="307777"/>
                </a:xfrm>
                <a:prstGeom prst="rect">
                  <a:avLst/>
                </a:prstGeom>
                <a:blipFill>
                  <a:blip r:embed="rId3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79760CB-6471-E943-838E-D2E35C5A90C5}"/>
                    </a:ext>
                  </a:extLst>
                </p:cNvPr>
                <p:cNvSpPr/>
                <p:nvPr/>
              </p:nvSpPr>
              <p:spPr>
                <a:xfrm>
                  <a:off x="9963272" y="3707897"/>
                  <a:ext cx="429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CE76739-E2F7-8040-A5BF-BD80C0E1C9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272" y="3707897"/>
                  <a:ext cx="429348" cy="307777"/>
                </a:xfrm>
                <a:prstGeom prst="rect">
                  <a:avLst/>
                </a:prstGeom>
                <a:blipFill>
                  <a:blip r:embed="rId3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01ACC55-6B32-CD42-A2E4-A9911516DB99}"/>
                </a:ext>
              </a:extLst>
            </p:cNvPr>
            <p:cNvCxnSpPr>
              <a:cxnSpLocks/>
              <a:stCxn id="49" idx="0"/>
              <a:endCxn id="47" idx="4"/>
            </p:cNvCxnSpPr>
            <p:nvPr/>
          </p:nvCxnSpPr>
          <p:spPr>
            <a:xfrm flipV="1">
              <a:off x="5782915" y="3211435"/>
              <a:ext cx="0" cy="171624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70D6F44-6A2A-EB49-95F3-55EF989E4239}"/>
                </a:ext>
              </a:extLst>
            </p:cNvPr>
            <p:cNvCxnSpPr>
              <a:cxnSpLocks/>
              <a:stCxn id="50" idx="0"/>
              <a:endCxn id="48" idx="4"/>
            </p:cNvCxnSpPr>
            <p:nvPr/>
          </p:nvCxnSpPr>
          <p:spPr>
            <a:xfrm flipV="1">
              <a:off x="7711502" y="3211005"/>
              <a:ext cx="0" cy="171624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FD8B74C-BD2B-5E44-B6D7-223A8F4408B0}"/>
                </a:ext>
              </a:extLst>
            </p:cNvPr>
            <p:cNvCxnSpPr>
              <a:cxnSpLocks/>
              <a:stCxn id="48" idx="0"/>
              <a:endCxn id="46" idx="5"/>
            </p:cNvCxnSpPr>
            <p:nvPr/>
          </p:nvCxnSpPr>
          <p:spPr>
            <a:xfrm flipH="1" flipV="1">
              <a:off x="7110164" y="2380509"/>
              <a:ext cx="601338" cy="326496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6DD5168-97FF-5149-8418-32860F61C014}"/>
                </a:ext>
              </a:extLst>
            </p:cNvPr>
            <p:cNvCxnSpPr>
              <a:cxnSpLocks/>
              <a:stCxn id="47" idx="0"/>
              <a:endCxn id="46" idx="3"/>
            </p:cNvCxnSpPr>
            <p:nvPr/>
          </p:nvCxnSpPr>
          <p:spPr>
            <a:xfrm flipV="1">
              <a:off x="5782915" y="2380509"/>
              <a:ext cx="512661" cy="326926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256FEA-0F66-5649-B933-F78767A913DF}"/>
                </a:ext>
              </a:extLst>
            </p:cNvPr>
            <p:cNvCxnSpPr>
              <a:cxnSpLocks/>
              <a:stCxn id="55" idx="0"/>
              <a:endCxn id="54" idx="4"/>
            </p:cNvCxnSpPr>
            <p:nvPr/>
          </p:nvCxnSpPr>
          <p:spPr>
            <a:xfrm flipV="1">
              <a:off x="11119002" y="3216939"/>
              <a:ext cx="0" cy="171624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BCE6B15-F1D0-3444-8A52-7154C8D1C17D}"/>
                </a:ext>
              </a:extLst>
            </p:cNvPr>
            <p:cNvCxnSpPr>
              <a:cxnSpLocks/>
              <a:stCxn id="54" idx="0"/>
              <a:endCxn id="53" idx="4"/>
            </p:cNvCxnSpPr>
            <p:nvPr/>
          </p:nvCxnSpPr>
          <p:spPr>
            <a:xfrm flipV="1">
              <a:off x="11119002" y="2454318"/>
              <a:ext cx="0" cy="25862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C73D3F0-B804-BF44-92EA-35A49BDB92F7}"/>
                </a:ext>
              </a:extLst>
            </p:cNvPr>
            <p:cNvCxnSpPr>
              <a:cxnSpLocks/>
              <a:stCxn id="53" idx="1"/>
              <a:endCxn id="51" idx="6"/>
            </p:cNvCxnSpPr>
            <p:nvPr/>
          </p:nvCxnSpPr>
          <p:spPr>
            <a:xfrm flipH="1" flipV="1">
              <a:off x="10027987" y="1704076"/>
              <a:ext cx="683721" cy="32005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1B30744-803F-C547-A4CB-388A89BE7292}"/>
                </a:ext>
              </a:extLst>
            </p:cNvPr>
            <p:cNvCxnSpPr>
              <a:cxnSpLocks/>
              <a:stCxn id="46" idx="7"/>
              <a:endCxn id="51" idx="2"/>
            </p:cNvCxnSpPr>
            <p:nvPr/>
          </p:nvCxnSpPr>
          <p:spPr>
            <a:xfrm flipV="1">
              <a:off x="7110164" y="1704076"/>
              <a:ext cx="1765823" cy="320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9172A-BC8F-D44E-89B7-B27BD4342524}"/>
                </a:ext>
              </a:extLst>
            </p:cNvPr>
            <p:cNvCxnSpPr>
              <a:cxnSpLocks/>
              <a:stCxn id="52" idx="0"/>
              <a:endCxn id="51" idx="4"/>
            </p:cNvCxnSpPr>
            <p:nvPr/>
          </p:nvCxnSpPr>
          <p:spPr>
            <a:xfrm flipV="1">
              <a:off x="9451987" y="1956076"/>
              <a:ext cx="0" cy="14265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736449E-5455-3548-A1AC-DFE410D4F92A}"/>
                  </a:ext>
                </a:extLst>
              </p:cNvPr>
              <p:cNvSpPr/>
              <p:nvPr/>
            </p:nvSpPr>
            <p:spPr>
              <a:xfrm>
                <a:off x="359999" y="3187669"/>
                <a:ext cx="4696914" cy="262943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de-DE" sz="1600" dirty="0"/>
                  <a:t>Alle Cluster </a:t>
                </a:r>
                <a14:m>
                  <m:oMath xmlns:m="http://schemas.openxmlformats.org/officeDocument/2006/math">
                    <m:r>
                      <a:rPr lang="de-DE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sz="1600" dirty="0"/>
                  <a:t> bestehen aus Zufallsvariablen in </a:t>
                </a:r>
                <a14:m>
                  <m:oMath xmlns:m="http://schemas.openxmlformats.org/officeDocument/2006/math">
                    <m:r>
                      <a:rPr lang="de-DE" sz="1600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de-DE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 sz="16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de-DE" sz="1600" dirty="0"/>
              </a:p>
              <a:p>
                <a:pPr marL="450850" indent="-457200">
                  <a:buFont typeface="+mj-lt"/>
                  <a:buAutoNum type="arabicPeriod"/>
                </a:pPr>
                <a:r>
                  <a:rPr lang="de-DE" sz="1600" dirty="0"/>
                  <a:t>Die Argumente der Faktoren kommen zusammen in einem Cluster vor: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 sz="16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de-DE" sz="1600" dirty="0"/>
              </a:p>
              <a:p>
                <a:pPr marL="450850" indent="-457200">
                  <a:buFont typeface="+mj-lt"/>
                  <a:buAutoNum type="arabicPeriod"/>
                </a:pPr>
                <a:r>
                  <a:rPr lang="de-DE" sz="1600" dirty="0"/>
                  <a:t>[</a:t>
                </a:r>
                <a:r>
                  <a:rPr lang="en-GB" sz="1600" i="1" dirty="0">
                    <a:solidFill>
                      <a:schemeClr val="accent1"/>
                    </a:solidFill>
                  </a:rPr>
                  <a:t>Running intersection property</a:t>
                </a:r>
                <a:r>
                  <a:rPr lang="de-DE" sz="1600" dirty="0"/>
                  <a:t>] Wenn eine Variable in zwei Clustern vorkommt, dann kommt sie in jedem Cluster auf dem Pfad zwischen den zwei Clustern vor: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∃ 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6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rv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de-DE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 </m:t>
                          </m:r>
                          <m:sSub>
                            <m:sSub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6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path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736449E-5455-3548-A1AC-DFE410D4F9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3187669"/>
                <a:ext cx="4696914" cy="2629438"/>
              </a:xfrm>
              <a:prstGeom prst="rect">
                <a:avLst/>
              </a:prstGeom>
              <a:blipFill>
                <a:blip r:embed="rId37"/>
                <a:stretch>
                  <a:fillRect l="-538" t="-478" r="-13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92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404430"/>
          </a:xfrm>
        </p:spPr>
        <p:txBody>
          <a:bodyPr numCol="2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Künstliche Intelligenz &amp; Agenten</a:t>
            </a:r>
          </a:p>
          <a:p>
            <a:pPr lvl="1"/>
            <a:r>
              <a:rPr lang="de-DE" dirty="0"/>
              <a:t>Agentenabstraktion, Rationalität</a:t>
            </a:r>
          </a:p>
          <a:p>
            <a:pPr lvl="1"/>
            <a:r>
              <a:rPr lang="de-DE" dirty="0"/>
              <a:t>Aufgabenumgebung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Episodische PGMs</a:t>
            </a:r>
          </a:p>
          <a:p>
            <a:pPr lvl="1"/>
            <a:r>
              <a:rPr lang="de-DE" dirty="0"/>
              <a:t>Gerichtetes Modell: </a:t>
            </a:r>
            <a:r>
              <a:rPr lang="de-DE" dirty="0" err="1"/>
              <a:t>Bayes</a:t>
            </a:r>
            <a:r>
              <a:rPr lang="de-DE" dirty="0"/>
              <a:t> Netze (BNs)</a:t>
            </a:r>
          </a:p>
          <a:p>
            <a:pPr lvl="1"/>
            <a:r>
              <a:rPr lang="de-DE" dirty="0"/>
              <a:t>Ungerichtete Modelle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Exakte Inferenz in episodischen PGMs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Wahrscheinlichkeits- und Zustandsanfragen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Direkt auf den Modellen, mittels Hilfsstrukturen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Approximative Inferenz in episodischen PGMs</a:t>
            </a:r>
          </a:p>
          <a:p>
            <a:pPr lvl="1"/>
            <a:r>
              <a:rPr lang="de-DE" dirty="0"/>
              <a:t>Wahrscheinlichkeitsanfragen</a:t>
            </a:r>
          </a:p>
          <a:p>
            <a:pPr lvl="1"/>
            <a:r>
              <a:rPr lang="de-DE" dirty="0"/>
              <a:t>Deterministische, stochastische Algorithmen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Lernalgorithmen für episodische PGMs</a:t>
            </a:r>
          </a:p>
          <a:p>
            <a:pPr lvl="1"/>
            <a:r>
              <a:rPr lang="de-DE" dirty="0"/>
              <a:t>Bei (nicht) vollständigen Daten, (</a:t>
            </a:r>
            <a:r>
              <a:rPr lang="de-DE" dirty="0" err="1"/>
              <a:t>un</a:t>
            </a:r>
            <a:r>
              <a:rPr lang="de-DE" dirty="0"/>
              <a:t>)bekannter Struktur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Sequentielle PGMs und Inferenz</a:t>
            </a:r>
          </a:p>
          <a:p>
            <a:pPr lvl="1"/>
            <a:r>
              <a:rPr lang="de-DE" dirty="0"/>
              <a:t>Dynamische BNs, Hidden-</a:t>
            </a:r>
            <a:r>
              <a:rPr lang="de-DE" dirty="0" err="1"/>
              <a:t>Markov</a:t>
            </a:r>
            <a:r>
              <a:rPr lang="de-DE" dirty="0"/>
              <a:t>-Modelle</a:t>
            </a:r>
          </a:p>
          <a:p>
            <a:pPr lvl="1"/>
            <a:r>
              <a:rPr lang="de-DE" dirty="0" err="1"/>
              <a:t>filtering</a:t>
            </a:r>
            <a:r>
              <a:rPr lang="de-DE" dirty="0"/>
              <a:t> / </a:t>
            </a:r>
            <a:r>
              <a:rPr lang="de-DE" dirty="0" err="1"/>
              <a:t>prediction</a:t>
            </a:r>
            <a:r>
              <a:rPr lang="de-DE" dirty="0"/>
              <a:t> / </a:t>
            </a:r>
            <a:r>
              <a:rPr lang="de-DE" dirty="0" err="1"/>
              <a:t>hindsight</a:t>
            </a:r>
            <a:r>
              <a:rPr lang="de-DE" dirty="0"/>
              <a:t> Anfragen, wahrscheinlichste Zustandssequenz</a:t>
            </a:r>
          </a:p>
          <a:p>
            <a:pPr lvl="1"/>
            <a:r>
              <a:rPr lang="de-DE" dirty="0"/>
              <a:t>Exakter, approximativer Algorithmus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Entscheidungstheoretische PGMs</a:t>
            </a:r>
          </a:p>
          <a:p>
            <a:pPr lvl="1"/>
            <a:r>
              <a:rPr lang="de-DE" dirty="0"/>
              <a:t>Präferenzen, Nutzenprinzip</a:t>
            </a:r>
          </a:p>
          <a:p>
            <a:pPr lvl="1"/>
            <a:r>
              <a:rPr lang="de-DE" dirty="0"/>
              <a:t>PGMs mit Entscheidungs- und Nutzenknoten</a:t>
            </a:r>
          </a:p>
          <a:p>
            <a:pPr lvl="1"/>
            <a:r>
              <a:rPr lang="de-DE" dirty="0"/>
              <a:t>Berechnung der besten Aktion (Aktionssequenz)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Abschlussbetrachtungen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A6A54-5C92-0F49-93D7-42C9086C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4889-E6FE-2B41-B533-A4C989EF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Jtrees bauen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2B9EC-C32C-4C44-A65C-3860F1A4E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240848"/>
          </a:xfrm>
        </p:spPr>
        <p:txBody>
          <a:bodyPr>
            <a:noAutofit/>
          </a:bodyPr>
          <a:lstStyle/>
          <a:p>
            <a:r>
              <a:rPr lang="de-DE" dirty="0"/>
              <a:t>Mit Hilfe von Dtrees: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Cluster eines Dtrees formen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einen nicht-minimalen Jtree</a:t>
            </a:r>
          </a:p>
          <a:p>
            <a:pPr lvl="2"/>
            <a:r>
              <a:rPr lang="de-DE" dirty="0"/>
              <a:t>[Ohne Beweis] </a:t>
            </a:r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2001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Jtree bauen</a:t>
            </a:r>
          </a:p>
          <a:p>
            <a:pPr marL="990600" lvl="2" indent="-457200">
              <a:buFont typeface="+mj-lt"/>
              <a:buAutoNum type="arabicPeriod"/>
            </a:pPr>
            <a:r>
              <a:rPr lang="de-DE" dirty="0"/>
              <a:t>Dtree bauen </a:t>
            </a:r>
          </a:p>
          <a:p>
            <a:pPr lvl="3"/>
            <a:r>
              <a:rPr lang="de-DE" dirty="0"/>
              <a:t>Eliminationsreihenfolge suchen und Dtree bauen (</a:t>
            </a:r>
            <a:r>
              <a:rPr lang="de-DE" dirty="0" err="1"/>
              <a:t>bottom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)</a:t>
            </a:r>
          </a:p>
          <a:p>
            <a:pPr lvl="3"/>
            <a:r>
              <a:rPr lang="de-DE" dirty="0"/>
              <a:t>Modell mittels Heuristik partitionieren (top down) ➝ Hinweis: </a:t>
            </a:r>
            <a:r>
              <a:rPr lang="de-DE" i="1" dirty="0">
                <a:solidFill>
                  <a:schemeClr val="accent2"/>
                </a:solidFill>
              </a:rPr>
              <a:t>Hypergraph </a:t>
            </a:r>
            <a:r>
              <a:rPr lang="de-DE" i="1" dirty="0" err="1">
                <a:solidFill>
                  <a:schemeClr val="accent2"/>
                </a:solidFill>
              </a:rPr>
              <a:t>Partitioning</a:t>
            </a:r>
            <a:endParaRPr lang="de-DE" i="1" dirty="0">
              <a:solidFill>
                <a:schemeClr val="accent2"/>
              </a:solidFill>
            </a:endParaRPr>
          </a:p>
          <a:p>
            <a:pPr marL="990600" lvl="2" indent="-457200">
              <a:buFont typeface="+mj-lt"/>
              <a:buAutoNum type="arabicPeriod"/>
            </a:pPr>
            <a:r>
              <a:rPr lang="de-DE" dirty="0"/>
              <a:t>Cluster im Dtree über </a:t>
            </a:r>
            <a:r>
              <a:rPr lang="de-DE" dirty="0" err="1"/>
              <a:t>Cutset</a:t>
            </a:r>
            <a:r>
              <a:rPr lang="de-DE" dirty="0"/>
              <a:t> und Kontext bestimmen</a:t>
            </a:r>
          </a:p>
          <a:p>
            <a:pPr marL="990600" lvl="2" indent="-457200">
              <a:buFont typeface="+mj-lt"/>
              <a:buAutoNum type="arabicPeriod"/>
            </a:pPr>
            <a:r>
              <a:rPr lang="de-DE" dirty="0"/>
              <a:t>Nicht-minimalen Jtree als Kopie des Dtrees mit ungerichteten Kanten und Clustern als Knoten bauen, Faktoren als lokale Modelle übernehmen</a:t>
            </a:r>
          </a:p>
          <a:p>
            <a:pPr marL="990600" lvl="2" indent="-457200">
              <a:buFont typeface="+mj-lt"/>
              <a:buAutoNum type="arabicPeriod"/>
            </a:pPr>
            <a:r>
              <a:rPr lang="de-DE" dirty="0"/>
              <a:t>Jtree minimieren</a:t>
            </a:r>
          </a:p>
          <a:p>
            <a:pPr lvl="3"/>
            <a:r>
              <a:rPr lang="de-DE" dirty="0"/>
              <a:t>Cluster, die Untermengen von benachbarten Clustern sind, vereinigen, inklusive lokalen Modellen</a:t>
            </a:r>
          </a:p>
          <a:p>
            <a:pPr lvl="2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0817E-0E93-2845-BE03-D4E09A78EE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C747F-6512-8F4F-AE16-BDC7374F4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3E951-3B10-D24F-93B2-6D991FEFF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5CC0B0-1681-AD44-A585-A43552276A2E}"/>
              </a:ext>
            </a:extLst>
          </p:cNvPr>
          <p:cNvSpPr/>
          <p:nvPr/>
        </p:nvSpPr>
        <p:spPr>
          <a:xfrm>
            <a:off x="760411" y="3380229"/>
            <a:ext cx="11047295" cy="257425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476A60-87E3-7446-A715-BE562A62CDD8}"/>
              </a:ext>
            </a:extLst>
          </p:cNvPr>
          <p:cNvSpPr txBox="1"/>
          <p:nvPr/>
        </p:nvSpPr>
        <p:spPr>
          <a:xfrm>
            <a:off x="10641491" y="5602733"/>
            <a:ext cx="12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JT Schritt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BA31F3-8686-C945-AC7A-AA2C133F5C68}"/>
              </a:ext>
            </a:extLst>
          </p:cNvPr>
          <p:cNvSpPr txBox="1"/>
          <p:nvPr/>
        </p:nvSpPr>
        <p:spPr>
          <a:xfrm>
            <a:off x="4472155" y="6168053"/>
            <a:ext cx="3930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Adnan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Recursive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Conditioning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In: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Artificial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2001.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Weitere Informationen auch: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 Buch, Kap. 9.4.2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FB4FBF-6E3E-524D-A56D-818C235E9115}"/>
              </a:ext>
            </a:extLst>
          </p:cNvPr>
          <p:cNvGrpSpPr/>
          <p:nvPr/>
        </p:nvGrpSpPr>
        <p:grpSpPr>
          <a:xfrm>
            <a:off x="6525306" y="877875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28FBC44-6D74-D140-9B77-D85EDB0EE0F1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A3FD489-9CDF-4C40-9397-4F67375474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D7D585C-1970-994D-8A37-C445342D4EB2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C49A841-61AB-9543-A88A-4B0A5F118E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D3D3543-AC04-3946-A843-E386A30DFDC8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5DE9300-F3AB-EF45-A057-19AF9DB95A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DB3F23D-53D6-D840-B57E-18DF4A7939B9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3C1C981-F31E-744C-B3BE-C04685FCA6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5427E4D-83D8-6F43-86B1-CC6BCC60958F}"/>
                </a:ext>
              </a:extLst>
            </p:cNvPr>
            <p:cNvCxnSpPr>
              <a:cxnSpLocks/>
              <a:stCxn id="49" idx="0"/>
              <a:endCxn id="77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836E018-719A-A846-BE1A-B8B9F2306ACC}"/>
                </a:ext>
              </a:extLst>
            </p:cNvPr>
            <p:cNvCxnSpPr>
              <a:cxnSpLocks/>
              <a:stCxn id="48" idx="0"/>
              <a:endCxn id="79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D2D19D0-F4E9-E34B-8655-F8D6939DF65D}"/>
                </a:ext>
              </a:extLst>
            </p:cNvPr>
            <p:cNvCxnSpPr>
              <a:cxnSpLocks/>
              <a:stCxn id="79" idx="0"/>
              <a:endCxn id="7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20A8BB-37DF-8D48-89A2-14CC9B27332E}"/>
                </a:ext>
              </a:extLst>
            </p:cNvPr>
            <p:cNvCxnSpPr>
              <a:cxnSpLocks/>
              <a:stCxn id="77" idx="0"/>
              <a:endCxn id="7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B84DD2-9861-754B-A835-DC11A4809DB1}"/>
                </a:ext>
              </a:extLst>
            </p:cNvPr>
            <p:cNvCxnSpPr>
              <a:cxnSpLocks/>
              <a:stCxn id="47" idx="0"/>
              <a:endCxn id="78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5C0C781-370D-7548-98A3-CBD84CD8350E}"/>
                </a:ext>
              </a:extLst>
            </p:cNvPr>
            <p:cNvCxnSpPr>
              <a:cxnSpLocks/>
              <a:stCxn id="78" idx="0"/>
              <a:endCxn id="76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70A280-68F9-CA49-A30C-08268DC5653A}"/>
                </a:ext>
              </a:extLst>
            </p:cNvPr>
            <p:cNvCxnSpPr>
              <a:cxnSpLocks/>
              <a:stCxn id="76" idx="0"/>
              <a:endCxn id="70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3747C11-16A4-E04C-90DA-1730E8BC6ED2}"/>
                </a:ext>
              </a:extLst>
            </p:cNvPr>
            <p:cNvCxnSpPr>
              <a:cxnSpLocks/>
              <a:stCxn id="73" idx="0"/>
              <a:endCxn id="70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2589882-539B-5845-BD8A-4567574A1B69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7FDA8BA-177C-994F-A23B-3352E5E94D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43BC973-16AB-584A-B812-C8B7DFD39367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D227156-DB0E-734A-AED9-B819F16A7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DDEAD8B-076D-5F42-9E55-DD7EAC37B55F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DE418D8-830D-684F-87EE-FF73FE59B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E803B52D-CD0C-8642-975B-774487FE808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0853E12-7BC1-DE4A-976C-F7AEFE907A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03D4636-C189-434B-BC40-B71FFA523515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43B4F0D-9524-9D4E-9823-EF60AB504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7E5E9CF-11F8-654B-A778-A199C1F50541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7D2F559-E715-6B45-9049-51D3876CF7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FAB7A70-E7EE-FC4F-82B2-304F6AB16D4F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78F8837-58CB-0E4D-8808-525974322C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C4FA87E-18DA-F542-8A40-F68D5B42D3CB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1F36BBE3-3C05-8E41-8012-83CF61399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A5DBA005-3E80-764C-8A8F-9CDD21172D75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92975E1-4E5D-6740-AE87-52D088E041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3B96664-250E-2042-A712-DED9DD57725F}"/>
                </a:ext>
              </a:extLst>
            </p:cNvPr>
            <p:cNvCxnSpPr>
              <a:cxnSpLocks/>
              <a:stCxn id="66" idx="0"/>
              <a:endCxn id="70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7AFEA06-9995-714A-A94F-9440E20CDEFF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9620FB0-772D-C444-B879-416C6EFAA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CDD5AD0C-1C93-284D-991B-C961F0C318C9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770D015-78DA-1443-A829-2EAE288714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B27A435-D4DC-E941-8CD3-D936EBC04390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886A844-017A-F94A-A576-BAEBA40A2382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EDBEDCE-B076-514D-81C1-A649E7392CB1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D099EFA-2244-B347-BAA3-67C40452357A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BDE16F9-BD63-2E40-9226-3931D3A265D2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935E87D-76E6-9D47-9127-D3917B2F30C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F53FEBF-4481-D248-9D18-BCA89CA9DF18}"/>
                  </a:ext>
                </a:extLst>
              </p:cNvPr>
              <p:cNvSpPr/>
              <p:nvPr/>
            </p:nvSpPr>
            <p:spPr>
              <a:xfrm>
                <a:off x="6428608" y="2618180"/>
                <a:ext cx="68114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F53FEBF-4481-D248-9D18-BCA89CA9D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8" y="2618180"/>
                <a:ext cx="681149" cy="7386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C43D433-D334-E849-B298-2B24DB755F08}"/>
                  </a:ext>
                </a:extLst>
              </p:cNvPr>
              <p:cNvSpPr/>
              <p:nvPr/>
            </p:nvSpPr>
            <p:spPr>
              <a:xfrm>
                <a:off x="7492829" y="2618180"/>
                <a:ext cx="76585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C43D433-D334-E849-B298-2B24DB755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829" y="2618180"/>
                <a:ext cx="765851" cy="73866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B87274D-7E80-7542-BFCE-256E4CB6F718}"/>
                  </a:ext>
                </a:extLst>
              </p:cNvPr>
              <p:cNvSpPr/>
              <p:nvPr/>
            </p:nvSpPr>
            <p:spPr>
              <a:xfrm>
                <a:off x="8574057" y="2582416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B87274D-7E80-7542-BFCE-256E4CB6F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057" y="2582416"/>
                <a:ext cx="602344" cy="307777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6B6B53-027F-8545-A30A-42423FC28E20}"/>
                  </a:ext>
                </a:extLst>
              </p:cNvPr>
              <p:cNvSpPr/>
              <p:nvPr/>
            </p:nvSpPr>
            <p:spPr>
              <a:xfrm>
                <a:off x="9697202" y="2618179"/>
                <a:ext cx="79425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6B6B53-027F-8545-A30A-42423FC28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202" y="2618179"/>
                <a:ext cx="794255" cy="738664"/>
              </a:xfrm>
              <a:prstGeom prst="rect">
                <a:avLst/>
              </a:prstGeom>
              <a:blipFill>
                <a:blip r:embed="rId22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9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4889-E6FE-2B41-B533-A4C989EF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Jtrees bauen: Beispiel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0817E-0E93-2845-BE03-D4E09A78EE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C747F-6512-8F4F-AE16-BDC7374F4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3E951-3B10-D24F-93B2-6D991FEFF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4A404B-B356-2840-ABCA-FC59EF5E30DD}"/>
                  </a:ext>
                </a:extLst>
              </p:cNvPr>
              <p:cNvSpPr/>
              <p:nvPr/>
            </p:nvSpPr>
            <p:spPr>
              <a:xfrm>
                <a:off x="432551" y="2700658"/>
                <a:ext cx="6023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4A404B-B356-2840-ABCA-FC59EF5E30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51" y="2700658"/>
                <a:ext cx="60234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B39570-AB33-154E-9431-BB389AA1DB85}"/>
                  </a:ext>
                </a:extLst>
              </p:cNvPr>
              <p:cNvSpPr/>
              <p:nvPr/>
            </p:nvSpPr>
            <p:spPr>
              <a:xfrm>
                <a:off x="4190242" y="3390749"/>
                <a:ext cx="496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B39570-AB33-154E-9431-BB389AA1D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242" y="3390749"/>
                <a:ext cx="49667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F7622EE-B406-E440-B644-3A85A90E2FB7}"/>
                  </a:ext>
                </a:extLst>
              </p:cNvPr>
              <p:cNvSpPr/>
              <p:nvPr/>
            </p:nvSpPr>
            <p:spPr>
              <a:xfrm>
                <a:off x="1910942" y="3390749"/>
                <a:ext cx="5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F7622EE-B406-E440-B644-3A85A90E2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42" y="3390749"/>
                <a:ext cx="50199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A9810C-1A3E-C94C-BF1C-A27243AD369F}"/>
                  </a:ext>
                </a:extLst>
              </p:cNvPr>
              <p:cNvSpPr/>
              <p:nvPr/>
            </p:nvSpPr>
            <p:spPr>
              <a:xfrm>
                <a:off x="771292" y="3390749"/>
                <a:ext cx="5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A9810C-1A3E-C94C-BF1C-A27243AD3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2" y="3390749"/>
                <a:ext cx="50199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6FEED1-2D16-614F-891D-67FE89BEA22C}"/>
              </a:ext>
            </a:extLst>
          </p:cNvPr>
          <p:cNvCxnSpPr>
            <a:cxnSpLocks/>
            <a:stCxn id="11" idx="0"/>
            <a:endCxn id="35" idx="4"/>
          </p:cNvCxnSpPr>
          <p:nvPr/>
        </p:nvCxnSpPr>
        <p:spPr>
          <a:xfrm flipV="1">
            <a:off x="1022290" y="2975159"/>
            <a:ext cx="18" cy="41559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455500-9222-0845-8AD9-5CDC36E4A813}"/>
              </a:ext>
            </a:extLst>
          </p:cNvPr>
          <p:cNvCxnSpPr>
            <a:cxnSpLocks/>
            <a:stCxn id="10" idx="0"/>
            <a:endCxn id="37" idx="4"/>
          </p:cNvCxnSpPr>
          <p:nvPr/>
        </p:nvCxnSpPr>
        <p:spPr>
          <a:xfrm flipH="1" flipV="1">
            <a:off x="2158428" y="2964147"/>
            <a:ext cx="3512" cy="426602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7C3DC-676E-DB4B-B386-ABAFBBEE57BB}"/>
              </a:ext>
            </a:extLst>
          </p:cNvPr>
          <p:cNvCxnSpPr>
            <a:cxnSpLocks/>
            <a:stCxn id="37" idx="0"/>
            <a:endCxn id="33" idx="5"/>
          </p:cNvCxnSpPr>
          <p:nvPr/>
        </p:nvCxnSpPr>
        <p:spPr>
          <a:xfrm flipH="1" flipV="1">
            <a:off x="1690252" y="2228717"/>
            <a:ext cx="468176" cy="66343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2BC631-CDEB-694A-913C-EA8278A6D3A0}"/>
              </a:ext>
            </a:extLst>
          </p:cNvPr>
          <p:cNvCxnSpPr>
            <a:cxnSpLocks/>
            <a:stCxn id="35" idx="0"/>
            <a:endCxn id="33" idx="3"/>
          </p:cNvCxnSpPr>
          <p:nvPr/>
        </p:nvCxnSpPr>
        <p:spPr>
          <a:xfrm flipV="1">
            <a:off x="1022308" y="2228717"/>
            <a:ext cx="617032" cy="67444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F82866-D9BE-EB49-BC92-29D0E0CB4E3E}"/>
              </a:ext>
            </a:extLst>
          </p:cNvPr>
          <p:cNvCxnSpPr>
            <a:cxnSpLocks/>
            <a:stCxn id="9" idx="0"/>
            <a:endCxn id="36" idx="4"/>
          </p:cNvCxnSpPr>
          <p:nvPr/>
        </p:nvCxnSpPr>
        <p:spPr>
          <a:xfrm flipV="1">
            <a:off x="4438579" y="2992327"/>
            <a:ext cx="0" cy="398422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29A347-0B18-1D47-9965-A4470565F332}"/>
              </a:ext>
            </a:extLst>
          </p:cNvPr>
          <p:cNvCxnSpPr>
            <a:cxnSpLocks/>
            <a:stCxn id="36" idx="0"/>
            <a:endCxn id="34" idx="4"/>
          </p:cNvCxnSpPr>
          <p:nvPr/>
        </p:nvCxnSpPr>
        <p:spPr>
          <a:xfrm flipV="1">
            <a:off x="4438579" y="2239261"/>
            <a:ext cx="0" cy="68106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DA9637-1F06-A342-BD46-1E39C3743DD5}"/>
              </a:ext>
            </a:extLst>
          </p:cNvPr>
          <p:cNvCxnSpPr>
            <a:cxnSpLocks/>
            <a:stCxn id="34" idx="0"/>
            <a:endCxn id="32" idx="5"/>
          </p:cNvCxnSpPr>
          <p:nvPr/>
        </p:nvCxnSpPr>
        <p:spPr>
          <a:xfrm flipH="1" flipV="1">
            <a:off x="3332418" y="1724542"/>
            <a:ext cx="1106161" cy="44271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66BDF1-19AA-7C4D-A900-8458B8D021A3}"/>
              </a:ext>
            </a:extLst>
          </p:cNvPr>
          <p:cNvCxnSpPr>
            <a:cxnSpLocks/>
            <a:stCxn id="33" idx="0"/>
            <a:endCxn id="32" idx="3"/>
          </p:cNvCxnSpPr>
          <p:nvPr/>
        </p:nvCxnSpPr>
        <p:spPr>
          <a:xfrm flipV="1">
            <a:off x="1664796" y="1724542"/>
            <a:ext cx="1616710" cy="4427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583AA0F-D8F5-C842-82E9-575A3C5919E3}"/>
                  </a:ext>
                </a:extLst>
              </p:cNvPr>
              <p:cNvSpPr/>
              <p:nvPr/>
            </p:nvSpPr>
            <p:spPr>
              <a:xfrm>
                <a:off x="4430346" y="2049373"/>
                <a:ext cx="7942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583AA0F-D8F5-C842-82E9-575A3C591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346" y="2049373"/>
                <a:ext cx="794256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B622C9-E26D-464F-B0F6-CE238DF26BD2}"/>
                  </a:ext>
                </a:extLst>
              </p:cNvPr>
              <p:cNvSpPr/>
              <p:nvPr/>
            </p:nvSpPr>
            <p:spPr>
              <a:xfrm>
                <a:off x="2153071" y="2808380"/>
                <a:ext cx="7658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B622C9-E26D-464F-B0F6-CE238DF26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071" y="2808380"/>
                <a:ext cx="765851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111026-8D5C-764C-9A5C-7766F694FD88}"/>
                  </a:ext>
                </a:extLst>
              </p:cNvPr>
              <p:cNvSpPr/>
              <p:nvPr/>
            </p:nvSpPr>
            <p:spPr>
              <a:xfrm>
                <a:off x="997537" y="2808380"/>
                <a:ext cx="6811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111026-8D5C-764C-9A5C-7766F694F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37" y="2808380"/>
                <a:ext cx="68114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DC4748-63C3-6041-AAA3-F27C6662FD7F}"/>
                  </a:ext>
                </a:extLst>
              </p:cNvPr>
              <p:cNvSpPr/>
              <p:nvPr/>
            </p:nvSpPr>
            <p:spPr>
              <a:xfrm>
                <a:off x="1715267" y="2049373"/>
                <a:ext cx="5618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DC4748-63C3-6041-AAA3-F27C6662F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267" y="2049373"/>
                <a:ext cx="56182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416C6B-489C-154A-ABF5-C01453A232E5}"/>
                  </a:ext>
                </a:extLst>
              </p:cNvPr>
              <p:cNvSpPr/>
              <p:nvPr/>
            </p:nvSpPr>
            <p:spPr>
              <a:xfrm>
                <a:off x="3327047" y="1480197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416C6B-489C-154A-ABF5-C01453A23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047" y="1480197"/>
                <a:ext cx="602344" cy="307777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F571EB-F996-BF44-9B23-DA638252279E}"/>
                  </a:ext>
                </a:extLst>
              </p:cNvPr>
              <p:cNvSpPr/>
              <p:nvPr/>
            </p:nvSpPr>
            <p:spPr>
              <a:xfrm>
                <a:off x="3816493" y="2049373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F571EB-F996-BF44-9B23-DA6382522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93" y="2049373"/>
                <a:ext cx="602344" cy="307777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6B2F9D-680F-B741-916B-EAF1DCEA1017}"/>
                  </a:ext>
                </a:extLst>
              </p:cNvPr>
              <p:cNvSpPr/>
              <p:nvPr/>
            </p:nvSpPr>
            <p:spPr>
              <a:xfrm>
                <a:off x="1042367" y="2049373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6B2F9D-680F-B741-916B-EAF1DCEA1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367" y="2049373"/>
                <a:ext cx="602344" cy="307777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69FDD19-3CCC-074A-AA1B-E40E8E1E9E5A}"/>
                  </a:ext>
                </a:extLst>
              </p:cNvPr>
              <p:cNvSpPr/>
              <p:nvPr/>
            </p:nvSpPr>
            <p:spPr>
              <a:xfrm>
                <a:off x="1544608" y="2700658"/>
                <a:ext cx="6023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69FDD19-3CCC-074A-AA1B-E40E8E1E9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08" y="2700658"/>
                <a:ext cx="602344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F5DAA79-EB2C-5944-A6A9-7709F3AC3D02}"/>
                  </a:ext>
                </a:extLst>
              </p:cNvPr>
              <p:cNvSpPr/>
              <p:nvPr/>
            </p:nvSpPr>
            <p:spPr>
              <a:xfrm>
                <a:off x="3050592" y="3390749"/>
                <a:ext cx="501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F5DAA79-EB2C-5944-A6A9-7709F3AC3D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592" y="3390749"/>
                <a:ext cx="501997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D1C646-53D5-2E44-A7B1-0E888ABFED2B}"/>
              </a:ext>
            </a:extLst>
          </p:cNvPr>
          <p:cNvCxnSpPr>
            <a:cxnSpLocks/>
            <a:stCxn id="28" idx="0"/>
            <a:endCxn id="32" idx="4"/>
          </p:cNvCxnSpPr>
          <p:nvPr/>
        </p:nvCxnSpPr>
        <p:spPr>
          <a:xfrm flipV="1">
            <a:off x="3301591" y="1735086"/>
            <a:ext cx="5371" cy="16556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1A050AE-0CFA-A640-A1A2-5A9732B0603E}"/>
                  </a:ext>
                </a:extLst>
              </p:cNvPr>
              <p:cNvSpPr/>
              <p:nvPr/>
            </p:nvSpPr>
            <p:spPr>
              <a:xfrm>
                <a:off x="4497817" y="2808380"/>
                <a:ext cx="6547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1A050AE-0CFA-A640-A1A2-5A9732B06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817" y="2808380"/>
                <a:ext cx="654795" cy="307777"/>
              </a:xfrm>
              <a:prstGeom prst="rect">
                <a:avLst/>
              </a:prstGeom>
              <a:blipFill>
                <a:blip r:embed="rId1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0A66A80-A9AB-4646-ABEF-1EF74609C805}"/>
                  </a:ext>
                </a:extLst>
              </p:cNvPr>
              <p:cNvSpPr/>
              <p:nvPr/>
            </p:nvSpPr>
            <p:spPr>
              <a:xfrm>
                <a:off x="3714024" y="2700658"/>
                <a:ext cx="7942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0A66A80-A9AB-4646-ABEF-1EF74609C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24" y="2700658"/>
                <a:ext cx="794256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7DF05837-989F-804F-81CE-512E603B3E03}"/>
              </a:ext>
            </a:extLst>
          </p:cNvPr>
          <p:cNvSpPr/>
          <p:nvPr/>
        </p:nvSpPr>
        <p:spPr>
          <a:xfrm>
            <a:off x="3270962" y="166308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75F802-57A4-F442-82C3-389B2A35207F}"/>
              </a:ext>
            </a:extLst>
          </p:cNvPr>
          <p:cNvSpPr/>
          <p:nvPr/>
        </p:nvSpPr>
        <p:spPr>
          <a:xfrm>
            <a:off x="1628796" y="216726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C1DF10-86F4-754E-A414-4D442EBF7B78}"/>
              </a:ext>
            </a:extLst>
          </p:cNvPr>
          <p:cNvSpPr/>
          <p:nvPr/>
        </p:nvSpPr>
        <p:spPr>
          <a:xfrm>
            <a:off x="4402579" y="216726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F94FB3B-F644-6D48-B0BB-8F5992210223}"/>
              </a:ext>
            </a:extLst>
          </p:cNvPr>
          <p:cNvSpPr/>
          <p:nvPr/>
        </p:nvSpPr>
        <p:spPr>
          <a:xfrm>
            <a:off x="986308" y="2903159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B3596B3-FF03-2F47-B9FA-37ACCE3D96DD}"/>
              </a:ext>
            </a:extLst>
          </p:cNvPr>
          <p:cNvSpPr/>
          <p:nvPr/>
        </p:nvSpPr>
        <p:spPr>
          <a:xfrm>
            <a:off x="4402579" y="2920327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A70C33-28DC-6D40-B25F-16CC2D69D60F}"/>
              </a:ext>
            </a:extLst>
          </p:cNvPr>
          <p:cNvSpPr/>
          <p:nvPr/>
        </p:nvSpPr>
        <p:spPr>
          <a:xfrm>
            <a:off x="2122428" y="2892147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E1B8813-1BA2-E54A-B6AA-B278A1C121B1}"/>
                  </a:ext>
                </a:extLst>
              </p:cNvPr>
              <p:cNvSpPr/>
              <p:nvPr/>
            </p:nvSpPr>
            <p:spPr>
              <a:xfrm>
                <a:off x="197625" y="3223878"/>
                <a:ext cx="68114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E1B8813-1BA2-E54A-B6AA-B278A1C12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25" y="3223878"/>
                <a:ext cx="681149" cy="73866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EA9D9F9-041A-9747-AB21-BD92740F5C58}"/>
                  </a:ext>
                </a:extLst>
              </p:cNvPr>
              <p:cNvSpPr/>
              <p:nvPr/>
            </p:nvSpPr>
            <p:spPr>
              <a:xfrm>
                <a:off x="1332182" y="3223878"/>
                <a:ext cx="76585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EA9D9F9-041A-9747-AB21-BD92740F5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82" y="3223878"/>
                <a:ext cx="765851" cy="7386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91D9444-D581-4749-A9F7-53DCE72AB7BE}"/>
                  </a:ext>
                </a:extLst>
              </p:cNvPr>
              <p:cNvSpPr/>
              <p:nvPr/>
            </p:nvSpPr>
            <p:spPr>
              <a:xfrm>
                <a:off x="2674659" y="3439320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91D9444-D581-4749-A9F7-53DCE72AB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659" y="3439320"/>
                <a:ext cx="602344" cy="307777"/>
              </a:xfrm>
              <a:prstGeom prst="rect">
                <a:avLst/>
              </a:prstGeom>
              <a:blipFill>
                <a:blip r:embed="rId2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7066341-669A-A248-8BED-46525584992B}"/>
                  </a:ext>
                </a:extLst>
              </p:cNvPr>
              <p:cNvSpPr/>
              <p:nvPr/>
            </p:nvSpPr>
            <p:spPr>
              <a:xfrm>
                <a:off x="3606891" y="3223877"/>
                <a:ext cx="79425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7066341-669A-A248-8BED-465255849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891" y="3223877"/>
                <a:ext cx="794255" cy="738664"/>
              </a:xfrm>
              <a:prstGeom prst="rect">
                <a:avLst/>
              </a:prstGeom>
              <a:blipFill>
                <a:blip r:embed="rId21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042C6B1-C358-5741-8692-9E98C2EAE533}"/>
              </a:ext>
            </a:extLst>
          </p:cNvPr>
          <p:cNvGrpSpPr/>
          <p:nvPr/>
        </p:nvGrpSpPr>
        <p:grpSpPr>
          <a:xfrm>
            <a:off x="5206915" y="1452076"/>
            <a:ext cx="6770820" cy="2563598"/>
            <a:chOff x="5206915" y="1452076"/>
            <a:chExt cx="6770820" cy="256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FCB885B-C679-0E45-86B1-C511801D24DD}"/>
                    </a:ext>
                  </a:extLst>
                </p:cNvPr>
                <p:cNvSpPr/>
                <p:nvPr/>
              </p:nvSpPr>
              <p:spPr>
                <a:xfrm>
                  <a:off x="6126870" y="1950318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FCB885B-C679-0E45-86B1-C511801D24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6870" y="1950318"/>
                  <a:ext cx="1152000" cy="504000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0EF2378-D0EA-6B4D-9ED5-91A037DC8AFA}"/>
                    </a:ext>
                  </a:extLst>
                </p:cNvPr>
                <p:cNvSpPr/>
                <p:nvPr/>
              </p:nvSpPr>
              <p:spPr>
                <a:xfrm>
                  <a:off x="5206915" y="2707435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0EF2378-D0EA-6B4D-9ED5-91A037DC8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915" y="2707435"/>
                  <a:ext cx="1152000" cy="504000"/>
                </a:xfrm>
                <a:prstGeom prst="ellipse">
                  <a:avLst/>
                </a:prstGeom>
                <a:blipFill>
                  <a:blip r:embed="rId23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A8BF653-C339-B942-96D9-F374930AC331}"/>
                    </a:ext>
                  </a:extLst>
                </p:cNvPr>
                <p:cNvSpPr/>
                <p:nvPr/>
              </p:nvSpPr>
              <p:spPr>
                <a:xfrm>
                  <a:off x="7135502" y="2707005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A8BF653-C339-B942-96D9-F374930AC3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502" y="2707005"/>
                  <a:ext cx="1152000" cy="504000"/>
                </a:xfrm>
                <a:prstGeom prst="ellipse">
                  <a:avLst/>
                </a:prstGeom>
                <a:blipFill>
                  <a:blip r:embed="rId24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212CA1D-5529-774B-B4D7-157AFF4695C0}"/>
                    </a:ext>
                  </a:extLst>
                </p:cNvPr>
                <p:cNvSpPr/>
                <p:nvPr/>
              </p:nvSpPr>
              <p:spPr>
                <a:xfrm>
                  <a:off x="5206915" y="338305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212CA1D-5529-774B-B4D7-157AFF4695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915" y="3383059"/>
                  <a:ext cx="1152000" cy="504000"/>
                </a:xfrm>
                <a:prstGeom prst="ellipse">
                  <a:avLst/>
                </a:prstGeom>
                <a:blipFill>
                  <a:blip r:embed="rId25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110B28D-8416-D14F-93FE-6604E444AB12}"/>
                    </a:ext>
                  </a:extLst>
                </p:cNvPr>
                <p:cNvSpPr/>
                <p:nvPr/>
              </p:nvSpPr>
              <p:spPr>
                <a:xfrm>
                  <a:off x="7135502" y="338262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110B28D-8416-D14F-93FE-6604E444AB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502" y="3382629"/>
                  <a:ext cx="1152000" cy="504000"/>
                </a:xfrm>
                <a:prstGeom prst="ellipse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38D0086F-899C-AA4D-ADCA-AD778FEE147B}"/>
                    </a:ext>
                  </a:extLst>
                </p:cNvPr>
                <p:cNvSpPr/>
                <p:nvPr/>
              </p:nvSpPr>
              <p:spPr>
                <a:xfrm>
                  <a:off x="8875987" y="1452076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38D0086F-899C-AA4D-ADCA-AD778FEE14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987" y="1452076"/>
                  <a:ext cx="1152000" cy="504000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235046A-E2DF-7242-BC70-3ED29342C1AF}"/>
                    </a:ext>
                  </a:extLst>
                </p:cNvPr>
                <p:cNvSpPr/>
                <p:nvPr/>
              </p:nvSpPr>
              <p:spPr>
                <a:xfrm>
                  <a:off x="8875987" y="338262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235046A-E2DF-7242-BC70-3ED29342C1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987" y="3382629"/>
                  <a:ext cx="1152000" cy="504000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71E98D5-2149-E942-AA5D-C85CFF122D84}"/>
                    </a:ext>
                  </a:extLst>
                </p:cNvPr>
                <p:cNvSpPr/>
                <p:nvPr/>
              </p:nvSpPr>
              <p:spPr>
                <a:xfrm>
                  <a:off x="10543002" y="1950318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71E98D5-2149-E942-AA5D-C85CFF122D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002" y="1950318"/>
                  <a:ext cx="1152000" cy="504000"/>
                </a:xfrm>
                <a:prstGeom prst="ellipse">
                  <a:avLst/>
                </a:prstGeom>
                <a:blipFill>
                  <a:blip r:embed="rId29"/>
                  <a:stretch>
                    <a:fillRect l="-430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27FAE6E-5F43-4943-9F20-2DC7DABA73EF}"/>
                    </a:ext>
                  </a:extLst>
                </p:cNvPr>
                <p:cNvSpPr/>
                <p:nvPr/>
              </p:nvSpPr>
              <p:spPr>
                <a:xfrm>
                  <a:off x="10543002" y="2712939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27FAE6E-5F43-4943-9F20-2DC7DABA73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002" y="2712939"/>
                  <a:ext cx="1152000" cy="504000"/>
                </a:xfrm>
                <a:prstGeom prst="ellipse">
                  <a:avLst/>
                </a:prstGeom>
                <a:blipFill>
                  <a:blip r:embed="rId30"/>
                  <a:stretch>
                    <a:fillRect b="-487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B3687C4-BEC9-8C40-85A2-1664A48BAD40}"/>
                    </a:ext>
                  </a:extLst>
                </p:cNvPr>
                <p:cNvSpPr/>
                <p:nvPr/>
              </p:nvSpPr>
              <p:spPr>
                <a:xfrm>
                  <a:off x="10543002" y="3388563"/>
                  <a:ext cx="1152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B3687C4-BEC9-8C40-85A2-1664A48BAD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002" y="3388563"/>
                  <a:ext cx="1152000" cy="504000"/>
                </a:xfrm>
                <a:prstGeom prst="ellipse">
                  <a:avLst/>
                </a:prstGeom>
                <a:blipFill>
                  <a:blip r:embed="rId31"/>
                  <a:stretch>
                    <a:fillRect b="-47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239E3E6-C623-C949-B37E-5C9DF2E58A2F}"/>
                    </a:ext>
                  </a:extLst>
                </p:cNvPr>
                <p:cNvSpPr/>
                <p:nvPr/>
              </p:nvSpPr>
              <p:spPr>
                <a:xfrm>
                  <a:off x="11552554" y="3707897"/>
                  <a:ext cx="4251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239E3E6-C623-C949-B37E-5C9DF2E58A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2554" y="3707897"/>
                  <a:ext cx="425181" cy="307777"/>
                </a:xfrm>
                <a:prstGeom prst="rect">
                  <a:avLst/>
                </a:prstGeom>
                <a:blipFill>
                  <a:blip r:embed="rId3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1557615-CA23-E74F-A24B-A331E642FEF7}"/>
                    </a:ext>
                  </a:extLst>
                </p:cNvPr>
                <p:cNvSpPr/>
                <p:nvPr/>
              </p:nvSpPr>
              <p:spPr>
                <a:xfrm>
                  <a:off x="8031229" y="3707897"/>
                  <a:ext cx="429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1557615-CA23-E74F-A24B-A331E642FE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1229" y="3707897"/>
                  <a:ext cx="429348" cy="307777"/>
                </a:xfrm>
                <a:prstGeom prst="rect">
                  <a:avLst/>
                </a:prstGeom>
                <a:blipFill>
                  <a:blip r:embed="rId3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FCDC0912-97F6-2540-BE5B-D7F146B2C583}"/>
                    </a:ext>
                  </a:extLst>
                </p:cNvPr>
                <p:cNvSpPr/>
                <p:nvPr/>
              </p:nvSpPr>
              <p:spPr>
                <a:xfrm>
                  <a:off x="6099186" y="3707897"/>
                  <a:ext cx="429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FCDC0912-97F6-2540-BE5B-D7F146B2C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9186" y="3707897"/>
                  <a:ext cx="429348" cy="307777"/>
                </a:xfrm>
                <a:prstGeom prst="rect">
                  <a:avLst/>
                </a:prstGeom>
                <a:blipFill>
                  <a:blip r:embed="rId3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CE76739-E2F7-8040-A5BF-BD80C0E1C943}"/>
                    </a:ext>
                  </a:extLst>
                </p:cNvPr>
                <p:cNvSpPr/>
                <p:nvPr/>
              </p:nvSpPr>
              <p:spPr>
                <a:xfrm>
                  <a:off x="9963272" y="3707897"/>
                  <a:ext cx="429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CE76739-E2F7-8040-A5BF-BD80C0E1C9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272" y="3707897"/>
                  <a:ext cx="429348" cy="307777"/>
                </a:xfrm>
                <a:prstGeom prst="rect">
                  <a:avLst/>
                </a:prstGeom>
                <a:blipFill>
                  <a:blip r:embed="rId3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A932C25-1CA9-A147-8A66-D3200E64E0CC}"/>
                </a:ext>
              </a:extLst>
            </p:cNvPr>
            <p:cNvCxnSpPr>
              <a:cxnSpLocks/>
              <a:stCxn id="79" idx="0"/>
              <a:endCxn id="77" idx="4"/>
            </p:cNvCxnSpPr>
            <p:nvPr/>
          </p:nvCxnSpPr>
          <p:spPr>
            <a:xfrm flipV="1">
              <a:off x="5782915" y="3211435"/>
              <a:ext cx="0" cy="171624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7FA38B4-E115-C540-A68C-235B48686295}"/>
                </a:ext>
              </a:extLst>
            </p:cNvPr>
            <p:cNvCxnSpPr>
              <a:cxnSpLocks/>
              <a:stCxn id="80" idx="0"/>
              <a:endCxn id="78" idx="4"/>
            </p:cNvCxnSpPr>
            <p:nvPr/>
          </p:nvCxnSpPr>
          <p:spPr>
            <a:xfrm flipV="1">
              <a:off x="7711502" y="3211005"/>
              <a:ext cx="0" cy="171624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0E494A8-46C2-B441-8709-ECEB83923FFD}"/>
                </a:ext>
              </a:extLst>
            </p:cNvPr>
            <p:cNvCxnSpPr>
              <a:cxnSpLocks/>
              <a:stCxn id="78" idx="0"/>
              <a:endCxn id="38" idx="5"/>
            </p:cNvCxnSpPr>
            <p:nvPr/>
          </p:nvCxnSpPr>
          <p:spPr>
            <a:xfrm flipH="1" flipV="1">
              <a:off x="7110164" y="2380509"/>
              <a:ext cx="601338" cy="326496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7F35D-9BAE-8D45-B7C4-D5DC671A9C34}"/>
                </a:ext>
              </a:extLst>
            </p:cNvPr>
            <p:cNvCxnSpPr>
              <a:cxnSpLocks/>
              <a:stCxn id="77" idx="0"/>
              <a:endCxn id="38" idx="3"/>
            </p:cNvCxnSpPr>
            <p:nvPr/>
          </p:nvCxnSpPr>
          <p:spPr>
            <a:xfrm flipV="1">
              <a:off x="5782915" y="2380509"/>
              <a:ext cx="512661" cy="326926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409E531-8E57-EE42-9D29-3A39901A57B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11119002" y="3216939"/>
              <a:ext cx="0" cy="171624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F108896-3D86-CC45-BA03-C3F2E5160533}"/>
                </a:ext>
              </a:extLst>
            </p:cNvPr>
            <p:cNvCxnSpPr>
              <a:cxnSpLocks/>
              <a:stCxn id="84" idx="0"/>
              <a:endCxn id="83" idx="4"/>
            </p:cNvCxnSpPr>
            <p:nvPr/>
          </p:nvCxnSpPr>
          <p:spPr>
            <a:xfrm flipV="1">
              <a:off x="11119002" y="2454318"/>
              <a:ext cx="0" cy="25862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C739A5A-BD7A-A24D-B5F8-18EAE62F49B6}"/>
                </a:ext>
              </a:extLst>
            </p:cNvPr>
            <p:cNvCxnSpPr>
              <a:cxnSpLocks/>
              <a:stCxn id="83" idx="1"/>
              <a:endCxn id="81" idx="6"/>
            </p:cNvCxnSpPr>
            <p:nvPr/>
          </p:nvCxnSpPr>
          <p:spPr>
            <a:xfrm flipH="1" flipV="1">
              <a:off x="10027987" y="1704076"/>
              <a:ext cx="683721" cy="32005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D5EFB5F-7E41-DB4F-9702-B37258D09B74}"/>
                </a:ext>
              </a:extLst>
            </p:cNvPr>
            <p:cNvCxnSpPr>
              <a:cxnSpLocks/>
              <a:stCxn id="38" idx="7"/>
              <a:endCxn id="81" idx="2"/>
            </p:cNvCxnSpPr>
            <p:nvPr/>
          </p:nvCxnSpPr>
          <p:spPr>
            <a:xfrm flipV="1">
              <a:off x="7110164" y="1704076"/>
              <a:ext cx="1765823" cy="320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CE3BF44-AE76-364C-A910-400CBA102661}"/>
                </a:ext>
              </a:extLst>
            </p:cNvPr>
            <p:cNvCxnSpPr>
              <a:cxnSpLocks/>
              <a:stCxn id="82" idx="0"/>
              <a:endCxn id="81" idx="4"/>
            </p:cNvCxnSpPr>
            <p:nvPr/>
          </p:nvCxnSpPr>
          <p:spPr>
            <a:xfrm flipV="1">
              <a:off x="9451987" y="1956076"/>
              <a:ext cx="0" cy="14265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670A8B4C-6F3E-054F-80EB-4A395C7276C3}"/>
                  </a:ext>
                </a:extLst>
              </p:cNvPr>
              <p:cNvSpPr/>
              <p:nvPr/>
            </p:nvSpPr>
            <p:spPr>
              <a:xfrm>
                <a:off x="3632265" y="4971633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670A8B4C-6F3E-054F-80EB-4A395C727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65" y="4971633"/>
                <a:ext cx="1152000" cy="504000"/>
              </a:xfrm>
              <a:prstGeom prst="ellipse">
                <a:avLst/>
              </a:prstGeom>
              <a:blipFill>
                <a:blip r:embed="rId36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008D546-69EF-E74B-8632-C5B152288185}"/>
                  </a:ext>
                </a:extLst>
              </p:cNvPr>
              <p:cNvSpPr/>
              <p:nvPr/>
            </p:nvSpPr>
            <p:spPr>
              <a:xfrm>
                <a:off x="5560852" y="4971203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008D546-69EF-E74B-8632-C5B1522881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852" y="4971203"/>
                <a:ext cx="1152000" cy="504000"/>
              </a:xfrm>
              <a:prstGeom prst="ellipse">
                <a:avLst/>
              </a:prstGeom>
              <a:blipFill>
                <a:blip r:embed="rId37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5FAC53D-B987-E643-BCF0-077E9A047B8C}"/>
                  </a:ext>
                </a:extLst>
              </p:cNvPr>
              <p:cNvSpPr/>
              <p:nvPr/>
            </p:nvSpPr>
            <p:spPr>
              <a:xfrm>
                <a:off x="7489439" y="497713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5FAC53D-B987-E643-BCF0-077E9A047B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439" y="4977137"/>
                <a:ext cx="1152000" cy="504000"/>
              </a:xfrm>
              <a:prstGeom prst="ellipse">
                <a:avLst/>
              </a:prstGeom>
              <a:blipFill>
                <a:blip r:embed="rId38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4EBF9DA-2D42-6847-81B8-F755DDF1CD53}"/>
                  </a:ext>
                </a:extLst>
              </p:cNvPr>
              <p:cNvSpPr/>
              <p:nvPr/>
            </p:nvSpPr>
            <p:spPr>
              <a:xfrm>
                <a:off x="8498991" y="5296471"/>
                <a:ext cx="6966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4EBF9DA-2D42-6847-81B8-F755DDF1C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991" y="5296471"/>
                <a:ext cx="696601" cy="307777"/>
              </a:xfrm>
              <a:prstGeom prst="rect">
                <a:avLst/>
              </a:prstGeom>
              <a:blipFill>
                <a:blip r:embed="rId3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C18674E-C420-F646-AA73-9200EA1D1EC1}"/>
                  </a:ext>
                </a:extLst>
              </p:cNvPr>
              <p:cNvSpPr/>
              <p:nvPr/>
            </p:nvSpPr>
            <p:spPr>
              <a:xfrm>
                <a:off x="6456579" y="5296471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C18674E-C420-F646-AA73-9200EA1D1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579" y="5296471"/>
                <a:ext cx="429348" cy="307777"/>
              </a:xfrm>
              <a:prstGeom prst="rect">
                <a:avLst/>
              </a:prstGeom>
              <a:blipFill>
                <a:blip r:embed="rId4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0D2DD80-B12A-384D-AD4D-FE41B7D47EC0}"/>
                  </a:ext>
                </a:extLst>
              </p:cNvPr>
              <p:cNvSpPr/>
              <p:nvPr/>
            </p:nvSpPr>
            <p:spPr>
              <a:xfrm>
                <a:off x="4524536" y="5296471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0D2DD80-B12A-384D-AD4D-FE41B7D47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36" y="5296471"/>
                <a:ext cx="429348" cy="307777"/>
              </a:xfrm>
              <a:prstGeom prst="rect">
                <a:avLst/>
              </a:prstGeom>
              <a:blipFill>
                <a:blip r:embed="rId4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D249EBE-B693-1046-B4B8-A8A52782F3EC}"/>
              </a:ext>
            </a:extLst>
          </p:cNvPr>
          <p:cNvCxnSpPr>
            <a:cxnSpLocks/>
            <a:stCxn id="139" idx="6"/>
            <a:endCxn id="140" idx="2"/>
          </p:cNvCxnSpPr>
          <p:nvPr/>
        </p:nvCxnSpPr>
        <p:spPr>
          <a:xfrm flipV="1">
            <a:off x="4784265" y="5223203"/>
            <a:ext cx="776587" cy="43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4A4021D-69B4-8D46-9353-6DD60669CFD8}"/>
              </a:ext>
            </a:extLst>
          </p:cNvPr>
          <p:cNvCxnSpPr>
            <a:cxnSpLocks/>
            <a:stCxn id="140" idx="6"/>
            <a:endCxn id="141" idx="2"/>
          </p:cNvCxnSpPr>
          <p:nvPr/>
        </p:nvCxnSpPr>
        <p:spPr>
          <a:xfrm>
            <a:off x="6712852" y="5223203"/>
            <a:ext cx="776587" cy="593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031FB077-DA98-814D-BD5E-A5E64B3787C4}"/>
              </a:ext>
            </a:extLst>
          </p:cNvPr>
          <p:cNvSpPr/>
          <p:nvPr/>
        </p:nvSpPr>
        <p:spPr>
          <a:xfrm>
            <a:off x="5145996" y="2521652"/>
            <a:ext cx="1292506" cy="162580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CFB4CCC-9A51-3542-860C-205721816CEB}"/>
              </a:ext>
            </a:extLst>
          </p:cNvPr>
          <p:cNvSpPr/>
          <p:nvPr/>
        </p:nvSpPr>
        <p:spPr>
          <a:xfrm rot="18581986">
            <a:off x="6484421" y="1545371"/>
            <a:ext cx="1518427" cy="267973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95F7FE8-EB25-C947-84E1-21C296582600}"/>
              </a:ext>
            </a:extLst>
          </p:cNvPr>
          <p:cNvSpPr/>
          <p:nvPr/>
        </p:nvSpPr>
        <p:spPr>
          <a:xfrm>
            <a:off x="7048996" y="2543757"/>
            <a:ext cx="1317963" cy="162580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99E1D12-D80E-FF4F-BACE-89BFEB663B2F}"/>
              </a:ext>
            </a:extLst>
          </p:cNvPr>
          <p:cNvSpPr/>
          <p:nvPr/>
        </p:nvSpPr>
        <p:spPr>
          <a:xfrm>
            <a:off x="10458348" y="2494248"/>
            <a:ext cx="1313030" cy="162580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E7058B66-AEFD-BB48-8313-06C171ABFE9D}"/>
              </a:ext>
            </a:extLst>
          </p:cNvPr>
          <p:cNvSpPr/>
          <p:nvPr/>
        </p:nvSpPr>
        <p:spPr>
          <a:xfrm>
            <a:off x="10322509" y="1871529"/>
            <a:ext cx="1566149" cy="215344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10AC504-1CE0-B241-A0E7-596E677FE6EF}"/>
              </a:ext>
            </a:extLst>
          </p:cNvPr>
          <p:cNvSpPr/>
          <p:nvPr/>
        </p:nvSpPr>
        <p:spPr>
          <a:xfrm>
            <a:off x="8668911" y="1341753"/>
            <a:ext cx="1582361" cy="2698639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BABE0ACF-0B4D-0048-AF4E-1365E3531207}"/>
              </a:ext>
            </a:extLst>
          </p:cNvPr>
          <p:cNvSpPr/>
          <p:nvPr/>
        </p:nvSpPr>
        <p:spPr>
          <a:xfrm>
            <a:off x="8544603" y="1068135"/>
            <a:ext cx="3473788" cy="312465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85FBA0D-F0D3-6540-8D8A-213300A67540}"/>
              </a:ext>
            </a:extLst>
          </p:cNvPr>
          <p:cNvGrpSpPr/>
          <p:nvPr/>
        </p:nvGrpSpPr>
        <p:grpSpPr>
          <a:xfrm>
            <a:off x="9102503" y="4473605"/>
            <a:ext cx="2786155" cy="1073003"/>
            <a:chOff x="1150496" y="5192308"/>
            <a:chExt cx="2786155" cy="107300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C0B9B42-60E6-3840-B2FC-FD20FEC613C0}"/>
                </a:ext>
              </a:extLst>
            </p:cNvPr>
            <p:cNvSpPr txBox="1"/>
            <p:nvPr/>
          </p:nvSpPr>
          <p:spPr>
            <a:xfrm>
              <a:off x="1150496" y="5192308"/>
              <a:ext cx="2786155" cy="1073003"/>
            </a:xfrm>
            <a:prstGeom prst="cloudCallout">
              <a:avLst>
                <a:gd name="adj1" fmla="val -71693"/>
                <a:gd name="adj2" fmla="val -4231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54C1AD5-FEFB-3245-985C-1A3F1D216E38}"/>
                </a:ext>
              </a:extLst>
            </p:cNvPr>
            <p:cNvSpPr/>
            <p:nvPr/>
          </p:nvSpPr>
          <p:spPr>
            <a:xfrm>
              <a:off x="1370987" y="5251524"/>
              <a:ext cx="24528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Welche weiteren Jtrees hätten aus dem Dtree entstehen können?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99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1" grpId="0" animBg="1"/>
      <p:bldP spid="142" grpId="0"/>
      <p:bldP spid="143" grpId="0"/>
      <p:bldP spid="144" grpId="0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FFCB-FD03-354D-8E41-23AAED40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Jtrees bauen: Eine Alternative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684FCDB-DE57-4D4E-8AA7-4C6FA038B7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659244" cy="43291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Triangulierung + Max-ST (</a:t>
                </a:r>
                <a:r>
                  <a:rPr lang="de-DE" i="1" dirty="0" err="1"/>
                  <a:t>maximum</a:t>
                </a:r>
                <a:r>
                  <a:rPr lang="de-DE" i="1" dirty="0"/>
                  <a:t> </a:t>
                </a:r>
                <a:r>
                  <a:rPr lang="de-DE" i="1" dirty="0" err="1"/>
                  <a:t>spanning</a:t>
                </a:r>
                <a:r>
                  <a:rPr lang="de-DE" i="1" dirty="0"/>
                  <a:t> </a:t>
                </a:r>
                <a:r>
                  <a:rPr lang="de-DE" i="1" dirty="0" err="1"/>
                  <a:t>tree</a:t>
                </a:r>
                <a:r>
                  <a:rPr lang="de-DE" dirty="0"/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Graph triangulieren ➝ </a:t>
                </a:r>
                <a:r>
                  <a:rPr lang="de-DE" dirty="0" err="1"/>
                  <a:t>chordaler</a:t>
                </a:r>
                <a:r>
                  <a:rPr lang="de-DE" dirty="0"/>
                  <a:t> Graph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Maximale Cliquen identifizieren 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Ungerichteten Graph mit maximalen Cliquen als Knoten bauen mit Kanten gewichtet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wann immer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Maximalen Spannbaum basierend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bauen ➝ Jtree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Jeden Faktor einem Cluster zuordnen</a:t>
                </a:r>
              </a:p>
              <a:p>
                <a:pPr lvl="1"/>
                <a:r>
                  <a:rPr lang="de-DE" dirty="0"/>
                  <a:t>Wenn BN als Eingabe: BN als erstes moralisieren</a:t>
                </a:r>
              </a:p>
              <a:p>
                <a:pPr lvl="1"/>
                <a:r>
                  <a:rPr lang="de-DE" dirty="0"/>
                  <a:t>Braucht keine Eliminationsreihenfolge, erfordert dafür aber Triangulierung des Graphen</a:t>
                </a:r>
              </a:p>
              <a:p>
                <a:pPr lvl="2"/>
                <a:r>
                  <a:rPr lang="de-DE" dirty="0"/>
                  <a:t>Gleich schweres Problem</a:t>
                </a:r>
              </a:p>
              <a:p>
                <a:pPr lvl="2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684FCDB-DE57-4D4E-8AA7-4C6FA038B7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659244" cy="4329166"/>
              </a:xfrm>
              <a:blipFill>
                <a:blip r:embed="rId2"/>
                <a:stretch>
                  <a:fillRect l="-2471" t="-3509" r="-3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7DF40-30CA-8F43-91F6-10655F7A84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781AE-7427-AA47-A6EE-A4B05E7E3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9D773-21A0-DA49-8E93-DA65398DD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80" name="Trapezoid 79">
            <a:extLst>
              <a:ext uri="{FF2B5EF4-FFF2-40B4-BE49-F238E27FC236}">
                <a16:creationId xmlns:a16="http://schemas.microsoft.com/office/drawing/2014/main" id="{7483248E-0BF4-FE4A-8679-CD85196C907C}"/>
              </a:ext>
            </a:extLst>
          </p:cNvPr>
          <p:cNvSpPr/>
          <p:nvPr/>
        </p:nvSpPr>
        <p:spPr>
          <a:xfrm flipV="1">
            <a:off x="6921225" y="1594793"/>
            <a:ext cx="3031066" cy="1364907"/>
          </a:xfrm>
          <a:prstGeom prst="trapezoid">
            <a:avLst>
              <a:gd name="adj" fmla="val 49347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014FB5C-CE71-7545-8B70-DA6733D02C55}"/>
              </a:ext>
            </a:extLst>
          </p:cNvPr>
          <p:cNvGrpSpPr/>
          <p:nvPr/>
        </p:nvGrpSpPr>
        <p:grpSpPr>
          <a:xfrm>
            <a:off x="7145903" y="1636265"/>
            <a:ext cx="2580308" cy="2591084"/>
            <a:chOff x="5901425" y="2314993"/>
            <a:chExt cx="2580308" cy="259108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DC30060-8B92-464F-930D-7771B69450CD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72AF1642-83D8-2940-839D-103F674D738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D29CFB1E-8A21-8A40-B3E9-6DADCAB7B8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E76BBBD-964F-974B-946A-6DD1DAB8050F}"/>
                  </a:ext>
                </a:extLst>
              </p:cNvPr>
              <p:cNvCxnSpPr>
                <a:cxnSpLocks/>
                <a:stCxn id="86" idx="5"/>
                <a:endCxn id="108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E01163F-C36E-EF46-A38D-776E2E3F4076}"/>
                  </a:ext>
                </a:extLst>
              </p:cNvPr>
              <p:cNvCxnSpPr>
                <a:cxnSpLocks/>
                <a:stCxn id="108" idx="0"/>
                <a:endCxn id="101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44F7EFAA-A72D-4249-BBE6-500B7EB912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684118A-392A-C74F-A762-BB01B4C4393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74E48DEE-A07D-404B-A534-E273CFAC171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F57BF72-E942-4F43-9B6B-8A5728259819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9DE1B31-D0AD-2D42-878C-5ABABDE42B7C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9052E466-5301-AE44-8290-17B7FFE298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E545099-2052-5D4B-9470-B44915268415}"/>
                  </a:ext>
                </a:extLst>
              </p:cNvPr>
              <p:cNvCxnSpPr>
                <a:cxnSpLocks/>
                <a:stCxn id="101" idx="0"/>
                <a:endCxn id="106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BF11164-CEFD-FE4F-ABBE-49727EBEECEC}"/>
                  </a:ext>
                </a:extLst>
              </p:cNvPr>
              <p:cNvCxnSpPr>
                <a:cxnSpLocks/>
                <a:stCxn id="106" idx="1"/>
                <a:endCxn id="85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71EAC4E-8ACF-834C-8044-4D866163DBAE}"/>
                  </a:ext>
                </a:extLst>
              </p:cNvPr>
              <p:cNvCxnSpPr>
                <a:cxnSpLocks/>
                <a:stCxn id="99" idx="3"/>
                <a:endCxn id="106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F929C39-3F0E-D14C-A3C2-870D18322F2C}"/>
                  </a:ext>
                </a:extLst>
              </p:cNvPr>
              <p:cNvCxnSpPr>
                <a:cxnSpLocks/>
                <a:stCxn id="101" idx="4"/>
                <a:endCxn id="104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1E44B44-FF0A-D84E-B936-DF2066758760}"/>
                  </a:ext>
                </a:extLst>
              </p:cNvPr>
              <p:cNvCxnSpPr>
                <a:cxnSpLocks/>
                <a:stCxn id="102" idx="0"/>
                <a:endCxn id="104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5E2D7C4-8434-3A45-B672-7B0C49CC6D13}"/>
                  </a:ext>
                </a:extLst>
              </p:cNvPr>
              <p:cNvCxnSpPr>
                <a:cxnSpLocks/>
                <a:stCxn id="104" idx="3"/>
                <a:endCxn id="100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8728EDB-086A-4940-AD77-56BEF552600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E6C3702-22F9-8145-AFD9-436183744B6E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EB7F0D0E-A055-E547-87AA-90F9B7365A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7DF81077-4ECF-8645-B79A-0CF40228DCC7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596F6EA5-05EE-D44B-AE80-13D0EAC09BE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335B01CE-6FD3-6244-9401-5EE5EC414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FF14C61-97D8-E146-BF59-CD5C2EDB690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8854A056-8BEC-A144-9EE3-7F93B278B10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0FFB8574-8BE5-174C-AC03-FE157C92519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06AE9250-FCD8-E349-9B26-F1B6D2FB043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CF38170-A68F-B045-A39C-5DA3950B2FF5}"/>
                  </a:ext>
                </a:extLst>
              </p:cNvPr>
              <p:cNvCxnSpPr>
                <a:cxnSpLocks/>
                <a:stCxn id="108" idx="2"/>
                <a:endCxn id="102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E9FC04C-A037-7342-B1E7-94FD77B85617}"/>
                </a:ext>
              </a:extLst>
            </p:cNvPr>
            <p:cNvCxnSpPr>
              <a:cxnSpLocks/>
              <a:stCxn id="101" idx="6"/>
              <a:endCxn id="110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rapezoid 111">
            <a:extLst>
              <a:ext uri="{FF2B5EF4-FFF2-40B4-BE49-F238E27FC236}">
                <a16:creationId xmlns:a16="http://schemas.microsoft.com/office/drawing/2014/main" id="{EE3128FB-12BF-6144-A4D9-09E643B82611}"/>
              </a:ext>
            </a:extLst>
          </p:cNvPr>
          <p:cNvSpPr/>
          <p:nvPr/>
        </p:nvSpPr>
        <p:spPr>
          <a:xfrm rot="5400000">
            <a:off x="8104261" y="2741719"/>
            <a:ext cx="1985554" cy="1301555"/>
          </a:xfrm>
          <a:prstGeom prst="trapezoid">
            <a:avLst>
              <a:gd name="adj" fmla="val 52021"/>
            </a:avLst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Trapezoid 112">
            <a:extLst>
              <a:ext uri="{FF2B5EF4-FFF2-40B4-BE49-F238E27FC236}">
                <a16:creationId xmlns:a16="http://schemas.microsoft.com/office/drawing/2014/main" id="{F44DE796-E26E-FE4F-B9D3-8311417D3C77}"/>
              </a:ext>
            </a:extLst>
          </p:cNvPr>
          <p:cNvSpPr/>
          <p:nvPr/>
        </p:nvSpPr>
        <p:spPr>
          <a:xfrm rot="16200000">
            <a:off x="6809126" y="2734006"/>
            <a:ext cx="1985555" cy="1312001"/>
          </a:xfrm>
          <a:prstGeom prst="trapezoid">
            <a:avLst>
              <a:gd name="adj" fmla="val 50614"/>
            </a:avLst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367A453-CF25-DA49-B615-59ABF4A50542}"/>
                  </a:ext>
                </a:extLst>
              </p:cNvPr>
              <p:cNvSpPr/>
              <p:nvPr/>
            </p:nvSpPr>
            <p:spPr>
              <a:xfrm>
                <a:off x="7926639" y="52101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367A453-CF25-DA49-B615-59ABF4A50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639" y="5210104"/>
                <a:ext cx="1152000" cy="504000"/>
              </a:xfrm>
              <a:prstGeom prst="ellipse">
                <a:avLst/>
              </a:prstGeom>
              <a:blipFill>
                <a:blip r:embed="rId24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75AA379-D47B-C841-A37E-5198A8107634}"/>
                  </a:ext>
                </a:extLst>
              </p:cNvPr>
              <p:cNvSpPr/>
              <p:nvPr/>
            </p:nvSpPr>
            <p:spPr>
              <a:xfrm>
                <a:off x="9855226" y="520967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75AA379-D47B-C841-A37E-5198A8107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26" y="5209674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AB9263E7-5503-4843-B5F9-DB14CB00D93F}"/>
                  </a:ext>
                </a:extLst>
              </p:cNvPr>
              <p:cNvSpPr/>
              <p:nvPr/>
            </p:nvSpPr>
            <p:spPr>
              <a:xfrm>
                <a:off x="8879442" y="432043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AB9263E7-5503-4843-B5F9-DB14CB00D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442" y="4320437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EFB3A20-19BB-F34F-BC44-1FE6D33353C6}"/>
              </a:ext>
            </a:extLst>
          </p:cNvPr>
          <p:cNvCxnSpPr>
            <a:stCxn id="116" idx="3"/>
            <a:endCxn id="114" idx="0"/>
          </p:cNvCxnSpPr>
          <p:nvPr/>
        </p:nvCxnSpPr>
        <p:spPr>
          <a:xfrm flipH="1">
            <a:off x="8502639" y="4750628"/>
            <a:ext cx="545509" cy="4594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FAE45FA-E4BC-6944-A134-68ABBD1188C3}"/>
              </a:ext>
            </a:extLst>
          </p:cNvPr>
          <p:cNvCxnSpPr>
            <a:cxnSpLocks/>
            <a:stCxn id="115" idx="2"/>
            <a:endCxn id="114" idx="6"/>
          </p:cNvCxnSpPr>
          <p:nvPr/>
        </p:nvCxnSpPr>
        <p:spPr>
          <a:xfrm flipH="1">
            <a:off x="9078639" y="5461674"/>
            <a:ext cx="776587" cy="4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8CCC300-1457-7D43-8F26-AE3ED822A4CB}"/>
              </a:ext>
            </a:extLst>
          </p:cNvPr>
          <p:cNvCxnSpPr>
            <a:cxnSpLocks/>
            <a:stCxn id="116" idx="5"/>
            <a:endCxn id="115" idx="0"/>
          </p:cNvCxnSpPr>
          <p:nvPr/>
        </p:nvCxnSpPr>
        <p:spPr>
          <a:xfrm>
            <a:off x="9862736" y="4750628"/>
            <a:ext cx="568490" cy="4590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945DCD8-8768-8D47-A450-AFAFFE917CF8}"/>
                  </a:ext>
                </a:extLst>
              </p:cNvPr>
              <p:cNvSpPr/>
              <p:nvPr/>
            </p:nvSpPr>
            <p:spPr>
              <a:xfrm>
                <a:off x="7323452" y="4647757"/>
                <a:ext cx="1574277" cy="411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945DCD8-8768-8D47-A450-AFAFFE917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452" y="4647757"/>
                <a:ext cx="1574277" cy="411395"/>
              </a:xfrm>
              <a:prstGeom prst="rect">
                <a:avLst/>
              </a:prstGeom>
              <a:blipFill>
                <a:blip r:embed="rId2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1AEB54A-E75F-6344-8D39-52208FAD4CAB}"/>
                  </a:ext>
                </a:extLst>
              </p:cNvPr>
              <p:cNvSpPr/>
              <p:nvPr/>
            </p:nvSpPr>
            <p:spPr>
              <a:xfrm>
                <a:off x="10146760" y="4649165"/>
                <a:ext cx="1574277" cy="411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1AEB54A-E75F-6344-8D39-52208FAD4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760" y="4649165"/>
                <a:ext cx="1574277" cy="411395"/>
              </a:xfrm>
              <a:prstGeom prst="rect">
                <a:avLst/>
              </a:prstGeom>
              <a:blipFill>
                <a:blip r:embed="rId2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244DA8C-8050-304A-AE92-433B5A96AE24}"/>
                  </a:ext>
                </a:extLst>
              </p:cNvPr>
              <p:cNvSpPr/>
              <p:nvPr/>
            </p:nvSpPr>
            <p:spPr>
              <a:xfrm>
                <a:off x="8703258" y="5616585"/>
                <a:ext cx="1574277" cy="411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244DA8C-8050-304A-AE92-433B5A96A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258" y="5616585"/>
                <a:ext cx="1574277" cy="411395"/>
              </a:xfrm>
              <a:prstGeom prst="rect">
                <a:avLst/>
              </a:prstGeom>
              <a:blipFill>
                <a:blip r:embed="rId2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31CAD33-C0EA-C64B-8D08-8ADC58A115F6}"/>
                  </a:ext>
                </a:extLst>
              </p:cNvPr>
              <p:cNvSpPr/>
              <p:nvPr/>
            </p:nvSpPr>
            <p:spPr>
              <a:xfrm>
                <a:off x="10628423" y="3857493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31CAD33-C0EA-C64B-8D08-8ADC58A115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423" y="3857493"/>
                <a:ext cx="1152000" cy="504000"/>
              </a:xfrm>
              <a:prstGeom prst="ellipse">
                <a:avLst/>
              </a:prstGeom>
              <a:blipFill>
                <a:blip r:embed="rId30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D7ABF0C-2585-1F46-92AD-D7672C87C45E}"/>
                  </a:ext>
                </a:extLst>
              </p:cNvPr>
              <p:cNvSpPr/>
              <p:nvPr/>
            </p:nvSpPr>
            <p:spPr>
              <a:xfrm>
                <a:off x="10628423" y="2724352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D7ABF0C-2585-1F46-92AD-D7672C87C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423" y="2724352"/>
                <a:ext cx="1152000" cy="504000"/>
              </a:xfrm>
              <a:prstGeom prst="ellipse">
                <a:avLst/>
              </a:prstGeom>
              <a:blipFill>
                <a:blip r:embed="rId31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C630C15-E47D-E84A-8399-66018299DE82}"/>
                  </a:ext>
                </a:extLst>
              </p:cNvPr>
              <p:cNvSpPr/>
              <p:nvPr/>
            </p:nvSpPr>
            <p:spPr>
              <a:xfrm>
                <a:off x="10628423" y="1591212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C630C15-E47D-E84A-8399-66018299D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423" y="1591212"/>
                <a:ext cx="1152000" cy="504000"/>
              </a:xfrm>
              <a:prstGeom prst="ellipse">
                <a:avLst/>
              </a:prstGeom>
              <a:blipFill>
                <a:blip r:embed="rId32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55D8B85-75A3-B746-A17A-ECB591143E22}"/>
              </a:ext>
            </a:extLst>
          </p:cNvPr>
          <p:cNvCxnSpPr>
            <a:cxnSpLocks/>
            <a:stCxn id="129" idx="4"/>
            <a:endCxn id="128" idx="0"/>
          </p:cNvCxnSpPr>
          <p:nvPr/>
        </p:nvCxnSpPr>
        <p:spPr>
          <a:xfrm>
            <a:off x="11204423" y="3228352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BF1BAFB-2341-304B-A94B-56B81D867CD0}"/>
              </a:ext>
            </a:extLst>
          </p:cNvPr>
          <p:cNvCxnSpPr>
            <a:cxnSpLocks/>
            <a:stCxn id="130" idx="4"/>
            <a:endCxn id="129" idx="0"/>
          </p:cNvCxnSpPr>
          <p:nvPr/>
        </p:nvCxnSpPr>
        <p:spPr>
          <a:xfrm>
            <a:off x="11204423" y="2095212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A0F4542-7C1C-4143-8D52-8898EF2050EA}"/>
                  </a:ext>
                </a:extLst>
              </p:cNvPr>
              <p:cNvSpPr/>
              <p:nvPr/>
            </p:nvSpPr>
            <p:spPr>
              <a:xfrm>
                <a:off x="11372048" y="2029615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A0F4542-7C1C-4143-8D52-8898EF205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048" y="2029615"/>
                <a:ext cx="595676" cy="307777"/>
              </a:xfrm>
              <a:prstGeom prst="rect">
                <a:avLst/>
              </a:prstGeom>
              <a:blipFill>
                <a:blip r:embed="rId3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0F7646F-4286-3E4F-AD13-B3861F796489}"/>
                  </a:ext>
                </a:extLst>
              </p:cNvPr>
              <p:cNvSpPr/>
              <p:nvPr/>
            </p:nvSpPr>
            <p:spPr>
              <a:xfrm>
                <a:off x="11450682" y="3126082"/>
                <a:ext cx="378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0F7646F-4286-3E4F-AD13-B3861F7964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0682" y="3126082"/>
                <a:ext cx="378885" cy="307777"/>
              </a:xfrm>
              <a:prstGeom prst="rect">
                <a:avLst/>
              </a:prstGeom>
              <a:blipFill>
                <a:blip r:embed="rId3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4370C38-9D04-FB4D-B348-11E3205DDA2F}"/>
                  </a:ext>
                </a:extLst>
              </p:cNvPr>
              <p:cNvSpPr/>
              <p:nvPr/>
            </p:nvSpPr>
            <p:spPr>
              <a:xfrm>
                <a:off x="11450681" y="4276079"/>
                <a:ext cx="378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4370C38-9D04-FB4D-B348-11E3205DD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0681" y="4276079"/>
                <a:ext cx="378885" cy="307777"/>
              </a:xfrm>
              <a:prstGeom prst="rect">
                <a:avLst/>
              </a:prstGeom>
              <a:blipFill>
                <a:blip r:embed="rId3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AF1BFFB-6EF7-8F4C-B025-4BF2FEFE76CC}"/>
              </a:ext>
            </a:extLst>
          </p:cNvPr>
          <p:cNvCxnSpPr>
            <a:cxnSpLocks/>
            <a:stCxn id="116" idx="3"/>
            <a:endCxn id="114" idx="0"/>
          </p:cNvCxnSpPr>
          <p:nvPr/>
        </p:nvCxnSpPr>
        <p:spPr>
          <a:xfrm flipH="1">
            <a:off x="8502639" y="4750628"/>
            <a:ext cx="545509" cy="4594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C169563-3E40-8A4F-95AC-A4FAEE8D95BF}"/>
              </a:ext>
            </a:extLst>
          </p:cNvPr>
          <p:cNvCxnSpPr>
            <a:cxnSpLocks/>
            <a:stCxn id="115" idx="2"/>
            <a:endCxn id="114" idx="6"/>
          </p:cNvCxnSpPr>
          <p:nvPr/>
        </p:nvCxnSpPr>
        <p:spPr>
          <a:xfrm flipH="1">
            <a:off x="9078639" y="5461674"/>
            <a:ext cx="776587" cy="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3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5" grpId="0"/>
      <p:bldP spid="126" grpId="0"/>
      <p:bldP spid="127" grpId="0"/>
      <p:bldP spid="128" grpId="0" animBg="1"/>
      <p:bldP spid="129" grpId="0" animBg="1"/>
      <p:bldP spid="130" grpId="0" animBg="1"/>
      <p:bldP spid="139" grpId="0"/>
      <p:bldP spid="140" grpId="0"/>
      <p:bldP spid="1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Algorithmus (JT)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</a:t>
                </a:r>
              </a:p>
              <a:p>
                <a:pPr lvl="1"/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Gestellte Anfragen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JT besteht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beantworten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E8F0C-5419-AE44-B4D8-F886931D4D64}"/>
              </a:ext>
            </a:extLst>
          </p:cNvPr>
          <p:cNvSpPr/>
          <p:nvPr/>
        </p:nvSpPr>
        <p:spPr>
          <a:xfrm>
            <a:off x="585216" y="4584192"/>
            <a:ext cx="5535168" cy="377952"/>
          </a:xfrm>
          <a:prstGeom prst="rect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378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378885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378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378885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8DFC58A-67C3-D448-8E6A-722C8AA15AC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8DFC58A-67C3-D448-8E6A-722C8AA15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224E89-CCC3-C943-956B-0F9FE551E21D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224E89-CCC3-C943-956B-0F9FE551E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064561-E0BD-8A40-AE44-8E98A941130F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064561-E0BD-8A40-AE44-8E98A9411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9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B53D-853A-B84D-B5A0-91989B59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Evidenz in JT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CA3908-920B-6E49-A1CE-C00FE336B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Ergebnis nach Schritt 1: Jtree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mit lokalen Modellen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Gegeben 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als Faktoren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de-DE" dirty="0"/>
                  <a:t> kodiert</a:t>
                </a:r>
              </a:p>
              <a:p>
                <a:pPr marL="0" indent="0">
                  <a:buNone/>
                </a:pPr>
                <a:r>
                  <a:rPr lang="de-DE" dirty="0"/>
                  <a:t>Zwei Möglichkeiten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, dann für jedes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 cap="small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cap="small" dirty="0">
                        <a:solidFill>
                          <a:schemeClr val="accent1"/>
                        </a:solidFill>
                      </a:rPr>
                      <m:t>absorb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Finde ein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Wähle ein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b="0" i="0" cap="small" dirty="0" smtClean="0"/>
                      <m:t>multiply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CA3908-920B-6E49-A1CE-C00FE336B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63EDC-03B1-3642-8E05-DE601B10A4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F1840-5F7F-F048-AA93-47ECBF0D3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B8FB-AFFD-474E-8D07-500BF2D59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4A8A78A-C669-9142-8DFD-73B464AAF69C}"/>
                  </a:ext>
                </a:extLst>
              </p:cNvPr>
              <p:cNvSpPr/>
              <p:nvPr/>
            </p:nvSpPr>
            <p:spPr>
              <a:xfrm>
                <a:off x="10504699" y="5179551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4A8A78A-C669-9142-8DFD-73B464AA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4699" y="5179551"/>
                <a:ext cx="1152000" cy="504000"/>
              </a:xfrm>
              <a:prstGeom prst="ellipse">
                <a:avLst/>
              </a:prstGeom>
              <a:blipFill>
                <a:blip r:embed="rId3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6D334FF-C385-8343-9E35-36C6351AD678}"/>
                  </a:ext>
                </a:extLst>
              </p:cNvPr>
              <p:cNvSpPr/>
              <p:nvPr/>
            </p:nvSpPr>
            <p:spPr>
              <a:xfrm>
                <a:off x="10504699" y="4046410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6D334FF-C385-8343-9E35-36C6351AD6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4699" y="4046410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46F98ED-7C97-124A-8306-8E44EA56A3BF}"/>
                  </a:ext>
                </a:extLst>
              </p:cNvPr>
              <p:cNvSpPr/>
              <p:nvPr/>
            </p:nvSpPr>
            <p:spPr>
              <a:xfrm>
                <a:off x="10504699" y="2913270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46F98ED-7C97-124A-8306-8E44EA56A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4699" y="2913270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F50377-885F-EA49-A222-A89F92063CDD}"/>
              </a:ext>
            </a:extLst>
          </p:cNvPr>
          <p:cNvCxnSpPr>
            <a:cxnSpLocks/>
            <a:stCxn id="14" idx="4"/>
            <a:endCxn id="13" idx="0"/>
          </p:cNvCxnSpPr>
          <p:nvPr/>
        </p:nvCxnSpPr>
        <p:spPr>
          <a:xfrm>
            <a:off x="11080699" y="4550410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96DF7C-906A-2E44-A1E0-5159032B177B}"/>
              </a:ext>
            </a:extLst>
          </p:cNvPr>
          <p:cNvCxnSpPr>
            <a:cxnSpLocks/>
            <a:stCxn id="15" idx="4"/>
            <a:endCxn id="14" idx="0"/>
          </p:cNvCxnSpPr>
          <p:nvPr/>
        </p:nvCxnSpPr>
        <p:spPr>
          <a:xfrm>
            <a:off x="11080699" y="3417270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B8FF-29C0-CE4D-8A61-DA85F179A310}"/>
                  </a:ext>
                </a:extLst>
              </p:cNvPr>
              <p:cNvSpPr/>
              <p:nvPr/>
            </p:nvSpPr>
            <p:spPr>
              <a:xfrm>
                <a:off x="11248324" y="3351673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B8FF-29C0-CE4D-8A61-DA85F179A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324" y="3351673"/>
                <a:ext cx="595676" cy="30777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2DA1D0-0388-5C45-87A6-7A2888AAA2DE}"/>
                  </a:ext>
                </a:extLst>
              </p:cNvPr>
              <p:cNvSpPr/>
              <p:nvPr/>
            </p:nvSpPr>
            <p:spPr>
              <a:xfrm>
                <a:off x="11326958" y="4448140"/>
                <a:ext cx="378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2DA1D0-0388-5C45-87A6-7A2888AAA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6958" y="4448140"/>
                <a:ext cx="378885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BD34309-B9EC-404B-9455-DB55F3D61F6A}"/>
                  </a:ext>
                </a:extLst>
              </p:cNvPr>
              <p:cNvSpPr/>
              <p:nvPr/>
            </p:nvSpPr>
            <p:spPr>
              <a:xfrm>
                <a:off x="11326957" y="5598137"/>
                <a:ext cx="378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BD34309-B9EC-404B-9455-DB55F3D61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6957" y="5598137"/>
                <a:ext cx="378885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E2C976-1A7F-9345-B22C-BE19CA77D4BF}"/>
                  </a:ext>
                </a:extLst>
              </p:cNvPr>
              <p:cNvSpPr txBox="1"/>
              <p:nvPr/>
            </p:nvSpPr>
            <p:spPr>
              <a:xfrm>
                <a:off x="10171636" y="2010187"/>
                <a:ext cx="1898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E2C976-1A7F-9345-B22C-BE19CA77D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636" y="2010187"/>
                <a:ext cx="189891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79C534-AD32-7B4F-A35A-684DAAAE8455}"/>
                  </a:ext>
                </a:extLst>
              </p:cNvPr>
              <p:cNvSpPr txBox="1"/>
              <p:nvPr/>
            </p:nvSpPr>
            <p:spPr>
              <a:xfrm>
                <a:off x="6402193" y="2803207"/>
                <a:ext cx="11743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79C534-AD32-7B4F-A35A-684DAAAE8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193" y="2803207"/>
                <a:ext cx="11743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7C92D6-0054-6843-AD39-F8D1AA6765BC}"/>
                  </a:ext>
                </a:extLst>
              </p:cNvPr>
              <p:cNvSpPr txBox="1"/>
              <p:nvPr/>
            </p:nvSpPr>
            <p:spPr>
              <a:xfrm>
                <a:off x="10100774" y="2959990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7C92D6-0054-6843-AD39-F8D1AA676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774" y="2959990"/>
                <a:ext cx="48385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D713F4-4C8A-6041-8589-38F4C4128963}"/>
                  </a:ext>
                </a:extLst>
              </p:cNvPr>
              <p:cNvSpPr txBox="1"/>
              <p:nvPr/>
            </p:nvSpPr>
            <p:spPr>
              <a:xfrm>
                <a:off x="10095451" y="4100493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D713F4-4C8A-6041-8589-38F4C4128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451" y="4100493"/>
                <a:ext cx="48917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7C4E65-3DD3-BF48-8149-D8D976434649}"/>
                  </a:ext>
                </a:extLst>
              </p:cNvPr>
              <p:cNvSpPr txBox="1"/>
              <p:nvPr/>
            </p:nvSpPr>
            <p:spPr>
              <a:xfrm>
                <a:off x="10100774" y="5240997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7C4E65-3DD3-BF48-8149-D8D976434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774" y="5240997"/>
                <a:ext cx="48917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4AAE36-1A2F-CB4D-A004-DD6CB72F46E8}"/>
                  </a:ext>
                </a:extLst>
              </p:cNvPr>
              <p:cNvSpPr txBox="1"/>
              <p:nvPr/>
            </p:nvSpPr>
            <p:spPr>
              <a:xfrm>
                <a:off x="6402193" y="3493368"/>
                <a:ext cx="3793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cap="small" dirty="0">
                        <a:solidFill>
                          <a:schemeClr val="accent1"/>
                        </a:solidFill>
                      </a:rPr>
                      <m:t>absorb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4AAE36-1A2F-CB4D-A004-DD6CB72F4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193" y="3493368"/>
                <a:ext cx="3793218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1485ABD-5DB1-B640-B257-E06E383FAA0F}"/>
                  </a:ext>
                </a:extLst>
              </p:cNvPr>
              <p:cNvSpPr txBox="1"/>
              <p:nvPr/>
            </p:nvSpPr>
            <p:spPr>
              <a:xfrm>
                <a:off x="5889734" y="4550410"/>
                <a:ext cx="2089724" cy="651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:br>
                  <a:rPr lang="de-DE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de-DE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b="0" i="0" cap="small" dirty="0" smtClean="0">
                          <a:solidFill>
                            <a:srgbClr val="FFC000"/>
                          </a:solidFill>
                        </a:rPr>
                        <m:t>multiply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1485ABD-5DB1-B640-B257-E06E383FA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734" y="4550410"/>
                <a:ext cx="2089724" cy="651781"/>
              </a:xfrm>
              <a:prstGeom prst="rect">
                <a:avLst/>
              </a:prstGeom>
              <a:blipFill>
                <a:blip r:embed="rId15"/>
                <a:stretch>
                  <a:fillRect l="-606" t="-3774" b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C8CAC8E6-BEB4-0346-B0B1-771D741516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5644828"/>
                  </p:ext>
                </p:extLst>
              </p:nvPr>
            </p:nvGraphicFramePr>
            <p:xfrm>
              <a:off x="7950982" y="4046410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C8CAC8E6-BEB4-0346-B0B1-771D741516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5644828"/>
                  </p:ext>
                </p:extLst>
              </p:nvPr>
            </p:nvGraphicFramePr>
            <p:xfrm>
              <a:off x="7950982" y="4046410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4167" r="-21509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4167" r="-15909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4167" r="-5909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104167" r="-21509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104167" r="-15909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104167" r="-5909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196000" r="-21509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196000" r="-15909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196000" r="-5909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308333" r="-21509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308333" r="-15909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308333" r="-5909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408333" r="-21509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408333" r="-15909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408333" r="-5909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508333" r="-21509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508333" r="-15909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508333" r="-5909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584000" r="-21509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584000" r="-15909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584000" r="-5909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712500" r="-21509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712500" r="-1590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712500" r="-590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887" t="-812500" r="-2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22727" t="-812500" r="-1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22727" t="-812500" r="-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546154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3AFA0F-B87F-7D41-9DB2-21061F5AAE7D}"/>
                  </a:ext>
                </a:extLst>
              </p:cNvPr>
              <p:cNvSpPr txBox="1"/>
              <p:nvPr/>
            </p:nvSpPr>
            <p:spPr>
              <a:xfrm>
                <a:off x="6402193" y="3151914"/>
                <a:ext cx="3793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cap="small" dirty="0">
                        <a:solidFill>
                          <a:schemeClr val="accent1"/>
                        </a:solidFill>
                      </a:rPr>
                      <m:t>absorb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3AFA0F-B87F-7D41-9DB2-21061F5AA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193" y="3151914"/>
                <a:ext cx="3793218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1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B53D-853A-B84D-B5A0-91989B59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Evidenz in JT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CA3908-920B-6E49-A1CE-C00FE336B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Ergebnis nach Schritt 1: Jtree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mit lokalen Modellen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Gegeben 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als Faktoren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de-DE" dirty="0"/>
                  <a:t> kodiert</a:t>
                </a:r>
              </a:p>
              <a:p>
                <a:pPr marL="0" indent="0">
                  <a:buNone/>
                </a:pPr>
                <a:r>
                  <a:rPr lang="de-DE" dirty="0"/>
                  <a:t>Zwei Möglichkeiten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, dann für jedes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cap="small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 cap="small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cap="small" dirty="0">
                        <a:solidFill>
                          <a:schemeClr val="accent1"/>
                        </a:solidFill>
                      </a:rPr>
                      <m:t>absorb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Finde ein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Wähle ein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b="0" i="0" cap="small" dirty="0" smtClean="0"/>
                      <m:t>multiply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CA3908-920B-6E49-A1CE-C00FE336B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63EDC-03B1-3642-8E05-DE601B10A4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F1840-5F7F-F048-AA93-47ECBF0D3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B8FB-AFFD-474E-8D07-500BF2D59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ABC011F-0E15-554C-9CF6-6F413FB49A5F}"/>
              </a:ext>
            </a:extLst>
          </p:cNvPr>
          <p:cNvSpPr/>
          <p:nvPr/>
        </p:nvSpPr>
        <p:spPr>
          <a:xfrm>
            <a:off x="6520198" y="2755392"/>
            <a:ext cx="207264" cy="148742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7FD6AD0-71CE-284F-8CB1-DF6B2469F2F8}"/>
              </a:ext>
            </a:extLst>
          </p:cNvPr>
          <p:cNvSpPr/>
          <p:nvPr/>
        </p:nvSpPr>
        <p:spPr>
          <a:xfrm>
            <a:off x="6520198" y="4242816"/>
            <a:ext cx="207264" cy="148742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1020F4-2700-7D49-9ED8-3681EC968458}"/>
                  </a:ext>
                </a:extLst>
              </p:cNvPr>
              <p:cNvSpPr txBox="1"/>
              <p:nvPr/>
            </p:nvSpPr>
            <p:spPr>
              <a:xfrm>
                <a:off x="6727462" y="2896183"/>
                <a:ext cx="5114799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Absorbierung von Evidenz wie bei VE in jedem Faktor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Jedes Cluster wird getestet (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), aber nicht mehr jeder Faktor (wenn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dann nicht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Dimensionsreduktion 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, da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eliminiert wird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1020F4-2700-7D49-9ED8-3681EC968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462" y="2896183"/>
                <a:ext cx="5114799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015343-AC24-2D46-A633-B20165CF69B6}"/>
                  </a:ext>
                </a:extLst>
              </p:cNvPr>
              <p:cNvSpPr txBox="1"/>
              <p:nvPr/>
            </p:nvSpPr>
            <p:spPr>
              <a:xfrm>
                <a:off x="6727462" y="4247864"/>
                <a:ext cx="5114798" cy="1477328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Multiplikation mit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1,0</m:t>
                        </m:r>
                      </m:e>
                    </m:d>
                  </m:oMath>
                </a14:m>
                <a:r>
                  <a:rPr lang="de-DE" dirty="0"/>
                  <a:t>-Faktor,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später propagiert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„Finde“ und „Wähle“ gleicher </a:t>
                </a:r>
                <a:r>
                  <a:rPr lang="de-DE" dirty="0" err="1"/>
                  <a:t>Worst-case</a:t>
                </a:r>
                <a:r>
                  <a:rPr lang="de-DE" dirty="0"/>
                  <a:t>, aber nur einmal Multiplikationsaufwand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Keine Dimensionsreduktion ➝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dirty="0"/>
                  <a:t> muss später aussummiert werde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015343-AC24-2D46-A633-B20165CF6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462" y="4247864"/>
                <a:ext cx="5114798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40CE0DB-5D35-7544-B2FE-205872BF4CC1}"/>
              </a:ext>
            </a:extLst>
          </p:cNvPr>
          <p:cNvSpPr txBox="1"/>
          <p:nvPr/>
        </p:nvSpPr>
        <p:spPr>
          <a:xfrm>
            <a:off x="7847127" y="2539733"/>
            <a:ext cx="399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Wir konzentrieren uns auf Möglichkeit 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C53854-DFC8-9F4A-9579-F0B44F1C8666}"/>
              </a:ext>
            </a:extLst>
          </p:cNvPr>
          <p:cNvSpPr/>
          <p:nvPr/>
        </p:nvSpPr>
        <p:spPr>
          <a:xfrm>
            <a:off x="581340" y="2840089"/>
            <a:ext cx="5937118" cy="140272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845CC-3F98-E84E-9E5B-B643F3B7A60C}"/>
              </a:ext>
            </a:extLst>
          </p:cNvPr>
          <p:cNvSpPr txBox="1"/>
          <p:nvPr/>
        </p:nvSpPr>
        <p:spPr>
          <a:xfrm>
            <a:off x="5359111" y="2782955"/>
            <a:ext cx="12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JT Schritt 2</a:t>
            </a:r>
          </a:p>
        </p:txBody>
      </p:sp>
    </p:spTree>
    <p:extLst>
      <p:ext uri="{BB962C8B-B14F-4D97-AF65-F5344CB8AC3E}">
        <p14:creationId xmlns:p14="http://schemas.microsoft.com/office/powerpoint/2010/main" val="40699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Algorithmus (JT)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</a:t>
                </a:r>
              </a:p>
              <a:p>
                <a:pPr lvl="1"/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Gestellte Anfragen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JT besteht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beantworten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E8F0C-5419-AE44-B4D8-F886931D4D64}"/>
              </a:ext>
            </a:extLst>
          </p:cNvPr>
          <p:cNvSpPr/>
          <p:nvPr/>
        </p:nvSpPr>
        <p:spPr>
          <a:xfrm>
            <a:off x="585216" y="4962144"/>
            <a:ext cx="5535168" cy="377952"/>
          </a:xfrm>
          <a:prstGeom prst="rect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59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Nachrichten verschicken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959087" cy="4240848"/>
              </a:xfrm>
            </p:spPr>
            <p:txBody>
              <a:bodyPr/>
              <a:lstStyle/>
              <a:p>
                <a:r>
                  <a:rPr lang="de-DE" dirty="0"/>
                  <a:t>Ergebnis nach Schritt 2: lokale Modelle mit Evidenz aktualisiert</a:t>
                </a:r>
              </a:p>
              <a:p>
                <a:r>
                  <a:rPr lang="de-DE" dirty="0"/>
                  <a:t>Zwei Bedingungen zum Verschicken einer Nachricht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rgbClr val="FFC000"/>
                    </a:solidFill>
                  </a:rPr>
                  <a:t>Wenn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alle Nachrichten bis auf die von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erhalten hat,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die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.</a:t>
                </a:r>
              </a:p>
              <a:p>
                <a:pPr lvl="2"/>
                <a:r>
                  <a:rPr lang="de-DE" dirty="0">
                    <a:solidFill>
                      <a:srgbClr val="FFC000"/>
                    </a:solidFill>
                  </a:rPr>
                  <a:t>Automatisch wahr an den Blättern des Jtrees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rgbClr val="7030A0"/>
                    </a:solidFill>
                  </a:rPr>
                  <a:t>Wenn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die letzte fehlende Nachricht von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erhält,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an alle anderen Nachbarn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  <a:p>
                <a:pPr lvl="2"/>
                <a:r>
                  <a:rPr lang="de-DE" dirty="0">
                    <a:solidFill>
                      <a:srgbClr val="7030A0"/>
                    </a:solidFill>
                  </a:rPr>
                  <a:t>In paralleler Ausführung kann es sein, dass ein zentraler Cluster alle Nachrichten gleichzeitig erhält; dieser Cluster sendet dann an alle Nachbarn Nachrichten</a:t>
                </a:r>
              </a:p>
              <a:p>
                <a:pPr lvl="1"/>
                <a:r>
                  <a:rPr lang="de-DE" dirty="0"/>
                  <a:t>Induziert einen 2-Phasen-Nachrichtenversand </a:t>
                </a:r>
                <a:br>
                  <a:rPr lang="de-DE" dirty="0"/>
                </a:br>
                <a:r>
                  <a:rPr lang="de-DE" dirty="0"/>
                  <a:t>(nach innen, nach außen)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959087" cy="4240848"/>
              </a:xfrm>
              <a:blipFill>
                <a:blip r:embed="rId2"/>
                <a:stretch>
                  <a:fillRect l="-2070" t="-2687" r="-318" b="-65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blipFill>
                <a:blip r:embed="rId3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10995355" y="3787897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10995355" y="2654757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/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/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/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44C3D10-2C34-B941-9459-1D80F2129979}"/>
                  </a:ext>
                </a:extLst>
              </p:cNvPr>
              <p:cNvSpPr txBox="1"/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44C3D10-2C34-B941-9459-1D80F212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blipFill>
                <a:blip r:embed="rId12"/>
                <a:stretch>
                  <a:fillRect l="-3252" t="-3846"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10B1AE0-DACA-DA41-BD35-81FFD5638159}"/>
                  </a:ext>
                </a:extLst>
              </p:cNvPr>
              <p:cNvSpPr txBox="1"/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10B1AE0-DACA-DA41-BD35-81FFD5638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blipFill>
                <a:blip r:embed="rId13"/>
                <a:stretch>
                  <a:fillRect l="-3226" t="-5769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659701B-045C-3441-A857-C05B3AC3C6D6}"/>
                  </a:ext>
                </a:extLst>
              </p:cNvPr>
              <p:cNvSpPr txBox="1"/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7030A0"/>
                    </a:solidFill>
                  </a:rPr>
                  <a:t>: Bed. 2 ✓ </a:t>
                </a:r>
                <a:br>
                  <a:rPr lang="de-DE" b="0" dirty="0">
                    <a:solidFill>
                      <a:srgbClr val="7030A0"/>
                    </a:solidFill>
                  </a:rPr>
                </a:br>
                <a:r>
                  <a:rPr lang="de-DE" b="0" dirty="0">
                    <a:solidFill>
                      <a:srgbClr val="7030A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659701B-045C-3441-A857-C05B3AC3C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blipFill>
                <a:blip r:embed="rId14"/>
                <a:stretch>
                  <a:fillRect l="-2469" t="-5882" b="-156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2C87AC4-AD18-074C-BCB1-0896A417510A}"/>
                  </a:ext>
                </a:extLst>
              </p:cNvPr>
              <p:cNvSpPr/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2C87AC4-AD18-074C-BCB1-0896A4175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7E77467-C37C-614E-AD77-562C21E2936C}"/>
                  </a:ext>
                </a:extLst>
              </p:cNvPr>
              <p:cNvSpPr/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7E77467-C37C-614E-AD77-562C21E29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F7B523-62B5-CE4B-8188-C4DF2A7CBD31}"/>
                  </a:ext>
                </a:extLst>
              </p:cNvPr>
              <p:cNvSpPr/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F7B523-62B5-CE4B-8188-C4DF2A7CBD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7E8DA59-6856-6D47-AAAF-FAE0E87A47C6}"/>
                  </a:ext>
                </a:extLst>
              </p:cNvPr>
              <p:cNvSpPr/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7E8DA59-6856-6D47-AAAF-FAE0E87A47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6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Nachrichten verschicken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959086" cy="4240848"/>
              </a:xfrm>
            </p:spPr>
            <p:txBody>
              <a:bodyPr/>
              <a:lstStyle/>
              <a:p>
                <a:r>
                  <a:rPr lang="de-DE" dirty="0"/>
                  <a:t>Berechnen einer Nachricht von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Eliminieren aller Nicht-</a:t>
                </a:r>
                <a:r>
                  <a:rPr lang="de-DE" dirty="0" err="1"/>
                  <a:t>Separatorvariablen</a:t>
                </a:r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aus der Vereinigung des lokalen Modells und den Nachrichten aller anderen Nachbarn</a:t>
                </a:r>
              </a:p>
              <a:p>
                <a:pPr lvl="2"/>
                <a:r>
                  <a:rPr lang="de-DE" dirty="0"/>
                  <a:t>Aufruf an VE ohne Multiplikation und Normalisierung am Ende: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nary>
                          <m:naryPr>
                            <m:chr m:val="⋃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  <m:brk m:alnAt="7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𝑘𝑖</m:t>
                                </m:r>
                              </m:sub>
                            </m:sSub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,∅,.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Eliminationsreihenfolge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oder Heuristik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dirty="0"/>
                  <a:t> an letzter Position</a:t>
                </a:r>
              </a:p>
              <a:p>
                <a:pPr lvl="2"/>
                <a:r>
                  <a:rPr lang="de-DE" dirty="0"/>
                  <a:t>Eliminiert die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unbekannten Zufallsvariablen</a:t>
                </a:r>
              </a:p>
              <a:p>
                <a:pPr lvl="2"/>
                <a:r>
                  <a:rPr lang="de-DE" dirty="0"/>
                  <a:t>Nachrichten aller anderen Nachbarn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machen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unabhängig von den Teilen des Modells</a:t>
                </a:r>
              </a:p>
              <a:p>
                <a:pPr lvl="2"/>
                <a:r>
                  <a:rPr lang="de-DE" dirty="0"/>
                  <a:t>Vereinigung kombiniert alle Informationen, 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noch unbekannt sind und hinter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liegen,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dann unabhängig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ist</a:t>
                </a:r>
              </a:p>
              <a:p>
                <a:pPr lvl="2"/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959086" cy="4240848"/>
              </a:xfrm>
              <a:blipFill>
                <a:blip r:embed="rId3"/>
                <a:stretch>
                  <a:fillRect l="-2070" t="-2687" r="-796" b="-56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8ADA7A-D9C4-9A4F-8D8F-53828DAD134A}"/>
              </a:ext>
            </a:extLst>
          </p:cNvPr>
          <p:cNvGrpSpPr/>
          <p:nvPr/>
        </p:nvGrpSpPr>
        <p:grpSpPr>
          <a:xfrm>
            <a:off x="6662309" y="3411736"/>
            <a:ext cx="1059691" cy="528163"/>
            <a:chOff x="1358856" y="5192309"/>
            <a:chExt cx="1059691" cy="5281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8DA988-02B6-9B48-A34C-CA25DBCEE42D}"/>
                </a:ext>
              </a:extLst>
            </p:cNvPr>
            <p:cNvSpPr txBox="1"/>
            <p:nvPr/>
          </p:nvSpPr>
          <p:spPr>
            <a:xfrm>
              <a:off x="1358856" y="5192309"/>
              <a:ext cx="1059691" cy="528163"/>
            </a:xfrm>
            <a:prstGeom prst="cloudCallout">
              <a:avLst>
                <a:gd name="adj1" fmla="val -94603"/>
                <a:gd name="adj2" fmla="val -6154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49D546-6401-574D-84DA-DD8609C4DE28}"/>
                </a:ext>
              </a:extLst>
            </p:cNvPr>
            <p:cNvSpPr/>
            <p:nvPr/>
          </p:nvSpPr>
          <p:spPr>
            <a:xfrm>
              <a:off x="1422424" y="5239374"/>
              <a:ext cx="9961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/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/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/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blipFill>
                <a:blip r:embed="rId6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20F0F8-573D-2240-8C64-7B517AB4916F}"/>
              </a:ext>
            </a:extLst>
          </p:cNvPr>
          <p:cNvCxnSpPr>
            <a:cxnSpLocks/>
            <a:stCxn id="22" idx="4"/>
            <a:endCxn id="21" idx="0"/>
          </p:cNvCxnSpPr>
          <p:nvPr/>
        </p:nvCxnSpPr>
        <p:spPr>
          <a:xfrm>
            <a:off x="10995355" y="3787897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C8E99A-862C-F64D-B4C9-8B3B00E089E3}"/>
              </a:ext>
            </a:extLst>
          </p:cNvPr>
          <p:cNvCxnSpPr>
            <a:cxnSpLocks/>
            <a:stCxn id="23" idx="4"/>
            <a:endCxn id="22" idx="0"/>
          </p:cNvCxnSpPr>
          <p:nvPr/>
        </p:nvCxnSpPr>
        <p:spPr>
          <a:xfrm>
            <a:off x="10995355" y="2654757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/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/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/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  <a:blipFill>
                <a:blip r:embed="rId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/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/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/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548C2A-B1BE-C747-A967-BCC738339965}"/>
                  </a:ext>
                </a:extLst>
              </p:cNvPr>
              <p:cNvSpPr txBox="1"/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548C2A-B1BE-C747-A967-BCC738339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blipFill>
                <a:blip r:embed="rId13"/>
                <a:stretch>
                  <a:fillRect l="-3252" t="-3846"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D4642C-3BFF-414A-9CD4-DA591113403F}"/>
                  </a:ext>
                </a:extLst>
              </p:cNvPr>
              <p:cNvSpPr txBox="1"/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D4642C-3BFF-414A-9CD4-DA5911134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blipFill>
                <a:blip r:embed="rId14"/>
                <a:stretch>
                  <a:fillRect l="-3226" t="-5769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CC7F7-5D05-E045-B1CA-746F0DD0F1B1}"/>
                  </a:ext>
                </a:extLst>
              </p:cNvPr>
              <p:cNvSpPr txBox="1"/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7030A0"/>
                    </a:solidFill>
                  </a:rPr>
                  <a:t>: Bed. 2 ✓ </a:t>
                </a:r>
                <a:br>
                  <a:rPr lang="de-DE" b="0" dirty="0">
                    <a:solidFill>
                      <a:srgbClr val="7030A0"/>
                    </a:solidFill>
                  </a:rPr>
                </a:br>
                <a:r>
                  <a:rPr lang="de-DE" b="0" dirty="0">
                    <a:solidFill>
                      <a:srgbClr val="7030A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CC7F7-5D05-E045-B1CA-746F0DD0F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blipFill>
                <a:blip r:embed="rId15"/>
                <a:stretch>
                  <a:fillRect l="-2469" t="-5882" b="-156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/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/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/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/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9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Nachrichten verschicken – Beispiel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855556" cy="424084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∅,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𝐴𝑟𝑡𝑖𝑓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𝑁𝑎𝑡𝐷𝑖𝑠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855556" cy="4240848"/>
              </a:xfrm>
              <a:blipFill>
                <a:blip r:embed="rId2"/>
                <a:stretch>
                  <a:fillRect l="-2097" t="-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/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blipFill>
                <a:blip r:embed="rId3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/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/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20F0F8-573D-2240-8C64-7B517AB4916F}"/>
              </a:ext>
            </a:extLst>
          </p:cNvPr>
          <p:cNvCxnSpPr>
            <a:cxnSpLocks/>
            <a:stCxn id="22" idx="4"/>
            <a:endCxn id="21" idx="0"/>
          </p:cNvCxnSpPr>
          <p:nvPr/>
        </p:nvCxnSpPr>
        <p:spPr>
          <a:xfrm>
            <a:off x="10995355" y="3787897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C8E99A-862C-F64D-B4C9-8B3B00E089E3}"/>
              </a:ext>
            </a:extLst>
          </p:cNvPr>
          <p:cNvCxnSpPr>
            <a:cxnSpLocks/>
            <a:stCxn id="23" idx="4"/>
            <a:endCxn id="22" idx="0"/>
          </p:cNvCxnSpPr>
          <p:nvPr/>
        </p:nvCxnSpPr>
        <p:spPr>
          <a:xfrm>
            <a:off x="10995355" y="2654757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/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/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/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/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/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/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548C2A-B1BE-C747-A967-BCC738339965}"/>
                  </a:ext>
                </a:extLst>
              </p:cNvPr>
              <p:cNvSpPr txBox="1"/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548C2A-B1BE-C747-A967-BCC738339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blipFill>
                <a:blip r:embed="rId12"/>
                <a:stretch>
                  <a:fillRect l="-3252" t="-3846"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D4642C-3BFF-414A-9CD4-DA591113403F}"/>
                  </a:ext>
                </a:extLst>
              </p:cNvPr>
              <p:cNvSpPr txBox="1"/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D4642C-3BFF-414A-9CD4-DA5911134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blipFill>
                <a:blip r:embed="rId13"/>
                <a:stretch>
                  <a:fillRect l="-3226" t="-5769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CC7F7-5D05-E045-B1CA-746F0DD0F1B1}"/>
                  </a:ext>
                </a:extLst>
              </p:cNvPr>
              <p:cNvSpPr txBox="1"/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7030A0"/>
                    </a:solidFill>
                  </a:rPr>
                  <a:t>: Bed. 2 ✓ </a:t>
                </a:r>
                <a:br>
                  <a:rPr lang="de-DE" b="0" dirty="0">
                    <a:solidFill>
                      <a:srgbClr val="7030A0"/>
                    </a:solidFill>
                  </a:rPr>
                </a:br>
                <a:r>
                  <a:rPr lang="de-DE" b="0" dirty="0">
                    <a:solidFill>
                      <a:srgbClr val="7030A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CC7F7-5D05-E045-B1CA-746F0DD0F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blipFill>
                <a:blip r:embed="rId14"/>
                <a:stretch>
                  <a:fillRect l="-2469" t="-5882" b="-156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/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/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/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/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2AE6E2CF-91EA-B747-890E-AD381C395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1581051"/>
                  </p:ext>
                </p:extLst>
              </p:nvPr>
            </p:nvGraphicFramePr>
            <p:xfrm>
              <a:off x="633118" y="3045320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2AE6E2CF-91EA-B747-890E-AD381C395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1581051"/>
                  </p:ext>
                </p:extLst>
              </p:nvPr>
            </p:nvGraphicFramePr>
            <p:xfrm>
              <a:off x="633118" y="3045320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100000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100000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100000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192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192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192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304167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304167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304167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404167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404167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404167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504167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504167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504167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580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580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580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708333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708333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708333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73" t="-808333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80357" t="-808333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29545" t="-808333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426471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A5E8E9F6-F9C1-F542-B70F-DB3198E4D594}"/>
              </a:ext>
            </a:extLst>
          </p:cNvPr>
          <p:cNvSpPr/>
          <p:nvPr/>
        </p:nvSpPr>
        <p:spPr>
          <a:xfrm>
            <a:off x="634469" y="3346774"/>
            <a:ext cx="2236912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4DA8E0-10BB-1D4A-9584-32D076630977}"/>
              </a:ext>
            </a:extLst>
          </p:cNvPr>
          <p:cNvGrpSpPr/>
          <p:nvPr/>
        </p:nvGrpSpPr>
        <p:grpSpPr>
          <a:xfrm>
            <a:off x="2864405" y="3455107"/>
            <a:ext cx="1096658" cy="408672"/>
            <a:chOff x="4180114" y="3363230"/>
            <a:chExt cx="1096658" cy="40867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62B50F-9F34-AA47-96A5-A59DEF213F6B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F810D3-B0CA-894B-8037-0A36632B9C17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194147-831B-FD4D-901B-51E24152FD80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BA160AB4-B4B7-554A-AD62-54788A418B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612221"/>
                  </p:ext>
                </p:extLst>
              </p:nvPr>
            </p:nvGraphicFramePr>
            <p:xfrm>
              <a:off x="3932067" y="3050658"/>
              <a:ext cx="1681535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BA160AB4-B4B7-554A-AD62-54788A418B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612221"/>
                  </p:ext>
                </p:extLst>
              </p:nvPr>
            </p:nvGraphicFramePr>
            <p:xfrm>
              <a:off x="3932067" y="3050658"/>
              <a:ext cx="1681535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0"/>
                          <a:stretch>
                            <a:fillRect l="-2273" t="-4000" r="-204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0"/>
                          <a:stretch>
                            <a:fillRect l="-80357" t="-4000" r="-60714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0"/>
                          <a:stretch>
                            <a:fillRect l="-297059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ACA47C15-F8B9-4843-86C3-0C49F387A4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608023"/>
                  </p:ext>
                </p:extLst>
              </p:nvPr>
            </p:nvGraphicFramePr>
            <p:xfrm>
              <a:off x="3932065" y="3503218"/>
              <a:ext cx="16801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ACA47C15-F8B9-4843-86C3-0C49F387A4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608023"/>
                  </p:ext>
                </p:extLst>
              </p:nvPr>
            </p:nvGraphicFramePr>
            <p:xfrm>
              <a:off x="3932065" y="3503218"/>
              <a:ext cx="16801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73" r="-204545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81818" r="-6363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94118" r="-2941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5AFFE6CB-5E95-9643-835E-8504C3D9E8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3265400"/>
                  </p:ext>
                </p:extLst>
              </p:nvPr>
            </p:nvGraphicFramePr>
            <p:xfrm>
              <a:off x="3932066" y="4101325"/>
              <a:ext cx="16821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5AFFE6CB-5E95-9643-835E-8504C3D9E8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3265400"/>
                  </p:ext>
                </p:extLst>
              </p:nvPr>
            </p:nvGraphicFramePr>
            <p:xfrm>
              <a:off x="3932066" y="4101325"/>
              <a:ext cx="16821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2"/>
                          <a:stretch>
                            <a:fillRect l="-2222" r="-197778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2"/>
                          <a:stretch>
                            <a:fillRect l="-83636" r="-61818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2"/>
                          <a:stretch>
                            <a:fillRect l="-297059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267039D5-6C4F-B84A-BA5E-E75D19AC4B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4977212"/>
                  </p:ext>
                </p:extLst>
              </p:nvPr>
            </p:nvGraphicFramePr>
            <p:xfrm>
              <a:off x="3932066" y="4719980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267039D5-6C4F-B84A-BA5E-E75D19AC4B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4977212"/>
                  </p:ext>
                </p:extLst>
              </p:nvPr>
            </p:nvGraphicFramePr>
            <p:xfrm>
              <a:off x="3932066" y="4719980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3"/>
                          <a:stretch>
                            <a:fillRect l="-2273" r="-204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3"/>
                          <a:stretch>
                            <a:fillRect l="-81818" r="-6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3"/>
                          <a:stretch>
                            <a:fillRect l="-294118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3D484A9F-535B-8045-B4AF-0AECA82BA4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9260635"/>
                  </p:ext>
                </p:extLst>
              </p:nvPr>
            </p:nvGraphicFramePr>
            <p:xfrm>
              <a:off x="3932065" y="5338635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3D484A9F-535B-8045-B4AF-0AECA82BA4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9260635"/>
                  </p:ext>
                </p:extLst>
              </p:nvPr>
            </p:nvGraphicFramePr>
            <p:xfrm>
              <a:off x="3932065" y="5338635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2273" t="-4000" r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81818" t="-4000" r="-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294118" t="-4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771ED41-0D3F-2E4A-92DB-DC896F1517E3}"/>
              </a:ext>
            </a:extLst>
          </p:cNvPr>
          <p:cNvGrpSpPr/>
          <p:nvPr/>
        </p:nvGrpSpPr>
        <p:grpSpPr>
          <a:xfrm>
            <a:off x="2864405" y="4058047"/>
            <a:ext cx="1096658" cy="408672"/>
            <a:chOff x="4180114" y="3363230"/>
            <a:chExt cx="1096658" cy="4086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4544EF0-68EE-3142-878B-5940E88CAABB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6633EBF-BB87-1040-BE38-7883689D47C1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C48D49-6795-9D4B-82B4-91FF9D96F681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E5CB94-A801-924C-83C7-72F95BF3B951}"/>
              </a:ext>
            </a:extLst>
          </p:cNvPr>
          <p:cNvGrpSpPr/>
          <p:nvPr/>
        </p:nvGrpSpPr>
        <p:grpSpPr>
          <a:xfrm>
            <a:off x="2864405" y="4677567"/>
            <a:ext cx="1096658" cy="408672"/>
            <a:chOff x="4180114" y="3363230"/>
            <a:chExt cx="1096658" cy="40867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0FA6A8-784C-F342-AA59-A6A8B7421FED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2FB1B4C-612F-684E-BEA9-D2C1C943BE25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2F0C33D-FA88-E14C-805D-38E43CF4C9A5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3134EB7-83B0-7748-8ED9-05DA3589C67B}"/>
              </a:ext>
            </a:extLst>
          </p:cNvPr>
          <p:cNvGrpSpPr/>
          <p:nvPr/>
        </p:nvGrpSpPr>
        <p:grpSpPr>
          <a:xfrm>
            <a:off x="2864405" y="5295358"/>
            <a:ext cx="1096658" cy="408672"/>
            <a:chOff x="4180114" y="3363230"/>
            <a:chExt cx="1096658" cy="40867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FA0BD92-CD62-E646-A151-B23CB1545E80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DD6BF6-7806-974A-A1DC-25C4C9AFFF9E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D1F6E6-7800-C24F-AFE8-99CEFC13819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5CC2679-DD62-B94D-9686-04C7C6BBA140}"/>
              </a:ext>
            </a:extLst>
          </p:cNvPr>
          <p:cNvSpPr/>
          <p:nvPr/>
        </p:nvSpPr>
        <p:spPr>
          <a:xfrm>
            <a:off x="634468" y="3964904"/>
            <a:ext cx="2229938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AC5B10A-2943-1F48-8C0D-BD6F7A977734}"/>
              </a:ext>
            </a:extLst>
          </p:cNvPr>
          <p:cNvSpPr/>
          <p:nvPr/>
        </p:nvSpPr>
        <p:spPr>
          <a:xfrm>
            <a:off x="633339" y="4575180"/>
            <a:ext cx="2238043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0DF99E-1779-244A-88B4-ADEC73988DA1}"/>
              </a:ext>
            </a:extLst>
          </p:cNvPr>
          <p:cNvSpPr/>
          <p:nvPr/>
        </p:nvSpPr>
        <p:spPr>
          <a:xfrm>
            <a:off x="633338" y="5193310"/>
            <a:ext cx="2238043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E3A0BE1-ED6B-3940-85E8-23D1C8F9BBAD}"/>
              </a:ext>
            </a:extLst>
          </p:cNvPr>
          <p:cNvGrpSpPr/>
          <p:nvPr/>
        </p:nvGrpSpPr>
        <p:grpSpPr>
          <a:xfrm>
            <a:off x="5612195" y="3656218"/>
            <a:ext cx="1060953" cy="598107"/>
            <a:chOff x="4215819" y="3389972"/>
            <a:chExt cx="1060953" cy="59810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0BF6305-01DB-1A43-BE1C-FED92A96563B}"/>
                </a:ext>
              </a:extLst>
            </p:cNvPr>
            <p:cNvCxnSpPr>
              <a:cxnSpLocks/>
              <a:stCxn id="46" idx="3"/>
              <a:endCxn id="68" idx="1"/>
            </p:cNvCxnSpPr>
            <p:nvPr/>
          </p:nvCxnSpPr>
          <p:spPr>
            <a:xfrm>
              <a:off x="4215819" y="3389972"/>
              <a:ext cx="760871" cy="28022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C6030BB-B7A8-CA49-8678-851810800C45}"/>
                </a:ext>
              </a:extLst>
            </p:cNvPr>
            <p:cNvCxnSpPr>
              <a:cxnSpLocks/>
              <a:stCxn id="47" idx="3"/>
              <a:endCxn id="68" idx="1"/>
            </p:cNvCxnSpPr>
            <p:nvPr/>
          </p:nvCxnSpPr>
          <p:spPr>
            <a:xfrm flipV="1">
              <a:off x="4217817" y="3670196"/>
              <a:ext cx="758873" cy="31788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5FCF48-87CD-0C41-AB36-9EAD47D58F0C}"/>
                </a:ext>
              </a:extLst>
            </p:cNvPr>
            <p:cNvSpPr txBox="1"/>
            <p:nvPr/>
          </p:nvSpPr>
          <p:spPr>
            <a:xfrm>
              <a:off x="4976690" y="34855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03124E-6AAA-1349-BE0B-E29B6B305ADE}"/>
              </a:ext>
            </a:extLst>
          </p:cNvPr>
          <p:cNvGrpSpPr/>
          <p:nvPr/>
        </p:nvGrpSpPr>
        <p:grpSpPr>
          <a:xfrm>
            <a:off x="5613265" y="4872980"/>
            <a:ext cx="1059883" cy="618655"/>
            <a:chOff x="4239709" y="3395246"/>
            <a:chExt cx="1059883" cy="618655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1167957-0702-664E-9051-7E26677A3C6D}"/>
                </a:ext>
              </a:extLst>
            </p:cNvPr>
            <p:cNvCxnSpPr>
              <a:cxnSpLocks/>
              <a:stCxn id="48" idx="3"/>
              <a:endCxn id="72" idx="1"/>
            </p:cNvCxnSpPr>
            <p:nvPr/>
          </p:nvCxnSpPr>
          <p:spPr>
            <a:xfrm>
              <a:off x="4239710" y="3395246"/>
              <a:ext cx="759800" cy="30522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0E25D0-2E73-DE45-9E36-654607D09C98}"/>
                </a:ext>
              </a:extLst>
            </p:cNvPr>
            <p:cNvCxnSpPr>
              <a:cxnSpLocks/>
              <a:stCxn id="49" idx="3"/>
              <a:endCxn id="72" idx="1"/>
            </p:cNvCxnSpPr>
            <p:nvPr/>
          </p:nvCxnSpPr>
          <p:spPr>
            <a:xfrm flipV="1">
              <a:off x="4239709" y="3700467"/>
              <a:ext cx="759801" cy="31343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470EABB-1A6D-A24C-8042-F305CD36CC72}"/>
                </a:ext>
              </a:extLst>
            </p:cNvPr>
            <p:cNvSpPr txBox="1"/>
            <p:nvPr/>
          </p:nvSpPr>
          <p:spPr>
            <a:xfrm>
              <a:off x="4999510" y="3515801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483E7289-E3DE-5549-9BD9-CFFAF4EB4307}"/>
              </a:ext>
            </a:extLst>
          </p:cNvPr>
          <p:cNvSpPr/>
          <p:nvPr/>
        </p:nvSpPr>
        <p:spPr>
          <a:xfrm>
            <a:off x="3922335" y="3487057"/>
            <a:ext cx="1688731" cy="91057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07FEF3-1D24-9C41-98AA-802D1E78C340}"/>
              </a:ext>
            </a:extLst>
          </p:cNvPr>
          <p:cNvSpPr/>
          <p:nvPr/>
        </p:nvSpPr>
        <p:spPr>
          <a:xfrm>
            <a:off x="3922335" y="4700450"/>
            <a:ext cx="1688731" cy="96424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899725BD-DA89-5545-921D-EFA359E2D8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1975846"/>
                  </p:ext>
                </p:extLst>
              </p:nvPr>
            </p:nvGraphicFramePr>
            <p:xfrm>
              <a:off x="6670623" y="3050658"/>
              <a:ext cx="986400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899725BD-DA89-5545-921D-EFA359E2D8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1975846"/>
                  </p:ext>
                </p:extLst>
              </p:nvPr>
            </p:nvGraphicFramePr>
            <p:xfrm>
              <a:off x="6670623" y="3050658"/>
              <a:ext cx="986400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273" t="-4000" r="-79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32353" t="-4000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6" name="Table 75">
                <a:extLst>
                  <a:ext uri="{FF2B5EF4-FFF2-40B4-BE49-F238E27FC236}">
                    <a16:creationId xmlns:a16="http://schemas.microsoft.com/office/drawing/2014/main" id="{76B66688-F238-C848-9CE8-89B95AA837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2785996"/>
                  </p:ext>
                </p:extLst>
              </p:nvPr>
            </p:nvGraphicFramePr>
            <p:xfrm>
              <a:off x="6660891" y="3778736"/>
              <a:ext cx="9853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6" name="Table 75">
                <a:extLst>
                  <a:ext uri="{FF2B5EF4-FFF2-40B4-BE49-F238E27FC236}">
                    <a16:creationId xmlns:a16="http://schemas.microsoft.com/office/drawing/2014/main" id="{76B66688-F238-C848-9CE8-89B95AA837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2785996"/>
                  </p:ext>
                </p:extLst>
              </p:nvPr>
            </p:nvGraphicFramePr>
            <p:xfrm>
              <a:off x="6660891" y="3778736"/>
              <a:ext cx="9853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22" t="-4000" r="-7555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35294" t="-4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7" name="Table 76">
                <a:extLst>
                  <a:ext uri="{FF2B5EF4-FFF2-40B4-BE49-F238E27FC236}">
                    <a16:creationId xmlns:a16="http://schemas.microsoft.com/office/drawing/2014/main" id="{5B9A8A0B-B500-9846-99B0-35467612B5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2402776"/>
                  </p:ext>
                </p:extLst>
              </p:nvPr>
            </p:nvGraphicFramePr>
            <p:xfrm>
              <a:off x="6670621" y="5035507"/>
              <a:ext cx="987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7" name="Table 76">
                <a:extLst>
                  <a:ext uri="{FF2B5EF4-FFF2-40B4-BE49-F238E27FC236}">
                    <a16:creationId xmlns:a16="http://schemas.microsoft.com/office/drawing/2014/main" id="{5B9A8A0B-B500-9846-99B0-35467612B5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2402776"/>
                  </p:ext>
                </p:extLst>
              </p:nvPr>
            </p:nvGraphicFramePr>
            <p:xfrm>
              <a:off x="6670621" y="5035507"/>
              <a:ext cx="987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4000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32353" t="-4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8" name="Table 77">
                <a:extLst>
                  <a:ext uri="{FF2B5EF4-FFF2-40B4-BE49-F238E27FC236}">
                    <a16:creationId xmlns:a16="http://schemas.microsoft.com/office/drawing/2014/main" id="{23F07C60-D82D-A648-BF19-2A3D7CF50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7490215"/>
                  </p:ext>
                </p:extLst>
              </p:nvPr>
            </p:nvGraphicFramePr>
            <p:xfrm>
              <a:off x="1256772" y="2052527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8" name="Table 77">
                <a:extLst>
                  <a:ext uri="{FF2B5EF4-FFF2-40B4-BE49-F238E27FC236}">
                    <a16:creationId xmlns:a16="http://schemas.microsoft.com/office/drawing/2014/main" id="{23F07C60-D82D-A648-BF19-2A3D7CF50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7490215"/>
                  </p:ext>
                </p:extLst>
              </p:nvPr>
            </p:nvGraphicFramePr>
            <p:xfrm>
              <a:off x="1256772" y="2052527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t="-4167" r="-755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32353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t="-100000" r="-7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32353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t="-208333" r="-7555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32353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7711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2" grpId="0" animBg="1"/>
      <p:bldP spid="63" grpId="0" animBg="1"/>
      <p:bldP spid="64" grpId="0" animBg="1"/>
      <p:bldP spid="73" grpId="0" animBg="1"/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3404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Nachrichten verschicken – Beispiel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412626" cy="424084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∅,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𝐴𝑟𝑡𝑖𝑓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𝑁𝑎𝑡𝐷𝑖𝑠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𝑇𝑟𝑒𝑎𝑡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𝑇𝑟𝑎𝑣𝑒𝑙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412626" cy="4240848"/>
              </a:xfrm>
              <a:blipFill>
                <a:blip r:embed="rId2"/>
                <a:stretch>
                  <a:fillRect l="-2222" t="-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/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blipFill>
                <a:blip r:embed="rId3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/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/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20F0F8-573D-2240-8C64-7B517AB4916F}"/>
              </a:ext>
            </a:extLst>
          </p:cNvPr>
          <p:cNvCxnSpPr>
            <a:cxnSpLocks/>
            <a:stCxn id="22" idx="4"/>
            <a:endCxn id="21" idx="0"/>
          </p:cNvCxnSpPr>
          <p:nvPr/>
        </p:nvCxnSpPr>
        <p:spPr>
          <a:xfrm>
            <a:off x="10995355" y="3787897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C8E99A-862C-F64D-B4C9-8B3B00E089E3}"/>
              </a:ext>
            </a:extLst>
          </p:cNvPr>
          <p:cNvCxnSpPr>
            <a:cxnSpLocks/>
            <a:stCxn id="23" idx="4"/>
            <a:endCxn id="22" idx="0"/>
          </p:cNvCxnSpPr>
          <p:nvPr/>
        </p:nvCxnSpPr>
        <p:spPr>
          <a:xfrm>
            <a:off x="10995355" y="2654757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/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/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/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/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/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/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548C2A-B1BE-C747-A967-BCC738339965}"/>
                  </a:ext>
                </a:extLst>
              </p:cNvPr>
              <p:cNvSpPr txBox="1"/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548C2A-B1BE-C747-A967-BCC738339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518" y="2150757"/>
                <a:ext cx="1555041" cy="646331"/>
              </a:xfrm>
              <a:prstGeom prst="rect">
                <a:avLst/>
              </a:prstGeom>
              <a:blipFill>
                <a:blip r:embed="rId12"/>
                <a:stretch>
                  <a:fillRect l="-3252" t="-3846"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D4642C-3BFF-414A-9CD4-DA591113403F}"/>
                  </a:ext>
                </a:extLst>
              </p:cNvPr>
              <p:cNvSpPr txBox="1"/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FFC000"/>
                    </a:solidFill>
                  </a:rPr>
                  <a:t>: Bed. 1 ✓ </a:t>
                </a:r>
                <a:br>
                  <a:rPr lang="de-DE" b="0" dirty="0">
                    <a:solidFill>
                      <a:srgbClr val="FFC000"/>
                    </a:solidFill>
                  </a:rPr>
                </a:br>
                <a:r>
                  <a:rPr lang="de-DE" b="0" dirty="0">
                    <a:solidFill>
                      <a:srgbClr val="FFC00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D4642C-3BFF-414A-9CD4-DA5911134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56" y="4342599"/>
                <a:ext cx="1560364" cy="646331"/>
              </a:xfrm>
              <a:prstGeom prst="rect">
                <a:avLst/>
              </a:prstGeom>
              <a:blipFill>
                <a:blip r:embed="rId13"/>
                <a:stretch>
                  <a:fillRect l="-3226" t="-5769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CC7F7-5D05-E045-B1CA-746F0DD0F1B1}"/>
                  </a:ext>
                </a:extLst>
              </p:cNvPr>
              <p:cNvSpPr txBox="1"/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b="0" dirty="0">
                    <a:solidFill>
                      <a:srgbClr val="7030A0"/>
                    </a:solidFill>
                  </a:rPr>
                  <a:t>: Bed. 2 ✓ </a:t>
                </a:r>
                <a:br>
                  <a:rPr lang="de-DE" b="0" dirty="0">
                    <a:solidFill>
                      <a:srgbClr val="7030A0"/>
                    </a:solidFill>
                  </a:rPr>
                </a:br>
                <a:r>
                  <a:rPr lang="de-DE" b="0" dirty="0">
                    <a:solidFill>
                      <a:srgbClr val="7030A0"/>
                    </a:solidFill>
                  </a:rPr>
                  <a:t>➝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CC7F7-5D05-E045-B1CA-746F0DD0F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34" y="3202096"/>
                <a:ext cx="2046009" cy="646331"/>
              </a:xfrm>
              <a:prstGeom prst="rect">
                <a:avLst/>
              </a:prstGeom>
              <a:blipFill>
                <a:blip r:embed="rId14"/>
                <a:stretch>
                  <a:fillRect l="-2469" t="-5882" b="-156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/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/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/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/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00BB57-E2DF-1E4E-BC39-383EF77DDAF2}"/>
                  </a:ext>
                </a:extLst>
              </p:cNvPr>
              <p:cNvSpPr txBox="1"/>
              <p:nvPr/>
            </p:nvSpPr>
            <p:spPr>
              <a:xfrm>
                <a:off x="771128" y="5069684"/>
                <a:ext cx="65903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mit Evidenz belegt und schon durch Absorption eliminiert. Anfrage bzw. Aussummierung von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hat hier keinen Effekt.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00BB57-E2DF-1E4E-BC39-383EF77DD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28" y="5069684"/>
                <a:ext cx="6590369" cy="646331"/>
              </a:xfrm>
              <a:prstGeom prst="rect">
                <a:avLst/>
              </a:prstGeom>
              <a:blipFill>
                <a:blip r:embed="rId19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3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F6AF-886E-C64B-B9D5-BAD05F45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Nachrichtenversand in JT: Ohne Evidenz und Normalisierung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10654-7A64-4B41-AA2B-DFC45B0D73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421F3-1D4E-A14A-B77F-DA26C95E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9CEA-F85D-7A4C-8936-C912BA997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90F7384-2101-E245-B2D5-62564D53F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308032"/>
              </a:xfrm>
            </p:spPr>
            <p:txBody>
              <a:bodyPr>
                <a:normAutofit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b="1" dirty="0">
                    <a:solidFill>
                      <a:schemeClr val="accent1"/>
                    </a:solidFill>
                  </a:rPr>
                  <a:t>while</a:t>
                </a:r>
                <a:r>
                  <a:rPr lang="de-DE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sz="24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400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8888" algn="r"/>
                  </a:tabLst>
                </a:pPr>
                <a:r>
                  <a:rPr lang="de-DE" sz="2400" dirty="0">
                    <a:solidFill>
                      <a:schemeClr val="accent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sz="2400" dirty="0"/>
                  <a:t>	▹Wähle nächstes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b="0" dirty="0">
                    <a:ea typeface="Cambria Math" panose="02040503050406030204" pitchFamily="18" charset="0"/>
                  </a:rPr>
                  <a:t> zur Eliminierung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sum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▹Summiere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90F7384-2101-E245-B2D5-62564D53F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308032"/>
              </a:xfrm>
              <a:blipFill>
                <a:blip r:embed="rId2"/>
                <a:stretch>
                  <a:fillRect l="-773" t="-294" r="-9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584EF03-B192-A845-8F6E-FA1E7EBFF8BE}"/>
              </a:ext>
            </a:extLst>
          </p:cNvPr>
          <p:cNvSpPr/>
          <p:nvPr/>
        </p:nvSpPr>
        <p:spPr>
          <a:xfrm>
            <a:off x="767555" y="2024839"/>
            <a:ext cx="11047295" cy="208995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49AD4-C3B6-6743-B4F0-191FC620E375}"/>
              </a:ext>
            </a:extLst>
          </p:cNvPr>
          <p:cNvSpPr txBox="1"/>
          <p:nvPr/>
        </p:nvSpPr>
        <p:spPr>
          <a:xfrm>
            <a:off x="8233140" y="2024839"/>
            <a:ext cx="364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Nichtseparator-Variablen eliminieren</a:t>
            </a:r>
          </a:p>
        </p:txBody>
      </p:sp>
    </p:spTree>
    <p:extLst>
      <p:ext uri="{BB962C8B-B14F-4D97-AF65-F5344CB8AC3E}">
        <p14:creationId xmlns:p14="http://schemas.microsoft.com/office/powerpoint/2010/main" val="45105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5AF5-EA72-2649-A88E-46B2AC86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Algorithmische Übersicht: Nachrichtenversand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D96C40-D277-7A4E-82EE-62481E57F1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eine Heuristik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r>
                  <a:rPr lang="de-DE" dirty="0"/>
                  <a:t>Während es ein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gibt, welches noch nicht Nachrichten an alle Nachbarn verschickt hat, i.e.,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𝑔𝑒𝑠𝑒𝑛𝑑𝑒𝑡</m:t>
                        </m:r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Nb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dirty="0"/>
                  <a:t>,</a:t>
                </a:r>
              </a:p>
              <a:p>
                <a:pPr lvl="1"/>
                <a:r>
                  <a:rPr lang="de-DE" dirty="0"/>
                  <a:t>Wenn Bedingung 1 mit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gilt</a:t>
                </a:r>
              </a:p>
              <a:p>
                <a:pPr lvl="2"/>
                <a:r>
                  <a:rPr lang="de-DE" dirty="0"/>
                  <a:t>Berechne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nary>
                          <m:naryPr>
                            <m:chr m:val="⋃"/>
                            <m:sup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  <m:brk m:alnAt="7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  <m:sup/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𝑘𝑖</m:t>
                                </m:r>
                              </m:sub>
                            </m:sSub>
                          </m:e>
                        </m:nary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Sende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Bedingung 2 gilt</a:t>
                </a:r>
              </a:p>
              <a:p>
                <a:pPr lvl="2"/>
                <a:r>
                  <a:rPr lang="de-DE" dirty="0"/>
                  <a:t>Für alle Nachbarn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, die noch keine Nachricht erhalten haben</a:t>
                </a:r>
              </a:p>
              <a:p>
                <a:pPr lvl="3"/>
                <a:r>
                  <a:rPr lang="de-DE" dirty="0"/>
                  <a:t>Berechne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nary>
                          <m:naryPr>
                            <m:chr m:val="⋃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  <m:brk m:alnAt="7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𝑘𝑖</m:t>
                                </m:r>
                              </m:sub>
                            </m:sSub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Sende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D96C40-D277-7A4E-82EE-62481E57F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F38DD-A7E9-9C4C-B5A0-A092CD0D99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0E6A1-F8D5-CD44-890A-6CEB0F76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8CE4-52EE-4244-A57C-9FBFB5CF6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A9947-FFC5-B44A-9CEF-B2036553C380}"/>
              </a:ext>
            </a:extLst>
          </p:cNvPr>
          <p:cNvSpPr/>
          <p:nvPr/>
        </p:nvSpPr>
        <p:spPr>
          <a:xfrm>
            <a:off x="359999" y="1665066"/>
            <a:ext cx="11484001" cy="371553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9678D-AAF5-6C41-B35D-6103A5950414}"/>
              </a:ext>
            </a:extLst>
          </p:cNvPr>
          <p:cNvSpPr txBox="1"/>
          <p:nvPr/>
        </p:nvSpPr>
        <p:spPr>
          <a:xfrm>
            <a:off x="10641491" y="5011271"/>
            <a:ext cx="12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JT Schritt 3</a:t>
            </a:r>
          </a:p>
        </p:txBody>
      </p:sp>
    </p:spTree>
    <p:extLst>
      <p:ext uri="{BB962C8B-B14F-4D97-AF65-F5344CB8AC3E}">
        <p14:creationId xmlns:p14="http://schemas.microsoft.com/office/powerpoint/2010/main" val="103127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Algorithmus (JT)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</a:t>
                </a:r>
              </a:p>
              <a:p>
                <a:pPr lvl="1"/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Gestellte Anfragen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JT besteht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beantworten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E8F0C-5419-AE44-B4D8-F886931D4D64}"/>
              </a:ext>
            </a:extLst>
          </p:cNvPr>
          <p:cNvSpPr/>
          <p:nvPr/>
        </p:nvSpPr>
        <p:spPr>
          <a:xfrm>
            <a:off x="585216" y="5336895"/>
            <a:ext cx="5535168" cy="377952"/>
          </a:xfrm>
          <a:prstGeom prst="rect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65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Anfragen beantworten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9638658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Ergebnis nach Schritt 3: Cluster unabhängig durch Nachrichten</a:t>
                </a:r>
              </a:p>
              <a:p>
                <a:r>
                  <a:rPr lang="de-DE" dirty="0"/>
                  <a:t>Einfacher Fall: Anfragevariablen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de-DE" dirty="0"/>
                  <a:t> kommen in einem Cluster vor</a:t>
                </a:r>
              </a:p>
              <a:p>
                <a:pPr lvl="1"/>
                <a:r>
                  <a:rPr lang="de-DE" dirty="0"/>
                  <a:t>Für jede Anfrage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de-DE" b="1" dirty="0"/>
              </a:p>
              <a:p>
                <a:pPr lvl="2"/>
                <a:r>
                  <a:rPr lang="de-DE" dirty="0"/>
                  <a:t>Finde ein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Eliminiere alle Nicht-Anfragevariablen aus lokalem Modell und erhaltenen Nachrichten: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VE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,∅,.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Beispiel: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de-DE" dirty="0"/>
                  <a:t> kommt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vor 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,∅,.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Multipliziert alle Faktoren und eliminiert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de-DE" dirty="0"/>
                  <a:t>: Jedes Cluster kommt in Frage</a:t>
                </a:r>
              </a:p>
              <a:p>
                <a:pPr lvl="3"/>
                <a:r>
                  <a:rPr lang="de-DE" dirty="0"/>
                  <a:t>Optimierungskriterien: Kleinstes Cluster, kleinstes lokales Modell, schnellster Fund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9638658" cy="4240848"/>
              </a:xfrm>
              <a:blipFill>
                <a:blip r:embed="rId2"/>
                <a:stretch>
                  <a:fillRect l="-1711" t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/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blipFill>
                <a:blip r:embed="rId3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/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/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20F0F8-573D-2240-8C64-7B517AB4916F}"/>
              </a:ext>
            </a:extLst>
          </p:cNvPr>
          <p:cNvCxnSpPr>
            <a:cxnSpLocks/>
            <a:stCxn id="22" idx="4"/>
            <a:endCxn id="21" idx="0"/>
          </p:cNvCxnSpPr>
          <p:nvPr/>
        </p:nvCxnSpPr>
        <p:spPr>
          <a:xfrm>
            <a:off x="10995355" y="3787897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C8E99A-862C-F64D-B4C9-8B3B00E089E3}"/>
              </a:ext>
            </a:extLst>
          </p:cNvPr>
          <p:cNvCxnSpPr>
            <a:cxnSpLocks/>
            <a:stCxn id="23" idx="4"/>
            <a:endCxn id="22" idx="0"/>
          </p:cNvCxnSpPr>
          <p:nvPr/>
        </p:nvCxnSpPr>
        <p:spPr>
          <a:xfrm>
            <a:off x="10995355" y="2654757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/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/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/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/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/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/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/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/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/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/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6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Anfragen beantworten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9813097" cy="4240848"/>
              </a:xfrm>
            </p:spPr>
            <p:txBody>
              <a:bodyPr/>
              <a:lstStyle/>
              <a:p>
                <a:r>
                  <a:rPr lang="de-DE" dirty="0"/>
                  <a:t>Ergebnis nach Schritt 3: Cluster unabhängig durch Nachrichten</a:t>
                </a:r>
              </a:p>
              <a:p>
                <a:r>
                  <a:rPr lang="de-DE" dirty="0"/>
                  <a:t>Allgemeiner Fall: </a:t>
                </a:r>
              </a:p>
              <a:p>
                <a:pPr lvl="1"/>
                <a:r>
                  <a:rPr lang="de-DE" dirty="0"/>
                  <a:t>Für jede Anfrage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de-DE" b="1" dirty="0"/>
              </a:p>
              <a:p>
                <a:pPr lvl="2"/>
                <a:r>
                  <a:rPr lang="de-DE" dirty="0"/>
                  <a:t>Finde ein </a:t>
                </a:r>
                <a:r>
                  <a:rPr lang="de-DE" dirty="0">
                    <a:solidFill>
                      <a:schemeClr val="accent1"/>
                    </a:solidFill>
                  </a:rPr>
                  <a:t>Sub-Jtree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Optimierungskriterien: Anzahl Cluster, Anzahl Zufallsvariablen in Clustern, erster Fund</a:t>
                </a:r>
              </a:p>
              <a:p>
                <a:pPr lvl="2"/>
                <a:r>
                  <a:rPr lang="de-DE" dirty="0"/>
                  <a:t>Eliminiere alle Nicht-Anfragevariablen aus den lokalen Modellen und den Nachrichten von außerhalb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: 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VE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nary>
                                <m:naryPr>
                                  <m:chr m:val="⋃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∉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,∅,.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Beispiel: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</m:e>
                    </m:d>
                  </m:oMath>
                </a14:m>
                <a:r>
                  <a:rPr lang="de-DE" dirty="0"/>
                  <a:t> kommt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vor 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,∅,.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Multipliziert alle Faktoren und eliminiert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9813097" cy="4240848"/>
              </a:xfrm>
              <a:blipFill>
                <a:blip r:embed="rId2"/>
                <a:stretch>
                  <a:fillRect l="-1680" t="-2687" r="-258" b="-89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/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D2F7B4-26D1-DF4B-90DB-FDC044B19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4417038"/>
                <a:ext cx="1152000" cy="504000"/>
              </a:xfrm>
              <a:prstGeom prst="ellipse">
                <a:avLst/>
              </a:prstGeom>
              <a:blipFill>
                <a:blip r:embed="rId3"/>
                <a:stretch>
                  <a:fillRect b="-714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/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1ED650-02C9-5746-A62D-FC1556A8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3283897"/>
                <a:ext cx="1152000" cy="504000"/>
              </a:xfrm>
              <a:prstGeom prst="ellipse">
                <a:avLst/>
              </a:prstGeom>
              <a:blipFill>
                <a:blip r:embed="rId4"/>
                <a:stretch>
                  <a:fillRect b="-4762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/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36918B-EC58-184D-AB55-07DE33CCD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55" y="2150757"/>
                <a:ext cx="1152000" cy="504000"/>
              </a:xfrm>
              <a:prstGeom prst="ellipse">
                <a:avLst/>
              </a:prstGeom>
              <a:blipFill>
                <a:blip r:embed="rId5"/>
                <a:stretch>
                  <a:fillRect b="-476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20F0F8-573D-2240-8C64-7B517AB4916F}"/>
              </a:ext>
            </a:extLst>
          </p:cNvPr>
          <p:cNvCxnSpPr>
            <a:cxnSpLocks/>
            <a:stCxn id="22" idx="4"/>
            <a:endCxn id="21" idx="0"/>
          </p:cNvCxnSpPr>
          <p:nvPr/>
        </p:nvCxnSpPr>
        <p:spPr>
          <a:xfrm>
            <a:off x="10995355" y="3787897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C8E99A-862C-F64D-B4C9-8B3B00E089E3}"/>
              </a:ext>
            </a:extLst>
          </p:cNvPr>
          <p:cNvCxnSpPr>
            <a:cxnSpLocks/>
            <a:stCxn id="23" idx="4"/>
            <a:endCxn id="22" idx="0"/>
          </p:cNvCxnSpPr>
          <p:nvPr/>
        </p:nvCxnSpPr>
        <p:spPr>
          <a:xfrm>
            <a:off x="10995355" y="2654757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/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02B572-DC4A-7D4F-A8E9-7D855F41E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980" y="2589160"/>
                <a:ext cx="595676" cy="30777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/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412B58-858A-174A-B916-E7E4DD5FD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4" y="3685627"/>
                <a:ext cx="413511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/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7DD212-31FD-7143-BCC0-7E26C2919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613" y="4835624"/>
                <a:ext cx="413511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/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6DCB01-F3D3-9044-92B3-16E761E3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2200092"/>
                <a:ext cx="483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/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CC4AF5-59EA-644F-95F6-73EAED0A7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335" y="3340595"/>
                <a:ext cx="4891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/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BDA6F0-CED5-6544-9769-78AAB35E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658" y="4481099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/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656263-FC4B-3347-B5EC-822024EED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683804"/>
                <a:ext cx="53354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/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92EF889-8BEB-8842-8426-15B4F5CCC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841" y="3444204"/>
                <a:ext cx="53354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/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A0A21B-4939-464C-979C-D5D0E01B4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4835624"/>
                <a:ext cx="53354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/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88AE37-C55C-1441-8078-4D9088C63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084" y="2586580"/>
                <a:ext cx="53354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5198A428-34D8-304B-B3F1-67E2449E0C6D}"/>
              </a:ext>
            </a:extLst>
          </p:cNvPr>
          <p:cNvSpPr/>
          <p:nvPr/>
        </p:nvSpPr>
        <p:spPr>
          <a:xfrm>
            <a:off x="614855" y="2396359"/>
            <a:ext cx="9383803" cy="236865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9FC950-2A41-CE45-8813-7FFECF2435B5}"/>
              </a:ext>
            </a:extLst>
          </p:cNvPr>
          <p:cNvSpPr txBox="1"/>
          <p:nvPr/>
        </p:nvSpPr>
        <p:spPr>
          <a:xfrm>
            <a:off x="8778743" y="4398931"/>
            <a:ext cx="122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JT Schritt 4</a:t>
            </a:r>
          </a:p>
        </p:txBody>
      </p:sp>
    </p:spTree>
    <p:extLst>
      <p:ext uri="{BB962C8B-B14F-4D97-AF65-F5344CB8AC3E}">
        <p14:creationId xmlns:p14="http://schemas.microsoft.com/office/powerpoint/2010/main" val="27570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Algorithmus (JT)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</a:t>
                </a:r>
              </a:p>
              <a:p>
                <a:pPr lvl="1"/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Gestellte Anfragen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JT besteht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beantworten</a:t>
                </a:r>
              </a:p>
              <a:p>
                <a:pPr lvl="2"/>
                <a:r>
                  <a:rPr lang="de-DE" dirty="0"/>
                  <a:t>Umsetzung der Schritte in den blau-schattierten </a:t>
                </a:r>
                <a:br>
                  <a:rPr lang="de-DE" dirty="0"/>
                </a:br>
                <a:r>
                  <a:rPr lang="de-DE" dirty="0"/>
                  <a:t>Boxen auf den vorhergehenden Folien 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32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DE480012-290B-384F-B493-A15639583D16}"/>
              </a:ext>
            </a:extLst>
          </p:cNvPr>
          <p:cNvSpPr/>
          <p:nvPr/>
        </p:nvSpPr>
        <p:spPr>
          <a:xfrm>
            <a:off x="526026" y="3815505"/>
            <a:ext cx="6044567" cy="2090409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E5E1D9-CE6B-0E42-BF58-4AC25A74E681}"/>
              </a:ext>
            </a:extLst>
          </p:cNvPr>
          <p:cNvSpPr txBox="1"/>
          <p:nvPr/>
        </p:nvSpPr>
        <p:spPr>
          <a:xfrm>
            <a:off x="6176358" y="5532848"/>
            <a:ext cx="39423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JT</a:t>
            </a:r>
          </a:p>
        </p:txBody>
      </p:sp>
    </p:spTree>
    <p:extLst>
      <p:ext uri="{BB962C8B-B14F-4D97-AF65-F5344CB8AC3E}">
        <p14:creationId xmlns:p14="http://schemas.microsoft.com/office/powerpoint/2010/main" val="374429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1FB6-6843-9746-B095-09F6A0E8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Eliminierungsfolgen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B62919-3E51-BC4F-B200-D4FDB44A96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5"/>
                <a:ext cx="6300462" cy="435255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Beim Bau von Jtrees über Dtrees wird quasi am Anfang einmal eine gute Eliminierungsfolge gesucht und in die Jtree-Struktur gegossen</a:t>
                </a:r>
              </a:p>
              <a:p>
                <a:pPr lvl="1"/>
                <a:r>
                  <a:rPr lang="de-DE" dirty="0"/>
                  <a:t>Jtree repräsentiert dann eine Menge von Folgen der gleichen Baumweite</a:t>
                </a:r>
              </a:p>
              <a:p>
                <a:pPr lvl="2"/>
                <a:r>
                  <a:rPr lang="de-DE" dirty="0"/>
                  <a:t>Gegeben eine Anfrage 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könnte man Nachrichten in Richtung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schicken und dort die verbleibenden Nichtanfragevariablen eliminieren:</a:t>
                </a:r>
                <a:br>
                  <a:rPr lang="de-DE" dirty="0"/>
                </a:br>
                <a:r>
                  <a:rPr lang="de-DE" dirty="0"/>
                  <a:t>Rechnungen in JT = Rechnungen in VE unter einer dieser Folgen</a:t>
                </a:r>
              </a:p>
              <a:p>
                <a:r>
                  <a:rPr lang="de-DE" dirty="0"/>
                  <a:t>Eliminierungsfolgen für Nachrichten und Anfragen</a:t>
                </a:r>
              </a:p>
              <a:p>
                <a:pPr lvl="1"/>
                <a:r>
                  <a:rPr lang="de-DE" dirty="0"/>
                  <a:t>Kleiner </a:t>
                </a:r>
                <a:r>
                  <a:rPr lang="de-DE" dirty="0" err="1"/>
                  <a:t>Suchraum</a:t>
                </a:r>
                <a:r>
                  <a:rPr lang="de-DE" dirty="0"/>
                  <a:t>, da nur das Cluster betrachtet werden muss</a:t>
                </a:r>
              </a:p>
              <a:p>
                <a:pPr lvl="1"/>
                <a:r>
                  <a:rPr lang="de-DE" dirty="0"/>
                  <a:t>VE muss für jede Anfrage Folge suchen in einem </a:t>
                </a:r>
                <a:r>
                  <a:rPr lang="de-DE" dirty="0" err="1"/>
                  <a:t>Suchraum</a:t>
                </a:r>
                <a:r>
                  <a:rPr lang="de-DE" dirty="0"/>
                  <a:t> über alle Variablen, sofern es nicht gute Folgen abspeichert bzw. eine Heuristik lernt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B62919-3E51-BC4F-B200-D4FDB44A9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5"/>
                <a:ext cx="6300462" cy="4352557"/>
              </a:xfrm>
              <a:blipFill>
                <a:blip r:embed="rId2"/>
                <a:stretch>
                  <a:fillRect l="-2414" t="-3198" r="-805" b="-11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C6670-4D75-4649-89F0-71273FC2A6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D645A-9031-0140-93EF-F39E7B9D7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A5848-7157-5A46-B042-DE151C09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BE3F69-D011-004C-ADFF-25D5C372000A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72183A-58B3-9E4D-B1BD-213B95A1BEFE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EB67709F-26CE-F04B-A4AC-9C329ADC516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D6C2C144-04D3-1F46-B0BD-2C6ADCA0BD1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F41F6DB-C09E-664A-8A1A-1DD7922428F1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162F263-8E84-1D46-A85A-262BF5BF5423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8C5751D-C676-DD46-9F9B-95CCF563189F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71B62C-F9EC-E445-B841-F68483A9D71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6F368EF2-C447-E545-AA40-B56E4F762A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1FFE98-2CDA-0545-8171-74179FCD024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0CC5996-B0E5-8049-A8E3-C016F835D42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FE17224B-4FE3-5D4A-A75E-68BC62B437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B05F1A4-5B0C-BB4B-AC94-13E0429D3B1E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1AA5DC2-8819-DC4E-9B0C-A03ADA6A667B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99F5BED-7AC1-2A44-929F-F2365C9A5A95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DE995F8-399B-694C-93EE-46E1C786003C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0E477AE-951B-E049-9FEA-008701E0D3ED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C08AEFD-F3F5-2642-87C9-2A8F52AD6AF6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1306A18-047D-F446-BE34-A8368C84C88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9DC7E9B-16A5-9C46-BE16-76857915CCD3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D086E07C-BA62-BF48-B18A-3AED8F0FA7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FC658F3-223D-5E4D-B917-227FD05B0828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C8B31AA-BA3B-4E4F-A91E-E0BB652DE18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9C0E150B-16CA-874C-81B0-A4A90593D4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35EDFFD-7674-9541-A995-20EA7A03108D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0FEEF6B-92CB-B24B-B7C4-EFD7C86A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77BB610-E6C6-1342-9356-9D9C3808834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A508725-491E-8746-9859-03AFD124A9F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E278FA2-60E5-5740-B2A4-85EB64192953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497DE9-96A2-1B41-AB30-A69B5541C2CE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BDC6772-1246-9949-B2DE-353C3C75EE18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BDC6772-1246-9949-B2DE-353C3C75E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B755405-4370-1448-9941-FDCBF7F36B5E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B755405-4370-1448-9941-FDCBF7F36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D3E8723-BD02-DB46-A684-655545ACBE4E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D3E8723-BD02-DB46-A684-655545ACB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A04DC57-E281-2D41-90BE-BDB1B4365A0C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A04DC57-E281-2D41-90BE-BDB1B4365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A6A51B6-B26D-D844-BA4E-1B3D97FB8654}"/>
              </a:ext>
            </a:extLst>
          </p:cNvPr>
          <p:cNvCxnSpPr>
            <a:cxnSpLocks/>
            <a:stCxn id="39" idx="4"/>
            <a:endCxn id="38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F9D1F-FC85-CF4F-BFA4-3B867195E63B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37FFD28-FB57-8F4A-9D84-AAE0CE663A53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37FFD28-FB57-8F4A-9D84-AAE0CE663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74841A5-B506-E64F-B738-EFBEF4B0821D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74841A5-B506-E64F-B738-EFBEF4B08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34E9D2C-57D1-CA4A-BCA6-A46ED8D72017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34E9D2C-57D1-CA4A-BCA6-A46ED8D72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C923165-E36E-CC4F-B49B-1E7EAAB12CE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C923165-E36E-CC4F-B49B-1E7EAAB12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0198B7-F128-884D-B181-CAD99FA4F4C2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0198B7-F128-884D-B181-CAD99FA4F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EA1F655-7C75-6441-88CD-7D092B9CB32E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EA1F655-7C75-6441-88CD-7D092B9CB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FB34F65-BB66-8D4F-A8CE-ADADFCDAF7EC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FB34F65-BB66-8D4F-A8CE-ADADFCDAF7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EE5A48B-27CF-364C-8E0A-7D4D6B48E0F9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EE5A48B-27CF-364C-8E0A-7D4D6B48E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8DC36E0-D592-AF4F-8F0E-7E0A7AD97349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8DC36E0-D592-AF4F-8F0E-7E0A7AD97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72F0859-C813-9645-BE4F-60EA4325FBBF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72F0859-C813-9645-BE4F-60EA4325F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995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Minimierung der Größe der lokalen Modelle und Nachrichten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253086" cy="42408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Immer nur ein 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pro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Möglicherweise weniger Operationen</a:t>
                </a:r>
              </a:p>
              <a:p>
                <a:pPr lvl="1"/>
                <a:r>
                  <a:rPr lang="de-DE" dirty="0"/>
                  <a:t>Möglicherweise größere Faktoren / versteckte Unabhängigkeiten, mehr Aufwand pro Operation</a:t>
                </a:r>
              </a:p>
              <a:p>
                <a:r>
                  <a:rPr lang="de-DE" dirty="0"/>
                  <a:t>Auswirkungen auf JT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Jtree bauen</a:t>
                </a:r>
              </a:p>
              <a:p>
                <a:pPr lvl="2"/>
                <a:r>
                  <a:rPr lang="de-DE" dirty="0"/>
                  <a:t>Faktoren der lokalen Modelle multiplizieren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Evidenz behandeln: Pro Cluster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cap="small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cap="small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 cap="small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cap="small" dirty="0"/>
                      <m:t>absorb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i="1" cap="small" dirty="0">
                  <a:latin typeface="Cambria Math" panose="02040503050406030204" pitchFamily="18" charset="0"/>
                </a:endParaRPr>
              </a:p>
              <a:p>
                <a:pPr lvl="3"/>
                <a:r>
                  <a:rPr lang="de-DE" dirty="0"/>
                  <a:t>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cap="small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cap="small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cap="small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 cap="small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cap="small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cap="small" dirty="0"/>
                      <m:t>multiply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Nachrichten senden:</a:t>
                </a:r>
              </a:p>
              <a:p>
                <a:pPr lvl="2"/>
                <a:r>
                  <a:rPr lang="de-DE" dirty="0"/>
                  <a:t>Beim VE-Aufruf nur auf Normalisierung verzichten, aber nicht auf Multiplikation davor: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Anfragen beantworten: </a:t>
                </a:r>
                <a:r>
                  <a:rPr lang="de-DE" i="1" dirty="0"/>
                  <a:t>keine Auswirkung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253086" cy="4240848"/>
              </a:xfrm>
              <a:blipFill>
                <a:blip r:embed="rId3"/>
                <a:stretch>
                  <a:fillRect l="-2429" t="-3284"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454227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3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293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29376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3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3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33D6C0-B56E-D549-8812-4091256588F5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33D6C0-B56E-D549-8812-409125658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38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39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F65E-6803-2B42-9C3A-7BC091A4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zum Nachrichtenversand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DD36B0-3912-2D4C-AD2E-97C7A653E8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125059" cy="42408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Verfolgte Strategie hier: so genannte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Shafer-Shenoy</a:t>
                </a:r>
                <a:r>
                  <a:rPr lang="de-DE" dirty="0">
                    <a:solidFill>
                      <a:schemeClr val="accent1"/>
                    </a:solidFill>
                  </a:rPr>
                  <a:t> Architektur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sz="19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[</a:t>
                </a:r>
                <a:r>
                  <a:rPr lang="de-DE" sz="19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Shafer</a:t>
                </a:r>
                <a:r>
                  <a:rPr lang="de-DE" sz="19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and</a:t>
                </a:r>
                <a:r>
                  <a:rPr lang="de-DE" sz="19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Shenoy</a:t>
                </a:r>
                <a:r>
                  <a:rPr lang="de-DE" sz="19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1989]</a:t>
                </a:r>
                <a:endParaRPr lang="de-DE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de-DE" dirty="0"/>
                  <a:t>Nachteil: viele Operationen (Multiplikationen) wiederholt möglich</a:t>
                </a:r>
              </a:p>
              <a:p>
                <a:pPr lvl="2"/>
                <a:r>
                  <a:rPr lang="de-DE" dirty="0"/>
                  <a:t>Vor allem in Jtrees mit hohem Grad</a:t>
                </a:r>
              </a:p>
              <a:p>
                <a:pPr lvl="3"/>
                <a:r>
                  <a:rPr lang="de-DE" dirty="0"/>
                  <a:t>Selbst bei nur einem Faktor pro Cluster und Nachricht</a:t>
                </a:r>
              </a:p>
              <a:p>
                <a:pPr lvl="3"/>
                <a:r>
                  <a:rPr lang="de-DE" dirty="0"/>
                  <a:t>Beispiel: Pro Berechnung einer ausgehenden Nachricht ändert sich immer nur eine der berücksichtigten eingehenden Nachrichten</a:t>
                </a:r>
              </a:p>
              <a:p>
                <a:r>
                  <a:rPr lang="de-DE" dirty="0"/>
                  <a:t>Alternative: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Hugin</a:t>
                </a:r>
                <a:r>
                  <a:rPr lang="de-DE" dirty="0">
                    <a:solidFill>
                      <a:schemeClr val="accent1"/>
                    </a:solidFill>
                  </a:rPr>
                  <a:t> Architektur </a:t>
                </a:r>
                <a:r>
                  <a:rPr lang="de-DE" sz="19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[Jensen et al., 1989]</a:t>
                </a:r>
                <a:endParaRPr lang="de-DE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de-DE" dirty="0" err="1"/>
                  <a:t>Hugin</a:t>
                </a:r>
                <a:r>
                  <a:rPr lang="de-DE" dirty="0"/>
                  <a:t>-Faktor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pro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als Produkt des lokalen Modells</a:t>
                </a:r>
              </a:p>
              <a:p>
                <a:pPr lvl="1"/>
                <a:r>
                  <a:rPr lang="de-DE" dirty="0"/>
                  <a:t>Einkommende 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de-DE" dirty="0"/>
                  <a:t> in den Faktor multiplizieren (und einzeln speichern):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Beim Berechnen der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zurück: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∕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∅,.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Reinmultiplizierte Nachricht wieder rausdividieren, danach Nicht-Separatoren aussummieren</a:t>
                </a:r>
              </a:p>
              <a:p>
                <a:pPr lvl="3"/>
                <a:r>
                  <a:rPr lang="de-DE" dirty="0"/>
                  <a:t>Eine Division anstatt diverse Multiplikationen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DD36B0-3912-2D4C-AD2E-97C7A653E8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125059" cy="4240848"/>
              </a:xfrm>
              <a:blipFill>
                <a:blip r:embed="rId2"/>
                <a:stretch>
                  <a:fillRect l="-1872" t="-3284" r="-624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3946-CD2B-B94D-9965-A8E02F509D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E7D7-596F-5D41-AF95-9A738641A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555B-15A6-E143-8F37-18166F9F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8F5ABA-82CE-0941-A5FF-D32129E53509}"/>
                  </a:ext>
                </a:extLst>
              </p:cNvPr>
              <p:cNvSpPr txBox="1"/>
              <p:nvPr/>
            </p:nvSpPr>
            <p:spPr>
              <a:xfrm>
                <a:off x="9709364" y="3616305"/>
                <a:ext cx="984070" cy="40862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7200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8F5ABA-82CE-0941-A5FF-D32129E53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364" y="3616305"/>
                <a:ext cx="984070" cy="40862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23BCC1-980F-C24A-B469-49CCD5C7AD4C}"/>
              </a:ext>
            </a:extLst>
          </p:cNvPr>
          <p:cNvCxnSpPr>
            <a:cxnSpLocks/>
            <a:stCxn id="7" idx="1"/>
            <a:endCxn id="15" idx="1"/>
          </p:cNvCxnSpPr>
          <p:nvPr/>
        </p:nvCxnSpPr>
        <p:spPr>
          <a:xfrm flipH="1">
            <a:off x="9130307" y="3820617"/>
            <a:ext cx="579057" cy="261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7F5DDA-7591-5842-B119-416F0E65A6C1}"/>
              </a:ext>
            </a:extLst>
          </p:cNvPr>
          <p:cNvCxnSpPr>
            <a:cxnSpLocks/>
            <a:stCxn id="7" idx="1"/>
            <a:endCxn id="14" idx="1"/>
          </p:cNvCxnSpPr>
          <p:nvPr/>
        </p:nvCxnSpPr>
        <p:spPr>
          <a:xfrm flipH="1" flipV="1">
            <a:off x="9130307" y="3574986"/>
            <a:ext cx="579057" cy="245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D86E10-A695-2641-B986-CFC5548FDC00}"/>
              </a:ext>
            </a:extLst>
          </p:cNvPr>
          <p:cNvCxnSpPr>
            <a:cxnSpLocks/>
            <a:stCxn id="7" idx="3"/>
            <a:endCxn id="16" idx="3"/>
          </p:cNvCxnSpPr>
          <p:nvPr/>
        </p:nvCxnSpPr>
        <p:spPr>
          <a:xfrm flipV="1">
            <a:off x="10693434" y="3574986"/>
            <a:ext cx="573657" cy="245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C7451C-654D-7C4A-9DD6-896FEA9C9DB4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9927078" y="3253267"/>
            <a:ext cx="274321" cy="363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01A796-7512-0C49-B46C-E4BB53878C0C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0201399" y="3253267"/>
            <a:ext cx="230689" cy="363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A97DD1-98F2-3F4F-BAB7-2EE4E4443416}"/>
              </a:ext>
            </a:extLst>
          </p:cNvPr>
          <p:cNvCxnSpPr>
            <a:cxnSpLocks/>
            <a:stCxn id="7" idx="3"/>
            <a:endCxn id="17" idx="3"/>
          </p:cNvCxnSpPr>
          <p:nvPr/>
        </p:nvCxnSpPr>
        <p:spPr>
          <a:xfrm>
            <a:off x="10693434" y="3820617"/>
            <a:ext cx="574257" cy="261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E246D0-6CDA-F249-AE24-896793204A42}"/>
                  </a:ext>
                </a:extLst>
              </p:cNvPr>
              <p:cNvSpPr txBox="1"/>
              <p:nvPr/>
            </p:nvSpPr>
            <p:spPr>
              <a:xfrm>
                <a:off x="9130307" y="3421097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E246D0-6CDA-F249-AE24-89679320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307" y="3421097"/>
                <a:ext cx="505010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5475D2-1534-7D4E-B41E-1E9E5A264E28}"/>
                  </a:ext>
                </a:extLst>
              </p:cNvPr>
              <p:cNvSpPr txBox="1"/>
              <p:nvPr/>
            </p:nvSpPr>
            <p:spPr>
              <a:xfrm>
                <a:off x="9130307" y="3928050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5475D2-1534-7D4E-B41E-1E9E5A264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307" y="3928050"/>
                <a:ext cx="50501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04A6DC-85A2-064A-AE93-8CEAA638FA8D}"/>
                  </a:ext>
                </a:extLst>
              </p:cNvPr>
              <p:cNvSpPr txBox="1"/>
              <p:nvPr/>
            </p:nvSpPr>
            <p:spPr>
              <a:xfrm>
                <a:off x="10762081" y="3421097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04A6DC-85A2-064A-AE93-8CEAA638F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081" y="3421097"/>
                <a:ext cx="50501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E32C27-AB52-194F-9F47-05912DA37741}"/>
                  </a:ext>
                </a:extLst>
              </p:cNvPr>
              <p:cNvSpPr txBox="1"/>
              <p:nvPr/>
            </p:nvSpPr>
            <p:spPr>
              <a:xfrm>
                <a:off x="10762681" y="3928050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E32C27-AB52-194F-9F47-05912DA37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681" y="3928050"/>
                <a:ext cx="50501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544B9B-5440-A546-B2AA-5FBF53CB9B89}"/>
                  </a:ext>
                </a:extLst>
              </p:cNvPr>
              <p:cNvSpPr txBox="1"/>
              <p:nvPr/>
            </p:nvSpPr>
            <p:spPr>
              <a:xfrm>
                <a:off x="9521694" y="3188010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544B9B-5440-A546-B2AA-5FBF53CB9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694" y="3188010"/>
                <a:ext cx="50501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6E8BF3-AEEE-0345-9065-4ABA0E07B59B}"/>
                  </a:ext>
                </a:extLst>
              </p:cNvPr>
              <p:cNvSpPr txBox="1"/>
              <p:nvPr/>
            </p:nvSpPr>
            <p:spPr>
              <a:xfrm>
                <a:off x="10353102" y="3188010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6E8BF3-AEEE-0345-9065-4ABA0E07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02" y="3188010"/>
                <a:ext cx="50501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3518E8-4727-DE4C-8A40-72CC542E0575}"/>
                  </a:ext>
                </a:extLst>
              </p:cNvPr>
              <p:cNvSpPr txBox="1"/>
              <p:nvPr/>
            </p:nvSpPr>
            <p:spPr>
              <a:xfrm>
                <a:off x="10024138" y="4024928"/>
                <a:ext cx="3545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3518E8-4727-DE4C-8A40-72CC542E0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138" y="4024928"/>
                <a:ext cx="354521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AE75A8-D867-D44E-A6EE-19A1C5F83D49}"/>
                  </a:ext>
                </a:extLst>
              </p:cNvPr>
              <p:cNvSpPr txBox="1"/>
              <p:nvPr/>
            </p:nvSpPr>
            <p:spPr>
              <a:xfrm>
                <a:off x="8785224" y="4512607"/>
                <a:ext cx="120629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AE75A8-D867-D44E-A6EE-19A1C5F83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224" y="4512607"/>
                <a:ext cx="1206292" cy="13849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6B102A-D8A8-9940-935D-BCC8C10EED3C}"/>
                  </a:ext>
                </a:extLst>
              </p:cNvPr>
              <p:cNvSpPr txBox="1"/>
              <p:nvPr/>
            </p:nvSpPr>
            <p:spPr>
              <a:xfrm>
                <a:off x="10223978" y="4520919"/>
                <a:ext cx="144392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400" dirty="0">
                    <a:ea typeface="Cambria Math" panose="02040503050406030204" pitchFamily="18" charset="0"/>
                  </a:rPr>
                  <a:t> ➝ VE-JT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400" dirty="0">
                    <a:ea typeface="Cambria Math" panose="02040503050406030204" pitchFamily="18" charset="0"/>
                  </a:rPr>
                  <a:t> ➝ VE-JT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400" dirty="0">
                    <a:ea typeface="Cambria Math" panose="02040503050406030204" pitchFamily="18" charset="0"/>
                  </a:rPr>
                  <a:t> ➝ VE-JT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400" dirty="0">
                    <a:ea typeface="Cambria Math" panose="02040503050406030204" pitchFamily="18" charset="0"/>
                  </a:rPr>
                  <a:t> ➝ VE-JT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400" dirty="0">
                    <a:ea typeface="Cambria Math" panose="02040503050406030204" pitchFamily="18" charset="0"/>
                  </a:rPr>
                  <a:t> ➝ VE-JT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400" dirty="0">
                    <a:ea typeface="Cambria Math" panose="02040503050406030204" pitchFamily="18" charset="0"/>
                  </a:rPr>
                  <a:t> ➝ VE-JT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6B102A-D8A8-9940-935D-BCC8C10EE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978" y="4520919"/>
                <a:ext cx="1443921" cy="1384995"/>
              </a:xfrm>
              <a:prstGeom prst="rect">
                <a:avLst/>
              </a:prstGeom>
              <a:blipFill>
                <a:blip r:embed="rId12"/>
                <a:stretch>
                  <a:fillRect t="-909" b="-36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6CD835-87D2-1940-9873-4A72781C96AE}"/>
                  </a:ext>
                </a:extLst>
              </p:cNvPr>
              <p:cNvSpPr/>
              <p:nvPr/>
            </p:nvSpPr>
            <p:spPr>
              <a:xfrm>
                <a:off x="9820011" y="4213308"/>
                <a:ext cx="762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6CD835-87D2-1940-9873-4A72781C9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011" y="4213308"/>
                <a:ext cx="762773" cy="307777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CE96B74-6915-4440-BE67-FF1E1B1CC856}"/>
              </a:ext>
            </a:extLst>
          </p:cNvPr>
          <p:cNvSpPr txBox="1"/>
          <p:nvPr/>
        </p:nvSpPr>
        <p:spPr>
          <a:xfrm>
            <a:off x="1293766" y="6235499"/>
            <a:ext cx="961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Glenn R. Shafer and Prakash P. Shenoy: Probability Propagation. In: Annals of Mathematics and Artificial Intelligence, 1990.</a:t>
            </a:r>
          </a:p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Finn V. Jensen and Steffen L. Lauritzen and Kristian G. Olesen: Bayesian Updating in Recursive Graphical Models by Local Computations.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Computational Statistics Quarterly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1990.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20AB1A-F7F4-0746-A652-A27167D64C5F}"/>
                  </a:ext>
                </a:extLst>
              </p:cNvPr>
              <p:cNvSpPr txBox="1"/>
              <p:nvPr/>
            </p:nvSpPr>
            <p:spPr>
              <a:xfrm>
                <a:off x="8283083" y="1666719"/>
                <a:ext cx="3836628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,.,.,.</m:t>
                          </m:r>
                        </m:e>
                      </m:d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,.,.,.</m:t>
                          </m:r>
                        </m:e>
                      </m:d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,.,.,.</m:t>
                          </m:r>
                        </m:e>
                      </m:d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,.,.,.</m:t>
                          </m:r>
                        </m:e>
                      </m:d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,.,.,.</m:t>
                          </m:r>
                        </m:e>
                      </m:d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,.,.,.</m:t>
                          </m:r>
                        </m:e>
                      </m:d>
                    </m:oMath>
                  </m:oMathPara>
                </a14:m>
                <a:endParaRPr lang="de-DE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20AB1A-F7F4-0746-A652-A27167D64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083" y="1666719"/>
                <a:ext cx="3836628" cy="1384995"/>
              </a:xfrm>
              <a:prstGeom prst="rect">
                <a:avLst/>
              </a:prstGeom>
              <a:blipFill>
                <a:blip r:embed="rId14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8FF3-CCA9-3844-BC76-189C70DB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Literaturhinweise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D471-0A2E-B14A-BF94-A9EBC8C2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173299" cy="424084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Inhalte dieses Themenblocks werden in den folgenden </a:t>
            </a:r>
            <a:br>
              <a:rPr lang="de-DE" dirty="0"/>
            </a:br>
            <a:r>
              <a:rPr lang="de-DE" dirty="0"/>
              <a:t>Kapiteln der Vorlesungsbücher behandelt</a:t>
            </a:r>
          </a:p>
          <a:p>
            <a:r>
              <a:rPr lang="de-DE" dirty="0"/>
              <a:t>AIMA(de)</a:t>
            </a:r>
          </a:p>
          <a:p>
            <a:pPr lvl="1"/>
            <a:r>
              <a:rPr lang="de-DE" dirty="0"/>
              <a:t>Kap. 14.4: Exakte Inferenz in </a:t>
            </a:r>
            <a:r>
              <a:rPr lang="de-DE" dirty="0" err="1"/>
              <a:t>Bayes</a:t>
            </a:r>
            <a:r>
              <a:rPr lang="de-DE" dirty="0"/>
              <a:t> Netzen</a:t>
            </a:r>
          </a:p>
          <a:p>
            <a:r>
              <a:rPr lang="de-DE" dirty="0"/>
              <a:t>PGM</a:t>
            </a:r>
          </a:p>
          <a:p>
            <a:pPr lvl="1"/>
            <a:r>
              <a:rPr lang="de-DE" dirty="0"/>
              <a:t>Kap. 9: Variableneliminierung</a:t>
            </a:r>
          </a:p>
          <a:p>
            <a:pPr lvl="1"/>
            <a:r>
              <a:rPr lang="de-DE" dirty="0"/>
              <a:t>Kap. 10: Exakte Inferenz: Cliquen-Bäume</a:t>
            </a:r>
          </a:p>
          <a:p>
            <a:pPr lvl="1"/>
            <a:r>
              <a:rPr lang="de-DE" dirty="0"/>
              <a:t>Kap. 13: MAP Inferenz</a:t>
            </a:r>
          </a:p>
          <a:p>
            <a:pPr lvl="2"/>
            <a:endParaRPr lang="de-DE" dirty="0"/>
          </a:p>
          <a:p>
            <a:r>
              <a:rPr lang="de-DE" dirty="0"/>
              <a:t>Wer gerne ein anderes Buch ausprobieren möchte (Fokus auf BNs):</a:t>
            </a:r>
          </a:p>
          <a:p>
            <a:pPr lvl="1"/>
            <a:r>
              <a:rPr lang="de-DE" dirty="0"/>
              <a:t>Adnan </a:t>
            </a:r>
            <a:r>
              <a:rPr lang="de-DE" dirty="0" err="1"/>
              <a:t>Darwiche</a:t>
            </a:r>
            <a:r>
              <a:rPr lang="de-DE" dirty="0"/>
              <a:t>, </a:t>
            </a:r>
            <a:r>
              <a:rPr lang="de-DE" i="1" dirty="0" err="1"/>
              <a:t>Modelling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Reasoning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Bayesian</a:t>
            </a:r>
            <a:r>
              <a:rPr lang="de-DE" i="1" dirty="0"/>
              <a:t> Networks</a:t>
            </a:r>
            <a:r>
              <a:rPr lang="de-DE" dirty="0"/>
              <a:t>, 2009.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E699-E129-6545-AF1A-549900B9D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5BDFC-9EB3-FF49-AB9F-1DCAD340B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8A65-D850-9E46-9E4D-77275185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Bild 3" descr="ShowCover.asp.jpeg">
            <a:extLst>
              <a:ext uri="{FF2B5EF4-FFF2-40B4-BE49-F238E27FC236}">
                <a16:creationId xmlns:a16="http://schemas.microsoft.com/office/drawing/2014/main" id="{A6A45E2A-48FC-E341-A41C-B30D3ADF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84" y="215850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page1image66537296">
            <a:extLst>
              <a:ext uri="{FF2B5EF4-FFF2-40B4-BE49-F238E27FC236}">
                <a16:creationId xmlns:a16="http://schemas.microsoft.com/office/drawing/2014/main" id="{9CCBDB45-E1E3-0F42-90BC-6B33670C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82" y="1480197"/>
            <a:ext cx="192594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5ACB3-4F98-BB44-B133-222F13EC4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896" y="3914315"/>
            <a:ext cx="1209369" cy="199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518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A34-9A68-664F-9DA1-ACA7E6AB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Algorithmus (JT)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</a:t>
                </a:r>
              </a:p>
              <a:p>
                <a:pPr lvl="1"/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Gestellte Anfragen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JT besteht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beantworten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19B2A-C75E-3849-9D4E-E596D449B9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366E-1BEB-2942-B25D-6652F8719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C61F-C327-BC48-B0C7-D1AAFC74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D04C7-711F-8046-9B27-DA336A50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8778CC-860C-544B-AD14-EC9558A663EE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84DC26-5392-3241-94C0-939B5937BEC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442CEA3-0BA7-944E-88FB-702270444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D7D015F-C80F-2E44-9AE5-67A882CD7A9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478CCB-1AC8-984E-89E4-39E9B15A807F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9060A1-7753-B24B-858C-3E88F3C242E7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09637BE-6AE3-C447-9C31-CCEED9C3E13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E3C5DEB-1DF3-8B4A-9955-B9F315CE1DD7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344AADB-8A57-EA4F-8ED0-CEF7808388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9401BC5-D6B2-1E43-B594-ADD7DDFB3E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1C54CB-6B7D-6E48-9564-279CCE0273B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9FC7A4-0070-1C46-BD26-B1B8C7071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1341A4-6DF2-0345-AB93-AE1AA98E6625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66BBF6E-74D1-534B-8A0D-D14FDAB34586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2AB95-BEC9-CB42-9B02-ACFFED123A32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5A7CD6F-53D8-EB4D-870E-4F15793F4904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290613-C6B4-C04F-A089-C85E27FF39C3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116400-B94E-0A45-96EB-9EF81C1A813A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912CE25-4A7A-5442-A2CD-28517A26880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EDCC92-B928-F54F-A002-36A2B0E10E5D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C2E283D7-BE76-E743-8AD2-9E9CC9B7AF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345326A-A55C-1F46-B6C4-74D83404104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CFCEEDF-0FF8-FB49-86CD-E277BD4C94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6B27A0F8-6FCE-6748-A9AF-D24BA81DE7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00609D9-884D-8545-9DD7-62889D0A78A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45042A4-2CDF-144F-828A-692858AC6EC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A97B59-AEAE-AA4D-BC26-5BB1BF06284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E0C332E-5CCE-334F-80D9-31F30B94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1EBEFF-752E-DC49-A9AE-5BB3E1521B90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1DB01-D362-F448-972E-C4E9E963612A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/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8BC39D-565B-3043-A079-621853FA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8" y="4331258"/>
                <a:ext cx="367164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29A8F05-E8F4-804B-942D-C7A777D35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CF86E3-BB5D-3647-8FCC-794501AFA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9880615-908F-D948-962E-3EFE3FD0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ECC808-8F25-3844-BEA9-EE204B7E2D9D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EA934D-18B4-C042-A0EB-9A686DD09C70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E29E84-1BCA-2A4D-A3E6-BA348255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0BE41D5-6D78-6B48-9ADC-1334410D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777248-4468-024A-A991-6801E0FF5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9A13F-EF8C-894A-BCE3-166CDD648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2A9CBBA-4AC6-F543-9556-4274C1A4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1A08A2-35D0-B74D-8E29-659BF2CEF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218F29E-9D07-C14E-B511-1A779C180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7EB49-890B-5F4F-A88F-7FD16D5253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2310D8-0883-3340-BC54-F42207467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677A3DC-0D7D-2A42-98F5-29A673F69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12B905CA-6EBB-5947-8AA4-B071E570C5CF}"/>
              </a:ext>
            </a:extLst>
          </p:cNvPr>
          <p:cNvGrpSpPr/>
          <p:nvPr/>
        </p:nvGrpSpPr>
        <p:grpSpPr>
          <a:xfrm>
            <a:off x="4046452" y="1523354"/>
            <a:ext cx="2300525" cy="744179"/>
            <a:chOff x="1358856" y="5192309"/>
            <a:chExt cx="2300525" cy="74417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49FCBAF-2993-574E-B81E-76D505D4A65A}"/>
                </a:ext>
              </a:extLst>
            </p:cNvPr>
            <p:cNvSpPr txBox="1"/>
            <p:nvPr/>
          </p:nvSpPr>
          <p:spPr>
            <a:xfrm>
              <a:off x="1358856" y="5192309"/>
              <a:ext cx="2300525" cy="744179"/>
            </a:xfrm>
            <a:prstGeom prst="cloudCallout">
              <a:avLst>
                <a:gd name="adj1" fmla="val -70382"/>
                <a:gd name="adj2" fmla="val 3101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ED97F14-3CC1-B54A-BF66-3D565EA64764}"/>
                </a:ext>
              </a:extLst>
            </p:cNvPr>
            <p:cNvSpPr/>
            <p:nvPr/>
          </p:nvSpPr>
          <p:spPr>
            <a:xfrm>
              <a:off x="1542344" y="5239374"/>
              <a:ext cx="19371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ist, wenn sich was ändert?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1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5608-8797-1847-A37E-D4212F54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 ändernde Eingaben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4E6B-580E-8941-A8B6-FEA71D5CA1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45827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Auch bekannt als </a:t>
                </a:r>
                <a:r>
                  <a:rPr lang="de-DE" dirty="0">
                    <a:solidFill>
                      <a:schemeClr val="accent1"/>
                    </a:solidFill>
                  </a:rPr>
                  <a:t>adaptive Inferenz</a:t>
                </a:r>
              </a:p>
              <a:p>
                <a:pPr lvl="1"/>
                <a:r>
                  <a:rPr lang="de-DE" dirty="0"/>
                  <a:t>Ziel: Nicht wieder von vorn anfangen</a:t>
                </a:r>
              </a:p>
              <a:p>
                <a:r>
                  <a:rPr lang="de-DE" dirty="0"/>
                  <a:t>Neue 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 Schritt 4 einsetzen: Anfragen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beantworten</a:t>
                </a:r>
              </a:p>
              <a:p>
                <a:pPr lvl="2"/>
                <a:r>
                  <a:rPr lang="de-DE" dirty="0"/>
                  <a:t>JT erlaubt </a:t>
                </a:r>
                <a:r>
                  <a:rPr lang="de-DE" i="1" dirty="0"/>
                  <a:t>Online</a:t>
                </a:r>
                <a:r>
                  <a:rPr lang="de-DE" dirty="0"/>
                  <a:t> Anfragebeantwortung</a:t>
                </a:r>
              </a:p>
              <a:p>
                <a:pPr lvl="3"/>
                <a:r>
                  <a:rPr lang="de-DE" dirty="0"/>
                  <a:t>Anfragen nicht vorher bekannt ➝ Strom von Anfragen</a:t>
                </a:r>
              </a:p>
              <a:p>
                <a:r>
                  <a:rPr lang="de-DE" dirty="0"/>
                  <a:t>Andere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 Schritt 2 starten: Originale lokale Modelle wiederherstellen,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behandeln, Schritte 3+4 folgen</a:t>
                </a:r>
              </a:p>
              <a:p>
                <a:r>
                  <a:rPr lang="de-DE" dirty="0"/>
                  <a:t>Anderes 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 Schritt 1 starten: Neuen Jtree </a:t>
                </a:r>
                <a:br>
                  <a:rPr lang="de-DE" dirty="0"/>
                </a:br>
                <a:r>
                  <a:rPr lang="de-DE" dirty="0"/>
                  <a:t>bauen, Schritte 2-4 folgen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4E6B-580E-8941-A8B6-FEA71D5CA1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458276" cy="4240848"/>
              </a:xfrm>
              <a:blipFill>
                <a:blip r:embed="rId2"/>
                <a:stretch>
                  <a:fillRect l="-2549" t="-2687" r="-784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660F4-DFE7-124F-8E20-1D231FAF86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8B822-4AD5-C148-8F5F-9574F762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A303-7F71-D844-BBCD-1ED21CBC8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44E10-0E51-314D-8F36-2EA123FF2EDA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F00951-8119-CF43-9E4A-45424524578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4F6B1BE-9778-AF43-AF69-12F49A425C83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21DD0A1-35B7-B249-933E-BFC1BDADB33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0A7DCFD-5FEE-6441-9392-B7B771BC9FE3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1D8E638-14BE-3247-B6C2-746124396FED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F764F16-D73D-DF45-8F19-F4364C0A6EBD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0F25E39-D689-2146-916E-028397A1DE75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8E90E7C-4944-5E4A-BBD4-E40496D157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C4F015B-D731-324B-8B72-AAD73EDF263E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60DBEC0-130A-5D42-B233-F35CEF75A67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1F41FA44-C32C-6645-A624-8746B5B15E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28453B-173C-B249-91BE-0B2A0621E48D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A02EDB0-ED2C-4645-9A29-11D03D6CCD8D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4F8118E-D569-654B-B3CD-843B201128E9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A22456E-6E3D-9345-8D98-4D6738A788B1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E30A05C-1A30-3140-8A53-EC3D328B2803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6FA2AA-C6DD-744C-A17B-2B0DEE00E2AC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331D138-666B-C44E-86FE-EDA56E399CE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F44D13B-6765-C14F-98F6-84735C23C42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B0B399BF-9797-3F48-BF3F-40505893BA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F4E2163-E1AF-8D45-94C7-7ECE680B59E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65586A9-6F83-2640-BF5D-42CFBFB2F4E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CAAF4BB8-D678-8D49-A2B3-F69AFFC907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E2BA190-33E6-DB43-B722-99D6449B86E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CF2DFD9-3FD2-6244-9D7E-48E9A4B02A1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E51B09E-373A-304D-AD9A-BE24E93D8A9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57306C-5221-FF40-A145-65429C0417E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099F507-99A3-DB40-B65F-0A4087614E36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910CCB-F587-E34C-A248-5E8BB06C1122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FD3A1F-0424-FD41-8457-E27C709B5BB7}"/>
                  </a:ext>
                </a:extLst>
              </p:cNvPr>
              <p:cNvSpPr txBox="1"/>
              <p:nvPr/>
            </p:nvSpPr>
            <p:spPr>
              <a:xfrm>
                <a:off x="8249384" y="4331258"/>
                <a:ext cx="367241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FD3A1F-0424-FD41-8457-E27C709B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384" y="4331258"/>
                <a:ext cx="367241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677D00-77D2-5640-AF34-7D4129E7E889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677D00-77D2-5640-AF34-7D4129E7E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84A67-1919-C84A-810A-7A9E06DA7662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84A67-1919-C84A-810A-7A9E06DA7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BCA6AD-01A3-7F40-9AE5-905E00D955C5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BCA6AD-01A3-7F40-9AE5-905E00D95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0882B4-53D0-AF47-9517-D6F7C9E81EA3}"/>
              </a:ext>
            </a:extLst>
          </p:cNvPr>
          <p:cNvCxnSpPr>
            <a:cxnSpLocks/>
            <a:stCxn id="39" idx="4"/>
            <a:endCxn id="38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C4DDFF8-5A5F-8248-8FA2-AF2124A113FF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940EBDA-9B79-1144-91E9-C6A9143ED07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940EBDA-9B79-1144-91E9-C6A9143ED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046C09-DA39-C248-B3FF-DE4E63ABA7C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046C09-DA39-C248-B3FF-DE4E63ABA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C21B45-81B0-BE43-9686-A1C284FA1CFC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C21B45-81B0-BE43-9686-A1C284FA1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461D1C-0A80-DD45-BB26-B82A2DAA3EE4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461D1C-0A80-DD45-BB26-B82A2DAA3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E5F216-EDDF-9E4E-A4AE-8606B4DA07B7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E5F216-EDDF-9E4E-A4AE-8606B4DA0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B874B6-D568-7449-88EF-7B1FF5C45BE1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B874B6-D568-7449-88EF-7B1FF5C4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4FCF25-2E51-064D-A8B8-A294E74A280C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4FCF25-2E51-064D-A8B8-A294E74A2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B15456-A647-054D-83DB-3A73C4FC1E9C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B15456-A647-054D-83DB-3A73C4FC1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1AD28A-87E5-7E45-A76E-3B30D66817F1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1AD28A-87E5-7E45-A76E-3B30D6681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115E7F8-DD1B-DA43-8CC2-C15BA655B333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115E7F8-DD1B-DA43-8CC2-C15BA655B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DBBE3C3-774C-A841-9D2B-5340CB705144}"/>
                  </a:ext>
                </a:extLst>
              </p:cNvPr>
              <p:cNvSpPr txBox="1"/>
              <p:nvPr/>
            </p:nvSpPr>
            <p:spPr>
              <a:xfrm>
                <a:off x="4911993" y="5017888"/>
                <a:ext cx="3245197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Wenn sich nur lokal Änderungen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ergeben, kann man adaptiv vorgehen.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DBBE3C3-774C-A841-9D2B-5340CB705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993" y="5017888"/>
                <a:ext cx="3245197" cy="92333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33F6849-8AB5-2341-84E8-22A0164A02A4}"/>
                  </a:ext>
                </a:extLst>
              </p:cNvPr>
              <p:cNvSpPr/>
              <p:nvPr/>
            </p:nvSpPr>
            <p:spPr>
              <a:xfrm>
                <a:off x="8995111" y="5654699"/>
                <a:ext cx="2180963" cy="403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𝑁𝑎𝑡𝐷𝑖𝑠</m:t>
                              </m:r>
                            </m:e>
                          </m:d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𝐴𝑟𝑡𝑖𝑓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33F6849-8AB5-2341-84E8-22A0164A02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111" y="5654699"/>
                <a:ext cx="2180963" cy="403637"/>
              </a:xfrm>
              <a:prstGeom prst="rect">
                <a:avLst/>
              </a:prstGeom>
              <a:blipFill>
                <a:blip r:embed="rId3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C982D7-DC51-9B48-B7DC-43769AD614C2}"/>
              </a:ext>
            </a:extLst>
          </p:cNvPr>
          <p:cNvCxnSpPr/>
          <p:nvPr/>
        </p:nvCxnSpPr>
        <p:spPr>
          <a:xfrm>
            <a:off x="8363383" y="5632189"/>
            <a:ext cx="344441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11982E-3566-D44B-9D35-F4661B0F4EAE}"/>
              </a:ext>
            </a:extLst>
          </p:cNvPr>
          <p:cNvCxnSpPr>
            <a:cxnSpLocks/>
          </p:cNvCxnSpPr>
          <p:nvPr/>
        </p:nvCxnSpPr>
        <p:spPr>
          <a:xfrm>
            <a:off x="9877929" y="4810228"/>
            <a:ext cx="4153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0765ED2-3558-F14E-8101-E63A8EBAB578}"/>
                  </a:ext>
                </a:extLst>
              </p:cNvPr>
              <p:cNvSpPr/>
              <p:nvPr/>
            </p:nvSpPr>
            <p:spPr>
              <a:xfrm>
                <a:off x="9217598" y="4909402"/>
                <a:ext cx="17359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𝑡𝑟𝑎𝑣𝑒𝑙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,¬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0765ED2-3558-F14E-8101-E63A8EBAB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598" y="4909402"/>
                <a:ext cx="1735988" cy="369332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81CA7FA-E403-6645-88AB-F0D6E6651A84}"/>
              </a:ext>
            </a:extLst>
          </p:cNvPr>
          <p:cNvCxnSpPr>
            <a:cxnSpLocks/>
          </p:cNvCxnSpPr>
          <p:nvPr/>
        </p:nvCxnSpPr>
        <p:spPr>
          <a:xfrm>
            <a:off x="8191917" y="2077455"/>
            <a:ext cx="4153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D32300-8539-3E44-AAC7-897DA98ED8B4}"/>
              </a:ext>
            </a:extLst>
          </p:cNvPr>
          <p:cNvCxnSpPr>
            <a:cxnSpLocks/>
          </p:cNvCxnSpPr>
          <p:nvPr/>
        </p:nvCxnSpPr>
        <p:spPr>
          <a:xfrm>
            <a:off x="8157190" y="4331258"/>
            <a:ext cx="4153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A54E77-C0F7-A045-AD27-4ADE0E1C8754}"/>
              </a:ext>
            </a:extLst>
          </p:cNvPr>
          <p:cNvCxnSpPr>
            <a:cxnSpLocks/>
          </p:cNvCxnSpPr>
          <p:nvPr/>
        </p:nvCxnSpPr>
        <p:spPr>
          <a:xfrm>
            <a:off x="8191916" y="2933898"/>
            <a:ext cx="4153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47ADEE1-0F74-7D4B-A735-14BD601C5FF5}"/>
              </a:ext>
            </a:extLst>
          </p:cNvPr>
          <p:cNvCxnSpPr>
            <a:cxnSpLocks/>
          </p:cNvCxnSpPr>
          <p:nvPr/>
        </p:nvCxnSpPr>
        <p:spPr>
          <a:xfrm>
            <a:off x="8191915" y="3194468"/>
            <a:ext cx="41532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95D8A6A-F446-8040-A5C5-5D301F4ADE0F}"/>
              </a:ext>
            </a:extLst>
          </p:cNvPr>
          <p:cNvCxnSpPr>
            <a:cxnSpLocks/>
          </p:cNvCxnSpPr>
          <p:nvPr/>
        </p:nvCxnSpPr>
        <p:spPr>
          <a:xfrm>
            <a:off x="8013949" y="3122304"/>
            <a:ext cx="1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D41F183-8F5E-4B45-A01D-DEE797B2A94C}"/>
              </a:ext>
            </a:extLst>
          </p:cNvPr>
          <p:cNvCxnSpPr>
            <a:cxnSpLocks/>
          </p:cNvCxnSpPr>
          <p:nvPr/>
        </p:nvCxnSpPr>
        <p:spPr>
          <a:xfrm>
            <a:off x="8015250" y="4265836"/>
            <a:ext cx="1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EBEC862-FB53-EC43-9F2B-0557419485BC}"/>
              </a:ext>
            </a:extLst>
          </p:cNvPr>
          <p:cNvCxnSpPr>
            <a:cxnSpLocks/>
          </p:cNvCxnSpPr>
          <p:nvPr/>
        </p:nvCxnSpPr>
        <p:spPr>
          <a:xfrm>
            <a:off x="6570594" y="1665066"/>
            <a:ext cx="1765321" cy="266619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A6D1FD2-AC5A-0343-96F8-6F217AD33013}"/>
              </a:ext>
            </a:extLst>
          </p:cNvPr>
          <p:cNvCxnSpPr>
            <a:cxnSpLocks/>
          </p:cNvCxnSpPr>
          <p:nvPr/>
        </p:nvCxnSpPr>
        <p:spPr>
          <a:xfrm flipH="1">
            <a:off x="6712018" y="1674953"/>
            <a:ext cx="1765321" cy="266619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2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6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5608-8797-1847-A37E-D4212F54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Lokale Änderungen und adaptiver Nachrichtenversand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4E6B-580E-8941-A8B6-FEA71D5CA1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5"/>
                <a:ext cx="6300462" cy="434087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de-DE" dirty="0"/>
                  <a:t>Lokale Änderungen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Andere Zahlen in Faktoren</a:t>
                </a:r>
              </a:p>
              <a:p>
                <a:pPr lvl="1"/>
                <a:r>
                  <a:rPr lang="de-DE" dirty="0"/>
                  <a:t>Faktoren fallen weg oder kommen hinzu</a:t>
                </a:r>
              </a:p>
              <a:p>
                <a:pPr lvl="2"/>
                <a:r>
                  <a:rPr lang="de-DE" dirty="0"/>
                  <a:t>Wenn Zufallsvariablen hinzukommen, wegfallen oder Unabhängigkeiten verändern: Cluster hinzufügen, löschen, erweitern, verkleinern oder zusammenfügen</a:t>
                </a:r>
              </a:p>
              <a:p>
                <a:pPr lvl="3"/>
                <a:r>
                  <a:rPr lang="de-DE" dirty="0"/>
                  <a:t>Jtree Eigenschaften beibehalten!</a:t>
                </a:r>
              </a:p>
              <a:p>
                <a:pPr lvl="3"/>
                <a:r>
                  <a:rPr lang="de-DE" dirty="0"/>
                  <a:t>Lohnt nur bei lokal beschränkten Änderungen, sonst neu bauen</a:t>
                </a:r>
              </a:p>
              <a:p>
                <a:r>
                  <a:rPr lang="de-DE" dirty="0"/>
                  <a:t>Lokale Änderungen in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Nur bei betroffenen Clustern lokale Modelle wiederherstellen und Änderungen behandeln</a:t>
                </a:r>
              </a:p>
              <a:p>
                <a:r>
                  <a:rPr lang="de-DE" dirty="0"/>
                  <a:t>Adaptiver Nachrichtenversand</a:t>
                </a:r>
              </a:p>
              <a:p>
                <a:pPr lvl="1"/>
                <a:r>
                  <a:rPr lang="de-DE" dirty="0"/>
                  <a:t>Wenn sich Änderungen am lokalen Modell oder einer eingehenden Nachricht ergeben, neue Nachrichten berechnen</a:t>
                </a:r>
              </a:p>
              <a:p>
                <a:pPr lvl="2"/>
                <a:r>
                  <a:rPr lang="de-DE" dirty="0"/>
                  <a:t>Andernfalls: leere Nachricht schicken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Bei lokal beschränkten Änderungen ermöglicht das bis zur Hälfte der Nachrichten einzusparen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4E6B-580E-8941-A8B6-FEA71D5CA1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5"/>
                <a:ext cx="6300462" cy="4340879"/>
              </a:xfrm>
              <a:blipFill>
                <a:blip r:embed="rId3"/>
                <a:stretch>
                  <a:fillRect l="-2012" t="-3207" r="-1610" b="-2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660F4-DFE7-124F-8E20-1D231FAF86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8B822-4AD5-C148-8F5F-9574F762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A303-7F71-D844-BBCD-1ED21CBC8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44E10-0E51-314D-8F36-2EA123FF2EDA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F00951-8119-CF43-9E4A-45424524578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4F6B1BE-9778-AF43-AF69-12F49A425C83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21DD0A1-35B7-B249-933E-BFC1BDADB33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0A7DCFD-5FEE-6441-9392-B7B771BC9FE3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1D8E638-14BE-3247-B6C2-746124396FED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F764F16-D73D-DF45-8F19-F4364C0A6EBD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0F25E39-D689-2146-916E-028397A1DE75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8E90E7C-4944-5E4A-BBD4-E40496D157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C4F015B-D731-324B-8B72-AAD73EDF263E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60DBEC0-130A-5D42-B233-F35CEF75A67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1F41FA44-C32C-6645-A624-8746B5B15E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28453B-173C-B249-91BE-0B2A0621E48D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A02EDB0-ED2C-4645-9A29-11D03D6CCD8D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4F8118E-D569-654B-B3CD-843B201128E9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A22456E-6E3D-9345-8D98-4D6738A788B1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E30A05C-1A30-3140-8A53-EC3D328B2803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6FA2AA-C6DD-744C-A17B-2B0DEE00E2AC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331D138-666B-C44E-86FE-EDA56E399CE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F44D13B-6765-C14F-98F6-84735C23C42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B0B399BF-9797-3F48-BF3F-40505893BA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F4E2163-E1AF-8D45-94C7-7ECE680B59E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65586A9-6F83-2640-BF5D-42CFBFB2F4E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CAAF4BB8-D678-8D49-A2B3-F69AFFC907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E2BA190-33E6-DB43-B722-99D6449B86E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CF2DFD9-3FD2-6244-9D7E-48E9A4B02A1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E51B09E-373A-304D-AD9A-BE24E93D8A9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57306C-5221-FF40-A145-65429C0417E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099F507-99A3-DB40-B65F-0A4087614E36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910CCB-F587-E34C-A248-5E8BB06C1122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FD3A1F-0424-FD41-8457-E27C709B5BB7}"/>
                  </a:ext>
                </a:extLst>
              </p:cNvPr>
              <p:cNvSpPr txBox="1"/>
              <p:nvPr/>
            </p:nvSpPr>
            <p:spPr>
              <a:xfrm>
                <a:off x="8249384" y="4331258"/>
                <a:ext cx="367241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FD3A1F-0424-FD41-8457-E27C709B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384" y="4331258"/>
                <a:ext cx="367241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677D00-77D2-5640-AF34-7D4129E7E889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677D00-77D2-5640-AF34-7D4129E7E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84A67-1919-C84A-810A-7A9E06DA7662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84A67-1919-C84A-810A-7A9E06DA7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BCA6AD-01A3-7F40-9AE5-905E00D955C5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BCA6AD-01A3-7F40-9AE5-905E00D95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0882B4-53D0-AF47-9517-D6F7C9E81EA3}"/>
              </a:ext>
            </a:extLst>
          </p:cNvPr>
          <p:cNvCxnSpPr>
            <a:cxnSpLocks/>
            <a:stCxn id="39" idx="4"/>
            <a:endCxn id="38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C4DDFF8-5A5F-8248-8FA2-AF2124A113FF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940EBDA-9B79-1144-91E9-C6A9143ED07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940EBDA-9B79-1144-91E9-C6A9143ED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046C09-DA39-C248-B3FF-DE4E63ABA7C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046C09-DA39-C248-B3FF-DE4E63ABA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C21B45-81B0-BE43-9686-A1C284FA1CFC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C21B45-81B0-BE43-9686-A1C284FA1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461D1C-0A80-DD45-BB26-B82A2DAA3EE4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461D1C-0A80-DD45-BB26-B82A2DAA3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E5F216-EDDF-9E4E-A4AE-8606B4DA07B7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E5F216-EDDF-9E4E-A4AE-8606B4DA0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B874B6-D568-7449-88EF-7B1FF5C45BE1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B874B6-D568-7449-88EF-7B1FF5C4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4FCF25-2E51-064D-A8B8-A294E74A280C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4FCF25-2E51-064D-A8B8-A294E74A2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B15456-A647-054D-83DB-3A73C4FC1E9C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B15456-A647-054D-83DB-3A73C4FC1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1AD28A-87E5-7E45-A76E-3B30D66817F1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1AD28A-87E5-7E45-A76E-3B30D6681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115E7F8-DD1B-DA43-8CC2-C15BA655B333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115E7F8-DD1B-DA43-8CC2-C15BA655B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1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5608-8797-1847-A37E-D4212F54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Lokale Änderungen und adaptiver Nachrichtenversand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4E6B-580E-8941-A8B6-FEA71D5CA1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5"/>
                <a:ext cx="6300462" cy="434087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Beispiele: </a:t>
                </a:r>
              </a:p>
              <a:p>
                <a:pPr lvl="1"/>
                <a:r>
                  <a:rPr lang="de-DE" dirty="0"/>
                  <a:t>Andere Zahlen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2"/>
                <a:r>
                  <a:rPr lang="de-DE" dirty="0"/>
                  <a:t>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de-DE" dirty="0"/>
                  <a:t> valide, da keine Änderung im lokalen Modell oder einer eingehenden Nachricht, die in Berechnung eingeflossen ist</a:t>
                </a:r>
              </a:p>
              <a:p>
                <a:pPr lvl="2"/>
                <a:r>
                  <a:rPr lang="de-DE" dirty="0"/>
                  <a:t>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/>
                  <a:t> neu berechnen, da sich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geändert hat,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</a:t>
                </a:r>
                <a:r>
                  <a:rPr lang="de-DE" dirty="0"/>
                  <a:t>neu berechnen, da sich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/>
                  <a:t> geändert hat, was in die Berechnung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de-DE" dirty="0"/>
                  <a:t> einfließt</a:t>
                </a:r>
              </a:p>
              <a:p>
                <a:pPr lvl="1"/>
                <a:r>
                  <a:rPr lang="de-DE" dirty="0"/>
                  <a:t>Neuer 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𝐻𝑜𝑠𝑝𝑖𝑡𝑎𝑙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Neues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𝐻𝑜𝑠𝑝𝑖𝑡𝑎𝑙</m:t>
                        </m:r>
                      </m:e>
                    </m:d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als Nachbar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ginge auch)</a:t>
                </a:r>
              </a:p>
              <a:p>
                <a:pPr lvl="2"/>
                <a:r>
                  <a:rPr lang="de-DE" dirty="0"/>
                  <a:t>Evidenz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de-DE" dirty="0"/>
                  <a:t> absorbieren</a:t>
                </a:r>
              </a:p>
              <a:p>
                <a:pPr lvl="2"/>
                <a:r>
                  <a:rPr lang="de-DE" dirty="0"/>
                  <a:t>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de-DE" dirty="0"/>
                  <a:t> valide</a:t>
                </a:r>
              </a:p>
              <a:p>
                <a:pPr lvl="2"/>
                <a:r>
                  <a:rPr lang="de-DE" dirty="0"/>
                  <a:t>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43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</m:oMath>
                </a14:m>
                <a:r>
                  <a:rPr lang="de-DE" dirty="0"/>
                  <a:t> erstmalig berechnen</a:t>
                </a:r>
              </a:p>
              <a:p>
                <a:pPr lvl="2"/>
                <a:r>
                  <a:rPr lang="de-DE" dirty="0"/>
                  <a:t>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de-DE" dirty="0"/>
                  <a:t> neu berechnen, da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43</m:t>
                        </m:r>
                      </m:sub>
                    </m:sSub>
                  </m:oMath>
                </a14:m>
                <a:r>
                  <a:rPr lang="de-DE" dirty="0"/>
                  <a:t> neu,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de-DE" dirty="0"/>
                  <a:t> neu berechnen, da Änderung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54E6B-580E-8941-A8B6-FEA71D5CA1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5"/>
                <a:ext cx="6300462" cy="4340879"/>
              </a:xfrm>
              <a:blipFill>
                <a:blip r:embed="rId3"/>
                <a:stretch>
                  <a:fillRect l="-2414" t="-3207" r="-2616" b="-32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660F4-DFE7-124F-8E20-1D231FAF86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8B822-4AD5-C148-8F5F-9574F762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A303-7F71-D844-BBCD-1ED21CBC8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44E10-0E51-314D-8F36-2EA123FF2EDA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F00951-8119-CF43-9E4A-45424524578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4F6B1BE-9778-AF43-AF69-12F49A425C83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21DD0A1-35B7-B249-933E-BFC1BDADB33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0A7DCFD-5FEE-6441-9392-B7B771BC9FE3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1D8E638-14BE-3247-B6C2-746124396FED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F764F16-D73D-DF45-8F19-F4364C0A6EBD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0F25E39-D689-2146-916E-028397A1DE75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8E90E7C-4944-5E4A-BBD4-E40496D157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C4F015B-D731-324B-8B72-AAD73EDF263E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60DBEC0-130A-5D42-B233-F35CEF75A67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1F41FA44-C32C-6645-A624-8746B5B15E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28453B-173C-B249-91BE-0B2A0621E48D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A02EDB0-ED2C-4645-9A29-11D03D6CCD8D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4F8118E-D569-654B-B3CD-843B201128E9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A22456E-6E3D-9345-8D98-4D6738A788B1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E30A05C-1A30-3140-8A53-EC3D328B2803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6FA2AA-C6DD-744C-A17B-2B0DEE00E2AC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331D138-666B-C44E-86FE-EDA56E399CE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F44D13B-6765-C14F-98F6-84735C23C42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B0B399BF-9797-3F48-BF3F-40505893BA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F4E2163-E1AF-8D45-94C7-7ECE680B59E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65586A9-6F83-2640-BF5D-42CFBFB2F4E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CAAF4BB8-D678-8D49-A2B3-F69AFFC907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E2BA190-33E6-DB43-B722-99D6449B86E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CF2DFD9-3FD2-6244-9D7E-48E9A4B02A1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E51B09E-373A-304D-AD9A-BE24E93D8A9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57306C-5221-FF40-A145-65429C0417E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099F507-99A3-DB40-B65F-0A4087614E36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910CCB-F587-E34C-A248-5E8BB06C1122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FD3A1F-0424-FD41-8457-E27C709B5BB7}"/>
                  </a:ext>
                </a:extLst>
              </p:cNvPr>
              <p:cNvSpPr txBox="1"/>
              <p:nvPr/>
            </p:nvSpPr>
            <p:spPr>
              <a:xfrm>
                <a:off x="8249384" y="4331258"/>
                <a:ext cx="3672416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de-DE" dirty="0"/>
              </a:p>
              <a:p>
                <a:pPr algn="ctr"/>
                <a:endParaRPr lang="de-DE" dirty="0"/>
              </a:p>
              <a:p>
                <a:pPr algn="ctr"/>
                <a:r>
                  <a:rPr lang="de-DE" dirty="0"/>
                  <a:t>Anfragen: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FD3A1F-0424-FD41-8457-E27C709B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384" y="4331258"/>
                <a:ext cx="3672416" cy="1511632"/>
              </a:xfrm>
              <a:prstGeom prst="rect">
                <a:avLst/>
              </a:prstGeom>
              <a:blipFill>
                <a:blip r:embed="rId24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677D00-77D2-5640-AF34-7D4129E7E889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677D00-77D2-5640-AF34-7D4129E7E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84A67-1919-C84A-810A-7A9E06DA7662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3284A67-1919-C84A-810A-7A9E06DA7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BCA6AD-01A3-7F40-9AE5-905E00D955C5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BCA6AD-01A3-7F40-9AE5-905E00D95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7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0882B4-53D0-AF47-9517-D6F7C9E81EA3}"/>
              </a:ext>
            </a:extLst>
          </p:cNvPr>
          <p:cNvCxnSpPr>
            <a:cxnSpLocks/>
            <a:stCxn id="39" idx="4"/>
            <a:endCxn id="38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C4DDFF8-5A5F-8248-8FA2-AF2124A113FF}"/>
              </a:ext>
            </a:extLst>
          </p:cNvPr>
          <p:cNvCxnSpPr>
            <a:cxnSpLocks/>
            <a:stCxn id="40" idx="4"/>
            <a:endCxn id="39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940EBDA-9B79-1144-91E9-C6A9143ED077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940EBDA-9B79-1144-91E9-C6A9143ED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046C09-DA39-C248-B3FF-DE4E63ABA7C7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046C09-DA39-C248-B3FF-DE4E63ABA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413511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C21B45-81B0-BE43-9686-A1C284FA1CFC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C21B45-81B0-BE43-9686-A1C284FA1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413511" cy="307777"/>
              </a:xfrm>
              <a:prstGeom prst="rect">
                <a:avLst/>
              </a:prstGeom>
              <a:blipFill>
                <a:blip r:embed="rId3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461D1C-0A80-DD45-BB26-B82A2DAA3EE4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461D1C-0A80-DD45-BB26-B82A2DAA3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E5F216-EDDF-9E4E-A4AE-8606B4DA07B7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E5F216-EDDF-9E4E-A4AE-8606B4DA0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B874B6-D568-7449-88EF-7B1FF5C45BE1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B874B6-D568-7449-88EF-7B1FF5C4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4FCF25-2E51-064D-A8B8-A294E74A280C}"/>
                  </a:ext>
                </a:extLst>
              </p:cNvPr>
              <p:cNvSpPr/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4FCF25-2E51-064D-A8B8-A294E74A2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3020791"/>
                <a:ext cx="533544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B15456-A647-054D-83DB-3A73C4FC1E9C}"/>
                  </a:ext>
                </a:extLst>
              </p:cNvPr>
              <p:cNvSpPr/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B15456-A647-054D-83DB-3A73C4FC1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566" y="2781191"/>
                <a:ext cx="533544" cy="307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1AD28A-87E5-7E45-A76E-3B30D66817F1}"/>
                  </a:ext>
                </a:extLst>
              </p:cNvPr>
              <p:cNvSpPr/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1AD28A-87E5-7E45-A76E-3B30D6681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4172611"/>
                <a:ext cx="533544" cy="307777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115E7F8-DD1B-DA43-8CC2-C15BA655B333}"/>
                  </a:ext>
                </a:extLst>
              </p:cNvPr>
              <p:cNvSpPr/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115E7F8-DD1B-DA43-8CC2-C15BA655B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809" y="1923567"/>
                <a:ext cx="533544" cy="307777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4BB4D96-2634-5446-9039-592F63C43970}"/>
                  </a:ext>
                </a:extLst>
              </p:cNvPr>
              <p:cNvSpPr/>
              <p:nvPr/>
            </p:nvSpPr>
            <p:spPr>
              <a:xfrm>
                <a:off x="6996614" y="489639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𝐻𝑜𝑠𝑝𝑖𝑡𝑎𝑙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4BB4D96-2634-5446-9039-592F63C43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4896394"/>
                <a:ext cx="1152000" cy="504000"/>
              </a:xfrm>
              <a:prstGeom prst="ellipse">
                <a:avLst/>
              </a:prstGeom>
              <a:blipFill>
                <a:blip r:embed="rId38"/>
                <a:stretch>
                  <a:fillRect b="-476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A8E9AAF-D139-3344-892E-867C5A101C86}"/>
              </a:ext>
            </a:extLst>
          </p:cNvPr>
          <p:cNvCxnSpPr>
            <a:cxnSpLocks/>
            <a:stCxn id="38" idx="4"/>
            <a:endCxn id="53" idx="0"/>
          </p:cNvCxnSpPr>
          <p:nvPr/>
        </p:nvCxnSpPr>
        <p:spPr>
          <a:xfrm>
            <a:off x="7572614" y="4255445"/>
            <a:ext cx="0" cy="6409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D5A4FFB-FEF7-7240-9760-442B7B5CBFEF}"/>
                  </a:ext>
                </a:extLst>
              </p:cNvPr>
              <p:cNvSpPr/>
              <p:nvPr/>
            </p:nvSpPr>
            <p:spPr>
              <a:xfrm>
                <a:off x="7818872" y="5314980"/>
                <a:ext cx="3718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D5A4FFB-FEF7-7240-9760-442B7B5CB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5314980"/>
                <a:ext cx="371832" cy="307777"/>
              </a:xfrm>
              <a:prstGeom prst="rect">
                <a:avLst/>
              </a:prstGeom>
              <a:blipFill>
                <a:blip r:embed="rId3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81DAA15-0A5F-4543-B4D3-3B928C6B6A88}"/>
                  </a:ext>
                </a:extLst>
              </p:cNvPr>
              <p:cNvSpPr txBox="1"/>
              <p:nvPr/>
            </p:nvSpPr>
            <p:spPr>
              <a:xfrm>
                <a:off x="6575917" y="4960455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81DAA15-0A5F-4543-B4D3-3B928C6B6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4960455"/>
                <a:ext cx="489173" cy="369332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7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E301-1E02-7C49-924F-31AFFA17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dirty="0"/>
                  <a:t>JT Laufzeitkomplexität folgt der VE Laufzeitkomplexität</a:t>
                </a:r>
              </a:p>
              <a:p>
                <a:pPr lvl="1"/>
                <a:r>
                  <a:rPr lang="de-DE" dirty="0"/>
                  <a:t>Zur Erinnerung: VE Komplexität bei einem Dtree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dirty="0"/>
                  <a:t> inneren Knoten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de-DE" dirty="0"/>
                  <a:t> als größte Domäne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Desc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𝑐𝑙𝑢𝑠𝑡𝑒𝑟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de-DE" dirty="0"/>
                  <a:t> als Baumweite  bzw. größtes Cluster </a:t>
                </a:r>
              </a:p>
              <a:p>
                <a:pPr lvl="1"/>
                <a:r>
                  <a:rPr lang="de-DE" dirty="0"/>
                  <a:t>Jtree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folgt aus Dtree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über die Cluster ➝ Baumweite in JT und VE äquivalent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Desc</m:t>
                            </m:r>
                            <m:d>
                              <m:d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𝑐𝑙𝑢𝑠𝑡𝑒𝑟</m:t>
                            </m:r>
                            <m:d>
                              <m:d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Durch Minimierung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unterschiedliche Anzahl von Knoten</a:t>
                </a:r>
              </a:p>
              <a:p>
                <a:r>
                  <a:rPr lang="de-DE" dirty="0"/>
                  <a:t>Rechnungen in JT-Schritten sind Aufrufe von VE</a:t>
                </a:r>
              </a:p>
              <a:p>
                <a:pPr lvl="1"/>
                <a:r>
                  <a:rPr lang="de-DE" dirty="0"/>
                  <a:t>VE Operationen durch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gedeckelt</a:t>
                </a:r>
              </a:p>
              <a:p>
                <a:r>
                  <a:rPr lang="de-DE" dirty="0"/>
                  <a:t>Zur Vereinfachung, Betrachtung von einem Jtree mit einem Faktor pro Cluster und von 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3582" b="-2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723E-D98C-7A49-8CC4-EDC0507FEA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814B2-4A1E-6E4E-AD52-E42978FA6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24B3A-D842-5041-9296-D547B03B1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44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501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E301-1E02-7C49-924F-31AFFA17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Schrittweise Komplexität von JT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Jtree Bau: </a:t>
                </a:r>
                <a:r>
                  <a:rPr lang="de-DE" i="1" dirty="0"/>
                  <a:t>vernachlässigbar</a:t>
                </a:r>
              </a:p>
              <a:p>
                <a:pPr lvl="1"/>
                <a:r>
                  <a:rPr lang="de-DE" dirty="0"/>
                  <a:t>Abhängig von der Anzahl der Knoten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de-DE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dirty="0"/>
                  <a:t>, keine Berechnungen abhängig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endParaRPr lang="de-DE" dirty="0"/>
              </a:p>
              <a:p>
                <a:r>
                  <a:rPr lang="de-DE" dirty="0"/>
                  <a:t>Evidenz behandeln: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Absorbieren von Evidenz an jedem Knoten (</a:t>
                </a:r>
                <a:r>
                  <a:rPr lang="de-DE" dirty="0" err="1"/>
                  <a:t>worst-case</a:t>
                </a:r>
                <a:r>
                  <a:rPr lang="de-DE" dirty="0"/>
                  <a:t>)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jeden Evidenzfaktor,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viele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r>
                  <a:rPr lang="de-DE" dirty="0"/>
                  <a:t>Nachrichtenversand: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Berechnen einer Nachricht = Beantwortung einer Anfrage an ein Cluster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Zwei Nachrichten per Kante,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Kanten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(azyklisch!)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Anfragebeantwortung: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Beantwortung einer Anfrage an ein Cluster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 Anfragen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50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723E-D98C-7A49-8CC4-EDC0507FEA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814B2-4A1E-6E4E-AD52-E42978FA6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24B3A-D842-5041-9296-D547B03B1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11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E301-1E02-7C49-924F-31AFFA17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Schrittweise Komplexität von JT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Jtree Bau: </a:t>
                </a:r>
                <a:r>
                  <a:rPr lang="de-DE" i="1" dirty="0"/>
                  <a:t>vernachlässigbar</a:t>
                </a:r>
              </a:p>
              <a:p>
                <a:r>
                  <a:rPr lang="de-DE" dirty="0"/>
                  <a:t>Evidenz behandeln: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Nachrichtenversand: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Anfragebeantwortung: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Zusammen: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endParaRPr lang="de-DE" dirty="0"/>
              </a:p>
              <a:p>
                <a:r>
                  <a:rPr lang="de-DE" dirty="0"/>
                  <a:t>Da VE Komplexitätsbetrachtung mit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ohne explizite Betrachtung von Evidenz war, vergleichbare JT Laufzeitkomplexität: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723E-D98C-7A49-8CC4-EDC0507FEA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814B2-4A1E-6E4E-AD52-E42978FA6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24B3A-D842-5041-9296-D547B03B1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108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E301-1E02-7C49-924F-31AFFA17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Laufzeitkomplexität von JT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Laufzeitkomplexität von JT ohne Evidenz: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VE Komplexität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ungefähr die Komplexität vom Nachrichtenversand mit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Allerdings effektiv doppelt so viel Aufwand, da zwei Mal Nachrichten pro Kante kommen</a:t>
                </a:r>
              </a:p>
              <a:p>
                <a:pPr lvl="2"/>
                <a:r>
                  <a:rPr lang="de-DE" dirty="0"/>
                  <a:t>Lohnt sich oft ab der zweiten bis dritten Anfrage</a:t>
                </a:r>
              </a:p>
              <a:p>
                <a:pPr lvl="1"/>
                <a:r>
                  <a:rPr lang="de-DE" dirty="0"/>
                  <a:t>VE Komplexität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 Anfragen: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Bei Anfragen an alle Zufallsvariablen,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vs.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Da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man die Vorverarbeitungsschritte wegabstrahiert, dann bleibt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vs.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pro Anfrage</a:t>
                </a:r>
              </a:p>
              <a:p>
                <a:pPr lvl="2"/>
                <a:r>
                  <a:rPr lang="de-DE" i="1" dirty="0"/>
                  <a:t>Online</a:t>
                </a:r>
                <a:r>
                  <a:rPr lang="de-DE" dirty="0"/>
                  <a:t> Anfragebeantwortung unabhängig von der Anzahl der Knoten insgesamt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258DB1-A7ED-CD4F-BF29-2A6503F923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723E-D98C-7A49-8CC4-EDC0507FEA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814B2-4A1E-6E4E-AD52-E42978FA6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24B3A-D842-5041-9296-D547B03B1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718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BEA3-0C33-C14F-A83C-9B2598C6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Implementierung aufbauend auf der VE Implementierung: Ausgabe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100A-A190-E746-A5BA-525699863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Aufruf wie bisher, aber mit </a:t>
            </a:r>
            <a:r>
              <a:rPr lang="de-DE" dirty="0">
                <a:solidFill>
                  <a:schemeClr val="accent1"/>
                </a:solidFill>
                <a:latin typeface="Courier" pitchFamily="2" charset="0"/>
              </a:rPr>
              <a:t>-</a:t>
            </a:r>
            <a:r>
              <a:rPr lang="de-DE" dirty="0" err="1">
                <a:solidFill>
                  <a:schemeClr val="accent1"/>
                </a:solidFill>
                <a:latin typeface="Courier" pitchFamily="2" charset="0"/>
              </a:rPr>
              <a:t>e</a:t>
            </a:r>
            <a:r>
              <a:rPr lang="de-DE" dirty="0">
                <a:solidFill>
                  <a:schemeClr val="accent1"/>
                </a:solidFill>
                <a:latin typeface="Courier" pitchFamily="2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Courier" pitchFamily="2" charset="0"/>
              </a:rPr>
              <a:t>jt.JTEngine</a:t>
            </a:r>
            <a:endParaRPr lang="de-DE" dirty="0"/>
          </a:p>
          <a:p>
            <a:endParaRPr lang="de-DE" dirty="0"/>
          </a:p>
          <a:p>
            <a:r>
              <a:rPr lang="de-DE" dirty="0"/>
              <a:t>Ausgabe: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C4D7C-5D46-4D44-B7F7-159BF3C805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915CC-BB41-DF4A-953C-288D6ECD8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DC992-67B3-B740-B338-93CAE6809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8DF00-BEDD-CE42-9DDD-2B7B0E791FE7}"/>
              </a:ext>
            </a:extLst>
          </p:cNvPr>
          <p:cNvSpPr txBox="1"/>
          <p:nvPr/>
        </p:nvSpPr>
        <p:spPr>
          <a:xfrm>
            <a:off x="9949771" y="2552596"/>
            <a:ext cx="1811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(Wichtig für Sampling)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532885-9929-F043-BF8D-BD297721605C}"/>
              </a:ext>
            </a:extLst>
          </p:cNvPr>
          <p:cNvGrpSpPr/>
          <p:nvPr/>
        </p:nvGrpSpPr>
        <p:grpSpPr>
          <a:xfrm>
            <a:off x="2742408" y="2534916"/>
            <a:ext cx="6920367" cy="3185488"/>
            <a:chOff x="359998" y="1937246"/>
            <a:chExt cx="6920367" cy="31854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97EA11-04AA-9145-9EBD-478FBD7E6212}"/>
                </a:ext>
              </a:extLst>
            </p:cNvPr>
            <p:cNvSpPr txBox="1"/>
            <p:nvPr/>
          </p:nvSpPr>
          <p:spPr>
            <a:xfrm>
              <a:off x="359998" y="1937246"/>
              <a:ext cx="6920367" cy="3185488"/>
            </a:xfrm>
            <a:prstGeom prst="flowChartDocumen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noAutofit/>
            </a:bodyPr>
            <a:lstStyle/>
            <a:p>
              <a:endParaRPr lang="en-GB" dirty="0">
                <a:latin typeface="Courier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F2322E-FE40-6042-AE41-32E49ADBD637}"/>
                </a:ext>
              </a:extLst>
            </p:cNvPr>
            <p:cNvSpPr/>
            <p:nvPr/>
          </p:nvSpPr>
          <p:spPr>
            <a:xfrm>
              <a:off x="359998" y="1937246"/>
              <a:ext cx="692036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Using fixed random seed for repeatability.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Parsing from: examples/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epid.blog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.........................................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................... JT ..................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Constructing inference engine of class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jt.JTEngine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-------------------------------------------------------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Trial 0: </a:t>
              </a:r>
              <a:b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</a:b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======== Query Results =========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Travel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0.75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0.25 true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FAADD9-57FD-1F41-A543-B69AF41C750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049335" y="2706485"/>
            <a:ext cx="1900436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51941D-230B-B74D-AAE8-F917E0CD08D4}"/>
              </a:ext>
            </a:extLst>
          </p:cNvPr>
          <p:cNvSpPr txBox="1"/>
          <p:nvPr/>
        </p:nvSpPr>
        <p:spPr>
          <a:xfrm>
            <a:off x="9949771" y="4023666"/>
            <a:ext cx="1811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(Wichtig für Sampling)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080948-E0AA-3048-BBCB-C0C421FE21E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867639" y="4177555"/>
            <a:ext cx="6082132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B563F4A-1AE5-4646-98C8-DEA6D8126C9C}"/>
              </a:ext>
            </a:extLst>
          </p:cNvPr>
          <p:cNvSpPr txBox="1"/>
          <p:nvPr/>
        </p:nvSpPr>
        <p:spPr>
          <a:xfrm>
            <a:off x="227056" y="4847666"/>
            <a:ext cx="194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Anfrageergebnisse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6C2C225B-3BC8-F04E-85AC-EDDD8359A38B}"/>
              </a:ext>
            </a:extLst>
          </p:cNvPr>
          <p:cNvSpPr/>
          <p:nvPr/>
        </p:nvSpPr>
        <p:spPr>
          <a:xfrm>
            <a:off x="2687543" y="4585996"/>
            <a:ext cx="146304" cy="892671"/>
          </a:xfrm>
          <a:prstGeom prst="leftBrac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9DA11A-5910-6943-BC77-00A3E4FBF299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2172214" y="5032332"/>
            <a:ext cx="515329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E11B32-D575-5642-A873-C84266BCE78F}"/>
              </a:ext>
            </a:extLst>
          </p:cNvPr>
          <p:cNvSpPr txBox="1"/>
          <p:nvPr/>
        </p:nvSpPr>
        <p:spPr>
          <a:xfrm>
            <a:off x="7811496" y="5458794"/>
            <a:ext cx="403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Dahinter folgen noch ein paar Zahlen für die Statistik, die vor allem für die </a:t>
            </a:r>
            <a:r>
              <a:rPr lang="de-DE" sz="1400" i="1" dirty="0"/>
              <a:t>Lifting</a:t>
            </a:r>
            <a:r>
              <a:rPr lang="de-DE" sz="1400" dirty="0"/>
              <a:t> Varianten wichtig sind.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E792CE-5509-E94B-A3F2-B8BF0930F057}"/>
              </a:ext>
            </a:extLst>
          </p:cNvPr>
          <p:cNvCxnSpPr>
            <a:cxnSpLocks/>
            <a:stCxn id="19" idx="1"/>
            <a:endCxn id="10" idx="2"/>
          </p:cNvCxnSpPr>
          <p:nvPr/>
        </p:nvCxnSpPr>
        <p:spPr>
          <a:xfrm flipH="1" flipV="1">
            <a:off x="6202592" y="5581904"/>
            <a:ext cx="1608904" cy="13850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753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BEA3-0C33-C14F-A83C-9B2598C6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Implementierung aufbauend auf der VE Implementierung: Ausgabe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100A-A190-E746-A5BA-525699863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 Blick auf die Zahlen für die Statistik: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C4D7C-5D46-4D44-B7F7-159BF3C805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915CC-BB41-DF4A-953C-288D6ECD8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DC992-67B3-B740-B338-93CAE6809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532885-9929-F043-BF8D-BD297721605C}"/>
              </a:ext>
            </a:extLst>
          </p:cNvPr>
          <p:cNvGrpSpPr/>
          <p:nvPr/>
        </p:nvGrpSpPr>
        <p:grpSpPr>
          <a:xfrm>
            <a:off x="2742406" y="2047705"/>
            <a:ext cx="6920367" cy="4395193"/>
            <a:chOff x="359996" y="1587195"/>
            <a:chExt cx="6920367" cy="43951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97EA11-04AA-9145-9EBD-478FBD7E6212}"/>
                </a:ext>
              </a:extLst>
            </p:cNvPr>
            <p:cNvSpPr txBox="1"/>
            <p:nvPr/>
          </p:nvSpPr>
          <p:spPr>
            <a:xfrm>
              <a:off x="359996" y="1587195"/>
              <a:ext cx="6920367" cy="3939971"/>
            </a:xfrm>
            <a:prstGeom prst="flowChartDocumen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noAutofit/>
            </a:bodyPr>
            <a:lstStyle/>
            <a:p>
              <a:endParaRPr lang="en-GB" dirty="0">
                <a:latin typeface="Courier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F2322E-FE40-6042-AE41-32E49ADBD637}"/>
                </a:ext>
              </a:extLst>
            </p:cNvPr>
            <p:cNvSpPr/>
            <p:nvPr/>
          </p:nvSpPr>
          <p:spPr>
            <a:xfrm>
              <a:off x="359996" y="1587196"/>
              <a:ext cx="6920367" cy="4395192"/>
            </a:xfrm>
            <a:prstGeom prst="flowChartDocumen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engine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jt.JTEngine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name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epid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|G| 4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|gr| 4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|Q| 1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|E| 1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size 3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width 3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Split times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t_0 4635094 ns 4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t_1 222711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t_2 2470327 ns 2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t_3 379333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t_total 18456408 ns 18 ms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B563F4A-1AE5-4646-98C8-DEA6D8126C9C}"/>
              </a:ext>
            </a:extLst>
          </p:cNvPr>
          <p:cNvSpPr txBox="1"/>
          <p:nvPr/>
        </p:nvSpPr>
        <p:spPr>
          <a:xfrm>
            <a:off x="561179" y="2441784"/>
            <a:ext cx="194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(Wichtig für </a:t>
            </a:r>
            <a:r>
              <a:rPr lang="de-DE" sz="1400" i="1" dirty="0"/>
              <a:t>Lifting</a:t>
            </a:r>
            <a:r>
              <a:rPr lang="de-DE" sz="1400" dirty="0"/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9DA11A-5910-6943-BC77-00A3E4FBF29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06337" y="2595673"/>
            <a:ext cx="327510" cy="359974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E11B32-D575-5642-A873-C84266BCE78F}"/>
              </a:ext>
            </a:extLst>
          </p:cNvPr>
          <p:cNvSpPr txBox="1"/>
          <p:nvPr/>
        </p:nvSpPr>
        <p:spPr>
          <a:xfrm>
            <a:off x="7811496" y="5321634"/>
            <a:ext cx="403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Dahinter folgen noch wieder ein paar Zahlen für die Statistik, die für die </a:t>
            </a:r>
            <a:r>
              <a:rPr lang="de-DE" sz="1400" i="1" dirty="0"/>
              <a:t>Lifting</a:t>
            </a:r>
            <a:r>
              <a:rPr lang="de-DE" sz="1400" dirty="0"/>
              <a:t> Varianten wichtig sind.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E792CE-5509-E94B-A3F2-B8BF0930F057}"/>
              </a:ext>
            </a:extLst>
          </p:cNvPr>
          <p:cNvCxnSpPr>
            <a:cxnSpLocks/>
            <a:stCxn id="19" idx="1"/>
            <a:endCxn id="9" idx="2"/>
          </p:cNvCxnSpPr>
          <p:nvPr/>
        </p:nvCxnSpPr>
        <p:spPr>
          <a:xfrm flipH="1">
            <a:off x="6202590" y="5583244"/>
            <a:ext cx="1608906" cy="143956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0FAA72-C826-2044-A169-A52952DA3B88}"/>
              </a:ext>
            </a:extLst>
          </p:cNvPr>
          <p:cNvSpPr txBox="1"/>
          <p:nvPr/>
        </p:nvSpPr>
        <p:spPr>
          <a:xfrm>
            <a:off x="561179" y="2051032"/>
            <a:ext cx="194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Anzahl Faktoren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F9407D-D5F3-8E4E-915E-117D0AAC7BC7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506337" y="2235698"/>
            <a:ext cx="327510" cy="51386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042A69D-8683-C44D-B34A-7CB23CCA1E6F}"/>
              </a:ext>
            </a:extLst>
          </p:cNvPr>
          <p:cNvSpPr txBox="1"/>
          <p:nvPr/>
        </p:nvSpPr>
        <p:spPr>
          <a:xfrm>
            <a:off x="561179" y="2770981"/>
            <a:ext cx="194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Anzahl Anfragen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62BE78-51EE-8B4B-9C83-7F5FE7AA9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506337" y="2955647"/>
            <a:ext cx="327510" cy="262834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4BA67CF-BBBB-3045-B8F4-D6D2DF5294F2}"/>
              </a:ext>
            </a:extLst>
          </p:cNvPr>
          <p:cNvSpPr txBox="1"/>
          <p:nvPr/>
        </p:nvSpPr>
        <p:spPr>
          <a:xfrm>
            <a:off x="182595" y="3161733"/>
            <a:ext cx="2323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Anzahl Beobachtungen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F16B75-1BE1-D24B-8003-49B54615AE83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2506337" y="3346399"/>
            <a:ext cx="327510" cy="8080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ADC04F-99F6-5B48-BFC2-40D75C5CA902}"/>
                  </a:ext>
                </a:extLst>
              </p:cNvPr>
              <p:cNvSpPr txBox="1"/>
              <p:nvPr/>
            </p:nvSpPr>
            <p:spPr>
              <a:xfrm>
                <a:off x="10927" y="3552485"/>
                <a:ext cx="2495410" cy="388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dirty="0"/>
                  <a:t>Anzahl Jtree-Knoten,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ADC04F-99F6-5B48-BFC2-40D75C5CA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7" y="3552485"/>
                <a:ext cx="2495410" cy="388761"/>
              </a:xfrm>
              <a:prstGeom prst="rect">
                <a:avLst/>
              </a:prstGeom>
              <a:blipFill>
                <a:blip r:embed="rId3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44D90E3-B318-7A4B-BED1-D18DFC299D6A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506337" y="3693600"/>
            <a:ext cx="327510" cy="53266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D3AF56-16AD-9C42-89B3-F659860B6124}"/>
                  </a:ext>
                </a:extLst>
              </p:cNvPr>
              <p:cNvSpPr txBox="1"/>
              <p:nvPr/>
            </p:nvSpPr>
            <p:spPr>
              <a:xfrm>
                <a:off x="992234" y="3962666"/>
                <a:ext cx="1514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dirty="0"/>
                  <a:t>Baumweite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D3AF56-16AD-9C42-89B3-F659860B6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234" y="3962666"/>
                <a:ext cx="1514103" cy="369332"/>
              </a:xfrm>
              <a:prstGeom prst="rect">
                <a:avLst/>
              </a:prstGeom>
              <a:blipFill>
                <a:blip r:embed="rId4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0C16D4A-E33B-9846-80D2-327DE66AC036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506337" y="3941246"/>
            <a:ext cx="294502" cy="206086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39C387B-5306-E94C-8043-BCDF8998675F}"/>
              </a:ext>
            </a:extLst>
          </p:cNvPr>
          <p:cNvSpPr txBox="1"/>
          <p:nvPr/>
        </p:nvSpPr>
        <p:spPr>
          <a:xfrm>
            <a:off x="733007" y="4353421"/>
            <a:ext cx="177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Laufzeiten pro Schritt / Anfrage und insgesamt</a:t>
            </a: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0B0BBEE4-1A73-694F-A2D3-EB321EED2E04}"/>
              </a:ext>
            </a:extLst>
          </p:cNvPr>
          <p:cNvSpPr/>
          <p:nvPr/>
        </p:nvSpPr>
        <p:spPr>
          <a:xfrm>
            <a:off x="2687543" y="4108916"/>
            <a:ext cx="146304" cy="1412340"/>
          </a:xfrm>
          <a:prstGeom prst="leftBrac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9AAD92E-6109-2548-AC0F-98D151FEC6EC}"/>
              </a:ext>
            </a:extLst>
          </p:cNvPr>
          <p:cNvCxnSpPr>
            <a:cxnSpLocks/>
            <a:stCxn id="46" idx="3"/>
            <a:endCxn id="47" idx="1"/>
          </p:cNvCxnSpPr>
          <p:nvPr/>
        </p:nvCxnSpPr>
        <p:spPr>
          <a:xfrm>
            <a:off x="2506337" y="4815086"/>
            <a:ext cx="181206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03F9AC6-A608-EF42-B432-26EC24B27695}"/>
              </a:ext>
            </a:extLst>
          </p:cNvPr>
          <p:cNvSpPr txBox="1"/>
          <p:nvPr/>
        </p:nvSpPr>
        <p:spPr>
          <a:xfrm>
            <a:off x="5612696" y="4169566"/>
            <a:ext cx="306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Schritt 1: Jtree bauen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Schritt 2: Evidenz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Schritt 3: Nachrichten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Anfrage beantworten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52CCF12-C6D4-3E4E-ADC0-A2A79025541B}"/>
              </a:ext>
            </a:extLst>
          </p:cNvPr>
          <p:cNvCxnSpPr>
            <a:cxnSpLocks/>
          </p:cNvCxnSpPr>
          <p:nvPr/>
        </p:nvCxnSpPr>
        <p:spPr>
          <a:xfrm flipH="1" flipV="1">
            <a:off x="5251019" y="4391998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D7F8AA9-9DC1-F042-ACE1-2CE5A4B85245}"/>
              </a:ext>
            </a:extLst>
          </p:cNvPr>
          <p:cNvCxnSpPr>
            <a:cxnSpLocks/>
          </p:cNvCxnSpPr>
          <p:nvPr/>
        </p:nvCxnSpPr>
        <p:spPr>
          <a:xfrm flipH="1" flipV="1">
            <a:off x="5251019" y="4658055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4FD4BE-FA66-0B42-9086-2FF117274843}"/>
              </a:ext>
            </a:extLst>
          </p:cNvPr>
          <p:cNvCxnSpPr>
            <a:cxnSpLocks/>
          </p:cNvCxnSpPr>
          <p:nvPr/>
        </p:nvCxnSpPr>
        <p:spPr>
          <a:xfrm flipH="1" flipV="1">
            <a:off x="5251019" y="4896228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8548AC1-BC70-9D4C-B8BC-E07BE41ABF26}"/>
              </a:ext>
            </a:extLst>
          </p:cNvPr>
          <p:cNvCxnSpPr>
            <a:cxnSpLocks/>
          </p:cNvCxnSpPr>
          <p:nvPr/>
        </p:nvCxnSpPr>
        <p:spPr>
          <a:xfrm flipH="1" flipV="1">
            <a:off x="5251019" y="5174705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ACA5DC1E-9DAE-5041-84EC-9DA81A69A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087" y="1892494"/>
            <a:ext cx="3022600" cy="952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2A29E1C-A1DF-894B-BBB9-2C31F516CB81}"/>
                  </a:ext>
                </a:extLst>
              </p:cNvPr>
              <p:cNvSpPr txBox="1"/>
              <p:nvPr/>
            </p:nvSpPr>
            <p:spPr>
              <a:xfrm>
                <a:off x="9187387" y="3261506"/>
                <a:ext cx="2412000" cy="203132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VE Ausgabe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VE Laufzeit in etwa Laufzeit von Schritt 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JT Laufzeit Bruchteil von VE Laufzeit  für Anfrage (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</m:t>
                    </m:r>
                  </m:oMath>
                </a14:m>
                <a:r>
                  <a:rPr lang="de-DE" dirty="0"/>
                  <a:t>), aber Overhead da</a:t>
                </a: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2A29E1C-A1DF-894B-BBB9-2C31F516C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387" y="3261506"/>
                <a:ext cx="2412000" cy="2031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8C2AEB8-86EE-D440-AFF8-E443A0C0C251}"/>
              </a:ext>
            </a:extLst>
          </p:cNvPr>
          <p:cNvCxnSpPr>
            <a:stCxn id="63" idx="0"/>
            <a:endCxn id="62" idx="2"/>
          </p:cNvCxnSpPr>
          <p:nvPr/>
        </p:nvCxnSpPr>
        <p:spPr>
          <a:xfrm flipV="1">
            <a:off x="10393387" y="2844994"/>
            <a:ext cx="0" cy="41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6" grpId="0"/>
      <p:bldP spid="47" grpId="0" animBg="1"/>
      <p:bldP spid="52" grpId="0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3. Exakte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Einzelanfragen: Variableneliminierung (VE)</a:t>
            </a:r>
          </a:p>
          <a:p>
            <a:pPr lvl="1"/>
            <a:r>
              <a:rPr lang="de-DE" dirty="0"/>
              <a:t>Algorithmus, Operatoren für Wahrscheinlichkeitsanfragen</a:t>
            </a:r>
          </a:p>
          <a:p>
            <a:pPr lvl="1"/>
            <a:r>
              <a:rPr lang="de-DE" dirty="0"/>
              <a:t>Dekompositionsbäume, Komplexität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Multi-Anfragen: </a:t>
            </a:r>
            <a:r>
              <a:rPr lang="de-DE" b="1" i="1" dirty="0" err="1">
                <a:solidFill>
                  <a:schemeClr val="accent1"/>
                </a:solidFill>
              </a:rPr>
              <a:t>Junction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Tree</a:t>
            </a:r>
            <a:r>
              <a:rPr lang="de-DE" b="1" i="1" dirty="0">
                <a:solidFill>
                  <a:schemeClr val="accent1"/>
                </a:solidFill>
              </a:rPr>
              <a:t> (Cliquen-Bäume) Algorithmus (JT)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Cliquen, </a:t>
            </a:r>
            <a:r>
              <a:rPr lang="de-DE" dirty="0" err="1">
                <a:solidFill>
                  <a:schemeClr val="accent1"/>
                </a:solidFill>
              </a:rPr>
              <a:t>Junction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Tree</a:t>
            </a:r>
            <a:r>
              <a:rPr lang="de-DE" dirty="0">
                <a:solidFill>
                  <a:schemeClr val="accent1"/>
                </a:solidFill>
              </a:rPr>
              <a:t> als Hilfsstruktur, Vorverarbeitung und Anfragebeantwortung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Zusammenhang mit VE, Komplexität</a:t>
            </a:r>
          </a:p>
          <a:p>
            <a:pPr lvl="1"/>
            <a:r>
              <a:rPr lang="de-DE" i="1" u="sng" dirty="0">
                <a:solidFill>
                  <a:schemeClr val="accent1"/>
                </a:solidFill>
              </a:rPr>
              <a:t>Geschichtsstunde: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i="1" dirty="0" err="1">
                <a:solidFill>
                  <a:schemeClr val="accent1"/>
                </a:solidFill>
              </a:rPr>
              <a:t>Pearl‘s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i="1" dirty="0" err="1">
                <a:solidFill>
                  <a:schemeClr val="accent1"/>
                </a:solidFill>
              </a:rPr>
              <a:t>Probability</a:t>
            </a:r>
            <a:r>
              <a:rPr lang="de-DE" i="1" dirty="0">
                <a:solidFill>
                  <a:schemeClr val="accent1"/>
                </a:solidFill>
              </a:rPr>
              <a:t> Propagation (PP) </a:t>
            </a:r>
            <a:r>
              <a:rPr lang="de-DE" dirty="0">
                <a:solidFill>
                  <a:schemeClr val="accent1"/>
                </a:solidFill>
              </a:rPr>
              <a:t>auf </a:t>
            </a:r>
            <a:r>
              <a:rPr lang="de-DE" dirty="0" err="1">
                <a:solidFill>
                  <a:schemeClr val="accent1"/>
                </a:solidFill>
              </a:rPr>
              <a:t>Polytree</a:t>
            </a:r>
            <a:r>
              <a:rPr lang="de-DE" dirty="0">
                <a:solidFill>
                  <a:schemeClr val="accent1"/>
                </a:solidFill>
              </a:rPr>
              <a:t> BNs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Inferenzproblem Zustandsanfragen</a:t>
            </a:r>
          </a:p>
          <a:p>
            <a:pPr lvl="1"/>
            <a:r>
              <a:rPr lang="de-DE" dirty="0"/>
              <a:t>Ausprägungen: Most probable </a:t>
            </a:r>
            <a:r>
              <a:rPr lang="de-DE" dirty="0" err="1"/>
              <a:t>explanation</a:t>
            </a:r>
            <a:r>
              <a:rPr lang="de-DE" dirty="0"/>
              <a:t> (MPE) / </a:t>
            </a:r>
            <a:r>
              <a:rPr lang="de-DE" dirty="0" err="1"/>
              <a:t>maximum</a:t>
            </a:r>
            <a:r>
              <a:rPr lang="de-DE" dirty="0"/>
              <a:t> a posteriori Anfragen (MAP)</a:t>
            </a:r>
          </a:p>
          <a:p>
            <a:pPr lvl="1"/>
            <a:r>
              <a:rPr lang="de-DE" dirty="0"/>
              <a:t>Semantik: Ausmaximieren statt aussummieren; </a:t>
            </a:r>
            <a:r>
              <a:rPr lang="de-DE" dirty="0" err="1"/>
              <a:t>max</a:t>
            </a:r>
            <a:r>
              <a:rPr lang="de-DE" dirty="0"/>
              <a:t>-out Operator in VE</a:t>
            </a:r>
          </a:p>
          <a:p>
            <a:pPr lvl="1"/>
            <a:r>
              <a:rPr lang="de-DE" dirty="0"/>
              <a:t>Auswirkungen auf die Komplexität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4562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915CC-BB41-DF4A-953C-288D6ECD8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DC992-67B3-B740-B338-93CAE6809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100A-A190-E746-A5BA-525699863B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24772" y="160420"/>
            <a:ext cx="3987614" cy="508339"/>
          </a:xfrm>
        </p:spPr>
        <p:txBody>
          <a:bodyPr/>
          <a:lstStyle/>
          <a:p>
            <a:r>
              <a:rPr lang="de-DE" dirty="0"/>
              <a:t>Bei mehreren Anfragen: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532885-9929-F043-BF8D-BD297721605C}"/>
              </a:ext>
            </a:extLst>
          </p:cNvPr>
          <p:cNvGrpSpPr/>
          <p:nvPr/>
        </p:nvGrpSpPr>
        <p:grpSpPr>
          <a:xfrm>
            <a:off x="290265" y="278592"/>
            <a:ext cx="5252722" cy="5509201"/>
            <a:chOff x="359999" y="1937245"/>
            <a:chExt cx="5252722" cy="55092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97EA11-04AA-9145-9EBD-478FBD7E6212}"/>
                </a:ext>
              </a:extLst>
            </p:cNvPr>
            <p:cNvSpPr txBox="1"/>
            <p:nvPr/>
          </p:nvSpPr>
          <p:spPr>
            <a:xfrm>
              <a:off x="359999" y="1937245"/>
              <a:ext cx="5252722" cy="5509201"/>
            </a:xfrm>
            <a:prstGeom prst="flowChartDocumen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noAutofit/>
            </a:bodyPr>
            <a:lstStyle/>
            <a:p>
              <a:endParaRPr lang="en-GB" dirty="0">
                <a:latin typeface="Courier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F2322E-FE40-6042-AE41-32E49ADBD637}"/>
                </a:ext>
              </a:extLst>
            </p:cNvPr>
            <p:cNvSpPr/>
            <p:nvPr/>
          </p:nvSpPr>
          <p:spPr>
            <a:xfrm>
              <a:off x="359999" y="1937246"/>
              <a:ext cx="4847156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======== Query Results =========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Travel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0.75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0.25 true</a:t>
              </a:r>
            </a:p>
            <a:p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Epid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0.992501102779003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0.007498897220996913 true</a:t>
              </a:r>
              <a:b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</a:b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Treat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0.5964380238200264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0.4035619761799735 true</a:t>
              </a:r>
            </a:p>
            <a:p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Artif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0.8323775915306573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0.16762240846934273 true</a:t>
              </a:r>
              <a:b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</a:b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NatDis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0.7767975297750331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0.22320247022496692 true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DD20BB-0428-5046-9D57-6D4B2B792541}"/>
              </a:ext>
            </a:extLst>
          </p:cNvPr>
          <p:cNvGrpSpPr/>
          <p:nvPr/>
        </p:nvGrpSpPr>
        <p:grpSpPr>
          <a:xfrm>
            <a:off x="6591278" y="278592"/>
            <a:ext cx="5252722" cy="5635307"/>
            <a:chOff x="346383" y="1318697"/>
            <a:chExt cx="5252722" cy="56353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CD4D3B-E929-1B40-A363-7ECF6DED122D}"/>
                </a:ext>
              </a:extLst>
            </p:cNvPr>
            <p:cNvSpPr txBox="1"/>
            <p:nvPr/>
          </p:nvSpPr>
          <p:spPr>
            <a:xfrm rot="10800000">
              <a:off x="346383" y="1318697"/>
              <a:ext cx="5252722" cy="5635307"/>
            </a:xfrm>
            <a:prstGeom prst="flowChartDocumen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noAutofit/>
            </a:bodyPr>
            <a:lstStyle/>
            <a:p>
              <a:endParaRPr lang="en-GB" dirty="0">
                <a:latin typeface="Courier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745F6E-F4ED-9748-A9CD-2A9A6F4C348A}"/>
                </a:ext>
              </a:extLst>
            </p:cNvPr>
            <p:cNvSpPr/>
            <p:nvPr/>
          </p:nvSpPr>
          <p:spPr>
            <a:xfrm>
              <a:off x="346383" y="2429689"/>
              <a:ext cx="4847156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engine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jt.JTEngine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name epid_5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|G| 4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|gr| 4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|Q| 5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|E| 1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size 2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width 3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Split times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t_0 4574037 ns 4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t_1 262208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t_2 2562122 ns 2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t_3 364780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t_4 208314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t_5 211836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t_6 204041 ns 0 ms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t_7 169691 ns 0 ms</a:t>
              </a:r>
            </a:p>
            <a:p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t_total</a:t>
              </a:r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 22161632 ns 22 ms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B2C6580-8E76-A941-974E-A26BF3849515}"/>
              </a:ext>
            </a:extLst>
          </p:cNvPr>
          <p:cNvSpPr txBox="1"/>
          <p:nvPr/>
        </p:nvSpPr>
        <p:spPr>
          <a:xfrm>
            <a:off x="9455208" y="3521535"/>
            <a:ext cx="2383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Schritt 1: Jtree bauen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Schritt 2: Evidenz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Schritt 3: Nachrichten</a:t>
            </a:r>
          </a:p>
          <a:p>
            <a:endParaRPr lang="de-DE" sz="11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Anfrage 1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bis</a:t>
            </a:r>
          </a:p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Anfrage 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052139-ECDE-8E4A-9B73-762656D86A69}"/>
              </a:ext>
            </a:extLst>
          </p:cNvPr>
          <p:cNvCxnSpPr>
            <a:cxnSpLocks/>
          </p:cNvCxnSpPr>
          <p:nvPr/>
        </p:nvCxnSpPr>
        <p:spPr>
          <a:xfrm flipH="1" flipV="1">
            <a:off x="9078858" y="3743967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2A532C-5C7C-0B49-BC08-59E9C05D3433}"/>
              </a:ext>
            </a:extLst>
          </p:cNvPr>
          <p:cNvCxnSpPr>
            <a:cxnSpLocks/>
          </p:cNvCxnSpPr>
          <p:nvPr/>
        </p:nvCxnSpPr>
        <p:spPr>
          <a:xfrm flipH="1" flipV="1">
            <a:off x="9093531" y="4010024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D8BB75-5C09-DD40-A8DE-5F126BEB254A}"/>
              </a:ext>
            </a:extLst>
          </p:cNvPr>
          <p:cNvCxnSpPr>
            <a:cxnSpLocks/>
          </p:cNvCxnSpPr>
          <p:nvPr/>
        </p:nvCxnSpPr>
        <p:spPr>
          <a:xfrm flipH="1" flipV="1">
            <a:off x="9089049" y="4248197"/>
            <a:ext cx="376351" cy="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B227257F-523D-144E-ACFB-88EA79997A0D}"/>
              </a:ext>
            </a:extLst>
          </p:cNvPr>
          <p:cNvSpPr/>
          <p:nvPr/>
        </p:nvSpPr>
        <p:spPr>
          <a:xfrm rot="10800000">
            <a:off x="8967067" y="4417180"/>
            <a:ext cx="146304" cy="1135679"/>
          </a:xfrm>
          <a:prstGeom prst="leftBrac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209751-E19E-2847-AF33-40D685C07AE5}"/>
              </a:ext>
            </a:extLst>
          </p:cNvPr>
          <p:cNvCxnSpPr>
            <a:cxnSpLocks/>
            <a:endCxn id="31" idx="1"/>
          </p:cNvCxnSpPr>
          <p:nvPr/>
        </p:nvCxnSpPr>
        <p:spPr>
          <a:xfrm flipH="1">
            <a:off x="9113371" y="4985019"/>
            <a:ext cx="374400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EBFF6F1-3C8E-2042-9100-B42D4E1EC8EB}"/>
              </a:ext>
            </a:extLst>
          </p:cNvPr>
          <p:cNvSpPr txBox="1"/>
          <p:nvPr/>
        </p:nvSpPr>
        <p:spPr>
          <a:xfrm>
            <a:off x="7719039" y="2349384"/>
            <a:ext cx="233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Anzahl Anfragen jetzt 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0C44AD8-6A2B-0F4E-93E7-3D8995FF6347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7344639" y="2534050"/>
            <a:ext cx="374400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62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496C-3C7F-374C-8DCF-EA896A78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Implementierung: Schrittweise Laufzeiten (ohne Evidenz)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Laufzeitkomplexität von JT: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Verhalten bei steigendem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: Immer mehr neue Zufallsvariablen zu Faktoren hinzufügen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4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385E7C8-5BE6-4543-AFAE-401E076B39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Laufzeiten:</a:t>
            </a:r>
          </a:p>
          <a:p>
            <a:pPr lvl="1"/>
            <a:r>
              <a:rPr lang="de-DE" dirty="0"/>
              <a:t>Bauen braucht am meisten Zeit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C97-5B51-9A49-94F9-10EA826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C09D-C15A-C444-B378-FFC47BD5A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8BF3A-F1CB-4E44-AD8B-779E96D3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r>
              <a:rPr lang="de-DE"/>
              <a:t> </a:t>
            </a:r>
            <a:endParaRPr lang="de-DE" sz="1400" dirty="0"/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D4F963B-34C5-6342-8AC1-E7EEEAA2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953897"/>
              </p:ext>
            </p:extLst>
          </p:nvPr>
        </p:nvGraphicFramePr>
        <p:xfrm>
          <a:off x="6943580" y="2481944"/>
          <a:ext cx="4540420" cy="342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2ADFB373-702C-4B46-8438-1FAAA705E9B9}"/>
              </a:ext>
            </a:extLst>
          </p:cNvPr>
          <p:cNvGrpSpPr/>
          <p:nvPr/>
        </p:nvGrpSpPr>
        <p:grpSpPr>
          <a:xfrm>
            <a:off x="2093480" y="3873127"/>
            <a:ext cx="2113712" cy="2106418"/>
            <a:chOff x="5901425" y="2314993"/>
            <a:chExt cx="2580308" cy="257140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7C93641-6A7C-F04A-B4E6-DD49B0650D02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71404"/>
              <a:chOff x="5863640" y="2314993"/>
              <a:chExt cx="2580308" cy="25714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1DDE93C4-EA57-BF4B-A863-EA977E755BA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CBC9F2-0D2A-3E4F-A1F7-B263AC2ED3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69832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427932A-3F49-8247-ADE4-CFC2C49F620E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A0F652-9D84-1D49-BAF2-19CE334E7A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2000" cy="369832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C4AD0AE-42AD-D246-931F-E77F06E4906C}"/>
                  </a:ext>
                </a:extLst>
              </p:cNvPr>
              <p:cNvCxnSpPr>
                <a:cxnSpLocks/>
                <a:stCxn id="45" idx="5"/>
                <a:endCxn id="67" idx="1"/>
              </p:cNvCxnSpPr>
              <p:nvPr/>
            </p:nvCxnSpPr>
            <p:spPr>
              <a:xfrm>
                <a:off x="6693294" y="3954105"/>
                <a:ext cx="226213" cy="2304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0821B89-A66C-814A-9256-F07DA76932C5}"/>
                  </a:ext>
                </a:extLst>
              </p:cNvPr>
              <p:cNvCxnSpPr>
                <a:cxnSpLocks/>
                <a:stCxn id="67" idx="0"/>
                <a:endCxn id="60" idx="4"/>
              </p:cNvCxnSpPr>
              <p:nvPr/>
            </p:nvCxnSpPr>
            <p:spPr>
              <a:xfrm flipV="1">
                <a:off x="6991507" y="3618753"/>
                <a:ext cx="173689" cy="4938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8CD9E92-9752-B44E-AE92-80A736139B5E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891594"/>
                <a:chOff x="7061843" y="2615881"/>
                <a:chExt cx="963251" cy="891594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A18C97-F767-5542-97D0-4B1640930055}"/>
                    </a:ext>
                  </a:extLst>
                </p:cNvPr>
                <p:cNvSpPr/>
                <p:nvPr/>
              </p:nvSpPr>
              <p:spPr>
                <a:xfrm>
                  <a:off x="7881093" y="3363474"/>
                  <a:ext cx="144001" cy="144001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0068E57C-E37D-9743-8A47-23F95D50C9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81674" cy="206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40C762F6-764D-724E-97DA-B9E4ADDE49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81674" cy="20664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F1EE2B7-2BBC-3247-9215-A362B39B6A75}"/>
                  </a:ext>
                </a:extLst>
              </p:cNvPr>
              <p:cNvGrpSpPr/>
              <p:nvPr/>
            </p:nvGrpSpPr>
            <p:grpSpPr>
              <a:xfrm>
                <a:off x="6658447" y="4112587"/>
                <a:ext cx="405060" cy="352515"/>
                <a:chOff x="6658447" y="4112587"/>
                <a:chExt cx="405060" cy="352515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14B9581-B538-1444-AC3A-E4B01F960643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B65DA40D-506F-174D-8EEF-3C88EE227B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58447" y="4258458"/>
                      <a:ext cx="185667" cy="206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CF1A9BD-E358-D242-82DF-B9C6D0302A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58447" y="4258458"/>
                      <a:ext cx="185667" cy="2066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3333" t="-7143" b="-2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5AE548B-CB64-6E41-9412-6A080A1B55DF}"/>
                  </a:ext>
                </a:extLst>
              </p:cNvPr>
              <p:cNvCxnSpPr>
                <a:cxnSpLocks/>
                <a:stCxn id="60" idx="0"/>
                <a:endCxn id="65" idx="2"/>
              </p:cNvCxnSpPr>
              <p:nvPr/>
            </p:nvCxnSpPr>
            <p:spPr>
              <a:xfrm flipV="1">
                <a:off x="7165196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ED65039-80F6-6E45-8DBF-77D0C53F492A}"/>
                  </a:ext>
                </a:extLst>
              </p:cNvPr>
              <p:cNvCxnSpPr>
                <a:cxnSpLocks/>
                <a:stCxn id="65" idx="1"/>
                <a:endCxn id="44" idx="5"/>
              </p:cNvCxnSpPr>
              <p:nvPr/>
            </p:nvCxnSpPr>
            <p:spPr>
              <a:xfrm flipH="1" flipV="1">
                <a:off x="6704298" y="2631401"/>
                <a:ext cx="388897" cy="312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332D0AE-63A6-994D-8FA3-CB2B123D380A}"/>
                  </a:ext>
                </a:extLst>
              </p:cNvPr>
              <p:cNvCxnSpPr>
                <a:cxnSpLocks/>
                <a:stCxn id="58" idx="3"/>
                <a:endCxn id="65" idx="3"/>
              </p:cNvCxnSpPr>
              <p:nvPr/>
            </p:nvCxnSpPr>
            <p:spPr>
              <a:xfrm flipH="1">
                <a:off x="7237195" y="2630664"/>
                <a:ext cx="372245" cy="3134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79D9C8-7F9B-F849-B374-F3A09F3C242F}"/>
                  </a:ext>
                </a:extLst>
              </p:cNvPr>
              <p:cNvCxnSpPr>
                <a:cxnSpLocks/>
                <a:stCxn id="60" idx="4"/>
                <a:endCxn id="63" idx="0"/>
              </p:cNvCxnSpPr>
              <p:nvPr/>
            </p:nvCxnSpPr>
            <p:spPr>
              <a:xfrm>
                <a:off x="7165196" y="3618753"/>
                <a:ext cx="148650" cy="4938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229BAAC-6BBF-0144-A765-E7517137578F}"/>
                  </a:ext>
                </a:extLst>
              </p:cNvPr>
              <p:cNvCxnSpPr>
                <a:cxnSpLocks/>
                <a:stCxn id="61" idx="0"/>
                <a:endCxn id="63" idx="2"/>
              </p:cNvCxnSpPr>
              <p:nvPr/>
            </p:nvCxnSpPr>
            <p:spPr>
              <a:xfrm flipV="1">
                <a:off x="7163998" y="4256588"/>
                <a:ext cx="149848" cy="2599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1969F9C-E589-A74D-8BA1-A5174FFCD0F6}"/>
                  </a:ext>
                </a:extLst>
              </p:cNvPr>
              <p:cNvCxnSpPr>
                <a:cxnSpLocks/>
                <a:stCxn id="63" idx="3"/>
                <a:endCxn id="59" idx="3"/>
              </p:cNvCxnSpPr>
              <p:nvPr/>
            </p:nvCxnSpPr>
            <p:spPr>
              <a:xfrm flipV="1">
                <a:off x="7385846" y="3954105"/>
                <a:ext cx="228448" cy="2304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93C9F59-A056-E14B-AAA8-66E7E40E8BAF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87797" cy="656995"/>
                <a:chOff x="7093195" y="2872120"/>
                <a:chExt cx="1187797" cy="656995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1CDB119-2C3C-CB46-B5F3-1378C7075C98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0F06F4A2-F8CC-C647-8B22-665543D1F2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5" y="3322470"/>
                      <a:ext cx="185667" cy="20664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436BEB97-E924-C241-B1F9-78EC57E271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5" y="3322470"/>
                      <a:ext cx="185667" cy="20664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0769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14EEEF2-251B-0D4A-A0D4-12188AA8038C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46781" cy="350067"/>
                <a:chOff x="7241845" y="4112587"/>
                <a:chExt cx="346781" cy="350067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8502701-A1E2-F945-B21A-86FCCDE1B95B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2857EC6F-1438-A54F-AD39-24ECEA797D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59" y="4256009"/>
                      <a:ext cx="185667" cy="20664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22A5AE1-2E36-7E4E-A896-E50C02E940C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59" y="4256009"/>
                      <a:ext cx="185667" cy="20664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333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9AB0369E-ED14-124E-9661-47B65F15005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3806F4-A35E-6347-9DDD-6D568C846E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69832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D9C90607-3B87-414E-8787-B6B444FB92C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CA73D67-AF88-8841-8690-6664CB1193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5"/>
                    <a:ext cx="972000" cy="369832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C4F84805-4D56-254F-9A22-CDBA825B8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6" y="3248921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2FF541-36C7-374D-9793-4CC9F59FCC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6" y="3248921"/>
                    <a:ext cx="972000" cy="369832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901A5985-3F44-F541-9454-24789487A26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2CD1CD9-3444-F541-8793-74CBEE265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5"/>
                    <a:ext cx="972000" cy="369832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795A7B8-C6AD-4246-A72D-690E3E8A7024}"/>
                  </a:ext>
                </a:extLst>
              </p:cNvPr>
              <p:cNvCxnSpPr>
                <a:cxnSpLocks/>
                <a:stCxn id="67" idx="2"/>
                <a:endCxn id="61" idx="0"/>
              </p:cNvCxnSpPr>
              <p:nvPr/>
            </p:nvCxnSpPr>
            <p:spPr>
              <a:xfrm>
                <a:off x="6991507" y="4256588"/>
                <a:ext cx="172492" cy="2599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523CD62-712C-C245-94A1-A299891101F5}"/>
                </a:ext>
              </a:extLst>
            </p:cNvPr>
            <p:cNvCxnSpPr>
              <a:cxnSpLocks/>
              <a:stCxn id="60" idx="6"/>
              <a:endCxn id="69" idx="1"/>
            </p:cNvCxnSpPr>
            <p:nvPr/>
          </p:nvCxnSpPr>
          <p:spPr>
            <a:xfrm>
              <a:off x="7688981" y="3433837"/>
              <a:ext cx="229897" cy="16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9041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496C-3C7F-374C-8DCF-EA896A78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Implementierung: Schrittweise Laufzeiten (ohne Evidenz)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Laufzeitkomplexität von JT: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Verhalten bei steigendem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de-DE" dirty="0"/>
                  <a:t>: Immer mehr Faktoren an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mit zwei neuen Zufallsvariablen anfügen ➝ bilden eigene Cluster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48" t="-2687" r="-13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385E7C8-5BE6-4543-AFAE-401E076B39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Laufzeiten:</a:t>
            </a:r>
          </a:p>
          <a:p>
            <a:pPr lvl="1"/>
            <a:r>
              <a:rPr lang="de-DE" dirty="0"/>
              <a:t>Bauen braucht am meisten Zeit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C97-5B51-9A49-94F9-10EA826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C09D-C15A-C444-B378-FFC47BD5A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8BF3A-F1CB-4E44-AD8B-779E96D3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89449D-652A-4044-B9F2-08C3FFAB6A0D}"/>
              </a:ext>
            </a:extLst>
          </p:cNvPr>
          <p:cNvGrpSpPr/>
          <p:nvPr/>
        </p:nvGrpSpPr>
        <p:grpSpPr>
          <a:xfrm>
            <a:off x="2093480" y="3873127"/>
            <a:ext cx="2113712" cy="2106418"/>
            <a:chOff x="5901425" y="2314993"/>
            <a:chExt cx="2580308" cy="25714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1C8A26-B2D2-0D41-8A06-A368C1449EF9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71404"/>
              <a:chOff x="5863640" y="2314993"/>
              <a:chExt cx="2580308" cy="25714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CBC9F2-0D2A-3E4F-A1F7-B263AC2ED37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CBC9F2-0D2A-3E4F-A1F7-B263AC2ED3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69832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A0F652-9D84-1D49-BAF2-19CE334E7A2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A0F652-9D84-1D49-BAF2-19CE334E7A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2000" cy="369832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BC34828-EA67-574E-B398-EF909300B4EE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54105"/>
                <a:ext cx="226213" cy="2304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9FF96A4-98FD-8341-866D-10FF35235DC3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18753"/>
                <a:ext cx="173689" cy="4938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79FFFB2-774C-6E47-AFC5-3D58678D740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891594"/>
                <a:chOff x="7061843" y="2615881"/>
                <a:chExt cx="963251" cy="89159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F089664-9E0E-1F47-B21C-963A62B1E3E0}"/>
                    </a:ext>
                  </a:extLst>
                </p:cNvPr>
                <p:cNvSpPr/>
                <p:nvPr/>
              </p:nvSpPr>
              <p:spPr>
                <a:xfrm>
                  <a:off x="7881093" y="3363474"/>
                  <a:ext cx="144001" cy="144001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40C762F6-764D-724E-97DA-B9E4ADDE49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81674" cy="206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40C762F6-764D-724E-97DA-B9E4ADDE49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81674" cy="2066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286A5B4-BACA-FB41-B5D5-45A76E36144C}"/>
                  </a:ext>
                </a:extLst>
              </p:cNvPr>
              <p:cNvGrpSpPr/>
              <p:nvPr/>
            </p:nvGrpSpPr>
            <p:grpSpPr>
              <a:xfrm>
                <a:off x="6658447" y="4112587"/>
                <a:ext cx="405060" cy="352515"/>
                <a:chOff x="6658447" y="4112587"/>
                <a:chExt cx="405060" cy="352515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DE5DA33-5885-3C47-BB2E-3E60481CDD3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CF1A9BD-E358-D242-82DF-B9C6D0302A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58447" y="4258458"/>
                      <a:ext cx="185667" cy="206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CF1A9BD-E358-D242-82DF-B9C6D0302A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58447" y="4258458"/>
                      <a:ext cx="185667" cy="20664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t="-7143" b="-2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58A9709-EAFA-414E-B869-E6851D18D496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6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8EBCF5A-E931-1D43-B801-D1B150EF5AFC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31401"/>
                <a:ext cx="388897" cy="312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D0C150-1542-914A-A08D-CFA92641F1BB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30664"/>
                <a:ext cx="372245" cy="3134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39EECCF-2475-1F4C-B240-631ACD93B60A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6" y="3618753"/>
                <a:ext cx="148650" cy="4938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C1E086E-685E-044D-880F-3379BAF6BAAD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8"/>
                <a:ext cx="149848" cy="2599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51B8FCF-C6C4-9A4A-9E81-70C7589A64F6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6" y="3954105"/>
                <a:ext cx="228448" cy="2304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E06E1DC-93FC-BE46-8D25-220684D33536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87797" cy="656995"/>
                <a:chOff x="7093195" y="2872120"/>
                <a:chExt cx="1187797" cy="65699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57D4845-DDC1-534D-987D-CBDFE9790F3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436BEB97-E924-C241-B1F9-78EC57E271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5" y="3322470"/>
                      <a:ext cx="185667" cy="20664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436BEB97-E924-C241-B1F9-78EC57E271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5" y="3322470"/>
                      <a:ext cx="185667" cy="20664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0769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66F4851-D64C-3C47-BE9E-64E4FF575033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46781" cy="350067"/>
                <a:chOff x="7241845" y="4112587"/>
                <a:chExt cx="346781" cy="350067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F268FEC-26E5-9C4A-8F32-F4CD2488C6B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22A5AE1-2E36-7E4E-A896-E50C02E940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59" y="4256009"/>
                      <a:ext cx="185667" cy="20664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22A5AE1-2E36-7E4E-A896-E50C02E940C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59" y="4256009"/>
                      <a:ext cx="185667" cy="20664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3333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3806F4-A35E-6347-9DDD-6D568C846EA5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3806F4-A35E-6347-9DDD-6D568C846E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69832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CA73D67-AF88-8841-8690-6664CB11932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CA73D67-AF88-8841-8690-6664CB1193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5"/>
                    <a:ext cx="972000" cy="369832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2FF541-36C7-374D-9793-4CC9F59FCC0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6" y="3248921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2FF541-36C7-374D-9793-4CC9F59FCC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6" y="3248921"/>
                    <a:ext cx="972000" cy="369832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2CD1CD9-3444-F541-8793-74CBEE265A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2CD1CD9-3444-F541-8793-74CBEE265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5"/>
                    <a:ext cx="972000" cy="369832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15C474F-B586-434B-8B96-CEC87420C1FA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8"/>
                <a:ext cx="172492" cy="2599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C776EC-EF23-0D40-B176-6BCF5FFF772D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1" y="3433837"/>
              <a:ext cx="229897" cy="16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D4F963B-34C5-6342-8AC1-E7EEEAA2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00855"/>
              </p:ext>
            </p:extLst>
          </p:nvPr>
        </p:nvGraphicFramePr>
        <p:xfrm>
          <a:off x="6943580" y="2481942"/>
          <a:ext cx="454042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381FFCBD-92D3-A146-9587-35979905F9C5}"/>
              </a:ext>
            </a:extLst>
          </p:cNvPr>
          <p:cNvSpPr txBox="1"/>
          <p:nvPr/>
        </p:nvSpPr>
        <p:spPr>
          <a:xfrm>
            <a:off x="9054179" y="2760184"/>
            <a:ext cx="270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Weniger starker Anstieg im Vergleich zur Folie davor</a:t>
            </a:r>
          </a:p>
        </p:txBody>
      </p:sp>
    </p:spTree>
    <p:extLst>
      <p:ext uri="{BB962C8B-B14F-4D97-AF65-F5344CB8AC3E}">
        <p14:creationId xmlns:p14="http://schemas.microsoft.com/office/powerpoint/2010/main" val="42791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AB566-09C0-1A45-82CF-F57D722F6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Laufzeiten Implementierung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74A2EF-8AC0-9249-B7EA-3005BCD20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dirty="0"/>
                  <a:t>Trade-off für Multi-Query-Algorithmen</a:t>
                </a:r>
              </a:p>
              <a:p>
                <a:pPr lvl="1"/>
                <a:r>
                  <a:rPr lang="de-DE" dirty="0"/>
                  <a:t>Overhead, der gegengerechnet werden muss (Modell wird in eine Hilfsstruktur </a:t>
                </a:r>
                <a:r>
                  <a:rPr lang="de-DE" i="1" dirty="0"/>
                  <a:t>kompiliert</a:t>
                </a:r>
                <a:r>
                  <a:rPr lang="de-DE" dirty="0"/>
                  <a:t>)</a:t>
                </a:r>
              </a:p>
              <a:p>
                <a:pPr marL="457200" lvl="1" indent="0">
                  <a:buNone/>
                </a:pPr>
                <a:r>
                  <a:rPr lang="de-DE" dirty="0"/>
                  <a:t>vs.</a:t>
                </a:r>
              </a:p>
              <a:p>
                <a:pPr lvl="1"/>
                <a:r>
                  <a:rPr lang="de-DE" dirty="0"/>
                  <a:t>Kürzere Laufzeit bei der Beantwortung von individuellen Anfragen</a:t>
                </a:r>
              </a:p>
              <a:p>
                <a:r>
                  <a:rPr lang="de-DE" dirty="0"/>
                  <a:t>Mit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𝑐𝑝𝑙</m:t>
                        </m:r>
                      </m:sub>
                    </m:sSub>
                  </m:oMath>
                </a14:m>
                <a:r>
                  <a:rPr lang="de-DE" dirty="0"/>
                  <a:t> Laufzeit zur Beantwortung einer Anfrage mit einem Algorithmus mit Kompilierung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𝑢𝑛𝑐𝑝𝑙</m:t>
                        </m:r>
                      </m:sub>
                    </m:sSub>
                  </m:oMath>
                </a14:m>
                <a:r>
                  <a:rPr lang="de-DE" dirty="0"/>
                  <a:t> Laufzeit zur Beantwortung einer Anfrage mit einem Algorithmus ohne Kompilierung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𝑐𝑝𝑙</m:t>
                        </m:r>
                      </m:sub>
                    </m:sSub>
                  </m:oMath>
                </a14:m>
                <a:r>
                  <a:rPr lang="de-DE" dirty="0"/>
                  <a:t> Laufzeit der Kompilierung des Algorithmus mit Kompilierung</a:t>
                </a:r>
              </a:p>
              <a:p>
                <a:pPr lvl="1"/>
                <a:r>
                  <a:rPr lang="de-DE" dirty="0"/>
                  <a:t>Verhältnis der Anfragebeantwortungszeiten: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𝑐𝑝𝑙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𝑢𝑛𝑐𝑝𝑙</m:t>
                            </m:r>
                          </m:sub>
                        </m:sSub>
                      </m:den>
                    </m:f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Anzahl der Anfragen, die es braucht, um den Overhead aufzuwiegen: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𝑐𝑝𝑙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𝑢𝑛𝑐𝑝𝑙</m:t>
                            </m:r>
                          </m:sub>
                        </m:s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𝑐𝑝𝑙</m:t>
                            </m:r>
                          </m:sub>
                        </m:sSub>
                      </m:den>
                    </m:f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Nur sinnvoll bei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74A2EF-8AC0-9249-B7EA-3005BCD20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B6A7F-8A5C-7249-B45D-778D5D403E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05188-F71C-114F-9FFF-E376C4A03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197E9-A17E-F14B-AB9A-521C51C11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53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89114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496C-3C7F-374C-8DCF-EA896A78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Laufzeiten Implementierung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Vergleichskennzahlen: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𝑐𝑝𝑙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𝑢𝑛𝑐𝑝𝑙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𝑐𝑝𝑙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𝑢𝑛𝑐𝑝𝑙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𝑐𝑝𝑙</m:t>
                            </m:r>
                          </m:sub>
                        </m:sSub>
                      </m:den>
                    </m:f>
                  </m:oMath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C97-5B51-9A49-94F9-10EA826435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C09D-C15A-C444-B378-FFC47BD5A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8BF3A-F1CB-4E44-AD8B-779E96D3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54</a:t>
            </a:fld>
            <a:r>
              <a:rPr lang="de-DE"/>
              <a:t> </a:t>
            </a:r>
            <a:endParaRPr lang="de-DE" sz="1400" dirty="0"/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D4F963B-34C5-6342-8AC1-E7EEEAA2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1761526"/>
              </p:ext>
            </p:extLst>
          </p:nvPr>
        </p:nvGraphicFramePr>
        <p:xfrm>
          <a:off x="6943580" y="2601862"/>
          <a:ext cx="454042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3EBA3E0E-A96D-B947-892B-29A900960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687473"/>
              </p:ext>
            </p:extLst>
          </p:nvPr>
        </p:nvGraphicFramePr>
        <p:xfrm>
          <a:off x="836178" y="2601862"/>
          <a:ext cx="4540420" cy="342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DF4EF6-EA95-0B49-B205-AF868C17D789}"/>
                  </a:ext>
                </a:extLst>
              </p:cNvPr>
              <p:cNvSpPr txBox="1"/>
              <p:nvPr/>
            </p:nvSpPr>
            <p:spPr>
              <a:xfrm>
                <a:off x="2501222" y="2324762"/>
                <a:ext cx="1210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steigend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DF4EF6-EA95-0B49-B205-AF868C17D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222" y="2324762"/>
                <a:ext cx="1210331" cy="369332"/>
              </a:xfrm>
              <a:prstGeom prst="rect">
                <a:avLst/>
              </a:prstGeom>
              <a:blipFill>
                <a:blip r:embed="rId6"/>
                <a:stretch>
                  <a:fillRect t="-6667" r="-3125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C87B88-44D8-394F-8314-1996E39BEC67}"/>
                  </a:ext>
                </a:extLst>
              </p:cNvPr>
              <p:cNvSpPr txBox="1"/>
              <p:nvPr/>
            </p:nvSpPr>
            <p:spPr>
              <a:xfrm>
                <a:off x="8593748" y="2313605"/>
                <a:ext cx="124008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de-DE" dirty="0"/>
                  <a:t> steigend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C87B88-44D8-394F-8314-1996E39BE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748" y="2313605"/>
                <a:ext cx="1240083" cy="391646"/>
              </a:xfrm>
              <a:prstGeom prst="rect">
                <a:avLst/>
              </a:prstGeom>
              <a:blipFill>
                <a:blip r:embed="rId7"/>
                <a:stretch>
                  <a:fillRect t="-3125" r="-4082" b="-156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34AE609-43C8-624F-BA89-DEFA94DAC182}"/>
              </a:ext>
            </a:extLst>
          </p:cNvPr>
          <p:cNvCxnSpPr>
            <a:cxnSpLocks/>
          </p:cNvCxnSpPr>
          <p:nvPr/>
        </p:nvCxnSpPr>
        <p:spPr>
          <a:xfrm>
            <a:off x="1399986" y="4818851"/>
            <a:ext cx="3823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178E01-836B-764E-B5B3-DB754819A2CA}"/>
              </a:ext>
            </a:extLst>
          </p:cNvPr>
          <p:cNvCxnSpPr>
            <a:cxnSpLocks/>
          </p:cNvCxnSpPr>
          <p:nvPr/>
        </p:nvCxnSpPr>
        <p:spPr>
          <a:xfrm>
            <a:off x="7514775" y="4820316"/>
            <a:ext cx="3823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571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AB566-09C0-1A45-82CF-F57D722F6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Laufzeiten Implementierung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4A2EF-8AC0-9249-B7EA-3005BCD20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Adaptive Inferenz</a:t>
            </a:r>
          </a:p>
          <a:p>
            <a:pPr lvl="1"/>
            <a:r>
              <a:rPr lang="de-DE" i="1" dirty="0"/>
              <a:t>Überlesen Sie bitte das ‘L‘ in der Graphik: Aussagen stimmen so auch für VE und JT bzw. </a:t>
            </a:r>
            <a:r>
              <a:rPr lang="de-DE" i="1" dirty="0" err="1"/>
              <a:t>aJT</a:t>
            </a:r>
            <a:r>
              <a:rPr lang="de-DE" i="1" dirty="0"/>
              <a:t> als adaptive Variante von JT</a:t>
            </a:r>
          </a:p>
          <a:p>
            <a:pPr lvl="1"/>
            <a:r>
              <a:rPr lang="de-DE" dirty="0"/>
              <a:t>Drei lokale Änderungen nacheinander</a:t>
            </a:r>
          </a:p>
          <a:p>
            <a:pPr lvl="2"/>
            <a:r>
              <a:rPr lang="de-DE" dirty="0"/>
              <a:t>Neuen Faktor hinzufügen</a:t>
            </a:r>
          </a:p>
          <a:p>
            <a:pPr lvl="2"/>
            <a:r>
              <a:rPr lang="de-DE" dirty="0"/>
              <a:t>Faktor ersetzen</a:t>
            </a:r>
          </a:p>
          <a:p>
            <a:pPr lvl="2"/>
            <a:r>
              <a:rPr lang="de-DE" dirty="0"/>
              <a:t>Zusätzliche Beobachtungen einfügen</a:t>
            </a:r>
          </a:p>
          <a:p>
            <a:pPr lvl="1"/>
            <a:r>
              <a:rPr lang="de-DE" dirty="0"/>
              <a:t>Jeweils zwei Anfragen</a:t>
            </a:r>
          </a:p>
          <a:p>
            <a:r>
              <a:rPr lang="de-DE" dirty="0"/>
              <a:t>VE startet jeweils mit dem ganzen Modell</a:t>
            </a:r>
          </a:p>
          <a:p>
            <a:r>
              <a:rPr lang="de-DE" dirty="0"/>
              <a:t>JT fängt bei Schritt 1 bzw. Schritt 2 an</a:t>
            </a:r>
          </a:p>
          <a:p>
            <a:r>
              <a:rPr lang="de-DE" dirty="0" err="1"/>
              <a:t>aJT</a:t>
            </a:r>
            <a:r>
              <a:rPr lang="de-DE" dirty="0"/>
              <a:t> geht adaptiv pro Änderung vor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B6A7F-8A5C-7249-B45D-778D5D403E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05188-F71C-114F-9FFF-E376C4A03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197E9-A17E-F14B-AB9A-521C51C11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55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BECBA-5D2F-E640-A297-DC9CD566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311" y="2812774"/>
            <a:ext cx="5793689" cy="30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43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</a:t>
            </a:r>
            <a:r>
              <a:rPr lang="de-DE" i="1" dirty="0" err="1"/>
              <a:t>Bayesian</a:t>
            </a:r>
            <a:r>
              <a:rPr lang="de-DE" i="1" dirty="0"/>
              <a:t>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583241" cy="4240848"/>
              </a:xfrm>
            </p:spPr>
            <p:txBody>
              <a:bodyPr/>
              <a:lstStyle/>
              <a:p>
                <a:r>
                  <a:rPr lang="de-DE" dirty="0"/>
                  <a:t>Anfragen: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𝑎𝑐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𝑑𝑏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Jtree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r>
                  <a:rPr lang="de-DE" dirty="0"/>
                  <a:t>Anfragen farblich möglichen Clustern für Beantwortung </a:t>
                </a:r>
                <a:r>
                  <a:rPr lang="de-DE" dirty="0" err="1"/>
                  <a:t>zusortiert</a:t>
                </a:r>
                <a:endParaRPr lang="de-DE" dirty="0"/>
              </a:p>
              <a:p>
                <a:pPr lvl="2"/>
                <a:r>
                  <a:rPr lang="de-DE" dirty="0" err="1">
                    <a:latin typeface="Courier" pitchFamily="2" charset="0"/>
                  </a:rPr>
                  <a:t>Mail_Server</a:t>
                </a:r>
                <a:r>
                  <a:rPr lang="de-DE" dirty="0"/>
                  <a:t> Knoten ungünstig für effiziente Inferenz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583241" cy="4240848"/>
              </a:xfrm>
              <a:blipFill>
                <a:blip r:embed="rId3"/>
                <a:stretch>
                  <a:fillRect l="-2500" t="-2687" r="-1923" b="-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342EA-0115-614C-9A74-9FECF436935A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6E32A-4011-1246-B3D8-230AEB70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41" y="1661859"/>
            <a:ext cx="4900759" cy="424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55EFD66-41F3-8846-A597-EFBC279ACE03}"/>
                  </a:ext>
                </a:extLst>
              </p:cNvPr>
              <p:cNvSpPr/>
              <p:nvPr/>
            </p:nvSpPr>
            <p:spPr>
              <a:xfrm>
                <a:off x="5025647" y="4222103"/>
                <a:ext cx="1260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de-DE" sz="1400" b="0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𝑑𝑏</m:t>
                        </m:r>
                      </m:sub>
                    </m:sSub>
                  </m:oMath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55EFD66-41F3-8846-A597-EFBC279AC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647" y="4222103"/>
                <a:ext cx="1260000" cy="504000"/>
              </a:xfrm>
              <a:prstGeom prst="ellipse">
                <a:avLst/>
              </a:prstGeom>
              <a:blipFill>
                <a:blip r:embed="rId5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800BC10-53DA-D849-9931-200FC110500C}"/>
                  </a:ext>
                </a:extLst>
              </p:cNvPr>
              <p:cNvSpPr/>
              <p:nvPr/>
            </p:nvSpPr>
            <p:spPr>
              <a:xfrm>
                <a:off x="3182971" y="3490081"/>
                <a:ext cx="1260000" cy="735747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800BC10-53DA-D849-9931-200FC1105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971" y="3490081"/>
                <a:ext cx="1260000" cy="73574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17253A-6AF2-7B43-9662-F3E7FABEF3E4}"/>
                  </a:ext>
                </a:extLst>
              </p:cNvPr>
              <p:cNvSpPr/>
              <p:nvPr/>
            </p:nvSpPr>
            <p:spPr>
              <a:xfrm>
                <a:off x="1339149" y="2986081"/>
                <a:ext cx="1260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17253A-6AF2-7B43-9662-F3E7FABEF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149" y="2986081"/>
                <a:ext cx="1260000" cy="504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1BB501-8D1D-C142-87A7-68B40FAD1AD3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4258448" y="4118080"/>
            <a:ext cx="951722" cy="1778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12C804-EC05-8E40-BAA6-3F5F28B2DF67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>
            <a:off x="2414626" y="3416272"/>
            <a:ext cx="952868" cy="1815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774420D-CE76-2442-A943-B56D67EE080C}"/>
                  </a:ext>
                </a:extLst>
              </p:cNvPr>
              <p:cNvSpPr/>
              <p:nvPr/>
            </p:nvSpPr>
            <p:spPr>
              <a:xfrm>
                <a:off x="5025201" y="2986081"/>
                <a:ext cx="1260000" cy="504000"/>
              </a:xfrm>
              <a:prstGeom prst="ellipse">
                <a:avLst/>
              </a:prstGeom>
              <a:noFill/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774420D-CE76-2442-A943-B56D67EE0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201" y="2986081"/>
                <a:ext cx="1260000" cy="504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069BEA5-DC09-FF42-B9AC-25D4CAA9A765}"/>
                  </a:ext>
                </a:extLst>
              </p:cNvPr>
              <p:cNvSpPr/>
              <p:nvPr/>
            </p:nvSpPr>
            <p:spPr>
              <a:xfrm>
                <a:off x="1339149" y="4222103"/>
                <a:ext cx="1260000" cy="504000"/>
              </a:xfrm>
              <a:prstGeom prst="ellips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069BEA5-DC09-FF42-B9AC-25D4CAA9A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149" y="4222103"/>
                <a:ext cx="1260000" cy="504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2CB2E5-C970-0B44-9C5F-E802EA6F6A3F}"/>
              </a:ext>
            </a:extLst>
          </p:cNvPr>
          <p:cNvCxnSpPr>
            <a:cxnSpLocks/>
            <a:stCxn id="23" idx="3"/>
            <a:endCxn id="12" idx="7"/>
          </p:cNvCxnSpPr>
          <p:nvPr/>
        </p:nvCxnSpPr>
        <p:spPr>
          <a:xfrm flipH="1">
            <a:off x="4258448" y="3416272"/>
            <a:ext cx="951276" cy="1815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E1944C-9A6F-BE44-9843-74E54202FD7E}"/>
              </a:ext>
            </a:extLst>
          </p:cNvPr>
          <p:cNvCxnSpPr>
            <a:cxnSpLocks/>
            <a:stCxn id="24" idx="7"/>
            <a:endCxn id="12" idx="3"/>
          </p:cNvCxnSpPr>
          <p:nvPr/>
        </p:nvCxnSpPr>
        <p:spPr>
          <a:xfrm flipV="1">
            <a:off x="2414626" y="4118080"/>
            <a:ext cx="952868" cy="1778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937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B216-2367-5443-B689-86631A19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9EC8D-F00F-0C41-8E29-CB3C8E25E6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Junction </a:t>
                </a:r>
                <a:r>
                  <a:rPr lang="de-DE" dirty="0" err="1"/>
                  <a:t>Tree</a:t>
                </a:r>
                <a:r>
                  <a:rPr lang="de-DE" dirty="0"/>
                  <a:t> als Hilfsstruktur</a:t>
                </a:r>
              </a:p>
              <a:p>
                <a:pPr lvl="1"/>
                <a:r>
                  <a:rPr lang="de-DE" dirty="0"/>
                  <a:t>Cluster (Cliquen) von Zufallsvariablen mit Separatoren zwischen ihnen</a:t>
                </a:r>
              </a:p>
              <a:p>
                <a:r>
                  <a:rPr lang="de-DE" dirty="0"/>
                  <a:t>JT Schritte</a:t>
                </a:r>
              </a:p>
              <a:p>
                <a:pPr lvl="1"/>
                <a:r>
                  <a:rPr lang="de-DE" dirty="0" err="1"/>
                  <a:t>Junction</a:t>
                </a:r>
                <a:r>
                  <a:rPr lang="de-DE" dirty="0"/>
                  <a:t> </a:t>
                </a:r>
                <a:r>
                  <a:rPr lang="de-DE" dirty="0" err="1"/>
                  <a:t>Tree</a:t>
                </a:r>
                <a:r>
                  <a:rPr lang="de-DE" dirty="0"/>
                  <a:t> bauen: Cluster vom Dtree</a:t>
                </a:r>
              </a:p>
              <a:p>
                <a:pPr lvl="1"/>
                <a:r>
                  <a:rPr lang="de-DE" dirty="0"/>
                  <a:t>Evidenz abhandeln: Absorption in jedem Cluster, welches direkt von Evidenz betroffen ist</a:t>
                </a:r>
              </a:p>
              <a:p>
                <a:pPr lvl="1"/>
                <a:r>
                  <a:rPr lang="de-DE" dirty="0"/>
                  <a:t>Nachrichten versenden: Cluster durch Zwei-Phasen-Nachrichtenversand unabhängig machen, lokales Modell und Nachrichten anderer Nachbarn in eine Nachricht über den Separator mittels VE verarbeiten</a:t>
                </a:r>
              </a:p>
              <a:p>
                <a:pPr lvl="1"/>
                <a:r>
                  <a:rPr lang="de-DE" dirty="0"/>
                  <a:t>Anfragen beantworten: Cluster bzw. </a:t>
                </a:r>
                <a:r>
                  <a:rPr lang="de-DE" dirty="0" err="1"/>
                  <a:t>Subtree</a:t>
                </a:r>
                <a:r>
                  <a:rPr lang="de-DE" dirty="0"/>
                  <a:t> über die Anfragevariablen finden und deren lokalen Modelle und Nachrichten von außerhalb als Grundlage für VE nutzen</a:t>
                </a:r>
              </a:p>
              <a:p>
                <a:r>
                  <a:rPr lang="de-DE" dirty="0"/>
                  <a:t>Komplexität: Nachrichtenversand entsprecht VE Anfragenbeantwortung, </a:t>
                </a:r>
                <a:br>
                  <a:rPr lang="de-DE" dirty="0"/>
                </a:br>
                <a:r>
                  <a:rPr lang="de-DE" dirty="0"/>
                  <a:t>JT Anfragenbeantwortung unabhängig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9EC8D-F00F-0C41-8E29-CB3C8E25E6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656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C39B-F043-0C46-83CB-BDF00C51A0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A099F-4082-4546-8F9D-8A85E2C70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EDEBA-C5CC-3C46-A39C-EA50E0DE3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01162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46DD12-7DC9-1543-9C2E-D9C371D3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Pearl‘s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Probability</a:t>
            </a:r>
            <a:r>
              <a:rPr lang="de-DE" dirty="0"/>
              <a:t> Propagation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7BAF82-0CF9-E646-92A6-DC58D6E25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Geschichtsstunde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E8B5-8399-1F4D-85E0-5F02BDDA54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23DE-DEC8-6D4D-AB3C-4B04F7BE6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A873B-1781-1E45-92FF-5145EC2C3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58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93857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Geschichtsstunde: </a:t>
            </a:r>
            <a:r>
              <a:rPr lang="de-DE" dirty="0" err="1"/>
              <a:t>Pearl‘s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de-DE" dirty="0"/>
              <a:t> Propagation (PP)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8" y="1665065"/>
                <a:ext cx="7728449" cy="4507382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PP erster Inferenzalgorithmus</a:t>
                </a:r>
              </a:p>
              <a:p>
                <a:pPr lvl="1"/>
                <a:r>
                  <a:rPr lang="de-DE" dirty="0"/>
                  <a:t>Für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Polytree</a:t>
                </a:r>
                <a:r>
                  <a:rPr lang="de-DE" dirty="0"/>
                  <a:t> BNs</a:t>
                </a:r>
              </a:p>
              <a:p>
                <a:pPr lvl="1"/>
                <a:r>
                  <a:rPr lang="de-DE" dirty="0"/>
                  <a:t>Auch </a:t>
                </a:r>
                <a:r>
                  <a:rPr lang="de-DE" i="1" dirty="0"/>
                  <a:t>belief </a:t>
                </a:r>
                <a:r>
                  <a:rPr lang="de-DE" i="1" dirty="0" err="1"/>
                  <a:t>propagation</a:t>
                </a:r>
                <a:r>
                  <a:rPr lang="de-DE" i="1" dirty="0"/>
                  <a:t> </a:t>
                </a:r>
                <a:r>
                  <a:rPr lang="de-DE" dirty="0"/>
                  <a:t>(BP) genannt</a:t>
                </a:r>
              </a:p>
              <a:p>
                <a:r>
                  <a:rPr lang="de-DE" dirty="0"/>
                  <a:t>Berechnet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für jedes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durch Versand von Nachrichten entlang der Kanten im BN</a:t>
                </a:r>
              </a:p>
              <a:p>
                <a:pPr lvl="1"/>
                <a:r>
                  <a:rPr lang="de-DE" dirty="0"/>
                  <a:t>Zwei Typen von Nachrichten: an Eltern bzw. Kinder</a:t>
                </a:r>
              </a:p>
              <a:p>
                <a:pPr lvl="1"/>
                <a:r>
                  <a:rPr lang="de-DE" dirty="0"/>
                  <a:t>Initialisierung setzt Evidenz in Nachrichten</a:t>
                </a:r>
              </a:p>
              <a:p>
                <a:pPr lvl="2"/>
                <a:r>
                  <a:rPr lang="de-DE" dirty="0"/>
                  <a:t>Evidenz wird Schritt um Schritt durch das BN propagiert</a:t>
                </a:r>
              </a:p>
              <a:p>
                <a:pPr lvl="1"/>
                <a:r>
                  <a:rPr lang="de-DE" dirty="0"/>
                  <a:t>Nachrichten versendet, bis sich keine Änderungen ergeben</a:t>
                </a:r>
              </a:p>
              <a:p>
                <a:pPr lvl="1"/>
                <a:r>
                  <a:rPr lang="de-DE" dirty="0"/>
                  <a:t>Danach hat jeder Knoten seine eigene Marginalverteilung als normalisiertes Produkt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BEL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der finalen Nachrichten und der lokalen CPT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8" y="1665065"/>
                <a:ext cx="7728449" cy="4507382"/>
              </a:xfrm>
              <a:blipFill>
                <a:blip r:embed="rId2"/>
                <a:stretch>
                  <a:fillRect l="-2131" t="-25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6701E98-008D-634B-81CF-869505627E7E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21FC698C-CDD3-5D44-9AFE-D7F7CB1B5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21FC698C-CDD3-5D44-9AFE-D7F7CB1B55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D6B4839E-7DFF-344A-9731-D1432A04E2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D6B4839E-7DFF-344A-9731-D1432A04E2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9EECEDC8-145C-1143-B7B4-3C823228E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9EECEDC8-145C-1143-B7B4-3C823228E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37DE4BB8-F06A-0E47-9D9C-793D879F5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37DE4BB8-F06A-0E47-9D9C-793D879F5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E9D18455-715D-994B-B663-52E655720E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E9D18455-715D-994B-B663-52E655720E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981523FE-E686-9149-87F4-6BB33E4BD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981523FE-E686-9149-87F4-6BB33E4BD2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F4118CBA-C7EA-1E48-9E40-0A0D1FEFC8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F4118CBA-C7EA-1E48-9E40-0A0D1FEFC8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83819553-1E0A-3840-8F48-72ACF7A3C4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83819553-1E0A-3840-8F48-72ACF7A3C4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DAB5DEE1-9AAF-3F4D-BF18-D7FB307B5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DAB5DEE1-9AAF-3F4D-BF18-D7FB307B5C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5D35D250-809E-CC48-9829-3B8C192BEA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5D35D250-809E-CC48-9829-3B8C192BE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95C922C0-B728-E54C-8CAB-E54F0DC43F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95C922C0-B728-E54C-8CAB-E54F0DC43F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2A6501F-AFDE-7045-8442-DF458C376F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2A6501F-AFDE-7045-8442-DF458C376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AB08AC7F-19EE-4449-A872-9295423540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AB08AC7F-19EE-4449-A872-9295423540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6A144227-51D1-674C-86D8-72CC7C06BF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6A144227-51D1-674C-86D8-72CC7C06BF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C86F9C1D-A7EB-2B46-82C8-013D677AF131}"/>
                </a:ext>
              </a:extLst>
            </p:cNvPr>
            <p:cNvCxnSpPr>
              <a:cxnSpLocks/>
              <a:stCxn id="146" idx="5"/>
              <a:endCxn id="150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C6935743-DE59-4A4E-A035-59132D32E1DC}"/>
                </a:ext>
              </a:extLst>
            </p:cNvPr>
            <p:cNvCxnSpPr>
              <a:cxnSpLocks/>
              <a:stCxn id="148" idx="3"/>
              <a:endCxn id="146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DC2A6419-4FAB-3349-91CC-6D03092866E9}"/>
                </a:ext>
              </a:extLst>
            </p:cNvPr>
            <p:cNvCxnSpPr>
              <a:cxnSpLocks/>
              <a:stCxn id="147" idx="5"/>
              <a:endCxn id="146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71878B53-BF5F-CE49-84E9-1933AEDEC82F}"/>
                </a:ext>
              </a:extLst>
            </p:cNvPr>
            <p:cNvCxnSpPr>
              <a:cxnSpLocks/>
              <a:stCxn id="146" idx="3"/>
              <a:endCxn id="149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882CF3CE-82A2-0F4A-B0C4-6D3DD2519D89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769DA580-71A9-9D43-AA5C-E62AE8C82A89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14F1B4C8-8A98-7448-8CB1-1532C2F7F0BA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EFC3C4EA-B5B6-3C4A-962C-F2BD2F605B2E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6BE46DCF-381A-1348-8110-80923FE332B3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2D0FBB14-5784-1748-B1B5-EBD69005646A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DD58F2B-76D4-8D41-AA11-5B604B88B73E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85D833A2-207F-894B-B9B0-0C777DEAD302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CCAD69C-7E77-4049-A2FA-011CEC8910DA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CCAD69C-7E77-4049-A2FA-011CEC8910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5849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</a:t>
            </a:r>
            <a:r>
              <a:rPr lang="de-DE" i="1" dirty="0" err="1"/>
              <a:t>Bayesian</a:t>
            </a:r>
            <a:r>
              <a:rPr lang="de-DE" i="1" dirty="0"/>
              <a:t>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583241" cy="4240848"/>
              </a:xfrm>
            </p:spPr>
            <p:txBody>
              <a:bodyPr/>
              <a:lstStyle/>
              <a:p>
                <a:r>
                  <a:rPr lang="de-DE" dirty="0"/>
                  <a:t>Anfragen: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𝑑𝑏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Von einer Anfrage zur nächsten ändert sich eine Summe bzw. jeweils eine fällt raus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de-DE" b="0" dirty="0">
                    <a:latin typeface="+mn-lt"/>
                  </a:rPr>
                  <a:t>:</a:t>
                </a: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sub>
                                              </m:sSub>
                                            </m:sub>
                                            <m:sup/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  <m: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  <m:sup/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  <m:sup/>
                                                    <m:e>
                                                      <m:nary>
                                                        <m:naryPr>
                                                          <m:chr m:val="∑"/>
                                                          <m:supHide m:val="on"/>
                                                          <m:ctrlP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naryPr>
                                                        <m:sub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𝑙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𝑎𝑐</m:t>
                                                              </m:r>
                                                            </m:sub>
                                                          </m:sSub>
                                                        </m:sub>
                                                        <m:sup/>
                                                        <m:e>
                                                          <m:nary>
                                                            <m:naryPr>
                                                              <m:chr m:val="∑"/>
                                                              <m:supHide m:val="on"/>
                                                              <m:ctrlP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naryPr>
                                                            <m:sub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𝑎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sub>
                                                            <m:sup/>
                                                            <m:e>
                                                              <m:nary>
                                                                <m:naryPr>
                                                                  <m:chr m:val="∑"/>
                                                                  <m:supHide m:val="on"/>
                                                                  <m:ctrlP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naryPr>
                                                                <m:sub>
                                                                  <m:sSub>
                                                                    <m:sSubPr>
                                                                      <m:ctrlP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</m:ctrlPr>
                                                                    </m:sSubPr>
                                                                    <m:e>
                                                                      <m: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𝑎</m:t>
                                                                      </m:r>
                                                                    </m:e>
                                                                    <m:sub>
                                                                      <m: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2</m:t>
                                                                      </m:r>
                                                                    </m:sub>
                                                                  </m:sSub>
                                                                </m:sub>
                                                                <m:sup/>
                                                                <m:e>
                                                                  <m:nary>
                                                                    <m:naryPr>
                                                                      <m:chr m:val="∑"/>
                                                                      <m:supHide m:val="on"/>
                                                                      <m:ctrlP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</m:ctrlPr>
                                                                    </m:naryPr>
                                                                    <m:sub>
                                                                      <m:sSub>
                                                                        <m:sSubPr>
                                                                          <m:ctrlP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</m:ctrlPr>
                                                                        </m:sSubPr>
                                                                        <m:e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𝑎</m:t>
                                                                          </m:r>
                                                                        </m:e>
                                                                        <m:sub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1</m:t>
                                                                          </m:r>
                                                                        </m:sub>
                                                                      </m:sSub>
                                                                    </m:sub>
                                                                    <m:sup/>
                                                                    <m:e>
                                                                      <m:sSub>
                                                                        <m:sSubPr>
                                                                          <m:ctrlP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</m:ctrlPr>
                                                                        </m:sSubPr>
                                                                        <m:e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𝑃</m:t>
                                                                          </m:r>
                                                                        </m:e>
                                                                        <m:sub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𝐵</m:t>
                                                                          </m:r>
                                                                        </m:sub>
                                                                      </m:sSub>
                                                                    </m:e>
                                                                  </m:nary>
                                                                </m:e>
                                                              </m:nary>
                                                            </m:e>
                                                          </m:nary>
                                                        </m:e>
                                                      </m:nary>
                                                    </m:e>
                                                  </m:nary>
                                                </m:e>
                                              </m:nary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Gute Eliminationsreihenfolgen ändern sich nur minimal zwischen benachbarten Knoten</a:t>
                </a:r>
              </a:p>
              <a:p>
                <a:pPr lvl="1"/>
                <a:r>
                  <a:rPr lang="de-DE" dirty="0"/>
                  <a:t>Ergebnisse von aufwendigen Aussummierungen möchte man wiederverwenden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Problem der Mehrfachanfragen effizient lösen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583241" cy="4240848"/>
              </a:xfrm>
              <a:blipFill>
                <a:blip r:embed="rId3"/>
                <a:stretch>
                  <a:fillRect l="-2500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342EA-0115-614C-9A74-9FECF436935A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EA74FD-D9EB-5D4B-802A-3357C94D9401}"/>
              </a:ext>
            </a:extLst>
          </p:cNvPr>
          <p:cNvSpPr/>
          <p:nvPr/>
        </p:nvSpPr>
        <p:spPr>
          <a:xfrm>
            <a:off x="590680" y="1636265"/>
            <a:ext cx="6144227" cy="104538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6E32A-4011-1246-B3D8-230AEB70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41" y="1661859"/>
            <a:ext cx="4900759" cy="424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2470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Nachrichten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181687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Knoten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mit Eltern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dirty="0"/>
                  <a:t> und Kindern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/>
                  <a:t>Versand von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an einen Knoten</a:t>
                </a:r>
              </a:p>
              <a:p>
                <a:pPr lvl="1"/>
                <a:r>
                  <a:rPr lang="de-DE" dirty="0"/>
                  <a:t>Wenn „alle anderen“ Nachrichten schon angekommen sind</a:t>
                </a:r>
              </a:p>
              <a:p>
                <a:r>
                  <a:rPr lang="de-DE" dirty="0"/>
                  <a:t>Berechnung: </a:t>
                </a:r>
              </a:p>
              <a:p>
                <a:pPr lvl="1"/>
                <a:r>
                  <a:rPr lang="de-DE" dirty="0"/>
                  <a:t>Multiplizieren der </a:t>
                </a:r>
                <a:r>
                  <a:rPr lang="de-DE" dirty="0">
                    <a:solidFill>
                      <a:schemeClr val="bg2"/>
                    </a:solidFill>
                  </a:rPr>
                  <a:t>CPD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mit den erhaltenen Nachrichten, anschließendes Aussummieren aller Zufallsvariablen im Produkt, die Empfänger nicht in seiner CPD hat </a:t>
                </a:r>
              </a:p>
              <a:p>
                <a:r>
                  <a:rPr lang="de-DE" i="1" dirty="0"/>
                  <a:t>Vergleich Jtree</a:t>
                </a:r>
              </a:p>
              <a:p>
                <a:pPr lvl="1"/>
                <a:r>
                  <a:rPr lang="de-DE" i="1" dirty="0"/>
                  <a:t>Versand an einen Nachbarknoten, wenn Nachrichten von allen anderen Nachbarn da sind</a:t>
                </a:r>
              </a:p>
              <a:p>
                <a:pPr lvl="1"/>
                <a:r>
                  <a:rPr lang="de-DE" i="1" dirty="0"/>
                  <a:t>Kombination des lokalen Modells und aller anderen Nachrichten, anschließendes Aussummieren des Separators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181687" cy="4240848"/>
              </a:xfrm>
              <a:blipFill>
                <a:blip r:embed="rId2"/>
                <a:stretch>
                  <a:fillRect l="-2012" t="-2687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5DA99F0-50AD-444E-8288-43437467BE45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E86998F9-DAAB-114F-A725-CA307B433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E86998F9-DAAB-114F-A725-CA307B433C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8585EE52-0B41-4E49-8ECB-B4BE8C222B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8585EE52-0B41-4E49-8ECB-B4BE8C222B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E469C955-12BA-6E4E-BE12-93FB19C748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E469C955-12BA-6E4E-BE12-93FB19C74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C6B5ECDE-E80F-5E42-81AC-CE410F7F2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C6B5ECDE-E80F-5E42-81AC-CE410F7F20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90DE2B78-AB19-2744-AB1B-6FB0A28F0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90DE2B78-AB19-2744-AB1B-6FB0A28F06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63C010D8-1D8E-2647-8C92-8220C0461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63C010D8-1D8E-2647-8C92-8220C04616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7DB946E6-472F-8242-8E32-1995C2729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7DB946E6-472F-8242-8E32-1995C27294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EC8BFDAC-019E-1748-B130-15E57FD44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EC8BFDAC-019E-1748-B130-15E57FD44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6353A6DC-A0F0-314D-88B6-5CAAB13995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6353A6DC-A0F0-314D-88B6-5CAAB13995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22FFDDAC-7E3C-B44F-A34C-1E87F270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22FFDDAC-7E3C-B44F-A34C-1E87F2709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5B01FD6-55AA-9140-A2FC-0149F74EAB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5B01FD6-55AA-9140-A2FC-0149F74EA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838B3F65-28AF-F040-B9BC-B0DF1C8692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838B3F65-28AF-F040-B9BC-B0DF1C8692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3DA72B8-34E8-6144-ADEB-2F5EAD820F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3DA72B8-34E8-6144-ADEB-2F5EAD820F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34E50263-233B-E04D-8F4B-A39B445402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34E50263-233B-E04D-8F4B-A39B445402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049E64D8-35C3-C242-830A-FE4FF1A88A04}"/>
                </a:ext>
              </a:extLst>
            </p:cNvPr>
            <p:cNvCxnSpPr>
              <a:cxnSpLocks/>
              <a:stCxn id="146" idx="5"/>
              <a:endCxn id="150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573EC1B7-02AE-BC40-BEAA-FEB63703A6A9}"/>
                </a:ext>
              </a:extLst>
            </p:cNvPr>
            <p:cNvCxnSpPr>
              <a:cxnSpLocks/>
              <a:stCxn id="148" idx="3"/>
              <a:endCxn id="146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E6FF7012-B914-854E-BCD9-DF0BFC17531D}"/>
                </a:ext>
              </a:extLst>
            </p:cNvPr>
            <p:cNvCxnSpPr>
              <a:cxnSpLocks/>
              <a:stCxn id="147" idx="5"/>
              <a:endCxn id="146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D8E5C733-DD2C-4E45-B89D-5792615E964F}"/>
                </a:ext>
              </a:extLst>
            </p:cNvPr>
            <p:cNvCxnSpPr>
              <a:cxnSpLocks/>
              <a:stCxn id="146" idx="3"/>
              <a:endCxn id="149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961B5273-30A9-7C4F-A69A-333614C5B078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66FD7A1D-020E-8245-8A9B-8E93757D9233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F6CEF8BE-06A5-7640-A7EF-66F45AFC0E11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FEC42AA0-7C75-7B4B-8C36-8DE6A0351581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60376A75-9B37-604E-B8C3-0326DC2CDF94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05E359D7-A550-D745-818C-5AA0CB8FE358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B90BCBF3-E495-BC47-960E-4C968E185805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3B3611FA-8EE8-C148-9C08-276D12D0ADC5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AD641018-27AF-8249-B7E8-2D4D27E63A51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AD641018-27AF-8249-B7E8-2D4D27E63A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752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Nachrichten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8" y="1665065"/>
                <a:ext cx="8425225" cy="4387392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Versand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/>
                  <a:t>an Kind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Kind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mit CPD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</a:t>
                </a:r>
                <a:r>
                  <a:rPr lang="de-DE" u="sng" dirty="0"/>
                  <a:t>alle Nachrichten der Eltern</a:t>
                </a:r>
                <a:r>
                  <a:rPr lang="de-DE" dirty="0"/>
                  <a:t> und der anderen Kinder bei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angekommen sind</a:t>
                </a:r>
              </a:p>
              <a:p>
                <a:pPr lvl="2"/>
                <a:r>
                  <a:rPr lang="de-DE" dirty="0"/>
                  <a:t>Unterschiedliche Kindernachrichten einzuberechnen</a:t>
                </a:r>
              </a:p>
              <a:p>
                <a:r>
                  <a:rPr lang="de-DE" dirty="0"/>
                  <a:t>Berechnung</a:t>
                </a:r>
              </a:p>
              <a:p>
                <a:pPr lvl="1"/>
                <a:r>
                  <a:rPr lang="de-DE" u="sng" dirty="0"/>
                  <a:t>Gemeinsame Variable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r>
                  <a:rPr lang="de-DE" u="sng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b>
                    </m:sSub>
                  </m:oMath>
                </a14:m>
                <a:r>
                  <a:rPr lang="de-DE" u="sng" dirty="0"/>
                  <a:t> aussummieren von allen Eltern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u="sng" dirty="0"/>
                  <a:t>Lokales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zur Wiederverwendung / Zusammenfassung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8" y="1665065"/>
                <a:ext cx="8425225" cy="4387392"/>
              </a:xfrm>
              <a:blipFill>
                <a:blip r:embed="rId2"/>
                <a:stretch>
                  <a:fillRect l="-1955" t="-2594" b="-342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63E2B83-6043-4F41-816A-A43C09934D67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27">
                  <a:extLst>
                    <a:ext uri="{FF2B5EF4-FFF2-40B4-BE49-F238E27FC236}">
                      <a16:creationId xmlns:a16="http://schemas.microsoft.com/office/drawing/2014/main" id="{D8ADF508-7812-584D-922E-A45D85D78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Rectangle 27">
                  <a:extLst>
                    <a:ext uri="{FF2B5EF4-FFF2-40B4-BE49-F238E27FC236}">
                      <a16:creationId xmlns:a16="http://schemas.microsoft.com/office/drawing/2014/main" id="{D8ADF508-7812-584D-922E-A45D85D784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30">
                  <a:extLst>
                    <a:ext uri="{FF2B5EF4-FFF2-40B4-BE49-F238E27FC236}">
                      <a16:creationId xmlns:a16="http://schemas.microsoft.com/office/drawing/2014/main" id="{9752C823-5709-6647-B3F3-6AC2A607B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Rectangle 30">
                  <a:extLst>
                    <a:ext uri="{FF2B5EF4-FFF2-40B4-BE49-F238E27FC236}">
                      <a16:creationId xmlns:a16="http://schemas.microsoft.com/office/drawing/2014/main" id="{9752C823-5709-6647-B3F3-6AC2A607B8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35">
                  <a:extLst>
                    <a:ext uri="{FF2B5EF4-FFF2-40B4-BE49-F238E27FC236}">
                      <a16:creationId xmlns:a16="http://schemas.microsoft.com/office/drawing/2014/main" id="{5E242DB4-5418-A347-A378-9D30ABD30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35">
                  <a:extLst>
                    <a:ext uri="{FF2B5EF4-FFF2-40B4-BE49-F238E27FC236}">
                      <a16:creationId xmlns:a16="http://schemas.microsoft.com/office/drawing/2014/main" id="{5E242DB4-5418-A347-A378-9D30ABD306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36">
                  <a:extLst>
                    <a:ext uri="{FF2B5EF4-FFF2-40B4-BE49-F238E27FC236}">
                      <a16:creationId xmlns:a16="http://schemas.microsoft.com/office/drawing/2014/main" id="{B5829D39-8337-5241-8F6C-4B56182F3B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36">
                  <a:extLst>
                    <a:ext uri="{FF2B5EF4-FFF2-40B4-BE49-F238E27FC236}">
                      <a16:creationId xmlns:a16="http://schemas.microsoft.com/office/drawing/2014/main" id="{B5829D39-8337-5241-8F6C-4B56182F3B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37">
                  <a:extLst>
                    <a:ext uri="{FF2B5EF4-FFF2-40B4-BE49-F238E27FC236}">
                      <a16:creationId xmlns:a16="http://schemas.microsoft.com/office/drawing/2014/main" id="{EACF5C9E-E4DF-074F-B749-A33C491AA2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Rectangle 37">
                  <a:extLst>
                    <a:ext uri="{FF2B5EF4-FFF2-40B4-BE49-F238E27FC236}">
                      <a16:creationId xmlns:a16="http://schemas.microsoft.com/office/drawing/2014/main" id="{EACF5C9E-E4DF-074F-B749-A33C491AA2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38">
                  <a:extLst>
                    <a:ext uri="{FF2B5EF4-FFF2-40B4-BE49-F238E27FC236}">
                      <a16:creationId xmlns:a16="http://schemas.microsoft.com/office/drawing/2014/main" id="{178BCA48-5684-D74A-97C2-09BAA118F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Rectangle 38">
                  <a:extLst>
                    <a:ext uri="{FF2B5EF4-FFF2-40B4-BE49-F238E27FC236}">
                      <a16:creationId xmlns:a16="http://schemas.microsoft.com/office/drawing/2014/main" id="{178BCA48-5684-D74A-97C2-09BAA118FC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41">
                  <a:extLst>
                    <a:ext uri="{FF2B5EF4-FFF2-40B4-BE49-F238E27FC236}">
                      <a16:creationId xmlns:a16="http://schemas.microsoft.com/office/drawing/2014/main" id="{1C78DC8A-2CE1-B246-A23A-E6AE055D3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41">
                  <a:extLst>
                    <a:ext uri="{FF2B5EF4-FFF2-40B4-BE49-F238E27FC236}">
                      <a16:creationId xmlns:a16="http://schemas.microsoft.com/office/drawing/2014/main" id="{1C78DC8A-2CE1-B246-A23A-E6AE055D31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42">
                  <a:extLst>
                    <a:ext uri="{FF2B5EF4-FFF2-40B4-BE49-F238E27FC236}">
                      <a16:creationId xmlns:a16="http://schemas.microsoft.com/office/drawing/2014/main" id="{70F345B5-B276-0B42-A77F-F0A548E6A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42">
                  <a:extLst>
                    <a:ext uri="{FF2B5EF4-FFF2-40B4-BE49-F238E27FC236}">
                      <a16:creationId xmlns:a16="http://schemas.microsoft.com/office/drawing/2014/main" id="{70F345B5-B276-0B42-A77F-F0A548E6AE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27">
                  <a:extLst>
                    <a:ext uri="{FF2B5EF4-FFF2-40B4-BE49-F238E27FC236}">
                      <a16:creationId xmlns:a16="http://schemas.microsoft.com/office/drawing/2014/main" id="{77597447-A52C-114A-841A-DCC8E08E66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2" name="Rectangle 27">
                  <a:extLst>
                    <a:ext uri="{FF2B5EF4-FFF2-40B4-BE49-F238E27FC236}">
                      <a16:creationId xmlns:a16="http://schemas.microsoft.com/office/drawing/2014/main" id="{77597447-A52C-114A-841A-DCC8E08E66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FEC5CF8-DE66-5D40-BC7C-E96715D71E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FEC5CF8-DE66-5D40-BC7C-E96715D71E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F650D05-FFB3-6141-85D4-368800B7F9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F650D05-FFB3-6141-85D4-368800B7F9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499B9B31-E4B7-FD4A-88C8-58C2B6955C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499B9B31-E4B7-FD4A-88C8-58C2B6955C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0F5E6BA7-778C-4C40-BDB6-1A5CB51301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0F5E6BA7-778C-4C40-BDB6-1A5CB51301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B93BE4E9-941B-C840-AB57-809587C35E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B93BE4E9-941B-C840-AB57-809587C35E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B43C8FA-B48A-9F47-BF36-553D891B67D6}"/>
                </a:ext>
              </a:extLst>
            </p:cNvPr>
            <p:cNvCxnSpPr>
              <a:cxnSpLocks/>
              <a:stCxn id="133" idx="5"/>
              <a:endCxn id="137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958C122D-69A8-A344-AA95-CDAD1EFD758D}"/>
                </a:ext>
              </a:extLst>
            </p:cNvPr>
            <p:cNvCxnSpPr>
              <a:cxnSpLocks/>
              <a:stCxn id="135" idx="3"/>
              <a:endCxn id="133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F048A53-9A3E-B347-8AE5-B885317A81CB}"/>
                </a:ext>
              </a:extLst>
            </p:cNvPr>
            <p:cNvCxnSpPr>
              <a:cxnSpLocks/>
              <a:stCxn id="134" idx="5"/>
              <a:endCxn id="133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44731F9-0A01-F647-B7DB-D40FB01D0BE2}"/>
                </a:ext>
              </a:extLst>
            </p:cNvPr>
            <p:cNvCxnSpPr>
              <a:cxnSpLocks/>
              <a:stCxn id="133" idx="3"/>
              <a:endCxn id="136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F17EA6BD-B4C0-B84C-A221-D8F202C370D2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29331D7F-F836-0C4F-8459-E8EEF1C1197E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4E11781E-5049-1042-9E32-831F0305FE2B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ABA3F036-7AFB-D943-9320-AAF08034C418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927EFAFA-2CCD-704C-B6B4-FAE9324D06DB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BE5E4B84-7F17-D94E-AA10-8306A19CF1BB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E216217-59E3-9E46-ADFC-7BFEEDAA7867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CACEC752-8054-854F-8610-60487D58704C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1BFB36FB-AC82-0943-9CFA-C0312788AAB0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1BFB36FB-AC82-0943-9CFA-C0312788AA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8972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Nachrichten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Berechnung der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an Kind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2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alle Elternnachrichten und CPD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Beinhaltet Aussummierung der Eltern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Großes Produkt: 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sSup>
                          <m:sSup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der anderen Kinder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Normalisierung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  <a:blipFill>
                <a:blip r:embed="rId3"/>
                <a:stretch>
                  <a:fillRect l="-1955" t="-173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2C956B8-9F42-D94D-9C0B-3332DCDD1330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27">
                  <a:extLst>
                    <a:ext uri="{FF2B5EF4-FFF2-40B4-BE49-F238E27FC236}">
                      <a16:creationId xmlns:a16="http://schemas.microsoft.com/office/drawing/2014/main" id="{8886DD31-F216-2A46-9025-45DBD279F3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27">
                  <a:extLst>
                    <a:ext uri="{FF2B5EF4-FFF2-40B4-BE49-F238E27FC236}">
                      <a16:creationId xmlns:a16="http://schemas.microsoft.com/office/drawing/2014/main" id="{8886DD31-F216-2A46-9025-45DBD279F3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30">
                  <a:extLst>
                    <a:ext uri="{FF2B5EF4-FFF2-40B4-BE49-F238E27FC236}">
                      <a16:creationId xmlns:a16="http://schemas.microsoft.com/office/drawing/2014/main" id="{8C120245-BF27-A94C-8A90-4C7B5D62C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30">
                  <a:extLst>
                    <a:ext uri="{FF2B5EF4-FFF2-40B4-BE49-F238E27FC236}">
                      <a16:creationId xmlns:a16="http://schemas.microsoft.com/office/drawing/2014/main" id="{8C120245-BF27-A94C-8A90-4C7B5D62CC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35">
                  <a:extLst>
                    <a:ext uri="{FF2B5EF4-FFF2-40B4-BE49-F238E27FC236}">
                      <a16:creationId xmlns:a16="http://schemas.microsoft.com/office/drawing/2014/main" id="{513BEA7D-6D12-884D-93F6-DB4649330C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35">
                  <a:extLst>
                    <a:ext uri="{FF2B5EF4-FFF2-40B4-BE49-F238E27FC236}">
                      <a16:creationId xmlns:a16="http://schemas.microsoft.com/office/drawing/2014/main" id="{513BEA7D-6D12-884D-93F6-DB4649330C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36">
                  <a:extLst>
                    <a:ext uri="{FF2B5EF4-FFF2-40B4-BE49-F238E27FC236}">
                      <a16:creationId xmlns:a16="http://schemas.microsoft.com/office/drawing/2014/main" id="{0EEA81F5-9533-654A-80BB-A6E20BEC46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36">
                  <a:extLst>
                    <a:ext uri="{FF2B5EF4-FFF2-40B4-BE49-F238E27FC236}">
                      <a16:creationId xmlns:a16="http://schemas.microsoft.com/office/drawing/2014/main" id="{0EEA81F5-9533-654A-80BB-A6E20BEC4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37">
                  <a:extLst>
                    <a:ext uri="{FF2B5EF4-FFF2-40B4-BE49-F238E27FC236}">
                      <a16:creationId xmlns:a16="http://schemas.microsoft.com/office/drawing/2014/main" id="{F62DBC5C-C358-AB43-AD44-E073ED59B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37">
                  <a:extLst>
                    <a:ext uri="{FF2B5EF4-FFF2-40B4-BE49-F238E27FC236}">
                      <a16:creationId xmlns:a16="http://schemas.microsoft.com/office/drawing/2014/main" id="{F62DBC5C-C358-AB43-AD44-E073ED59BD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38">
                  <a:extLst>
                    <a:ext uri="{FF2B5EF4-FFF2-40B4-BE49-F238E27FC236}">
                      <a16:creationId xmlns:a16="http://schemas.microsoft.com/office/drawing/2014/main" id="{AB3BE02F-D48C-694F-A097-2496FC9D5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Rectangle 38">
                  <a:extLst>
                    <a:ext uri="{FF2B5EF4-FFF2-40B4-BE49-F238E27FC236}">
                      <a16:creationId xmlns:a16="http://schemas.microsoft.com/office/drawing/2014/main" id="{AB3BE02F-D48C-694F-A097-2496FC9D5B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41">
                  <a:extLst>
                    <a:ext uri="{FF2B5EF4-FFF2-40B4-BE49-F238E27FC236}">
                      <a16:creationId xmlns:a16="http://schemas.microsoft.com/office/drawing/2014/main" id="{58C62CAC-47BC-E14C-9F32-7B731B80BC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41">
                  <a:extLst>
                    <a:ext uri="{FF2B5EF4-FFF2-40B4-BE49-F238E27FC236}">
                      <a16:creationId xmlns:a16="http://schemas.microsoft.com/office/drawing/2014/main" id="{58C62CAC-47BC-E14C-9F32-7B731B80BC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42">
                  <a:extLst>
                    <a:ext uri="{FF2B5EF4-FFF2-40B4-BE49-F238E27FC236}">
                      <a16:creationId xmlns:a16="http://schemas.microsoft.com/office/drawing/2014/main" id="{7CE2B1C9-C7A3-8A4E-AA3D-96A04E72E6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42">
                  <a:extLst>
                    <a:ext uri="{FF2B5EF4-FFF2-40B4-BE49-F238E27FC236}">
                      <a16:creationId xmlns:a16="http://schemas.microsoft.com/office/drawing/2014/main" id="{7CE2B1C9-C7A3-8A4E-AA3D-96A04E72E6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27">
                  <a:extLst>
                    <a:ext uri="{FF2B5EF4-FFF2-40B4-BE49-F238E27FC236}">
                      <a16:creationId xmlns:a16="http://schemas.microsoft.com/office/drawing/2014/main" id="{B7051B32-C1FA-894C-B2C7-265AA16EE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9" name="Rectangle 27">
                  <a:extLst>
                    <a:ext uri="{FF2B5EF4-FFF2-40B4-BE49-F238E27FC236}">
                      <a16:creationId xmlns:a16="http://schemas.microsoft.com/office/drawing/2014/main" id="{B7051B32-C1FA-894C-B2C7-265AA16EE9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2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1CECCC6-F8D6-F046-82B1-F6E65D768B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1CECCC6-F8D6-F046-82B1-F6E65D768B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8112AE3E-6F9D-2841-9FFE-08593DE0C1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8112AE3E-6F9D-2841-9FFE-08593DE0C1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5AA70A9F-53B0-EE44-806F-A56136BC7E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5AA70A9F-53B0-EE44-806F-A56136BC7E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2A677F47-DEF6-4D46-86B1-7D05668A14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2A677F47-DEF6-4D46-86B1-7D05668A14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96FFDD6-4FCC-E841-A3F9-BDD3A7BC42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96FFDD6-4FCC-E841-A3F9-BDD3A7BC42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7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3A70A49-7E50-5345-B600-847E74C6EC8D}"/>
                </a:ext>
              </a:extLst>
            </p:cNvPr>
            <p:cNvCxnSpPr>
              <a:cxnSpLocks/>
              <a:stCxn id="110" idx="5"/>
              <a:endCxn id="114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62D4193B-2CB0-084C-B7AD-3B01A6803B63}"/>
                </a:ext>
              </a:extLst>
            </p:cNvPr>
            <p:cNvCxnSpPr>
              <a:cxnSpLocks/>
              <a:stCxn id="112" idx="3"/>
              <a:endCxn id="110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BDDE96B1-B438-034A-A0F9-D440072B6042}"/>
                </a:ext>
              </a:extLst>
            </p:cNvPr>
            <p:cNvCxnSpPr>
              <a:cxnSpLocks/>
              <a:stCxn id="111" idx="5"/>
              <a:endCxn id="110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C34769B1-94C4-AF41-A2B5-317A3CA1BAA8}"/>
                </a:ext>
              </a:extLst>
            </p:cNvPr>
            <p:cNvCxnSpPr>
              <a:cxnSpLocks/>
              <a:stCxn id="110" idx="3"/>
              <a:endCxn id="113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06201C4-EDB4-E546-8E00-2B0C5E820C7B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88E525B7-8571-6343-9E8B-003AE36C7EA2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F74161B-BA13-E24A-BF55-AC7A0181E187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6651DFAC-4DAE-5648-9F05-A9039C950CD3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4EC11E5-EF1D-ED41-877B-DFAC3E2FB1D0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44835B8-7CF8-D747-A56A-E678AE84C7EE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FC1ECDB-0362-D24D-829D-3609E66E29E9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57471195-1682-8040-AE22-C8709D0BEFC6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D77EA490-4CCF-B346-BE5A-75401E9B168B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D77EA490-4CCF-B346-BE5A-75401E9B16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21374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Nachrichten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425225" cy="4335140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Versand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𝑅𝑆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/>
                  <a:t>an Elter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Elter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mit CPD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</a:t>
                </a:r>
                <a:r>
                  <a:rPr lang="de-DE" u="sng" dirty="0"/>
                  <a:t>alle Nachrichten der Kinder</a:t>
                </a:r>
                <a:r>
                  <a:rPr lang="de-DE" dirty="0"/>
                  <a:t> und der anderen Eltern bei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angekommen sind</a:t>
                </a:r>
              </a:p>
              <a:p>
                <a:pPr lvl="2"/>
                <a:r>
                  <a:rPr lang="de-DE" dirty="0"/>
                  <a:t>Unterschiedliche Elternnachrichten einzuberechnen</a:t>
                </a:r>
              </a:p>
              <a:p>
                <a:r>
                  <a:rPr lang="de-DE" dirty="0"/>
                  <a:t>Berechnung</a:t>
                </a:r>
              </a:p>
              <a:p>
                <a:pPr lvl="1"/>
                <a:r>
                  <a:rPr lang="de-DE" dirty="0"/>
                  <a:t>Gemeinsame Variable (unterschiedlich pro Elter):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𝑅𝑆</m:t>
                        </m:r>
                      </m:sub>
                    </m:sSub>
                  </m:oMath>
                </a14:m>
                <a:r>
                  <a:rPr lang="de-DE" dirty="0"/>
                  <a:t> aussummieren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Eltern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r>
                  <a:rPr lang="de-DE" u="sng" dirty="0"/>
                  <a:t>Lokales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zur Wiederverwendung / Zusammenfassung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Ch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𝑇𝑅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425225" cy="4335140"/>
              </a:xfrm>
              <a:blipFill>
                <a:blip r:embed="rId3"/>
                <a:stretch>
                  <a:fillRect l="-1955" t="-2632" b="-365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F8BB15B-8909-1040-9A93-2FC1E11AE3AD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27">
                  <a:extLst>
                    <a:ext uri="{FF2B5EF4-FFF2-40B4-BE49-F238E27FC236}">
                      <a16:creationId xmlns:a16="http://schemas.microsoft.com/office/drawing/2014/main" id="{584A3072-28AF-7840-82EF-C34654866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27">
                  <a:extLst>
                    <a:ext uri="{FF2B5EF4-FFF2-40B4-BE49-F238E27FC236}">
                      <a16:creationId xmlns:a16="http://schemas.microsoft.com/office/drawing/2014/main" id="{584A3072-28AF-7840-82EF-C346548660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30">
                  <a:extLst>
                    <a:ext uri="{FF2B5EF4-FFF2-40B4-BE49-F238E27FC236}">
                      <a16:creationId xmlns:a16="http://schemas.microsoft.com/office/drawing/2014/main" id="{31B561A5-ACB0-B841-B5E2-1AB8CADB6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30">
                  <a:extLst>
                    <a:ext uri="{FF2B5EF4-FFF2-40B4-BE49-F238E27FC236}">
                      <a16:creationId xmlns:a16="http://schemas.microsoft.com/office/drawing/2014/main" id="{31B561A5-ACB0-B841-B5E2-1AB8CADB6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35">
                  <a:extLst>
                    <a:ext uri="{FF2B5EF4-FFF2-40B4-BE49-F238E27FC236}">
                      <a16:creationId xmlns:a16="http://schemas.microsoft.com/office/drawing/2014/main" id="{DE4C71FF-A8EC-F640-8624-B8C405A9F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35">
                  <a:extLst>
                    <a:ext uri="{FF2B5EF4-FFF2-40B4-BE49-F238E27FC236}">
                      <a16:creationId xmlns:a16="http://schemas.microsoft.com/office/drawing/2014/main" id="{DE4C71FF-A8EC-F640-8624-B8C405A9F6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36">
                  <a:extLst>
                    <a:ext uri="{FF2B5EF4-FFF2-40B4-BE49-F238E27FC236}">
                      <a16:creationId xmlns:a16="http://schemas.microsoft.com/office/drawing/2014/main" id="{B68C831C-8AD7-724B-9573-4C0DD8D6B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36">
                  <a:extLst>
                    <a:ext uri="{FF2B5EF4-FFF2-40B4-BE49-F238E27FC236}">
                      <a16:creationId xmlns:a16="http://schemas.microsoft.com/office/drawing/2014/main" id="{B68C831C-8AD7-724B-9573-4C0DD8D6BF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37">
                  <a:extLst>
                    <a:ext uri="{FF2B5EF4-FFF2-40B4-BE49-F238E27FC236}">
                      <a16:creationId xmlns:a16="http://schemas.microsoft.com/office/drawing/2014/main" id="{C62F3D39-E73F-854B-9FEF-5C4C564CB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37">
                  <a:extLst>
                    <a:ext uri="{FF2B5EF4-FFF2-40B4-BE49-F238E27FC236}">
                      <a16:creationId xmlns:a16="http://schemas.microsoft.com/office/drawing/2014/main" id="{C62F3D39-E73F-854B-9FEF-5C4C564CB3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38">
                  <a:extLst>
                    <a:ext uri="{FF2B5EF4-FFF2-40B4-BE49-F238E27FC236}">
                      <a16:creationId xmlns:a16="http://schemas.microsoft.com/office/drawing/2014/main" id="{2C42DAFB-79F2-574C-BACC-965C7283B0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Rectangle 38">
                  <a:extLst>
                    <a:ext uri="{FF2B5EF4-FFF2-40B4-BE49-F238E27FC236}">
                      <a16:creationId xmlns:a16="http://schemas.microsoft.com/office/drawing/2014/main" id="{2C42DAFB-79F2-574C-BACC-965C7283B0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41">
                  <a:extLst>
                    <a:ext uri="{FF2B5EF4-FFF2-40B4-BE49-F238E27FC236}">
                      <a16:creationId xmlns:a16="http://schemas.microsoft.com/office/drawing/2014/main" id="{430A9229-01A3-0C42-8380-A33FD10A2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41">
                  <a:extLst>
                    <a:ext uri="{FF2B5EF4-FFF2-40B4-BE49-F238E27FC236}">
                      <a16:creationId xmlns:a16="http://schemas.microsoft.com/office/drawing/2014/main" id="{430A9229-01A3-0C42-8380-A33FD10A2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42">
                  <a:extLst>
                    <a:ext uri="{FF2B5EF4-FFF2-40B4-BE49-F238E27FC236}">
                      <a16:creationId xmlns:a16="http://schemas.microsoft.com/office/drawing/2014/main" id="{526972D1-BED4-8B4D-95E3-E9A932C52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42">
                  <a:extLst>
                    <a:ext uri="{FF2B5EF4-FFF2-40B4-BE49-F238E27FC236}">
                      <a16:creationId xmlns:a16="http://schemas.microsoft.com/office/drawing/2014/main" id="{526972D1-BED4-8B4D-95E3-E9A932C521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27">
                  <a:extLst>
                    <a:ext uri="{FF2B5EF4-FFF2-40B4-BE49-F238E27FC236}">
                      <a16:creationId xmlns:a16="http://schemas.microsoft.com/office/drawing/2014/main" id="{E88C59FE-B523-554F-BB22-AB86FA394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9" name="Rectangle 27">
                  <a:extLst>
                    <a:ext uri="{FF2B5EF4-FFF2-40B4-BE49-F238E27FC236}">
                      <a16:creationId xmlns:a16="http://schemas.microsoft.com/office/drawing/2014/main" id="{E88C59FE-B523-554F-BB22-AB86FA3943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2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38E9A79-70FD-F349-B4F9-17BDA61464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38E9A79-70FD-F349-B4F9-17BDA6146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4FF940B-AD1D-5641-9D83-5EAE9BB866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4FF940B-AD1D-5641-9D83-5EAE9BB866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3ABE38CA-A4D0-DC43-86AB-C91A054A05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3ABE38CA-A4D0-DC43-86AB-C91A054A05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A2DBE484-92C4-EC42-B2EA-B328A859D4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A2DBE484-92C4-EC42-B2EA-B328A859D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AFA57CF9-FFEE-F04C-8196-5CD9F9577E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AFA57CF9-FFEE-F04C-8196-5CD9F9577E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7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46EFC2D-8696-2C42-BD55-1152664D2177}"/>
                </a:ext>
              </a:extLst>
            </p:cNvPr>
            <p:cNvCxnSpPr>
              <a:cxnSpLocks/>
              <a:stCxn id="110" idx="5"/>
              <a:endCxn id="114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F7E7FC3-431A-AE4B-88CF-38E956557A32}"/>
                </a:ext>
              </a:extLst>
            </p:cNvPr>
            <p:cNvCxnSpPr>
              <a:cxnSpLocks/>
              <a:stCxn id="112" idx="3"/>
              <a:endCxn id="110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81B10CBB-ED3C-424D-8D10-F24D3F871EB5}"/>
                </a:ext>
              </a:extLst>
            </p:cNvPr>
            <p:cNvCxnSpPr>
              <a:cxnSpLocks/>
              <a:stCxn id="111" idx="5"/>
              <a:endCxn id="110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EC006A0-82D8-4743-A186-16FAEC6452C0}"/>
                </a:ext>
              </a:extLst>
            </p:cNvPr>
            <p:cNvCxnSpPr>
              <a:cxnSpLocks/>
              <a:stCxn id="110" idx="3"/>
              <a:endCxn id="113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0452929-22B5-6D48-A467-0181F8BA2ADB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FE0A3AD-5135-8241-AC3E-66F6992204A4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57BF3AD8-9ABA-B24B-9EDB-8C565FCAD8DD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5408F925-1DFB-5348-AD91-C1551BF2125E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448C980-60AF-3741-BC61-3E5523798211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BB36F532-F108-984E-8990-3E6EA3F8E185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32483B68-610A-6544-86F8-98808E732C2E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0E7B1580-9341-174C-AF31-C26460FFA91F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43156EB5-2F16-B440-B770-B63B70A86B4B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43156EB5-2F16-B440-B770-B63B70A86B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88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Nachrichten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979415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Berechnung der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𝑅𝑆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de-DE" dirty="0"/>
                  <a:t> an Elter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: </a:t>
                </a:r>
              </a:p>
              <a:p>
                <a:pPr lvl="2"/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𝑅𝑆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eqArr>
                        </m:sub>
                        <m:sup/>
                        <m:e>
                          <m:r>
                            <a:rPr lang="de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Pa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∖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eqArr>
                            </m:sub>
                            <m:sup/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|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  <m:nary>
                                <m:naryPr>
                                  <m:chr m:val="∏"/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dirty="0"/>
                  <a:t>: alle Nachrichten der Kinder</a:t>
                </a:r>
              </a:p>
              <a:p>
                <a:pPr lvl="1"/>
                <a:r>
                  <a:rPr lang="de-DE" dirty="0"/>
                  <a:t>Inneres Produkt: </a:t>
                </a:r>
                <a:br>
                  <a:rPr lang="de-DE" dirty="0"/>
                </a:br>
                <a:r>
                  <a:rPr lang="de-DE" dirty="0"/>
                  <a:t>alle 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der anderen Eltern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Innere Summe: Aussummierung der anderen Eltern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Äußere Summe: Aussummierung der Variable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selbst</a:t>
                </a:r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979415" cy="4240848"/>
              </a:xfrm>
              <a:blipFill>
                <a:blip r:embed="rId2"/>
                <a:stretch>
                  <a:fillRect l="-2063" t="-12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64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3434BA2-BFD0-854B-983F-FFA163307F49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27">
                  <a:extLst>
                    <a:ext uri="{FF2B5EF4-FFF2-40B4-BE49-F238E27FC236}">
                      <a16:creationId xmlns:a16="http://schemas.microsoft.com/office/drawing/2014/main" id="{F7B0ECD5-4C8E-914F-9F49-0602ABFCFD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27">
                  <a:extLst>
                    <a:ext uri="{FF2B5EF4-FFF2-40B4-BE49-F238E27FC236}">
                      <a16:creationId xmlns:a16="http://schemas.microsoft.com/office/drawing/2014/main" id="{F7B0ECD5-4C8E-914F-9F49-0602ABFCF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30">
                  <a:extLst>
                    <a:ext uri="{FF2B5EF4-FFF2-40B4-BE49-F238E27FC236}">
                      <a16:creationId xmlns:a16="http://schemas.microsoft.com/office/drawing/2014/main" id="{8B930511-1392-D749-AB4A-536276DA8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30">
                  <a:extLst>
                    <a:ext uri="{FF2B5EF4-FFF2-40B4-BE49-F238E27FC236}">
                      <a16:creationId xmlns:a16="http://schemas.microsoft.com/office/drawing/2014/main" id="{8B930511-1392-D749-AB4A-536276DA84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35">
                  <a:extLst>
                    <a:ext uri="{FF2B5EF4-FFF2-40B4-BE49-F238E27FC236}">
                      <a16:creationId xmlns:a16="http://schemas.microsoft.com/office/drawing/2014/main" id="{C3EA6444-8B32-194C-96CB-26421F52F3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35">
                  <a:extLst>
                    <a:ext uri="{FF2B5EF4-FFF2-40B4-BE49-F238E27FC236}">
                      <a16:creationId xmlns:a16="http://schemas.microsoft.com/office/drawing/2014/main" id="{C3EA6444-8B32-194C-96CB-26421F52F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36">
                  <a:extLst>
                    <a:ext uri="{FF2B5EF4-FFF2-40B4-BE49-F238E27FC236}">
                      <a16:creationId xmlns:a16="http://schemas.microsoft.com/office/drawing/2014/main" id="{4FB220BF-62DD-C346-998C-97DA0DCC5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Rectangle 36">
                  <a:extLst>
                    <a:ext uri="{FF2B5EF4-FFF2-40B4-BE49-F238E27FC236}">
                      <a16:creationId xmlns:a16="http://schemas.microsoft.com/office/drawing/2014/main" id="{4FB220BF-62DD-C346-998C-97DA0DCC5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37">
                  <a:extLst>
                    <a:ext uri="{FF2B5EF4-FFF2-40B4-BE49-F238E27FC236}">
                      <a16:creationId xmlns:a16="http://schemas.microsoft.com/office/drawing/2014/main" id="{CE9AF7A6-F9CD-3245-8E2C-DC7F26A71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37">
                  <a:extLst>
                    <a:ext uri="{FF2B5EF4-FFF2-40B4-BE49-F238E27FC236}">
                      <a16:creationId xmlns:a16="http://schemas.microsoft.com/office/drawing/2014/main" id="{CE9AF7A6-F9CD-3245-8E2C-DC7F26A71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38">
                  <a:extLst>
                    <a:ext uri="{FF2B5EF4-FFF2-40B4-BE49-F238E27FC236}">
                      <a16:creationId xmlns:a16="http://schemas.microsoft.com/office/drawing/2014/main" id="{6AE1E84C-18C2-084D-9503-7982754D3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38">
                  <a:extLst>
                    <a:ext uri="{FF2B5EF4-FFF2-40B4-BE49-F238E27FC236}">
                      <a16:creationId xmlns:a16="http://schemas.microsoft.com/office/drawing/2014/main" id="{6AE1E84C-18C2-084D-9503-7982754D38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41">
                  <a:extLst>
                    <a:ext uri="{FF2B5EF4-FFF2-40B4-BE49-F238E27FC236}">
                      <a16:creationId xmlns:a16="http://schemas.microsoft.com/office/drawing/2014/main" id="{5AD5F574-8588-CB40-BBA5-A0C2DCF4A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41">
                  <a:extLst>
                    <a:ext uri="{FF2B5EF4-FFF2-40B4-BE49-F238E27FC236}">
                      <a16:creationId xmlns:a16="http://schemas.microsoft.com/office/drawing/2014/main" id="{5AD5F574-8588-CB40-BBA5-A0C2DCF4A4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42">
                  <a:extLst>
                    <a:ext uri="{FF2B5EF4-FFF2-40B4-BE49-F238E27FC236}">
                      <a16:creationId xmlns:a16="http://schemas.microsoft.com/office/drawing/2014/main" id="{A754C5F3-F5E0-BE49-A098-3ABD876BA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42">
                  <a:extLst>
                    <a:ext uri="{FF2B5EF4-FFF2-40B4-BE49-F238E27FC236}">
                      <a16:creationId xmlns:a16="http://schemas.microsoft.com/office/drawing/2014/main" id="{A754C5F3-F5E0-BE49-A098-3ABD876BA7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27">
                  <a:extLst>
                    <a:ext uri="{FF2B5EF4-FFF2-40B4-BE49-F238E27FC236}">
                      <a16:creationId xmlns:a16="http://schemas.microsoft.com/office/drawing/2014/main" id="{DE0AAA54-34AB-5C4C-91E4-085902F2B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1" name="Rectangle 27">
                  <a:extLst>
                    <a:ext uri="{FF2B5EF4-FFF2-40B4-BE49-F238E27FC236}">
                      <a16:creationId xmlns:a16="http://schemas.microsoft.com/office/drawing/2014/main" id="{DE0AAA54-34AB-5C4C-91E4-085902F2B6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B8C27153-4D01-4B42-B43E-F2594D20F4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B8C27153-4D01-4B42-B43E-F2594D20F4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3136277F-0F73-FD4F-AE8C-F442EE6C2F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3136277F-0F73-FD4F-AE8C-F442EE6C2F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A5262CA-32AE-D34D-B18F-C4FBF0CC23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A5262CA-32AE-D34D-B18F-C4FBF0CC2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8EFDC340-4A93-BA41-943F-CF897CD9FF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8EFDC340-4A93-BA41-943F-CF897CD9FF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0A04C538-CF2E-7B4F-88AD-B4EDA2A008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0A04C538-CF2E-7B4F-88AD-B4EDA2A008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EB931BB9-94DD-6A48-9339-6A454584C901}"/>
                </a:ext>
              </a:extLst>
            </p:cNvPr>
            <p:cNvCxnSpPr>
              <a:cxnSpLocks/>
              <a:stCxn id="112" idx="5"/>
              <a:endCxn id="116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82C72937-B7BF-CD4D-8AF9-160E39184D89}"/>
                </a:ext>
              </a:extLst>
            </p:cNvPr>
            <p:cNvCxnSpPr>
              <a:cxnSpLocks/>
              <a:stCxn id="114" idx="3"/>
              <a:endCxn id="112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5CF96B-811F-2240-BC2C-1362D2EFA926}"/>
                </a:ext>
              </a:extLst>
            </p:cNvPr>
            <p:cNvCxnSpPr>
              <a:cxnSpLocks/>
              <a:stCxn id="113" idx="5"/>
              <a:endCxn id="112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EAB3A2B-26D1-CC42-B12B-6B9BB48452B9}"/>
                </a:ext>
              </a:extLst>
            </p:cNvPr>
            <p:cNvCxnSpPr>
              <a:cxnSpLocks/>
              <a:stCxn id="112" idx="3"/>
              <a:endCxn id="115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EFE1365-D85A-744C-86C5-198025572B81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AE368863-5836-654F-99DA-79EF8CB054F8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5086B669-5AE5-2F4B-84DC-1E4D76E6FE13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052D4165-2991-AE42-908D-9B59EF1E2042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5C8251F-DFDD-8346-ACDD-9C7A454311AA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7EAEE549-540D-BE48-9182-68DF39F48D67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6DDE55A9-1173-F742-9984-D347DB500338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024598FB-7623-FB4D-AECC-4059D12D339E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CCB4686-DE96-5748-918D-57A4AFBADAE0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CCB4686-DE96-5748-918D-57A4AFBADA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926564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PP: Algorithmus – Initialisierung 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/>
              <a:lstStyle/>
              <a:p>
                <a:r>
                  <a:rPr lang="de-DE" dirty="0"/>
                  <a:t>Für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sonst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;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sonst</a:t>
                </a:r>
              </a:p>
              <a:p>
                <a:r>
                  <a:rPr lang="de-DE" dirty="0"/>
                  <a:t>Für alle Knoten ohne Eltern und nicht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r>
                  <a:rPr lang="de-DE" dirty="0"/>
                  <a:t> do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dirty="0"/>
                  <a:t> (Apriori-Wahrscheinlichkeiten)</a:t>
                </a:r>
              </a:p>
              <a:p>
                <a:r>
                  <a:rPr lang="de-DE" dirty="0"/>
                  <a:t>Für alle Knoten ohne Kinder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(uniform; wird am Ende normalisiert)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65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E5E4C1-FA7E-FE40-B370-4043D62D8F93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27">
                  <a:extLst>
                    <a:ext uri="{FF2B5EF4-FFF2-40B4-BE49-F238E27FC236}">
                      <a16:creationId xmlns:a16="http://schemas.microsoft.com/office/drawing/2014/main" id="{48E8EE99-505F-7C43-8B06-7AA530737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27">
                  <a:extLst>
                    <a:ext uri="{FF2B5EF4-FFF2-40B4-BE49-F238E27FC236}">
                      <a16:creationId xmlns:a16="http://schemas.microsoft.com/office/drawing/2014/main" id="{48E8EE99-505F-7C43-8B06-7AA530737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30">
                  <a:extLst>
                    <a:ext uri="{FF2B5EF4-FFF2-40B4-BE49-F238E27FC236}">
                      <a16:creationId xmlns:a16="http://schemas.microsoft.com/office/drawing/2014/main" id="{2A426E2B-F744-BB40-8372-2F53F72D2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30">
                  <a:extLst>
                    <a:ext uri="{FF2B5EF4-FFF2-40B4-BE49-F238E27FC236}">
                      <a16:creationId xmlns:a16="http://schemas.microsoft.com/office/drawing/2014/main" id="{2A426E2B-F744-BB40-8372-2F53F72D24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35">
                  <a:extLst>
                    <a:ext uri="{FF2B5EF4-FFF2-40B4-BE49-F238E27FC236}">
                      <a16:creationId xmlns:a16="http://schemas.microsoft.com/office/drawing/2014/main" id="{1CFBE0E9-C21F-DE49-BF37-E0CA0AEA3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35">
                  <a:extLst>
                    <a:ext uri="{FF2B5EF4-FFF2-40B4-BE49-F238E27FC236}">
                      <a16:creationId xmlns:a16="http://schemas.microsoft.com/office/drawing/2014/main" id="{1CFBE0E9-C21F-DE49-BF37-E0CA0AEA33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36">
                  <a:extLst>
                    <a:ext uri="{FF2B5EF4-FFF2-40B4-BE49-F238E27FC236}">
                      <a16:creationId xmlns:a16="http://schemas.microsoft.com/office/drawing/2014/main" id="{884EEA93-D156-274B-9BC7-ADB97057A1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36">
                  <a:extLst>
                    <a:ext uri="{FF2B5EF4-FFF2-40B4-BE49-F238E27FC236}">
                      <a16:creationId xmlns:a16="http://schemas.microsoft.com/office/drawing/2014/main" id="{884EEA93-D156-274B-9BC7-ADB97057A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37">
                  <a:extLst>
                    <a:ext uri="{FF2B5EF4-FFF2-40B4-BE49-F238E27FC236}">
                      <a16:creationId xmlns:a16="http://schemas.microsoft.com/office/drawing/2014/main" id="{C6B7C34B-84CC-B840-AC4F-89E4DA5F7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37">
                  <a:extLst>
                    <a:ext uri="{FF2B5EF4-FFF2-40B4-BE49-F238E27FC236}">
                      <a16:creationId xmlns:a16="http://schemas.microsoft.com/office/drawing/2014/main" id="{C6B7C34B-84CC-B840-AC4F-89E4DA5F79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38">
                  <a:extLst>
                    <a:ext uri="{FF2B5EF4-FFF2-40B4-BE49-F238E27FC236}">
                      <a16:creationId xmlns:a16="http://schemas.microsoft.com/office/drawing/2014/main" id="{8B3939DF-1CD5-E94F-999E-7C0379EF0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38">
                  <a:extLst>
                    <a:ext uri="{FF2B5EF4-FFF2-40B4-BE49-F238E27FC236}">
                      <a16:creationId xmlns:a16="http://schemas.microsoft.com/office/drawing/2014/main" id="{8B3939DF-1CD5-E94F-999E-7C0379EF0D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41">
                  <a:extLst>
                    <a:ext uri="{FF2B5EF4-FFF2-40B4-BE49-F238E27FC236}">
                      <a16:creationId xmlns:a16="http://schemas.microsoft.com/office/drawing/2014/main" id="{0448AE58-D2F0-2340-B674-4281A652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Rectangle 41">
                  <a:extLst>
                    <a:ext uri="{FF2B5EF4-FFF2-40B4-BE49-F238E27FC236}">
                      <a16:creationId xmlns:a16="http://schemas.microsoft.com/office/drawing/2014/main" id="{0448AE58-D2F0-2340-B674-4281A65204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42">
                  <a:extLst>
                    <a:ext uri="{FF2B5EF4-FFF2-40B4-BE49-F238E27FC236}">
                      <a16:creationId xmlns:a16="http://schemas.microsoft.com/office/drawing/2014/main" id="{335F3053-E613-A947-8162-74749456C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Rectangle 42">
                  <a:extLst>
                    <a:ext uri="{FF2B5EF4-FFF2-40B4-BE49-F238E27FC236}">
                      <a16:creationId xmlns:a16="http://schemas.microsoft.com/office/drawing/2014/main" id="{335F3053-E613-A947-8162-74749456C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27">
                  <a:extLst>
                    <a:ext uri="{FF2B5EF4-FFF2-40B4-BE49-F238E27FC236}">
                      <a16:creationId xmlns:a16="http://schemas.microsoft.com/office/drawing/2014/main" id="{AB2D88DB-F7A9-9141-B56C-99675822B9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7" name="Rectangle 27">
                  <a:extLst>
                    <a:ext uri="{FF2B5EF4-FFF2-40B4-BE49-F238E27FC236}">
                      <a16:creationId xmlns:a16="http://schemas.microsoft.com/office/drawing/2014/main" id="{AB2D88DB-F7A9-9141-B56C-99675822B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51B4B01B-F4B0-3F4B-8C82-1346763954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51B4B01B-F4B0-3F4B-8C82-1346763954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6B273B66-0E0A-9649-A92D-683A9EC6B6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6B273B66-0E0A-9649-A92D-683A9EC6B6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61DD2B95-9860-1843-BF69-ADE582E8B3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61DD2B95-9860-1843-BF69-ADE582E8B3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1C660E9B-E630-9D40-B995-118709B541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1C660E9B-E630-9D40-B995-118709B541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9F0F426E-599B-AF40-B435-F78C6099E9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9F0F426E-599B-AF40-B435-F78C6099E9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E9D09C51-0689-DA4E-A89E-65D58127F6C0}"/>
                </a:ext>
              </a:extLst>
            </p:cNvPr>
            <p:cNvCxnSpPr>
              <a:cxnSpLocks/>
              <a:stCxn id="118" idx="5"/>
              <a:endCxn id="122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B044A1E2-20D5-5544-8AE5-409D519F7736}"/>
                </a:ext>
              </a:extLst>
            </p:cNvPr>
            <p:cNvCxnSpPr>
              <a:cxnSpLocks/>
              <a:stCxn id="120" idx="3"/>
              <a:endCxn id="118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885E024D-A6D7-054B-8B04-D78837F833B3}"/>
                </a:ext>
              </a:extLst>
            </p:cNvPr>
            <p:cNvCxnSpPr>
              <a:cxnSpLocks/>
              <a:stCxn id="119" idx="5"/>
              <a:endCxn id="118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FF84CDFA-5CA9-F24E-891A-D8B43B7E5450}"/>
                </a:ext>
              </a:extLst>
            </p:cNvPr>
            <p:cNvCxnSpPr>
              <a:cxnSpLocks/>
              <a:stCxn id="118" idx="3"/>
              <a:endCxn id="121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6C73388B-FF59-D843-A442-25C9ABB6209D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E875261-C841-8B49-8BF4-070BA1CB85B3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189CDA52-2A64-1E48-A7AD-117BE2510AF1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6D0DFBC-E523-8147-A620-97C4966CA125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04F6E0C8-4703-6D47-BF18-C3D85DD7F31D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4FF6B56-20A5-E447-B197-E865FEBE15BD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88C21FFA-0A12-1949-830B-B292DB0FB140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CB9E020A-8FF3-2844-A8B9-16C9242DF583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67CEF2B-8625-4D4C-A90C-5D49F1EC2782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67CEF2B-8625-4D4C-A90C-5D49F1EC27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93929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Algorithmus – Prozedere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Iteriere bis keine Änderungen mehr passieren</a:t>
                </a:r>
              </a:p>
              <a:p>
                <a:pPr lvl="1"/>
                <a:r>
                  <a:rPr lang="de-DE" dirty="0"/>
                  <a:t>Für jeden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b="1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Nachrichten seiner Eltern erhalten hat, berechne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Nachrichten seiner Kinder erhalten hat, berechne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jeden Knoten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b="1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berechnet ist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Nachrichten seiner Kinder außer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erhalten hat, berechne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und sende es an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berechnet ist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Nachrichten seiner Eltern außer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erhalten hat, berechne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de-DE" dirty="0"/>
                  <a:t> und sende es an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Für jeden Knoten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Berechne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BEL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und normalisiere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BEL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entspricht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  <a:blipFill>
                <a:blip r:embed="rId2"/>
                <a:stretch>
                  <a:fillRect l="-195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66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61DCC6D-B935-7D44-B1DF-E89C6364C2DB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27">
                  <a:extLst>
                    <a:ext uri="{FF2B5EF4-FFF2-40B4-BE49-F238E27FC236}">
                      <a16:creationId xmlns:a16="http://schemas.microsoft.com/office/drawing/2014/main" id="{17D9C2FB-608E-354B-B571-58B545539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Rectangle 27">
                  <a:extLst>
                    <a:ext uri="{FF2B5EF4-FFF2-40B4-BE49-F238E27FC236}">
                      <a16:creationId xmlns:a16="http://schemas.microsoft.com/office/drawing/2014/main" id="{17D9C2FB-608E-354B-B571-58B5455399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Rectangle 30">
                  <a:extLst>
                    <a:ext uri="{FF2B5EF4-FFF2-40B4-BE49-F238E27FC236}">
                      <a16:creationId xmlns:a16="http://schemas.microsoft.com/office/drawing/2014/main" id="{E65F6A18-7BFC-7A40-BBBD-6C2E8189C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Rectangle 30">
                  <a:extLst>
                    <a:ext uri="{FF2B5EF4-FFF2-40B4-BE49-F238E27FC236}">
                      <a16:creationId xmlns:a16="http://schemas.microsoft.com/office/drawing/2014/main" id="{E65F6A18-7BFC-7A40-BBBD-6C2E8189C1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Rectangle 35">
                  <a:extLst>
                    <a:ext uri="{FF2B5EF4-FFF2-40B4-BE49-F238E27FC236}">
                      <a16:creationId xmlns:a16="http://schemas.microsoft.com/office/drawing/2014/main" id="{B4F6E887-8BF1-304B-8CE6-83FCA76CF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7" name="Rectangle 35">
                  <a:extLst>
                    <a:ext uri="{FF2B5EF4-FFF2-40B4-BE49-F238E27FC236}">
                      <a16:creationId xmlns:a16="http://schemas.microsoft.com/office/drawing/2014/main" id="{B4F6E887-8BF1-304B-8CE6-83FCA76CF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Rectangle 36">
                  <a:extLst>
                    <a:ext uri="{FF2B5EF4-FFF2-40B4-BE49-F238E27FC236}">
                      <a16:creationId xmlns:a16="http://schemas.microsoft.com/office/drawing/2014/main" id="{EDF7F3C8-F595-6E4C-84D4-2B7C0A759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68" name="Rectangle 36">
                  <a:extLst>
                    <a:ext uri="{FF2B5EF4-FFF2-40B4-BE49-F238E27FC236}">
                      <a16:creationId xmlns:a16="http://schemas.microsoft.com/office/drawing/2014/main" id="{EDF7F3C8-F595-6E4C-84D4-2B7C0A759C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Rectangle 37">
                  <a:extLst>
                    <a:ext uri="{FF2B5EF4-FFF2-40B4-BE49-F238E27FC236}">
                      <a16:creationId xmlns:a16="http://schemas.microsoft.com/office/drawing/2014/main" id="{372B94B9-EEF6-974F-8A80-AB70227BF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Rectangle 37">
                  <a:extLst>
                    <a:ext uri="{FF2B5EF4-FFF2-40B4-BE49-F238E27FC236}">
                      <a16:creationId xmlns:a16="http://schemas.microsoft.com/office/drawing/2014/main" id="{372B94B9-EEF6-974F-8A80-AB70227BFA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38">
                  <a:extLst>
                    <a:ext uri="{FF2B5EF4-FFF2-40B4-BE49-F238E27FC236}">
                      <a16:creationId xmlns:a16="http://schemas.microsoft.com/office/drawing/2014/main" id="{92D2EAEB-1F68-054E-BA28-99D36ED30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Rectangle 38">
                  <a:extLst>
                    <a:ext uri="{FF2B5EF4-FFF2-40B4-BE49-F238E27FC236}">
                      <a16:creationId xmlns:a16="http://schemas.microsoft.com/office/drawing/2014/main" id="{92D2EAEB-1F68-054E-BA28-99D36ED30D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41">
                  <a:extLst>
                    <a:ext uri="{FF2B5EF4-FFF2-40B4-BE49-F238E27FC236}">
                      <a16:creationId xmlns:a16="http://schemas.microsoft.com/office/drawing/2014/main" id="{A6899F44-EA31-3C4B-8086-7425965B1B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Rectangle 41">
                  <a:extLst>
                    <a:ext uri="{FF2B5EF4-FFF2-40B4-BE49-F238E27FC236}">
                      <a16:creationId xmlns:a16="http://schemas.microsoft.com/office/drawing/2014/main" id="{A6899F44-EA31-3C4B-8086-7425965B1B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42">
                  <a:extLst>
                    <a:ext uri="{FF2B5EF4-FFF2-40B4-BE49-F238E27FC236}">
                      <a16:creationId xmlns:a16="http://schemas.microsoft.com/office/drawing/2014/main" id="{5525D61D-2B0C-4246-8753-85E37FCD01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Rectangle 42">
                  <a:extLst>
                    <a:ext uri="{FF2B5EF4-FFF2-40B4-BE49-F238E27FC236}">
                      <a16:creationId xmlns:a16="http://schemas.microsoft.com/office/drawing/2014/main" id="{5525D61D-2B0C-4246-8753-85E37FCD0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27">
                  <a:extLst>
                    <a:ext uri="{FF2B5EF4-FFF2-40B4-BE49-F238E27FC236}">
                      <a16:creationId xmlns:a16="http://schemas.microsoft.com/office/drawing/2014/main" id="{149EAED5-2A80-8849-8AFC-AE695AB6B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3" name="Rectangle 27">
                  <a:extLst>
                    <a:ext uri="{FF2B5EF4-FFF2-40B4-BE49-F238E27FC236}">
                      <a16:creationId xmlns:a16="http://schemas.microsoft.com/office/drawing/2014/main" id="{149EAED5-2A80-8849-8AFC-AE695AB6B9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CD5C9B40-3558-954C-B7B0-94E6622A52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CD5C9B40-3558-954C-B7B0-94E6622A52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9800DAB3-C5AA-864F-9952-13CEB9E17B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9800DAB3-C5AA-864F-9952-13CEB9E17B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B29AC1F6-D1D1-3347-8C7D-85C1E9EA31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B29AC1F6-D1D1-3347-8C7D-85C1E9EA3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A7C91F16-0895-024C-BFB4-B9525822FE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A7C91F16-0895-024C-BFB4-B9525822FE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D8FC1D61-9987-0B4C-9E74-B31A7C06E5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D8FC1D61-9987-0B4C-9E74-B31A7C06E5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0B10EEAD-A09E-9E4D-86A9-8D29D297F74F}"/>
                </a:ext>
              </a:extLst>
            </p:cNvPr>
            <p:cNvCxnSpPr>
              <a:cxnSpLocks/>
              <a:stCxn id="174" idx="5"/>
              <a:endCxn id="178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2473CD85-452A-1B40-A05B-F90C7AEFA081}"/>
                </a:ext>
              </a:extLst>
            </p:cNvPr>
            <p:cNvCxnSpPr>
              <a:cxnSpLocks/>
              <a:stCxn id="176" idx="3"/>
              <a:endCxn id="174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41CEF271-72F7-F347-ADC5-46862C8BAB00}"/>
                </a:ext>
              </a:extLst>
            </p:cNvPr>
            <p:cNvCxnSpPr>
              <a:cxnSpLocks/>
              <a:stCxn id="175" idx="5"/>
              <a:endCxn id="174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29C00426-BCB7-924F-B77D-F82B7C0524AC}"/>
                </a:ext>
              </a:extLst>
            </p:cNvPr>
            <p:cNvCxnSpPr>
              <a:cxnSpLocks/>
              <a:stCxn id="174" idx="3"/>
              <a:endCxn id="177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ACE81E5-C4FE-D440-A6A9-2A83FF369982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9FAD5275-0861-BC48-915F-33D29E914B23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F690AD5-FB63-DB4B-9BF8-E2762C65A6BE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5424D662-74BE-024D-AEFE-335E691B708B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F72868A-15CD-F64E-A7D2-CDB5942460B0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232E7CE8-E913-1A42-A1A4-AB1DD8B8C4D0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C9E7E56F-CCC4-D349-B508-263E8942DBBF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B157DF1E-2874-D24F-AF99-70ECBD570237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AFB45667-37AA-6447-B338-5A6D06BB3149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AFB45667-37AA-6447-B338-5A6D06BB31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48556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4A9-F53B-9A4E-B52F-7311C891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PP: Analyse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Komplexität von PP </a:t>
                </a:r>
              </a:p>
              <a:p>
                <a:pPr lvl="1"/>
                <a:r>
                  <a:rPr lang="de-DE" dirty="0"/>
                  <a:t>Konvergiert in Zeit proportional zum Durchmesser des </a:t>
                </a:r>
                <a:r>
                  <a:rPr lang="de-DE" dirty="0" err="1"/>
                  <a:t>Polytrees</a:t>
                </a:r>
                <a:endParaRPr lang="de-DE" dirty="0"/>
              </a:p>
              <a:p>
                <a:pPr lvl="2"/>
                <a:r>
                  <a:rPr lang="de-DE" dirty="0"/>
                  <a:t>Durchmesser = größter Abstand zwischen zwei Knoten, max.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Arbeit pro Knoten ist proportional zur Größe der CPD</a:t>
                </a:r>
              </a:p>
              <a:p>
                <a:pPr lvl="1"/>
                <a:r>
                  <a:rPr lang="de-DE" dirty="0"/>
                  <a:t>Laufzeitkomplexität: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func>
                              <m:funcPr>
                                <m:ctrlP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r>
                  <a:rPr lang="de-DE" dirty="0"/>
                  <a:t>PP funktioniert nur, weil das BN </a:t>
                </a:r>
                <a:r>
                  <a:rPr lang="de-DE" i="1" dirty="0"/>
                  <a:t>azyklisch</a:t>
                </a:r>
                <a:r>
                  <a:rPr lang="de-DE" dirty="0"/>
                  <a:t> ist</a:t>
                </a:r>
              </a:p>
              <a:p>
                <a:pPr lvl="1"/>
                <a:r>
                  <a:rPr lang="de-DE" dirty="0"/>
                  <a:t>Bei Zyklen würde Information doppelt ankommen</a:t>
                </a:r>
              </a:p>
              <a:p>
                <a:pPr lvl="1"/>
                <a:r>
                  <a:rPr lang="de-DE" dirty="0"/>
                  <a:t>Idee: Zyklen in allgemeinen BNs in Cluster zusammenfassen um einen azyklischen Graphen zu erhalten ➝ </a:t>
                </a:r>
                <a:r>
                  <a:rPr lang="de-DE" dirty="0">
                    <a:solidFill>
                      <a:schemeClr val="accent1"/>
                    </a:solidFill>
                  </a:rPr>
                  <a:t>Jtree</a:t>
                </a:r>
              </a:p>
              <a:p>
                <a:pPr lvl="1"/>
                <a:r>
                  <a:rPr lang="de-DE" dirty="0"/>
                  <a:t>PP auf beliebigen Graphen ➝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Loopy</a:t>
                </a:r>
                <a:r>
                  <a:rPr lang="de-DE" dirty="0">
                    <a:solidFill>
                      <a:schemeClr val="accent1"/>
                    </a:solidFill>
                  </a:rPr>
                  <a:t> belief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propagation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Korrekt in azyklischen Graphen, beliebig falsch sonst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EF8B24-35B1-7D41-A76C-16DCE058B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  <a:blipFill>
                <a:blip r:embed="rId2"/>
                <a:stretch>
                  <a:fillRect l="-1955" t="-2687" r="-24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21B6C-3D66-C346-B3C2-D5B44F680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80DFC-5A1E-5E45-A170-3349E73C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38CA-1531-A34A-8DE6-0A8014C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67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AFC16B4-E9AC-1643-A61F-AECB5E409694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DC9288FA-0698-C144-93BD-60D6AC200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DC9288FA-0698-C144-93BD-60D6AC200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E5787BB9-77AE-F645-8083-40F6F4CB0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E5787BB9-77AE-F645-8083-40F6F4CB0C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24A0A116-863D-A640-88C8-ED0E1BE86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24A0A116-863D-A640-88C8-ED0E1BE867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2F330F9C-6E8A-2649-9D70-CF5E4E405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2F330F9C-6E8A-2649-9D70-CF5E4E405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EC2FCD2A-205D-A74C-8BA3-2C7644242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EC2FCD2A-205D-A74C-8BA3-2C7644242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37140185-2BEB-BD4C-877F-457A2476E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37140185-2BEB-BD4C-877F-457A2476ED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E01D709C-F980-DD4E-B19A-7146B3C95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E01D709C-F980-DD4E-B19A-7146B3C95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8612F094-570F-7146-9B46-2C499244BA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8612F094-570F-7146-9B46-2C499244BA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0E95B025-9552-4F4F-8DC9-F54E4AAB3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0E95B025-9552-4F4F-8DC9-F54E4AAB3A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7381097-27A3-9C43-ABD6-C48DF9B14F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7381097-27A3-9C43-ABD6-C48DF9B14F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DA746E9F-E99F-1144-B202-39874F05F7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DA746E9F-E99F-1144-B202-39874F05F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D73A366-95FC-1C4F-8E09-30C8DB4EBE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D73A366-95FC-1C4F-8E09-30C8DB4EB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3612F49E-9967-0E4A-9EEB-82ECE74AD4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3612F49E-9967-0E4A-9EEB-82ECE74AD4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AB45A206-8329-8948-99F8-BB80A245E7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AB45A206-8329-8948-99F8-BB80A245E7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AEB41F80-1E57-794E-BE61-0DA418C3E1F3}"/>
                </a:ext>
              </a:extLst>
            </p:cNvPr>
            <p:cNvCxnSpPr>
              <a:cxnSpLocks/>
              <a:stCxn id="146" idx="5"/>
              <a:endCxn id="150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B2A3E329-9ECA-814A-95AE-CF575B853746}"/>
                </a:ext>
              </a:extLst>
            </p:cNvPr>
            <p:cNvCxnSpPr>
              <a:cxnSpLocks/>
              <a:stCxn id="148" idx="3"/>
              <a:endCxn id="146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6BD46CF9-D66F-E946-AE71-09BE7AE4D1A1}"/>
                </a:ext>
              </a:extLst>
            </p:cNvPr>
            <p:cNvCxnSpPr>
              <a:cxnSpLocks/>
              <a:stCxn id="147" idx="5"/>
              <a:endCxn id="146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FE627B39-15A3-164C-A69F-5FABAEAACFC7}"/>
                </a:ext>
              </a:extLst>
            </p:cNvPr>
            <p:cNvCxnSpPr>
              <a:cxnSpLocks/>
              <a:stCxn id="146" idx="3"/>
              <a:endCxn id="149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E4826777-CB20-4A45-A2B8-3783721176B8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A7231C8B-CCB0-5847-9C37-B94CB0CE41A8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D300D10B-4AA8-EF4F-B1F9-513FFE20E93C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B7B0078E-7BD4-874C-973A-51618256FAFB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95262C6A-DD2A-EA4C-919B-32FF18374528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9F3580D9-9FA2-4944-AD34-E944F736ED16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0ED22281-EDB8-0E44-AA6A-A6E34303D2A6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2C75AE68-2873-8D49-B768-74BB2709A13A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906B6B51-56D7-2F48-B073-282254F8D5A4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906B6B51-56D7-2F48-B073-282254F8D5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440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AAFA-925C-C444-8E8C-0EDB479E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 und Vergleich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08CFA-B621-F74B-A96B-2AEE79D81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240848"/>
          </a:xfrm>
        </p:spPr>
        <p:txBody>
          <a:bodyPr/>
          <a:lstStyle/>
          <a:p>
            <a:r>
              <a:rPr lang="de-DE" dirty="0"/>
              <a:t>PP: Vorläufer zu JT</a:t>
            </a:r>
          </a:p>
          <a:p>
            <a:pPr lvl="1"/>
            <a:r>
              <a:rPr lang="de-DE" dirty="0"/>
              <a:t>Anfragenbeantwortung auf </a:t>
            </a:r>
            <a:r>
              <a:rPr lang="de-DE" dirty="0" err="1"/>
              <a:t>Polytree</a:t>
            </a:r>
            <a:r>
              <a:rPr lang="de-DE" dirty="0"/>
              <a:t> BNs</a:t>
            </a:r>
          </a:p>
          <a:p>
            <a:pPr lvl="2"/>
            <a:r>
              <a:rPr lang="de-DE" dirty="0"/>
              <a:t>Möglich für Faktormodelle mit entsprechender Struktur zu adaptieren</a:t>
            </a:r>
          </a:p>
          <a:p>
            <a:pPr lvl="1"/>
            <a:r>
              <a:rPr lang="de-DE" dirty="0"/>
              <a:t>Beantwortet immer Anfragen an alle Zufallsvariablen im BN gegeben der gleichen Evidenz</a:t>
            </a:r>
          </a:p>
          <a:p>
            <a:pPr lvl="1"/>
            <a:r>
              <a:rPr lang="de-DE" dirty="0"/>
              <a:t>Komplexität: Baumweite = maximale Anzahl an Eltern</a:t>
            </a:r>
          </a:p>
          <a:p>
            <a:r>
              <a:rPr lang="de-DE" dirty="0"/>
              <a:t>Vergleich JT</a:t>
            </a:r>
          </a:p>
          <a:p>
            <a:pPr lvl="1"/>
            <a:r>
              <a:rPr lang="de-DE" dirty="0"/>
              <a:t>Anfragenbeantwortung auf generellen Faktormodellen / BNs</a:t>
            </a:r>
          </a:p>
          <a:p>
            <a:pPr lvl="1"/>
            <a:r>
              <a:rPr lang="de-DE" dirty="0"/>
              <a:t>Berechnet Anfragen an Menge von Zufallsvariablen gegeben der gleichen Evidenz auf kleineren Modellen als das Ursprungsmodell (im Gegensatz zu VE)</a:t>
            </a:r>
          </a:p>
          <a:p>
            <a:pPr lvl="2"/>
            <a:r>
              <a:rPr lang="de-DE" dirty="0"/>
              <a:t>Bei </a:t>
            </a:r>
            <a:r>
              <a:rPr lang="de-DE" dirty="0" err="1"/>
              <a:t>Polytree</a:t>
            </a:r>
            <a:r>
              <a:rPr lang="de-DE" dirty="0"/>
              <a:t> BNs tun JT und PP in etwa das gleiche</a:t>
            </a:r>
          </a:p>
          <a:p>
            <a:pPr lvl="1"/>
            <a:r>
              <a:rPr lang="de-DE" dirty="0"/>
              <a:t>Komplexität: Baumweite von unten durch die maximale Anzahl an Nachbarn / Eltern begrenzt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F26EB-E3B7-A648-9A4B-AC251101A3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D557F-492B-8E47-8014-D8C2EB9CF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87091-EE7F-CD42-A72D-D4B76632C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68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31899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349864" cy="4240848"/>
              </a:xfrm>
            </p:spPr>
            <p:txBody>
              <a:bodyPr/>
              <a:lstStyle/>
              <a:p>
                <a:r>
                  <a:rPr lang="de-DE" dirty="0"/>
                  <a:t>Naive </a:t>
                </a:r>
                <a:r>
                  <a:rPr lang="de-DE" dirty="0" err="1"/>
                  <a:t>Bayes</a:t>
                </a:r>
                <a:r>
                  <a:rPr lang="de-DE" dirty="0"/>
                  <a:t> </a:t>
                </a:r>
                <a:r>
                  <a:rPr lang="de-DE" dirty="0" err="1"/>
                  <a:t>Klassifizierer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Nichts </a:t>
                </a:r>
                <a:r>
                  <a:rPr lang="de-DE" dirty="0" err="1"/>
                  <a:t>auszusummieren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de-DE" dirty="0"/>
                  <a:t> und damit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=∅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Eigentlich will man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haben</a:t>
                </a:r>
              </a:p>
              <a:p>
                <a:pPr lvl="2"/>
                <a:r>
                  <a:rPr lang="de-DE" dirty="0"/>
                  <a:t>Zustandsanfrage gegeben Evidenz: </a:t>
                </a:r>
                <a:br>
                  <a:rPr lang="de-DE" dirty="0"/>
                </a:br>
                <a:r>
                  <a:rPr lang="de-DE" i="1" dirty="0"/>
                  <a:t>„Was ist der wahrscheinlichste Zustand der Zufallsvariablen, der die Evidenz hervorgerufen haben könnte?“</a:t>
                </a:r>
              </a:p>
              <a:p>
                <a:pPr lvl="2"/>
                <a:r>
                  <a:rPr lang="de-DE" dirty="0"/>
                  <a:t>Variablen ausmaximieren anstatt aussummieren</a:t>
                </a:r>
              </a:p>
              <a:p>
                <a:pPr lvl="1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349864" cy="4240848"/>
              </a:xfrm>
              <a:blipFill>
                <a:blip r:embed="rId3"/>
                <a:stretch>
                  <a:fillRect l="-1973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D47667-90C9-4B48-8908-06D2535CDE27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0106030-86B6-C147-9BB4-B0843B22C273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4172795-C03B-EF4D-B1D7-0DCAD241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93E180-BB2E-2640-9E0C-714A9581D312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39084B-DBF3-F341-BCF4-F3829662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62E975-ED41-BF45-9011-72B938F96F6B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2756879-A165-3844-B8ED-6B28493A8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2C74AD-A938-8C4A-A1CB-2963DA51CD6F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685B42-07BD-FD4B-9C4C-48FD2F457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24A5762-0419-A74E-A003-B679B03781DB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0156D9-88F5-6B40-A0A4-AC5C65EA4DDD}"/>
                </a:ext>
              </a:extLst>
            </p:cNvPr>
            <p:cNvCxnSpPr>
              <a:stCxn id="8" idx="3"/>
              <a:endCxn id="9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0DFD36-B31B-C74E-9393-B5D016C70848}"/>
                </a:ext>
              </a:extLst>
            </p:cNvPr>
            <p:cNvCxnSpPr>
              <a:cxnSpLocks/>
              <a:stCxn id="8" idx="3"/>
              <a:endCxn id="10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D71485-3B8D-B848-9FE1-4E081ABDBD9D}"/>
                </a:ext>
              </a:extLst>
            </p:cNvPr>
            <p:cNvCxnSpPr>
              <a:cxnSpLocks/>
              <a:stCxn id="8" idx="5"/>
              <a:endCxn id="11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96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B742-D642-744D-89DB-4DF458CD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Problem: Mehrfachanfragen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90A056-790B-714A-9973-388A481BBD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10647970" cy="4240848"/>
              </a:xfrm>
            </p:spPr>
            <p:txBody>
              <a:bodyPr/>
              <a:lstStyle/>
              <a:p>
                <a:r>
                  <a:rPr lang="de-DE" dirty="0"/>
                  <a:t>Inferenzproblem noch immer das gleiche: </a:t>
                </a:r>
                <a:r>
                  <a:rPr lang="de-DE" i="1" dirty="0">
                    <a:solidFill>
                      <a:schemeClr val="accent1"/>
                    </a:solidFill>
                  </a:rPr>
                  <a:t>Anfragebeantwortung</a:t>
                </a:r>
              </a:p>
              <a:p>
                <a:pPr lvl="1"/>
                <a:r>
                  <a:rPr lang="de-DE" dirty="0"/>
                  <a:t>Berechne die Antwort auf eine Anfrage gegeben eine vollständigen gemeinsamen Wahrscheinlichkeitsverteilung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Faktorisierung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in einem Modell kodiert</a:t>
                </a:r>
              </a:p>
              <a:p>
                <a:r>
                  <a:rPr lang="de-DE" dirty="0"/>
                  <a:t>Nur jetzt: eine </a:t>
                </a:r>
                <a:r>
                  <a:rPr lang="de-DE" i="1" dirty="0">
                    <a:solidFill>
                      <a:schemeClr val="accent1"/>
                    </a:solidFill>
                  </a:rPr>
                  <a:t>Menge von Anfragen</a:t>
                </a:r>
                <a:r>
                  <a:rPr lang="de-DE" dirty="0"/>
                  <a:t> gegeben eine vollständigen gemeinsamen Wahrscheinlichkeitsverteilung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Ziel: Möglichst effizient vorgehen</a:t>
                </a:r>
              </a:p>
              <a:p>
                <a:pPr lvl="1"/>
                <a:r>
                  <a:rPr lang="de-DE" dirty="0"/>
                  <a:t>Bzw. besser sein als VE, was immer wieder mit dem Original Eingabemodell anfängt</a:t>
                </a:r>
              </a:p>
              <a:p>
                <a:pPr lvl="3"/>
                <a:r>
                  <a:rPr lang="de-DE" dirty="0"/>
                  <a:t>Achtung: Implementierungen sind manchmal „schlauer“, wenn Programmiersprachen gutes Caching mitbringen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Wie schaffen wir das auf der algorithmischen Seite? Können wir Bekanntes nutzen?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90A056-790B-714A-9973-388A481BBD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10647970" cy="4240848"/>
              </a:xfrm>
              <a:blipFill>
                <a:blip r:embed="rId2"/>
                <a:stretch>
                  <a:fillRect l="-154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E4F9D-0E40-614C-BBF4-128383876D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FB522-DBC0-854E-87D1-26E118AC3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4CF64-8CAB-4548-ABAF-5775FFB92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663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3. Exakte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Einzelanfragen: Variableneliminierung (VE)</a:t>
            </a:r>
          </a:p>
          <a:p>
            <a:pPr lvl="1"/>
            <a:r>
              <a:rPr lang="de-DE" dirty="0"/>
              <a:t>Algorithmus, Operatoren für Wahrscheinlichkeitsanfragen</a:t>
            </a:r>
          </a:p>
          <a:p>
            <a:pPr lvl="1"/>
            <a:r>
              <a:rPr lang="de-DE" dirty="0"/>
              <a:t>Dekompositionsbäume, Komplexität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Multi-Anfragen: </a:t>
            </a:r>
            <a:r>
              <a:rPr lang="de-DE" i="1" dirty="0" err="1"/>
              <a:t>Junction</a:t>
            </a:r>
            <a:r>
              <a:rPr lang="de-DE" i="1" dirty="0"/>
              <a:t> </a:t>
            </a:r>
            <a:r>
              <a:rPr lang="de-DE" i="1" dirty="0" err="1"/>
              <a:t>Tree</a:t>
            </a:r>
            <a:r>
              <a:rPr lang="de-DE" i="1" dirty="0"/>
              <a:t> (Cliquen-Bäume) Algorithmus (JT)</a:t>
            </a:r>
          </a:p>
          <a:p>
            <a:pPr lvl="1"/>
            <a:r>
              <a:rPr lang="de-DE" dirty="0"/>
              <a:t>Cliquen, </a:t>
            </a:r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als Hilfsstruktur, Vorverarbeitung und Anfragebeantwortung</a:t>
            </a:r>
          </a:p>
          <a:p>
            <a:pPr lvl="1"/>
            <a:r>
              <a:rPr lang="de-DE" dirty="0"/>
              <a:t>Zusammenhang mit VE, Komplexität</a:t>
            </a:r>
          </a:p>
          <a:p>
            <a:pPr lvl="1"/>
            <a:r>
              <a:rPr lang="de-DE" i="1" u="sng" dirty="0"/>
              <a:t>Geschichtsstunde:</a:t>
            </a:r>
            <a:r>
              <a:rPr lang="de-DE" i="1" dirty="0"/>
              <a:t> </a:t>
            </a:r>
            <a:r>
              <a:rPr lang="de-DE" i="1" dirty="0" err="1"/>
              <a:t>Pearl‘s</a:t>
            </a:r>
            <a:r>
              <a:rPr lang="de-DE" i="1" dirty="0"/>
              <a:t> </a:t>
            </a:r>
            <a:r>
              <a:rPr lang="de-DE" i="1" dirty="0" err="1"/>
              <a:t>Probability</a:t>
            </a:r>
            <a:r>
              <a:rPr lang="de-DE" i="1" dirty="0"/>
              <a:t> Propagation (PP) </a:t>
            </a:r>
            <a:r>
              <a:rPr lang="de-DE" dirty="0"/>
              <a:t>auf </a:t>
            </a:r>
            <a:r>
              <a:rPr lang="de-DE" dirty="0" err="1"/>
              <a:t>Polytree</a:t>
            </a:r>
            <a:r>
              <a:rPr lang="de-DE" dirty="0"/>
              <a:t> BNs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Inferenzproblem Zustandsanfragen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Ausprägungen: Most probable </a:t>
            </a:r>
            <a:r>
              <a:rPr lang="de-DE" dirty="0" err="1">
                <a:solidFill>
                  <a:schemeClr val="accent1"/>
                </a:solidFill>
              </a:rPr>
              <a:t>explanation</a:t>
            </a:r>
            <a:r>
              <a:rPr lang="de-DE" dirty="0">
                <a:solidFill>
                  <a:schemeClr val="accent1"/>
                </a:solidFill>
              </a:rPr>
              <a:t> (MPE) / </a:t>
            </a:r>
            <a:r>
              <a:rPr lang="de-DE" dirty="0" err="1">
                <a:solidFill>
                  <a:schemeClr val="accent1"/>
                </a:solidFill>
              </a:rPr>
              <a:t>maximum</a:t>
            </a:r>
            <a:r>
              <a:rPr lang="de-DE" dirty="0">
                <a:solidFill>
                  <a:schemeClr val="accent1"/>
                </a:solidFill>
              </a:rPr>
              <a:t> a posteriori Anfragen (MAP)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Semantik: Ausmaximieren statt aussummieren; </a:t>
            </a:r>
            <a:r>
              <a:rPr lang="de-DE" dirty="0" err="1">
                <a:solidFill>
                  <a:schemeClr val="accent1"/>
                </a:solidFill>
              </a:rPr>
              <a:t>max</a:t>
            </a:r>
            <a:r>
              <a:rPr lang="de-DE" dirty="0">
                <a:solidFill>
                  <a:schemeClr val="accent1"/>
                </a:solidFill>
              </a:rPr>
              <a:t>-out Operator in VE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Auswirkungen auf die Komplexität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70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139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DCDE-6939-B648-8A08-A1FFF2F6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956AEC-76AC-D34D-BD40-894B51020D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842697" cy="4240848"/>
              </a:xfrm>
            </p:spPr>
            <p:txBody>
              <a:bodyPr/>
              <a:lstStyle/>
              <a:p>
                <a:r>
                  <a:rPr lang="de-DE" dirty="0"/>
                  <a:t>Menge von Anfragen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𝑁𝑎𝑡𝐷𝑖𝑠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𝑁𝑎𝑡𝐷𝑖𝑠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𝐴𝑟𝑡𝑖𝑓</m:t>
                        </m:r>
                      </m:e>
                    </m:d>
                  </m:oMath>
                </a14:m>
                <a:r>
                  <a:rPr lang="de-DE" dirty="0"/>
                  <a:t> würde </a:t>
                </a:r>
                <a:r>
                  <a:rPr lang="de-DE" dirty="0">
                    <a:solidFill>
                      <a:schemeClr val="accent2"/>
                    </a:solidFill>
                  </a:rPr>
                  <a:t>der </a:t>
                </a:r>
                <a:r>
                  <a:rPr lang="de-DE" i="1" dirty="0">
                    <a:solidFill>
                      <a:schemeClr val="accent2"/>
                    </a:solidFill>
                  </a:rPr>
                  <a:t>untere</a:t>
                </a:r>
                <a:r>
                  <a:rPr lang="de-DE" dirty="0">
                    <a:solidFill>
                      <a:schemeClr val="accent2"/>
                    </a:solidFill>
                  </a:rPr>
                  <a:t> Teil des Modells </a:t>
                </a:r>
                <a:r>
                  <a:rPr lang="de-DE" dirty="0"/>
                  <a:t>... </a:t>
                </a:r>
              </a:p>
              <a:p>
                <a:pPr lvl="2"/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de-DE" dirty="0"/>
                  <a:t> würde </a:t>
                </a:r>
                <a:r>
                  <a:rPr lang="de-DE" dirty="0">
                    <a:solidFill>
                      <a:schemeClr val="accent6"/>
                    </a:solidFill>
                  </a:rPr>
                  <a:t>der </a:t>
                </a:r>
                <a:r>
                  <a:rPr lang="de-DE" i="1" dirty="0">
                    <a:solidFill>
                      <a:schemeClr val="accent6"/>
                    </a:solidFill>
                  </a:rPr>
                  <a:t>obere</a:t>
                </a:r>
                <a:r>
                  <a:rPr lang="de-DE" dirty="0">
                    <a:solidFill>
                      <a:schemeClr val="accent6"/>
                    </a:solidFill>
                  </a:rPr>
                  <a:t> Teil des Modells </a:t>
                </a:r>
                <a:r>
                  <a:rPr lang="de-DE" dirty="0"/>
                  <a:t>... </a:t>
                </a:r>
              </a:p>
              <a:p>
                <a:pPr marL="533400" lvl="2" indent="0">
                  <a:buNone/>
                </a:pPr>
                <a:r>
                  <a:rPr lang="de-DE" dirty="0"/>
                  <a:t>... gleich aussummiert werden</a:t>
                </a:r>
              </a:p>
              <a:p>
                <a:r>
                  <a:rPr lang="de-DE" dirty="0"/>
                  <a:t>Wäre es da nicht schön, wenn für die Anfragen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𝑁𝑎𝑡𝐷𝑖𝑠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𝐴𝑟𝑡𝑖𝑓</m:t>
                        </m:r>
                      </m:e>
                    </m:d>
                  </m:oMath>
                </a14:m>
                <a:r>
                  <a:rPr lang="de-DE" dirty="0"/>
                  <a:t> nur </a:t>
                </a:r>
                <a:r>
                  <a:rPr lang="de-DE" dirty="0">
                    <a:solidFill>
                      <a:schemeClr val="accent6"/>
                    </a:solidFill>
                  </a:rPr>
                  <a:t>der </a:t>
                </a:r>
                <a:r>
                  <a:rPr lang="de-DE" i="1" dirty="0">
                    <a:solidFill>
                      <a:schemeClr val="accent6"/>
                    </a:solidFill>
                  </a:rPr>
                  <a:t>obere</a:t>
                </a:r>
                <a:r>
                  <a:rPr lang="de-DE" dirty="0">
                    <a:solidFill>
                      <a:schemeClr val="accent6"/>
                    </a:solidFill>
                  </a:rPr>
                  <a:t> Teil des Modells </a:t>
                </a:r>
                <a:r>
                  <a:rPr lang="de-DE" dirty="0"/>
                  <a:t>...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de-DE" dirty="0"/>
                  <a:t> nur </a:t>
                </a:r>
                <a:r>
                  <a:rPr lang="de-DE" dirty="0">
                    <a:solidFill>
                      <a:schemeClr val="accent2"/>
                    </a:solidFill>
                  </a:rPr>
                  <a:t>der </a:t>
                </a:r>
                <a:r>
                  <a:rPr lang="de-DE" i="1" dirty="0">
                    <a:solidFill>
                      <a:schemeClr val="accent2"/>
                    </a:solidFill>
                  </a:rPr>
                  <a:t>untere</a:t>
                </a:r>
                <a:r>
                  <a:rPr lang="de-DE" dirty="0">
                    <a:solidFill>
                      <a:schemeClr val="accent2"/>
                    </a:solidFill>
                  </a:rPr>
                  <a:t> Teil des Modells </a:t>
                </a:r>
                <a:r>
                  <a:rPr lang="de-DE" dirty="0"/>
                  <a:t>...</a:t>
                </a:r>
              </a:p>
              <a:p>
                <a:pPr marL="266700" indent="0">
                  <a:buNone/>
                </a:pPr>
                <a:r>
                  <a:rPr lang="de-DE" dirty="0"/>
                  <a:t>... relevant wäre?</a:t>
                </a:r>
              </a:p>
              <a:p>
                <a:pPr lvl="1"/>
                <a:r>
                  <a:rPr lang="de-DE" dirty="0"/>
                  <a:t>Und, was außerhalb passiert, jeweils </a:t>
                </a:r>
                <a:br>
                  <a:rPr lang="de-DE" dirty="0"/>
                </a:br>
                <a:r>
                  <a:rPr lang="de-DE" dirty="0"/>
                  <a:t>im Vorhinein zur Verfügung stünde?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956AEC-76AC-D34D-BD40-894B51020D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842697" cy="4240848"/>
              </a:xfrm>
              <a:blipFill>
                <a:blip r:embed="rId2"/>
                <a:stretch>
                  <a:fillRect l="-1862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C5272-EE7C-7145-ACFB-DD8097D2CB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65235-829D-EC4E-810A-62851CA24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34EE3-CDCA-074F-AE8B-63927C2E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0A7B6742-DC57-684F-953A-EF35DAEE8887}"/>
              </a:ext>
            </a:extLst>
          </p:cNvPr>
          <p:cNvSpPr/>
          <p:nvPr/>
        </p:nvSpPr>
        <p:spPr>
          <a:xfrm flipV="1">
            <a:off x="9039014" y="3273358"/>
            <a:ext cx="3031066" cy="1364907"/>
          </a:xfrm>
          <a:prstGeom prst="trapezoid">
            <a:avLst>
              <a:gd name="adj" fmla="val 49347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E1848366-AC4C-DA4C-A9F6-36B47274F01D}"/>
              </a:ext>
            </a:extLst>
          </p:cNvPr>
          <p:cNvSpPr/>
          <p:nvPr/>
        </p:nvSpPr>
        <p:spPr>
          <a:xfrm>
            <a:off x="9048517" y="4248758"/>
            <a:ext cx="3031066" cy="1657155"/>
          </a:xfrm>
          <a:prstGeom prst="hexagon">
            <a:avLst>
              <a:gd name="adj" fmla="val 37087"/>
              <a:gd name="vf" fmla="val 115470"/>
            </a:avLst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A260A2-7FBB-D143-A3F1-50A1B9C75AE1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329370-B47D-5041-A919-339EED495B99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904DC32-C0DC-024D-954B-B32B77602EB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4DE0C92-0DD4-944D-BB44-9362AE78C50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F195996-522B-3A41-8534-D42194C89CD1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A4994CC-7491-2348-8425-7C44F8DD090E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F4529E-E766-E44A-8579-4FCD1FFDEBE6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65EB0AE-4DFF-D147-84D9-737ECAD3F8D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C2D3F330-181E-1344-8765-051648ACCC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5BFDDF9-6B79-6A4C-8587-4E97A1E62F37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6B77952-CDAA-0C4A-A809-3785DD78AA5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9C47AAA3-BF7F-1F40-B346-79F43D4399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0213C89-51BD-E942-8C15-2649D50288CE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E56729E-E6B2-DF46-97C5-6483E93C5C36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DE7364C-790B-604F-94F2-0D4B8C8307F3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CBDDC7-9B1C-5744-A4D6-D0A113FED9B8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D82501E-6F43-5F44-921B-72DE89995B5B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437D349-A1B8-9847-AB10-FC5793DAA1DA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6CFB2FD-B2BF-AA47-A377-2323B475CAE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A9E340B-F2DE-C748-9C79-581FD56388FA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EB6439D6-3942-BB47-AC2D-819915B8DE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4716DF5-A631-714C-84C1-60B4C068A212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1CB97D4-DC5F-7E4C-8AD2-3263726D8CA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EBC45F72-BF0D-0541-B57A-AF98D8893D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534880B-025A-DB49-9132-60A99499E773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D783A95-DCAB-6E4A-B349-59DEF5FD167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5B71EF2-D7F9-E54A-80C9-6D1ACAFB18E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43976E3-E3F2-024E-8CAD-9E086366A73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871D12-AC12-2249-91DB-D3EDF3B4653F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3F06CE-22C7-FC41-ABDE-2002E3A38855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1C04E72-73E4-F442-8BD9-2D909D379C1A}"/>
                  </a:ext>
                </a:extLst>
              </p:cNvPr>
              <p:cNvSpPr/>
              <p:nvPr/>
            </p:nvSpPr>
            <p:spPr>
              <a:xfrm>
                <a:off x="9113279" y="2096070"/>
                <a:ext cx="2882536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de-DE" dirty="0"/>
                  <a:t> könnte man beiden Teilen zuordnen bzw. es gilt „sowohl ... als auch...“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1C04E72-73E4-F442-8BD9-2D909D379C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279" y="2096070"/>
                <a:ext cx="2882536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4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14CE-0509-334F-A5FC-863EC19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Unabhängigkeiten zur Rettung?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7895765" cy="432643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Globale Unabhängigkeiten im Modell: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𝑁𝑎𝑡𝐷𝑖𝑠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𝐴𝑟𝑡𝑖𝑓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gegeben ist, dann ist oben von unten unabhängig und vice </a:t>
                </a:r>
                <a:r>
                  <a:rPr lang="de-DE" dirty="0" err="1"/>
                  <a:t>versa</a:t>
                </a:r>
                <a:endParaRPr lang="de-DE" dirty="0"/>
              </a:p>
              <a:p>
                <a:pPr lvl="1"/>
                <a:r>
                  <a:rPr lang="de-DE" dirty="0"/>
                  <a:t>Wenn dazu noch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gegeben ist, dann ist auch unten rechts von unten links unabhängig und vice </a:t>
                </a:r>
                <a:r>
                  <a:rPr lang="de-DE" dirty="0" err="1"/>
                  <a:t>versa</a:t>
                </a:r>
                <a:endParaRPr lang="de-DE" dirty="0"/>
              </a:p>
              <a:p>
                <a:pPr lvl="1"/>
                <a:r>
                  <a:rPr lang="de-DE" dirty="0"/>
                  <a:t>Anfragen könnten unabhängig vom jeweils anderen Teil beantwortet werden</a:t>
                </a:r>
              </a:p>
              <a:p>
                <a:r>
                  <a:rPr lang="de-DE" dirty="0"/>
                  <a:t>Dafür müssten ... </a:t>
                </a:r>
              </a:p>
              <a:p>
                <a:pPr lvl="1"/>
                <a:r>
                  <a:rPr lang="de-DE" dirty="0"/>
                  <a:t>[Variante 1] die Separatoren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bzw.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immer mit Evidenz belegt sein </a:t>
                </a:r>
              </a:p>
              <a:p>
                <a:pPr lvl="2"/>
                <a:r>
                  <a:rPr lang="de-DE" dirty="0"/>
                  <a:t>Unwahrscheinlich und würde keine reinen Marginalanfragen und nur bestimmte bedingte Anfragen zulassen ➝ nur bedingt hilfreich </a:t>
                </a:r>
                <a:r>
                  <a:rPr lang="de-DE" dirty="0">
                    <a:solidFill>
                      <a:srgbClr val="FFC000"/>
                    </a:solidFill>
                  </a:rPr>
                  <a:t>☇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3E40B-1834-D841-A72B-3325F037D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7895765" cy="4326431"/>
              </a:xfrm>
              <a:blipFill>
                <a:blip r:embed="rId3"/>
                <a:stretch>
                  <a:fillRect l="-2087" t="-3509" r="-1605" b="-23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A384-52DC-9648-A574-78B812F74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4B1B-4B03-7245-869F-8B26DCB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7FC-F3A2-5143-85F0-B8D2691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94" name="Hexagon 93">
            <a:extLst>
              <a:ext uri="{FF2B5EF4-FFF2-40B4-BE49-F238E27FC236}">
                <a16:creationId xmlns:a16="http://schemas.microsoft.com/office/drawing/2014/main" id="{1E22B4D5-BA93-A543-BD6D-43932672FBF1}"/>
              </a:ext>
            </a:extLst>
          </p:cNvPr>
          <p:cNvSpPr/>
          <p:nvPr/>
        </p:nvSpPr>
        <p:spPr>
          <a:xfrm>
            <a:off x="9048517" y="4248758"/>
            <a:ext cx="3031066" cy="1657155"/>
          </a:xfrm>
          <a:prstGeom prst="hexagon">
            <a:avLst>
              <a:gd name="adj" fmla="val 37087"/>
              <a:gd name="vf" fmla="val 115470"/>
            </a:avLst>
          </a:prstGeom>
          <a:solidFill>
            <a:schemeClr val="accent2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58E91561-899A-D041-B6CA-E376BED9AA16}"/>
              </a:ext>
            </a:extLst>
          </p:cNvPr>
          <p:cNvSpPr/>
          <p:nvPr/>
        </p:nvSpPr>
        <p:spPr>
          <a:xfrm flipV="1">
            <a:off x="9039014" y="3273358"/>
            <a:ext cx="3031066" cy="1364907"/>
          </a:xfrm>
          <a:prstGeom prst="trapezoid">
            <a:avLst>
              <a:gd name="adj" fmla="val 49347"/>
            </a:avLst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93319AF-2C3F-D040-B922-D4253BC1D8F9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A2FA331-FDBA-7347-8036-252023FE3E22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53825389-3128-3749-BEF0-3E11FC3B14B7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4D6C527-855D-DC48-A7C9-3DDBCCBE9BD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0ECACD9-4B0D-DB49-989D-238602B5B141}"/>
                  </a:ext>
                </a:extLst>
              </p:cNvPr>
              <p:cNvCxnSpPr>
                <a:cxnSpLocks/>
                <a:stCxn id="67" idx="5"/>
                <a:endCxn id="89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5094EC5-687F-8D48-8932-EB6EB7ABBD20}"/>
                  </a:ext>
                </a:extLst>
              </p:cNvPr>
              <p:cNvCxnSpPr>
                <a:cxnSpLocks/>
                <a:stCxn id="89" idx="0"/>
                <a:endCxn id="82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3147B04-DD5E-0E40-BCFE-049683641C7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E5D2E77-0D95-DF4A-9D75-4AFFFDBD5274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98660205-2CA2-5044-B404-552FBD081C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1F3031D-CD09-B740-933E-9818780589B7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CC7B187-A306-0C47-B24B-7204724BE5A6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BEF4CFB5-2921-EB4F-9D11-C3A09178DA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6F9E3EC-FF70-1748-90B3-A43141820CBA}"/>
                  </a:ext>
                </a:extLst>
              </p:cNvPr>
              <p:cNvCxnSpPr>
                <a:cxnSpLocks/>
                <a:stCxn id="82" idx="0"/>
                <a:endCxn id="87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86844FC-3392-F44C-943F-AB99445D5663}"/>
                  </a:ext>
                </a:extLst>
              </p:cNvPr>
              <p:cNvCxnSpPr>
                <a:cxnSpLocks/>
                <a:stCxn id="87" idx="1"/>
                <a:endCxn id="66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2AAF834-728F-4E47-9C50-67B7E851F5D5}"/>
                  </a:ext>
                </a:extLst>
              </p:cNvPr>
              <p:cNvCxnSpPr>
                <a:cxnSpLocks/>
                <a:stCxn id="80" idx="3"/>
                <a:endCxn id="87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F37B033-D105-5C49-8F24-18B9CD71F67C}"/>
                  </a:ext>
                </a:extLst>
              </p:cNvPr>
              <p:cNvCxnSpPr>
                <a:cxnSpLocks/>
                <a:stCxn id="82" idx="4"/>
                <a:endCxn id="85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E6EDEAE-77B4-AC47-9E9D-985D427AB926}"/>
                  </a:ext>
                </a:extLst>
              </p:cNvPr>
              <p:cNvCxnSpPr>
                <a:cxnSpLocks/>
                <a:stCxn id="83" idx="0"/>
                <a:endCxn id="85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41BAC72-AB77-7742-9FED-FA31FF11F127}"/>
                  </a:ext>
                </a:extLst>
              </p:cNvPr>
              <p:cNvCxnSpPr>
                <a:cxnSpLocks/>
                <a:stCxn id="85" idx="3"/>
                <a:endCxn id="81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FFEB842-D618-FF48-8397-D5E029883AF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6063CC4-496C-1E45-9B1D-93A38624DBB1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A26A6EDF-23EF-A445-8A79-C4B5B58D3A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690841B-94C0-7E48-8168-E1A30B44C60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0DD1F5F-5ED2-BD4B-82D9-9F2EFAF372D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DB28B047-6509-D846-85AE-5B2F0BE4BB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F185577C-863B-9C41-8664-ED4BDDE2D1A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F15BB2A2-9652-3148-9DD0-E2DB6415C479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E52A7F8E-00D3-EA45-AC1B-C0B4CDACBD2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de-DE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E52A7F8E-00D3-EA45-AC1B-C0B4CDACBD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B7FD2C5-A4A4-F24D-9E63-F0314B6F0D5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6357150-84C4-4048-974B-FCF184105B49}"/>
                  </a:ext>
                </a:extLst>
              </p:cNvPr>
              <p:cNvCxnSpPr>
                <a:cxnSpLocks/>
                <a:stCxn id="89" idx="2"/>
                <a:endCxn id="83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D7A48B5-8838-2E48-9FC0-96EC1556968B}"/>
                </a:ext>
              </a:extLst>
            </p:cNvPr>
            <p:cNvCxnSpPr>
              <a:cxnSpLocks/>
              <a:stCxn id="82" idx="6"/>
              <a:endCxn id="91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FD12FA4-92EE-654E-80D1-0A117119A2DE}"/>
              </a:ext>
            </a:extLst>
          </p:cNvPr>
          <p:cNvCxnSpPr/>
          <p:nvPr/>
        </p:nvCxnSpPr>
        <p:spPr>
          <a:xfrm>
            <a:off x="10564050" y="4248758"/>
            <a:ext cx="0" cy="1657155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C0FD94-E52E-8845-9895-D19EC9DB9B04}"/>
              </a:ext>
            </a:extLst>
          </p:cNvPr>
          <p:cNvSpPr txBox="1"/>
          <p:nvPr/>
        </p:nvSpPr>
        <p:spPr>
          <a:xfrm>
            <a:off x="8442838" y="4248757"/>
            <a:ext cx="98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geblockt</a:t>
            </a:r>
          </a:p>
        </p:txBody>
      </p:sp>
    </p:spTree>
    <p:extLst>
      <p:ext uri="{BB962C8B-B14F-4D97-AF65-F5344CB8AC3E}">
        <p14:creationId xmlns:p14="http://schemas.microsoft.com/office/powerpoint/2010/main" val="797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PPT_WWU_Var3_Meta_16x9_02</Template>
  <TotalTime>10626</TotalTime>
  <Words>8436</Words>
  <Application>Microsoft Macintosh PowerPoint</Application>
  <PresentationFormat>Custom</PresentationFormat>
  <Paragraphs>2112</Paragraphs>
  <Slides>70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Cambria Math</vt:lpstr>
      <vt:lpstr>Courier</vt:lpstr>
      <vt:lpstr>Meta Offc Pro</vt:lpstr>
      <vt:lpstr>wwu-adapted</vt:lpstr>
      <vt:lpstr>Exakte Inferenz  in Episodischen PGMs</vt:lpstr>
      <vt:lpstr>Inhalte</vt:lpstr>
      <vt:lpstr>Einordnung der Vorlesung: Modell- und nutzenbasierter Agent</vt:lpstr>
      <vt:lpstr>Literaturhinweise</vt:lpstr>
      <vt:lpstr>Überblick: 3. Exakte Inferenz in episodischen PGMs</vt:lpstr>
      <vt:lpstr>Anwendung: Bayesian Attack Graphs</vt:lpstr>
      <vt:lpstr>Problem: Mehrfachanfragen</vt:lpstr>
      <vt:lpstr>Beispiel</vt:lpstr>
      <vt:lpstr>Unabhängigkeiten zur Rettung?</vt:lpstr>
      <vt:lpstr>Unabhängigkeiten zur Rettung?</vt:lpstr>
      <vt:lpstr>Unabhängigkeiten zur Rettung!</vt:lpstr>
      <vt:lpstr>Netzwerk von Cluster</vt:lpstr>
      <vt:lpstr>Nachrichten im Netzwerk</vt:lpstr>
      <vt:lpstr>Nachrichten im Netzwerk</vt:lpstr>
      <vt:lpstr>Junction Trees</vt:lpstr>
      <vt:lpstr>Jtree Eigenschaften am Beispiel</vt:lpstr>
      <vt:lpstr>Jtrees</vt:lpstr>
      <vt:lpstr>Junction Tree Algorithmus (JT)</vt:lpstr>
      <vt:lpstr>Jtrees bauen</vt:lpstr>
      <vt:lpstr>Jtrees bauen</vt:lpstr>
      <vt:lpstr>Jtrees bauen: Beispiel</vt:lpstr>
      <vt:lpstr>Jtrees bauen: Eine Alternative</vt:lpstr>
      <vt:lpstr>Junction Tree Algorithmus (JT)</vt:lpstr>
      <vt:lpstr>Evidenz in JT</vt:lpstr>
      <vt:lpstr>Evidenz in JT</vt:lpstr>
      <vt:lpstr>Junction Tree Algorithmus (JT)</vt:lpstr>
      <vt:lpstr>Nachrichten verschicken</vt:lpstr>
      <vt:lpstr>Nachrichten verschicken</vt:lpstr>
      <vt:lpstr>Nachrichten verschicken – Beispiel </vt:lpstr>
      <vt:lpstr>Nachrichten verschicken – Beispiel </vt:lpstr>
      <vt:lpstr>VE für Nachrichtenversand in JT: Ohne Evidenz und Normalisierung</vt:lpstr>
      <vt:lpstr>Algorithmische Übersicht: Nachrichtenversand</vt:lpstr>
      <vt:lpstr>Junction Tree Algorithmus (JT)</vt:lpstr>
      <vt:lpstr>Anfragen beantworten</vt:lpstr>
      <vt:lpstr>Anfragen beantworten</vt:lpstr>
      <vt:lpstr>Junction Tree Algorithmus (JT)</vt:lpstr>
      <vt:lpstr>Eliminierungsfolgen</vt:lpstr>
      <vt:lpstr>Minimierung der Größe der lokalen Modelle und Nachrichten</vt:lpstr>
      <vt:lpstr>Mehr zum Nachrichtenversand</vt:lpstr>
      <vt:lpstr>Junction Tree Algorithmus (JT)</vt:lpstr>
      <vt:lpstr>Sich ändernde Eingaben</vt:lpstr>
      <vt:lpstr>Lokale Änderungen und adaptiver Nachrichtenversand</vt:lpstr>
      <vt:lpstr>Lokale Änderungen und adaptiver Nachrichtenversand</vt:lpstr>
      <vt:lpstr>Komplexität</vt:lpstr>
      <vt:lpstr>Schrittweise Komplexität von JT</vt:lpstr>
      <vt:lpstr>Schrittweise Komplexität von JT</vt:lpstr>
      <vt:lpstr>Laufzeitkomplexität von JT</vt:lpstr>
      <vt:lpstr>JT Implementierung aufbauend auf der VE Implementierung: Ausgabe</vt:lpstr>
      <vt:lpstr>JT Implementierung aufbauend auf der VE Implementierung: Ausgabe</vt:lpstr>
      <vt:lpstr>PowerPoint Presentation</vt:lpstr>
      <vt:lpstr>JT Implementierung: Schrittweise Laufzeiten (ohne Evidenz)</vt:lpstr>
      <vt:lpstr>JT Implementierung: Schrittweise Laufzeiten (ohne Evidenz)</vt:lpstr>
      <vt:lpstr>Vergleich Laufzeiten Implementierung</vt:lpstr>
      <vt:lpstr>Vergleich Laufzeiten Implementierung</vt:lpstr>
      <vt:lpstr>Vergleich Laufzeiten Implementierung</vt:lpstr>
      <vt:lpstr>Anwendung: Bayesian Attack Graphs</vt:lpstr>
      <vt:lpstr>Zwischenzusammenfassung</vt:lpstr>
      <vt:lpstr>Pearl‘s  Probability Propagation</vt:lpstr>
      <vt:lpstr>Geschichtsstunde: Pearl‘s Probability Propagation (PP)</vt:lpstr>
      <vt:lpstr>PP: Nachrichten</vt:lpstr>
      <vt:lpstr>PP: Nachrichten</vt:lpstr>
      <vt:lpstr>PP: Nachrichten </vt:lpstr>
      <vt:lpstr>PP: Nachrichten </vt:lpstr>
      <vt:lpstr>PP: Nachrichten </vt:lpstr>
      <vt:lpstr>PP: Algorithmus – Initialisierung  </vt:lpstr>
      <vt:lpstr>PP: Algorithmus – Prozedere</vt:lpstr>
      <vt:lpstr>PP: Analyse </vt:lpstr>
      <vt:lpstr>Zwischenzusammenfassung und Vergleich</vt:lpstr>
      <vt:lpstr>Anwendungen</vt:lpstr>
      <vt:lpstr>Überblick: 3. Exakte Inferenz in episodischen PGMs</vt:lpstr>
    </vt:vector>
  </TitlesOfParts>
  <Company>Westfälische Wilhelms-Universität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Tanya</cp:lastModifiedBy>
  <cp:revision>563</cp:revision>
  <cp:lastPrinted>2022-05-02T12:07:30Z</cp:lastPrinted>
  <dcterms:created xsi:type="dcterms:W3CDTF">2019-09-05T07:34:34Z</dcterms:created>
  <dcterms:modified xsi:type="dcterms:W3CDTF">2022-05-09T16:55:16Z</dcterms:modified>
</cp:coreProperties>
</file>